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9"/>
  </p:notesMasterIdLst>
  <p:sldIdLst>
    <p:sldId id="256" r:id="rId2"/>
    <p:sldId id="257" r:id="rId3"/>
    <p:sldId id="258" r:id="rId4"/>
    <p:sldId id="259" r:id="rId5"/>
    <p:sldId id="260" r:id="rId6"/>
    <p:sldId id="261" r:id="rId7"/>
    <p:sldId id="262" r:id="rId8"/>
    <p:sldId id="263" r:id="rId9"/>
    <p:sldId id="425" r:id="rId10"/>
    <p:sldId id="264" r:id="rId11"/>
    <p:sldId id="265" r:id="rId12"/>
    <p:sldId id="266" r:id="rId13"/>
    <p:sldId id="386" r:id="rId14"/>
    <p:sldId id="387" r:id="rId15"/>
    <p:sldId id="388" r:id="rId16"/>
    <p:sldId id="389" r:id="rId17"/>
    <p:sldId id="390" r:id="rId18"/>
    <p:sldId id="391" r:id="rId19"/>
    <p:sldId id="392" r:id="rId20"/>
    <p:sldId id="393" r:id="rId21"/>
    <p:sldId id="394" r:id="rId22"/>
    <p:sldId id="39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396" r:id="rId43"/>
    <p:sldId id="295" r:id="rId44"/>
    <p:sldId id="397"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98" r:id="rId62"/>
    <p:sldId id="399" r:id="rId63"/>
    <p:sldId id="400" r:id="rId64"/>
    <p:sldId id="401" r:id="rId65"/>
    <p:sldId id="402" r:id="rId66"/>
    <p:sldId id="403" r:id="rId67"/>
    <p:sldId id="404" r:id="rId68"/>
    <p:sldId id="405" r:id="rId69"/>
    <p:sldId id="406" r:id="rId70"/>
    <p:sldId id="407" r:id="rId71"/>
    <p:sldId id="420" r:id="rId72"/>
    <p:sldId id="421" r:id="rId73"/>
    <p:sldId id="423" r:id="rId74"/>
    <p:sldId id="422" r:id="rId75"/>
    <p:sldId id="408" r:id="rId76"/>
    <p:sldId id="409" r:id="rId77"/>
    <p:sldId id="410" r:id="rId78"/>
    <p:sldId id="411" r:id="rId79"/>
    <p:sldId id="412" r:id="rId80"/>
    <p:sldId id="413" r:id="rId81"/>
    <p:sldId id="414" r:id="rId82"/>
    <p:sldId id="415" r:id="rId83"/>
    <p:sldId id="416" r:id="rId84"/>
    <p:sldId id="417" r:id="rId85"/>
    <p:sldId id="419" r:id="rId86"/>
    <p:sldId id="314" r:id="rId87"/>
    <p:sldId id="424" r:id="rId8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notesMaster" Target="notesMasters/notes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886798-E05A-4E9D-845E-45FFD1129889}" type="datetimeFigureOut">
              <a:rPr lang="tr-TR" smtClean="0"/>
              <a:pPr/>
              <a:t>30.10.2020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3835BD-9F13-4E4F-8C91-31371DA59725}"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96259"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96260"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AB2A8DE-F532-4EC6-9EA6-AFF4E486B537}" type="slidenum">
              <a:rPr lang="tr-TR"/>
              <a:pPr fontAlgn="base">
                <a:spcBef>
                  <a:spcPct val="0"/>
                </a:spcBef>
                <a:spcAft>
                  <a:spcPct val="0"/>
                </a:spcAft>
              </a:pPr>
              <a:t>13</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9027"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129028"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84CAA8-71C4-442F-867E-EF5CB34FF602}" type="slidenum">
              <a:rPr lang="tr-TR"/>
              <a:pPr fontAlgn="base">
                <a:spcBef>
                  <a:spcPct val="0"/>
                </a:spcBef>
                <a:spcAft>
                  <a:spcPct val="0"/>
                </a:spcAft>
              </a:pPr>
              <a:t>22</a:t>
            </a:fld>
            <a:endParaRPr lang="tr-T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257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52580"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83D40F8-8293-4A68-9260-FFC5A67F65A3}" type="slidenum">
              <a:rPr lang="tr-TR" smtClean="0"/>
              <a:pPr fontAlgn="base">
                <a:spcBef>
                  <a:spcPct val="0"/>
                </a:spcBef>
                <a:spcAft>
                  <a:spcPct val="0"/>
                </a:spcAft>
                <a:defRPr/>
              </a:pPr>
              <a:t>61</a:t>
            </a:fld>
            <a:endParaRPr 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360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53604"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000693-40EF-496E-8756-19783A04CB65}" type="slidenum">
              <a:rPr lang="tr-TR" smtClean="0"/>
              <a:pPr fontAlgn="base">
                <a:spcBef>
                  <a:spcPct val="0"/>
                </a:spcBef>
                <a:spcAft>
                  <a:spcPct val="0"/>
                </a:spcAft>
                <a:defRPr/>
              </a:pPr>
              <a:t>62</a:t>
            </a:fld>
            <a:endParaRPr 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462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54628"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3A8F5E1-C300-4092-B8E8-EAB672C66E9D}" type="slidenum">
              <a:rPr lang="tr-TR" smtClean="0"/>
              <a:pPr fontAlgn="base">
                <a:spcBef>
                  <a:spcPct val="0"/>
                </a:spcBef>
                <a:spcAft>
                  <a:spcPct val="0"/>
                </a:spcAft>
                <a:defRPr/>
              </a:pPr>
              <a:t>63</a:t>
            </a:fld>
            <a:endParaRPr 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565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55652"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C5C6D18-1753-4D6D-8053-91B1E299E373}" type="slidenum">
              <a:rPr lang="tr-TR" smtClean="0"/>
              <a:pPr fontAlgn="base">
                <a:spcBef>
                  <a:spcPct val="0"/>
                </a:spcBef>
                <a:spcAft>
                  <a:spcPct val="0"/>
                </a:spcAft>
                <a:defRPr/>
              </a:pPr>
              <a:t>64</a:t>
            </a:fld>
            <a:endParaRPr 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667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56676"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F5C5490-EE06-4109-8D9C-38E9B56D9C2E}" type="slidenum">
              <a:rPr lang="tr-TR" smtClean="0"/>
              <a:pPr fontAlgn="base">
                <a:spcBef>
                  <a:spcPct val="0"/>
                </a:spcBef>
                <a:spcAft>
                  <a:spcPct val="0"/>
                </a:spcAft>
                <a:defRPr/>
              </a:pPr>
              <a:t>65</a:t>
            </a:fld>
            <a:endParaRPr 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769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57700"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F5650DF-DA7A-47A6-9F18-96C11B75A7DC}" type="slidenum">
              <a:rPr lang="tr-TR" smtClean="0"/>
              <a:pPr fontAlgn="base">
                <a:spcBef>
                  <a:spcPct val="0"/>
                </a:spcBef>
                <a:spcAft>
                  <a:spcPct val="0"/>
                </a:spcAft>
                <a:defRPr/>
              </a:pPr>
              <a:t>66</a:t>
            </a:fld>
            <a:endParaRPr 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872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58724"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2782F0A-EC24-4875-875E-0929D88BB975}" type="slidenum">
              <a:rPr lang="tr-TR" smtClean="0"/>
              <a:pPr fontAlgn="base">
                <a:spcBef>
                  <a:spcPct val="0"/>
                </a:spcBef>
                <a:spcAft>
                  <a:spcPct val="0"/>
                </a:spcAft>
                <a:defRPr/>
              </a:pPr>
              <a:t>67</a:t>
            </a:fld>
            <a:endParaRPr 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5974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59748"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B3DB60A-14D0-4041-ABB2-5912B2C68512}" type="slidenum">
              <a:rPr lang="tr-TR" smtClean="0"/>
              <a:pPr fontAlgn="base">
                <a:spcBef>
                  <a:spcPct val="0"/>
                </a:spcBef>
                <a:spcAft>
                  <a:spcPct val="0"/>
                </a:spcAft>
                <a:defRPr/>
              </a:pPr>
              <a:t>68</a:t>
            </a:fld>
            <a:endParaRPr lang="tr-T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077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60772"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725DD4-02F7-49F9-8C21-9E72B4235E0F}" type="slidenum">
              <a:rPr lang="tr-TR" smtClean="0"/>
              <a:pPr fontAlgn="base">
                <a:spcBef>
                  <a:spcPct val="0"/>
                </a:spcBef>
                <a:spcAft>
                  <a:spcPct val="0"/>
                </a:spcAft>
                <a:defRPr/>
              </a:pPr>
              <a:t>69</a:t>
            </a:fld>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0835"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120836"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B40DC11-8EA9-42C1-BABE-3D41F8755C23}" type="slidenum">
              <a:rPr lang="tr-TR"/>
              <a:pPr fontAlgn="base">
                <a:spcBef>
                  <a:spcPct val="0"/>
                </a:spcBef>
                <a:spcAft>
                  <a:spcPct val="0"/>
                </a:spcAft>
              </a:pPr>
              <a:t>14</a:t>
            </a:fld>
            <a:endParaRPr lang="tr-T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179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61796"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E9647A3-F5E6-4279-86EB-1488E4388A1E}" type="slidenum">
              <a:rPr lang="tr-TR" smtClean="0"/>
              <a:pPr fontAlgn="base">
                <a:spcBef>
                  <a:spcPct val="0"/>
                </a:spcBef>
                <a:spcAft>
                  <a:spcPct val="0"/>
                </a:spcAft>
                <a:defRPr/>
              </a:pPr>
              <a:t>70</a:t>
            </a:fld>
            <a:endParaRPr lang="tr-T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281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62820"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8944DA3-2931-4F1A-A4F9-85B6AB284D19}" type="slidenum">
              <a:rPr lang="tr-TR" smtClean="0"/>
              <a:pPr fontAlgn="base">
                <a:spcBef>
                  <a:spcPct val="0"/>
                </a:spcBef>
                <a:spcAft>
                  <a:spcPct val="0"/>
                </a:spcAft>
                <a:defRPr/>
              </a:pPr>
              <a:t>75</a:t>
            </a:fld>
            <a:endParaRPr lang="tr-T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384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63844"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3CE1FB2-09BB-4FA6-A791-67ADFE3AD881}" type="slidenum">
              <a:rPr lang="tr-TR" smtClean="0"/>
              <a:pPr fontAlgn="base">
                <a:spcBef>
                  <a:spcPct val="0"/>
                </a:spcBef>
                <a:spcAft>
                  <a:spcPct val="0"/>
                </a:spcAft>
                <a:defRPr/>
              </a:pPr>
              <a:t>76</a:t>
            </a:fld>
            <a:endParaRPr lang="tr-T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486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64868"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57C88AD-045B-4298-9999-559DA1D591AC}" type="slidenum">
              <a:rPr lang="tr-TR" smtClean="0"/>
              <a:pPr fontAlgn="base">
                <a:spcBef>
                  <a:spcPct val="0"/>
                </a:spcBef>
                <a:spcAft>
                  <a:spcPct val="0"/>
                </a:spcAft>
                <a:defRPr/>
              </a:pPr>
              <a:t>77</a:t>
            </a:fld>
            <a:endParaRPr lang="tr-T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589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65892"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4122BC3-9449-476A-806F-3308ED41F9FE}" type="slidenum">
              <a:rPr lang="tr-TR" smtClean="0"/>
              <a:pPr fontAlgn="base">
                <a:spcBef>
                  <a:spcPct val="0"/>
                </a:spcBef>
                <a:spcAft>
                  <a:spcPct val="0"/>
                </a:spcAft>
                <a:defRPr/>
              </a:pPr>
              <a:t>78</a:t>
            </a:fld>
            <a:endParaRPr lang="tr-T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691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66916"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1CD4B8-09AC-4AA2-AAC2-5EDF4961BF7F}" type="slidenum">
              <a:rPr lang="tr-TR" smtClean="0"/>
              <a:pPr fontAlgn="base">
                <a:spcBef>
                  <a:spcPct val="0"/>
                </a:spcBef>
                <a:spcAft>
                  <a:spcPct val="0"/>
                </a:spcAft>
                <a:defRPr/>
              </a:pPr>
              <a:t>79</a:t>
            </a:fld>
            <a:endParaRPr lang="tr-T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7939"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67940"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A016BD5-65E7-42E9-AA6E-B4C1F4154F6F}" type="slidenum">
              <a:rPr lang="tr-TR" smtClean="0"/>
              <a:pPr fontAlgn="base">
                <a:spcBef>
                  <a:spcPct val="0"/>
                </a:spcBef>
                <a:spcAft>
                  <a:spcPct val="0"/>
                </a:spcAft>
                <a:defRPr/>
              </a:pPr>
              <a:t>80</a:t>
            </a:fld>
            <a:endParaRPr lang="tr-T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896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68964"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A2EE209-1EC2-4E8B-AA21-768BD574DDE2}" type="slidenum">
              <a:rPr lang="tr-TR" smtClean="0"/>
              <a:pPr fontAlgn="base">
                <a:spcBef>
                  <a:spcPct val="0"/>
                </a:spcBef>
                <a:spcAft>
                  <a:spcPct val="0"/>
                </a:spcAft>
                <a:defRPr/>
              </a:pPr>
              <a:t>81</a:t>
            </a:fld>
            <a:endParaRPr lang="tr-T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69987"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69988"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573502B-9132-4BB5-A3B2-4341B99372EE}" type="slidenum">
              <a:rPr lang="tr-TR" smtClean="0"/>
              <a:pPr fontAlgn="base">
                <a:spcBef>
                  <a:spcPct val="0"/>
                </a:spcBef>
                <a:spcAft>
                  <a:spcPct val="0"/>
                </a:spcAft>
                <a:defRPr/>
              </a:pPr>
              <a:t>82</a:t>
            </a:fld>
            <a:endParaRPr lang="tr-T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71011"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71012"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EB556DB-EB89-4347-980E-4E53CF7027A3}" type="slidenum">
              <a:rPr lang="tr-TR" smtClean="0"/>
              <a:pPr fontAlgn="base">
                <a:spcBef>
                  <a:spcPct val="0"/>
                </a:spcBef>
                <a:spcAft>
                  <a:spcPct val="0"/>
                </a:spcAft>
                <a:defRPr/>
              </a:pPr>
              <a:t>83</a:t>
            </a:fld>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1859"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121860"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8504F94-74F2-49C5-909F-CA13110F8305}" type="slidenum">
              <a:rPr lang="tr-TR"/>
              <a:pPr fontAlgn="base">
                <a:spcBef>
                  <a:spcPct val="0"/>
                </a:spcBef>
                <a:spcAft>
                  <a:spcPct val="0"/>
                </a:spcAft>
              </a:pPr>
              <a:t>15</a:t>
            </a:fld>
            <a:endParaRPr lang="tr-T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72035"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72036"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064755D-B2BB-4BCB-BFFE-8B2635BFDE62}" type="slidenum">
              <a:rPr lang="tr-TR" smtClean="0"/>
              <a:pPr fontAlgn="base">
                <a:spcBef>
                  <a:spcPct val="0"/>
                </a:spcBef>
                <a:spcAft>
                  <a:spcPct val="0"/>
                </a:spcAft>
                <a:defRPr/>
              </a:pPr>
              <a:t>84</a:t>
            </a:fld>
            <a:endParaRPr lang="tr-T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74083" name="2 Not Yer Tutucusu"/>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tr-TR" smtClean="0"/>
          </a:p>
        </p:txBody>
      </p:sp>
      <p:sp>
        <p:nvSpPr>
          <p:cNvPr id="174084" name="3 Slayt Numarası Yer Tutucusu"/>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D971588-09D6-4255-A4E3-E156EC78B2F2}" type="slidenum">
              <a:rPr lang="tr-TR" smtClean="0"/>
              <a:pPr fontAlgn="base">
                <a:spcBef>
                  <a:spcPct val="0"/>
                </a:spcBef>
                <a:spcAft>
                  <a:spcPct val="0"/>
                </a:spcAft>
                <a:defRPr/>
              </a:pPr>
              <a:t>85</a:t>
            </a:fld>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2883"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122884"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F7EAB67-3B27-4565-B66B-442D75423FBF}" type="slidenum">
              <a:rPr lang="tr-TR"/>
              <a:pPr fontAlgn="base">
                <a:spcBef>
                  <a:spcPct val="0"/>
                </a:spcBef>
                <a:spcAft>
                  <a:spcPct val="0"/>
                </a:spcAft>
              </a:pPr>
              <a:t>16</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3907"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123908"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9AA47B3-BC22-46F3-9013-5C6D6CEA59C2}" type="slidenum">
              <a:rPr lang="tr-TR"/>
              <a:pPr fontAlgn="base">
                <a:spcBef>
                  <a:spcPct val="0"/>
                </a:spcBef>
                <a:spcAft>
                  <a:spcPct val="0"/>
                </a:spcAft>
              </a:pPr>
              <a:t>17</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4931"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124932"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13D063B-85D8-4C56-A2B1-E652903C6ED6}" type="slidenum">
              <a:rPr lang="tr-TR"/>
              <a:pPr fontAlgn="base">
                <a:spcBef>
                  <a:spcPct val="0"/>
                </a:spcBef>
                <a:spcAft>
                  <a:spcPct val="0"/>
                </a:spcAft>
              </a:pPr>
              <a:t>18</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5955"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125956"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7CBC7CD-9159-4A00-B6F6-D6C10636F00F}" type="slidenum">
              <a:rPr lang="tr-TR"/>
              <a:pPr fontAlgn="base">
                <a:spcBef>
                  <a:spcPct val="0"/>
                </a:spcBef>
                <a:spcAft>
                  <a:spcPct val="0"/>
                </a:spcAft>
              </a:pPr>
              <a:t>19</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6979"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126980"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675F37F-FA50-4756-BD42-82BACDBE8C72}" type="slidenum">
              <a:rPr lang="tr-TR"/>
              <a:pPr fontAlgn="base">
                <a:spcBef>
                  <a:spcPct val="0"/>
                </a:spcBef>
                <a:spcAft>
                  <a:spcPct val="0"/>
                </a:spcAft>
              </a:pPr>
              <a:t>20</a:t>
            </a:fld>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128003"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128004"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0B91993-270A-43D2-867C-C5FA27965C61}" type="slidenum">
              <a:rPr lang="tr-TR"/>
              <a:pPr fontAlgn="base">
                <a:spcBef>
                  <a:spcPct val="0"/>
                </a:spcBef>
                <a:spcAft>
                  <a:spcPct val="0"/>
                </a:spcAft>
              </a:pPr>
              <a:t>21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30.10.2020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DOĞUM ÖNCESİ BAKIM</a:t>
            </a:r>
            <a:br>
              <a:rPr lang="tr-TR" dirty="0" smtClean="0"/>
            </a:br>
            <a:r>
              <a:rPr lang="tr-TR" dirty="0" smtClean="0"/>
              <a:t>(=DÖB)</a:t>
            </a:r>
            <a:endParaRPr lang="tr-TR" dirty="0"/>
          </a:p>
        </p:txBody>
      </p:sp>
      <p:sp>
        <p:nvSpPr>
          <p:cNvPr id="3" name="2 Alt Başlık"/>
          <p:cNvSpPr>
            <a:spLocks noGrp="1"/>
          </p:cNvSpPr>
          <p:nvPr>
            <p:ph type="subTitle" idx="1"/>
          </p:nvPr>
        </p:nvSpPr>
        <p:spPr/>
        <p:txBody>
          <a:bodyPr/>
          <a:lstStyle/>
          <a:p>
            <a:endParaRPr lang="tr-TR" dirty="0" smtClean="0"/>
          </a:p>
          <a:p>
            <a:endParaRPr lang="tr-TR" dirty="0" smtClean="0"/>
          </a:p>
          <a:p>
            <a:r>
              <a:rPr lang="tr-TR" dirty="0" smtClean="0"/>
              <a:t>Doç. Dr. Funda Özdemir</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600" dirty="0" smtClean="0">
                <a:solidFill>
                  <a:srgbClr val="FF0000"/>
                </a:solidFill>
              </a:rPr>
              <a:t>DOĞUM ÖNCESİ DÖNEMDE RİSK TARAMASI</a:t>
            </a:r>
            <a:endParaRPr lang="tr-TR" sz="3600" dirty="0">
              <a:solidFill>
                <a:srgbClr val="FF0000"/>
              </a:solidFill>
            </a:endParaRPr>
          </a:p>
        </p:txBody>
      </p:sp>
      <p:sp>
        <p:nvSpPr>
          <p:cNvPr id="3" name="2 İçerik Yer Tutucusu"/>
          <p:cNvSpPr>
            <a:spLocks noGrp="1"/>
          </p:cNvSpPr>
          <p:nvPr>
            <p:ph idx="1"/>
          </p:nvPr>
        </p:nvSpPr>
        <p:spPr/>
        <p:txBody>
          <a:bodyPr/>
          <a:lstStyle/>
          <a:p>
            <a:pPr>
              <a:buNone/>
            </a:pPr>
            <a:r>
              <a:rPr lang="tr-TR" dirty="0" smtClean="0"/>
              <a:t>Risk değerlendirmesinin amacı, sağlıklı bir anne ve </a:t>
            </a:r>
            <a:r>
              <a:rPr lang="tr-TR" dirty="0" err="1" smtClean="0"/>
              <a:t>yenidoğana</a:t>
            </a:r>
            <a:r>
              <a:rPr lang="tr-TR" dirty="0" smtClean="0"/>
              <a:t> sahip olmak için doğum öncesi, doğum, doğum sonrası ve </a:t>
            </a:r>
            <a:r>
              <a:rPr lang="tr-TR" dirty="0" err="1" smtClean="0"/>
              <a:t>neonatal</a:t>
            </a:r>
            <a:r>
              <a:rPr lang="tr-TR" dirty="0" smtClean="0"/>
              <a:t> dönemde risk faktörlerinin erken tanı, tedavi ve bakımını sağlamaktır. </a:t>
            </a:r>
          </a:p>
          <a:p>
            <a:pPr>
              <a:buNone/>
            </a:pPr>
            <a:r>
              <a:rPr lang="tr-TR" dirty="0" smtClean="0"/>
              <a:t>Risk faktörleri demografik, tıbbi, </a:t>
            </a:r>
            <a:r>
              <a:rPr lang="tr-TR" dirty="0" err="1" smtClean="0"/>
              <a:t>obstetrik</a:t>
            </a:r>
            <a:r>
              <a:rPr lang="tr-TR" dirty="0" smtClean="0"/>
              <a:t>, sosyokültürel, yaşam sitili ve çevresel özellikleri içerir.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solidFill>
                  <a:srgbClr val="FF0000"/>
                </a:solidFill>
              </a:rPr>
              <a:t>DOĞUM ÖNCESİ BAKIM ALMAYI ETKİLEYEN FAKTÖRLER</a:t>
            </a:r>
            <a:endParaRPr lang="tr-TR" sz="3200" dirty="0">
              <a:solidFill>
                <a:srgbClr val="FF0000"/>
              </a:solidFill>
            </a:endParaRPr>
          </a:p>
        </p:txBody>
      </p:sp>
      <p:sp>
        <p:nvSpPr>
          <p:cNvPr id="3" name="2 İçerik Yer Tutucusu"/>
          <p:cNvSpPr>
            <a:spLocks noGrp="1"/>
          </p:cNvSpPr>
          <p:nvPr>
            <p:ph idx="1"/>
          </p:nvPr>
        </p:nvSpPr>
        <p:spPr/>
        <p:txBody>
          <a:bodyPr/>
          <a:lstStyle/>
          <a:p>
            <a:pPr>
              <a:buNone/>
            </a:pPr>
            <a:r>
              <a:rPr lang="tr-TR" dirty="0" smtClean="0"/>
              <a:t>*Sosyoekonomik faktörler</a:t>
            </a:r>
          </a:p>
          <a:p>
            <a:pPr>
              <a:buNone/>
            </a:pPr>
            <a:r>
              <a:rPr lang="tr-TR" dirty="0" smtClean="0"/>
              <a:t>*</a:t>
            </a:r>
            <a:r>
              <a:rPr lang="tr-TR" dirty="0" err="1" smtClean="0"/>
              <a:t>Psikososyal</a:t>
            </a:r>
            <a:r>
              <a:rPr lang="tr-TR" dirty="0" smtClean="0"/>
              <a:t> faktörler</a:t>
            </a:r>
          </a:p>
          <a:p>
            <a:pPr>
              <a:buNone/>
            </a:pPr>
            <a:r>
              <a:rPr lang="tr-TR" dirty="0" smtClean="0"/>
              <a:t>*Kültürel faktörler</a:t>
            </a:r>
          </a:p>
          <a:p>
            <a:pPr>
              <a:buNone/>
            </a:pPr>
            <a:r>
              <a:rPr lang="tr-TR" dirty="0" smtClean="0"/>
              <a:t>*Yaşam biçimi ile ilgili faktörler</a:t>
            </a:r>
          </a:p>
          <a:p>
            <a:pPr>
              <a:buNone/>
            </a:pPr>
            <a:r>
              <a:rPr lang="tr-TR" dirty="0" smtClean="0"/>
              <a:t>*Beslenme ile ilgili faktörler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solidFill>
                  <a:srgbClr val="FF0000"/>
                </a:solidFill>
              </a:rPr>
              <a:t>DOĞUM ÖNCESİ EĞİTİM VE DOĞUMA HAZIRLIK SINIFLARI</a:t>
            </a:r>
            <a:endParaRPr lang="tr-TR" sz="3200" dirty="0">
              <a:solidFill>
                <a:srgbClr val="FF0000"/>
              </a:solidFill>
            </a:endParaRPr>
          </a:p>
        </p:txBody>
      </p:sp>
      <p:sp>
        <p:nvSpPr>
          <p:cNvPr id="3" name="2 İçerik Yer Tutucusu"/>
          <p:cNvSpPr>
            <a:spLocks noGrp="1"/>
          </p:cNvSpPr>
          <p:nvPr>
            <p:ph idx="1"/>
          </p:nvPr>
        </p:nvSpPr>
        <p:spPr/>
        <p:txBody>
          <a:bodyPr>
            <a:normAutofit lnSpcReduction="10000"/>
          </a:bodyPr>
          <a:lstStyle/>
          <a:p>
            <a:pPr>
              <a:buNone/>
            </a:pPr>
            <a:r>
              <a:rPr lang="tr-TR" dirty="0" smtClean="0"/>
              <a:t>Doğum öncesi eğitim programlarının amaçları, içerikleri, liderlik teknikleri ve öğretim tekniklerine bağlı olarak çeşitlilik göstermektedir. </a:t>
            </a:r>
          </a:p>
          <a:p>
            <a:pPr>
              <a:buNone/>
            </a:pPr>
            <a:r>
              <a:rPr lang="tr-TR" dirty="0" smtClean="0"/>
              <a:t>Doğuma hazırlık sınıfları erken ve geç dönem hazırlık sınıfları olarak iki grupta ele alınabilir. Erken dönem </a:t>
            </a:r>
            <a:r>
              <a:rPr lang="tr-TR" dirty="0" err="1" smtClean="0"/>
              <a:t>konsepsiyon</a:t>
            </a:r>
            <a:r>
              <a:rPr lang="tr-TR" dirty="0" smtClean="0"/>
              <a:t> öncesini ve ilk </a:t>
            </a:r>
            <a:r>
              <a:rPr lang="tr-TR" dirty="0" err="1" smtClean="0"/>
              <a:t>trimesteri</a:t>
            </a:r>
            <a:r>
              <a:rPr lang="tr-TR" dirty="0" smtClean="0"/>
              <a:t>, geç dönem ise ikinci ve üçüncü </a:t>
            </a:r>
            <a:r>
              <a:rPr lang="tr-TR" dirty="0" err="1" smtClean="0"/>
              <a:t>trimesteri</a:t>
            </a:r>
            <a:r>
              <a:rPr lang="tr-TR" dirty="0" smtClean="0"/>
              <a:t> kapsar.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875" y="214313"/>
            <a:ext cx="8572500" cy="1143000"/>
          </a:xfrm>
        </p:spPr>
        <p:txBody>
          <a:bodyPr>
            <a:normAutofit fontScale="90000"/>
          </a:bodyPr>
          <a:lstStyle/>
          <a:p>
            <a:pPr algn="ctr" fontAlgn="auto">
              <a:spcAft>
                <a:spcPts val="0"/>
              </a:spcAft>
              <a:defRPr/>
            </a:pPr>
            <a:r>
              <a:rPr lang="tr-TR" b="1" dirty="0" smtClean="0">
                <a:latin typeface="Times New Roman" pitchFamily="18" charset="0"/>
                <a:cs typeface="Times New Roman" pitchFamily="18" charset="0"/>
              </a:rPr>
              <a:t>GEBELİKTE TEHLİKE BELİRTİLERİ ve NEDENLERİ</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142875" y="1357313"/>
            <a:ext cx="8786813" cy="5143500"/>
          </a:xfrm>
        </p:spPr>
        <p:txBody>
          <a:bodyPr>
            <a:normAutofit fontScale="77500" lnSpcReduction="20000"/>
          </a:bodyPr>
          <a:lstStyle/>
          <a:p>
            <a:pPr marL="274320" indent="-274320" fontAlgn="auto">
              <a:spcAft>
                <a:spcPts val="0"/>
              </a:spcAft>
              <a:buClr>
                <a:schemeClr val="accent3"/>
              </a:buClr>
              <a:buFont typeface="Wingdings 2"/>
              <a:buChar char=""/>
              <a:defRPr/>
            </a:pPr>
            <a:r>
              <a:rPr lang="tr-TR" b="1" dirty="0" smtClean="0">
                <a:latin typeface="Times New Roman" pitchFamily="18" charset="0"/>
                <a:cs typeface="Times New Roman" pitchFamily="18" charset="0"/>
              </a:rPr>
              <a:t>Vajinal kanama: </a:t>
            </a:r>
            <a:r>
              <a:rPr lang="tr-TR" dirty="0" smtClean="0">
                <a:latin typeface="Times New Roman" pitchFamily="18" charset="0"/>
                <a:cs typeface="Times New Roman" pitchFamily="18" charset="0"/>
              </a:rPr>
              <a:t>kanamanın özelliğine ilişkin veri toplanmalıdır.</a:t>
            </a:r>
          </a:p>
          <a:p>
            <a:pPr marL="274320" indent="-274320" fontAlgn="auto">
              <a:spcAft>
                <a:spcPts val="0"/>
              </a:spcAft>
              <a:buClr>
                <a:schemeClr val="accent3"/>
              </a:buClr>
              <a:buFont typeface="Wingdings 2"/>
              <a:buChar char=""/>
              <a:defRPr/>
            </a:pPr>
            <a:r>
              <a:rPr lang="tr-TR" b="1" dirty="0" smtClean="0">
                <a:latin typeface="Times New Roman" pitchFamily="18" charset="0"/>
                <a:cs typeface="Times New Roman" pitchFamily="18" charset="0"/>
              </a:rPr>
              <a:t>Sürekli kusma: </a:t>
            </a:r>
            <a:r>
              <a:rPr lang="tr-TR" dirty="0" smtClean="0">
                <a:latin typeface="Times New Roman" pitchFamily="18" charset="0"/>
                <a:cs typeface="Times New Roman" pitchFamily="18" charset="0"/>
              </a:rPr>
              <a:t>gebeliğin ilk </a:t>
            </a:r>
            <a:r>
              <a:rPr lang="tr-TR" dirty="0" err="1" smtClean="0">
                <a:latin typeface="Times New Roman" pitchFamily="18" charset="0"/>
                <a:cs typeface="Times New Roman" pitchFamily="18" charset="0"/>
              </a:rPr>
              <a:t>trimestırında</a:t>
            </a:r>
            <a:r>
              <a:rPr lang="tr-TR" dirty="0" smtClean="0">
                <a:latin typeface="Times New Roman" pitchFamily="18" charset="0"/>
                <a:cs typeface="Times New Roman" pitchFamily="18" charset="0"/>
              </a:rPr>
              <a:t> günde 1-2 kez kusması normaldir. 12. haftasından sonra sona ermesi beklenir.</a:t>
            </a:r>
          </a:p>
          <a:p>
            <a:pPr marL="274320" indent="-274320" fontAlgn="auto">
              <a:spcAft>
                <a:spcPts val="0"/>
              </a:spcAft>
              <a:buClr>
                <a:schemeClr val="accent3"/>
              </a:buClr>
              <a:buFont typeface="Wingdings 2"/>
              <a:buChar char=""/>
              <a:defRPr/>
            </a:pPr>
            <a:r>
              <a:rPr lang="tr-TR" b="1" dirty="0" smtClean="0">
                <a:latin typeface="Times New Roman" pitchFamily="18" charset="0"/>
                <a:cs typeface="Times New Roman" pitchFamily="18" charset="0"/>
              </a:rPr>
              <a:t>Soğuk algınlığı –ateş:</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intrauterin</a:t>
            </a:r>
            <a:r>
              <a:rPr lang="tr-TR" dirty="0" smtClean="0">
                <a:latin typeface="Times New Roman" pitchFamily="18" charset="0"/>
                <a:cs typeface="Times New Roman" pitchFamily="18" charset="0"/>
              </a:rPr>
              <a:t> enfeksiyonu gösterebilir.</a:t>
            </a:r>
          </a:p>
          <a:p>
            <a:pPr marL="274320" indent="-274320" fontAlgn="auto">
              <a:spcAft>
                <a:spcPts val="0"/>
              </a:spcAft>
              <a:buClr>
                <a:schemeClr val="accent3"/>
              </a:buClr>
              <a:buFont typeface="Wingdings 2"/>
              <a:buChar char=""/>
              <a:defRPr/>
            </a:pPr>
            <a:r>
              <a:rPr lang="tr-TR" b="1" dirty="0" smtClean="0">
                <a:latin typeface="Times New Roman" pitchFamily="18" charset="0"/>
                <a:cs typeface="Times New Roman" pitchFamily="18" charset="0"/>
              </a:rPr>
              <a:t>Vajinadan aniden temiz bir sıvı gelmesi: </a:t>
            </a:r>
            <a:r>
              <a:rPr lang="tr-TR" dirty="0" err="1" smtClean="0">
                <a:latin typeface="Times New Roman" pitchFamily="18" charset="0"/>
                <a:cs typeface="Times New Roman" pitchFamily="18" charset="0"/>
              </a:rPr>
              <a:t>membranlar</a:t>
            </a:r>
            <a:r>
              <a:rPr lang="tr-TR" dirty="0" smtClean="0">
                <a:latin typeface="Times New Roman" pitchFamily="18" charset="0"/>
                <a:cs typeface="Times New Roman" pitchFamily="18" charset="0"/>
              </a:rPr>
              <a:t> açılmış olabilir. </a:t>
            </a:r>
            <a:r>
              <a:rPr lang="tr-TR" dirty="0" err="1" smtClean="0">
                <a:latin typeface="Times New Roman" pitchFamily="18" charset="0"/>
                <a:cs typeface="Times New Roman" pitchFamily="18" charset="0"/>
              </a:rPr>
              <a:t>Kord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prolapsusu</a:t>
            </a:r>
            <a:r>
              <a:rPr lang="tr-TR" dirty="0" smtClean="0">
                <a:latin typeface="Times New Roman" pitchFamily="18" charset="0"/>
                <a:cs typeface="Times New Roman" pitchFamily="18" charset="0"/>
              </a:rPr>
              <a:t> olabilir.</a:t>
            </a:r>
          </a:p>
          <a:p>
            <a:pPr marL="274320" indent="-274320" fontAlgn="auto">
              <a:spcAft>
                <a:spcPts val="0"/>
              </a:spcAft>
              <a:buClr>
                <a:schemeClr val="accent3"/>
              </a:buClr>
              <a:buFont typeface="Wingdings 2"/>
              <a:buChar char=""/>
              <a:defRPr/>
            </a:pPr>
            <a:r>
              <a:rPr lang="tr-TR" b="1" dirty="0" err="1" smtClean="0">
                <a:latin typeface="Times New Roman" pitchFamily="18" charset="0"/>
                <a:cs typeface="Times New Roman" pitchFamily="18" charset="0"/>
              </a:rPr>
              <a:t>Abdominal</a:t>
            </a:r>
            <a:r>
              <a:rPr lang="tr-TR" b="1" dirty="0" smtClean="0">
                <a:latin typeface="Times New Roman" pitchFamily="18" charset="0"/>
                <a:cs typeface="Times New Roman" pitchFamily="18" charset="0"/>
              </a:rPr>
              <a:t> ağrı ve göğüs ağrısı: </a:t>
            </a:r>
            <a:r>
              <a:rPr lang="tr-TR" dirty="0" err="1" smtClean="0">
                <a:latin typeface="Times New Roman" pitchFamily="18" charset="0"/>
                <a:cs typeface="Times New Roman" pitchFamily="18" charset="0"/>
              </a:rPr>
              <a:t>ektopik</a:t>
            </a:r>
            <a:r>
              <a:rPr lang="tr-TR" dirty="0" smtClean="0">
                <a:latin typeface="Times New Roman" pitchFamily="18" charset="0"/>
                <a:cs typeface="Times New Roman" pitchFamily="18" charset="0"/>
              </a:rPr>
              <a:t> gebelik, </a:t>
            </a:r>
            <a:r>
              <a:rPr lang="tr-TR" dirty="0" err="1" smtClean="0">
                <a:latin typeface="Times New Roman" pitchFamily="18" charset="0"/>
                <a:cs typeface="Times New Roman" pitchFamily="18" charset="0"/>
              </a:rPr>
              <a:t>ablasyo</a:t>
            </a:r>
            <a:r>
              <a:rPr lang="tr-TR" dirty="0" smtClean="0">
                <a:latin typeface="Times New Roman" pitchFamily="18" charset="0"/>
                <a:cs typeface="Times New Roman" pitchFamily="18" charset="0"/>
              </a:rPr>
              <a:t> plasenta, </a:t>
            </a:r>
            <a:r>
              <a:rPr lang="tr-TR" dirty="0" err="1" smtClean="0">
                <a:latin typeface="Times New Roman" pitchFamily="18" charset="0"/>
                <a:cs typeface="Times New Roman" pitchFamily="18" charset="0"/>
              </a:rPr>
              <a:t>preterm</a:t>
            </a:r>
            <a:r>
              <a:rPr lang="tr-TR" dirty="0" smtClean="0">
                <a:latin typeface="Times New Roman" pitchFamily="18" charset="0"/>
                <a:cs typeface="Times New Roman" pitchFamily="18" charset="0"/>
              </a:rPr>
              <a:t> eyleme bağlı gelişebilir.</a:t>
            </a:r>
          </a:p>
          <a:p>
            <a:pPr marL="274320" indent="-274320" fontAlgn="auto">
              <a:spcAft>
                <a:spcPts val="0"/>
              </a:spcAft>
              <a:buClr>
                <a:schemeClr val="accent3"/>
              </a:buClr>
              <a:buFont typeface="Wingdings 2"/>
              <a:buChar char=""/>
              <a:defRPr/>
            </a:pPr>
            <a:r>
              <a:rPr lang="tr-TR" b="1" dirty="0" smtClean="0">
                <a:latin typeface="Times New Roman" pitchFamily="18" charset="0"/>
                <a:cs typeface="Times New Roman" pitchFamily="18" charset="0"/>
              </a:rPr>
              <a:t>PIH ( </a:t>
            </a:r>
            <a:r>
              <a:rPr lang="tr-TR" b="1" dirty="0" err="1" smtClean="0">
                <a:latin typeface="Times New Roman" pitchFamily="18" charset="0"/>
                <a:cs typeface="Times New Roman" pitchFamily="18" charset="0"/>
              </a:rPr>
              <a:t>pregnancy</a:t>
            </a:r>
            <a:r>
              <a:rPr lang="tr-TR" b="1" dirty="0" smtClean="0">
                <a:latin typeface="Times New Roman" pitchFamily="18" charset="0"/>
                <a:cs typeface="Times New Roman" pitchFamily="18" charset="0"/>
              </a:rPr>
              <a:t> </a:t>
            </a:r>
            <a:r>
              <a:rPr lang="tr-TR" b="1" dirty="0" err="1" smtClean="0">
                <a:latin typeface="Times New Roman" pitchFamily="18" charset="0"/>
                <a:cs typeface="Times New Roman" pitchFamily="18" charset="0"/>
              </a:rPr>
              <a:t>ınduced</a:t>
            </a:r>
            <a:r>
              <a:rPr lang="tr-TR" b="1" dirty="0" smtClean="0">
                <a:latin typeface="Times New Roman" pitchFamily="18" charset="0"/>
                <a:cs typeface="Times New Roman" pitchFamily="18" charset="0"/>
              </a:rPr>
              <a:t> </a:t>
            </a:r>
            <a:r>
              <a:rPr lang="tr-TR" b="1" dirty="0" err="1" smtClean="0">
                <a:latin typeface="Times New Roman" pitchFamily="18" charset="0"/>
                <a:cs typeface="Times New Roman" pitchFamily="18" charset="0"/>
              </a:rPr>
              <a:t>hypertansion</a:t>
            </a:r>
            <a:r>
              <a:rPr lang="tr-TR" b="1" dirty="0" smtClean="0">
                <a:latin typeface="Times New Roman" pitchFamily="18" charset="0"/>
                <a:cs typeface="Times New Roman" pitchFamily="18" charset="0"/>
              </a:rPr>
              <a:t>) : </a:t>
            </a:r>
            <a:r>
              <a:rPr lang="tr-TR" dirty="0" smtClean="0">
                <a:latin typeface="Times New Roman" pitchFamily="18" charset="0"/>
                <a:cs typeface="Times New Roman" pitchFamily="18" charset="0"/>
              </a:rPr>
              <a:t>hızlı kilo artışı, ödem, beneklerin uçuşması, bulanık görme, baş ağrısı, </a:t>
            </a:r>
            <a:r>
              <a:rPr lang="tr-TR" dirty="0" err="1" smtClean="0">
                <a:latin typeface="Times New Roman" pitchFamily="18" charset="0"/>
                <a:cs typeface="Times New Roman" pitchFamily="18" charset="0"/>
              </a:rPr>
              <a:t>oligoüri</a:t>
            </a:r>
            <a:r>
              <a:rPr lang="tr-TR" dirty="0" smtClean="0">
                <a:latin typeface="Times New Roman" pitchFamily="18" charset="0"/>
                <a:cs typeface="Times New Roman" pitchFamily="18" charset="0"/>
              </a:rPr>
              <a:t>-anüri.</a:t>
            </a:r>
          </a:p>
          <a:p>
            <a:pPr marL="274320" indent="-274320" fontAlgn="auto">
              <a:spcAft>
                <a:spcPts val="0"/>
              </a:spcAft>
              <a:buClr>
                <a:schemeClr val="accent3"/>
              </a:buClr>
              <a:buFont typeface="Wingdings 2"/>
              <a:buChar char=""/>
              <a:defRPr/>
            </a:pPr>
            <a:r>
              <a:rPr lang="tr-TR" b="1" dirty="0" smtClean="0">
                <a:latin typeface="Times New Roman" pitchFamily="18" charset="0"/>
                <a:cs typeface="Times New Roman" pitchFamily="18" charset="0"/>
              </a:rPr>
              <a:t>Fetal hareketlerde artma-azalma: </a:t>
            </a:r>
            <a:r>
              <a:rPr lang="tr-TR" dirty="0" smtClean="0">
                <a:latin typeface="Times New Roman" pitchFamily="18" charset="0"/>
                <a:cs typeface="Times New Roman" pitchFamily="18" charset="0"/>
              </a:rPr>
              <a:t>0</a:t>
            </a:r>
            <a:r>
              <a:rPr lang="tr-TR" baseline="-25000" dirty="0" smtClean="0">
                <a:latin typeface="Times New Roman" pitchFamily="18" charset="0"/>
                <a:cs typeface="Times New Roman" pitchFamily="18" charset="0"/>
              </a:rPr>
              <a:t>2</a:t>
            </a:r>
            <a:r>
              <a:rPr lang="tr-TR" dirty="0" smtClean="0">
                <a:latin typeface="Times New Roman" pitchFamily="18" charset="0"/>
                <a:cs typeface="Times New Roman" pitchFamily="18" charset="0"/>
              </a:rPr>
              <a:t> gereksinimin arttığını düşündürebilir.</a:t>
            </a:r>
          </a:p>
          <a:p>
            <a:pPr marL="274320" indent="-274320" fontAlgn="auto">
              <a:spcAft>
                <a:spcPts val="0"/>
              </a:spcAft>
              <a:buClr>
                <a:schemeClr val="accent3"/>
              </a:buClr>
              <a:buFont typeface="Wingdings 2"/>
              <a:buChar char=""/>
              <a:defRPr/>
            </a:pPr>
            <a:endParaRPr lang="tr-TR" dirty="0"/>
          </a:p>
        </p:txBody>
      </p:sp>
      <p:sp>
        <p:nvSpPr>
          <p:cNvPr id="4" name="3 Slayt Numarası Yer Tutucusu"/>
          <p:cNvSpPr>
            <a:spLocks noGrp="1"/>
          </p:cNvSpPr>
          <p:nvPr>
            <p:ph type="sldNum" sz="quarter" idx="12"/>
          </p:nvPr>
        </p:nvSpPr>
        <p:spPr/>
        <p:txBody>
          <a:bodyPr/>
          <a:lstStyle/>
          <a:p>
            <a:pPr>
              <a:defRPr/>
            </a:pPr>
            <a:fld id="{836D65C8-35B1-48D4-9DE0-194675F88966}" type="slidenum">
              <a:rPr lang="tr-TR"/>
              <a:pPr>
                <a:defRPr/>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313" y="704850"/>
            <a:ext cx="8715375" cy="2509838"/>
          </a:xfrm>
        </p:spPr>
        <p:txBody>
          <a:bodyPr>
            <a:normAutofit fontScale="90000"/>
          </a:bodyPr>
          <a:lstStyle/>
          <a:p>
            <a:pPr algn="ctr" fontAlgn="auto">
              <a:spcAft>
                <a:spcPts val="0"/>
              </a:spcAft>
              <a:defRPr/>
            </a:pPr>
            <a:r>
              <a:rPr lang="tr-TR" sz="4400" b="1" dirty="0" smtClean="0">
                <a:latin typeface="Times New Roman" pitchFamily="18" charset="0"/>
                <a:cs typeface="Times New Roman" pitchFamily="18" charset="0"/>
              </a:rPr>
              <a:t>GEBELİKTE SIK GÖRÜLEN RAHATSIZLIKLAR VE ALINACAK ÖNLEMLER</a:t>
            </a: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endParaRPr lang="tr-TR" dirty="0">
              <a:latin typeface="Times New Roman" pitchFamily="18" charset="0"/>
              <a:cs typeface="Times New Roman" pitchFamily="18" charset="0"/>
            </a:endParaRPr>
          </a:p>
        </p:txBody>
      </p:sp>
      <p:sp>
        <p:nvSpPr>
          <p:cNvPr id="35843" name="2 İçerik Yer Tutucusu"/>
          <p:cNvSpPr>
            <a:spLocks noGrp="1"/>
          </p:cNvSpPr>
          <p:nvPr>
            <p:ph idx="1"/>
          </p:nvPr>
        </p:nvSpPr>
        <p:spPr>
          <a:xfrm>
            <a:off x="457200" y="3214688"/>
            <a:ext cx="8229600" cy="3109912"/>
          </a:xfrm>
        </p:spPr>
        <p:txBody>
          <a:bodyPr/>
          <a:lstStyle/>
          <a:p>
            <a:r>
              <a:rPr lang="tr-TR" smtClean="0">
                <a:latin typeface="Times New Roman" pitchFamily="18" charset="0"/>
                <a:cs typeface="Times New Roman" pitchFamily="18" charset="0"/>
              </a:rPr>
              <a:t>Gebelikte görülen rahatsızlıkların çoğu, fizyolojik ve anatomik değişimlerin bir sonucu olarak ortaya çıkar.</a:t>
            </a:r>
          </a:p>
          <a:p>
            <a:pPr>
              <a:buFont typeface="Wingdings 2" pitchFamily="18" charset="2"/>
              <a:buNone/>
            </a:pPr>
            <a:endParaRPr lang="tr-TR" smtClean="0">
              <a:latin typeface="Times New Roman" pitchFamily="18" charset="0"/>
              <a:cs typeface="Times New Roman" pitchFamily="18" charset="0"/>
            </a:endParaRPr>
          </a:p>
          <a:p>
            <a:endParaRPr lang="tr-TR" smtClean="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pPr>
              <a:defRPr/>
            </a:pPr>
            <a:fld id="{83F57B8F-C814-429A-B420-66D3A6E505CF}" type="slidenum">
              <a:rPr lang="tr-TR"/>
              <a:pPr>
                <a:defRPr/>
              </a:pPr>
              <a:t>14</a:t>
            </a:fld>
            <a:endParaRPr 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850"/>
            <a:ext cx="5400675" cy="1143000"/>
          </a:xfrm>
        </p:spPr>
        <p:txBody>
          <a:bodyPr>
            <a:normAutofit fontScale="90000"/>
          </a:bodyPr>
          <a:lstStyle/>
          <a:p>
            <a:pPr fontAlgn="auto">
              <a:spcAft>
                <a:spcPts val="0"/>
              </a:spcAft>
              <a:defRPr/>
            </a:pPr>
            <a:r>
              <a:rPr lang="tr-TR" b="1" dirty="0" smtClean="0">
                <a:latin typeface="Times New Roman" pitchFamily="18" charset="0"/>
                <a:cs typeface="Times New Roman" pitchFamily="18" charset="0"/>
              </a:rPr>
              <a:t>Birinci </a:t>
            </a:r>
            <a:r>
              <a:rPr lang="tr-TR" b="1" dirty="0" err="1" smtClean="0">
                <a:latin typeface="Times New Roman" pitchFamily="18" charset="0"/>
                <a:cs typeface="Times New Roman" pitchFamily="18" charset="0"/>
              </a:rPr>
              <a:t>Trimestir</a:t>
            </a:r>
            <a:r>
              <a:rPr lang="tr-TR" dirty="0" smtClean="0">
                <a:latin typeface="Times New Roman" pitchFamily="18" charset="0"/>
                <a:cs typeface="Times New Roman" pitchFamily="18" charset="0"/>
              </a:rPr>
              <a:t/>
            </a:r>
            <a:br>
              <a:rPr lang="tr-TR" dirty="0" smtClean="0">
                <a:latin typeface="Times New Roman" pitchFamily="18" charset="0"/>
                <a:cs typeface="Times New Roman" pitchFamily="18" charset="0"/>
              </a:rPr>
            </a:br>
            <a:endParaRPr lang="tr-TR" dirty="0">
              <a:latin typeface="Times New Roman" pitchFamily="18" charset="0"/>
              <a:cs typeface="Times New Roman" pitchFamily="18" charset="0"/>
            </a:endParaRPr>
          </a:p>
        </p:txBody>
      </p:sp>
      <p:sp>
        <p:nvSpPr>
          <p:cNvPr id="36867" name="2 İçerik Yer Tutucusu"/>
          <p:cNvSpPr>
            <a:spLocks noGrp="1"/>
          </p:cNvSpPr>
          <p:nvPr>
            <p:ph idx="1"/>
          </p:nvPr>
        </p:nvSpPr>
        <p:spPr>
          <a:xfrm>
            <a:off x="214313" y="1571625"/>
            <a:ext cx="8472487" cy="4752975"/>
          </a:xfrm>
        </p:spPr>
        <p:txBody>
          <a:bodyPr>
            <a:normAutofit fontScale="92500" lnSpcReduction="20000"/>
          </a:bodyPr>
          <a:lstStyle/>
          <a:p>
            <a:pPr>
              <a:buFont typeface="Wingdings 2" pitchFamily="18" charset="2"/>
              <a:buNone/>
            </a:pPr>
            <a:r>
              <a:rPr lang="tr-TR" b="1" smtClean="0">
                <a:solidFill>
                  <a:srgbClr val="FF3399"/>
                </a:solidFill>
                <a:latin typeface="Times New Roman" pitchFamily="18" charset="0"/>
                <a:cs typeface="Times New Roman" pitchFamily="18" charset="0"/>
              </a:rPr>
              <a:t>Bulantı ve Kusma :</a:t>
            </a:r>
            <a:endParaRPr lang="tr-TR" smtClean="0">
              <a:solidFill>
                <a:srgbClr val="FF3399"/>
              </a:solidFill>
              <a:latin typeface="Times New Roman" pitchFamily="18" charset="0"/>
              <a:cs typeface="Times New Roman" pitchFamily="18" charset="0"/>
            </a:endParaRPr>
          </a:p>
          <a:p>
            <a:r>
              <a:rPr lang="tr-TR" smtClean="0">
                <a:latin typeface="Times New Roman" pitchFamily="18" charset="0"/>
                <a:cs typeface="Times New Roman" pitchFamily="18" charset="0"/>
              </a:rPr>
              <a:t>Bulantı ve kusma gebeliğin erken döneminde</a:t>
            </a:r>
          </a:p>
          <a:p>
            <a:pPr>
              <a:buFont typeface="Wingdings 2" pitchFamily="18" charset="2"/>
              <a:buNone/>
            </a:pPr>
            <a:r>
              <a:rPr lang="tr-TR" smtClean="0">
                <a:latin typeface="Times New Roman" pitchFamily="18" charset="0"/>
                <a:cs typeface="Times New Roman" pitchFamily="18" charset="0"/>
              </a:rPr>
              <a:t>   görülen semptomlardır.Bu semptomlar son </a:t>
            </a:r>
          </a:p>
          <a:p>
            <a:pPr>
              <a:buFont typeface="Wingdings 2" pitchFamily="18" charset="2"/>
              <a:buNone/>
            </a:pPr>
            <a:r>
              <a:rPr lang="tr-TR" smtClean="0">
                <a:latin typeface="Times New Roman" pitchFamily="18" charset="0"/>
                <a:cs typeface="Times New Roman" pitchFamily="18" charset="0"/>
              </a:rPr>
              <a:t>    menstrual perioddan sonra herhangi bir zamanda ortaya çıkmakta ve genellikle de 6-12 hafta sonra kendiliğinden sona ermektedir. 	</a:t>
            </a:r>
          </a:p>
          <a:p>
            <a:r>
              <a:rPr lang="tr-TR" smtClean="0">
                <a:latin typeface="Times New Roman" pitchFamily="18" charset="0"/>
                <a:cs typeface="Times New Roman" pitchFamily="18" charset="0"/>
              </a:rPr>
              <a:t>Bazı kadınlar sadece belirli yiyeceklere karşı tiksinme duyusu yaşarlarken bazıları ise, sürekli bulantı hissi duyarlar.Bulantı genellikle sabahları çok yoğundur ancak günün diğer saatlerinde de görülebilir.</a:t>
            </a:r>
          </a:p>
          <a:p>
            <a:endParaRPr lang="tr-TR" smtClean="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pPr>
              <a:defRPr/>
            </a:pPr>
            <a:fld id="{10DE93E6-DEDF-4D7D-97AE-505ACB352625}" type="slidenum">
              <a:rPr lang="tr-TR"/>
              <a:pPr>
                <a:defRPr/>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2 İçerik Yer Tutucusu"/>
          <p:cNvSpPr>
            <a:spLocks noGrp="1"/>
          </p:cNvSpPr>
          <p:nvPr>
            <p:ph idx="1"/>
          </p:nvPr>
        </p:nvSpPr>
        <p:spPr>
          <a:xfrm>
            <a:off x="285750" y="1571625"/>
            <a:ext cx="8572500" cy="4752975"/>
          </a:xfrm>
        </p:spPr>
        <p:txBody>
          <a:bodyPr>
            <a:normAutofit fontScale="92500" lnSpcReduction="10000"/>
          </a:bodyPr>
          <a:lstStyle/>
          <a:p>
            <a:r>
              <a:rPr lang="tr-TR" smtClean="0">
                <a:latin typeface="Times New Roman" pitchFamily="18" charset="0"/>
                <a:cs typeface="Times New Roman" pitchFamily="18" charset="0"/>
              </a:rPr>
              <a:t>Gebelikte  ortaya çıkan bulantı ve kusmanın nedeni tam olarak bilinmemektedir. Yapılan araştırmalar, hormonal, metabolik, toksik, nörolojik ve psikosomatik faktörlerin, bulantı ve kusmanın ortaya çıkmasında etken olduğunu göstermektedir. </a:t>
            </a:r>
          </a:p>
          <a:p>
            <a:r>
              <a:rPr lang="tr-TR" smtClean="0">
                <a:latin typeface="Times New Roman" pitchFamily="18" charset="0"/>
                <a:cs typeface="Times New Roman" pitchFamily="18" charset="0"/>
              </a:rPr>
              <a:t>Bunlar; HCG düzeyinde yükselme, annenin gebeliğe ve gebeliğin getireceği durumlara gösterdiği psikolojik tepki, yorgunluk ve gastro intestinal sistemde peristaltik hareketlerin başlamasıdır.</a:t>
            </a:r>
          </a:p>
          <a:p>
            <a:endParaRPr lang="tr-TR" smtClean="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pPr>
              <a:defRPr/>
            </a:pPr>
            <a:fld id="{E74C5358-7492-4CA5-A66F-FD398D4527B0}" type="slidenum">
              <a:rPr lang="tr-TR"/>
              <a:pPr>
                <a:defRPr/>
              </a:pPr>
              <a:t>16</a:t>
            </a:fld>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Başlık"/>
          <p:cNvSpPr>
            <a:spLocks noGrp="1"/>
          </p:cNvSpPr>
          <p:nvPr>
            <p:ph type="title"/>
          </p:nvPr>
        </p:nvSpPr>
        <p:spPr>
          <a:xfrm>
            <a:off x="1285875" y="0"/>
            <a:ext cx="8229600" cy="1143000"/>
          </a:xfrm>
        </p:spPr>
        <p:txBody>
          <a:bodyPr/>
          <a:lstStyle/>
          <a:p>
            <a:pPr algn="l"/>
            <a:r>
              <a:rPr lang="tr-TR" b="1" dirty="0" smtClean="0">
                <a:solidFill>
                  <a:srgbClr val="00B050"/>
                </a:solidFill>
                <a:latin typeface="Times New Roman" pitchFamily="18" charset="0"/>
                <a:cs typeface="Times New Roman" pitchFamily="18" charset="0"/>
              </a:rPr>
              <a:t>Öneriler: </a:t>
            </a:r>
            <a:endParaRPr lang="tr-TR" dirty="0" smtClean="0">
              <a:solidFill>
                <a:srgbClr val="00B050"/>
              </a:solidFill>
              <a:latin typeface="Times New Roman" pitchFamily="18" charset="0"/>
              <a:cs typeface="Times New Roman" pitchFamily="18" charset="0"/>
            </a:endParaRPr>
          </a:p>
        </p:txBody>
      </p:sp>
      <p:sp>
        <p:nvSpPr>
          <p:cNvPr id="3" name="2 İçerik Yer Tutucusu"/>
          <p:cNvSpPr>
            <a:spLocks noGrp="1"/>
          </p:cNvSpPr>
          <p:nvPr>
            <p:ph idx="1"/>
          </p:nvPr>
        </p:nvSpPr>
        <p:spPr>
          <a:xfrm>
            <a:off x="214313" y="1143000"/>
            <a:ext cx="8715375" cy="5429250"/>
          </a:xfrm>
        </p:spPr>
        <p:txBody>
          <a:bodyPr>
            <a:normAutofit fontScale="85000" lnSpcReduction="10000"/>
          </a:bodyPr>
          <a:lstStyle/>
          <a:p>
            <a:pPr marL="274320" indent="-274320" fontAlgn="auto">
              <a:spcAft>
                <a:spcPts val="0"/>
              </a:spcAft>
              <a:buClr>
                <a:schemeClr val="accent3"/>
              </a:buClr>
              <a:buFont typeface="Wingdings 2"/>
              <a:buChar char=""/>
              <a:defRPr/>
            </a:pPr>
            <a:r>
              <a:rPr lang="tr-TR" dirty="0" smtClean="0">
                <a:latin typeface="Times New Roman" pitchFamily="18" charset="0"/>
                <a:cs typeface="Times New Roman" pitchFamily="18" charset="0"/>
              </a:rPr>
              <a:t>Hemşire, bulantı ve kusma oluştuğunda, gebe kadına yardımcı olacak önerilerde bulunabilir. Bunlar; </a:t>
            </a:r>
          </a:p>
          <a:p>
            <a:pPr marL="274320" indent="-274320" fontAlgn="auto">
              <a:spcAft>
                <a:spcPts val="0"/>
              </a:spcAft>
              <a:buClr>
                <a:schemeClr val="accent3"/>
              </a:buClr>
              <a:buFont typeface="Wingdings 2"/>
              <a:buChar char=""/>
              <a:defRPr/>
            </a:pPr>
            <a:r>
              <a:rPr lang="tr-TR" dirty="0" smtClean="0">
                <a:latin typeface="Times New Roman" pitchFamily="18" charset="0"/>
                <a:cs typeface="Times New Roman" pitchFamily="18" charset="0"/>
              </a:rPr>
              <a:t>rahatsız edici kokulardan ya da etkileyen diğer faktörlerden kaçınmak, </a:t>
            </a:r>
          </a:p>
          <a:p>
            <a:pPr marL="274320" indent="-274320" fontAlgn="auto">
              <a:spcAft>
                <a:spcPts val="0"/>
              </a:spcAft>
              <a:buClr>
                <a:schemeClr val="accent3"/>
              </a:buClr>
              <a:buFont typeface="Wingdings 2"/>
              <a:buChar char=""/>
              <a:defRPr/>
            </a:pPr>
            <a:r>
              <a:rPr lang="tr-TR" dirty="0" smtClean="0">
                <a:latin typeface="Times New Roman" pitchFamily="18" charset="0"/>
                <a:cs typeface="Times New Roman" pitchFamily="18" charset="0"/>
              </a:rPr>
              <a:t>sabahları kalkmadan önce, küçük bir dilim ekmek ya da tuzlu kraker yemek, katı ve sulu yiyecekleri aynı anda almaktan kaçınmak,az az ve sık sık beslenmek,</a:t>
            </a:r>
          </a:p>
          <a:p>
            <a:pPr marL="274320" indent="-274320" fontAlgn="auto">
              <a:spcAft>
                <a:spcPts val="0"/>
              </a:spcAft>
              <a:buClr>
                <a:schemeClr val="accent3"/>
              </a:buClr>
              <a:buFont typeface="Wingdings 2"/>
              <a:buChar char=""/>
              <a:defRPr/>
            </a:pPr>
            <a:r>
              <a:rPr lang="tr-TR" dirty="0" smtClean="0">
                <a:latin typeface="Times New Roman" pitchFamily="18" charset="0"/>
                <a:cs typeface="Times New Roman" pitchFamily="18" charset="0"/>
              </a:rPr>
              <a:t>yağlı ve aşırı baharatlı yiyeceklerden kaçınmak, </a:t>
            </a:r>
          </a:p>
          <a:p>
            <a:pPr marL="274320" indent="-274320" fontAlgn="auto">
              <a:spcAft>
                <a:spcPts val="0"/>
              </a:spcAft>
              <a:buClr>
                <a:schemeClr val="accent3"/>
              </a:buClr>
              <a:buFont typeface="Wingdings 2"/>
              <a:buChar char=""/>
              <a:defRPr/>
            </a:pPr>
            <a:r>
              <a:rPr lang="tr-TR" dirty="0" err="1" smtClean="0">
                <a:latin typeface="Times New Roman" pitchFamily="18" charset="0"/>
                <a:cs typeface="Times New Roman" pitchFamily="18" charset="0"/>
              </a:rPr>
              <a:t>hipotansif</a:t>
            </a:r>
            <a:r>
              <a:rPr lang="tr-TR" dirty="0" smtClean="0">
                <a:latin typeface="Times New Roman" pitchFamily="18" charset="0"/>
                <a:cs typeface="Times New Roman" pitchFamily="18" charset="0"/>
              </a:rPr>
              <a:t> durumda ortaya çıkabilecek bulantıyı  önlemek için yataktan yavaş kalmak ve gün içerisinde ani pozisyon değişikliklerinden kaçınmak,kusma duygusunu uyarabileceği için yemekten hemen sonra dişleri fırçalamamak,karbonatlı içecekler içmemektir.		</a:t>
            </a:r>
          </a:p>
          <a:p>
            <a:pPr marL="274320" indent="-274320" fontAlgn="auto">
              <a:spcAft>
                <a:spcPts val="0"/>
              </a:spcAft>
              <a:buClr>
                <a:schemeClr val="accent3"/>
              </a:buClr>
              <a:buFont typeface="Wingdings 2"/>
              <a:buChar char=""/>
              <a:defRPr/>
            </a:pPr>
            <a:endParaRPr lang="tr-TR"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pPr>
              <a:defRPr/>
            </a:pPr>
            <a:fld id="{40142F42-C598-409D-8D59-EC2A9F1B4A09}" type="slidenum">
              <a:rPr lang="tr-TR"/>
              <a:pPr>
                <a:defRPr/>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2 İçerik Yer Tutucusu"/>
          <p:cNvSpPr>
            <a:spLocks noGrp="1"/>
          </p:cNvSpPr>
          <p:nvPr>
            <p:ph idx="1"/>
          </p:nvPr>
        </p:nvSpPr>
        <p:spPr>
          <a:xfrm>
            <a:off x="457200" y="1000125"/>
            <a:ext cx="8229600" cy="5324475"/>
          </a:xfrm>
        </p:spPr>
        <p:txBody>
          <a:bodyPr>
            <a:normAutofit fontScale="92500" lnSpcReduction="20000"/>
          </a:bodyPr>
          <a:lstStyle/>
          <a:p>
            <a:r>
              <a:rPr lang="tr-TR" dirty="0" smtClean="0">
                <a:latin typeface="Times New Roman" pitchFamily="18" charset="0"/>
                <a:cs typeface="Times New Roman" pitchFamily="18" charset="0"/>
              </a:rPr>
              <a:t>Kadında günde bir defadan fazla kusma, ağız kuruluğu, idrar </a:t>
            </a:r>
            <a:r>
              <a:rPr lang="tr-TR" smtClean="0">
                <a:latin typeface="Times New Roman" pitchFamily="18" charset="0"/>
                <a:cs typeface="Times New Roman" pitchFamily="18" charset="0"/>
              </a:rPr>
              <a:t>konsantrasyonunda </a:t>
            </a:r>
            <a:r>
              <a:rPr lang="tr-TR" smtClean="0">
                <a:latin typeface="Times New Roman" pitchFamily="18" charset="0"/>
                <a:cs typeface="Times New Roman" pitchFamily="18" charset="0"/>
              </a:rPr>
              <a:t>artma </a:t>
            </a:r>
            <a:r>
              <a:rPr lang="tr-TR" dirty="0" smtClean="0">
                <a:latin typeface="Times New Roman" pitchFamily="18" charset="0"/>
                <a:cs typeface="Times New Roman" pitchFamily="18" charset="0"/>
              </a:rPr>
              <a:t>ve bunun gibi </a:t>
            </a:r>
            <a:r>
              <a:rPr lang="tr-TR" dirty="0" err="1" smtClean="0">
                <a:latin typeface="Times New Roman" pitchFamily="18" charset="0"/>
                <a:cs typeface="Times New Roman" pitchFamily="18" charset="0"/>
              </a:rPr>
              <a:t>dehidratasyon</a:t>
            </a:r>
            <a:r>
              <a:rPr lang="tr-TR" dirty="0" smtClean="0">
                <a:latin typeface="Times New Roman" pitchFamily="18" charset="0"/>
                <a:cs typeface="Times New Roman" pitchFamily="18" charset="0"/>
              </a:rPr>
              <a:t> belirtileri gözleniyorsa, sağlık kuruluşuna başvurması önerilir. Bu gibi vakalarda </a:t>
            </a:r>
            <a:r>
              <a:rPr lang="tr-TR" dirty="0" err="1" smtClean="0">
                <a:latin typeface="Times New Roman" pitchFamily="18" charset="0"/>
                <a:cs typeface="Times New Roman" pitchFamily="18" charset="0"/>
              </a:rPr>
              <a:t>antiemetikler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kullanılabilir.Bununla</a:t>
            </a:r>
            <a:r>
              <a:rPr lang="tr-TR" dirty="0" smtClean="0">
                <a:latin typeface="Times New Roman" pitchFamily="18" charset="0"/>
                <a:cs typeface="Times New Roman" pitchFamily="18" charset="0"/>
              </a:rPr>
              <a:t> birlikte </a:t>
            </a:r>
            <a:r>
              <a:rPr lang="tr-TR" dirty="0" err="1" smtClean="0">
                <a:latin typeface="Times New Roman" pitchFamily="18" charset="0"/>
                <a:cs typeface="Times New Roman" pitchFamily="18" charset="0"/>
              </a:rPr>
              <a:t>antiemetikler</a:t>
            </a:r>
            <a:r>
              <a:rPr lang="tr-TR" dirty="0" smtClean="0">
                <a:latin typeface="Times New Roman" pitchFamily="18" charset="0"/>
                <a:cs typeface="Times New Roman" pitchFamily="18" charset="0"/>
              </a:rPr>
              <a:t> birinci </a:t>
            </a:r>
            <a:r>
              <a:rPr lang="tr-TR" dirty="0" err="1" smtClean="0">
                <a:latin typeface="Times New Roman" pitchFamily="18" charset="0"/>
                <a:cs typeface="Times New Roman" pitchFamily="18" charset="0"/>
              </a:rPr>
              <a:t>trimestir</a:t>
            </a:r>
            <a:r>
              <a:rPr lang="tr-TR" dirty="0" smtClean="0">
                <a:latin typeface="Times New Roman" pitchFamily="18" charset="0"/>
                <a:cs typeface="Times New Roman" pitchFamily="18" charset="0"/>
              </a:rPr>
              <a:t> süresince embriyo gelişimi üzerine </a:t>
            </a:r>
            <a:r>
              <a:rPr lang="tr-TR" dirty="0" err="1" smtClean="0">
                <a:latin typeface="Times New Roman" pitchFamily="18" charset="0"/>
                <a:cs typeface="Times New Roman" pitchFamily="18" charset="0"/>
              </a:rPr>
              <a:t>teratojenik</a:t>
            </a:r>
            <a:r>
              <a:rPr lang="tr-TR" dirty="0" smtClean="0">
                <a:latin typeface="Times New Roman" pitchFamily="18" charset="0"/>
                <a:cs typeface="Times New Roman" pitchFamily="18" charset="0"/>
              </a:rPr>
              <a:t> etkisinden dolayı mümkünse kullanımından kaçınılmalıdır.			</a:t>
            </a:r>
          </a:p>
          <a:p>
            <a:r>
              <a:rPr lang="tr-TR" dirty="0" smtClean="0">
                <a:latin typeface="Times New Roman" pitchFamily="18" charset="0"/>
                <a:cs typeface="Times New Roman" pitchFamily="18" charset="0"/>
              </a:rPr>
              <a:t>Eğer bulantı ve kusma,1.trimestırdan sonrada devam ederse,(14.haftaya kadar) </a:t>
            </a:r>
            <a:r>
              <a:rPr lang="tr-TR" dirty="0" err="1" smtClean="0">
                <a:solidFill>
                  <a:srgbClr val="FF3399"/>
                </a:solidFill>
                <a:latin typeface="Times New Roman" pitchFamily="18" charset="0"/>
                <a:cs typeface="Times New Roman" pitchFamily="18" charset="0"/>
              </a:rPr>
              <a:t>Hiperemezis</a:t>
            </a:r>
            <a:r>
              <a:rPr lang="tr-TR" dirty="0" smtClean="0">
                <a:solidFill>
                  <a:srgbClr val="FF3399"/>
                </a:solidFill>
                <a:latin typeface="Times New Roman" pitchFamily="18" charset="0"/>
                <a:cs typeface="Times New Roman" pitchFamily="18" charset="0"/>
              </a:rPr>
              <a:t> </a:t>
            </a:r>
            <a:r>
              <a:rPr lang="tr-TR" dirty="0" err="1" smtClean="0">
                <a:solidFill>
                  <a:srgbClr val="FF3399"/>
                </a:solidFill>
                <a:latin typeface="Times New Roman" pitchFamily="18" charset="0"/>
                <a:cs typeface="Times New Roman" pitchFamily="18" charset="0"/>
              </a:rPr>
              <a:t>Gravidarum</a:t>
            </a:r>
            <a:r>
              <a:rPr lang="tr-TR" dirty="0" smtClean="0">
                <a:solidFill>
                  <a:srgbClr val="FF3399"/>
                </a:solidFill>
                <a:latin typeface="Times New Roman" pitchFamily="18" charset="0"/>
                <a:cs typeface="Times New Roman" pitchFamily="18" charset="0"/>
              </a:rPr>
              <a:t> </a:t>
            </a:r>
            <a:r>
              <a:rPr lang="tr-TR" dirty="0" smtClean="0">
                <a:latin typeface="Times New Roman" pitchFamily="18" charset="0"/>
                <a:cs typeface="Times New Roman" pitchFamily="18" charset="0"/>
              </a:rPr>
              <a:t>olarak </a:t>
            </a:r>
            <a:r>
              <a:rPr lang="tr-TR" dirty="0" err="1" smtClean="0">
                <a:latin typeface="Times New Roman" pitchFamily="18" charset="0"/>
                <a:cs typeface="Times New Roman" pitchFamily="18" charset="0"/>
              </a:rPr>
              <a:t>adlandırılır.Bu</a:t>
            </a:r>
            <a:r>
              <a:rPr lang="tr-TR" dirty="0" smtClean="0">
                <a:latin typeface="Times New Roman" pitchFamily="18" charset="0"/>
                <a:cs typeface="Times New Roman" pitchFamily="18" charset="0"/>
              </a:rPr>
              <a:t> durum bir gebelik sorunudur ve hastanede bakım gerekebilir.</a:t>
            </a:r>
          </a:p>
          <a:p>
            <a:endParaRPr lang="tr-TR" dirty="0" smtClean="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pPr>
              <a:defRPr/>
            </a:pPr>
            <a:fld id="{A0E7D4A0-8F20-47E4-83A5-4E6955FB72B5}" type="slidenum">
              <a:rPr lang="tr-TR"/>
              <a:pPr>
                <a:defRPr/>
              </a:pPr>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2 İçerik Yer Tutucusu"/>
          <p:cNvSpPr>
            <a:spLocks noGrp="1"/>
          </p:cNvSpPr>
          <p:nvPr>
            <p:ph idx="1"/>
          </p:nvPr>
        </p:nvSpPr>
        <p:spPr>
          <a:xfrm>
            <a:off x="285750" y="785813"/>
            <a:ext cx="8643938" cy="5643562"/>
          </a:xfrm>
        </p:spPr>
        <p:txBody>
          <a:bodyPr>
            <a:normAutofit fontScale="92500" lnSpcReduction="10000"/>
          </a:bodyPr>
          <a:lstStyle/>
          <a:p>
            <a:pPr>
              <a:buFont typeface="Wingdings 2" pitchFamily="18" charset="2"/>
              <a:buNone/>
            </a:pPr>
            <a:r>
              <a:rPr lang="tr-TR" b="1" smtClean="0">
                <a:solidFill>
                  <a:srgbClr val="FF3399"/>
                </a:solidFill>
                <a:latin typeface="Times New Roman" pitchFamily="18" charset="0"/>
                <a:cs typeface="Times New Roman" pitchFamily="18" charset="0"/>
              </a:rPr>
              <a:t>Burun Tıkanıklığı ve Burun Kanaması(Epistaksis): </a:t>
            </a:r>
          </a:p>
          <a:p>
            <a:pPr>
              <a:buFont typeface="Wingdings 2" pitchFamily="18" charset="2"/>
              <a:buNone/>
            </a:pPr>
            <a:r>
              <a:rPr lang="tr-TR" smtClean="0">
                <a:latin typeface="Times New Roman" pitchFamily="18" charset="0"/>
                <a:cs typeface="Times New Roman" pitchFamily="18" charset="0"/>
              </a:rPr>
              <a:t>		Burun mukozası östrojene duyarlı olduğundan gebelikte hafif hiperemik ve ödemlidir. Bunun sonucunda, burun tıkanıklığı, burun akıntısı ve burun kanaması gelişebilir.</a:t>
            </a:r>
          </a:p>
          <a:p>
            <a:pPr>
              <a:buFont typeface="Wingdings 2" pitchFamily="18" charset="2"/>
              <a:buNone/>
            </a:pPr>
            <a:r>
              <a:rPr lang="tr-TR" b="1" smtClean="0">
                <a:solidFill>
                  <a:srgbClr val="00B050"/>
                </a:solidFill>
                <a:latin typeface="Times New Roman" pitchFamily="18" charset="0"/>
                <a:cs typeface="Times New Roman" pitchFamily="18" charset="0"/>
              </a:rPr>
              <a:t>	</a:t>
            </a:r>
          </a:p>
          <a:p>
            <a:pPr>
              <a:buFont typeface="Wingdings 2" pitchFamily="18" charset="2"/>
              <a:buNone/>
            </a:pPr>
            <a:r>
              <a:rPr lang="tr-TR" b="1" smtClean="0">
                <a:solidFill>
                  <a:srgbClr val="00B050"/>
                </a:solidFill>
                <a:latin typeface="Times New Roman" pitchFamily="18" charset="0"/>
                <a:cs typeface="Times New Roman" pitchFamily="18" charset="0"/>
              </a:rPr>
              <a:t>		Öneriler: </a:t>
            </a:r>
            <a:r>
              <a:rPr lang="tr-TR" smtClean="0">
                <a:latin typeface="Times New Roman" pitchFamily="18" charset="0"/>
                <a:cs typeface="Times New Roman" pitchFamily="18" charset="0"/>
              </a:rPr>
              <a:t>Bu problem çoğunlukla tedaviye cevap vermeyebilir. Bu problemleri yaşayan kadın uyuma güçlüğü çekebilir. Sorunun çözümü için, soğuk hava buharı,maden tuzlu burun damlaları yardımcı olabilir.</a:t>
            </a:r>
          </a:p>
          <a:p>
            <a:pPr>
              <a:buFont typeface="Wingdings 2" pitchFamily="18" charset="2"/>
              <a:buNone/>
            </a:pPr>
            <a:r>
              <a:rPr lang="tr-TR" smtClean="0">
                <a:latin typeface="Times New Roman" pitchFamily="18" charset="0"/>
                <a:cs typeface="Times New Roman" pitchFamily="18" charset="0"/>
              </a:rPr>
              <a:t>	</a:t>
            </a:r>
          </a:p>
          <a:p>
            <a:endParaRPr lang="tr-TR" smtClean="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pPr>
              <a:defRPr/>
            </a:pPr>
            <a:fld id="{3719157F-378B-4BD9-B789-35451483A106}" type="slidenum">
              <a:rPr lang="tr-TR"/>
              <a:pPr>
                <a:defRPr/>
              </a:pPr>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DOĞUM ÖNCESİ BAKIMIN ÖNEMİ</a:t>
            </a:r>
            <a:endParaRPr lang="tr-TR" sz="3200" dirty="0"/>
          </a:p>
        </p:txBody>
      </p:sp>
      <p:sp>
        <p:nvSpPr>
          <p:cNvPr id="3" name="2 İçerik Yer Tutucusu"/>
          <p:cNvSpPr>
            <a:spLocks noGrp="1"/>
          </p:cNvSpPr>
          <p:nvPr>
            <p:ph idx="1"/>
          </p:nvPr>
        </p:nvSpPr>
        <p:spPr/>
        <p:txBody>
          <a:bodyPr/>
          <a:lstStyle/>
          <a:p>
            <a:r>
              <a:rPr lang="tr-TR" dirty="0" smtClean="0"/>
              <a:t>Anne ve çocuk sağlığı hizmetlerinde önemli bir yeri olan doğum öncesi bakım hizmeti; temelde koruyucu bir sağlık hizmetidir.   </a:t>
            </a:r>
          </a:p>
          <a:p>
            <a:r>
              <a:rPr lang="tr-TR" dirty="0" smtClean="0"/>
              <a:t>Anne ölüm nedenlerinin başında,yeterli doğum öncesi bakım hizmetleri ile önlenebilecek gebelikle ilgili sorunlar gelmektedir. </a:t>
            </a:r>
          </a:p>
          <a:p>
            <a:pPr>
              <a:buNone/>
            </a:pP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2 İçerik Yer Tutucusu"/>
          <p:cNvSpPr>
            <a:spLocks noGrp="1"/>
          </p:cNvSpPr>
          <p:nvPr>
            <p:ph idx="1"/>
          </p:nvPr>
        </p:nvSpPr>
        <p:spPr>
          <a:xfrm>
            <a:off x="285750" y="1643063"/>
            <a:ext cx="8572500" cy="4929187"/>
          </a:xfrm>
        </p:spPr>
        <p:txBody>
          <a:bodyPr/>
          <a:lstStyle/>
          <a:p>
            <a:pPr>
              <a:buFont typeface="Wingdings 2" pitchFamily="18" charset="2"/>
              <a:buNone/>
            </a:pPr>
            <a:r>
              <a:rPr lang="tr-TR" b="1" smtClean="0">
                <a:solidFill>
                  <a:srgbClr val="FF3399"/>
                </a:solidFill>
                <a:latin typeface="Times New Roman" pitchFamily="18" charset="0"/>
                <a:cs typeface="Times New Roman" pitchFamily="18" charset="0"/>
              </a:rPr>
              <a:t>Yorgunluk:</a:t>
            </a:r>
          </a:p>
          <a:p>
            <a:r>
              <a:rPr lang="tr-TR" b="1" smtClean="0">
                <a:latin typeface="Times New Roman" pitchFamily="18" charset="0"/>
                <a:cs typeface="Times New Roman" pitchFamily="18" charset="0"/>
              </a:rPr>
              <a:t> </a:t>
            </a:r>
            <a:r>
              <a:rPr lang="tr-TR" smtClean="0">
                <a:latin typeface="Times New Roman" pitchFamily="18" charset="0"/>
                <a:cs typeface="Times New Roman" pitchFamily="18" charset="0"/>
              </a:rPr>
              <a:t>Gebelikte yorgunluğa neden olan faktör tam olarak bilinmemektedir. Kadının, geceleri de idrara çıkmasıyla yorgunluk belirtisi artabilir. </a:t>
            </a:r>
          </a:p>
          <a:p>
            <a:r>
              <a:rPr lang="tr-TR" b="1" smtClean="0">
                <a:solidFill>
                  <a:srgbClr val="00B050"/>
                </a:solidFill>
                <a:latin typeface="Times New Roman" pitchFamily="18" charset="0"/>
                <a:cs typeface="Times New Roman" pitchFamily="18" charset="0"/>
              </a:rPr>
              <a:t>Öneriler: </a:t>
            </a:r>
            <a:r>
              <a:rPr lang="tr-TR" smtClean="0">
                <a:latin typeface="Times New Roman" pitchFamily="18" charset="0"/>
                <a:cs typeface="Times New Roman" pitchFamily="18" charset="0"/>
              </a:rPr>
              <a:t>Kadın dinlenmek için her fırsatı değerlendirmeye çalışmalıdır. Günlük uyku ve dinlenme zamanlarını ayarlamak, erken yatmak ve sorumluluklarını aile üyeleriyle paylaşmak yardımcı olabilir.</a:t>
            </a:r>
          </a:p>
        </p:txBody>
      </p:sp>
      <p:sp>
        <p:nvSpPr>
          <p:cNvPr id="4" name="3 Slayt Numarası Yer Tutucusu"/>
          <p:cNvSpPr>
            <a:spLocks noGrp="1"/>
          </p:cNvSpPr>
          <p:nvPr>
            <p:ph type="sldNum" sz="quarter" idx="12"/>
          </p:nvPr>
        </p:nvSpPr>
        <p:spPr/>
        <p:txBody>
          <a:bodyPr/>
          <a:lstStyle/>
          <a:p>
            <a:pPr>
              <a:defRPr/>
            </a:pPr>
            <a:fld id="{3B9193D6-32DA-4752-9FDA-39544CAA6A02}" type="slidenum">
              <a:rPr lang="tr-TR"/>
              <a:pPr>
                <a:defRPr/>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2 İçerik Yer Tutucusu"/>
          <p:cNvSpPr>
            <a:spLocks noGrp="1"/>
          </p:cNvSpPr>
          <p:nvPr>
            <p:ph idx="1"/>
          </p:nvPr>
        </p:nvSpPr>
        <p:spPr>
          <a:xfrm>
            <a:off x="285750" y="642938"/>
            <a:ext cx="8643938" cy="5681662"/>
          </a:xfrm>
        </p:spPr>
        <p:txBody>
          <a:bodyPr>
            <a:normAutofit fontScale="85000" lnSpcReduction="10000"/>
          </a:bodyPr>
          <a:lstStyle/>
          <a:p>
            <a:pPr>
              <a:buFont typeface="Wingdings 2" pitchFamily="18" charset="2"/>
              <a:buNone/>
            </a:pPr>
            <a:r>
              <a:rPr lang="tr-TR" sz="3000" b="1" smtClean="0">
                <a:solidFill>
                  <a:srgbClr val="FF3399"/>
                </a:solidFill>
                <a:latin typeface="Times New Roman" pitchFamily="18" charset="0"/>
                <a:cs typeface="Times New Roman" pitchFamily="18" charset="0"/>
              </a:rPr>
              <a:t>Sık İdrara Çıkma:</a:t>
            </a:r>
            <a:r>
              <a:rPr lang="tr-TR" sz="3000" smtClean="0">
                <a:solidFill>
                  <a:srgbClr val="FF3399"/>
                </a:solidFill>
                <a:latin typeface="Times New Roman" pitchFamily="18" charset="0"/>
                <a:cs typeface="Times New Roman" pitchFamily="18" charset="0"/>
              </a:rPr>
              <a:t> </a:t>
            </a:r>
          </a:p>
          <a:p>
            <a:pPr>
              <a:buFont typeface="Wingdings 2" pitchFamily="18" charset="2"/>
              <a:buNone/>
            </a:pPr>
            <a:r>
              <a:rPr lang="tr-TR" smtClean="0">
                <a:latin typeface="Times New Roman" pitchFamily="18" charset="0"/>
                <a:cs typeface="Times New Roman" pitchFamily="18" charset="0"/>
              </a:rPr>
              <a:t>		Sık idrara çıkma gebelikte yaygın görülen bir semptomdur. Büyüyen uterusun mesane üzerine baskı yapmasından dolayı görülen bir durumdur. Bu durum, uterusun gebeliğin yaklaşık 12.haftasında pelvik alanın dışına çıkarak abdominal kaviteye doğru ilerlemesiyle azalır.</a:t>
            </a:r>
          </a:p>
          <a:p>
            <a:pPr>
              <a:buFont typeface="Wingdings 2" pitchFamily="18" charset="2"/>
              <a:buNone/>
            </a:pPr>
            <a:r>
              <a:rPr lang="tr-TR" smtClean="0">
                <a:latin typeface="Times New Roman" pitchFamily="18" charset="0"/>
                <a:cs typeface="Times New Roman" pitchFamily="18" charset="0"/>
              </a:rPr>
              <a:t>		Sık idrara çıkma son trimestirda büyüyen uterusun pelvise yerleşerek tekrar mesaneye baskı yapmasından dolayı yeniden görülür.Gebeliğin ilk ve son aylarında öksürme ve hapşırma idrar kaçırmaya neden olabilir.Gebe kadın, idrar yaparken ağrı, yanma ya da idrarda kan gibi belirtilerden şikayet ediyorsa,idrar yolu enfeksiyonu yönünden incelenmelidir.		</a:t>
            </a:r>
          </a:p>
        </p:txBody>
      </p:sp>
      <p:sp>
        <p:nvSpPr>
          <p:cNvPr id="4" name="3 Slayt Numarası Yer Tutucusu"/>
          <p:cNvSpPr>
            <a:spLocks noGrp="1"/>
          </p:cNvSpPr>
          <p:nvPr>
            <p:ph type="sldNum" sz="quarter" idx="12"/>
          </p:nvPr>
        </p:nvSpPr>
        <p:spPr/>
        <p:txBody>
          <a:bodyPr/>
          <a:lstStyle/>
          <a:p>
            <a:pPr>
              <a:defRPr/>
            </a:pPr>
            <a:fld id="{ECA07378-99BD-4D2B-B84E-0CBB4A097B2A}" type="slidenum">
              <a:rPr lang="tr-TR"/>
              <a:pPr>
                <a:defRPr/>
              </a:pPr>
              <a:t>21</a:t>
            </a:fld>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2 İçerik Yer Tutucusu"/>
          <p:cNvSpPr>
            <a:spLocks noGrp="1"/>
          </p:cNvSpPr>
          <p:nvPr>
            <p:ph idx="1"/>
          </p:nvPr>
        </p:nvSpPr>
        <p:spPr>
          <a:xfrm>
            <a:off x="285750" y="928688"/>
            <a:ext cx="8643938" cy="5395912"/>
          </a:xfrm>
        </p:spPr>
        <p:txBody>
          <a:bodyPr>
            <a:normAutofit fontScale="85000" lnSpcReduction="10000"/>
          </a:bodyPr>
          <a:lstStyle/>
          <a:p>
            <a:pPr>
              <a:buFont typeface="Wingdings 2" pitchFamily="18" charset="2"/>
              <a:buNone/>
            </a:pPr>
            <a:r>
              <a:rPr lang="tr-TR" sz="2800" b="1" smtClean="0">
                <a:solidFill>
                  <a:srgbClr val="00B050"/>
                </a:solidFill>
                <a:latin typeface="Times New Roman" pitchFamily="18" charset="0"/>
                <a:cs typeface="Times New Roman" pitchFamily="18" charset="0"/>
              </a:rPr>
              <a:t>Öneriler: </a:t>
            </a:r>
          </a:p>
          <a:p>
            <a:r>
              <a:rPr lang="tr-TR" smtClean="0">
                <a:latin typeface="Times New Roman" pitchFamily="18" charset="0"/>
                <a:cs typeface="Times New Roman" pitchFamily="18" charset="0"/>
              </a:rPr>
              <a:t>Gebelikte idrara çıkma sıklığının azaltılmasına yönelik  herhangi bir  önlem yoktur</a:t>
            </a:r>
            <a:r>
              <a:rPr lang="tr-TR" smtClean="0">
                <a:solidFill>
                  <a:srgbClr val="FF0000"/>
                </a:solidFill>
                <a:latin typeface="Times New Roman" pitchFamily="18" charset="0"/>
                <a:cs typeface="Times New Roman" pitchFamily="18" charset="0"/>
              </a:rPr>
              <a:t>.Gebelikte sık idrara çıkmayı önlemek için sıvı alımı asla kısıtlanmamalıdır.	</a:t>
            </a:r>
            <a:r>
              <a:rPr lang="tr-TR" smtClean="0">
                <a:latin typeface="Times New Roman" pitchFamily="18" charset="0"/>
                <a:cs typeface="Times New Roman" pitchFamily="18" charset="0"/>
              </a:rPr>
              <a:t>		</a:t>
            </a:r>
          </a:p>
          <a:p>
            <a:r>
              <a:rPr lang="tr-TR" smtClean="0">
                <a:latin typeface="Times New Roman" pitchFamily="18" charset="0"/>
                <a:cs typeface="Times New Roman" pitchFamily="18" charset="0"/>
              </a:rPr>
              <a:t>İdrar kaçırma ve üriner enfeksiyon riskini azaltılacağından dolayı mesanenin sık sık boşaltılması(Uyanıkken her iki saatte bir),idrar kaçırma şikayeti varsa, gün boyunca emici pedler kullanılması(Böylece nemden dolayı oluşabilecek perineal tahrişde önlenebilecektir.)		.</a:t>
            </a:r>
          </a:p>
          <a:p>
            <a:r>
              <a:rPr lang="tr-TR" smtClean="0">
                <a:latin typeface="Times New Roman" pitchFamily="18" charset="0"/>
                <a:cs typeface="Times New Roman" pitchFamily="18" charset="0"/>
              </a:rPr>
              <a:t>İnternal organların desteklenmesine, boşaltım kontrolüne ve iyi bir perineal tonüsün sürdürülmesine yardım edeceğinden dolayı </a:t>
            </a:r>
            <a:r>
              <a:rPr lang="tr-TR" smtClean="0">
                <a:solidFill>
                  <a:srgbClr val="FF0000"/>
                </a:solidFill>
                <a:latin typeface="Times New Roman" pitchFamily="18" charset="0"/>
                <a:cs typeface="Times New Roman" pitchFamily="18" charset="0"/>
              </a:rPr>
              <a:t>Kegel egzersizleri </a:t>
            </a:r>
            <a:r>
              <a:rPr lang="tr-TR" smtClean="0">
                <a:latin typeface="Times New Roman" pitchFamily="18" charset="0"/>
                <a:cs typeface="Times New Roman" pitchFamily="18" charset="0"/>
              </a:rPr>
              <a:t>önerilebilir.</a:t>
            </a:r>
          </a:p>
          <a:p>
            <a:endParaRPr lang="tr-TR" smtClean="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pPr>
              <a:defRPr/>
            </a:pPr>
            <a:fld id="{D108BF9F-8C72-4068-9634-0859A809FA14}" type="slidenum">
              <a:rPr lang="tr-TR"/>
              <a:pPr>
                <a:defRPr/>
              </a:pPr>
              <a:t>22</a:t>
            </a:fld>
            <a:endParaRPr lang="tr-T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611560" y="692696"/>
            <a:ext cx="7848872" cy="4247317"/>
          </a:xfrm>
          <a:prstGeom prst="rect">
            <a:avLst/>
          </a:prstGeom>
        </p:spPr>
        <p:txBody>
          <a:bodyPr wrap="square">
            <a:spAutoFit/>
          </a:bodyPr>
          <a:lstStyle/>
          <a:p>
            <a:pPr>
              <a:buFont typeface="Wingdings 2" pitchFamily="18" charset="2"/>
              <a:buNone/>
            </a:pPr>
            <a:endParaRPr lang="tr-TR" b="1" dirty="0" smtClean="0">
              <a:solidFill>
                <a:srgbClr val="FF3399"/>
              </a:solidFill>
              <a:latin typeface="Times New Roman" pitchFamily="18" charset="0"/>
              <a:cs typeface="Times New Roman" pitchFamily="18" charset="0"/>
            </a:endParaRPr>
          </a:p>
          <a:p>
            <a:pPr>
              <a:buFont typeface="Wingdings 2" pitchFamily="18" charset="2"/>
              <a:buNone/>
            </a:pPr>
            <a:endParaRPr lang="tr-TR" b="1" dirty="0" smtClean="0">
              <a:solidFill>
                <a:srgbClr val="FF3399"/>
              </a:solidFill>
              <a:latin typeface="Times New Roman" pitchFamily="18" charset="0"/>
              <a:cs typeface="Times New Roman" pitchFamily="18" charset="0"/>
            </a:endParaRPr>
          </a:p>
          <a:p>
            <a:pPr>
              <a:buFont typeface="Wingdings 2" pitchFamily="18" charset="2"/>
              <a:buNone/>
            </a:pPr>
            <a:endParaRPr lang="tr-TR" b="1" dirty="0" smtClean="0">
              <a:solidFill>
                <a:srgbClr val="FF3399"/>
              </a:solidFill>
              <a:latin typeface="Times New Roman" pitchFamily="18" charset="0"/>
              <a:cs typeface="Times New Roman" pitchFamily="18" charset="0"/>
            </a:endParaRPr>
          </a:p>
          <a:p>
            <a:pPr>
              <a:buFont typeface="Wingdings 2" pitchFamily="18" charset="2"/>
              <a:buNone/>
            </a:pPr>
            <a:endParaRPr lang="tr-TR" b="1" dirty="0" smtClean="0">
              <a:solidFill>
                <a:srgbClr val="FF3399"/>
              </a:solidFill>
              <a:latin typeface="Times New Roman" pitchFamily="18" charset="0"/>
              <a:cs typeface="Times New Roman" pitchFamily="18" charset="0"/>
            </a:endParaRPr>
          </a:p>
          <a:p>
            <a:pPr>
              <a:buFont typeface="Wingdings 2" pitchFamily="18" charset="2"/>
              <a:buNone/>
            </a:pPr>
            <a:endParaRPr lang="tr-TR" b="1" dirty="0" smtClean="0">
              <a:solidFill>
                <a:srgbClr val="FF3399"/>
              </a:solidFill>
              <a:latin typeface="Times New Roman" pitchFamily="18" charset="0"/>
              <a:cs typeface="Times New Roman" pitchFamily="18" charset="0"/>
            </a:endParaRPr>
          </a:p>
          <a:p>
            <a:pPr>
              <a:buFont typeface="Wingdings 2" pitchFamily="18" charset="2"/>
              <a:buNone/>
            </a:pPr>
            <a:r>
              <a:rPr lang="tr-TR" b="1" dirty="0" err="1" smtClean="0">
                <a:solidFill>
                  <a:srgbClr val="FF3399"/>
                </a:solidFill>
                <a:latin typeface="Times New Roman" pitchFamily="18" charset="0"/>
                <a:cs typeface="Times New Roman" pitchFamily="18" charset="0"/>
              </a:rPr>
              <a:t>Üriner</a:t>
            </a:r>
            <a:r>
              <a:rPr lang="tr-TR" b="1" dirty="0" smtClean="0">
                <a:solidFill>
                  <a:srgbClr val="FF3399"/>
                </a:solidFill>
                <a:latin typeface="Times New Roman" pitchFamily="18" charset="0"/>
                <a:cs typeface="Times New Roman" pitchFamily="18" charset="0"/>
              </a:rPr>
              <a:t>  Sistem Enfeksiyonları: </a:t>
            </a:r>
          </a:p>
          <a:p>
            <a:r>
              <a:rPr lang="tr-TR" dirty="0" smtClean="0">
                <a:latin typeface="Times New Roman" pitchFamily="18" charset="0"/>
                <a:cs typeface="Times New Roman" pitchFamily="18" charset="0"/>
              </a:rPr>
              <a:t>Gebelikte </a:t>
            </a:r>
            <a:r>
              <a:rPr lang="tr-TR" dirty="0" err="1" smtClean="0">
                <a:latin typeface="Times New Roman" pitchFamily="18" charset="0"/>
                <a:cs typeface="Times New Roman" pitchFamily="18" charset="0"/>
              </a:rPr>
              <a:t>progesteronun</a:t>
            </a:r>
            <a:r>
              <a:rPr lang="tr-TR" dirty="0" smtClean="0">
                <a:latin typeface="Times New Roman" pitchFamily="18" charset="0"/>
                <a:cs typeface="Times New Roman" pitchFamily="18" charset="0"/>
              </a:rPr>
              <a:t> düz kaslar üzerindeki gevşetici etkisi mesane </a:t>
            </a:r>
            <a:r>
              <a:rPr lang="tr-TR" dirty="0" err="1" smtClean="0">
                <a:latin typeface="Times New Roman" pitchFamily="18" charset="0"/>
                <a:cs typeface="Times New Roman" pitchFamily="18" charset="0"/>
              </a:rPr>
              <a:t>tonüsünde</a:t>
            </a:r>
            <a:r>
              <a:rPr lang="tr-TR" dirty="0" smtClean="0">
                <a:latin typeface="Times New Roman" pitchFamily="18" charset="0"/>
                <a:cs typeface="Times New Roman" pitchFamily="18" charset="0"/>
              </a:rPr>
              <a:t> azalmaya neden olur. Sonuçta </a:t>
            </a:r>
            <a:r>
              <a:rPr lang="tr-TR" dirty="0" err="1" smtClean="0">
                <a:latin typeface="Times New Roman" pitchFamily="18" charset="0"/>
                <a:cs typeface="Times New Roman" pitchFamily="18" charset="0"/>
              </a:rPr>
              <a:t>üriner</a:t>
            </a:r>
            <a:r>
              <a:rPr lang="tr-TR" dirty="0" smtClean="0">
                <a:latin typeface="Times New Roman" pitchFamily="18" charset="0"/>
                <a:cs typeface="Times New Roman" pitchFamily="18" charset="0"/>
              </a:rPr>
              <a:t> kanalda </a:t>
            </a:r>
            <a:r>
              <a:rPr lang="tr-TR" dirty="0" err="1" smtClean="0">
                <a:latin typeface="Times New Roman" pitchFamily="18" charset="0"/>
                <a:cs typeface="Times New Roman" pitchFamily="18" charset="0"/>
              </a:rPr>
              <a:t>hipotoni</a:t>
            </a:r>
            <a:r>
              <a:rPr lang="tr-TR" dirty="0" smtClean="0">
                <a:latin typeface="Times New Roman" pitchFamily="18" charset="0"/>
                <a:cs typeface="Times New Roman" pitchFamily="18" charset="0"/>
              </a:rPr>
              <a:t> ve </a:t>
            </a:r>
            <a:r>
              <a:rPr lang="tr-TR" dirty="0" err="1" smtClean="0">
                <a:latin typeface="Times New Roman" pitchFamily="18" charset="0"/>
                <a:cs typeface="Times New Roman" pitchFamily="18" charset="0"/>
              </a:rPr>
              <a:t>hipoperistaltizmin</a:t>
            </a:r>
            <a:r>
              <a:rPr lang="tr-TR" dirty="0" smtClean="0">
                <a:latin typeface="Times New Roman" pitchFamily="18" charset="0"/>
                <a:cs typeface="Times New Roman" pitchFamily="18" charset="0"/>
              </a:rPr>
              <a:t> etkisiyle mesane ve </a:t>
            </a:r>
            <a:r>
              <a:rPr lang="tr-TR" dirty="0" err="1" smtClean="0">
                <a:latin typeface="Times New Roman" pitchFamily="18" charset="0"/>
                <a:cs typeface="Times New Roman" pitchFamily="18" charset="0"/>
              </a:rPr>
              <a:t>üreterlerde</a:t>
            </a:r>
            <a:r>
              <a:rPr lang="tr-TR" dirty="0" smtClean="0">
                <a:latin typeface="Times New Roman" pitchFamily="18" charset="0"/>
                <a:cs typeface="Times New Roman" pitchFamily="18" charset="0"/>
              </a:rPr>
              <a:t> idrar </a:t>
            </a:r>
            <a:r>
              <a:rPr lang="tr-TR" dirty="0" err="1" smtClean="0">
                <a:latin typeface="Times New Roman" pitchFamily="18" charset="0"/>
                <a:cs typeface="Times New Roman" pitchFamily="18" charset="0"/>
              </a:rPr>
              <a:t>stazı</a:t>
            </a:r>
            <a:r>
              <a:rPr lang="tr-TR" dirty="0" smtClean="0">
                <a:latin typeface="Times New Roman" pitchFamily="18" charset="0"/>
                <a:cs typeface="Times New Roman" pitchFamily="18" charset="0"/>
              </a:rPr>
              <a:t> oluşur.					</a:t>
            </a:r>
          </a:p>
          <a:p>
            <a:r>
              <a:rPr lang="tr-TR" dirty="0" smtClean="0">
                <a:latin typeface="Times New Roman" pitchFamily="18" charset="0"/>
                <a:cs typeface="Times New Roman" pitchFamily="18" charset="0"/>
              </a:rPr>
              <a:t>Bu faktörlerin etkisi ile kadının </a:t>
            </a:r>
            <a:r>
              <a:rPr lang="tr-TR" dirty="0" err="1" smtClean="0">
                <a:latin typeface="Times New Roman" pitchFamily="18" charset="0"/>
                <a:cs typeface="Times New Roman" pitchFamily="18" charset="0"/>
              </a:rPr>
              <a:t>üriner</a:t>
            </a:r>
            <a:r>
              <a:rPr lang="tr-TR" dirty="0" smtClean="0">
                <a:latin typeface="Times New Roman" pitchFamily="18" charset="0"/>
                <a:cs typeface="Times New Roman" pitchFamily="18" charset="0"/>
              </a:rPr>
              <a:t> sistem enfeksiyonlarına yatkınlığı artmakta ya da önceki enfeksiyonların tekrarlama olasılığı yükselmektedir. Bu nedenle de gebelikte </a:t>
            </a:r>
            <a:r>
              <a:rPr lang="tr-TR" dirty="0" err="1" smtClean="0">
                <a:latin typeface="Times New Roman" pitchFamily="18" charset="0"/>
                <a:cs typeface="Times New Roman" pitchFamily="18" charset="0"/>
              </a:rPr>
              <a:t>pyolonefrit</a:t>
            </a:r>
            <a:r>
              <a:rPr lang="tr-TR" dirty="0" smtClean="0">
                <a:latin typeface="Times New Roman" pitchFamily="18" charset="0"/>
                <a:cs typeface="Times New Roman" pitchFamily="18" charset="0"/>
              </a:rPr>
              <a:t> sık görülmekte ve tedavisi zor olmaktadır.</a:t>
            </a:r>
          </a:p>
          <a:p>
            <a:pPr>
              <a:buNone/>
            </a:pPr>
            <a:r>
              <a:rPr lang="tr-TR" dirty="0" smtClean="0">
                <a:latin typeface="Times New Roman" pitchFamily="18" charset="0"/>
                <a:cs typeface="Times New Roman" pitchFamily="18" charset="0"/>
              </a:rPr>
              <a:t>Sık idrara çıkma rahatsızlığını önlemeye yönelik öneriler </a:t>
            </a:r>
            <a:r>
              <a:rPr lang="tr-TR" dirty="0" err="1" smtClean="0">
                <a:latin typeface="Times New Roman" pitchFamily="18" charset="0"/>
                <a:cs typeface="Times New Roman" pitchFamily="18" charset="0"/>
              </a:rPr>
              <a:t>üriner</a:t>
            </a:r>
            <a:r>
              <a:rPr lang="tr-TR" dirty="0" smtClean="0">
                <a:latin typeface="Times New Roman" pitchFamily="18" charset="0"/>
                <a:cs typeface="Times New Roman" pitchFamily="18" charset="0"/>
              </a:rPr>
              <a:t> sistem enfeksiyonları için de geçerlidir.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fontScale="85000" lnSpcReduction="10000"/>
          </a:bodyPr>
          <a:lstStyle/>
          <a:p>
            <a:pPr>
              <a:buNone/>
            </a:pPr>
            <a:r>
              <a:rPr lang="tr-TR" b="1" dirty="0" smtClean="0">
                <a:solidFill>
                  <a:srgbClr val="FF3399"/>
                </a:solidFill>
                <a:latin typeface="Times New Roman" charset="0"/>
                <a:cs typeface="Times New Roman" charset="0"/>
              </a:rPr>
              <a:t>Göğüslerde Hassasiyet</a:t>
            </a:r>
            <a:r>
              <a:rPr lang="tr-TR" dirty="0" smtClean="0">
                <a:solidFill>
                  <a:srgbClr val="FF3399"/>
                </a:solidFill>
                <a:latin typeface="Times New Roman" charset="0"/>
                <a:cs typeface="Times New Roman" charset="0"/>
              </a:rPr>
              <a:t>	</a:t>
            </a:r>
            <a:r>
              <a:rPr lang="tr-TR" dirty="0" smtClean="0">
                <a:latin typeface="Times New Roman" charset="0"/>
                <a:cs typeface="Times New Roman" charset="0"/>
              </a:rPr>
              <a:t>				</a:t>
            </a:r>
          </a:p>
          <a:p>
            <a:r>
              <a:rPr lang="tr-TR" dirty="0" smtClean="0">
                <a:latin typeface="Times New Roman" charset="0"/>
                <a:cs typeface="Times New Roman" charset="0"/>
              </a:rPr>
              <a:t>Göğüslerde hassasiyet gebeliğin erken dönemlerinde başlar ve gebelik süresince devam eder. </a:t>
            </a:r>
            <a:r>
              <a:rPr lang="tr-TR" dirty="0" err="1" smtClean="0">
                <a:latin typeface="Times New Roman" charset="0"/>
                <a:cs typeface="Times New Roman" charset="0"/>
              </a:rPr>
              <a:t>Estrojen</a:t>
            </a:r>
            <a:r>
              <a:rPr lang="tr-TR" dirty="0" smtClean="0">
                <a:latin typeface="Times New Roman" charset="0"/>
                <a:cs typeface="Times New Roman" charset="0"/>
              </a:rPr>
              <a:t> ve </a:t>
            </a:r>
            <a:r>
              <a:rPr lang="tr-TR" dirty="0" err="1" smtClean="0">
                <a:latin typeface="Times New Roman" charset="0"/>
                <a:cs typeface="Times New Roman" charset="0"/>
              </a:rPr>
              <a:t>progesteron</a:t>
            </a:r>
            <a:r>
              <a:rPr lang="tr-TR" dirty="0" smtClean="0">
                <a:latin typeface="Times New Roman" charset="0"/>
                <a:cs typeface="Times New Roman" charset="0"/>
              </a:rPr>
              <a:t> düzeyinde artma, göğüs uçlarının büyümesine ve göğüslerde sızlama ve acı duyusunun hissedilmesine neden olur.		</a:t>
            </a:r>
          </a:p>
          <a:p>
            <a:pPr>
              <a:buNone/>
            </a:pPr>
            <a:r>
              <a:rPr lang="tr-TR" b="1" dirty="0" smtClean="0">
                <a:solidFill>
                  <a:srgbClr val="00B050"/>
                </a:solidFill>
                <a:latin typeface="Times New Roman" charset="0"/>
                <a:cs typeface="Times New Roman" charset="0"/>
              </a:rPr>
              <a:t>Öneriler: </a:t>
            </a:r>
          </a:p>
          <a:p>
            <a:pPr>
              <a:buNone/>
            </a:pPr>
            <a:r>
              <a:rPr lang="tr-TR" dirty="0" smtClean="0">
                <a:latin typeface="Times New Roman" charset="0"/>
                <a:cs typeface="Times New Roman" charset="0"/>
              </a:rPr>
              <a:t>		Göğüsleri iyi saran ve destekleyen </a:t>
            </a:r>
            <a:r>
              <a:rPr lang="tr-TR" dirty="0" err="1" smtClean="0">
                <a:latin typeface="Times New Roman" charset="0"/>
                <a:cs typeface="Times New Roman" charset="0"/>
              </a:rPr>
              <a:t>sütyen</a:t>
            </a:r>
            <a:r>
              <a:rPr lang="tr-TR" dirty="0" smtClean="0">
                <a:latin typeface="Times New Roman" charset="0"/>
                <a:cs typeface="Times New Roman" charset="0"/>
              </a:rPr>
              <a:t> kullanmak, çok ağrılı durumlarda soğuk uygulama yapmak, hijyeni sürdürmek için ılık su ile göğüsleri yıkamak,göğüs uçlarına yumuşatıcı pomatlar  sürmek bu rahatsızlıkları azaltabilir.	</a:t>
            </a:r>
          </a:p>
          <a:p>
            <a:endParaRPr lang="tr-TR" dirty="0" smtClean="0">
              <a:latin typeface="Times New Roman" charset="0"/>
              <a:cs typeface="Times New Roman" charset="0"/>
            </a:endParaRPr>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normAutofit fontScale="92500" lnSpcReduction="20000"/>
          </a:bodyPr>
          <a:lstStyle/>
          <a:p>
            <a:pPr>
              <a:buNone/>
            </a:pPr>
            <a:r>
              <a:rPr lang="tr-TR" b="1" dirty="0" err="1" smtClean="0">
                <a:solidFill>
                  <a:srgbClr val="FF3399"/>
                </a:solidFill>
                <a:latin typeface="Times New Roman" charset="0"/>
                <a:cs typeface="Times New Roman" charset="0"/>
              </a:rPr>
              <a:t>Pityalizm</a:t>
            </a:r>
            <a:endParaRPr lang="tr-TR" dirty="0" smtClean="0">
              <a:solidFill>
                <a:srgbClr val="FF3399"/>
              </a:solidFill>
              <a:latin typeface="Times New Roman" charset="0"/>
              <a:cs typeface="Times New Roman" charset="0"/>
            </a:endParaRPr>
          </a:p>
          <a:p>
            <a:r>
              <a:rPr lang="tr-TR" dirty="0" err="1" smtClean="0">
                <a:latin typeface="Times New Roman" charset="0"/>
                <a:cs typeface="Times New Roman" charset="0"/>
              </a:rPr>
              <a:t>Pityalizm</a:t>
            </a:r>
            <a:r>
              <a:rPr lang="tr-TR" dirty="0" smtClean="0">
                <a:latin typeface="Times New Roman" charset="0"/>
                <a:cs typeface="Times New Roman" charset="0"/>
              </a:rPr>
              <a:t>, gebelikte nadiren görülen bir durumdur. Genellikle keskin ve acı salya üretimi vardır. Yani tükürük salgısı normalden fazladır. Nedeni tam olarak bilinmemektedir. Etkin bir tedavisi yoktur.				</a:t>
            </a:r>
          </a:p>
          <a:p>
            <a:pPr>
              <a:buNone/>
            </a:pPr>
            <a:r>
              <a:rPr lang="tr-TR" b="1" dirty="0" smtClean="0">
                <a:solidFill>
                  <a:srgbClr val="00B050"/>
                </a:solidFill>
                <a:latin typeface="Times New Roman" charset="0"/>
                <a:cs typeface="Times New Roman" charset="0"/>
              </a:rPr>
              <a:t>Öneriler: </a:t>
            </a:r>
          </a:p>
          <a:p>
            <a:r>
              <a:rPr lang="tr-TR" dirty="0" smtClean="0">
                <a:latin typeface="Times New Roman" charset="0"/>
                <a:cs typeface="Times New Roman" charset="0"/>
              </a:rPr>
              <a:t>Lokal olarak </a:t>
            </a:r>
            <a:r>
              <a:rPr lang="tr-TR" dirty="0" err="1" smtClean="0">
                <a:latin typeface="Times New Roman" charset="0"/>
                <a:cs typeface="Times New Roman" charset="0"/>
              </a:rPr>
              <a:t>vazokonstrüksiyonlarla</a:t>
            </a:r>
            <a:r>
              <a:rPr lang="tr-TR" dirty="0" smtClean="0">
                <a:latin typeface="Times New Roman" charset="0"/>
                <a:cs typeface="Times New Roman" charset="0"/>
              </a:rPr>
              <a:t> ağız içinin çalkalanması, sakız çiğneme, sert bir şekerlemenin emilmesi problemi en aza indirmeye yardım edebilir.							</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29600" cy="5073427"/>
          </a:xfrm>
        </p:spPr>
        <p:txBody>
          <a:bodyPr/>
          <a:lstStyle/>
          <a:p>
            <a:pPr>
              <a:buNone/>
            </a:pPr>
            <a:r>
              <a:rPr lang="tr-TR" b="1" dirty="0" err="1" smtClean="0">
                <a:solidFill>
                  <a:srgbClr val="FF0000"/>
                </a:solidFill>
              </a:rPr>
              <a:t>Palmar</a:t>
            </a:r>
            <a:r>
              <a:rPr lang="tr-TR" b="1" dirty="0" smtClean="0">
                <a:solidFill>
                  <a:srgbClr val="FF0000"/>
                </a:solidFill>
              </a:rPr>
              <a:t> </a:t>
            </a:r>
            <a:r>
              <a:rPr lang="tr-TR" b="1" dirty="0" err="1" smtClean="0">
                <a:solidFill>
                  <a:srgbClr val="FF0000"/>
                </a:solidFill>
              </a:rPr>
              <a:t>Eritem</a:t>
            </a:r>
            <a:endParaRPr lang="tr-TR" b="1" dirty="0" smtClean="0">
              <a:solidFill>
                <a:srgbClr val="FF0000"/>
              </a:solidFill>
            </a:endParaRPr>
          </a:p>
          <a:p>
            <a:pPr>
              <a:buNone/>
            </a:pPr>
            <a:r>
              <a:rPr lang="tr-TR" dirty="0" smtClean="0"/>
              <a:t>Gebe kadının avuç içinde kırmızılık ve kaşıntıya neden olan bir semptomdur. </a:t>
            </a:r>
          </a:p>
          <a:p>
            <a:pPr>
              <a:buNone/>
            </a:pPr>
            <a:r>
              <a:rPr lang="tr-TR" b="1" dirty="0" smtClean="0">
                <a:solidFill>
                  <a:srgbClr val="92D050"/>
                </a:solidFill>
              </a:rPr>
              <a:t>Öneriler:</a:t>
            </a:r>
          </a:p>
          <a:p>
            <a:pPr>
              <a:buNone/>
            </a:pPr>
            <a:r>
              <a:rPr lang="tr-TR" dirty="0" smtClean="0"/>
              <a:t>Kaşıntı çok yoğun olduğunda kalamin solüsyonu kullanılabilir. </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620688"/>
            <a:ext cx="8229600" cy="5505475"/>
          </a:xfrm>
        </p:spPr>
        <p:txBody>
          <a:bodyPr>
            <a:normAutofit fontScale="92500"/>
          </a:bodyPr>
          <a:lstStyle/>
          <a:p>
            <a:pPr>
              <a:buNone/>
            </a:pPr>
            <a:r>
              <a:rPr lang="tr-TR" b="1" dirty="0" err="1" smtClean="0">
                <a:solidFill>
                  <a:srgbClr val="FF3399"/>
                </a:solidFill>
                <a:latin typeface="Times New Roman" charset="0"/>
                <a:cs typeface="Times New Roman" charset="0"/>
              </a:rPr>
              <a:t>Vajinal</a:t>
            </a:r>
            <a:r>
              <a:rPr lang="tr-TR" b="1" dirty="0" smtClean="0">
                <a:solidFill>
                  <a:srgbClr val="FF3399"/>
                </a:solidFill>
                <a:latin typeface="Times New Roman" charset="0"/>
                <a:cs typeface="Times New Roman" charset="0"/>
              </a:rPr>
              <a:t> Akıntıda Artma</a:t>
            </a:r>
            <a:r>
              <a:rPr lang="tr-TR" dirty="0" smtClean="0">
                <a:solidFill>
                  <a:srgbClr val="FF3399"/>
                </a:solidFill>
                <a:latin typeface="Times New Roman" charset="0"/>
                <a:cs typeface="Times New Roman" charset="0"/>
              </a:rPr>
              <a:t>	</a:t>
            </a:r>
            <a:r>
              <a:rPr lang="tr-TR" dirty="0" smtClean="0">
                <a:latin typeface="Times New Roman" charset="0"/>
                <a:cs typeface="Times New Roman" charset="0"/>
              </a:rPr>
              <a:t>	</a:t>
            </a:r>
          </a:p>
          <a:p>
            <a:pPr>
              <a:buNone/>
            </a:pPr>
            <a:r>
              <a:rPr lang="tr-TR" dirty="0" smtClean="0">
                <a:latin typeface="Times New Roman" charset="0"/>
                <a:cs typeface="Times New Roman" charset="0"/>
              </a:rPr>
              <a:t>	</a:t>
            </a:r>
            <a:r>
              <a:rPr lang="tr-TR" dirty="0" err="1" smtClean="0">
                <a:latin typeface="Times New Roman" charset="0"/>
                <a:cs typeface="Times New Roman" charset="0"/>
              </a:rPr>
              <a:t>Vajinal</a:t>
            </a:r>
            <a:r>
              <a:rPr lang="tr-TR" dirty="0" smtClean="0">
                <a:latin typeface="Times New Roman" charset="0"/>
                <a:cs typeface="Times New Roman" charset="0"/>
              </a:rPr>
              <a:t> akıntıda artma (</a:t>
            </a:r>
            <a:r>
              <a:rPr lang="tr-TR" dirty="0" err="1" smtClean="0">
                <a:latin typeface="Times New Roman" charset="0"/>
                <a:cs typeface="Times New Roman" charset="0"/>
              </a:rPr>
              <a:t>lökore</a:t>
            </a:r>
            <a:r>
              <a:rPr lang="tr-TR" dirty="0" smtClean="0">
                <a:latin typeface="Times New Roman" charset="0"/>
                <a:cs typeface="Times New Roman" charset="0"/>
              </a:rPr>
              <a:t>) gebelikte yaygın görülen bir semptomdur. </a:t>
            </a:r>
            <a:r>
              <a:rPr lang="tr-TR" dirty="0" err="1" smtClean="0">
                <a:latin typeface="Times New Roman" charset="0"/>
                <a:cs typeface="Times New Roman" charset="0"/>
              </a:rPr>
              <a:t>Vajinal</a:t>
            </a:r>
            <a:r>
              <a:rPr lang="tr-TR" dirty="0" smtClean="0">
                <a:latin typeface="Times New Roman" charset="0"/>
                <a:cs typeface="Times New Roman" charset="0"/>
              </a:rPr>
              <a:t> akıntı renksiz, kaşıntısız, kokusuzdur ve </a:t>
            </a:r>
            <a:r>
              <a:rPr lang="tr-TR" dirty="0" err="1" smtClean="0">
                <a:latin typeface="Times New Roman" charset="0"/>
                <a:cs typeface="Times New Roman" charset="0"/>
              </a:rPr>
              <a:t>vajinal</a:t>
            </a:r>
            <a:r>
              <a:rPr lang="tr-TR" dirty="0" smtClean="0">
                <a:latin typeface="Times New Roman" charset="0"/>
                <a:cs typeface="Times New Roman" charset="0"/>
              </a:rPr>
              <a:t> </a:t>
            </a:r>
            <a:r>
              <a:rPr lang="tr-TR" dirty="0" err="1" smtClean="0">
                <a:latin typeface="Times New Roman" charset="0"/>
                <a:cs typeface="Times New Roman" charset="0"/>
              </a:rPr>
              <a:t>epitel</a:t>
            </a:r>
            <a:r>
              <a:rPr lang="tr-TR" dirty="0" smtClean="0">
                <a:latin typeface="Times New Roman" charset="0"/>
                <a:cs typeface="Times New Roman" charset="0"/>
              </a:rPr>
              <a:t> hücrelerini içerir. Kaşıntıya neden olmadığı için fazla rahatsızlık vermez.</a:t>
            </a:r>
          </a:p>
          <a:p>
            <a:r>
              <a:rPr lang="tr-TR" dirty="0" err="1" smtClean="0">
                <a:solidFill>
                  <a:srgbClr val="00B050"/>
                </a:solidFill>
                <a:latin typeface="Times New Roman" charset="0"/>
                <a:cs typeface="Times New Roman" charset="0"/>
              </a:rPr>
              <a:t>Vajinal</a:t>
            </a:r>
            <a:r>
              <a:rPr lang="tr-TR" dirty="0" smtClean="0">
                <a:solidFill>
                  <a:srgbClr val="00B050"/>
                </a:solidFill>
                <a:latin typeface="Times New Roman" charset="0"/>
                <a:cs typeface="Times New Roman" charset="0"/>
              </a:rPr>
              <a:t> akıntının artmasının nedeni; </a:t>
            </a:r>
            <a:r>
              <a:rPr lang="tr-TR" dirty="0" err="1" smtClean="0">
                <a:latin typeface="Times New Roman" charset="0"/>
                <a:cs typeface="Times New Roman" charset="0"/>
              </a:rPr>
              <a:t>vajinal</a:t>
            </a:r>
            <a:r>
              <a:rPr lang="tr-TR" dirty="0" smtClean="0">
                <a:latin typeface="Times New Roman" charset="0"/>
                <a:cs typeface="Times New Roman" charset="0"/>
              </a:rPr>
              <a:t> mukozanın </a:t>
            </a:r>
            <a:r>
              <a:rPr lang="tr-TR" dirty="0" err="1" smtClean="0">
                <a:latin typeface="Times New Roman" charset="0"/>
                <a:cs typeface="Times New Roman" charset="0"/>
              </a:rPr>
              <a:t>hiperplazisi</a:t>
            </a:r>
            <a:r>
              <a:rPr lang="tr-TR" dirty="0" smtClean="0">
                <a:latin typeface="Times New Roman" charset="0"/>
                <a:cs typeface="Times New Roman" charset="0"/>
              </a:rPr>
              <a:t> ve </a:t>
            </a:r>
            <a:r>
              <a:rPr lang="tr-TR" dirty="0" err="1" smtClean="0">
                <a:latin typeface="Times New Roman" charset="0"/>
                <a:cs typeface="Times New Roman" charset="0"/>
              </a:rPr>
              <a:t>estrojen</a:t>
            </a:r>
            <a:r>
              <a:rPr lang="tr-TR" dirty="0" smtClean="0">
                <a:latin typeface="Times New Roman" charset="0"/>
                <a:cs typeface="Times New Roman" charset="0"/>
              </a:rPr>
              <a:t> düzeyinin  </a:t>
            </a:r>
            <a:r>
              <a:rPr lang="tr-TR" dirty="0" err="1" smtClean="0">
                <a:latin typeface="Times New Roman" charset="0"/>
                <a:cs typeface="Times New Roman" charset="0"/>
              </a:rPr>
              <a:t>yükselmes</a:t>
            </a:r>
            <a:r>
              <a:rPr lang="tr-TR" dirty="0" smtClean="0">
                <a:latin typeface="Times New Roman" charset="0"/>
                <a:cs typeface="Times New Roman" charset="0"/>
              </a:rPr>
              <a:t>, </a:t>
            </a:r>
            <a:r>
              <a:rPr lang="tr-TR" dirty="0" err="1" smtClean="0">
                <a:latin typeface="Times New Roman" charset="0"/>
                <a:cs typeface="Times New Roman" charset="0"/>
              </a:rPr>
              <a:t>serviks</a:t>
            </a:r>
            <a:r>
              <a:rPr lang="tr-TR" dirty="0" smtClean="0">
                <a:latin typeface="Times New Roman" charset="0"/>
                <a:cs typeface="Times New Roman" charset="0"/>
              </a:rPr>
              <a:t>/</a:t>
            </a:r>
            <a:r>
              <a:rPr lang="tr-TR" dirty="0" err="1" smtClean="0">
                <a:latin typeface="Times New Roman" charset="0"/>
                <a:cs typeface="Times New Roman" charset="0"/>
              </a:rPr>
              <a:t>vajinal</a:t>
            </a:r>
            <a:r>
              <a:rPr lang="tr-TR" dirty="0" smtClean="0">
                <a:latin typeface="Times New Roman" charset="0"/>
                <a:cs typeface="Times New Roman" charset="0"/>
              </a:rPr>
              <a:t> </a:t>
            </a:r>
            <a:r>
              <a:rPr lang="tr-TR" dirty="0" err="1" smtClean="0">
                <a:latin typeface="Times New Roman" charset="0"/>
                <a:cs typeface="Times New Roman" charset="0"/>
              </a:rPr>
              <a:t>epitele</a:t>
            </a:r>
            <a:r>
              <a:rPr lang="tr-TR" dirty="0" smtClean="0">
                <a:latin typeface="Times New Roman" charset="0"/>
                <a:cs typeface="Times New Roman" charset="0"/>
              </a:rPr>
              <a:t> kan desteğinin artmasından dolayı </a:t>
            </a:r>
            <a:r>
              <a:rPr lang="tr-TR" dirty="0" err="1" smtClean="0">
                <a:latin typeface="Times New Roman" charset="0"/>
                <a:cs typeface="Times New Roman" charset="0"/>
              </a:rPr>
              <a:t>endoservikal</a:t>
            </a:r>
            <a:r>
              <a:rPr lang="tr-TR" dirty="0" smtClean="0">
                <a:latin typeface="Times New Roman" charset="0"/>
                <a:cs typeface="Times New Roman" charset="0"/>
              </a:rPr>
              <a:t> </a:t>
            </a:r>
            <a:r>
              <a:rPr lang="tr-TR" dirty="0" err="1" smtClean="0">
                <a:latin typeface="Times New Roman" charset="0"/>
                <a:cs typeface="Times New Roman" charset="0"/>
              </a:rPr>
              <a:t>glandlar</a:t>
            </a:r>
            <a:r>
              <a:rPr lang="tr-TR" dirty="0" smtClean="0">
                <a:latin typeface="Times New Roman" charset="0"/>
                <a:cs typeface="Times New Roman" charset="0"/>
              </a:rPr>
              <a:t> tarafından mukus üretiminin artmasıdır.</a:t>
            </a:r>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289451"/>
          </a:xfrm>
        </p:spPr>
        <p:txBody>
          <a:bodyPr>
            <a:normAutofit fontScale="85000" lnSpcReduction="10000"/>
          </a:bodyPr>
          <a:lstStyle/>
          <a:p>
            <a:pPr>
              <a:buNone/>
            </a:pPr>
            <a:r>
              <a:rPr lang="tr-TR" b="1" dirty="0" smtClean="0">
                <a:solidFill>
                  <a:srgbClr val="00B050"/>
                </a:solidFill>
                <a:latin typeface="Times New Roman" charset="0"/>
                <a:cs typeface="Times New Roman" charset="0"/>
              </a:rPr>
              <a:t>Öneriler: </a:t>
            </a:r>
          </a:p>
          <a:p>
            <a:r>
              <a:rPr lang="tr-TR" dirty="0" smtClean="0">
                <a:latin typeface="Times New Roman" charset="0"/>
                <a:cs typeface="Times New Roman" charset="0"/>
              </a:rPr>
              <a:t>Hijyenin sürdürülmesi, tahrişin ve </a:t>
            </a:r>
            <a:r>
              <a:rPr lang="tr-TR" dirty="0" err="1" smtClean="0">
                <a:latin typeface="Times New Roman" charset="0"/>
                <a:cs typeface="Times New Roman" charset="0"/>
              </a:rPr>
              <a:t>vajinal</a:t>
            </a:r>
            <a:r>
              <a:rPr lang="tr-TR" dirty="0" smtClean="0">
                <a:latin typeface="Times New Roman" charset="0"/>
                <a:cs typeface="Times New Roman" charset="0"/>
              </a:rPr>
              <a:t> enfeksiyonların önlenmesinde önemlidir. Bunun için; sık sık  banyo yapmak,</a:t>
            </a:r>
            <a:r>
              <a:rPr lang="tr-TR" dirty="0" err="1" smtClean="0">
                <a:latin typeface="Times New Roman" charset="0"/>
                <a:cs typeface="Times New Roman" charset="0"/>
              </a:rPr>
              <a:t>vajinal</a:t>
            </a:r>
            <a:r>
              <a:rPr lang="tr-TR" dirty="0" smtClean="0">
                <a:latin typeface="Times New Roman" charset="0"/>
                <a:cs typeface="Times New Roman" charset="0"/>
              </a:rPr>
              <a:t> duştan kaçınmak, </a:t>
            </a:r>
            <a:r>
              <a:rPr lang="tr-TR" dirty="0" err="1" smtClean="0">
                <a:latin typeface="Times New Roman" charset="0"/>
                <a:cs typeface="Times New Roman" charset="0"/>
              </a:rPr>
              <a:t>genital</a:t>
            </a:r>
            <a:r>
              <a:rPr lang="tr-TR" dirty="0" smtClean="0">
                <a:latin typeface="Times New Roman" charset="0"/>
                <a:cs typeface="Times New Roman" charset="0"/>
              </a:rPr>
              <a:t> bölgede nem ve ısı artışına neden olacağından pamuklu iç çamaşırlarını tercih etmek önerilebilir.		</a:t>
            </a:r>
          </a:p>
          <a:p>
            <a:r>
              <a:rPr lang="tr-TR" dirty="0" smtClean="0">
                <a:latin typeface="Times New Roman" charset="0"/>
                <a:cs typeface="Times New Roman" charset="0"/>
              </a:rPr>
              <a:t>Gebe kadın </a:t>
            </a:r>
            <a:r>
              <a:rPr lang="tr-TR" dirty="0" err="1" smtClean="0">
                <a:latin typeface="Times New Roman" charset="0"/>
                <a:cs typeface="Times New Roman" charset="0"/>
              </a:rPr>
              <a:t>vajinal</a:t>
            </a:r>
            <a:r>
              <a:rPr lang="tr-TR" dirty="0" smtClean="0">
                <a:latin typeface="Times New Roman" charset="0"/>
                <a:cs typeface="Times New Roman" charset="0"/>
              </a:rPr>
              <a:t> akıntıdaki anormal gelişimler (pis koku, renk değişikliği vb.), yanma gibi rahatsızlıklar konusunda bir sağlık kuruluşuna başvurması için bilgilendirilmelidir.</a:t>
            </a:r>
          </a:p>
          <a:p>
            <a:r>
              <a:rPr lang="tr-TR" dirty="0" err="1" smtClean="0">
                <a:latin typeface="Times New Roman" charset="0"/>
                <a:cs typeface="Times New Roman" charset="0"/>
              </a:rPr>
              <a:t>Perineal</a:t>
            </a:r>
            <a:r>
              <a:rPr lang="tr-TR" dirty="0" smtClean="0">
                <a:latin typeface="Times New Roman" charset="0"/>
                <a:cs typeface="Times New Roman" charset="0"/>
              </a:rPr>
              <a:t> bölgede  herhangi bir </a:t>
            </a:r>
            <a:r>
              <a:rPr lang="tr-TR" dirty="0" err="1" smtClean="0">
                <a:latin typeface="Times New Roman" charset="0"/>
                <a:cs typeface="Times New Roman" charset="0"/>
              </a:rPr>
              <a:t>irritasyon</a:t>
            </a:r>
            <a:r>
              <a:rPr lang="tr-TR" dirty="0" smtClean="0">
                <a:latin typeface="Times New Roman" charset="0"/>
                <a:cs typeface="Times New Roman" charset="0"/>
              </a:rPr>
              <a:t> ve kaşıntı </a:t>
            </a:r>
            <a:r>
              <a:rPr lang="tr-TR" dirty="0" err="1" smtClean="0">
                <a:latin typeface="Times New Roman" charset="0"/>
                <a:cs typeface="Times New Roman" charset="0"/>
              </a:rPr>
              <a:t>vajinal</a:t>
            </a:r>
            <a:r>
              <a:rPr lang="tr-TR" dirty="0" smtClean="0">
                <a:latin typeface="Times New Roman" charset="0"/>
                <a:cs typeface="Times New Roman" charset="0"/>
              </a:rPr>
              <a:t> enfeksiyonların göstergesi olabilir.Bu durumda kültür alınarak tedavi edilmesi gerekir.</a:t>
            </a:r>
          </a:p>
          <a:p>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normAutofit/>
          </a:bodyPr>
          <a:lstStyle/>
          <a:p>
            <a:pPr>
              <a:buNone/>
            </a:pPr>
            <a:r>
              <a:rPr lang="tr-TR" dirty="0" err="1" smtClean="0">
                <a:solidFill>
                  <a:srgbClr val="FF3399"/>
                </a:solidFill>
                <a:latin typeface="Times New Roman" charset="0"/>
                <a:cs typeface="Times New Roman" charset="0"/>
              </a:rPr>
              <a:t>Abdominal</a:t>
            </a:r>
            <a:r>
              <a:rPr lang="tr-TR" dirty="0" smtClean="0">
                <a:solidFill>
                  <a:srgbClr val="FF3399"/>
                </a:solidFill>
                <a:latin typeface="Times New Roman" charset="0"/>
                <a:cs typeface="Times New Roman" charset="0"/>
              </a:rPr>
              <a:t> rahatsızlık	</a:t>
            </a:r>
            <a:r>
              <a:rPr lang="tr-TR" dirty="0" smtClean="0">
                <a:latin typeface="Times New Roman" charset="0"/>
                <a:cs typeface="Times New Roman" charset="0"/>
              </a:rPr>
              <a:t>	</a:t>
            </a:r>
          </a:p>
          <a:p>
            <a:pPr>
              <a:buNone/>
            </a:pPr>
            <a:r>
              <a:rPr lang="tr-TR" dirty="0" smtClean="0">
                <a:latin typeface="Times New Roman" charset="0"/>
                <a:cs typeface="Times New Roman" charset="0"/>
              </a:rPr>
              <a:t>	</a:t>
            </a:r>
            <a:r>
              <a:rPr lang="tr-TR" dirty="0" err="1" smtClean="0">
                <a:latin typeface="Times New Roman" charset="0"/>
                <a:cs typeface="Times New Roman" charset="0"/>
              </a:rPr>
              <a:t>Abdominal</a:t>
            </a:r>
            <a:r>
              <a:rPr lang="tr-TR" dirty="0" smtClean="0">
                <a:latin typeface="Times New Roman" charset="0"/>
                <a:cs typeface="Times New Roman" charset="0"/>
              </a:rPr>
              <a:t> bölgede basıncın artmasından kaynaklanır. </a:t>
            </a:r>
          </a:p>
          <a:p>
            <a:pPr>
              <a:buNone/>
            </a:pPr>
            <a:r>
              <a:rPr lang="tr-TR" dirty="0" smtClean="0">
                <a:solidFill>
                  <a:srgbClr val="00B050"/>
                </a:solidFill>
                <a:latin typeface="Times New Roman" charset="0"/>
                <a:cs typeface="Times New Roman" charset="0"/>
              </a:rPr>
              <a:t>Öneriler</a:t>
            </a:r>
          </a:p>
          <a:p>
            <a:pPr>
              <a:buNone/>
            </a:pPr>
            <a:r>
              <a:rPr lang="tr-TR" dirty="0" err="1" smtClean="0"/>
              <a:t>Uterusun</a:t>
            </a:r>
            <a:r>
              <a:rPr lang="tr-TR" dirty="0" smtClean="0"/>
              <a:t> </a:t>
            </a:r>
            <a:r>
              <a:rPr lang="tr-TR" dirty="0" err="1" smtClean="0"/>
              <a:t>fundusu</a:t>
            </a:r>
            <a:r>
              <a:rPr lang="tr-TR" dirty="0" smtClean="0"/>
              <a:t> üzerine nazikçe basınç uygulanabilir.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dirty="0" smtClean="0"/>
              <a:t>Bunlar </a:t>
            </a:r>
            <a:r>
              <a:rPr lang="tr-TR" dirty="0" err="1" smtClean="0"/>
              <a:t>toksemi</a:t>
            </a:r>
            <a:r>
              <a:rPr lang="tr-TR" dirty="0" smtClean="0"/>
              <a:t>, enfeksiyon ve kanamadır.</a:t>
            </a:r>
          </a:p>
          <a:p>
            <a:r>
              <a:rPr lang="tr-TR" dirty="0" smtClean="0"/>
              <a:t>İyi bir doğum öncesi bakım hizmeti ile </a:t>
            </a:r>
            <a:r>
              <a:rPr lang="tr-TR" dirty="0" err="1" smtClean="0"/>
              <a:t>toksemi</a:t>
            </a:r>
            <a:r>
              <a:rPr lang="tr-TR" dirty="0" smtClean="0"/>
              <a:t>, enfeksiyon ve kanama yönünden risk altında olan annelerin belirlenmesi,gebeliklerin süresince daha sık ve dikkatli izlenmesi,hastalık belirtilerinin erken dönemde tespit edilmesi ve gereken önlemlerin alınması ,doğumların  sağlıklı koşullarda yapılması bu komplikasyonlara bağlı anne ,bebek hastalık ve ölüm hızlarını azaltacaktır. </a:t>
            </a:r>
          </a:p>
          <a:p>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İkinci ve Üçüncü </a:t>
            </a:r>
            <a:r>
              <a:rPr lang="tr-TR" b="1" dirty="0" err="1" smtClean="0">
                <a:latin typeface="Times New Roman" pitchFamily="18" charset="0"/>
                <a:cs typeface="Times New Roman" pitchFamily="18" charset="0"/>
              </a:rPr>
              <a:t>Trimestırlar</a:t>
            </a:r>
            <a:endParaRPr lang="tr-TR" dirty="0"/>
          </a:p>
        </p:txBody>
      </p:sp>
      <p:sp>
        <p:nvSpPr>
          <p:cNvPr id="3" name="2 İçerik Yer Tutucusu"/>
          <p:cNvSpPr>
            <a:spLocks noGrp="1"/>
          </p:cNvSpPr>
          <p:nvPr>
            <p:ph idx="1"/>
          </p:nvPr>
        </p:nvSpPr>
        <p:spPr/>
        <p:txBody>
          <a:bodyPr>
            <a:normAutofit fontScale="85000" lnSpcReduction="20000"/>
          </a:bodyPr>
          <a:lstStyle/>
          <a:p>
            <a:pPr>
              <a:buNone/>
            </a:pPr>
            <a:r>
              <a:rPr lang="tr-TR" b="1" dirty="0" smtClean="0">
                <a:solidFill>
                  <a:srgbClr val="FF3399"/>
                </a:solidFill>
                <a:latin typeface="Times New Roman" charset="0"/>
                <a:cs typeface="Times New Roman" charset="0"/>
              </a:rPr>
              <a:t>Mide Yanması (</a:t>
            </a:r>
            <a:r>
              <a:rPr lang="tr-TR" b="1" dirty="0" err="1" smtClean="0">
                <a:solidFill>
                  <a:srgbClr val="FF3399"/>
                </a:solidFill>
                <a:latin typeface="Times New Roman" charset="0"/>
                <a:cs typeface="Times New Roman" charset="0"/>
              </a:rPr>
              <a:t>Prozis</a:t>
            </a:r>
            <a:r>
              <a:rPr lang="tr-TR" b="1" dirty="0" smtClean="0">
                <a:solidFill>
                  <a:srgbClr val="FF3399"/>
                </a:solidFill>
                <a:latin typeface="Times New Roman" charset="0"/>
                <a:cs typeface="Times New Roman" charset="0"/>
              </a:rPr>
              <a:t>)	</a:t>
            </a:r>
            <a:endParaRPr lang="tr-TR" dirty="0" smtClean="0">
              <a:solidFill>
                <a:srgbClr val="FF3399"/>
              </a:solidFill>
              <a:latin typeface="Times New Roman" charset="0"/>
              <a:cs typeface="Times New Roman" charset="0"/>
            </a:endParaRPr>
          </a:p>
          <a:p>
            <a:pPr>
              <a:buNone/>
            </a:pPr>
            <a:r>
              <a:rPr lang="tr-TR" dirty="0" smtClean="0">
                <a:latin typeface="Times New Roman" charset="0"/>
                <a:cs typeface="Times New Roman" charset="0"/>
              </a:rPr>
              <a:t>		Gebelikte </a:t>
            </a:r>
            <a:r>
              <a:rPr lang="tr-TR" dirty="0" err="1" smtClean="0">
                <a:latin typeface="Times New Roman" charset="0"/>
                <a:cs typeface="Times New Roman" charset="0"/>
              </a:rPr>
              <a:t>gastrik</a:t>
            </a:r>
            <a:r>
              <a:rPr lang="tr-TR" dirty="0" smtClean="0">
                <a:latin typeface="Times New Roman" charset="0"/>
                <a:cs typeface="Times New Roman" charset="0"/>
              </a:rPr>
              <a:t> </a:t>
            </a:r>
            <a:r>
              <a:rPr lang="tr-TR" dirty="0" err="1" smtClean="0">
                <a:latin typeface="Times New Roman" charset="0"/>
                <a:cs typeface="Times New Roman" charset="0"/>
              </a:rPr>
              <a:t>motilitenin</a:t>
            </a:r>
            <a:r>
              <a:rPr lang="tr-TR" dirty="0" smtClean="0">
                <a:latin typeface="Times New Roman" charset="0"/>
                <a:cs typeface="Times New Roman" charset="0"/>
              </a:rPr>
              <a:t> azalması sonucu, ters    </a:t>
            </a:r>
            <a:r>
              <a:rPr lang="tr-TR" dirty="0" err="1" smtClean="0">
                <a:latin typeface="Times New Roman" charset="0"/>
                <a:cs typeface="Times New Roman" charset="0"/>
              </a:rPr>
              <a:t>peristaltik</a:t>
            </a:r>
            <a:r>
              <a:rPr lang="tr-TR" dirty="0" smtClean="0">
                <a:latin typeface="Times New Roman" charset="0"/>
                <a:cs typeface="Times New Roman" charset="0"/>
              </a:rPr>
              <a:t> dalgalanma, asidik mide içeriğinin </a:t>
            </a:r>
            <a:r>
              <a:rPr lang="tr-TR" dirty="0" err="1" smtClean="0">
                <a:latin typeface="Times New Roman" charset="0"/>
                <a:cs typeface="Times New Roman" charset="0"/>
              </a:rPr>
              <a:t>özofagus</a:t>
            </a:r>
            <a:r>
              <a:rPr lang="tr-TR" dirty="0" smtClean="0">
                <a:latin typeface="Times New Roman" charset="0"/>
                <a:cs typeface="Times New Roman" charset="0"/>
              </a:rPr>
              <a:t> içerisine </a:t>
            </a:r>
            <a:r>
              <a:rPr lang="tr-TR" dirty="0" err="1" smtClean="0">
                <a:latin typeface="Times New Roman" charset="0"/>
                <a:cs typeface="Times New Roman" charset="0"/>
              </a:rPr>
              <a:t>regürjitasyonuna</a:t>
            </a:r>
            <a:r>
              <a:rPr lang="tr-TR" dirty="0" smtClean="0">
                <a:latin typeface="Times New Roman" charset="0"/>
                <a:cs typeface="Times New Roman" charset="0"/>
              </a:rPr>
              <a:t>,bu da mide yanmasına neden olur. </a:t>
            </a:r>
          </a:p>
          <a:p>
            <a:pPr>
              <a:buNone/>
            </a:pPr>
            <a:r>
              <a:rPr lang="tr-TR" dirty="0" smtClean="0">
                <a:latin typeface="Times New Roman" charset="0"/>
                <a:cs typeface="Times New Roman" charset="0"/>
              </a:rPr>
              <a:t>		Bu durum </a:t>
            </a:r>
            <a:r>
              <a:rPr lang="tr-TR" dirty="0" err="1" smtClean="0">
                <a:latin typeface="Times New Roman" charset="0"/>
                <a:cs typeface="Times New Roman" charset="0"/>
              </a:rPr>
              <a:t>özofagus</a:t>
            </a:r>
            <a:r>
              <a:rPr lang="tr-TR" dirty="0" smtClean="0">
                <a:latin typeface="Times New Roman" charset="0"/>
                <a:cs typeface="Times New Roman" charset="0"/>
              </a:rPr>
              <a:t> mukozasında yanma ya da </a:t>
            </a:r>
            <a:r>
              <a:rPr lang="tr-TR" dirty="0" err="1" smtClean="0">
                <a:latin typeface="Times New Roman" charset="0"/>
                <a:cs typeface="Times New Roman" charset="0"/>
              </a:rPr>
              <a:t>irritasyon</a:t>
            </a:r>
            <a:r>
              <a:rPr lang="tr-TR" dirty="0" smtClean="0">
                <a:latin typeface="Times New Roman" charset="0"/>
                <a:cs typeface="Times New Roman" charset="0"/>
              </a:rPr>
              <a:t> hissi yaratır ve bu his yukarıya doğru yayılır.Yanma hissi, genellikle asit </a:t>
            </a:r>
            <a:r>
              <a:rPr lang="tr-TR" dirty="0" err="1" smtClean="0">
                <a:latin typeface="Times New Roman" charset="0"/>
                <a:cs typeface="Times New Roman" charset="0"/>
              </a:rPr>
              <a:t>regürjitasyonu</a:t>
            </a:r>
            <a:r>
              <a:rPr lang="tr-TR" dirty="0" smtClean="0">
                <a:latin typeface="Times New Roman" charset="0"/>
                <a:cs typeface="Times New Roman" charset="0"/>
              </a:rPr>
              <a:t>, geğirme, bulantı ve </a:t>
            </a:r>
            <a:r>
              <a:rPr lang="tr-TR" dirty="0" err="1" smtClean="0">
                <a:latin typeface="Times New Roman" charset="0"/>
                <a:cs typeface="Times New Roman" charset="0"/>
              </a:rPr>
              <a:t>epigastrik</a:t>
            </a:r>
            <a:r>
              <a:rPr lang="tr-TR" dirty="0" smtClean="0">
                <a:latin typeface="Times New Roman" charset="0"/>
                <a:cs typeface="Times New Roman" charset="0"/>
              </a:rPr>
              <a:t> baskı gibi diğer </a:t>
            </a:r>
            <a:r>
              <a:rPr lang="tr-TR" dirty="0" err="1" smtClean="0">
                <a:latin typeface="Times New Roman" charset="0"/>
                <a:cs typeface="Times New Roman" charset="0"/>
              </a:rPr>
              <a:t>gastro</a:t>
            </a:r>
            <a:r>
              <a:rPr lang="tr-TR" dirty="0" smtClean="0">
                <a:latin typeface="Times New Roman" charset="0"/>
                <a:cs typeface="Times New Roman" charset="0"/>
              </a:rPr>
              <a:t> </a:t>
            </a:r>
            <a:r>
              <a:rPr lang="tr-TR" dirty="0" err="1" smtClean="0">
                <a:latin typeface="Times New Roman" charset="0"/>
                <a:cs typeface="Times New Roman" charset="0"/>
              </a:rPr>
              <a:t>intestinal</a:t>
            </a:r>
            <a:r>
              <a:rPr lang="tr-TR" dirty="0" smtClean="0">
                <a:latin typeface="Times New Roman" charset="0"/>
                <a:cs typeface="Times New Roman" charset="0"/>
              </a:rPr>
              <a:t> semptomlarla birlikte bulunur.Bazen ağızda kötü bir tat bırakır.		</a:t>
            </a:r>
          </a:p>
          <a:p>
            <a:pPr>
              <a:buNone/>
            </a:pPr>
            <a:r>
              <a:rPr lang="tr-TR" dirty="0" smtClean="0">
                <a:latin typeface="Times New Roman" charset="0"/>
                <a:cs typeface="Times New Roman" charset="0"/>
              </a:rPr>
              <a:t>		</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buNone/>
            </a:pPr>
            <a:r>
              <a:rPr lang="tr-TR" dirty="0" smtClean="0">
                <a:solidFill>
                  <a:srgbClr val="FF3399"/>
                </a:solidFill>
                <a:latin typeface="Times New Roman" charset="0"/>
                <a:cs typeface="Times New Roman" charset="0"/>
              </a:rPr>
              <a:t>Gebelikte mide yanmasına neden olarak faktörler;</a:t>
            </a:r>
          </a:p>
          <a:p>
            <a:r>
              <a:rPr lang="tr-TR" dirty="0" smtClean="0">
                <a:latin typeface="Times New Roman" charset="0"/>
                <a:cs typeface="Times New Roman" charset="0"/>
              </a:rPr>
              <a:t>büyüyen </a:t>
            </a:r>
            <a:r>
              <a:rPr lang="tr-TR" dirty="0" err="1" smtClean="0">
                <a:latin typeface="Times New Roman" charset="0"/>
                <a:cs typeface="Times New Roman" charset="0"/>
              </a:rPr>
              <a:t>uterus</a:t>
            </a:r>
            <a:r>
              <a:rPr lang="tr-TR" dirty="0" smtClean="0">
                <a:latin typeface="Times New Roman" charset="0"/>
                <a:cs typeface="Times New Roman" charset="0"/>
              </a:rPr>
              <a:t> nedeni ile midenin yer değiştirmesi,</a:t>
            </a:r>
          </a:p>
          <a:p>
            <a:r>
              <a:rPr lang="tr-TR" dirty="0" err="1" smtClean="0">
                <a:latin typeface="Times New Roman" charset="0"/>
                <a:cs typeface="Times New Roman" charset="0"/>
              </a:rPr>
              <a:t>progesteron</a:t>
            </a:r>
            <a:r>
              <a:rPr lang="tr-TR" dirty="0" smtClean="0">
                <a:latin typeface="Times New Roman" charset="0"/>
                <a:cs typeface="Times New Roman" charset="0"/>
              </a:rPr>
              <a:t> üretiminde artma nedeni ile </a:t>
            </a:r>
            <a:r>
              <a:rPr lang="tr-TR" dirty="0" err="1" smtClean="0">
                <a:latin typeface="Times New Roman" charset="0"/>
                <a:cs typeface="Times New Roman" charset="0"/>
              </a:rPr>
              <a:t>gastrointestinal</a:t>
            </a:r>
            <a:r>
              <a:rPr lang="tr-TR" dirty="0" smtClean="0">
                <a:latin typeface="Times New Roman" charset="0"/>
                <a:cs typeface="Times New Roman" charset="0"/>
              </a:rPr>
              <a:t> sistemde </a:t>
            </a:r>
            <a:r>
              <a:rPr lang="tr-TR" dirty="0" err="1" smtClean="0">
                <a:latin typeface="Times New Roman" charset="0"/>
                <a:cs typeface="Times New Roman" charset="0"/>
              </a:rPr>
              <a:t>peristaltik</a:t>
            </a:r>
            <a:r>
              <a:rPr lang="tr-TR" dirty="0" smtClean="0">
                <a:latin typeface="Times New Roman" charset="0"/>
                <a:cs typeface="Times New Roman" charset="0"/>
              </a:rPr>
              <a:t> hareketlerin yavaşlaması ve </a:t>
            </a:r>
            <a:r>
              <a:rPr lang="tr-TR" dirty="0" err="1" smtClean="0">
                <a:latin typeface="Times New Roman" charset="0"/>
                <a:cs typeface="Times New Roman" charset="0"/>
              </a:rPr>
              <a:t>kardiak</a:t>
            </a:r>
            <a:r>
              <a:rPr lang="tr-TR" dirty="0" smtClean="0">
                <a:latin typeface="Times New Roman" charset="0"/>
                <a:cs typeface="Times New Roman" charset="0"/>
              </a:rPr>
              <a:t> </a:t>
            </a:r>
            <a:r>
              <a:rPr lang="tr-TR" dirty="0" err="1" smtClean="0">
                <a:latin typeface="Times New Roman" charset="0"/>
                <a:cs typeface="Times New Roman" charset="0"/>
              </a:rPr>
              <a:t>sfinkterin</a:t>
            </a:r>
            <a:r>
              <a:rPr lang="tr-TR" dirty="0" smtClean="0">
                <a:latin typeface="Times New Roman" charset="0"/>
                <a:cs typeface="Times New Roman" charset="0"/>
              </a:rPr>
              <a:t> </a:t>
            </a:r>
            <a:r>
              <a:rPr lang="tr-TR" dirty="0" err="1" smtClean="0">
                <a:latin typeface="Times New Roman" charset="0"/>
                <a:cs typeface="Times New Roman" charset="0"/>
              </a:rPr>
              <a:t>relaksasyonudur</a:t>
            </a:r>
            <a:r>
              <a:rPr lang="tr-TR" dirty="0" smtClean="0">
                <a:latin typeface="Times New Roman" charset="0"/>
                <a:cs typeface="Times New Roman" charset="0"/>
              </a:rPr>
              <a:t>.					Psikolojik faktörlerde hazırlayıcı nedenler olabilir. Ayrıca endişe, yorgunluk ve uygunsuz diyet alımı da bu semptomları uyarabilir.</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pPr marL="274320" indent="-274320">
              <a:buClr>
                <a:schemeClr val="accent3"/>
              </a:buClr>
              <a:buNone/>
              <a:defRPr/>
            </a:pPr>
            <a:r>
              <a:rPr lang="tr-TR" sz="3600" b="1" dirty="0" smtClean="0">
                <a:solidFill>
                  <a:srgbClr val="00B050"/>
                </a:solidFill>
                <a:latin typeface="Times New Roman" pitchFamily="18" charset="0"/>
                <a:cs typeface="Times New Roman" pitchFamily="18" charset="0"/>
              </a:rPr>
              <a:t>Öneriler: </a:t>
            </a:r>
          </a:p>
          <a:p>
            <a:pPr marL="274320" indent="-274320">
              <a:buClr>
                <a:schemeClr val="accent3"/>
              </a:buClr>
              <a:buNone/>
              <a:defRPr/>
            </a:pPr>
            <a:r>
              <a:rPr lang="tr-TR" dirty="0" smtClean="0">
                <a:latin typeface="Times New Roman" pitchFamily="18" charset="0"/>
                <a:cs typeface="Times New Roman" pitchFamily="18" charset="0"/>
              </a:rPr>
              <a:t>		Mide yanması şikayeti olan gebe bir kadına hemşire aşağıdaki önerilerde bulunabilir;</a:t>
            </a:r>
          </a:p>
          <a:p>
            <a:pPr marL="274320" indent="-274320">
              <a:buClr>
                <a:schemeClr val="accent3"/>
              </a:buClr>
              <a:buFont typeface="Wingdings 2"/>
              <a:buChar char=""/>
              <a:defRPr/>
            </a:pPr>
            <a:r>
              <a:rPr lang="tr-TR" dirty="0" smtClean="0">
                <a:latin typeface="Times New Roman" pitchFamily="18" charset="0"/>
                <a:cs typeface="Times New Roman" pitchFamily="18" charset="0"/>
              </a:rPr>
              <a:t>Aşırı yemek yememe,</a:t>
            </a:r>
          </a:p>
          <a:p>
            <a:pPr marL="274320" indent="-274320">
              <a:buClr>
                <a:schemeClr val="accent3"/>
              </a:buClr>
              <a:buFont typeface="Wingdings 2"/>
              <a:buChar char=""/>
              <a:defRPr/>
            </a:pPr>
            <a:r>
              <a:rPr lang="tr-TR" dirty="0" smtClean="0">
                <a:latin typeface="Times New Roman" pitchFamily="18" charset="0"/>
                <a:cs typeface="Times New Roman" pitchFamily="18" charset="0"/>
              </a:rPr>
              <a:t>Yağlı ve kızartılmış yiyeceklerden kaçınma,</a:t>
            </a:r>
          </a:p>
          <a:p>
            <a:pPr marL="274320" indent="-274320">
              <a:buClr>
                <a:schemeClr val="accent3"/>
              </a:buClr>
              <a:buFont typeface="Wingdings 2"/>
              <a:buChar char=""/>
              <a:defRPr/>
            </a:pPr>
            <a:r>
              <a:rPr lang="tr-TR" dirty="0" smtClean="0">
                <a:latin typeface="Times New Roman" pitchFamily="18" charset="0"/>
                <a:cs typeface="Times New Roman" pitchFamily="18" charset="0"/>
              </a:rPr>
              <a:t>Yemeklerden sonra bir süre dinlenme,</a:t>
            </a:r>
          </a:p>
          <a:p>
            <a:pPr marL="274320" indent="-274320">
              <a:buClr>
                <a:schemeClr val="accent3"/>
              </a:buClr>
              <a:buFont typeface="Wingdings 2"/>
              <a:buChar char=""/>
              <a:defRPr/>
            </a:pPr>
            <a:r>
              <a:rPr lang="tr-TR" dirty="0" smtClean="0">
                <a:latin typeface="Times New Roman" pitchFamily="18" charset="0"/>
                <a:cs typeface="Times New Roman" pitchFamily="18" charset="0"/>
              </a:rPr>
              <a:t>Her gün yeterli miktarda sıvı alma (en az 6-8 bardak),</a:t>
            </a:r>
          </a:p>
          <a:p>
            <a:pPr marL="274320" indent="-274320">
              <a:buClr>
                <a:schemeClr val="accent3"/>
              </a:buClr>
              <a:buFont typeface="Wingdings 2"/>
              <a:buChar char=""/>
              <a:defRPr/>
            </a:pPr>
            <a:r>
              <a:rPr lang="tr-TR" dirty="0" smtClean="0">
                <a:latin typeface="Times New Roman" pitchFamily="18" charset="0"/>
                <a:cs typeface="Times New Roman" pitchFamily="18" charset="0"/>
              </a:rPr>
              <a:t>Az az sık sık yeme,</a:t>
            </a:r>
          </a:p>
          <a:p>
            <a:pPr marL="274320" indent="-274320">
              <a:buClr>
                <a:schemeClr val="accent3"/>
              </a:buClr>
              <a:buFont typeface="Wingdings 2"/>
              <a:buChar char=""/>
              <a:defRPr/>
            </a:pPr>
            <a:r>
              <a:rPr lang="tr-TR" dirty="0" smtClean="0">
                <a:latin typeface="Times New Roman" pitchFamily="18" charset="0"/>
                <a:cs typeface="Times New Roman" pitchFamily="18" charset="0"/>
              </a:rPr>
              <a:t>Özellikle geceleri mide yanması ile uyanıldığı durumlarda bir bardak süt içmek </a:t>
            </a:r>
          </a:p>
          <a:p>
            <a:pPr marL="274320" indent="-274320">
              <a:buClr>
                <a:schemeClr val="accent3"/>
              </a:buClr>
              <a:buFont typeface="Wingdings 2"/>
              <a:buChar char=""/>
              <a:defRPr/>
            </a:pPr>
            <a:r>
              <a:rPr lang="tr-TR" dirty="0" smtClean="0">
                <a:latin typeface="Times New Roman" pitchFamily="18" charset="0"/>
                <a:cs typeface="Times New Roman" pitchFamily="18" charset="0"/>
              </a:rPr>
              <a:t>Yatmadan hemen önce herhangi bir şey yiyip içmekten kaçınmak,</a:t>
            </a:r>
          </a:p>
          <a:p>
            <a:pPr marL="274320" indent="-274320">
              <a:buClr>
                <a:schemeClr val="accent3"/>
              </a:buClr>
              <a:buFont typeface="Wingdings 2"/>
              <a:buChar char=""/>
              <a:defRPr/>
            </a:pPr>
            <a:r>
              <a:rPr lang="tr-TR" dirty="0" smtClean="0">
                <a:latin typeface="Times New Roman" pitchFamily="18" charset="0"/>
                <a:cs typeface="Times New Roman" pitchFamily="18" charset="0"/>
              </a:rPr>
              <a:t>Mide fonksiyonları için daha geniş bir alan sağlayacağından uygun </a:t>
            </a:r>
            <a:r>
              <a:rPr lang="tr-TR" dirty="0" err="1" smtClean="0">
                <a:latin typeface="Times New Roman" pitchFamily="18" charset="0"/>
                <a:cs typeface="Times New Roman" pitchFamily="18" charset="0"/>
              </a:rPr>
              <a:t>postür</a:t>
            </a:r>
            <a:r>
              <a:rPr lang="tr-TR" dirty="0" smtClean="0">
                <a:latin typeface="Times New Roman" pitchFamily="18" charset="0"/>
                <a:cs typeface="Times New Roman" pitchFamily="18" charset="0"/>
              </a:rPr>
              <a:t> kullanmak ,</a:t>
            </a:r>
          </a:p>
          <a:p>
            <a:pPr marL="274320" indent="-274320">
              <a:buClr>
                <a:schemeClr val="accent3"/>
              </a:buClr>
              <a:buFont typeface="Wingdings 2"/>
              <a:buChar char=""/>
              <a:defRPr/>
            </a:pPr>
            <a:r>
              <a:rPr lang="tr-TR" dirty="0" smtClean="0">
                <a:latin typeface="Times New Roman" pitchFamily="18" charset="0"/>
                <a:cs typeface="Times New Roman" pitchFamily="18" charset="0"/>
              </a:rPr>
              <a:t>Yemeklerden sonra NaHCO3 ile ağzı çalkalamak.</a:t>
            </a:r>
          </a:p>
          <a:p>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b="1" dirty="0" smtClean="0">
                <a:solidFill>
                  <a:srgbClr val="FF3399"/>
                </a:solidFill>
                <a:latin typeface="Times New Roman" charset="0"/>
                <a:cs typeface="Times New Roman" charset="0"/>
              </a:rPr>
              <a:t>İştahta  Artma: </a:t>
            </a:r>
          </a:p>
          <a:p>
            <a:r>
              <a:rPr lang="tr-TR" dirty="0" smtClean="0">
                <a:latin typeface="Times New Roman" charset="0"/>
                <a:cs typeface="Times New Roman" charset="0"/>
              </a:rPr>
              <a:t>Gebelik süresince hemen her zaman görülebilmektedir. Hormon seviyesindeki yükselme yiyeceklere karşı beğeniyi uyarır. Bazı yiyeceklere karşı özel ilgi duyabilir. Buna  </a:t>
            </a:r>
            <a:r>
              <a:rPr lang="tr-TR" b="1" dirty="0" smtClean="0">
                <a:solidFill>
                  <a:srgbClr val="FF0000"/>
                </a:solidFill>
                <a:latin typeface="Times New Roman" charset="0"/>
                <a:cs typeface="Times New Roman" charset="0"/>
              </a:rPr>
              <a:t>AŞERME</a:t>
            </a:r>
            <a:r>
              <a:rPr lang="tr-TR" dirty="0" smtClean="0">
                <a:latin typeface="Times New Roman" charset="0"/>
                <a:cs typeface="Times New Roman" charset="0"/>
              </a:rPr>
              <a:t> adı verilir.</a:t>
            </a:r>
          </a:p>
          <a:p>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29600" cy="5073427"/>
          </a:xfrm>
        </p:spPr>
        <p:txBody>
          <a:bodyPr>
            <a:normAutofit fontScale="85000" lnSpcReduction="20000"/>
          </a:bodyPr>
          <a:lstStyle/>
          <a:p>
            <a:pPr>
              <a:buNone/>
            </a:pPr>
            <a:r>
              <a:rPr lang="tr-TR" b="1" dirty="0" smtClean="0">
                <a:solidFill>
                  <a:srgbClr val="FF3399"/>
                </a:solidFill>
                <a:latin typeface="Times New Roman" charset="0"/>
                <a:cs typeface="Times New Roman" charset="0"/>
              </a:rPr>
              <a:t>Ayaklarda Ödem:</a:t>
            </a:r>
            <a:endParaRPr lang="tr-TR" dirty="0" smtClean="0">
              <a:solidFill>
                <a:srgbClr val="FF3399"/>
              </a:solidFill>
              <a:latin typeface="Times New Roman" charset="0"/>
              <a:cs typeface="Times New Roman" charset="0"/>
            </a:endParaRPr>
          </a:p>
          <a:p>
            <a:r>
              <a:rPr lang="tr-TR" dirty="0" smtClean="0">
                <a:latin typeface="Times New Roman" charset="0"/>
                <a:cs typeface="Times New Roman" charset="0"/>
              </a:rPr>
              <a:t>Gebe kadınların 2/3’sinde son aylarda alt </a:t>
            </a:r>
            <a:r>
              <a:rPr lang="tr-TR" dirty="0" err="1" smtClean="0">
                <a:latin typeface="Times New Roman" charset="0"/>
                <a:cs typeface="Times New Roman" charset="0"/>
              </a:rPr>
              <a:t>ekstremitelerde</a:t>
            </a:r>
            <a:r>
              <a:rPr lang="tr-TR" dirty="0" smtClean="0">
                <a:latin typeface="Times New Roman" charset="0"/>
                <a:cs typeface="Times New Roman" charset="0"/>
              </a:rPr>
              <a:t> görülen ödem her zaman </a:t>
            </a:r>
            <a:r>
              <a:rPr lang="tr-TR" dirty="0" err="1" smtClean="0">
                <a:latin typeface="Times New Roman" charset="0"/>
                <a:cs typeface="Times New Roman" charset="0"/>
              </a:rPr>
              <a:t>toksemi</a:t>
            </a:r>
            <a:r>
              <a:rPr lang="tr-TR" dirty="0" smtClean="0">
                <a:latin typeface="Times New Roman" charset="0"/>
                <a:cs typeface="Times New Roman" charset="0"/>
              </a:rPr>
              <a:t> sonucu gelişmez. Gebelikte ödeme neden olan faktörler şöyle sıralanabilir;</a:t>
            </a:r>
          </a:p>
          <a:p>
            <a:r>
              <a:rPr lang="tr-TR" dirty="0" smtClean="0">
                <a:latin typeface="Times New Roman" charset="0"/>
                <a:cs typeface="Times New Roman" charset="0"/>
              </a:rPr>
              <a:t>Uzun süre oturma ya da ayakta durma, </a:t>
            </a:r>
            <a:r>
              <a:rPr lang="tr-TR" dirty="0" err="1" smtClean="0">
                <a:latin typeface="Times New Roman" charset="0"/>
                <a:cs typeface="Times New Roman" charset="0"/>
              </a:rPr>
              <a:t>kapiller</a:t>
            </a:r>
            <a:r>
              <a:rPr lang="tr-TR" dirty="0" smtClean="0">
                <a:latin typeface="Times New Roman" charset="0"/>
                <a:cs typeface="Times New Roman" charset="0"/>
              </a:rPr>
              <a:t> </a:t>
            </a:r>
            <a:r>
              <a:rPr lang="tr-TR" dirty="0" err="1" smtClean="0">
                <a:latin typeface="Times New Roman" charset="0"/>
                <a:cs typeface="Times New Roman" charset="0"/>
              </a:rPr>
              <a:t>permabilitenin</a:t>
            </a:r>
            <a:r>
              <a:rPr lang="tr-TR" dirty="0" smtClean="0">
                <a:latin typeface="Times New Roman" charset="0"/>
                <a:cs typeface="Times New Roman" charset="0"/>
              </a:rPr>
              <a:t> artması, </a:t>
            </a:r>
            <a:r>
              <a:rPr lang="tr-TR" dirty="0" err="1" smtClean="0">
                <a:latin typeface="Times New Roman" charset="0"/>
                <a:cs typeface="Times New Roman" charset="0"/>
              </a:rPr>
              <a:t>variköz</a:t>
            </a:r>
            <a:r>
              <a:rPr lang="tr-TR" dirty="0" smtClean="0">
                <a:latin typeface="Times New Roman" charset="0"/>
                <a:cs typeface="Times New Roman" charset="0"/>
              </a:rPr>
              <a:t> </a:t>
            </a:r>
            <a:r>
              <a:rPr lang="tr-TR" dirty="0" err="1" smtClean="0">
                <a:latin typeface="Times New Roman" charset="0"/>
                <a:cs typeface="Times New Roman" charset="0"/>
              </a:rPr>
              <a:t>venler</a:t>
            </a:r>
            <a:r>
              <a:rPr lang="tr-TR" dirty="0" smtClean="0">
                <a:latin typeface="Times New Roman" charset="0"/>
                <a:cs typeface="Times New Roman" charset="0"/>
              </a:rPr>
              <a:t>, alt </a:t>
            </a:r>
            <a:r>
              <a:rPr lang="tr-TR" dirty="0" err="1" smtClean="0">
                <a:latin typeface="Times New Roman" charset="0"/>
                <a:cs typeface="Times New Roman" charset="0"/>
              </a:rPr>
              <a:t>ekstremitelerde</a:t>
            </a:r>
            <a:r>
              <a:rPr lang="tr-TR" dirty="0" smtClean="0">
                <a:latin typeface="Times New Roman" charset="0"/>
                <a:cs typeface="Times New Roman" charset="0"/>
              </a:rPr>
              <a:t> </a:t>
            </a:r>
            <a:r>
              <a:rPr lang="tr-TR" dirty="0" err="1" smtClean="0">
                <a:latin typeface="Times New Roman" charset="0"/>
                <a:cs typeface="Times New Roman" charset="0"/>
              </a:rPr>
              <a:t>venöz</a:t>
            </a:r>
            <a:r>
              <a:rPr lang="tr-TR" dirty="0" smtClean="0">
                <a:latin typeface="Times New Roman" charset="0"/>
                <a:cs typeface="Times New Roman" charset="0"/>
              </a:rPr>
              <a:t> dönüşün engellenmesi, bacaklarda </a:t>
            </a:r>
            <a:r>
              <a:rPr lang="tr-TR" dirty="0" err="1" smtClean="0">
                <a:latin typeface="Times New Roman" charset="0"/>
                <a:cs typeface="Times New Roman" charset="0"/>
              </a:rPr>
              <a:t>venöz</a:t>
            </a:r>
            <a:r>
              <a:rPr lang="tr-TR" dirty="0" smtClean="0">
                <a:latin typeface="Times New Roman" charset="0"/>
                <a:cs typeface="Times New Roman" charset="0"/>
              </a:rPr>
              <a:t> basıncın artmasından dolayı sodyum (</a:t>
            </a:r>
            <a:r>
              <a:rPr lang="tr-TR" dirty="0" err="1" smtClean="0">
                <a:latin typeface="Times New Roman" charset="0"/>
                <a:cs typeface="Times New Roman" charset="0"/>
              </a:rPr>
              <a:t>Na</a:t>
            </a:r>
            <a:r>
              <a:rPr lang="tr-TR" dirty="0" smtClean="0">
                <a:latin typeface="Times New Roman" charset="0"/>
                <a:cs typeface="Times New Roman" charset="0"/>
              </a:rPr>
              <a:t>) ve su </a:t>
            </a:r>
            <a:r>
              <a:rPr lang="tr-TR" dirty="0" err="1" smtClean="0">
                <a:latin typeface="Times New Roman" charset="0"/>
                <a:cs typeface="Times New Roman" charset="0"/>
              </a:rPr>
              <a:t>retansiyonu</a:t>
            </a:r>
            <a:r>
              <a:rPr lang="tr-TR" dirty="0" smtClean="0">
                <a:latin typeface="Times New Roman" charset="0"/>
                <a:cs typeface="Times New Roman" charset="0"/>
              </a:rPr>
              <a:t> ve sıcak havadır.</a:t>
            </a:r>
          </a:p>
          <a:p>
            <a:r>
              <a:rPr lang="tr-TR" dirty="0" smtClean="0">
                <a:latin typeface="Times New Roman" charset="0"/>
                <a:cs typeface="Times New Roman" charset="0"/>
              </a:rPr>
              <a:t>Ayak bileğinde ödem, </a:t>
            </a:r>
            <a:r>
              <a:rPr lang="tr-TR" dirty="0" err="1" smtClean="0">
                <a:latin typeface="Times New Roman" charset="0"/>
                <a:cs typeface="Times New Roman" charset="0"/>
              </a:rPr>
              <a:t>proteinüri</a:t>
            </a:r>
            <a:r>
              <a:rPr lang="tr-TR" dirty="0" smtClean="0">
                <a:latin typeface="Times New Roman" charset="0"/>
                <a:cs typeface="Times New Roman" charset="0"/>
              </a:rPr>
              <a:t> ya da hipertansiyon belirtileri ile birlikte olduğunda ya da ödem </a:t>
            </a:r>
            <a:r>
              <a:rPr lang="tr-TR" dirty="0" err="1" smtClean="0">
                <a:latin typeface="Times New Roman" charset="0"/>
                <a:cs typeface="Times New Roman" charset="0"/>
              </a:rPr>
              <a:t>postural</a:t>
            </a:r>
            <a:r>
              <a:rPr lang="tr-TR" dirty="0" smtClean="0">
                <a:latin typeface="Times New Roman" charset="0"/>
                <a:cs typeface="Times New Roman" charset="0"/>
              </a:rPr>
              <a:t> orijinli olmadığında gebe kadın PIH yönünden değerlendirilmelidir.</a:t>
            </a:r>
          </a:p>
          <a:p>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289451"/>
          </a:xfrm>
        </p:spPr>
        <p:txBody>
          <a:bodyPr>
            <a:normAutofit fontScale="92500" lnSpcReduction="20000"/>
          </a:bodyPr>
          <a:lstStyle/>
          <a:p>
            <a:pPr>
              <a:buNone/>
            </a:pPr>
            <a:r>
              <a:rPr lang="tr-TR" b="1" dirty="0" smtClean="0">
                <a:solidFill>
                  <a:srgbClr val="00B050"/>
                </a:solidFill>
                <a:latin typeface="Times New Roman" charset="0"/>
                <a:cs typeface="Times New Roman" charset="0"/>
              </a:rPr>
              <a:t>Öneriler:</a:t>
            </a:r>
          </a:p>
          <a:p>
            <a:pPr>
              <a:buNone/>
            </a:pPr>
            <a:r>
              <a:rPr lang="tr-TR" dirty="0" smtClean="0">
                <a:latin typeface="Times New Roman" charset="0"/>
                <a:cs typeface="Times New Roman" charset="0"/>
              </a:rPr>
              <a:t>Ödem en iyi istirahatla giderilir. Ayrıca bu durumu arttıran koşullardan kaçınılmalıdır.Bunun için;</a:t>
            </a:r>
          </a:p>
          <a:p>
            <a:r>
              <a:rPr lang="tr-TR" dirty="0" smtClean="0">
                <a:latin typeface="Times New Roman" charset="0"/>
                <a:cs typeface="Times New Roman" charset="0"/>
              </a:rPr>
              <a:t>Uzun süre oturma ya da ayakta durmaktan kaçınmak, otururken ya da dinlenirken bacakları ve kalçaları yükseltmek, diyette tuz ayarlaması yapmak, bacak çevrelerinde sıkı çorap bantları kullanmaktan kaçınmak, rahat ayakkabı giyinmek ve ayak egzersizleri yapmak (Bunun için ayak bileğini 30 kez yukarı ve aşağı doğru bükmek ve sonra yine ayak bileklerini 8’er kez bir taraftan öbür tarafa çevirmek yaralı olabilir.)yardımcı olabilir.</a:t>
            </a:r>
          </a:p>
          <a:p>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normAutofit fontScale="92500" lnSpcReduction="20000"/>
          </a:bodyPr>
          <a:lstStyle/>
          <a:p>
            <a:pPr>
              <a:buNone/>
            </a:pPr>
            <a:r>
              <a:rPr lang="tr-TR" b="1" dirty="0" err="1" smtClean="0">
                <a:solidFill>
                  <a:srgbClr val="FF3399"/>
                </a:solidFill>
                <a:latin typeface="Times New Roman" charset="0"/>
                <a:cs typeface="Times New Roman" charset="0"/>
              </a:rPr>
              <a:t>Variköz</a:t>
            </a:r>
            <a:r>
              <a:rPr lang="tr-TR" b="1" dirty="0" smtClean="0">
                <a:solidFill>
                  <a:srgbClr val="FF3399"/>
                </a:solidFill>
                <a:latin typeface="Times New Roman" charset="0"/>
                <a:cs typeface="Times New Roman" charset="0"/>
              </a:rPr>
              <a:t>  </a:t>
            </a:r>
            <a:r>
              <a:rPr lang="tr-TR" b="1" dirty="0" err="1" smtClean="0">
                <a:solidFill>
                  <a:srgbClr val="FF3399"/>
                </a:solidFill>
                <a:latin typeface="Times New Roman" charset="0"/>
                <a:cs typeface="Times New Roman" charset="0"/>
              </a:rPr>
              <a:t>Venler</a:t>
            </a:r>
            <a:r>
              <a:rPr lang="tr-TR" b="1" dirty="0" smtClean="0">
                <a:solidFill>
                  <a:srgbClr val="FF3399"/>
                </a:solidFill>
                <a:latin typeface="Times New Roman" charset="0"/>
                <a:cs typeface="Times New Roman" charset="0"/>
              </a:rPr>
              <a:t>:</a:t>
            </a:r>
            <a:endParaRPr lang="tr-TR" dirty="0" smtClean="0">
              <a:solidFill>
                <a:srgbClr val="FF3399"/>
              </a:solidFill>
              <a:latin typeface="Times New Roman" charset="0"/>
              <a:cs typeface="Times New Roman" charset="0"/>
            </a:endParaRPr>
          </a:p>
          <a:p>
            <a:pPr>
              <a:buNone/>
            </a:pPr>
            <a:r>
              <a:rPr lang="tr-TR" dirty="0" smtClean="0">
                <a:latin typeface="Times New Roman" charset="0"/>
                <a:cs typeface="Times New Roman" charset="0"/>
              </a:rPr>
              <a:t>		Gebelikte </a:t>
            </a:r>
            <a:r>
              <a:rPr lang="tr-TR" dirty="0" err="1" smtClean="0">
                <a:latin typeface="Times New Roman" charset="0"/>
                <a:cs typeface="Times New Roman" charset="0"/>
              </a:rPr>
              <a:t>variköz</a:t>
            </a:r>
            <a:r>
              <a:rPr lang="tr-TR" dirty="0" smtClean="0">
                <a:latin typeface="Times New Roman" charset="0"/>
                <a:cs typeface="Times New Roman" charset="0"/>
              </a:rPr>
              <a:t> </a:t>
            </a:r>
            <a:r>
              <a:rPr lang="tr-TR" dirty="0" err="1" smtClean="0">
                <a:latin typeface="Times New Roman" charset="0"/>
                <a:cs typeface="Times New Roman" charset="0"/>
              </a:rPr>
              <a:t>venlere</a:t>
            </a:r>
            <a:r>
              <a:rPr lang="tr-TR" dirty="0" smtClean="0">
                <a:latin typeface="Times New Roman" charset="0"/>
                <a:cs typeface="Times New Roman" charset="0"/>
              </a:rPr>
              <a:t> neden olan faktörler şöyle sıralanabilir; </a:t>
            </a:r>
          </a:p>
          <a:p>
            <a:r>
              <a:rPr lang="tr-TR" dirty="0" smtClean="0">
                <a:latin typeface="Times New Roman" charset="0"/>
                <a:cs typeface="Times New Roman" charset="0"/>
              </a:rPr>
              <a:t>Özellikle gebeliğin ikinci ve üçüncü </a:t>
            </a:r>
            <a:r>
              <a:rPr lang="tr-TR" dirty="0" err="1" smtClean="0">
                <a:latin typeface="Times New Roman" charset="0"/>
                <a:cs typeface="Times New Roman" charset="0"/>
              </a:rPr>
              <a:t>trimestırlarında</a:t>
            </a:r>
            <a:r>
              <a:rPr lang="tr-TR" dirty="0" smtClean="0">
                <a:latin typeface="Times New Roman" charset="0"/>
                <a:cs typeface="Times New Roman" charset="0"/>
              </a:rPr>
              <a:t> alt </a:t>
            </a:r>
            <a:r>
              <a:rPr lang="tr-TR" dirty="0" err="1" smtClean="0">
                <a:latin typeface="Times New Roman" charset="0"/>
                <a:cs typeface="Times New Roman" charset="0"/>
              </a:rPr>
              <a:t>ekstremitelerde</a:t>
            </a:r>
            <a:r>
              <a:rPr lang="tr-TR" dirty="0" smtClean="0">
                <a:latin typeface="Times New Roman" charset="0"/>
                <a:cs typeface="Times New Roman" charset="0"/>
              </a:rPr>
              <a:t>  </a:t>
            </a:r>
            <a:r>
              <a:rPr lang="tr-TR" dirty="0" err="1" smtClean="0">
                <a:latin typeface="Times New Roman" charset="0"/>
                <a:cs typeface="Times New Roman" charset="0"/>
              </a:rPr>
              <a:t>venöz</a:t>
            </a:r>
            <a:r>
              <a:rPr lang="tr-TR" dirty="0" smtClean="0">
                <a:latin typeface="Times New Roman" charset="0"/>
                <a:cs typeface="Times New Roman" charset="0"/>
              </a:rPr>
              <a:t> dönüşün engellenmesi,</a:t>
            </a:r>
          </a:p>
          <a:p>
            <a:r>
              <a:rPr lang="tr-TR" dirty="0" err="1" smtClean="0">
                <a:latin typeface="Times New Roman" charset="0"/>
                <a:cs typeface="Times New Roman" charset="0"/>
              </a:rPr>
              <a:t>progesteronun</a:t>
            </a:r>
            <a:r>
              <a:rPr lang="tr-TR" dirty="0" smtClean="0">
                <a:latin typeface="Times New Roman" charset="0"/>
                <a:cs typeface="Times New Roman" charset="0"/>
              </a:rPr>
              <a:t>  gevşetici etkisi,</a:t>
            </a:r>
          </a:p>
          <a:p>
            <a:r>
              <a:rPr lang="tr-TR" dirty="0" smtClean="0">
                <a:latin typeface="Times New Roman" charset="0"/>
                <a:cs typeface="Times New Roman" charset="0"/>
              </a:rPr>
              <a:t> ileri anne yaşı, </a:t>
            </a:r>
            <a:r>
              <a:rPr lang="tr-TR" dirty="0" err="1" smtClean="0">
                <a:latin typeface="Times New Roman" charset="0"/>
                <a:cs typeface="Times New Roman" charset="0"/>
              </a:rPr>
              <a:t>hereditör</a:t>
            </a:r>
            <a:r>
              <a:rPr lang="tr-TR" dirty="0" smtClean="0">
                <a:latin typeface="Times New Roman" charset="0"/>
                <a:cs typeface="Times New Roman" charset="0"/>
              </a:rPr>
              <a:t> faktörler (</a:t>
            </a:r>
            <a:r>
              <a:rPr lang="tr-TR" dirty="0" err="1" smtClean="0">
                <a:latin typeface="Times New Roman" charset="0"/>
                <a:cs typeface="Times New Roman" charset="0"/>
              </a:rPr>
              <a:t>ven</a:t>
            </a:r>
            <a:r>
              <a:rPr lang="tr-TR" dirty="0" smtClean="0">
                <a:latin typeface="Times New Roman" charset="0"/>
                <a:cs typeface="Times New Roman" charset="0"/>
              </a:rPr>
              <a:t> duvarlarının zayıflığı, mevcut varisler), </a:t>
            </a:r>
          </a:p>
          <a:p>
            <a:r>
              <a:rPr lang="tr-TR" dirty="0" smtClean="0">
                <a:latin typeface="Times New Roman" charset="0"/>
                <a:cs typeface="Times New Roman" charset="0"/>
              </a:rPr>
              <a:t>aşırı kilo alımı, fazla ayakta  durmayı gerektiren işler  çoğul gebelik, iri </a:t>
            </a:r>
            <a:r>
              <a:rPr lang="tr-TR" dirty="0" err="1" smtClean="0">
                <a:latin typeface="Times New Roman" charset="0"/>
                <a:cs typeface="Times New Roman" charset="0"/>
              </a:rPr>
              <a:t>fetus</a:t>
            </a:r>
            <a:r>
              <a:rPr lang="tr-TR" dirty="0" smtClean="0">
                <a:latin typeface="Times New Roman" charset="0"/>
                <a:cs typeface="Times New Roman" charset="0"/>
              </a:rPr>
              <a:t> ve </a:t>
            </a:r>
            <a:r>
              <a:rPr lang="tr-TR" dirty="0" err="1" smtClean="0">
                <a:latin typeface="Times New Roman" charset="0"/>
                <a:cs typeface="Times New Roman" charset="0"/>
              </a:rPr>
              <a:t>konstipasyon</a:t>
            </a:r>
            <a:r>
              <a:rPr lang="tr-TR" dirty="0" smtClean="0">
                <a:latin typeface="Times New Roman" charset="0"/>
                <a:cs typeface="Times New Roman" charset="0"/>
              </a:rPr>
              <a:t> gebelikte </a:t>
            </a:r>
            <a:r>
              <a:rPr lang="tr-TR" dirty="0" err="1" smtClean="0">
                <a:latin typeface="Times New Roman" charset="0"/>
                <a:cs typeface="Times New Roman" charset="0"/>
              </a:rPr>
              <a:t>variköz</a:t>
            </a:r>
            <a:r>
              <a:rPr lang="tr-TR" dirty="0" smtClean="0">
                <a:latin typeface="Times New Roman" charset="0"/>
                <a:cs typeface="Times New Roman" charset="0"/>
              </a:rPr>
              <a:t> </a:t>
            </a:r>
            <a:r>
              <a:rPr lang="tr-TR" dirty="0" err="1" smtClean="0">
                <a:latin typeface="Times New Roman" charset="0"/>
                <a:cs typeface="Times New Roman" charset="0"/>
              </a:rPr>
              <a:t>venlerin</a:t>
            </a:r>
            <a:r>
              <a:rPr lang="tr-TR" dirty="0" smtClean="0">
                <a:latin typeface="Times New Roman" charset="0"/>
                <a:cs typeface="Times New Roman" charset="0"/>
              </a:rPr>
              <a:t> oluşumuna yatkınlığı arttırmaktadır. </a:t>
            </a:r>
          </a:p>
          <a:p>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721499"/>
          </a:xfrm>
        </p:spPr>
        <p:txBody>
          <a:bodyPr>
            <a:normAutofit fontScale="85000" lnSpcReduction="20000"/>
          </a:bodyPr>
          <a:lstStyle/>
          <a:p>
            <a:pPr marL="274320" indent="-274320">
              <a:buClr>
                <a:schemeClr val="accent3"/>
              </a:buClr>
              <a:buNone/>
              <a:defRPr/>
            </a:pPr>
            <a:r>
              <a:rPr lang="tr-TR" b="1" dirty="0" smtClean="0">
                <a:solidFill>
                  <a:srgbClr val="00B050"/>
                </a:solidFill>
                <a:latin typeface="Times New Roman" pitchFamily="18" charset="0"/>
                <a:cs typeface="Times New Roman" pitchFamily="18" charset="0"/>
              </a:rPr>
              <a:t>Öneriler: </a:t>
            </a:r>
          </a:p>
          <a:p>
            <a:pPr marL="274320" indent="-274320">
              <a:buClr>
                <a:schemeClr val="accent3"/>
              </a:buClr>
              <a:buFont typeface="Wingdings 2"/>
              <a:buChar char=""/>
              <a:defRPr/>
            </a:pPr>
            <a:r>
              <a:rPr lang="tr-TR" dirty="0" smtClean="0">
                <a:latin typeface="Times New Roman" pitchFamily="18" charset="0"/>
                <a:cs typeface="Times New Roman" pitchFamily="18" charset="0"/>
              </a:rPr>
              <a:t>Bu problemlerin çözümünde </a:t>
            </a:r>
            <a:r>
              <a:rPr lang="tr-TR" dirty="0" smtClean="0">
                <a:solidFill>
                  <a:srgbClr val="FF0000"/>
                </a:solidFill>
                <a:latin typeface="Times New Roman" pitchFamily="18" charset="0"/>
                <a:cs typeface="Times New Roman" pitchFamily="18" charset="0"/>
              </a:rPr>
              <a:t>amaç </a:t>
            </a:r>
            <a:r>
              <a:rPr lang="tr-TR" dirty="0" err="1" smtClean="0">
                <a:solidFill>
                  <a:srgbClr val="FF0000"/>
                </a:solidFill>
                <a:latin typeface="Times New Roman" pitchFamily="18" charset="0"/>
                <a:cs typeface="Times New Roman" pitchFamily="18" charset="0"/>
              </a:rPr>
              <a:t>venöz</a:t>
            </a:r>
            <a:r>
              <a:rPr lang="tr-TR" dirty="0" smtClean="0">
                <a:solidFill>
                  <a:srgbClr val="FF0000"/>
                </a:solidFill>
                <a:latin typeface="Times New Roman" pitchFamily="18" charset="0"/>
                <a:cs typeface="Times New Roman" pitchFamily="18" charset="0"/>
              </a:rPr>
              <a:t> dönüşü arttırmaya </a:t>
            </a:r>
            <a:r>
              <a:rPr lang="tr-TR" dirty="0" smtClean="0">
                <a:latin typeface="Times New Roman" pitchFamily="18" charset="0"/>
                <a:cs typeface="Times New Roman" pitchFamily="18" charset="0"/>
              </a:rPr>
              <a:t>yardımcı olmaktır.Bunun için gebe kadın; </a:t>
            </a:r>
          </a:p>
          <a:p>
            <a:r>
              <a:rPr lang="tr-TR" dirty="0" smtClean="0"/>
              <a:t>Bunun için gebe kadın;yürüme,bisiklete binme ya da yüzme gibi düzenli egzersiz yapması,</a:t>
            </a:r>
          </a:p>
          <a:p>
            <a:r>
              <a:rPr lang="tr-TR" dirty="0" smtClean="0"/>
              <a:t>Uzun süre oturmak ya da ayakta durmaktan kaçınması,</a:t>
            </a:r>
            <a:r>
              <a:rPr lang="tr-TR" dirty="0" err="1" smtClean="0"/>
              <a:t>venöz</a:t>
            </a:r>
            <a:r>
              <a:rPr lang="tr-TR" dirty="0" smtClean="0"/>
              <a:t> basıncı arttıracağından dolayı bacak bacak üstüne atmaktan kaçınması,</a:t>
            </a:r>
          </a:p>
          <a:p>
            <a:r>
              <a:rPr lang="tr-TR" dirty="0" smtClean="0"/>
              <a:t>Diz üstü çoraplar ya da jartiyersiz çoraplar gibi sıkan bağlara sahip çorapları ve sıkan giysileri kullanmaması,destekleyici ve elastik çoraplar giyinmesi (Destekleyici çoraplar sabah yataktan kalkmadan önce ve bacaklar yatakta bir süre yüksekte tutulduktan sonra giyilmeli ve gün boyu kullanıldıktan sonra, yatarken çıkarılmalıdır, otururken yada dinlenirken  bacaklarını ve kalçasını yükseltmesi) önerilebilir..</a:t>
            </a:r>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normAutofit fontScale="92500" lnSpcReduction="10000"/>
          </a:bodyPr>
          <a:lstStyle/>
          <a:p>
            <a:pPr>
              <a:lnSpc>
                <a:spcPct val="90000"/>
              </a:lnSpc>
              <a:defRPr/>
            </a:pPr>
            <a:r>
              <a:rPr lang="tr-TR" dirty="0" smtClean="0"/>
              <a:t>Vena kava </a:t>
            </a:r>
            <a:r>
              <a:rPr lang="tr-TR" dirty="0" err="1" smtClean="0"/>
              <a:t>inferior</a:t>
            </a:r>
            <a:r>
              <a:rPr lang="tr-TR" dirty="0" smtClean="0"/>
              <a:t> üzerine </a:t>
            </a:r>
            <a:r>
              <a:rPr lang="tr-TR" dirty="0" err="1" smtClean="0"/>
              <a:t>uterusun</a:t>
            </a:r>
            <a:r>
              <a:rPr lang="tr-TR" dirty="0" smtClean="0"/>
              <a:t> baskı yapmasından kaçınmak için kadın, bacaklarını yastıklarla yükselterek uzatabilir. Böylece </a:t>
            </a:r>
            <a:r>
              <a:rPr lang="tr-TR" dirty="0" err="1" smtClean="0"/>
              <a:t>venöz</a:t>
            </a:r>
            <a:r>
              <a:rPr lang="tr-TR" dirty="0" smtClean="0"/>
              <a:t> dönüşüm arttırılmış olur.</a:t>
            </a:r>
          </a:p>
          <a:p>
            <a:pPr>
              <a:lnSpc>
                <a:spcPct val="90000"/>
              </a:lnSpc>
              <a:defRPr/>
            </a:pPr>
            <a:r>
              <a:rPr lang="tr-TR" dirty="0" smtClean="0"/>
              <a:t>Kalçanın altına da bir yastık koyması </a:t>
            </a:r>
            <a:r>
              <a:rPr lang="tr-TR" dirty="0" err="1" smtClean="0"/>
              <a:t>uterusun</a:t>
            </a:r>
            <a:r>
              <a:rPr lang="tr-TR" dirty="0" smtClean="0"/>
              <a:t> yana dönmesini sağlar.				</a:t>
            </a:r>
          </a:p>
          <a:p>
            <a:pPr>
              <a:lnSpc>
                <a:spcPct val="90000"/>
              </a:lnSpc>
              <a:defRPr/>
            </a:pPr>
            <a:r>
              <a:rPr lang="tr-TR" dirty="0" err="1" smtClean="0"/>
              <a:t>Vulvar</a:t>
            </a:r>
            <a:r>
              <a:rPr lang="tr-TR" dirty="0" smtClean="0"/>
              <a:t> varisler,külotun içerisine 2 tane hijyenik </a:t>
            </a:r>
            <a:r>
              <a:rPr lang="tr-TR" dirty="0" err="1" smtClean="0"/>
              <a:t>pedin</a:t>
            </a:r>
            <a:r>
              <a:rPr lang="tr-TR" dirty="0" smtClean="0"/>
              <a:t> konulmasıyla desteklenir.</a:t>
            </a:r>
          </a:p>
          <a:p>
            <a:pPr>
              <a:lnSpc>
                <a:spcPct val="90000"/>
              </a:lnSpc>
              <a:defRPr/>
            </a:pPr>
            <a:r>
              <a:rPr lang="tr-TR" dirty="0" smtClean="0"/>
              <a:t>Sadece bacakların </a:t>
            </a:r>
            <a:r>
              <a:rPr lang="tr-TR" dirty="0" err="1" smtClean="0"/>
              <a:t>elevasyonunu</a:t>
            </a:r>
            <a:r>
              <a:rPr lang="tr-TR" dirty="0" smtClean="0"/>
              <a:t> sağlamak </a:t>
            </a:r>
            <a:r>
              <a:rPr lang="tr-TR" dirty="0" err="1" smtClean="0"/>
              <a:t>pelvik</a:t>
            </a:r>
            <a:r>
              <a:rPr lang="tr-TR" dirty="0" smtClean="0"/>
              <a:t> bölgede kanın </a:t>
            </a:r>
            <a:r>
              <a:rPr lang="tr-TR" dirty="0" err="1" smtClean="0"/>
              <a:t>stazına</a:t>
            </a:r>
            <a:r>
              <a:rPr lang="tr-TR" dirty="0" smtClean="0"/>
              <a:t> yol açarak </a:t>
            </a:r>
            <a:r>
              <a:rPr lang="tr-TR" dirty="0" err="1" smtClean="0"/>
              <a:t>vulvar</a:t>
            </a:r>
            <a:r>
              <a:rPr lang="tr-TR" dirty="0" smtClean="0"/>
              <a:t> varisleri şiddetlendirebilir. Bu yüzden </a:t>
            </a:r>
            <a:r>
              <a:rPr lang="tr-TR" dirty="0" err="1" smtClean="0"/>
              <a:t>pelvik</a:t>
            </a:r>
            <a:r>
              <a:rPr lang="tr-TR" dirty="0" smtClean="0"/>
              <a:t> bölgenin de yükseltilmesi vücuda doğru </a:t>
            </a:r>
            <a:r>
              <a:rPr lang="tr-TR" dirty="0" err="1" smtClean="0"/>
              <a:t>venöz</a:t>
            </a:r>
            <a:r>
              <a:rPr lang="tr-TR" dirty="0" smtClean="0"/>
              <a:t> drenajı arttıracağından önemlidir. </a:t>
            </a:r>
          </a:p>
          <a:p>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92696"/>
            <a:ext cx="8229600" cy="5433467"/>
          </a:xfrm>
        </p:spPr>
        <p:txBody>
          <a:bodyPr>
            <a:normAutofit fontScale="85000" lnSpcReduction="20000"/>
          </a:bodyPr>
          <a:lstStyle/>
          <a:p>
            <a:pPr>
              <a:defRPr/>
            </a:pPr>
            <a:r>
              <a:rPr lang="tr-TR" dirty="0" smtClean="0"/>
              <a:t>Kalçanın altına birkaç yastık yerleştirerek bu </a:t>
            </a:r>
            <a:r>
              <a:rPr lang="tr-TR" dirty="0" err="1" smtClean="0"/>
              <a:t>elevasyon</a:t>
            </a:r>
            <a:r>
              <a:rPr lang="tr-TR" dirty="0" smtClean="0"/>
              <a:t> sağlanabilir. Ancak gebeliğin sonuna doğru bu çeşit bir </a:t>
            </a:r>
            <a:r>
              <a:rPr lang="tr-TR" dirty="0" err="1" smtClean="0"/>
              <a:t>elevasyon</a:t>
            </a:r>
            <a:r>
              <a:rPr lang="tr-TR" dirty="0" smtClean="0"/>
              <a:t> ciddi oranda sıkıntı verici olabilir.</a:t>
            </a:r>
          </a:p>
          <a:p>
            <a:pPr>
              <a:defRPr/>
            </a:pPr>
            <a:r>
              <a:rPr lang="tr-TR" dirty="0" smtClean="0"/>
              <a:t>Ayrıca gebe kadının </a:t>
            </a:r>
            <a:r>
              <a:rPr lang="tr-TR" dirty="0" err="1" smtClean="0"/>
              <a:t>sims</a:t>
            </a:r>
            <a:r>
              <a:rPr lang="tr-TR" dirty="0" smtClean="0"/>
              <a:t>(diz-çene) pozisyonunda günde birkaç kez belirli sürelerle dinlenmesi de yardımcı olabilir.	</a:t>
            </a:r>
          </a:p>
          <a:p>
            <a:pPr>
              <a:defRPr/>
            </a:pPr>
            <a:r>
              <a:rPr lang="tr-TR" dirty="0" smtClean="0"/>
              <a:t>Nadir olmakla birlikte, vajinada olan varisler, doğum öncesi devrede </a:t>
            </a:r>
            <a:r>
              <a:rPr lang="tr-TR" dirty="0" err="1" smtClean="0"/>
              <a:t>rüptüre</a:t>
            </a:r>
            <a:r>
              <a:rPr lang="tr-TR" dirty="0" smtClean="0"/>
              <a:t> olabilir.Bu durumda acil olarak kanamayı durdurmak amacıyla basınç uygulanmalı ve yatağın ayak ucu yükseltilmelidir.</a:t>
            </a:r>
          </a:p>
          <a:p>
            <a:pPr>
              <a:defRPr/>
            </a:pPr>
            <a:r>
              <a:rPr lang="tr-TR" dirty="0" smtClean="0"/>
              <a:t>Yürüme, bisiklete binme, yüzme gibi düzenli egzersiz varislerin azaltılmasında yardımcı olabilir. </a:t>
            </a:r>
          </a:p>
          <a:p>
            <a:pPr>
              <a:defRPr/>
            </a:pPr>
            <a:r>
              <a:rPr lang="tr-TR" dirty="0" smtClean="0"/>
              <a:t>C vitamini varislerin boyutlarının azalmasına yardımcı olabilir.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dirty="0" smtClean="0"/>
              <a:t>Yine doğum öncesi bakım hizmeti ile daha yeterli hale getirilebilecek olan ve ülkemizde çok sık doğumla beraber bulunduğunda anne ve bebek hastalık ve ölüm riskini yükselten bir diğer sorun annelerde görülen beslenme yetersizliğidir.</a:t>
            </a:r>
          </a:p>
          <a:p>
            <a:r>
              <a:rPr lang="tr-TR" dirty="0" smtClean="0"/>
              <a:t>Ailenin ekonomik koşullarına ve beslenme alışkanlıklarına göre düzenlenecek uygun bir beslenme planı ile annenin gebeliği süresince daha iyi beslenmesini sağlamak yine doğum öncesi bakımın ana konularından biridir.</a:t>
            </a:r>
          </a:p>
          <a:p>
            <a:r>
              <a:rPr lang="tr-TR" dirty="0" smtClean="0"/>
              <a:t>İyi bir doğum öncesi bakım,gebe kalmadan önce başlamalıdır.</a:t>
            </a:r>
          </a:p>
          <a:p>
            <a:r>
              <a:rPr lang="tr-TR" dirty="0" smtClean="0"/>
              <a:t>Çünkü gebelik öncesi sağlık durumu iyi olmayanlarda gebelik,anne ve fetüsün  sağlığı riske girer. </a:t>
            </a:r>
            <a:endParaRPr lang="tr-TR" smtClean="0"/>
          </a:p>
          <a:p>
            <a:endParaRPr lang="tr-T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 </a:t>
            </a:r>
            <a:r>
              <a:rPr lang="tr-TR" b="1" dirty="0" smtClean="0">
                <a:solidFill>
                  <a:srgbClr val="FF0000"/>
                </a:solidFill>
              </a:rPr>
              <a:t> </a:t>
            </a:r>
            <a:endParaRPr lang="tr-TR" b="1" dirty="0">
              <a:solidFill>
                <a:srgbClr val="FF0000"/>
              </a:solidFill>
            </a:endParaRPr>
          </a:p>
        </p:txBody>
      </p:sp>
      <p:sp>
        <p:nvSpPr>
          <p:cNvPr id="3" name="2 İçerik Yer Tutucusu"/>
          <p:cNvSpPr>
            <a:spLocks noGrp="1"/>
          </p:cNvSpPr>
          <p:nvPr>
            <p:ph idx="1"/>
          </p:nvPr>
        </p:nvSpPr>
        <p:spPr>
          <a:xfrm>
            <a:off x="457200" y="980728"/>
            <a:ext cx="8229600" cy="5145435"/>
          </a:xfrm>
        </p:spPr>
        <p:txBody>
          <a:bodyPr>
            <a:normAutofit fontScale="92500" lnSpcReduction="10000"/>
          </a:bodyPr>
          <a:lstStyle/>
          <a:p>
            <a:pPr>
              <a:buNone/>
              <a:defRPr/>
            </a:pPr>
            <a:r>
              <a:rPr lang="tr-TR" b="1" dirty="0" smtClean="0">
                <a:solidFill>
                  <a:srgbClr val="FF0000"/>
                </a:solidFill>
              </a:rPr>
              <a:t>Gaz</a:t>
            </a:r>
            <a:endParaRPr lang="tr-TR" dirty="0" smtClean="0"/>
          </a:p>
          <a:p>
            <a:pPr>
              <a:buNone/>
              <a:defRPr/>
            </a:pPr>
            <a:r>
              <a:rPr lang="tr-TR" dirty="0" smtClean="0"/>
              <a:t>Gebelikte gaz şikayetlerinin oluşmasına neden olan faktörler şunlardır;</a:t>
            </a:r>
            <a:r>
              <a:rPr lang="tr-TR" dirty="0" err="1" smtClean="0"/>
              <a:t>Gastrointestinal</a:t>
            </a:r>
            <a:r>
              <a:rPr lang="tr-TR" dirty="0" smtClean="0"/>
              <a:t> </a:t>
            </a:r>
            <a:r>
              <a:rPr lang="tr-TR" dirty="0" err="1" smtClean="0"/>
              <a:t>motilitenin</a:t>
            </a:r>
            <a:r>
              <a:rPr lang="tr-TR" dirty="0" smtClean="0"/>
              <a:t> azalması,büyüyen </a:t>
            </a:r>
            <a:r>
              <a:rPr lang="tr-TR" dirty="0" err="1" smtClean="0"/>
              <a:t>uterusun</a:t>
            </a:r>
            <a:r>
              <a:rPr lang="tr-TR" dirty="0" smtClean="0"/>
              <a:t> kalın </a:t>
            </a:r>
            <a:r>
              <a:rPr lang="tr-TR" dirty="0" err="1" smtClean="0"/>
              <a:t>barsaklar</a:t>
            </a:r>
            <a:r>
              <a:rPr lang="tr-TR" dirty="0" smtClean="0"/>
              <a:t> üzerine baskının artması, </a:t>
            </a:r>
            <a:r>
              <a:rPr lang="tr-TR" dirty="0" err="1" smtClean="0"/>
              <a:t>barsakların</a:t>
            </a:r>
            <a:r>
              <a:rPr lang="tr-TR" dirty="0" smtClean="0"/>
              <a:t> boşaltılmasının gecikmesi , hava  yutmadır.</a:t>
            </a:r>
          </a:p>
          <a:p>
            <a:pPr>
              <a:buNone/>
              <a:defRPr/>
            </a:pPr>
            <a:r>
              <a:rPr lang="tr-TR" b="1" dirty="0" smtClean="0">
                <a:solidFill>
                  <a:srgbClr val="92D050"/>
                </a:solidFill>
              </a:rPr>
              <a:t>Öneriler:</a:t>
            </a:r>
            <a:endParaRPr lang="tr-TR" dirty="0" smtClean="0">
              <a:solidFill>
                <a:srgbClr val="92D050"/>
              </a:solidFill>
            </a:endParaRPr>
          </a:p>
          <a:p>
            <a:pPr>
              <a:defRPr/>
            </a:pPr>
            <a:r>
              <a:rPr lang="tr-TR" dirty="0" smtClean="0"/>
              <a:t>Sık sık az az yemek, gaz yapıcı ve asit arttırıcı yiyeceklerden kaçınmak, yiyecekleri iyice çiğnemek, her gün düzenli egzersiz yapmak,düzenli barsak alışkanlığı geliştirmektir.</a:t>
            </a:r>
          </a:p>
          <a:p>
            <a:endParaRPr lang="tr-TR" dirty="0">
              <a:solidFill>
                <a:srgbClr val="92D050"/>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fontScale="85000" lnSpcReduction="20000"/>
          </a:bodyPr>
          <a:lstStyle/>
          <a:p>
            <a:pPr>
              <a:buNone/>
            </a:pPr>
            <a:r>
              <a:rPr lang="tr-TR" b="1" dirty="0" err="1" smtClean="0">
                <a:solidFill>
                  <a:srgbClr val="FF3399"/>
                </a:solidFill>
                <a:latin typeface="Times New Roman" charset="0"/>
                <a:cs typeface="Times New Roman" charset="0"/>
              </a:rPr>
              <a:t>Hemoroid</a:t>
            </a:r>
            <a:r>
              <a:rPr lang="tr-TR" b="1" dirty="0" smtClean="0">
                <a:solidFill>
                  <a:srgbClr val="FF3399"/>
                </a:solidFill>
                <a:latin typeface="Times New Roman" charset="0"/>
                <a:cs typeface="Times New Roman" charset="0"/>
              </a:rPr>
              <a:t> </a:t>
            </a:r>
            <a:r>
              <a:rPr lang="tr-TR" b="1" dirty="0" smtClean="0">
                <a:latin typeface="Times New Roman" charset="0"/>
                <a:cs typeface="Times New Roman" charset="0"/>
              </a:rPr>
              <a:t>		</a:t>
            </a:r>
            <a:endParaRPr lang="tr-TR" dirty="0" smtClean="0">
              <a:latin typeface="Times New Roman" charset="0"/>
              <a:cs typeface="Times New Roman" charset="0"/>
            </a:endParaRPr>
          </a:p>
          <a:p>
            <a:r>
              <a:rPr lang="tr-TR" dirty="0" err="1" smtClean="0">
                <a:latin typeface="Times New Roman" charset="0"/>
                <a:cs typeface="Times New Roman" charset="0"/>
              </a:rPr>
              <a:t>Hemoroidler</a:t>
            </a:r>
            <a:r>
              <a:rPr lang="tr-TR" dirty="0" smtClean="0">
                <a:latin typeface="Times New Roman" charset="0"/>
                <a:cs typeface="Times New Roman" charset="0"/>
              </a:rPr>
              <a:t> anüs ve rektumun alt ucundaki </a:t>
            </a:r>
            <a:r>
              <a:rPr lang="tr-TR" dirty="0" err="1" smtClean="0">
                <a:latin typeface="Times New Roman" charset="0"/>
                <a:cs typeface="Times New Roman" charset="0"/>
              </a:rPr>
              <a:t>venlerin</a:t>
            </a:r>
            <a:r>
              <a:rPr lang="tr-TR" dirty="0" smtClean="0">
                <a:latin typeface="Times New Roman" charset="0"/>
                <a:cs typeface="Times New Roman" charset="0"/>
              </a:rPr>
              <a:t> genişlemesidir.Normal koşullarda genellikle </a:t>
            </a:r>
            <a:r>
              <a:rPr lang="tr-TR" dirty="0" err="1" smtClean="0">
                <a:latin typeface="Times New Roman" charset="0"/>
                <a:cs typeface="Times New Roman" charset="0"/>
              </a:rPr>
              <a:t>konstipasyon</a:t>
            </a:r>
            <a:r>
              <a:rPr lang="tr-TR" dirty="0" smtClean="0">
                <a:latin typeface="Times New Roman" charset="0"/>
                <a:cs typeface="Times New Roman" charset="0"/>
              </a:rPr>
              <a:t> nedeniyle zorlanmalar sonucu oluşur.Gebelikte ise </a:t>
            </a:r>
            <a:r>
              <a:rPr lang="tr-TR" dirty="0" err="1" smtClean="0">
                <a:latin typeface="Times New Roman" charset="0"/>
                <a:cs typeface="Times New Roman" charset="0"/>
              </a:rPr>
              <a:t>hemoroid</a:t>
            </a:r>
            <a:r>
              <a:rPr lang="tr-TR" dirty="0" smtClean="0">
                <a:latin typeface="Times New Roman" charset="0"/>
                <a:cs typeface="Times New Roman" charset="0"/>
              </a:rPr>
              <a:t> oluşturan faktörler şunlardır;</a:t>
            </a:r>
          </a:p>
          <a:p>
            <a:r>
              <a:rPr lang="tr-TR" dirty="0" smtClean="0">
                <a:latin typeface="Times New Roman" charset="0"/>
                <a:cs typeface="Times New Roman" charset="0"/>
              </a:rPr>
              <a:t>Fetüsün büyümesi ve gebeliğin ilerlemesiyle </a:t>
            </a:r>
            <a:r>
              <a:rPr lang="tr-TR" dirty="0" err="1" smtClean="0">
                <a:latin typeface="Times New Roman" charset="0"/>
                <a:cs typeface="Times New Roman" charset="0"/>
              </a:rPr>
              <a:t>venler</a:t>
            </a:r>
            <a:r>
              <a:rPr lang="tr-TR" dirty="0" smtClean="0">
                <a:latin typeface="Times New Roman" charset="0"/>
                <a:cs typeface="Times New Roman" charset="0"/>
              </a:rPr>
              <a:t> üzerine basıncın artması ve </a:t>
            </a:r>
            <a:r>
              <a:rPr lang="tr-TR" dirty="0" err="1" smtClean="0">
                <a:latin typeface="Times New Roman" charset="0"/>
                <a:cs typeface="Times New Roman" charset="0"/>
              </a:rPr>
              <a:t>venöz</a:t>
            </a:r>
            <a:r>
              <a:rPr lang="tr-TR" dirty="0" smtClean="0">
                <a:latin typeface="Times New Roman" charset="0"/>
                <a:cs typeface="Times New Roman" charset="0"/>
              </a:rPr>
              <a:t> sirkülasyonun engellenmesi, </a:t>
            </a:r>
            <a:r>
              <a:rPr lang="tr-TR" dirty="0" err="1" smtClean="0">
                <a:latin typeface="Times New Roman" charset="0"/>
                <a:cs typeface="Times New Roman" charset="0"/>
              </a:rPr>
              <a:t>barsakların</a:t>
            </a:r>
            <a:r>
              <a:rPr lang="tr-TR" dirty="0" smtClean="0">
                <a:latin typeface="Times New Roman" charset="0"/>
                <a:cs typeface="Times New Roman" charset="0"/>
              </a:rPr>
              <a:t> yer değiştirmesi ve </a:t>
            </a:r>
            <a:r>
              <a:rPr lang="tr-TR" dirty="0" err="1" smtClean="0">
                <a:latin typeface="Times New Roman" charset="0"/>
                <a:cs typeface="Times New Roman" charset="0"/>
              </a:rPr>
              <a:t>konstipasyondur</a:t>
            </a:r>
            <a:r>
              <a:rPr lang="tr-TR" dirty="0" smtClean="0">
                <a:latin typeface="Times New Roman" charset="0"/>
                <a:cs typeface="Times New Roman" charset="0"/>
              </a:rPr>
              <a:t>. </a:t>
            </a:r>
          </a:p>
          <a:p>
            <a:r>
              <a:rPr lang="tr-TR" dirty="0" smtClean="0">
                <a:latin typeface="Times New Roman" charset="0"/>
                <a:cs typeface="Times New Roman" charset="0"/>
              </a:rPr>
              <a:t>Gebelikte ya da doğumda oluşan </a:t>
            </a:r>
            <a:r>
              <a:rPr lang="tr-TR" dirty="0" err="1" smtClean="0">
                <a:latin typeface="Times New Roman" charset="0"/>
                <a:cs typeface="Times New Roman" charset="0"/>
              </a:rPr>
              <a:t>hemoroidler</a:t>
            </a:r>
            <a:r>
              <a:rPr lang="tr-TR" dirty="0" smtClean="0">
                <a:latin typeface="Times New Roman" charset="0"/>
                <a:cs typeface="Times New Roman" charset="0"/>
              </a:rPr>
              <a:t>, </a:t>
            </a:r>
            <a:r>
              <a:rPr lang="tr-TR" dirty="0" err="1" smtClean="0">
                <a:latin typeface="Times New Roman" charset="0"/>
                <a:cs typeface="Times New Roman" charset="0"/>
              </a:rPr>
              <a:t>postpartum</a:t>
            </a:r>
            <a:r>
              <a:rPr lang="tr-TR" dirty="0" smtClean="0">
                <a:latin typeface="Times New Roman" charset="0"/>
                <a:cs typeface="Times New Roman" charset="0"/>
              </a:rPr>
              <a:t> </a:t>
            </a:r>
            <a:r>
              <a:rPr lang="tr-TR" dirty="0" err="1" smtClean="0">
                <a:latin typeface="Times New Roman" charset="0"/>
                <a:cs typeface="Times New Roman" charset="0"/>
              </a:rPr>
              <a:t>perioddan</a:t>
            </a:r>
            <a:r>
              <a:rPr lang="tr-TR" dirty="0" smtClean="0">
                <a:latin typeface="Times New Roman" charset="0"/>
                <a:cs typeface="Times New Roman" charset="0"/>
              </a:rPr>
              <a:t> sonra kaybolur.Önceki gebeliğinde </a:t>
            </a:r>
            <a:r>
              <a:rPr lang="tr-TR" dirty="0" err="1" smtClean="0">
                <a:latin typeface="Times New Roman" charset="0"/>
                <a:cs typeface="Times New Roman" charset="0"/>
              </a:rPr>
              <a:t>hemoroidi</a:t>
            </a:r>
            <a:r>
              <a:rPr lang="tr-TR" dirty="0" smtClean="0">
                <a:latin typeface="Times New Roman" charset="0"/>
                <a:cs typeface="Times New Roman" charset="0"/>
              </a:rPr>
              <a:t> olan kadın bu  gebeliğinde semptomların şiddetlenmesinden dolayı daha fazla güçlük yaşar. </a:t>
            </a:r>
            <a:r>
              <a:rPr lang="tr-TR" dirty="0" err="1" smtClean="0">
                <a:solidFill>
                  <a:srgbClr val="FF0000"/>
                </a:solidFill>
                <a:latin typeface="Times New Roman" charset="0"/>
                <a:cs typeface="Times New Roman" charset="0"/>
              </a:rPr>
              <a:t>Hemoroid</a:t>
            </a:r>
            <a:r>
              <a:rPr lang="tr-TR" dirty="0" smtClean="0">
                <a:solidFill>
                  <a:srgbClr val="FF0000"/>
                </a:solidFill>
                <a:latin typeface="Times New Roman" charset="0"/>
                <a:cs typeface="Times New Roman" charset="0"/>
              </a:rPr>
              <a:t> semptomları, sızlama şişme,kaşıntı,ağrı ve </a:t>
            </a:r>
            <a:r>
              <a:rPr lang="tr-TR" dirty="0" err="1" smtClean="0">
                <a:solidFill>
                  <a:srgbClr val="FF0000"/>
                </a:solidFill>
                <a:latin typeface="Times New Roman" charset="0"/>
                <a:cs typeface="Times New Roman" charset="0"/>
              </a:rPr>
              <a:t>hemoroidal</a:t>
            </a:r>
            <a:r>
              <a:rPr lang="tr-TR" dirty="0" smtClean="0">
                <a:solidFill>
                  <a:srgbClr val="FF0000"/>
                </a:solidFill>
                <a:latin typeface="Times New Roman" charset="0"/>
                <a:cs typeface="Times New Roman" charset="0"/>
              </a:rPr>
              <a:t> kanamayı içerir. </a:t>
            </a:r>
          </a:p>
          <a:p>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nSpc>
                <a:spcPct val="90000"/>
              </a:lnSpc>
              <a:buNone/>
              <a:defRPr/>
            </a:pPr>
            <a:r>
              <a:rPr lang="tr-TR" dirty="0" err="1" smtClean="0"/>
              <a:t>Hemoroidler</a:t>
            </a:r>
            <a:r>
              <a:rPr lang="tr-TR" dirty="0" smtClean="0"/>
              <a:t>,</a:t>
            </a:r>
            <a:r>
              <a:rPr lang="tr-TR" dirty="0" err="1" smtClean="0"/>
              <a:t>tromboze</a:t>
            </a:r>
            <a:r>
              <a:rPr lang="tr-TR" dirty="0" smtClean="0"/>
              <a:t> olabilir. Bu durumda ciddi oranda ağrılı olurlar.</a:t>
            </a:r>
          </a:p>
          <a:p>
            <a:pPr>
              <a:lnSpc>
                <a:spcPct val="90000"/>
              </a:lnSpc>
              <a:buNone/>
              <a:defRPr/>
            </a:pPr>
            <a:r>
              <a:rPr lang="tr-TR" dirty="0" err="1" smtClean="0"/>
              <a:t>Tromboz</a:t>
            </a:r>
            <a:r>
              <a:rPr lang="tr-TR" dirty="0" smtClean="0"/>
              <a:t> 24 saat içerisinde kendiliğinden çözülür yada doktor tarafından boşaltılır.	</a:t>
            </a:r>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289451"/>
          </a:xfrm>
        </p:spPr>
        <p:txBody>
          <a:bodyPr>
            <a:normAutofit lnSpcReduction="10000"/>
          </a:bodyPr>
          <a:lstStyle/>
          <a:p>
            <a:pPr>
              <a:buNone/>
            </a:pPr>
            <a:r>
              <a:rPr lang="tr-TR" b="1" dirty="0" smtClean="0">
                <a:solidFill>
                  <a:srgbClr val="00B050"/>
                </a:solidFill>
                <a:latin typeface="Times New Roman" charset="0"/>
                <a:cs typeface="Times New Roman" charset="0"/>
              </a:rPr>
              <a:t>Öneriler: </a:t>
            </a:r>
          </a:p>
          <a:p>
            <a:r>
              <a:rPr lang="tr-TR" dirty="0" smtClean="0">
                <a:latin typeface="Times New Roman" charset="0"/>
                <a:cs typeface="Times New Roman" charset="0"/>
              </a:rPr>
              <a:t>Gebe kadının </a:t>
            </a:r>
            <a:r>
              <a:rPr lang="tr-TR" dirty="0" err="1" smtClean="0">
                <a:latin typeface="Times New Roman" charset="0"/>
                <a:cs typeface="Times New Roman" charset="0"/>
              </a:rPr>
              <a:t>konstipasyonunu</a:t>
            </a:r>
            <a:r>
              <a:rPr lang="tr-TR" dirty="0" smtClean="0">
                <a:latin typeface="Times New Roman" charset="0"/>
                <a:cs typeface="Times New Roman" charset="0"/>
              </a:rPr>
              <a:t> önlemek için; meyve sebze gibi lifli besinleri yemesi, yeterli sıvı alması, dolaşımı düzenlemek için düzenli egzersiz yapması, uzun süre ayakta durmaktan kaçınması, </a:t>
            </a:r>
          </a:p>
          <a:p>
            <a:r>
              <a:rPr lang="tr-TR" dirty="0" smtClean="0">
                <a:latin typeface="Times New Roman" charset="0"/>
                <a:cs typeface="Times New Roman" charset="0"/>
              </a:rPr>
              <a:t>Rahatlığı sağlamak için soğuk yaş uygulama yapması, oturma banyoları uygulaması ve gerektiğinde doktor istemine göre lokal </a:t>
            </a:r>
            <a:r>
              <a:rPr lang="tr-TR" dirty="0" err="1" smtClean="0">
                <a:latin typeface="Times New Roman" charset="0"/>
                <a:cs typeface="Times New Roman" charset="0"/>
              </a:rPr>
              <a:t>anestezik</a:t>
            </a:r>
            <a:r>
              <a:rPr lang="tr-TR" dirty="0" smtClean="0">
                <a:latin typeface="Times New Roman" charset="0"/>
                <a:cs typeface="Times New Roman" charset="0"/>
              </a:rPr>
              <a:t> ajanlar merhemler uygulaması önerilebilir</a:t>
            </a:r>
            <a:endParaRPr lang="tr-T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340768"/>
            <a:ext cx="8229600" cy="4785395"/>
          </a:xfrm>
        </p:spPr>
        <p:txBody>
          <a:bodyPr/>
          <a:lstStyle/>
          <a:p>
            <a:pPr>
              <a:buNone/>
            </a:pPr>
            <a:r>
              <a:rPr lang="tr-TR" dirty="0" smtClean="0"/>
              <a:t>Gebe kadının günde 10-15 dakika </a:t>
            </a:r>
            <a:r>
              <a:rPr lang="tr-TR" dirty="0" err="1" smtClean="0"/>
              <a:t>sims</a:t>
            </a:r>
            <a:r>
              <a:rPr lang="tr-TR" dirty="0" smtClean="0"/>
              <a:t> pozisyonunda günün sonunda ise birkaç dakikadan başlayıp maksimum 15 dakikaya kadar arttırılan sürede diz-göğüs pozisyonunda dinlenmesi </a:t>
            </a:r>
            <a:r>
              <a:rPr lang="tr-TR" dirty="0" err="1" smtClean="0"/>
              <a:t>rektal</a:t>
            </a:r>
            <a:r>
              <a:rPr lang="tr-TR" dirty="0" smtClean="0"/>
              <a:t> </a:t>
            </a:r>
            <a:r>
              <a:rPr lang="tr-TR" dirty="0" err="1" smtClean="0"/>
              <a:t>venlere</a:t>
            </a:r>
            <a:r>
              <a:rPr lang="tr-TR" dirty="0" smtClean="0"/>
              <a:t> olan basıncı azaltır ve rahatlama sağlar. </a:t>
            </a:r>
            <a:endParaRPr lang="tr-T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normAutofit fontScale="92500" lnSpcReduction="20000"/>
          </a:bodyPr>
          <a:lstStyle/>
          <a:p>
            <a:pPr>
              <a:lnSpc>
                <a:spcPct val="90000"/>
              </a:lnSpc>
              <a:defRPr/>
            </a:pPr>
            <a:r>
              <a:rPr lang="tr-TR" dirty="0" smtClean="0"/>
              <a:t>Eğer </a:t>
            </a:r>
            <a:r>
              <a:rPr lang="tr-TR" dirty="0" err="1" smtClean="0"/>
              <a:t>hemoroid</a:t>
            </a:r>
            <a:r>
              <a:rPr lang="tr-TR" dirty="0" smtClean="0"/>
              <a:t> dışarıda ise, gebe kadın parmakları üzerine bir miktar yağlandırıcı sürerek, parmaklarını  rektuma anala	 </a:t>
            </a:r>
            <a:r>
              <a:rPr lang="tr-TR" dirty="0" err="1" smtClean="0"/>
              <a:t>sfinkter</a:t>
            </a:r>
            <a:r>
              <a:rPr lang="tr-TR" dirty="0" smtClean="0"/>
              <a:t> içerisine sokarak, </a:t>
            </a:r>
            <a:r>
              <a:rPr lang="tr-TR" dirty="0" err="1" smtClean="0"/>
              <a:t>hemoroidal</a:t>
            </a:r>
            <a:r>
              <a:rPr lang="tr-TR" dirty="0" smtClean="0"/>
              <a:t> alana 1-2dakika baskı uygular  ve nazikçe parmaklarını geri çeker.</a:t>
            </a:r>
          </a:p>
          <a:p>
            <a:pPr>
              <a:lnSpc>
                <a:spcPct val="90000"/>
              </a:lnSpc>
              <a:buNone/>
              <a:defRPr/>
            </a:pPr>
            <a:r>
              <a:rPr lang="tr-TR" dirty="0" smtClean="0"/>
              <a:t>Yöntemin yatmadan önce ya da  dinlenme sırasında uygulanması ve işlemden sonra kadının </a:t>
            </a:r>
            <a:r>
              <a:rPr lang="tr-TR" dirty="0" err="1" smtClean="0"/>
              <a:t>lateral</a:t>
            </a:r>
            <a:r>
              <a:rPr lang="tr-TR" dirty="0" smtClean="0"/>
              <a:t> pozisyonda olması kadının rahatlamasına yardım eder.</a:t>
            </a:r>
          </a:p>
          <a:p>
            <a:pPr>
              <a:lnSpc>
                <a:spcPct val="90000"/>
              </a:lnSpc>
              <a:defRPr/>
            </a:pPr>
            <a:r>
              <a:rPr lang="tr-TR" dirty="0" err="1" smtClean="0"/>
              <a:t>Hemoroidlere</a:t>
            </a:r>
            <a:r>
              <a:rPr lang="tr-TR" dirty="0" smtClean="0"/>
              <a:t> dokunulduğunda önemli ölçüde hassasiyet  ve zorlanma ya da </a:t>
            </a:r>
            <a:r>
              <a:rPr lang="tr-TR" dirty="0" err="1" smtClean="0"/>
              <a:t>defekasyondan</a:t>
            </a:r>
            <a:r>
              <a:rPr lang="tr-TR" dirty="0" smtClean="0"/>
              <a:t>  sonra </a:t>
            </a:r>
            <a:r>
              <a:rPr lang="tr-TR" dirty="0" err="1" smtClean="0"/>
              <a:t>rektal</a:t>
            </a:r>
            <a:r>
              <a:rPr lang="tr-TR" dirty="0" smtClean="0"/>
              <a:t> kanama oluyorsa kadın sağlık personeli ile iletişim kurmalıdır.</a:t>
            </a:r>
          </a:p>
          <a:p>
            <a:pPr>
              <a:lnSpc>
                <a:spcPct val="90000"/>
              </a:lnSpc>
              <a:defRPr/>
            </a:pPr>
            <a:r>
              <a:rPr lang="tr-TR" dirty="0" smtClean="0"/>
              <a:t>Cerrahi müdahale  gerekiyorsa, doğumdan sonra yapılması tercih edilir. </a:t>
            </a:r>
          </a:p>
          <a:p>
            <a:endParaRPr lang="tr-T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80728"/>
            <a:ext cx="8229600" cy="5145435"/>
          </a:xfrm>
        </p:spPr>
        <p:txBody>
          <a:bodyPr>
            <a:normAutofit fontScale="70000" lnSpcReduction="20000"/>
          </a:bodyPr>
          <a:lstStyle/>
          <a:p>
            <a:pPr marL="274320" indent="-274320">
              <a:buClr>
                <a:schemeClr val="accent3"/>
              </a:buClr>
              <a:buNone/>
              <a:defRPr/>
            </a:pPr>
            <a:r>
              <a:rPr lang="tr-TR" b="1" dirty="0" err="1" smtClean="0">
                <a:solidFill>
                  <a:srgbClr val="FF3399"/>
                </a:solidFill>
                <a:latin typeface="Times New Roman" pitchFamily="18" charset="0"/>
                <a:cs typeface="Times New Roman" pitchFamily="18" charset="0"/>
              </a:rPr>
              <a:t>Konstipasyon</a:t>
            </a:r>
            <a:endParaRPr lang="tr-TR" dirty="0" smtClean="0">
              <a:solidFill>
                <a:srgbClr val="FF3399"/>
              </a:solidFill>
              <a:latin typeface="Times New Roman" pitchFamily="18" charset="0"/>
              <a:cs typeface="Times New Roman" pitchFamily="18" charset="0"/>
            </a:endParaRPr>
          </a:p>
          <a:p>
            <a:pPr marL="274320" indent="-274320">
              <a:buClr>
                <a:schemeClr val="accent3"/>
              </a:buClr>
              <a:buFont typeface="Wingdings 2"/>
              <a:buChar char=""/>
              <a:defRPr/>
            </a:pPr>
            <a:r>
              <a:rPr lang="tr-TR" dirty="0" smtClean="0">
                <a:latin typeface="Times New Roman" pitchFamily="18" charset="0"/>
                <a:cs typeface="Times New Roman" pitchFamily="18" charset="0"/>
              </a:rPr>
              <a:t> Gebelikte kadında </a:t>
            </a:r>
            <a:r>
              <a:rPr lang="tr-TR" dirty="0" err="1" smtClean="0">
                <a:latin typeface="Times New Roman" pitchFamily="18" charset="0"/>
                <a:cs typeface="Times New Roman" pitchFamily="18" charset="0"/>
              </a:rPr>
              <a:t>konstipasyona</a:t>
            </a:r>
            <a:r>
              <a:rPr lang="tr-TR" dirty="0" smtClean="0">
                <a:latin typeface="Times New Roman" pitchFamily="18" charset="0"/>
                <a:cs typeface="Times New Roman" pitchFamily="18" charset="0"/>
              </a:rPr>
              <a:t>  yatkınlığı arttıran faktör; </a:t>
            </a:r>
            <a:r>
              <a:rPr lang="tr-TR" dirty="0" err="1" smtClean="0">
                <a:latin typeface="Times New Roman" pitchFamily="18" charset="0"/>
                <a:cs typeface="Times New Roman" pitchFamily="18" charset="0"/>
              </a:rPr>
              <a:t>progesteron</a:t>
            </a:r>
            <a:r>
              <a:rPr lang="tr-TR" dirty="0" smtClean="0">
                <a:latin typeface="Times New Roman" pitchFamily="18" charset="0"/>
                <a:cs typeface="Times New Roman" pitchFamily="18" charset="0"/>
              </a:rPr>
              <a:t> düzeyindeki artışın barsak hareketlerini yavaşlatması,büyüyen </a:t>
            </a:r>
            <a:r>
              <a:rPr lang="tr-TR" dirty="0" err="1" smtClean="0">
                <a:latin typeface="Times New Roman" pitchFamily="18" charset="0"/>
                <a:cs typeface="Times New Roman" pitchFamily="18" charset="0"/>
              </a:rPr>
              <a:t>uterusun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barsaklar</a:t>
            </a:r>
            <a:r>
              <a:rPr lang="tr-TR" dirty="0" smtClean="0">
                <a:latin typeface="Times New Roman" pitchFamily="18" charset="0"/>
                <a:cs typeface="Times New Roman" pitchFamily="18" charset="0"/>
              </a:rPr>
              <a:t> üzerine baskı yapması, </a:t>
            </a:r>
            <a:r>
              <a:rPr lang="tr-TR" dirty="0" err="1" smtClean="0">
                <a:latin typeface="Times New Roman" pitchFamily="18" charset="0"/>
                <a:cs typeface="Times New Roman" pitchFamily="18" charset="0"/>
              </a:rPr>
              <a:t>Fe</a:t>
            </a:r>
            <a:r>
              <a:rPr lang="tr-TR" dirty="0" smtClean="0">
                <a:latin typeface="Times New Roman" pitchFamily="18" charset="0"/>
                <a:cs typeface="Times New Roman" pitchFamily="18" charset="0"/>
              </a:rPr>
              <a:t> preparatlarının kullanılması, yetersiz sıvı alınması, yetersiz egzersiz alışkanlığı ve beslenme alışkanlığıdır.							</a:t>
            </a:r>
          </a:p>
          <a:p>
            <a:pPr marL="274320" indent="-274320">
              <a:buClr>
                <a:schemeClr val="accent3"/>
              </a:buClr>
              <a:buNone/>
              <a:defRPr/>
            </a:pPr>
            <a:r>
              <a:rPr lang="tr-TR" b="1" dirty="0" smtClean="0">
                <a:solidFill>
                  <a:srgbClr val="00B050"/>
                </a:solidFill>
                <a:latin typeface="Times New Roman" pitchFamily="18" charset="0"/>
                <a:cs typeface="Times New Roman" pitchFamily="18" charset="0"/>
              </a:rPr>
              <a:t>Öneriler: </a:t>
            </a:r>
          </a:p>
          <a:p>
            <a:pPr marL="274320" indent="-274320">
              <a:buClr>
                <a:schemeClr val="accent3"/>
              </a:buClr>
              <a:buNone/>
              <a:defRPr/>
            </a:pP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Konstipasyon</a:t>
            </a:r>
            <a:r>
              <a:rPr lang="tr-TR" dirty="0" smtClean="0">
                <a:latin typeface="Times New Roman" pitchFamily="18" charset="0"/>
                <a:cs typeface="Times New Roman" pitchFamily="18" charset="0"/>
              </a:rPr>
              <a:t> sorununun önlenmesine yönelik aşağıdakiler önerilmektedir. </a:t>
            </a:r>
          </a:p>
          <a:p>
            <a:pPr marL="274320" indent="-274320">
              <a:buClr>
                <a:schemeClr val="accent3"/>
              </a:buClr>
              <a:buFont typeface="Wingdings 2"/>
              <a:buChar char=""/>
              <a:defRPr/>
            </a:pPr>
            <a:r>
              <a:rPr lang="tr-TR" dirty="0" smtClean="0">
                <a:latin typeface="Times New Roman" pitchFamily="18" charset="0"/>
                <a:cs typeface="Times New Roman" pitchFamily="18" charset="0"/>
              </a:rPr>
              <a:t>Sıvı alımının arttırılması (2500-3000cc/gün),</a:t>
            </a:r>
          </a:p>
          <a:p>
            <a:pPr marL="274320" indent="-274320">
              <a:buClr>
                <a:schemeClr val="accent3"/>
              </a:buClr>
              <a:buFont typeface="Wingdings 2"/>
              <a:buChar char=""/>
              <a:defRPr/>
            </a:pPr>
            <a:r>
              <a:rPr lang="tr-TR" dirty="0" smtClean="0">
                <a:latin typeface="Times New Roman" pitchFamily="18" charset="0"/>
                <a:cs typeface="Times New Roman" pitchFamily="18" charset="0"/>
              </a:rPr>
              <a:t>lifli besinlerin tüketilmesi, </a:t>
            </a:r>
          </a:p>
          <a:p>
            <a:pPr marL="274320" indent="-274320">
              <a:buClr>
                <a:schemeClr val="accent3"/>
              </a:buClr>
              <a:buFont typeface="Wingdings 2"/>
              <a:buChar char=""/>
              <a:defRPr/>
            </a:pPr>
            <a:r>
              <a:rPr lang="tr-TR" dirty="0" smtClean="0">
                <a:latin typeface="Times New Roman" pitchFamily="18" charset="0"/>
                <a:cs typeface="Times New Roman" pitchFamily="18" charset="0"/>
              </a:rPr>
              <a:t>düzenli barsak alışkanlığının geliştirilmesi, </a:t>
            </a:r>
          </a:p>
          <a:p>
            <a:pPr marL="274320" indent="-274320">
              <a:buClr>
                <a:schemeClr val="accent3"/>
              </a:buClr>
              <a:buFont typeface="Wingdings 2"/>
              <a:buChar char=""/>
              <a:defRPr/>
            </a:pPr>
            <a:r>
              <a:rPr lang="tr-TR" dirty="0" smtClean="0">
                <a:latin typeface="Times New Roman" pitchFamily="18" charset="0"/>
                <a:cs typeface="Times New Roman" pitchFamily="18" charset="0"/>
              </a:rPr>
              <a:t>günlük düzenli egzersiz yapılmasıdır.</a:t>
            </a:r>
            <a:endParaRPr lang="tr-T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289451"/>
          </a:xfrm>
        </p:spPr>
        <p:txBody>
          <a:bodyPr>
            <a:normAutofit fontScale="85000" lnSpcReduction="10000"/>
          </a:bodyPr>
          <a:lstStyle/>
          <a:p>
            <a:r>
              <a:rPr lang="tr-TR" dirty="0" smtClean="0">
                <a:latin typeface="Times New Roman" charset="0"/>
                <a:cs typeface="Times New Roman" charset="0"/>
              </a:rPr>
              <a:t>Bu önerilere ek olarak sabahları aç karnına bir bardak kuru erik suyu ya da ılık içecekler içmekte yardımcı olabilir.</a:t>
            </a:r>
          </a:p>
          <a:p>
            <a:r>
              <a:rPr lang="tr-TR" dirty="0" smtClean="0">
                <a:latin typeface="Times New Roman" charset="0"/>
                <a:cs typeface="Times New Roman" charset="0"/>
              </a:rPr>
              <a:t>Kadına </a:t>
            </a:r>
            <a:r>
              <a:rPr lang="tr-TR" dirty="0" err="1" smtClean="0">
                <a:latin typeface="Times New Roman" charset="0"/>
                <a:cs typeface="Times New Roman" charset="0"/>
              </a:rPr>
              <a:t>defekasyon</a:t>
            </a:r>
            <a:r>
              <a:rPr lang="tr-TR" dirty="0" smtClean="0">
                <a:latin typeface="Times New Roman" charset="0"/>
                <a:cs typeface="Times New Roman" charset="0"/>
              </a:rPr>
              <a:t> hissi geldiğinde mümkün olduğunca  geciktirmemesi öğretilmelidir.Çünkü </a:t>
            </a:r>
            <a:r>
              <a:rPr lang="tr-TR" dirty="0" err="1" smtClean="0">
                <a:latin typeface="Times New Roman" charset="0"/>
                <a:cs typeface="Times New Roman" charset="0"/>
              </a:rPr>
              <a:t>defekasyonun</a:t>
            </a:r>
            <a:r>
              <a:rPr lang="tr-TR" dirty="0" smtClean="0">
                <a:latin typeface="Times New Roman" charset="0"/>
                <a:cs typeface="Times New Roman" charset="0"/>
              </a:rPr>
              <a:t> geciktirilmesi, baskılanmasına yol açar.</a:t>
            </a:r>
          </a:p>
          <a:p>
            <a:r>
              <a:rPr lang="tr-TR" dirty="0" smtClean="0">
                <a:latin typeface="Times New Roman" charset="0"/>
                <a:cs typeface="Times New Roman" charset="0"/>
              </a:rPr>
              <a:t>Çok gerektiğinde hafif bir </a:t>
            </a:r>
            <a:r>
              <a:rPr lang="tr-TR" dirty="0" err="1" smtClean="0">
                <a:latin typeface="Times New Roman" charset="0"/>
                <a:cs typeface="Times New Roman" charset="0"/>
              </a:rPr>
              <a:t>laksatif</a:t>
            </a:r>
            <a:r>
              <a:rPr lang="tr-TR" dirty="0" smtClean="0">
                <a:latin typeface="Times New Roman" charset="0"/>
                <a:cs typeface="Times New Roman" charset="0"/>
              </a:rPr>
              <a:t> </a:t>
            </a:r>
            <a:r>
              <a:rPr lang="tr-TR" dirty="0" err="1" smtClean="0">
                <a:latin typeface="Times New Roman" charset="0"/>
                <a:cs typeface="Times New Roman" charset="0"/>
              </a:rPr>
              <a:t>suppozituar</a:t>
            </a:r>
            <a:r>
              <a:rPr lang="tr-TR" dirty="0" smtClean="0">
                <a:latin typeface="Times New Roman" charset="0"/>
                <a:cs typeface="Times New Roman" charset="0"/>
              </a:rPr>
              <a:t> şeklinde (mineral yağlar, magnezyum sütü gibi) kullanılabilir.</a:t>
            </a:r>
          </a:p>
          <a:p>
            <a:r>
              <a:rPr lang="tr-TR" dirty="0" smtClean="0">
                <a:latin typeface="Times New Roman" charset="0"/>
                <a:cs typeface="Times New Roman" charset="0"/>
              </a:rPr>
              <a:t>Bu </a:t>
            </a:r>
            <a:r>
              <a:rPr lang="tr-TR" dirty="0" err="1" smtClean="0">
                <a:latin typeface="Times New Roman" charset="0"/>
                <a:cs typeface="Times New Roman" charset="0"/>
              </a:rPr>
              <a:t>laksatifler</a:t>
            </a:r>
            <a:r>
              <a:rPr lang="tr-TR" dirty="0" smtClean="0">
                <a:latin typeface="Times New Roman" charset="0"/>
                <a:cs typeface="Times New Roman" charset="0"/>
              </a:rPr>
              <a:t>,barsak </a:t>
            </a:r>
            <a:r>
              <a:rPr lang="tr-TR" dirty="0" err="1" smtClean="0">
                <a:latin typeface="Times New Roman" charset="0"/>
                <a:cs typeface="Times New Roman" charset="0"/>
              </a:rPr>
              <a:t>peristaltizmini</a:t>
            </a:r>
            <a:r>
              <a:rPr lang="tr-TR" dirty="0" smtClean="0">
                <a:latin typeface="Times New Roman" charset="0"/>
                <a:cs typeface="Times New Roman" charset="0"/>
              </a:rPr>
              <a:t> arttıran değil, barsak içindekileri yumuşatan </a:t>
            </a:r>
            <a:r>
              <a:rPr lang="tr-TR" dirty="0" err="1" smtClean="0">
                <a:latin typeface="Times New Roman" charset="0"/>
                <a:cs typeface="Times New Roman" charset="0"/>
              </a:rPr>
              <a:t>laksatifler</a:t>
            </a:r>
            <a:r>
              <a:rPr lang="tr-TR" dirty="0" smtClean="0">
                <a:latin typeface="Times New Roman" charset="0"/>
                <a:cs typeface="Times New Roman" charset="0"/>
              </a:rPr>
              <a:t> olmalıdır.Gebelikte lavman yapılması  sakıncalıdır.Çünkü barsak hareketleri  </a:t>
            </a:r>
            <a:r>
              <a:rPr lang="tr-TR" dirty="0" err="1" smtClean="0">
                <a:latin typeface="Times New Roman" charset="0"/>
                <a:cs typeface="Times New Roman" charset="0"/>
              </a:rPr>
              <a:t>uterus</a:t>
            </a:r>
            <a:r>
              <a:rPr lang="tr-TR" dirty="0" smtClean="0">
                <a:latin typeface="Times New Roman" charset="0"/>
                <a:cs typeface="Times New Roman" charset="0"/>
              </a:rPr>
              <a:t> </a:t>
            </a:r>
            <a:r>
              <a:rPr lang="tr-TR" dirty="0" err="1" smtClean="0">
                <a:latin typeface="Times New Roman" charset="0"/>
                <a:cs typeface="Times New Roman" charset="0"/>
              </a:rPr>
              <a:t>kontraksiyonlarını</a:t>
            </a:r>
            <a:r>
              <a:rPr lang="tr-TR" dirty="0" smtClean="0">
                <a:latin typeface="Times New Roman" charset="0"/>
                <a:cs typeface="Times New Roman" charset="0"/>
              </a:rPr>
              <a:t> uyarabilir.</a:t>
            </a:r>
          </a:p>
          <a:p>
            <a:endParaRPr lang="tr-T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normAutofit fontScale="85000" lnSpcReduction="20000"/>
          </a:bodyPr>
          <a:lstStyle/>
          <a:p>
            <a:pPr>
              <a:buNone/>
            </a:pPr>
            <a:r>
              <a:rPr lang="tr-TR" sz="4000" b="1" dirty="0" smtClean="0">
                <a:solidFill>
                  <a:srgbClr val="00B050"/>
                </a:solidFill>
                <a:latin typeface="Times New Roman" charset="0"/>
                <a:cs typeface="Times New Roman" charset="0"/>
              </a:rPr>
              <a:t>Öneriler: </a:t>
            </a:r>
          </a:p>
          <a:p>
            <a:r>
              <a:rPr lang="tr-TR" dirty="0" smtClean="0">
                <a:latin typeface="Times New Roman" charset="0"/>
                <a:cs typeface="Times New Roman" charset="0"/>
              </a:rPr>
              <a:t>Bunu önlemeye yönelik gebe kadına;Uygun vücut mekaniklerini kullanması, </a:t>
            </a:r>
            <a:r>
              <a:rPr lang="tr-TR" dirty="0" err="1" smtClean="0">
                <a:latin typeface="Times New Roman" charset="0"/>
                <a:cs typeface="Times New Roman" charset="0"/>
              </a:rPr>
              <a:t>pelvik</a:t>
            </a:r>
            <a:r>
              <a:rPr lang="tr-TR" dirty="0" smtClean="0">
                <a:latin typeface="Times New Roman" charset="0"/>
                <a:cs typeface="Times New Roman" charset="0"/>
              </a:rPr>
              <a:t> taban egzersizleri  uygulaması, vücut ağırlığının eşit dağılımını sağlayacak yükseklikte ayakkabı giymesi, yorgunluktan kaçması önerilebilir. 	</a:t>
            </a:r>
          </a:p>
          <a:p>
            <a:r>
              <a:rPr lang="tr-TR" dirty="0" smtClean="0">
                <a:latin typeface="Times New Roman" charset="0"/>
                <a:cs typeface="Times New Roman" charset="0"/>
              </a:rPr>
              <a:t>Ağrının yoğun olduğu dönemlerde lokal sıcak uygulama ve sert bir zemin üzerinde yatma ağrının azaltılmasında yardımcı olacaktır. 			</a:t>
            </a:r>
          </a:p>
          <a:p>
            <a:r>
              <a:rPr lang="tr-TR" dirty="0" smtClean="0">
                <a:latin typeface="Times New Roman" charset="0"/>
                <a:cs typeface="Times New Roman" charset="0"/>
              </a:rPr>
              <a:t>Ağır şeyleri kaldırmaktan kaçınmak, yerden bir şeyleri kaldırırken sırtı dik tutmak ve dizleri bükmek, mümkün olduğunca kaldırılacak objeye yakınlaşmak sırt ağrılarının azalmasına yardımcı olacaktır. Otururken sırtın dik olacak şekilde desteklenmesi de önemlidir.</a:t>
            </a:r>
            <a:endParaRPr lang="tr-T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24744"/>
            <a:ext cx="8229600" cy="5001419"/>
          </a:xfrm>
        </p:spPr>
        <p:txBody>
          <a:bodyPr/>
          <a:lstStyle/>
          <a:p>
            <a:pPr>
              <a:buNone/>
            </a:pPr>
            <a:r>
              <a:rPr lang="tr-TR" b="1" dirty="0" smtClean="0">
                <a:solidFill>
                  <a:srgbClr val="FF0000"/>
                </a:solidFill>
              </a:rPr>
              <a:t>Kas Krampları</a:t>
            </a:r>
            <a:r>
              <a:rPr lang="tr-TR" dirty="0" smtClean="0">
                <a:solidFill>
                  <a:srgbClr val="FF0000"/>
                </a:solidFill>
              </a:rPr>
              <a:t> </a:t>
            </a:r>
          </a:p>
          <a:p>
            <a:pPr>
              <a:buNone/>
              <a:defRPr/>
            </a:pPr>
            <a:r>
              <a:rPr lang="tr-TR" dirty="0" smtClean="0"/>
              <a:t>Gebe kadının günde 1,2gr </a:t>
            </a:r>
            <a:r>
              <a:rPr lang="tr-TR" dirty="0" err="1" smtClean="0"/>
              <a:t>Ca</a:t>
            </a:r>
            <a:r>
              <a:rPr lang="tr-TR" dirty="0" smtClean="0"/>
              <a:t> ve fosfor  ihtiyacı vardır.Bu oran normal bir kadının gereksiniminden 0,4 gr daha fazladır.</a:t>
            </a:r>
          </a:p>
          <a:p>
            <a:pPr>
              <a:buNone/>
              <a:defRPr/>
            </a:pPr>
            <a:r>
              <a:rPr lang="tr-TR" dirty="0" smtClean="0"/>
              <a:t>Ciddi bir beslenme yetersizliğinde bu maddelere olan gereksinim, gebe kadının kemik depolarından karşılanır.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DOĞUM ÖNCESİ BAKIMIN AMACI </a:t>
            </a:r>
            <a:endParaRPr lang="tr-TR" sz="3200" dirty="0"/>
          </a:p>
        </p:txBody>
      </p:sp>
      <p:sp>
        <p:nvSpPr>
          <p:cNvPr id="3" name="2 İçerik Yer Tutucusu"/>
          <p:cNvSpPr>
            <a:spLocks noGrp="1"/>
          </p:cNvSpPr>
          <p:nvPr>
            <p:ph idx="1"/>
          </p:nvPr>
        </p:nvSpPr>
        <p:spPr/>
        <p:txBody>
          <a:bodyPr>
            <a:normAutofit lnSpcReduction="10000"/>
          </a:bodyPr>
          <a:lstStyle/>
          <a:p>
            <a:r>
              <a:rPr lang="tr-TR" dirty="0" smtClean="0"/>
              <a:t>Anne bakımı geniş ölçüde doğum öncesi bakımdır ve doğasında koruyucu sağlık hizmeti vardır.</a:t>
            </a:r>
          </a:p>
          <a:p>
            <a:r>
              <a:rPr lang="tr-TR" dirty="0" smtClean="0"/>
              <a:t>Gebelik doğal,fizyolojik,bir olay olmasına rağmen anneyi ruhsal ve bedensel yönden etkiler.</a:t>
            </a:r>
          </a:p>
          <a:p>
            <a:r>
              <a:rPr lang="tr-TR" dirty="0" smtClean="0"/>
              <a:t>Bu dönemde meydana gelen fizyolojik değişiklikler,sağlık ve hastalık arasındaki çizgiyi daraltır. </a:t>
            </a:r>
          </a:p>
          <a:p>
            <a:endParaRPr lang="tr-T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29600" cy="5073427"/>
          </a:xfrm>
        </p:spPr>
        <p:txBody>
          <a:bodyPr>
            <a:normAutofit fontScale="92500" lnSpcReduction="20000"/>
          </a:bodyPr>
          <a:lstStyle/>
          <a:p>
            <a:pPr>
              <a:lnSpc>
                <a:spcPct val="90000"/>
              </a:lnSpc>
              <a:buNone/>
              <a:defRPr/>
            </a:pPr>
            <a:r>
              <a:rPr lang="tr-TR" dirty="0" smtClean="0"/>
              <a:t>Bacak kramplarına neden olan faktörler tam olarak bilinmemektedir. </a:t>
            </a:r>
          </a:p>
          <a:p>
            <a:pPr>
              <a:lnSpc>
                <a:spcPct val="90000"/>
              </a:lnSpc>
              <a:defRPr/>
            </a:pPr>
            <a:r>
              <a:rPr lang="tr-TR" dirty="0" smtClean="0"/>
              <a:t>Ancak, çoğunlukla kadın yattıktan sonra yani geceleri görülmektedir.</a:t>
            </a:r>
          </a:p>
          <a:p>
            <a:pPr>
              <a:lnSpc>
                <a:spcPct val="90000"/>
              </a:lnSpc>
              <a:defRPr/>
            </a:pPr>
            <a:r>
              <a:rPr lang="tr-TR" dirty="0" smtClean="0"/>
              <a:t>Ancak günün diğer saatlerinde de görülebilir.</a:t>
            </a:r>
          </a:p>
          <a:p>
            <a:pPr>
              <a:lnSpc>
                <a:spcPct val="90000"/>
              </a:lnSpc>
              <a:defRPr/>
            </a:pPr>
            <a:r>
              <a:rPr lang="tr-TR" dirty="0" smtClean="0"/>
              <a:t>Buna neden olan faktörler; ayağın uzun süre </a:t>
            </a:r>
            <a:r>
              <a:rPr lang="tr-TR" dirty="0" err="1" smtClean="0"/>
              <a:t>ekstansiyonda</a:t>
            </a:r>
            <a:r>
              <a:rPr lang="tr-TR" dirty="0" smtClean="0"/>
              <a:t>  bulunması, yetersiz </a:t>
            </a:r>
            <a:r>
              <a:rPr lang="tr-TR" dirty="0" err="1" smtClean="0"/>
              <a:t>Ca</a:t>
            </a:r>
            <a:r>
              <a:rPr lang="tr-TR" dirty="0" smtClean="0"/>
              <a:t> alımı, </a:t>
            </a:r>
            <a:r>
              <a:rPr lang="tr-TR" dirty="0" err="1" smtClean="0"/>
              <a:t>Ca</a:t>
            </a:r>
            <a:r>
              <a:rPr lang="tr-TR" dirty="0" smtClean="0"/>
              <a:t>/F oranındaki dengesizlik, büyüyen </a:t>
            </a:r>
            <a:r>
              <a:rPr lang="tr-TR" dirty="0" err="1" smtClean="0"/>
              <a:t>uterusun</a:t>
            </a:r>
            <a:r>
              <a:rPr lang="tr-TR" dirty="0" smtClean="0"/>
              <a:t>, bacakları </a:t>
            </a:r>
            <a:r>
              <a:rPr lang="tr-TR" dirty="0" err="1" smtClean="0"/>
              <a:t>inerve</a:t>
            </a:r>
            <a:r>
              <a:rPr lang="tr-TR" dirty="0" smtClean="0"/>
              <a:t> eden  </a:t>
            </a:r>
            <a:r>
              <a:rPr lang="tr-TR" dirty="0" err="1" smtClean="0"/>
              <a:t>pelvik</a:t>
            </a:r>
            <a:r>
              <a:rPr lang="tr-TR" dirty="0" smtClean="0"/>
              <a:t> sinirler üzerine ya da  </a:t>
            </a:r>
            <a:r>
              <a:rPr lang="tr-TR" dirty="0" err="1" smtClean="0"/>
              <a:t>pelvik</a:t>
            </a:r>
            <a:r>
              <a:rPr lang="tr-TR" dirty="0" smtClean="0"/>
              <a:t> damarlar üzerine baskısının artması nedeni ile dolaşım bozulması, yorgunluk, fazla miktarda süt ya da </a:t>
            </a:r>
            <a:r>
              <a:rPr lang="tr-TR" dirty="0" err="1" smtClean="0"/>
              <a:t>Ca</a:t>
            </a:r>
            <a:r>
              <a:rPr lang="tr-TR" dirty="0" smtClean="0"/>
              <a:t> P içeren bazı ilaçların alınmasıdır.</a:t>
            </a:r>
          </a:p>
          <a:p>
            <a:pPr>
              <a:lnSpc>
                <a:spcPct val="90000"/>
              </a:lnSpc>
              <a:defRPr/>
            </a:pPr>
            <a:r>
              <a:rPr lang="tr-TR" dirty="0" smtClean="0"/>
              <a:t>Fazla miktarda süt ya da </a:t>
            </a:r>
            <a:r>
              <a:rPr lang="tr-TR" dirty="0" err="1" smtClean="0"/>
              <a:t>dikalsiyum</a:t>
            </a:r>
            <a:r>
              <a:rPr lang="tr-TR" dirty="0" smtClean="0"/>
              <a:t> fosfat içeren bazı ilaçların alınması</a:t>
            </a:r>
            <a:endParaRPr lang="tr-T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68760"/>
            <a:ext cx="8229600" cy="4857403"/>
          </a:xfrm>
        </p:spPr>
        <p:txBody>
          <a:bodyPr>
            <a:normAutofit fontScale="77500" lnSpcReduction="20000"/>
          </a:bodyPr>
          <a:lstStyle/>
          <a:p>
            <a:pPr>
              <a:buNone/>
              <a:defRPr/>
            </a:pPr>
            <a:r>
              <a:rPr lang="tr-TR" dirty="0" smtClean="0">
                <a:solidFill>
                  <a:srgbClr val="00B050"/>
                </a:solidFill>
              </a:rPr>
              <a:t>Öneriler</a:t>
            </a:r>
          </a:p>
          <a:p>
            <a:pPr>
              <a:defRPr/>
            </a:pPr>
            <a:r>
              <a:rPr lang="tr-TR" dirty="0" smtClean="0"/>
              <a:t>Ayrıca ayağın </a:t>
            </a:r>
            <a:r>
              <a:rPr lang="tr-TR" dirty="0" err="1" smtClean="0"/>
              <a:t>fleksiyona</a:t>
            </a:r>
            <a:r>
              <a:rPr lang="tr-TR" dirty="0" smtClean="0"/>
              <a:t> getirilmesi, masaj ve sıcak yaş uygulamalar bacak kramplarından  oluşan rahatsızlıkları önlemede kullanılmaktadır.</a:t>
            </a:r>
          </a:p>
          <a:p>
            <a:pPr>
              <a:defRPr/>
            </a:pPr>
            <a:r>
              <a:rPr lang="tr-TR" dirty="0" smtClean="0"/>
              <a:t>Kadına günde 1 litreden fazla süt içmemesi, </a:t>
            </a:r>
            <a:r>
              <a:rPr lang="tr-TR" dirty="0" err="1" smtClean="0"/>
              <a:t>Ca</a:t>
            </a:r>
            <a:r>
              <a:rPr lang="tr-TR" dirty="0" smtClean="0"/>
              <a:t> </a:t>
            </a:r>
            <a:r>
              <a:rPr lang="tr-TR" dirty="0" err="1" smtClean="0"/>
              <a:t>laktat</a:t>
            </a:r>
            <a:r>
              <a:rPr lang="tr-TR" dirty="0" smtClean="0"/>
              <a:t> almasını yada </a:t>
            </a:r>
            <a:r>
              <a:rPr lang="tr-TR" dirty="0" err="1" smtClean="0"/>
              <a:t>aluminyum</a:t>
            </a:r>
            <a:r>
              <a:rPr lang="tr-TR" dirty="0" smtClean="0"/>
              <a:t> hidroksit jel alması önerilebilir.</a:t>
            </a:r>
          </a:p>
          <a:p>
            <a:pPr>
              <a:defRPr/>
            </a:pPr>
            <a:r>
              <a:rPr lang="tr-TR" dirty="0" smtClean="0"/>
              <a:t>Bir tedavi rejimi hazırlandığında kadının diyetinden sütün, tamamen çıkarılmamasına özen gösterilmelidir.</a:t>
            </a:r>
          </a:p>
          <a:p>
            <a:pPr>
              <a:defRPr/>
            </a:pPr>
            <a:r>
              <a:rPr lang="tr-TR" dirty="0" smtClean="0"/>
              <a:t>Çünkü süt mükemmel bir </a:t>
            </a:r>
            <a:r>
              <a:rPr lang="tr-TR" dirty="0" err="1" smtClean="0"/>
              <a:t>esansiyel</a:t>
            </a:r>
            <a:r>
              <a:rPr lang="tr-TR" dirty="0" smtClean="0"/>
              <a:t> besin kaynağıdır.</a:t>
            </a:r>
          </a:p>
          <a:p>
            <a:pPr>
              <a:defRPr/>
            </a:pPr>
            <a:r>
              <a:rPr lang="tr-TR" dirty="0" smtClean="0"/>
              <a:t>Diyet tedavisi, fosforun azaltılmasına ve </a:t>
            </a:r>
            <a:r>
              <a:rPr lang="tr-TR" dirty="0" err="1" smtClean="0"/>
              <a:t>Ca</a:t>
            </a:r>
            <a:r>
              <a:rPr lang="tr-TR" dirty="0" smtClean="0"/>
              <a:t> alımının arttırılmasına yönelik olmalıdır.</a:t>
            </a:r>
          </a:p>
          <a:p>
            <a:pPr>
              <a:defRPr/>
            </a:pPr>
            <a:r>
              <a:rPr lang="tr-TR" dirty="0" smtClean="0"/>
              <a:t>Bu nedenle süt, peynir, sebze ve meyvenin dengeli bir şekilde tüketilmesi önerilir </a:t>
            </a:r>
          </a:p>
          <a:p>
            <a:endParaRPr lang="tr-T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fontScale="77500" lnSpcReduction="20000"/>
          </a:bodyPr>
          <a:lstStyle/>
          <a:p>
            <a:pPr marL="274320" indent="-274320">
              <a:buClr>
                <a:schemeClr val="accent3"/>
              </a:buClr>
              <a:buNone/>
              <a:defRPr/>
            </a:pPr>
            <a:r>
              <a:rPr lang="tr-TR" b="1" dirty="0" smtClean="0">
                <a:solidFill>
                  <a:srgbClr val="FF3399"/>
                </a:solidFill>
                <a:latin typeface="Times New Roman" pitchFamily="18" charset="0"/>
                <a:cs typeface="Times New Roman" pitchFamily="18" charset="0"/>
              </a:rPr>
              <a:t>Yorgunluk</a:t>
            </a:r>
            <a:r>
              <a:rPr lang="tr-TR" dirty="0" smtClean="0">
                <a:solidFill>
                  <a:srgbClr val="FF3399"/>
                </a:solidFill>
                <a:latin typeface="Times New Roman" pitchFamily="18" charset="0"/>
                <a:cs typeface="Times New Roman" pitchFamily="18" charset="0"/>
              </a:rPr>
              <a:t>		</a:t>
            </a:r>
            <a:r>
              <a:rPr lang="tr-TR" dirty="0" smtClean="0">
                <a:latin typeface="Times New Roman" pitchFamily="18" charset="0"/>
                <a:cs typeface="Times New Roman" pitchFamily="18" charset="0"/>
              </a:rPr>
              <a:t>						  Gebe kadınların çoğu özellikle kalabalık ve sıcak ortamlarda yorgunluk hissederler. Pozisyonun ani değişimi ve uzun süreli ayakta durma yorgunluk hissedilmesine neden olabilir.					 </a:t>
            </a:r>
          </a:p>
          <a:p>
            <a:pPr marL="274320" indent="-274320">
              <a:buClr>
                <a:schemeClr val="accent3"/>
              </a:buClr>
              <a:buNone/>
              <a:defRPr/>
            </a:pPr>
            <a:r>
              <a:rPr lang="tr-TR" b="1" dirty="0" smtClean="0">
                <a:solidFill>
                  <a:srgbClr val="00B050"/>
                </a:solidFill>
                <a:latin typeface="Times New Roman" pitchFamily="18" charset="0"/>
                <a:cs typeface="Times New Roman" pitchFamily="18" charset="0"/>
              </a:rPr>
              <a:t>Öneriler: </a:t>
            </a:r>
          </a:p>
          <a:p>
            <a:pPr marL="274320" indent="-274320">
              <a:buClr>
                <a:schemeClr val="accent3"/>
              </a:buClr>
              <a:buFont typeface="Wingdings 2"/>
              <a:buChar char=""/>
              <a:defRPr/>
            </a:pPr>
            <a:r>
              <a:rPr lang="tr-TR" dirty="0" smtClean="0">
                <a:latin typeface="Times New Roman" pitchFamily="18" charset="0"/>
                <a:cs typeface="Times New Roman" pitchFamily="18" charset="0"/>
              </a:rPr>
              <a:t>Yorgunluk ani pozisyon değişimi, uzun süre ayakta durma, kalabalık bir odada ya da sıcak bir ortamda bulunma nedeninden kaynaklanıyorsa, temiz hava alabileceği ve uzanabileceği bir ortama gitmelidir.</a:t>
            </a:r>
          </a:p>
          <a:p>
            <a:pPr marL="274320" indent="-274320">
              <a:buClr>
                <a:schemeClr val="accent3"/>
              </a:buClr>
              <a:buFont typeface="Wingdings 2"/>
              <a:buChar char=""/>
              <a:defRPr/>
            </a:pPr>
            <a:r>
              <a:rPr lang="tr-TR" dirty="0" smtClean="0">
                <a:latin typeface="Times New Roman" pitchFamily="18" charset="0"/>
                <a:cs typeface="Times New Roman" pitchFamily="18" charset="0"/>
              </a:rPr>
              <a:t>Dinlenme pozisyonundan  kalkarken de yavaş hareket edilmelidir.Kadın işi nedeniyle uzun süre ayakta durması gerekiyorsa, bacaklardaki </a:t>
            </a:r>
            <a:r>
              <a:rPr lang="tr-TR" dirty="0" err="1" smtClean="0">
                <a:latin typeface="Times New Roman" pitchFamily="18" charset="0"/>
                <a:cs typeface="Times New Roman" pitchFamily="18" charset="0"/>
              </a:rPr>
              <a:t>venöz</a:t>
            </a:r>
            <a:r>
              <a:rPr lang="tr-TR" dirty="0" smtClean="0">
                <a:latin typeface="Times New Roman" pitchFamily="18" charset="0"/>
                <a:cs typeface="Times New Roman" pitchFamily="18" charset="0"/>
              </a:rPr>
              <a:t> dönüşü arttırmak için düzenli olarak bir yerde yürümesi sağlanmalıdır.Kadın sırtüstü uzanırken yorgunluk hissediyorsa  yan tarafa dönmelidir.		</a:t>
            </a:r>
          </a:p>
          <a:p>
            <a:endParaRPr lang="tr-T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fontScale="92500" lnSpcReduction="20000"/>
          </a:bodyPr>
          <a:lstStyle/>
          <a:p>
            <a:pPr>
              <a:lnSpc>
                <a:spcPct val="80000"/>
              </a:lnSpc>
              <a:buNone/>
              <a:defRPr/>
            </a:pPr>
            <a:r>
              <a:rPr lang="tr-TR" b="1" dirty="0" smtClean="0">
                <a:solidFill>
                  <a:srgbClr val="FF0000"/>
                </a:solidFill>
              </a:rPr>
              <a:t>Solunum Sıkıntısı</a:t>
            </a:r>
            <a:r>
              <a:rPr lang="tr-TR" dirty="0" smtClean="0">
                <a:solidFill>
                  <a:srgbClr val="FF0000"/>
                </a:solidFill>
              </a:rPr>
              <a:t> </a:t>
            </a:r>
          </a:p>
          <a:p>
            <a:pPr>
              <a:lnSpc>
                <a:spcPct val="80000"/>
              </a:lnSpc>
              <a:defRPr/>
            </a:pPr>
            <a:r>
              <a:rPr lang="tr-TR" dirty="0" smtClean="0"/>
              <a:t>Solunum sıkıntısı, </a:t>
            </a:r>
            <a:r>
              <a:rPr lang="tr-TR" dirty="0" err="1" smtClean="0"/>
              <a:t>uterusun</a:t>
            </a:r>
            <a:r>
              <a:rPr lang="tr-TR" dirty="0" smtClean="0"/>
              <a:t> abdomen içerisine yükseldiği ve diyafram üzerine basınç uyguladığı durumda görülür.</a:t>
            </a:r>
          </a:p>
          <a:p>
            <a:pPr>
              <a:lnSpc>
                <a:spcPct val="80000"/>
              </a:lnSpc>
              <a:defRPr/>
            </a:pPr>
            <a:r>
              <a:rPr lang="tr-TR" dirty="0" smtClean="0"/>
              <a:t>Bu problem, üçüncü </a:t>
            </a:r>
            <a:r>
              <a:rPr lang="tr-TR" dirty="0" err="1" smtClean="0"/>
              <a:t>trimestırda</a:t>
            </a:r>
            <a:r>
              <a:rPr lang="tr-TR" dirty="0" smtClean="0"/>
              <a:t>, </a:t>
            </a:r>
            <a:r>
              <a:rPr lang="tr-TR" dirty="0" err="1" smtClean="0"/>
              <a:t>diyafragma</a:t>
            </a:r>
            <a:r>
              <a:rPr lang="tr-TR" dirty="0" smtClean="0"/>
              <a:t> seviyesinin büyüyen ve genişleyen </a:t>
            </a:r>
            <a:r>
              <a:rPr lang="tr-TR" dirty="0" err="1" smtClean="0"/>
              <a:t>uterusun</a:t>
            </a:r>
            <a:r>
              <a:rPr lang="tr-TR" dirty="0" smtClean="0"/>
              <a:t> baskısı ile 4 cm yükselmesi  ve sonuçta  </a:t>
            </a:r>
            <a:r>
              <a:rPr lang="tr-TR" dirty="0" err="1" smtClean="0"/>
              <a:t>vital</a:t>
            </a:r>
            <a:r>
              <a:rPr lang="tr-TR" dirty="0" smtClean="0"/>
              <a:t> kapasitenin azalmasından dolayı artar.</a:t>
            </a:r>
          </a:p>
          <a:p>
            <a:pPr>
              <a:lnSpc>
                <a:spcPct val="80000"/>
              </a:lnSpc>
              <a:defRPr/>
            </a:pPr>
            <a:r>
              <a:rPr lang="tr-TR" dirty="0" smtClean="0"/>
              <a:t> </a:t>
            </a:r>
            <a:r>
              <a:rPr lang="tr-TR" dirty="0" err="1" smtClean="0"/>
              <a:t>Primigravidalarda</a:t>
            </a:r>
            <a:r>
              <a:rPr lang="tr-TR" dirty="0" smtClean="0"/>
              <a:t>  gebeliğin son birkaç haftasında solunum sıkıntısı, </a:t>
            </a:r>
            <a:r>
              <a:rPr lang="tr-TR" dirty="0" err="1" smtClean="0"/>
              <a:t>uterus</a:t>
            </a:r>
            <a:r>
              <a:rPr lang="tr-TR" dirty="0" smtClean="0"/>
              <a:t>, </a:t>
            </a:r>
            <a:r>
              <a:rPr lang="tr-TR" dirty="0" err="1" smtClean="0"/>
              <a:t>pelvise</a:t>
            </a:r>
            <a:r>
              <a:rPr lang="tr-TR" dirty="0" smtClean="0"/>
              <a:t> doğru indiği için azalır.</a:t>
            </a:r>
          </a:p>
          <a:p>
            <a:pPr>
              <a:lnSpc>
                <a:spcPct val="80000"/>
              </a:lnSpc>
              <a:defRPr/>
            </a:pPr>
            <a:r>
              <a:rPr lang="tr-TR" dirty="0" smtClean="0"/>
              <a:t>Yine sırt üstü  düz yatma ve efor </a:t>
            </a:r>
            <a:r>
              <a:rPr lang="tr-TR" dirty="0" err="1" smtClean="0"/>
              <a:t>sarfedildiği</a:t>
            </a:r>
            <a:r>
              <a:rPr lang="tr-TR" dirty="0" smtClean="0"/>
              <a:t> zaman  gebede sıkıntı hissi yaratabilir.</a:t>
            </a:r>
          </a:p>
          <a:p>
            <a:pPr>
              <a:lnSpc>
                <a:spcPct val="80000"/>
              </a:lnSpc>
              <a:defRPr/>
            </a:pPr>
            <a:r>
              <a:rPr lang="tr-TR" dirty="0" smtClean="0"/>
              <a:t>Eğer sıkıntı hissi, gebeliğin ilk aylarında rahatsızlık yaratıyorsa, kalp  hastalığı yönünden araştırılmalıdır. </a:t>
            </a:r>
          </a:p>
          <a:p>
            <a:endParaRPr lang="tr-T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80728"/>
            <a:ext cx="8229600" cy="5145435"/>
          </a:xfrm>
        </p:spPr>
        <p:txBody>
          <a:bodyPr/>
          <a:lstStyle/>
          <a:p>
            <a:pPr>
              <a:buNone/>
            </a:pPr>
            <a:r>
              <a:rPr lang="tr-TR" b="1" dirty="0" smtClean="0">
                <a:solidFill>
                  <a:srgbClr val="99FF66"/>
                </a:solidFill>
              </a:rPr>
              <a:t>Öneriler:</a:t>
            </a:r>
            <a:r>
              <a:rPr lang="tr-TR" b="1" dirty="0" smtClean="0"/>
              <a:t> </a:t>
            </a:r>
            <a:r>
              <a:rPr lang="tr-TR" dirty="0" smtClean="0"/>
              <a:t>Sıkıntı hissini azaltmak için gebe kadının;gün boyunca sandalyede otururken esneme hareketleri yapması ve ayağa kalktığında uygun bir </a:t>
            </a:r>
            <a:r>
              <a:rPr lang="tr-TR" dirty="0" err="1" smtClean="0"/>
              <a:t>postür</a:t>
            </a:r>
            <a:r>
              <a:rPr lang="tr-TR" dirty="0" smtClean="0"/>
              <a:t> kullanması, sıkıntı geceleri  artıyorsa, yatarken başının ve omuzlarının altına birkaç yastık koyarak desteklemesi önerilebilir.ayrıca dik pozisyonda oturma solunumun rahatlamasına yardım eder. </a:t>
            </a:r>
            <a:endParaRPr lang="tr-T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29600" cy="5073427"/>
          </a:xfrm>
        </p:spPr>
        <p:txBody>
          <a:bodyPr>
            <a:normAutofit fontScale="85000" lnSpcReduction="10000"/>
          </a:bodyPr>
          <a:lstStyle/>
          <a:p>
            <a:pPr>
              <a:buNone/>
            </a:pPr>
            <a:r>
              <a:rPr lang="tr-TR" b="1" dirty="0" smtClean="0">
                <a:solidFill>
                  <a:srgbClr val="FF3399"/>
                </a:solidFill>
                <a:latin typeface="Times New Roman" charset="0"/>
                <a:cs typeface="Times New Roman" charset="0"/>
              </a:rPr>
              <a:t>Uyuma  Güçlüğü</a:t>
            </a:r>
            <a:r>
              <a:rPr lang="tr-TR" dirty="0" smtClean="0">
                <a:solidFill>
                  <a:srgbClr val="FF3399"/>
                </a:solidFill>
                <a:latin typeface="Times New Roman" charset="0"/>
                <a:cs typeface="Times New Roman" charset="0"/>
              </a:rPr>
              <a:t> </a:t>
            </a:r>
            <a:r>
              <a:rPr lang="tr-TR" dirty="0" smtClean="0">
                <a:latin typeface="Times New Roman" charset="0"/>
                <a:cs typeface="Times New Roman" charset="0"/>
              </a:rPr>
              <a:t>	  	 </a:t>
            </a:r>
          </a:p>
          <a:p>
            <a:pPr>
              <a:buNone/>
            </a:pPr>
            <a:r>
              <a:rPr lang="tr-TR" dirty="0" smtClean="0">
                <a:latin typeface="Times New Roman" charset="0"/>
                <a:cs typeface="Times New Roman" charset="0"/>
              </a:rPr>
              <a:t>		Gebe kadınlarda uyuma güçlüğü, gebe olmayan kadınlar gibi pek çok fiziksel faktör de bu probleme katkıda bulunur.Büyüyen </a:t>
            </a:r>
            <a:r>
              <a:rPr lang="tr-TR" dirty="0" err="1" smtClean="0">
                <a:latin typeface="Times New Roman" charset="0"/>
                <a:cs typeface="Times New Roman" charset="0"/>
              </a:rPr>
              <a:t>uterus</a:t>
            </a:r>
            <a:r>
              <a:rPr lang="tr-TR" dirty="0" smtClean="0">
                <a:latin typeface="Times New Roman" charset="0"/>
                <a:cs typeface="Times New Roman" charset="0"/>
              </a:rPr>
              <a:t>, aktif bir fetüs, sık idrara çıkma, solunum sıkıntısı ve bacak krampları gibi rahatsızlıklar uyumayı güçleştirir.		</a:t>
            </a:r>
          </a:p>
          <a:p>
            <a:pPr>
              <a:buNone/>
            </a:pPr>
            <a:r>
              <a:rPr lang="tr-TR" b="1" dirty="0" smtClean="0">
                <a:solidFill>
                  <a:srgbClr val="00B050"/>
                </a:solidFill>
                <a:latin typeface="Times New Roman" charset="0"/>
                <a:cs typeface="Times New Roman" charset="0"/>
              </a:rPr>
              <a:t>Öneriler: </a:t>
            </a:r>
          </a:p>
          <a:p>
            <a:r>
              <a:rPr lang="tr-TR" dirty="0" smtClean="0">
                <a:latin typeface="Times New Roman" charset="0"/>
                <a:cs typeface="Times New Roman" charset="0"/>
              </a:rPr>
              <a:t>Yatmadan önce kafeinsiz sıcak ya da ılık bir içecek içmesi, hafif bir sırt masajı, uygun pozisyon (sırtın ve bacakların arasını yastıkla destekleme), gevşeme egzersizleri  anneyi rahatlatabilir.		</a:t>
            </a:r>
          </a:p>
          <a:p>
            <a:endParaRPr lang="tr-T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24744"/>
            <a:ext cx="8229600" cy="5001419"/>
          </a:xfrm>
        </p:spPr>
        <p:txBody>
          <a:bodyPr/>
          <a:lstStyle/>
          <a:p>
            <a:pPr>
              <a:buNone/>
            </a:pPr>
            <a:r>
              <a:rPr lang="tr-TR" dirty="0" smtClean="0"/>
              <a:t>Gebe kadın </a:t>
            </a:r>
            <a:r>
              <a:rPr lang="tr-TR" dirty="0" err="1" smtClean="0"/>
              <a:t>supin</a:t>
            </a:r>
            <a:r>
              <a:rPr lang="tr-TR" dirty="0" smtClean="0"/>
              <a:t> pozisyonda (sırt üstü düz uzanma) dinlenmekten kaçınması gerektiğini bilmelidir. Aksi takdirde </a:t>
            </a:r>
            <a:r>
              <a:rPr lang="tr-TR" dirty="0" err="1" smtClean="0"/>
              <a:t>supine</a:t>
            </a:r>
            <a:r>
              <a:rPr lang="tr-TR" dirty="0" smtClean="0"/>
              <a:t> hipotansiyon sendromu (güçsüzlük, terleme ve </a:t>
            </a:r>
            <a:r>
              <a:rPr lang="tr-TR" dirty="0" err="1" smtClean="0"/>
              <a:t>uterusun</a:t>
            </a:r>
            <a:r>
              <a:rPr lang="tr-TR" dirty="0" smtClean="0"/>
              <a:t> vena kava </a:t>
            </a:r>
            <a:r>
              <a:rPr lang="tr-TR" dirty="0" err="1" smtClean="0"/>
              <a:t>inferiora</a:t>
            </a:r>
            <a:r>
              <a:rPr lang="tr-TR" dirty="0" smtClean="0"/>
              <a:t> baskı yapmasından dolayı hipotansiyon) gelişebilir. </a:t>
            </a:r>
            <a:endParaRPr lang="tr-T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29600" cy="5073427"/>
          </a:xfrm>
        </p:spPr>
        <p:txBody>
          <a:bodyPr>
            <a:normAutofit fontScale="85000" lnSpcReduction="20000"/>
          </a:bodyPr>
          <a:lstStyle/>
          <a:p>
            <a:pPr>
              <a:lnSpc>
                <a:spcPct val="90000"/>
              </a:lnSpc>
              <a:buNone/>
              <a:defRPr/>
            </a:pPr>
            <a:r>
              <a:rPr lang="tr-TR" b="1" dirty="0" err="1" smtClean="0">
                <a:solidFill>
                  <a:srgbClr val="FF0000"/>
                </a:solidFill>
              </a:rPr>
              <a:t>Round</a:t>
            </a:r>
            <a:r>
              <a:rPr lang="tr-TR" b="1" dirty="0" smtClean="0">
                <a:solidFill>
                  <a:srgbClr val="FF0000"/>
                </a:solidFill>
              </a:rPr>
              <a:t> </a:t>
            </a:r>
            <a:r>
              <a:rPr lang="tr-TR" b="1" dirty="0" err="1" smtClean="0">
                <a:solidFill>
                  <a:srgbClr val="FF0000"/>
                </a:solidFill>
              </a:rPr>
              <a:t>Ligament</a:t>
            </a:r>
            <a:r>
              <a:rPr lang="tr-TR" b="1" dirty="0" smtClean="0">
                <a:solidFill>
                  <a:srgbClr val="FF0000"/>
                </a:solidFill>
              </a:rPr>
              <a:t> Ağrısı</a:t>
            </a:r>
            <a:r>
              <a:rPr lang="tr-TR" dirty="0" smtClean="0">
                <a:solidFill>
                  <a:srgbClr val="99FF66"/>
                </a:solidFill>
              </a:rPr>
              <a:t>	</a:t>
            </a:r>
            <a:r>
              <a:rPr lang="tr-TR" dirty="0" smtClean="0"/>
              <a:t>		</a:t>
            </a:r>
          </a:p>
          <a:p>
            <a:pPr>
              <a:lnSpc>
                <a:spcPct val="90000"/>
              </a:lnSpc>
              <a:buNone/>
              <a:defRPr/>
            </a:pPr>
            <a:r>
              <a:rPr lang="tr-TR" dirty="0" smtClean="0"/>
              <a:t>Gebelik sırasında genişleyen </a:t>
            </a:r>
            <a:r>
              <a:rPr lang="tr-TR" dirty="0" err="1" smtClean="0"/>
              <a:t>uterus</a:t>
            </a:r>
            <a:r>
              <a:rPr lang="tr-TR" dirty="0" smtClean="0"/>
              <a:t>, </a:t>
            </a:r>
            <a:r>
              <a:rPr lang="tr-TR" dirty="0" err="1" smtClean="0"/>
              <a:t>round</a:t>
            </a:r>
            <a:r>
              <a:rPr lang="tr-TR" dirty="0" smtClean="0"/>
              <a:t> </a:t>
            </a:r>
            <a:r>
              <a:rPr lang="tr-TR" dirty="0" err="1" smtClean="0"/>
              <a:t>ligamentlerde</a:t>
            </a:r>
            <a:r>
              <a:rPr lang="tr-TR" dirty="0" smtClean="0"/>
              <a:t> gerilmeye ve </a:t>
            </a:r>
            <a:r>
              <a:rPr lang="tr-TR" dirty="0" err="1" smtClean="0"/>
              <a:t>hipertrofiye</a:t>
            </a:r>
            <a:r>
              <a:rPr lang="tr-TR" dirty="0" smtClean="0"/>
              <a:t> neden olur. 		  </a:t>
            </a:r>
            <a:endParaRPr lang="tr-TR" b="1" dirty="0" smtClean="0"/>
          </a:p>
          <a:p>
            <a:pPr>
              <a:lnSpc>
                <a:spcPct val="90000"/>
              </a:lnSpc>
              <a:buNone/>
              <a:defRPr/>
            </a:pPr>
            <a:r>
              <a:rPr lang="tr-TR" b="1" dirty="0" smtClean="0">
                <a:solidFill>
                  <a:srgbClr val="99FF66"/>
                </a:solidFill>
              </a:rPr>
              <a:t>Öneriler</a:t>
            </a:r>
            <a:r>
              <a:rPr lang="tr-TR" dirty="0" smtClean="0">
                <a:solidFill>
                  <a:srgbClr val="99FF66"/>
                </a:solidFill>
              </a:rPr>
              <a:t>:</a:t>
            </a:r>
            <a:r>
              <a:rPr lang="tr-TR" dirty="0" smtClean="0"/>
              <a:t>Kadın ilk kez </a:t>
            </a:r>
            <a:r>
              <a:rPr lang="tr-TR" dirty="0" err="1" smtClean="0"/>
              <a:t>round</a:t>
            </a:r>
            <a:r>
              <a:rPr lang="tr-TR" dirty="0" smtClean="0"/>
              <a:t> </a:t>
            </a:r>
            <a:r>
              <a:rPr lang="tr-TR" dirty="0" err="1" smtClean="0"/>
              <a:t>ligament</a:t>
            </a:r>
            <a:r>
              <a:rPr lang="tr-TR" dirty="0" smtClean="0"/>
              <a:t> ağrısı ile karşılaştığında endişelenebilir.</a:t>
            </a:r>
          </a:p>
          <a:p>
            <a:pPr>
              <a:lnSpc>
                <a:spcPct val="90000"/>
              </a:lnSpc>
              <a:defRPr/>
            </a:pPr>
            <a:r>
              <a:rPr lang="tr-TR" dirty="0" smtClean="0"/>
              <a:t>Çünkü bu, abdomenin altında, </a:t>
            </a:r>
            <a:r>
              <a:rPr lang="tr-TR" dirty="0" err="1" smtClean="0"/>
              <a:t>inguinal</a:t>
            </a:r>
            <a:r>
              <a:rPr lang="tr-TR" dirty="0" smtClean="0"/>
              <a:t> alanda ‘ani tutulma’  duygusuna neden olur.</a:t>
            </a:r>
          </a:p>
          <a:p>
            <a:pPr>
              <a:lnSpc>
                <a:spcPct val="90000"/>
              </a:lnSpc>
              <a:defRPr/>
            </a:pPr>
            <a:r>
              <a:rPr lang="tr-TR" dirty="0" smtClean="0"/>
              <a:t> Hemşire bu olası rahatsızlığa karşı kadını uyarmalıdır. Alınacak birkaç önlem bu rahatsızlığı hafifletir.</a:t>
            </a:r>
          </a:p>
          <a:p>
            <a:pPr>
              <a:lnSpc>
                <a:spcPct val="90000"/>
              </a:lnSpc>
              <a:defRPr/>
            </a:pPr>
            <a:r>
              <a:rPr lang="tr-TR" dirty="0" smtClean="0"/>
              <a:t>Bunlar;gebenin pozisyon değişikliklerinde yavaş ve kademeli olarak hareket etmesi ve  abdomene doğru dizlerini çekerek oturmasıdır. Ayrıca, gebe kadına bu olayın nedeninin açıklayarak, </a:t>
            </a:r>
            <a:r>
              <a:rPr lang="tr-TR" dirty="0" err="1" smtClean="0"/>
              <a:t>anksiyetesini</a:t>
            </a:r>
            <a:r>
              <a:rPr lang="tr-TR" dirty="0" smtClean="0"/>
              <a:t> azaltmaktır.	 </a:t>
            </a:r>
          </a:p>
          <a:p>
            <a:endParaRPr lang="tr-T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normAutofit fontScale="92500" lnSpcReduction="20000"/>
          </a:bodyPr>
          <a:lstStyle/>
          <a:p>
            <a:pPr>
              <a:buNone/>
              <a:defRPr/>
            </a:pPr>
            <a:r>
              <a:rPr lang="tr-TR" dirty="0" err="1" smtClean="0">
                <a:solidFill>
                  <a:srgbClr val="FF0000"/>
                </a:solidFill>
              </a:rPr>
              <a:t>Karpal</a:t>
            </a:r>
            <a:r>
              <a:rPr lang="tr-TR" dirty="0" smtClean="0">
                <a:solidFill>
                  <a:srgbClr val="FF0000"/>
                </a:solidFill>
              </a:rPr>
              <a:t> </a:t>
            </a:r>
            <a:r>
              <a:rPr lang="tr-TR" dirty="0" err="1" smtClean="0">
                <a:solidFill>
                  <a:srgbClr val="FF0000"/>
                </a:solidFill>
              </a:rPr>
              <a:t>tunel</a:t>
            </a:r>
            <a:r>
              <a:rPr lang="tr-TR" dirty="0" smtClean="0">
                <a:solidFill>
                  <a:srgbClr val="FF0000"/>
                </a:solidFill>
              </a:rPr>
              <a:t> sendromu</a:t>
            </a:r>
          </a:p>
          <a:p>
            <a:pPr>
              <a:buNone/>
              <a:defRPr/>
            </a:pPr>
            <a:r>
              <a:rPr lang="tr-TR" dirty="0" err="1" smtClean="0"/>
              <a:t>Karpal</a:t>
            </a:r>
            <a:r>
              <a:rPr lang="tr-TR" dirty="0" smtClean="0"/>
              <a:t> </a:t>
            </a:r>
            <a:r>
              <a:rPr lang="tr-TR" dirty="0" err="1" smtClean="0"/>
              <a:t>tunel</a:t>
            </a:r>
            <a:r>
              <a:rPr lang="tr-TR" dirty="0" smtClean="0"/>
              <a:t> sendromu,(CTS),el bileğinde orta sinirin baskılanması ile oluşur. Sendrom çoğunlukla </a:t>
            </a:r>
            <a:r>
              <a:rPr lang="tr-TR" dirty="0" err="1" smtClean="0"/>
              <a:t>bilateraldir</a:t>
            </a:r>
            <a:r>
              <a:rPr lang="tr-TR" dirty="0" smtClean="0"/>
              <a:t>.Ancak dominant kullanılan elde daha fazla görüldüğü söylenebilir.</a:t>
            </a:r>
          </a:p>
          <a:p>
            <a:pPr>
              <a:buNone/>
              <a:defRPr/>
            </a:pPr>
            <a:r>
              <a:rPr lang="tr-TR" dirty="0" err="1" smtClean="0"/>
              <a:t>CTS’li</a:t>
            </a:r>
            <a:r>
              <a:rPr lang="tr-TR" dirty="0" smtClean="0"/>
              <a:t> kadın tipik olarak, avuç içinin baş parmağa yakın olan bölümünde yanma, sızlama,ya da uyuşukluk hissi yaşar. </a:t>
            </a:r>
          </a:p>
          <a:p>
            <a:pPr>
              <a:buNone/>
              <a:defRPr/>
            </a:pPr>
            <a:r>
              <a:rPr lang="tr-TR" dirty="0" smtClean="0"/>
              <a:t>Sendrom daktilo yazar gibi elin tekrarlayıcı hareketleri ile şiddetlenir.Semptomlar doğumu takiben kaybolur.</a:t>
            </a:r>
          </a:p>
          <a:p>
            <a:pPr>
              <a:buNone/>
              <a:defRPr/>
            </a:pPr>
            <a:r>
              <a:rPr lang="tr-TR" dirty="0" smtClean="0"/>
              <a:t>Bazı vakalarda </a:t>
            </a:r>
            <a:r>
              <a:rPr lang="tr-TR" dirty="0" err="1" smtClean="0"/>
              <a:t>carpal</a:t>
            </a:r>
            <a:r>
              <a:rPr lang="tr-TR" dirty="0" smtClean="0"/>
              <a:t> </a:t>
            </a:r>
            <a:r>
              <a:rPr lang="tr-TR" dirty="0" err="1" smtClean="0"/>
              <a:t>tunnel</a:t>
            </a:r>
            <a:r>
              <a:rPr lang="tr-TR" dirty="0" smtClean="0"/>
              <a:t> içerisine </a:t>
            </a:r>
            <a:r>
              <a:rPr lang="tr-TR" dirty="0" err="1" smtClean="0"/>
              <a:t>steroidler</a:t>
            </a:r>
            <a:r>
              <a:rPr lang="tr-TR" dirty="0" smtClean="0"/>
              <a:t> enjekte edilir.Ciddi vakalarda cerrahi gerekebilir.</a:t>
            </a:r>
          </a:p>
          <a:p>
            <a:pPr>
              <a:buNone/>
              <a:defRPr/>
            </a:pPr>
            <a:endParaRPr lang="tr-TR" dirty="0" smtClean="0"/>
          </a:p>
          <a:p>
            <a:endParaRPr lang="tr-T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buNone/>
              <a:defRPr/>
            </a:pPr>
            <a:r>
              <a:rPr lang="tr-TR" b="1" dirty="0" smtClean="0">
                <a:solidFill>
                  <a:srgbClr val="92D050"/>
                </a:solidFill>
              </a:rPr>
              <a:t>Öneriler: </a:t>
            </a:r>
            <a:r>
              <a:rPr lang="tr-TR" dirty="0" smtClean="0"/>
              <a:t>Kadına şiddetlendirici hareketlerden kaçınması ve elini ince bir tahta ile  desteklemesi önerilebilir.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dirty="0" smtClean="0"/>
              <a:t>Bu nedenle doğum öncesi dönemde hem anne hem de fetüsün  özel bakıma gereksinimleri vardır.</a:t>
            </a:r>
          </a:p>
          <a:p>
            <a:r>
              <a:rPr lang="tr-TR" dirty="0" smtClean="0"/>
              <a:t>Düzenli izlemler de ,verilecek olan bu bakım,genel sağlık değerlendirmesini ve anne eğitimini kapsar.</a:t>
            </a:r>
          </a:p>
          <a:p>
            <a:r>
              <a:rPr lang="tr-TR" dirty="0" smtClean="0"/>
              <a:t>Amacı gebelik ,doğum ve doğum sonu dönemlerinin anne ve bebek yönünden sağlıklı geçirilmesi sağlamak,özelde aileye,genelde topluma sağlıklı bireyler  kazandırmaktır. </a:t>
            </a:r>
          </a:p>
          <a:p>
            <a:endParaRPr lang="tr-T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68760"/>
            <a:ext cx="8229600" cy="4857403"/>
          </a:xfrm>
        </p:spPr>
        <p:txBody>
          <a:bodyPr/>
          <a:lstStyle/>
          <a:p>
            <a:pPr>
              <a:buNone/>
            </a:pPr>
            <a:r>
              <a:rPr lang="tr-TR" dirty="0" smtClean="0">
                <a:solidFill>
                  <a:srgbClr val="FF0000"/>
                </a:solidFill>
              </a:rPr>
              <a:t>Baş Ağrısı</a:t>
            </a:r>
          </a:p>
          <a:p>
            <a:pPr>
              <a:buNone/>
            </a:pPr>
            <a:r>
              <a:rPr lang="tr-TR" dirty="0" smtClean="0"/>
              <a:t>Gebelikte artan kan volümünün </a:t>
            </a:r>
            <a:r>
              <a:rPr lang="tr-TR" dirty="0" err="1" smtClean="0"/>
              <a:t>serebral</a:t>
            </a:r>
            <a:r>
              <a:rPr lang="tr-TR" dirty="0" smtClean="0"/>
              <a:t> arterler üzerine bası yapmasından kaynaklanır. </a:t>
            </a:r>
          </a:p>
          <a:p>
            <a:pPr>
              <a:buNone/>
            </a:pPr>
            <a:r>
              <a:rPr lang="tr-TR" dirty="0" err="1" smtClean="0">
                <a:solidFill>
                  <a:srgbClr val="FF0000"/>
                </a:solidFill>
              </a:rPr>
              <a:t>Brakston</a:t>
            </a:r>
            <a:r>
              <a:rPr lang="tr-TR" dirty="0" smtClean="0">
                <a:solidFill>
                  <a:srgbClr val="FF0000"/>
                </a:solidFill>
              </a:rPr>
              <a:t> </a:t>
            </a:r>
            <a:r>
              <a:rPr lang="tr-TR" dirty="0" err="1" smtClean="0">
                <a:solidFill>
                  <a:srgbClr val="FF0000"/>
                </a:solidFill>
              </a:rPr>
              <a:t>Hicks</a:t>
            </a:r>
            <a:r>
              <a:rPr lang="tr-TR" dirty="0" smtClean="0">
                <a:solidFill>
                  <a:srgbClr val="FF0000"/>
                </a:solidFill>
              </a:rPr>
              <a:t> </a:t>
            </a:r>
            <a:r>
              <a:rPr lang="tr-TR" dirty="0" err="1" smtClean="0">
                <a:solidFill>
                  <a:srgbClr val="FF0000"/>
                </a:solidFill>
              </a:rPr>
              <a:t>Kontraksiyonları</a:t>
            </a:r>
            <a:endParaRPr lang="tr-TR" dirty="0" smtClean="0">
              <a:solidFill>
                <a:srgbClr val="FF0000"/>
              </a:solidFill>
            </a:endParaRPr>
          </a:p>
          <a:p>
            <a:pPr>
              <a:buNone/>
            </a:pPr>
            <a:r>
              <a:rPr lang="tr-TR" dirty="0" err="1" smtClean="0"/>
              <a:t>Kontraksiyon</a:t>
            </a:r>
            <a:r>
              <a:rPr lang="tr-TR" dirty="0" smtClean="0"/>
              <a:t> sırasında kadının sol </a:t>
            </a:r>
            <a:r>
              <a:rPr lang="tr-TR" dirty="0" err="1" smtClean="0"/>
              <a:t>lateral</a:t>
            </a:r>
            <a:r>
              <a:rPr lang="tr-TR" dirty="0" smtClean="0"/>
              <a:t> pozisyonda dinlenmesi, </a:t>
            </a:r>
            <a:r>
              <a:rPr lang="tr-TR" dirty="0" err="1" smtClean="0"/>
              <a:t>kontraksiyonlar</a:t>
            </a:r>
            <a:r>
              <a:rPr lang="tr-TR" dirty="0" smtClean="0"/>
              <a:t> düzenli hale gelirse bir sağlık kuruluşuna başvurması önerilir. </a:t>
            </a:r>
            <a:endParaRPr lang="tr-T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Başlık"/>
          <p:cNvSpPr>
            <a:spLocks noGrp="1"/>
          </p:cNvSpPr>
          <p:nvPr>
            <p:ph type="title"/>
          </p:nvPr>
        </p:nvSpPr>
        <p:spPr>
          <a:xfrm>
            <a:off x="457200" y="704850"/>
            <a:ext cx="8229600" cy="1438275"/>
          </a:xfrm>
        </p:spPr>
        <p:txBody>
          <a:bodyPr>
            <a:normAutofit fontScale="90000"/>
          </a:bodyPr>
          <a:lstStyle/>
          <a:p>
            <a:pPr algn="ctr" eaLnBrk="1" hangingPunct="1"/>
            <a:r>
              <a:rPr lang="tr-TR" sz="4000" b="1" smtClean="0">
                <a:latin typeface="Times New Roman" charset="0"/>
                <a:cs typeface="Times New Roman" charset="0"/>
              </a:rPr>
              <a:t>GEBELİK</a:t>
            </a:r>
            <a:r>
              <a:rPr lang="tr-TR" sz="4000" smtClean="0">
                <a:latin typeface="Times New Roman" charset="0"/>
                <a:cs typeface="Times New Roman" charset="0"/>
              </a:rPr>
              <a:t> </a:t>
            </a:r>
            <a:r>
              <a:rPr lang="tr-TR" sz="4000" b="1" smtClean="0">
                <a:latin typeface="Times New Roman" charset="0"/>
                <a:cs typeface="Times New Roman" charset="0"/>
              </a:rPr>
              <a:t>SIRASINDA MATERNAL VE FETAL SAĞLIĞIN YÜKSELTİLMESİ</a:t>
            </a:r>
            <a:r>
              <a:rPr lang="tr-TR" sz="4000" smtClean="0">
                <a:latin typeface="Times New Roman" charset="0"/>
                <a:cs typeface="Times New Roman" charset="0"/>
              </a:rPr>
              <a:t> </a:t>
            </a:r>
          </a:p>
        </p:txBody>
      </p:sp>
      <p:sp>
        <p:nvSpPr>
          <p:cNvPr id="67587" name="2 İçerik Yer Tutucusu"/>
          <p:cNvSpPr>
            <a:spLocks noGrp="1"/>
          </p:cNvSpPr>
          <p:nvPr>
            <p:ph idx="1"/>
          </p:nvPr>
        </p:nvSpPr>
        <p:spPr>
          <a:xfrm>
            <a:off x="142875" y="2571750"/>
            <a:ext cx="8786813" cy="4000500"/>
          </a:xfrm>
        </p:spPr>
        <p:txBody>
          <a:bodyPr>
            <a:normAutofit fontScale="92500" lnSpcReduction="10000"/>
          </a:bodyPr>
          <a:lstStyle/>
          <a:p>
            <a:pPr eaLnBrk="1" hangingPunct="1">
              <a:buFont typeface="Wingdings 2" pitchFamily="18" charset="2"/>
              <a:buNone/>
            </a:pPr>
            <a:r>
              <a:rPr lang="tr-TR" b="1" smtClean="0">
                <a:solidFill>
                  <a:srgbClr val="FF0000"/>
                </a:solidFill>
                <a:latin typeface="Times New Roman" charset="0"/>
                <a:cs typeface="Times New Roman" charset="0"/>
              </a:rPr>
              <a:t>Göğüs Bakımı:</a:t>
            </a:r>
          </a:p>
          <a:p>
            <a:pPr eaLnBrk="1" hangingPunct="1"/>
            <a:r>
              <a:rPr lang="tr-TR" b="1" smtClean="0">
                <a:latin typeface="Times New Roman" charset="0"/>
                <a:cs typeface="Times New Roman" charset="0"/>
              </a:rPr>
              <a:t> </a:t>
            </a:r>
            <a:r>
              <a:rPr lang="tr-TR" smtClean="0">
                <a:latin typeface="Times New Roman" charset="0"/>
                <a:cs typeface="Times New Roman" charset="0"/>
              </a:rPr>
              <a:t>Gebelikte göğüste dolgunluk, duyarlılık, büyüme ve ağırlaşma gözlenir.Gebe kadın  doğacak bebeğini, ister emzirmeyi, isterse biberonla beslemeyi düşünsün  göğüslerini uygun bir şekilde  desteklemesi, rahatlığının sürdürülmesi, göğüs yapısının korunması ve artan gerginliğin önlenmesi için  son derece önemlidir.Destekleyici ve sağlıklı sütyen aşağıdaki özelliklere sahip olmalıdır.	</a:t>
            </a:r>
          </a:p>
        </p:txBody>
      </p:sp>
      <p:sp>
        <p:nvSpPr>
          <p:cNvPr id="4" name="3 Slayt Numarası Yer Tutucusu"/>
          <p:cNvSpPr>
            <a:spLocks noGrp="1"/>
          </p:cNvSpPr>
          <p:nvPr>
            <p:ph type="sldNum" sz="quarter" idx="12"/>
          </p:nvPr>
        </p:nvSpPr>
        <p:spPr/>
        <p:txBody>
          <a:bodyPr/>
          <a:lstStyle/>
          <a:p>
            <a:pPr>
              <a:defRPr/>
            </a:pPr>
            <a:fld id="{DB38D7EE-2F14-41CB-8EEB-98C570B890D8}" type="slidenum">
              <a:rPr lang="tr-TR"/>
              <a:pPr>
                <a:defRPr/>
              </a:pPr>
              <a:t>61</a:t>
            </a:fld>
            <a:endParaRPr lang="tr-T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2 İçerik Yer Tutucusu"/>
          <p:cNvSpPr>
            <a:spLocks noGrp="1"/>
          </p:cNvSpPr>
          <p:nvPr>
            <p:ph idx="1"/>
          </p:nvPr>
        </p:nvSpPr>
        <p:spPr>
          <a:xfrm>
            <a:off x="285750" y="980729"/>
            <a:ext cx="8643938" cy="5256584"/>
          </a:xfrm>
        </p:spPr>
        <p:txBody>
          <a:bodyPr>
            <a:normAutofit lnSpcReduction="10000"/>
          </a:bodyPr>
          <a:lstStyle/>
          <a:p>
            <a:pPr eaLnBrk="1" hangingPunct="1"/>
            <a:r>
              <a:rPr lang="tr-TR" dirty="0" smtClean="0">
                <a:latin typeface="Times New Roman" charset="0"/>
                <a:cs typeface="Times New Roman" charset="0"/>
              </a:rPr>
              <a:t>Askıları  geniş ve elastik olmalıdır.Tüm göğüs dokusunu  rahat bir şekilde sarmalı, istendik genişlemeye izin veren yan bağlara sahip olmalı,  yan bağlar omuz ve dirsek arasında, aşağı yukarı orta noktadan  göğüs çevresini desteklemelidir.		</a:t>
            </a:r>
          </a:p>
          <a:p>
            <a:pPr eaLnBrk="1" hangingPunct="1"/>
            <a:r>
              <a:rPr lang="tr-TR" dirty="0" smtClean="0">
                <a:latin typeface="Times New Roman" charset="0"/>
                <a:cs typeface="Times New Roman" charset="0"/>
              </a:rPr>
              <a:t>Özellikle kadın gebeliğin 16. haftasından itibaren kolostrumun oluşturduğu sert kabuk yıkanıp yumuşatılarak temizlenmelidir. Göğüs uçlarının kuru tutulmasına özen gösterilmelidir. Çatlamayı önlemek içinde yağlı kremden yararlanılabilir. 	</a:t>
            </a:r>
          </a:p>
        </p:txBody>
      </p:sp>
      <p:sp>
        <p:nvSpPr>
          <p:cNvPr id="4" name="3 Slayt Numarası Yer Tutucusu"/>
          <p:cNvSpPr>
            <a:spLocks noGrp="1"/>
          </p:cNvSpPr>
          <p:nvPr>
            <p:ph type="sldNum" sz="quarter" idx="12"/>
          </p:nvPr>
        </p:nvSpPr>
        <p:spPr/>
        <p:txBody>
          <a:bodyPr/>
          <a:lstStyle/>
          <a:p>
            <a:pPr>
              <a:defRPr/>
            </a:pPr>
            <a:fld id="{A9260BF0-8B1B-4524-9DF4-D274BC973FF4}" type="slidenum">
              <a:rPr lang="tr-TR"/>
              <a:pPr>
                <a:defRPr/>
              </a:pPr>
              <a:t>62</a:t>
            </a:fld>
            <a:endParaRPr lang="tr-T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2 İçerik Yer Tutucusu"/>
          <p:cNvSpPr>
            <a:spLocks noGrp="1"/>
          </p:cNvSpPr>
          <p:nvPr>
            <p:ph idx="1"/>
          </p:nvPr>
        </p:nvSpPr>
        <p:spPr>
          <a:xfrm>
            <a:off x="214313" y="992336"/>
            <a:ext cx="8606159" cy="5461000"/>
          </a:xfrm>
        </p:spPr>
        <p:txBody>
          <a:bodyPr>
            <a:normAutofit/>
          </a:bodyPr>
          <a:lstStyle/>
          <a:p>
            <a:pPr eaLnBrk="1" hangingPunct="1"/>
            <a:r>
              <a:rPr lang="tr-TR" dirty="0" smtClean="0">
                <a:latin typeface="Times New Roman" charset="0"/>
                <a:cs typeface="Times New Roman" charset="0"/>
              </a:rPr>
              <a:t>Kadınların çoğunda,göğüs uçları düzdür(</a:t>
            </a:r>
            <a:r>
              <a:rPr lang="tr-TR" dirty="0" err="1" smtClean="0">
                <a:latin typeface="Times New Roman" charset="0"/>
                <a:cs typeface="Times New Roman" charset="0"/>
              </a:rPr>
              <a:t>inversiyon</a:t>
            </a:r>
            <a:r>
              <a:rPr lang="tr-TR" dirty="0" smtClean="0">
                <a:latin typeface="Times New Roman" charset="0"/>
                <a:cs typeface="Times New Roman" charset="0"/>
              </a:rPr>
              <a:t>).Göğüs ucu </a:t>
            </a:r>
            <a:r>
              <a:rPr lang="tr-TR" dirty="0" err="1" smtClean="0">
                <a:latin typeface="Times New Roman" charset="0"/>
                <a:cs typeface="Times New Roman" charset="0"/>
              </a:rPr>
              <a:t>inversiyonu</a:t>
            </a:r>
            <a:r>
              <a:rPr lang="tr-TR" dirty="0" smtClean="0">
                <a:latin typeface="Times New Roman" charset="0"/>
                <a:cs typeface="Times New Roman" charset="0"/>
              </a:rPr>
              <a:t> olan kadın, </a:t>
            </a:r>
            <a:r>
              <a:rPr lang="tr-TR" dirty="0" err="1" smtClean="0">
                <a:solidFill>
                  <a:srgbClr val="FF3399"/>
                </a:solidFill>
                <a:latin typeface="Times New Roman" charset="0"/>
                <a:cs typeface="Times New Roman" charset="0"/>
              </a:rPr>
              <a:t>Hoffman</a:t>
            </a:r>
            <a:r>
              <a:rPr lang="tr-TR" dirty="0" smtClean="0">
                <a:solidFill>
                  <a:srgbClr val="FF3399"/>
                </a:solidFill>
                <a:latin typeface="Times New Roman" charset="0"/>
                <a:cs typeface="Times New Roman" charset="0"/>
              </a:rPr>
              <a:t> egzersizlerini </a:t>
            </a:r>
            <a:r>
              <a:rPr lang="tr-TR" dirty="0" smtClean="0">
                <a:latin typeface="Times New Roman" charset="0"/>
                <a:cs typeface="Times New Roman" charset="0"/>
              </a:rPr>
              <a:t>yaparak, göğüs ucunu dışarı çıkarabilir. Bu egzersizler göğüs uçlarının kenarlarına  işaret parmakları yerleştirilip 4-5 kez  dikey ve yatay basınç uygulanması şeklinde yapılmaktadır. Bu egzersize de gebeliğin 5-6. aylarında başlaması  önerilir.Bu hareketin her gün birkaç kez tekrarlanması gerekir.</a:t>
            </a:r>
          </a:p>
          <a:p>
            <a:pPr eaLnBrk="1" hangingPunct="1"/>
            <a:endParaRPr lang="tr-TR" dirty="0" smtClean="0">
              <a:latin typeface="Times New Roman" charset="0"/>
              <a:cs typeface="Times New Roman" charset="0"/>
            </a:endParaRPr>
          </a:p>
        </p:txBody>
      </p:sp>
      <p:sp>
        <p:nvSpPr>
          <p:cNvPr id="4" name="3 Slayt Numarası Yer Tutucusu"/>
          <p:cNvSpPr>
            <a:spLocks noGrp="1"/>
          </p:cNvSpPr>
          <p:nvPr>
            <p:ph type="sldNum" sz="quarter" idx="12"/>
          </p:nvPr>
        </p:nvSpPr>
        <p:spPr/>
        <p:txBody>
          <a:bodyPr/>
          <a:lstStyle/>
          <a:p>
            <a:pPr>
              <a:defRPr/>
            </a:pPr>
            <a:fld id="{C4867DF4-C62C-47B2-A17E-217019C4B178}" type="slidenum">
              <a:rPr lang="tr-TR"/>
              <a:pPr>
                <a:defRPr/>
              </a:pPr>
              <a:t>63</a:t>
            </a:fld>
            <a:endParaRPr lang="tr-T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2 İçerik Yer Tutucusu"/>
          <p:cNvSpPr>
            <a:spLocks noGrp="1"/>
          </p:cNvSpPr>
          <p:nvPr>
            <p:ph idx="1"/>
          </p:nvPr>
        </p:nvSpPr>
        <p:spPr>
          <a:xfrm>
            <a:off x="285750" y="908721"/>
            <a:ext cx="7958658" cy="5415880"/>
          </a:xfrm>
        </p:spPr>
        <p:txBody>
          <a:bodyPr>
            <a:normAutofit/>
          </a:bodyPr>
          <a:lstStyle/>
          <a:p>
            <a:pPr eaLnBrk="1" hangingPunct="1">
              <a:buFont typeface="Wingdings 2" pitchFamily="18" charset="2"/>
              <a:buNone/>
            </a:pPr>
            <a:r>
              <a:rPr lang="tr-TR" b="1" dirty="0" smtClean="0">
                <a:solidFill>
                  <a:srgbClr val="FF0000"/>
                </a:solidFill>
                <a:latin typeface="Times New Roman" charset="0"/>
                <a:cs typeface="Times New Roman" charset="0"/>
              </a:rPr>
              <a:t>GİYİM:</a:t>
            </a:r>
          </a:p>
          <a:p>
            <a:pPr eaLnBrk="1" hangingPunct="1"/>
            <a:r>
              <a:rPr lang="tr-TR" dirty="0" smtClean="0">
                <a:latin typeface="Times New Roman" charset="0"/>
                <a:cs typeface="Times New Roman" charset="0"/>
              </a:rPr>
              <a:t>Gebe kadının giysileri, gebelik süresince artan </a:t>
            </a:r>
            <a:r>
              <a:rPr lang="tr-TR" dirty="0" err="1" smtClean="0">
                <a:latin typeface="Times New Roman" charset="0"/>
                <a:cs typeface="Times New Roman" charset="0"/>
              </a:rPr>
              <a:t>abdominal</a:t>
            </a:r>
            <a:r>
              <a:rPr lang="tr-TR" dirty="0" smtClean="0">
                <a:latin typeface="Times New Roman" charset="0"/>
                <a:cs typeface="Times New Roman" charset="0"/>
              </a:rPr>
              <a:t> boyutlara uygun olarak seçilmelidir.Etekler ve pantolonlar  yumuşak elastik bel bantlarına sahip olmalı ve </a:t>
            </a:r>
            <a:r>
              <a:rPr lang="tr-TR" dirty="0" err="1" smtClean="0">
                <a:latin typeface="Times New Roman" charset="0"/>
                <a:cs typeface="Times New Roman" charset="0"/>
              </a:rPr>
              <a:t>abdominal</a:t>
            </a:r>
            <a:r>
              <a:rPr lang="tr-TR" dirty="0" smtClean="0">
                <a:latin typeface="Times New Roman" charset="0"/>
                <a:cs typeface="Times New Roman" charset="0"/>
              </a:rPr>
              <a:t> bölge üzerinde esneyebilmelidir. Dolaşımı bozacak ve baskı yaratacak kemer, dar pantolon ve çorap lastiklerinden kaçınılmalıdır.</a:t>
            </a:r>
          </a:p>
          <a:p>
            <a:pPr eaLnBrk="1" hangingPunct="1"/>
            <a:endParaRPr lang="tr-TR" dirty="0" smtClean="0">
              <a:latin typeface="Times New Roman" charset="0"/>
              <a:cs typeface="Times New Roman" charset="0"/>
            </a:endParaRPr>
          </a:p>
        </p:txBody>
      </p:sp>
      <p:sp>
        <p:nvSpPr>
          <p:cNvPr id="4" name="3 Slayt Numarası Yer Tutucusu"/>
          <p:cNvSpPr>
            <a:spLocks noGrp="1"/>
          </p:cNvSpPr>
          <p:nvPr>
            <p:ph type="sldNum" sz="quarter" idx="12"/>
          </p:nvPr>
        </p:nvSpPr>
        <p:spPr/>
        <p:txBody>
          <a:bodyPr/>
          <a:lstStyle/>
          <a:p>
            <a:pPr>
              <a:defRPr/>
            </a:pPr>
            <a:fld id="{C2E9DA2D-8291-4A57-B36F-CF37179E5A52}" type="slidenum">
              <a:rPr lang="tr-TR"/>
              <a:pPr>
                <a:defRPr/>
              </a:pPr>
              <a:t>64</a:t>
            </a:fld>
            <a:endParaRPr lang="tr-T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2 İçerik Yer Tutucusu"/>
          <p:cNvSpPr>
            <a:spLocks noGrp="1"/>
          </p:cNvSpPr>
          <p:nvPr>
            <p:ph idx="1"/>
          </p:nvPr>
        </p:nvSpPr>
        <p:spPr>
          <a:xfrm>
            <a:off x="457200" y="1214438"/>
            <a:ext cx="7787208" cy="5110162"/>
          </a:xfrm>
        </p:spPr>
        <p:txBody>
          <a:bodyPr>
            <a:normAutofit fontScale="92500"/>
          </a:bodyPr>
          <a:lstStyle/>
          <a:p>
            <a:pPr eaLnBrk="1" hangingPunct="1">
              <a:buFont typeface="Wingdings 2" pitchFamily="18" charset="2"/>
              <a:buNone/>
            </a:pPr>
            <a:r>
              <a:rPr lang="tr-TR" b="1" dirty="0" smtClean="0">
                <a:solidFill>
                  <a:srgbClr val="FF0000"/>
                </a:solidFill>
                <a:latin typeface="Times New Roman" charset="0"/>
                <a:cs typeface="Times New Roman" charset="0"/>
              </a:rPr>
              <a:t>HİJYEN:</a:t>
            </a:r>
          </a:p>
          <a:p>
            <a:pPr eaLnBrk="1" hangingPunct="1"/>
            <a:r>
              <a:rPr lang="tr-TR" dirty="0" smtClean="0">
                <a:latin typeface="Times New Roman" charset="0"/>
                <a:cs typeface="Times New Roman" charset="0"/>
              </a:rPr>
              <a:t>Gebelikte kilo alımı ve özellikle abdomenin genişlemesine bağlı deride bazı değişiklikler görülür.Bu değişimler sonucu oluşan çatlakları</a:t>
            </a:r>
            <a:r>
              <a:rPr lang="tr-TR" i="1" dirty="0" smtClean="0">
                <a:latin typeface="Times New Roman" charset="0"/>
                <a:cs typeface="Times New Roman" charset="0"/>
              </a:rPr>
              <a:t> </a:t>
            </a:r>
            <a:r>
              <a:rPr lang="tr-TR" dirty="0" smtClean="0">
                <a:latin typeface="Times New Roman" charset="0"/>
                <a:cs typeface="Times New Roman" charset="0"/>
              </a:rPr>
              <a:t>önlemek amacıyla banyodan sonra derinin yağlı bir kremle yağlanması,esnekliği sağlayacağından çok yararlıdır.</a:t>
            </a:r>
          </a:p>
          <a:p>
            <a:pPr eaLnBrk="1" hangingPunct="1"/>
            <a:r>
              <a:rPr lang="tr-TR" dirty="0" smtClean="0">
                <a:latin typeface="Times New Roman" charset="0"/>
                <a:cs typeface="Times New Roman" charset="0"/>
              </a:rPr>
              <a:t>Gebelikte mümkünse her gün banyo yapılması, banyonun ayakta duş şeklinde ya da su dökülerek yapılması daha uygundur.</a:t>
            </a:r>
          </a:p>
        </p:txBody>
      </p:sp>
      <p:sp>
        <p:nvSpPr>
          <p:cNvPr id="4" name="3 Slayt Numarası Yer Tutucusu"/>
          <p:cNvSpPr>
            <a:spLocks noGrp="1"/>
          </p:cNvSpPr>
          <p:nvPr>
            <p:ph type="sldNum" sz="quarter" idx="12"/>
          </p:nvPr>
        </p:nvSpPr>
        <p:spPr/>
        <p:txBody>
          <a:bodyPr/>
          <a:lstStyle/>
          <a:p>
            <a:pPr>
              <a:defRPr/>
            </a:pPr>
            <a:fld id="{9CABBCB6-834F-443A-9BC2-83CEF1DB13C0}" type="slidenum">
              <a:rPr lang="tr-TR"/>
              <a:pPr>
                <a:defRPr/>
              </a:pPr>
              <a:t>65</a:t>
            </a:fld>
            <a:endParaRPr lang="tr-T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2 İçerik Yer Tutucusu"/>
          <p:cNvSpPr>
            <a:spLocks noGrp="1"/>
          </p:cNvSpPr>
          <p:nvPr>
            <p:ph idx="1"/>
          </p:nvPr>
        </p:nvSpPr>
        <p:spPr>
          <a:xfrm>
            <a:off x="214313" y="1071563"/>
            <a:ext cx="8715375" cy="5253037"/>
          </a:xfrm>
        </p:spPr>
        <p:txBody>
          <a:bodyPr>
            <a:normAutofit fontScale="92500"/>
          </a:bodyPr>
          <a:lstStyle/>
          <a:p>
            <a:pPr eaLnBrk="1" hangingPunct="1"/>
            <a:r>
              <a:rPr lang="tr-TR" smtClean="0">
                <a:latin typeface="Times New Roman" charset="0"/>
                <a:cs typeface="Times New Roman" charset="0"/>
              </a:rPr>
              <a:t>Özellikle gebeliğin son aylarında kadınlara,vücut dengesi bozulduğundan banyo yaparken çok dikkatli olmaları,hatta bir tabure üzerine oturarak banyo yapmaları önerilir.</a:t>
            </a:r>
          </a:p>
          <a:p>
            <a:pPr eaLnBrk="1" hangingPunct="1"/>
            <a:r>
              <a:rPr lang="tr-TR" smtClean="0">
                <a:latin typeface="Times New Roman" charset="0"/>
                <a:cs typeface="Times New Roman" charset="0"/>
              </a:rPr>
              <a:t>Küvet içerisine kauçuk paspaslar,el tutucuları gibi güvenlik araçları konulabilir.Sıcak su vazodilatasyona neden olacağından,banyo sonrası kadın yorgunluk hissedebilir. Banyo suyunun ısısı ılık olarak ayarlanmalıdır.Gebe kadına sıcak küvet içerisinde,saunada yada çok sıcak bir banyoda uzun süre kalmaktan kaçınması söylenmelidir.</a:t>
            </a:r>
          </a:p>
          <a:p>
            <a:pPr eaLnBrk="1" hangingPunct="1"/>
            <a:endParaRPr lang="tr-TR" smtClean="0">
              <a:latin typeface="Times New Roman" charset="0"/>
              <a:cs typeface="Times New Roman" charset="0"/>
            </a:endParaRPr>
          </a:p>
        </p:txBody>
      </p:sp>
      <p:sp>
        <p:nvSpPr>
          <p:cNvPr id="4" name="3 Slayt Numarası Yer Tutucusu"/>
          <p:cNvSpPr>
            <a:spLocks noGrp="1"/>
          </p:cNvSpPr>
          <p:nvPr>
            <p:ph type="sldNum" sz="quarter" idx="12"/>
          </p:nvPr>
        </p:nvSpPr>
        <p:spPr/>
        <p:txBody>
          <a:bodyPr/>
          <a:lstStyle/>
          <a:p>
            <a:pPr>
              <a:defRPr/>
            </a:pPr>
            <a:fld id="{DCB6AB0D-A7EC-4383-BD12-483541993319}" type="slidenum">
              <a:rPr lang="tr-TR"/>
              <a:pPr>
                <a:defRPr/>
              </a:pPr>
              <a:t>66</a:t>
            </a:fld>
            <a:endParaRPr lang="tr-T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2 İçerik Yer Tutucusu"/>
          <p:cNvSpPr>
            <a:spLocks noGrp="1"/>
          </p:cNvSpPr>
          <p:nvPr>
            <p:ph idx="1"/>
          </p:nvPr>
        </p:nvSpPr>
        <p:spPr>
          <a:xfrm>
            <a:off x="457200" y="764704"/>
            <a:ext cx="8229600" cy="5361459"/>
          </a:xfrm>
        </p:spPr>
        <p:txBody>
          <a:bodyPr>
            <a:normAutofit/>
          </a:bodyPr>
          <a:lstStyle/>
          <a:p>
            <a:pPr eaLnBrk="1" hangingPunct="1">
              <a:buFont typeface="Wingdings 2" pitchFamily="18" charset="2"/>
              <a:buNone/>
            </a:pPr>
            <a:r>
              <a:rPr lang="tr-TR" b="1" dirty="0" smtClean="0">
                <a:solidFill>
                  <a:srgbClr val="FF0000"/>
                </a:solidFill>
                <a:latin typeface="Times New Roman" charset="0"/>
                <a:cs typeface="Times New Roman" charset="0"/>
              </a:rPr>
              <a:t>ÇALIŞMA HAYATI:</a:t>
            </a:r>
          </a:p>
          <a:p>
            <a:pPr eaLnBrk="1" hangingPunct="1"/>
            <a:r>
              <a:rPr lang="tr-TR" dirty="0" smtClean="0">
                <a:latin typeface="Times New Roman" charset="0"/>
                <a:cs typeface="Times New Roman" charset="0"/>
              </a:rPr>
              <a:t>Gebelik süresince bir çok kadın,iş yaşamını da sürdürmek zorundadır.Yasalarımız annelere,doğum öncesi 8hafta, doğum sonrası 8 hafta olmak üzere  izin hakkı tanımaktadır. Çoğul gebelik halinde doğumdan önceki süreye iki hafta daha eklenmektedir. </a:t>
            </a:r>
          </a:p>
          <a:p>
            <a:pPr eaLnBrk="1" hangingPunct="1"/>
            <a:r>
              <a:rPr lang="tr-TR" dirty="0" smtClean="0">
                <a:latin typeface="Times New Roman" charset="0"/>
                <a:cs typeface="Times New Roman" charset="0"/>
              </a:rPr>
              <a:t>Oturarak yada ayakta uzun süre yapılması gereken işlerde, annelere işyerlerinde dinlenme süreleri tanınmalıdır.</a:t>
            </a:r>
          </a:p>
          <a:p>
            <a:pPr eaLnBrk="1" hangingPunct="1"/>
            <a:endParaRPr lang="tr-TR" dirty="0" smtClean="0">
              <a:latin typeface="Times New Roman" charset="0"/>
              <a:cs typeface="Times New Roman" charset="0"/>
            </a:endParaRPr>
          </a:p>
        </p:txBody>
      </p:sp>
      <p:sp>
        <p:nvSpPr>
          <p:cNvPr id="4" name="3 Slayt Numarası Yer Tutucusu"/>
          <p:cNvSpPr>
            <a:spLocks noGrp="1"/>
          </p:cNvSpPr>
          <p:nvPr>
            <p:ph type="sldNum" sz="quarter" idx="12"/>
          </p:nvPr>
        </p:nvSpPr>
        <p:spPr/>
        <p:txBody>
          <a:bodyPr/>
          <a:lstStyle/>
          <a:p>
            <a:pPr>
              <a:defRPr/>
            </a:pPr>
            <a:fld id="{80B2B4EA-F8D1-4DFC-90C2-32F7CD3B7731}" type="slidenum">
              <a:rPr lang="tr-TR"/>
              <a:pPr>
                <a:defRPr/>
              </a:pPr>
              <a:t>67</a:t>
            </a:fld>
            <a:endParaRPr lang="tr-T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2 İçerik Yer Tutucusu"/>
          <p:cNvSpPr>
            <a:spLocks noGrp="1"/>
          </p:cNvSpPr>
          <p:nvPr>
            <p:ph idx="1"/>
          </p:nvPr>
        </p:nvSpPr>
        <p:spPr>
          <a:xfrm>
            <a:off x="357188" y="1357313"/>
            <a:ext cx="8329612" cy="4967287"/>
          </a:xfrm>
        </p:spPr>
        <p:txBody>
          <a:bodyPr>
            <a:normAutofit fontScale="85000" lnSpcReduction="20000"/>
          </a:bodyPr>
          <a:lstStyle/>
          <a:p>
            <a:pPr eaLnBrk="1" hangingPunct="1">
              <a:buFont typeface="Wingdings 2" pitchFamily="18" charset="2"/>
              <a:buNone/>
            </a:pPr>
            <a:r>
              <a:rPr lang="tr-TR" b="1" dirty="0" smtClean="0">
                <a:solidFill>
                  <a:srgbClr val="FF0000"/>
                </a:solidFill>
                <a:latin typeface="Times New Roman" charset="0"/>
                <a:cs typeface="Times New Roman" charset="0"/>
              </a:rPr>
              <a:t>SEYAHAT:</a:t>
            </a:r>
          </a:p>
          <a:p>
            <a:pPr eaLnBrk="1" hangingPunct="1"/>
            <a:r>
              <a:rPr lang="tr-TR" dirty="0" smtClean="0">
                <a:latin typeface="Times New Roman" charset="0"/>
                <a:cs typeface="Times New Roman" charset="0"/>
              </a:rPr>
              <a:t>Bir komplikasyon yoksa,seyahate yönelik herhangi bir sınırlama getirilmez.Otomobille seyahat yorucu olabilir ve gebeliğin pek çok rahatsızlığını şiddetlendirebilir.</a:t>
            </a:r>
          </a:p>
          <a:p>
            <a:pPr eaLnBrk="1" hangingPunct="1"/>
            <a:r>
              <a:rPr lang="tr-TR" dirty="0" smtClean="0">
                <a:latin typeface="Times New Roman" charset="0"/>
                <a:cs typeface="Times New Roman" charset="0"/>
              </a:rPr>
              <a:t>Önerilen, her iki saatte bir durmak ve aşağı yukarı 10 </a:t>
            </a:r>
            <a:r>
              <a:rPr lang="tr-TR" dirty="0" err="1" smtClean="0">
                <a:latin typeface="Times New Roman" charset="0"/>
                <a:cs typeface="Times New Roman" charset="0"/>
              </a:rPr>
              <a:t>dk</a:t>
            </a:r>
            <a:r>
              <a:rPr lang="tr-TR" dirty="0" smtClean="0">
                <a:latin typeface="Times New Roman" charset="0"/>
                <a:cs typeface="Times New Roman" charset="0"/>
              </a:rPr>
              <a:t> süre ile çevrede yürümektir.Uçak yada tren yolculukları, daha güvenilir ve rahat olduğundan tercih edilmelidir. Modern uçakların basıncı uygundur ve gebeyi etkilemez. Bunun yanında birçok havayolu özellikle 35 haftayı geçen gebe kadınları erken doğum riski nedeniyle taşımak istememektedirler. Bazı havayolları ise kadının </a:t>
            </a:r>
            <a:r>
              <a:rPr lang="tr-TR" dirty="0" err="1" smtClean="0">
                <a:latin typeface="Times New Roman" charset="0"/>
                <a:cs typeface="Times New Roman" charset="0"/>
              </a:rPr>
              <a:t>primer</a:t>
            </a:r>
            <a:r>
              <a:rPr lang="tr-TR" dirty="0" smtClean="0">
                <a:latin typeface="Times New Roman" charset="0"/>
                <a:cs typeface="Times New Roman" charset="0"/>
              </a:rPr>
              <a:t> sağlık personelinden yazılı izin istemektedirler. </a:t>
            </a:r>
          </a:p>
          <a:p>
            <a:pPr eaLnBrk="1" hangingPunct="1"/>
            <a:endParaRPr lang="tr-TR" dirty="0" smtClean="0">
              <a:latin typeface="Times New Roman" charset="0"/>
              <a:cs typeface="Times New Roman" charset="0"/>
            </a:endParaRPr>
          </a:p>
        </p:txBody>
      </p:sp>
      <p:sp>
        <p:nvSpPr>
          <p:cNvPr id="4" name="3 Slayt Numarası Yer Tutucusu"/>
          <p:cNvSpPr>
            <a:spLocks noGrp="1"/>
          </p:cNvSpPr>
          <p:nvPr>
            <p:ph type="sldNum" sz="quarter" idx="12"/>
          </p:nvPr>
        </p:nvSpPr>
        <p:spPr/>
        <p:txBody>
          <a:bodyPr/>
          <a:lstStyle/>
          <a:p>
            <a:pPr>
              <a:defRPr/>
            </a:pPr>
            <a:fld id="{BD8B1C51-91AE-4D97-92D4-796C0511F5AA}" type="slidenum">
              <a:rPr lang="tr-TR"/>
              <a:pPr>
                <a:defRPr/>
              </a:pPr>
              <a:t>68</a:t>
            </a:fld>
            <a:endParaRPr lang="tr-T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2 İçerik Yer Tutucusu"/>
          <p:cNvSpPr>
            <a:spLocks noGrp="1"/>
          </p:cNvSpPr>
          <p:nvPr>
            <p:ph idx="1"/>
          </p:nvPr>
        </p:nvSpPr>
        <p:spPr>
          <a:xfrm>
            <a:off x="285750" y="1071563"/>
            <a:ext cx="8572500" cy="5253037"/>
          </a:xfrm>
        </p:spPr>
        <p:txBody>
          <a:bodyPr>
            <a:normAutofit fontScale="77500" lnSpcReduction="20000"/>
          </a:bodyPr>
          <a:lstStyle/>
          <a:p>
            <a:pPr eaLnBrk="1" hangingPunct="1">
              <a:buFont typeface="Wingdings 2" pitchFamily="18" charset="2"/>
              <a:buNone/>
            </a:pPr>
            <a:r>
              <a:rPr lang="tr-TR" b="1" dirty="0" smtClean="0">
                <a:solidFill>
                  <a:srgbClr val="FF0000"/>
                </a:solidFill>
                <a:latin typeface="Times New Roman" charset="0"/>
                <a:cs typeface="Times New Roman" charset="0"/>
              </a:rPr>
              <a:t>UYKU VE DİNLENME:</a:t>
            </a:r>
          </a:p>
          <a:p>
            <a:pPr eaLnBrk="1" hangingPunct="1"/>
            <a:r>
              <a:rPr lang="tr-TR" dirty="0" smtClean="0">
                <a:latin typeface="Times New Roman" charset="0"/>
                <a:cs typeface="Times New Roman" charset="0"/>
              </a:rPr>
              <a:t>Gebelikte fiziksel ve ruhsal sağlık için yeterli dinlenmek önemlidir.Gebelikte yorgunluk ve halsizlik sıklıkla görülür.Buna bağlı gerginlik,</a:t>
            </a:r>
            <a:r>
              <a:rPr lang="tr-TR" b="1" dirty="0" smtClean="0">
                <a:latin typeface="Times New Roman" charset="0"/>
                <a:cs typeface="Times New Roman" charset="0"/>
              </a:rPr>
              <a:t> </a:t>
            </a:r>
            <a:r>
              <a:rPr lang="tr-TR" dirty="0" smtClean="0">
                <a:latin typeface="Times New Roman" charset="0"/>
                <a:cs typeface="Times New Roman" charset="0"/>
              </a:rPr>
              <a:t>endişe, korku, duygusallık, huzursuzluk ve uykusuzluk gelişebilir.</a:t>
            </a:r>
          </a:p>
          <a:p>
            <a:pPr eaLnBrk="1" hangingPunct="1"/>
            <a:r>
              <a:rPr lang="tr-TR" dirty="0" smtClean="0">
                <a:latin typeface="Times New Roman" charset="0"/>
                <a:cs typeface="Times New Roman" charset="0"/>
              </a:rPr>
              <a:t>Dinlenme, rahat bir gece uykusuyla sağlanır.Mümkünse sabah ve öğleden sonra yarımşar saatlik uykular önerilir.Bu dinlenme kadının olanaklarına göre uzanarak ya da rahat bir şekilde oturarak sağlanabilir.Rahat bir oturuş için, sırt dik olacak şekilde yastıkla desteklenmeli, ayaklar </a:t>
            </a:r>
            <a:r>
              <a:rPr lang="tr-TR" dirty="0" err="1" smtClean="0">
                <a:latin typeface="Times New Roman" charset="0"/>
                <a:cs typeface="Times New Roman" charset="0"/>
              </a:rPr>
              <a:t>venöz</a:t>
            </a:r>
            <a:r>
              <a:rPr lang="tr-TR" dirty="0" smtClean="0">
                <a:latin typeface="Times New Roman" charset="0"/>
                <a:cs typeface="Times New Roman" charset="0"/>
              </a:rPr>
              <a:t> dönüşü kolaylaştıracak şekilde yükseltilmelidir.</a:t>
            </a:r>
          </a:p>
          <a:p>
            <a:pPr eaLnBrk="1" hangingPunct="1"/>
            <a:r>
              <a:rPr lang="tr-TR" dirty="0" smtClean="0">
                <a:latin typeface="Times New Roman" charset="0"/>
                <a:cs typeface="Times New Roman" charset="0"/>
              </a:rPr>
              <a:t>En uygun uyku pozisyonu ise annenin sol yana yatması ve hafif bükülmüş sağ bacağın altını bir yastıkla desteklemesi şeklindedir. </a:t>
            </a:r>
          </a:p>
        </p:txBody>
      </p:sp>
      <p:sp>
        <p:nvSpPr>
          <p:cNvPr id="4" name="3 Slayt Numarası Yer Tutucusu"/>
          <p:cNvSpPr>
            <a:spLocks noGrp="1"/>
          </p:cNvSpPr>
          <p:nvPr>
            <p:ph type="sldNum" sz="quarter" idx="12"/>
          </p:nvPr>
        </p:nvSpPr>
        <p:spPr/>
        <p:txBody>
          <a:bodyPr/>
          <a:lstStyle/>
          <a:p>
            <a:pPr>
              <a:defRPr/>
            </a:pPr>
            <a:fld id="{23A46DF0-11DE-421D-8BFB-093D55C92100}" type="slidenum">
              <a:rPr lang="tr-TR"/>
              <a:pPr>
                <a:defRPr/>
              </a:pPr>
              <a:t>69</a:t>
            </a:fld>
            <a:endParaRPr lang="tr-T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29600" cy="5328592"/>
          </a:xfrm>
        </p:spPr>
        <p:txBody>
          <a:bodyPr>
            <a:normAutofit fontScale="85000" lnSpcReduction="20000"/>
          </a:bodyPr>
          <a:lstStyle/>
          <a:p>
            <a:pPr>
              <a:lnSpc>
                <a:spcPct val="80000"/>
              </a:lnSpc>
              <a:buNone/>
            </a:pPr>
            <a:r>
              <a:rPr lang="tr-TR" dirty="0" smtClean="0">
                <a:solidFill>
                  <a:srgbClr val="FF0000"/>
                </a:solidFill>
              </a:rPr>
              <a:t>Hemşirenin doğum öncesi bakım hizmetlerindeki etkinlikleri şöyle sıralanabilir.</a:t>
            </a:r>
          </a:p>
          <a:p>
            <a:pPr>
              <a:lnSpc>
                <a:spcPct val="80000"/>
              </a:lnSpc>
              <a:buNone/>
            </a:pPr>
            <a:endParaRPr lang="tr-TR" dirty="0" smtClean="0"/>
          </a:p>
          <a:p>
            <a:pPr>
              <a:lnSpc>
                <a:spcPct val="80000"/>
              </a:lnSpc>
            </a:pPr>
            <a:r>
              <a:rPr lang="tr-TR" dirty="0" smtClean="0"/>
              <a:t>Gebede var olan hastalıkların saptanması ve tedavisi ile annenin genel sağlık düzeyini yükseltmek,</a:t>
            </a:r>
          </a:p>
          <a:p>
            <a:pPr>
              <a:lnSpc>
                <a:spcPct val="80000"/>
              </a:lnSpc>
            </a:pPr>
            <a:r>
              <a:rPr lang="tr-TR" dirty="0" smtClean="0"/>
              <a:t>Gebelikteki riskli durumları belirlemek,ortaya çıkabilecek potansiyel sorunların zamanında tanı ve tedavisini(ör:</a:t>
            </a:r>
            <a:r>
              <a:rPr lang="tr-TR" dirty="0" err="1" smtClean="0"/>
              <a:t>preeklemsi</a:t>
            </a:r>
            <a:r>
              <a:rPr lang="tr-TR" dirty="0" smtClean="0"/>
              <a:t>,anemi,</a:t>
            </a:r>
            <a:r>
              <a:rPr lang="tr-TR" dirty="0" err="1" smtClean="0"/>
              <a:t>Rh</a:t>
            </a:r>
            <a:r>
              <a:rPr lang="tr-TR" dirty="0" smtClean="0"/>
              <a:t> uygunsuzluğu gibi)</a:t>
            </a:r>
          </a:p>
          <a:p>
            <a:pPr>
              <a:lnSpc>
                <a:spcPct val="80000"/>
              </a:lnSpc>
            </a:pPr>
            <a:r>
              <a:rPr lang="tr-TR" dirty="0" smtClean="0"/>
              <a:t>Annenin ve fetüsün gebelik süresince gelişmesini izlemek ve değerlendirmek,</a:t>
            </a:r>
          </a:p>
          <a:p>
            <a:pPr>
              <a:lnSpc>
                <a:spcPct val="80000"/>
              </a:lnSpc>
            </a:pPr>
            <a:r>
              <a:rPr lang="tr-TR" dirty="0" smtClean="0"/>
              <a:t>Anneye gebelik ,genel vücut bakımı, beslenme, aktivite, aile planlaması, gebelikte tehlike belirtileri, </a:t>
            </a:r>
            <a:r>
              <a:rPr lang="tr-TR" dirty="0" err="1" smtClean="0"/>
              <a:t>yenidoğanın</a:t>
            </a:r>
            <a:r>
              <a:rPr lang="tr-TR" dirty="0" smtClean="0"/>
              <a:t> bakımı ve annenin ihtiyacı olabilecek diğer konularda bilgi vermek,</a:t>
            </a:r>
          </a:p>
          <a:p>
            <a:pPr>
              <a:lnSpc>
                <a:spcPct val="80000"/>
              </a:lnSpc>
            </a:pPr>
            <a:r>
              <a:rPr lang="tr-TR" dirty="0" smtClean="0"/>
              <a:t>Anneyi fizyolojik ve psikolojik olarak doğuma hazırlamak,</a:t>
            </a:r>
          </a:p>
          <a:p>
            <a:pPr>
              <a:lnSpc>
                <a:spcPct val="80000"/>
              </a:lnSpc>
            </a:pPr>
            <a:r>
              <a:rPr lang="tr-TR" dirty="0" smtClean="0"/>
              <a:t>Gebelikte ortaya çıkabilecek olan sorunlu durumlarda anneyi desteklemektir.</a:t>
            </a:r>
          </a:p>
          <a:p>
            <a:endParaRPr lang="tr-TR"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2 İçerik Yer Tutucusu"/>
          <p:cNvSpPr>
            <a:spLocks noGrp="1"/>
          </p:cNvSpPr>
          <p:nvPr>
            <p:ph idx="1"/>
          </p:nvPr>
        </p:nvSpPr>
        <p:spPr>
          <a:xfrm>
            <a:off x="285750" y="642938"/>
            <a:ext cx="8572500" cy="3643312"/>
          </a:xfrm>
        </p:spPr>
        <p:txBody>
          <a:bodyPr>
            <a:normAutofit fontScale="92500" lnSpcReduction="20000"/>
          </a:bodyPr>
          <a:lstStyle/>
          <a:p>
            <a:pPr eaLnBrk="1" hangingPunct="1">
              <a:buFont typeface="Wingdings 2" pitchFamily="18" charset="2"/>
              <a:buNone/>
            </a:pPr>
            <a:r>
              <a:rPr lang="tr-TR" b="1" smtClean="0">
                <a:solidFill>
                  <a:srgbClr val="FF0000"/>
                </a:solidFill>
                <a:latin typeface="Times New Roman" charset="0"/>
                <a:cs typeface="Times New Roman" charset="0"/>
              </a:rPr>
              <a:t>         EGZERSİZ:</a:t>
            </a:r>
          </a:p>
          <a:p>
            <a:pPr eaLnBrk="1" hangingPunct="1"/>
            <a:r>
              <a:rPr lang="tr-TR" smtClean="0">
                <a:latin typeface="Times New Roman" charset="0"/>
                <a:cs typeface="Times New Roman" charset="0"/>
              </a:rPr>
              <a:t>Gebelikte yapılan egzersizler, annenin sağlığını ve kas tonüsünü sürdürmesine yardım eder, duygularını kontrol etmesini, benlik imgesinin gelişmesini sağlar, enerjisini arttırır, uykusunu düzenler, iştahını açar, sinir sistemini rahatlatarak gerginlikten kurtulmasına yardım eder ve barsak fonksiyonlarını düzenler. Komplikasyonlu olmayan gebeliklerde egzersizler tüm gebelik boyunca sürebilir.</a:t>
            </a:r>
          </a:p>
          <a:p>
            <a:pPr eaLnBrk="1" hangingPunct="1"/>
            <a:endParaRPr lang="tr-TR" smtClean="0">
              <a:latin typeface="Times New Roman" charset="0"/>
              <a:cs typeface="Times New Roman" charset="0"/>
            </a:endParaRPr>
          </a:p>
        </p:txBody>
      </p:sp>
      <p:sp>
        <p:nvSpPr>
          <p:cNvPr id="4" name="3 Slayt Numarası Yer Tutucusu"/>
          <p:cNvSpPr>
            <a:spLocks noGrp="1"/>
          </p:cNvSpPr>
          <p:nvPr>
            <p:ph type="sldNum" sz="quarter" idx="12"/>
          </p:nvPr>
        </p:nvSpPr>
        <p:spPr/>
        <p:txBody>
          <a:bodyPr/>
          <a:lstStyle/>
          <a:p>
            <a:pPr>
              <a:defRPr/>
            </a:pPr>
            <a:fld id="{B94B1BEC-E49F-4220-AF0C-CDCEB1AB3BE9}" type="slidenum">
              <a:rPr lang="tr-TR"/>
              <a:pPr>
                <a:defRPr/>
              </a:pPr>
              <a:t>70</a:t>
            </a:fld>
            <a:endParaRPr lang="tr-T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solidFill>
                  <a:srgbClr val="92D050"/>
                </a:solidFill>
              </a:rPr>
              <a:t>GEBELİKTE ŞU DURUMLARDA EGZERSİZ YAPILMASI KONTRAENDİKEDİR</a:t>
            </a:r>
            <a:r>
              <a:rPr lang="tr-TR" sz="3200" dirty="0" smtClean="0">
                <a:solidFill>
                  <a:srgbClr val="92D050"/>
                </a:solidFill>
              </a:rPr>
              <a:t> </a:t>
            </a:r>
            <a:endParaRPr lang="tr-TR" sz="3200" dirty="0">
              <a:solidFill>
                <a:srgbClr val="92D050"/>
              </a:solidFill>
            </a:endParaRPr>
          </a:p>
        </p:txBody>
      </p:sp>
      <p:sp>
        <p:nvSpPr>
          <p:cNvPr id="3" name="2 İçerik Yer Tutucusu"/>
          <p:cNvSpPr>
            <a:spLocks noGrp="1"/>
          </p:cNvSpPr>
          <p:nvPr>
            <p:ph idx="1"/>
          </p:nvPr>
        </p:nvSpPr>
        <p:spPr>
          <a:xfrm>
            <a:off x="457200" y="1484784"/>
            <a:ext cx="8229600" cy="4641379"/>
          </a:xfrm>
        </p:spPr>
        <p:txBody>
          <a:bodyPr/>
          <a:lstStyle/>
          <a:p>
            <a:r>
              <a:rPr lang="tr-TR" dirty="0" err="1" smtClean="0"/>
              <a:t>Membranların</a:t>
            </a:r>
            <a:r>
              <a:rPr lang="tr-TR" dirty="0" smtClean="0"/>
              <a:t> erken açılması, gebelikte hipertansiyon, </a:t>
            </a:r>
            <a:r>
              <a:rPr lang="tr-TR" dirty="0" err="1" smtClean="0"/>
              <a:t>servikal</a:t>
            </a:r>
            <a:r>
              <a:rPr lang="tr-TR" dirty="0" smtClean="0"/>
              <a:t> yetmezlik ikinci ve üçüncü </a:t>
            </a:r>
            <a:r>
              <a:rPr lang="tr-TR" dirty="0" err="1" smtClean="0"/>
              <a:t>trimestır</a:t>
            </a:r>
            <a:r>
              <a:rPr lang="tr-TR" dirty="0" smtClean="0"/>
              <a:t> kanamaları, düşük ve </a:t>
            </a:r>
            <a:r>
              <a:rPr lang="tr-TR" dirty="0" err="1" smtClean="0"/>
              <a:t>preterm</a:t>
            </a:r>
            <a:r>
              <a:rPr lang="tr-TR" dirty="0" smtClean="0"/>
              <a:t> doğum hikayesi, </a:t>
            </a:r>
            <a:r>
              <a:rPr lang="tr-TR" dirty="0" err="1" smtClean="0"/>
              <a:t>intrauterin</a:t>
            </a:r>
            <a:r>
              <a:rPr lang="tr-TR" dirty="0" smtClean="0"/>
              <a:t> gelişme geriliği hikayesi ve daha önceden </a:t>
            </a:r>
            <a:r>
              <a:rPr lang="tr-TR" dirty="0" err="1" smtClean="0"/>
              <a:t>varolan</a:t>
            </a:r>
            <a:r>
              <a:rPr lang="tr-TR" dirty="0" smtClean="0"/>
              <a:t> tıbbi durumlardır(kronik hipertansiyon,kalp ve akciğer hastalığı gibi)</a:t>
            </a:r>
          </a:p>
          <a:p>
            <a:endParaRPr lang="tr-TR"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fontScale="92500" lnSpcReduction="20000"/>
          </a:bodyPr>
          <a:lstStyle/>
          <a:p>
            <a:pPr>
              <a:lnSpc>
                <a:spcPct val="90000"/>
              </a:lnSpc>
              <a:buNone/>
              <a:defRPr/>
            </a:pPr>
            <a:r>
              <a:rPr lang="tr-TR" dirty="0" smtClean="0"/>
              <a:t>Gebelik egzersizleri için çeşitli yöntemler vardır.Bu yöntemlerden en yaygın olarak kullanılanı </a:t>
            </a:r>
            <a:r>
              <a:rPr lang="tr-TR" b="1" dirty="0" err="1" smtClean="0"/>
              <a:t>Lamaze</a:t>
            </a:r>
            <a:r>
              <a:rPr lang="tr-TR" b="1" dirty="0" smtClean="0"/>
              <a:t> </a:t>
            </a:r>
            <a:r>
              <a:rPr lang="tr-TR" dirty="0" smtClean="0"/>
              <a:t>yöntemidir.</a:t>
            </a:r>
            <a:endParaRPr lang="tr-TR" b="1" dirty="0" smtClean="0"/>
          </a:p>
          <a:p>
            <a:pPr>
              <a:lnSpc>
                <a:spcPct val="90000"/>
              </a:lnSpc>
              <a:buNone/>
              <a:defRPr/>
            </a:pPr>
            <a:r>
              <a:rPr lang="tr-TR" dirty="0" err="1" smtClean="0"/>
              <a:t>Lamaze</a:t>
            </a:r>
            <a:r>
              <a:rPr lang="tr-TR" dirty="0" smtClean="0"/>
              <a:t> ve </a:t>
            </a:r>
            <a:r>
              <a:rPr lang="tr-TR" dirty="0" err="1" smtClean="0"/>
              <a:t>psikoproflaktik</a:t>
            </a:r>
            <a:r>
              <a:rPr lang="tr-TR" dirty="0" smtClean="0"/>
              <a:t>,birbiri yerine kullanılan terimlerdir.Fransız bir doktor olan </a:t>
            </a:r>
            <a:r>
              <a:rPr lang="tr-TR" dirty="0" err="1" smtClean="0"/>
              <a:t>Lamaze</a:t>
            </a:r>
            <a:r>
              <a:rPr lang="tr-TR" dirty="0" smtClean="0"/>
              <a:t> tarafından ortaya atılan ve batı dünyasında ilk kullanılan doğuma hazırlık yöntemidir.</a:t>
            </a:r>
            <a:endParaRPr lang="tr-TR" b="1" dirty="0" smtClean="0"/>
          </a:p>
          <a:p>
            <a:pPr>
              <a:lnSpc>
                <a:spcPct val="90000"/>
              </a:lnSpc>
              <a:buNone/>
              <a:defRPr/>
            </a:pPr>
            <a:r>
              <a:rPr lang="tr-TR" dirty="0" err="1" smtClean="0"/>
              <a:t>Lamaze</a:t>
            </a:r>
            <a:r>
              <a:rPr lang="tr-TR" dirty="0" smtClean="0"/>
              <a:t> yöntemi,özel gevşeme ve solunum egzersizlerine yoğunlaşma ile dikkatin ağrıdan başka yöne çekilmesi üzerine temellenmiştir.</a:t>
            </a:r>
          </a:p>
          <a:p>
            <a:pPr>
              <a:lnSpc>
                <a:spcPct val="90000"/>
              </a:lnSpc>
              <a:buNone/>
              <a:defRPr/>
            </a:pPr>
            <a:r>
              <a:rPr lang="tr-TR" dirty="0" smtClean="0"/>
              <a:t>Korku-gerginlik-ağrı </a:t>
            </a:r>
            <a:r>
              <a:rPr lang="tr-TR" dirty="0" err="1" smtClean="0"/>
              <a:t>siklusu</a:t>
            </a:r>
            <a:r>
              <a:rPr lang="tr-TR" dirty="0" smtClean="0"/>
              <a:t>,</a:t>
            </a:r>
            <a:r>
              <a:rPr lang="tr-TR" dirty="0" err="1" smtClean="0"/>
              <a:t>Lamaze</a:t>
            </a:r>
            <a:r>
              <a:rPr lang="tr-TR" dirty="0" smtClean="0"/>
              <a:t> yönteminin ana hatlarını oluşturur.Korku,kaslarda gerginliği artırır ve gergin kaslarda ağrı ortaya çıkar.</a:t>
            </a:r>
          </a:p>
          <a:p>
            <a:pPr>
              <a:lnSpc>
                <a:spcPct val="90000"/>
              </a:lnSpc>
              <a:buNone/>
              <a:defRPr/>
            </a:pPr>
            <a:r>
              <a:rPr lang="tr-TR" dirty="0" err="1" smtClean="0"/>
              <a:t>Lamaze</a:t>
            </a:r>
            <a:r>
              <a:rPr lang="tr-TR" dirty="0" smtClean="0"/>
              <a:t> yöntemi bu </a:t>
            </a:r>
            <a:r>
              <a:rPr lang="tr-TR" dirty="0" err="1" smtClean="0"/>
              <a:t>siklusun</a:t>
            </a:r>
            <a:r>
              <a:rPr lang="tr-TR" dirty="0" smtClean="0"/>
              <a:t> kırılması ile ilgili bir koşullandırma tekniğine dayanır.</a:t>
            </a:r>
          </a:p>
          <a:p>
            <a:endParaRPr lang="tr-TR"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normAutofit fontScale="92500" lnSpcReduction="20000"/>
          </a:bodyPr>
          <a:lstStyle/>
          <a:p>
            <a:pPr>
              <a:defRPr/>
            </a:pPr>
            <a:r>
              <a:rPr lang="tr-TR" dirty="0" err="1" smtClean="0"/>
              <a:t>Lamaze</a:t>
            </a:r>
            <a:r>
              <a:rPr lang="tr-TR" dirty="0" smtClean="0"/>
              <a:t> yöntemindeki özel solunum egzersizleri ile hem gevşeme sağlanarak kas gerginliği azaltılır, hem de dikkat ağrıdan başka yöne çekilerek,ağrının daha az hissedilmesi sağlanır.</a:t>
            </a:r>
          </a:p>
          <a:p>
            <a:pPr>
              <a:defRPr/>
            </a:pPr>
            <a:r>
              <a:rPr lang="tr-TR" dirty="0" smtClean="0"/>
              <a:t>Bu yöntem,bilinmeyenden korku duygusunu da azaltmayı amaçlar</a:t>
            </a:r>
          </a:p>
          <a:p>
            <a:pPr>
              <a:defRPr/>
            </a:pPr>
            <a:r>
              <a:rPr lang="tr-TR" dirty="0" smtClean="0"/>
              <a:t>Gerginliğin nedeni olan korku,</a:t>
            </a:r>
            <a:r>
              <a:rPr lang="tr-TR" dirty="0" err="1" smtClean="0"/>
              <a:t>oksitosinin</a:t>
            </a:r>
            <a:r>
              <a:rPr lang="tr-TR" dirty="0" smtClean="0"/>
              <a:t> salgılanmasını önleyen adrenalini uyararak yetersiz </a:t>
            </a:r>
            <a:r>
              <a:rPr lang="tr-TR" dirty="0" err="1" smtClean="0"/>
              <a:t>uterus</a:t>
            </a:r>
            <a:r>
              <a:rPr lang="tr-TR" dirty="0" smtClean="0"/>
              <a:t> </a:t>
            </a:r>
            <a:r>
              <a:rPr lang="tr-TR" dirty="0" err="1" smtClean="0"/>
              <a:t>kontraksiyonlarını</a:t>
            </a:r>
            <a:r>
              <a:rPr lang="tr-TR" dirty="0" smtClean="0"/>
              <a:t> neden olur.</a:t>
            </a:r>
          </a:p>
          <a:p>
            <a:pPr>
              <a:defRPr/>
            </a:pPr>
            <a:r>
              <a:rPr lang="tr-TR" dirty="0" smtClean="0"/>
              <a:t>Bundan dolayı,gebeliğinde doğum için hazırlanmış bir kadının eylemi,bilinmeyen korkusu yaşamayacağı için hazırlanmamış bir kadına göre daha kısa sürecektir.</a:t>
            </a:r>
          </a:p>
          <a:p>
            <a:endParaRPr lang="tr-TR"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29600" cy="5073427"/>
          </a:xfrm>
        </p:spPr>
        <p:txBody>
          <a:bodyPr>
            <a:normAutofit lnSpcReduction="10000"/>
          </a:bodyPr>
          <a:lstStyle/>
          <a:p>
            <a:pPr>
              <a:buNone/>
              <a:defRPr/>
            </a:pPr>
            <a:r>
              <a:rPr lang="tr-TR" dirty="0" smtClean="0"/>
              <a:t>Temelde öğretilmiş-şartlı refleks teorisine dayanan </a:t>
            </a:r>
            <a:r>
              <a:rPr lang="tr-TR" dirty="0" err="1" smtClean="0"/>
              <a:t>Lamaze</a:t>
            </a:r>
            <a:r>
              <a:rPr lang="tr-TR" dirty="0" smtClean="0"/>
              <a:t> yöntemine değişik egzersizlerde eklenebilir.</a:t>
            </a:r>
          </a:p>
          <a:p>
            <a:pPr>
              <a:buNone/>
              <a:defRPr/>
            </a:pPr>
            <a:r>
              <a:rPr lang="tr-TR" dirty="0" smtClean="0"/>
              <a:t>Bu arada amaç,doğum eyleminde kadının kontrol kaybını önlemek ve gevşemesini istirahatını sağlamaktır.</a:t>
            </a:r>
          </a:p>
          <a:p>
            <a:pPr>
              <a:buNone/>
              <a:defRPr/>
            </a:pPr>
            <a:r>
              <a:rPr lang="tr-TR" dirty="0" smtClean="0"/>
              <a:t> </a:t>
            </a:r>
            <a:r>
              <a:rPr lang="tr-TR" dirty="0" err="1" smtClean="0"/>
              <a:t>Lamaze</a:t>
            </a:r>
            <a:r>
              <a:rPr lang="tr-TR" dirty="0" smtClean="0"/>
              <a:t> yönteminde kasılma egzersizleri,daha çok </a:t>
            </a:r>
            <a:r>
              <a:rPr lang="tr-TR" dirty="0" err="1" smtClean="0"/>
              <a:t>pelvik</a:t>
            </a:r>
            <a:r>
              <a:rPr lang="tr-TR" dirty="0" smtClean="0"/>
              <a:t> kaslar kullanılarak yapılır.</a:t>
            </a:r>
          </a:p>
          <a:p>
            <a:pPr>
              <a:buNone/>
              <a:defRPr/>
            </a:pPr>
            <a:r>
              <a:rPr lang="tr-TR" dirty="0" smtClean="0"/>
              <a:t>Gevşeme egzersizler ise,daha çok solunum egzersizleri ile ilgilidir.</a:t>
            </a:r>
          </a:p>
          <a:p>
            <a:endParaRPr lang="tr-TR"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2 İçerik Yer Tutucusu"/>
          <p:cNvSpPr>
            <a:spLocks noGrp="1"/>
          </p:cNvSpPr>
          <p:nvPr>
            <p:ph idx="1"/>
          </p:nvPr>
        </p:nvSpPr>
        <p:spPr>
          <a:xfrm>
            <a:off x="457200" y="1285875"/>
            <a:ext cx="8229600" cy="5038725"/>
          </a:xfrm>
        </p:spPr>
        <p:txBody>
          <a:bodyPr/>
          <a:lstStyle/>
          <a:p>
            <a:pPr eaLnBrk="1" hangingPunct="1">
              <a:buFont typeface="Wingdings 2" pitchFamily="18" charset="2"/>
              <a:buNone/>
            </a:pPr>
            <a:r>
              <a:rPr lang="tr-TR" b="1" smtClean="0">
                <a:solidFill>
                  <a:srgbClr val="FF0000"/>
                </a:solidFill>
                <a:latin typeface="Times New Roman" charset="0"/>
                <a:cs typeface="Times New Roman" charset="0"/>
              </a:rPr>
              <a:t>SEKSÜEL AKTİVİTE:</a:t>
            </a:r>
          </a:p>
          <a:p>
            <a:pPr eaLnBrk="1" hangingPunct="1"/>
            <a:r>
              <a:rPr lang="tr-TR" smtClean="0">
                <a:latin typeface="Times New Roman" charset="0"/>
                <a:cs typeface="Times New Roman" charset="0"/>
              </a:rPr>
              <a:t>Fizyolojik, anatomik ve ruhsal değişimlerin bir sonucu olarak, çiftlerin gebelik sırasında cinsel aktiviteye yönelik endişeleri oluşur. Gebelikte cinsel ilişkide bulunmayı engelleyen korkular vardır.Bunlar; düşük, enfeksiyon ve erken doğum gibi nedenlerdir.</a:t>
            </a:r>
          </a:p>
          <a:p>
            <a:pPr eaLnBrk="1" hangingPunct="1"/>
            <a:endParaRPr lang="tr-TR" smtClean="0">
              <a:latin typeface="Times New Roman" charset="0"/>
              <a:cs typeface="Times New Roman" charset="0"/>
            </a:endParaRPr>
          </a:p>
        </p:txBody>
      </p:sp>
      <p:sp>
        <p:nvSpPr>
          <p:cNvPr id="4" name="3 Slayt Numarası Yer Tutucusu"/>
          <p:cNvSpPr>
            <a:spLocks noGrp="1"/>
          </p:cNvSpPr>
          <p:nvPr>
            <p:ph type="sldNum" sz="quarter" idx="12"/>
          </p:nvPr>
        </p:nvSpPr>
        <p:spPr/>
        <p:txBody>
          <a:bodyPr/>
          <a:lstStyle/>
          <a:p>
            <a:pPr>
              <a:defRPr/>
            </a:pPr>
            <a:fld id="{71774DFD-566E-49E8-BA3B-FE65620C3EA8}" type="slidenum">
              <a:rPr lang="tr-TR"/>
              <a:pPr>
                <a:defRPr/>
              </a:pPr>
              <a:t>75</a:t>
            </a:fld>
            <a:endParaRPr lang="tr-T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2 İçerik Yer Tutucusu"/>
          <p:cNvSpPr>
            <a:spLocks noGrp="1"/>
          </p:cNvSpPr>
          <p:nvPr>
            <p:ph idx="1"/>
          </p:nvPr>
        </p:nvSpPr>
        <p:spPr>
          <a:xfrm>
            <a:off x="285750" y="1000125"/>
            <a:ext cx="8572500" cy="5324475"/>
          </a:xfrm>
        </p:spPr>
        <p:txBody>
          <a:bodyPr>
            <a:normAutofit fontScale="92500"/>
          </a:bodyPr>
          <a:lstStyle/>
          <a:p>
            <a:pPr eaLnBrk="1" hangingPunct="1"/>
            <a:r>
              <a:rPr lang="tr-TR" smtClean="0">
                <a:latin typeface="Times New Roman" charset="0"/>
                <a:cs typeface="Times New Roman" charset="0"/>
              </a:rPr>
              <a:t>Eskiden çiftlere,erken membran rüptürü,enfeksiyon komplikasyonların önlenmesi için gebeliğin son iki ayında cinsel ilişkiden kaçınılması önerilirdi.</a:t>
            </a:r>
          </a:p>
          <a:p>
            <a:pPr eaLnBrk="1" hangingPunct="1"/>
            <a:r>
              <a:rPr lang="tr-TR" smtClean="0">
                <a:latin typeface="Times New Roman" charset="0"/>
                <a:cs typeface="Times New Roman" charset="0"/>
              </a:rPr>
              <a:t>Günümüzde sağlıklı bir gebelikte, seksüel aktiviteyi sınırlamanın gerekli olmadığı düşünülmektedir.Seksüel aktivitenin kontrendike olduğu durumlar </a:t>
            </a:r>
            <a:r>
              <a:rPr lang="tr-TR" smtClean="0">
                <a:solidFill>
                  <a:srgbClr val="FF3399"/>
                </a:solidFill>
                <a:latin typeface="Times New Roman" charset="0"/>
                <a:cs typeface="Times New Roman" charset="0"/>
              </a:rPr>
              <a:t>membran rüptürü,servikal yetmezlik ve kanamadır.</a:t>
            </a:r>
          </a:p>
          <a:p>
            <a:pPr eaLnBrk="1" hangingPunct="1"/>
            <a:r>
              <a:rPr lang="tr-TR" b="1" smtClean="0">
                <a:latin typeface="Times New Roman" charset="0"/>
                <a:cs typeface="Times New Roman" charset="0"/>
              </a:rPr>
              <a:t> </a:t>
            </a:r>
            <a:r>
              <a:rPr lang="tr-TR" smtClean="0">
                <a:latin typeface="Times New Roman" charset="0"/>
                <a:cs typeface="Times New Roman" charset="0"/>
              </a:rPr>
              <a:t>Önceki gebeliklerinde düşük ve erken doğum hikayesi olanlarda,gebeliğin ilk ve son trimestrında koitus ( cinsel ilişki) yasaklanır.</a:t>
            </a:r>
          </a:p>
          <a:p>
            <a:pPr eaLnBrk="1" hangingPunct="1"/>
            <a:endParaRPr lang="tr-TR" smtClean="0">
              <a:latin typeface="Times New Roman" charset="0"/>
              <a:cs typeface="Times New Roman" charset="0"/>
            </a:endParaRPr>
          </a:p>
        </p:txBody>
      </p:sp>
      <p:sp>
        <p:nvSpPr>
          <p:cNvPr id="4" name="3 Slayt Numarası Yer Tutucusu"/>
          <p:cNvSpPr>
            <a:spLocks noGrp="1"/>
          </p:cNvSpPr>
          <p:nvPr>
            <p:ph type="sldNum" sz="quarter" idx="12"/>
          </p:nvPr>
        </p:nvSpPr>
        <p:spPr/>
        <p:txBody>
          <a:bodyPr/>
          <a:lstStyle/>
          <a:p>
            <a:pPr>
              <a:defRPr/>
            </a:pPr>
            <a:fld id="{D745B262-656A-410C-A05F-72A433889DBE}" type="slidenum">
              <a:rPr lang="tr-TR"/>
              <a:pPr>
                <a:defRPr/>
              </a:pPr>
              <a:t>76</a:t>
            </a:fld>
            <a:endParaRPr lang="tr-T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2 İçerik Yer Tutucusu"/>
          <p:cNvSpPr>
            <a:spLocks noGrp="1"/>
          </p:cNvSpPr>
          <p:nvPr>
            <p:ph idx="1"/>
          </p:nvPr>
        </p:nvSpPr>
        <p:spPr>
          <a:xfrm>
            <a:off x="142875" y="1484784"/>
            <a:ext cx="8501063" cy="4730279"/>
          </a:xfrm>
        </p:spPr>
        <p:txBody>
          <a:bodyPr>
            <a:normAutofit/>
          </a:bodyPr>
          <a:lstStyle/>
          <a:p>
            <a:pPr eaLnBrk="1" hangingPunct="1"/>
            <a:r>
              <a:rPr lang="tr-TR" dirty="0" smtClean="0">
                <a:latin typeface="Times New Roman" charset="0"/>
                <a:cs typeface="Times New Roman" charset="0"/>
              </a:rPr>
              <a:t>Gebelikte diş etlerinde </a:t>
            </a:r>
            <a:r>
              <a:rPr lang="tr-TR" dirty="0" err="1" smtClean="0">
                <a:latin typeface="Times New Roman" charset="0"/>
                <a:cs typeface="Times New Roman" charset="0"/>
              </a:rPr>
              <a:t>hipertrofi</a:t>
            </a:r>
            <a:r>
              <a:rPr lang="tr-TR" dirty="0" smtClean="0">
                <a:latin typeface="Times New Roman" charset="0"/>
                <a:cs typeface="Times New Roman" charset="0"/>
              </a:rPr>
              <a:t> ve </a:t>
            </a:r>
            <a:r>
              <a:rPr lang="tr-TR" dirty="0" err="1" smtClean="0">
                <a:latin typeface="Times New Roman" charset="0"/>
                <a:cs typeface="Times New Roman" charset="0"/>
              </a:rPr>
              <a:t>irritasyon</a:t>
            </a:r>
            <a:r>
              <a:rPr lang="tr-TR" dirty="0" smtClean="0">
                <a:latin typeface="Times New Roman" charset="0"/>
                <a:cs typeface="Times New Roman" charset="0"/>
              </a:rPr>
              <a:t> görülür. Kan volümünün artmasına bağlı olarak, dişetlerinin </a:t>
            </a:r>
            <a:r>
              <a:rPr lang="tr-TR" dirty="0" err="1" smtClean="0">
                <a:latin typeface="Times New Roman" charset="0"/>
                <a:cs typeface="Times New Roman" charset="0"/>
              </a:rPr>
              <a:t>hiperemisi</a:t>
            </a:r>
            <a:r>
              <a:rPr lang="tr-TR" dirty="0" smtClean="0">
                <a:latin typeface="Times New Roman" charset="0"/>
                <a:cs typeface="Times New Roman" charset="0"/>
              </a:rPr>
              <a:t> sonucunda ağrı olur.</a:t>
            </a:r>
          </a:p>
          <a:p>
            <a:pPr eaLnBrk="1" hangingPunct="1"/>
            <a:r>
              <a:rPr lang="tr-TR" dirty="0" smtClean="0">
                <a:latin typeface="Times New Roman" charset="0"/>
                <a:cs typeface="Times New Roman" charset="0"/>
              </a:rPr>
              <a:t>Gebelikte yeni yeme alışkanlığı ve sürekli yeme isteği dişlerin çürümesine hazırlayıcı etken olabilir.Bu yüzden diş bakımı ve ağız hijyeni her zaman olduğu gibi gebelikte de önem taşır.Dişler öğünlerden sonra ve yatmadan önce fırçalanmalıdır.</a:t>
            </a:r>
          </a:p>
          <a:p>
            <a:pPr eaLnBrk="1" hangingPunct="1"/>
            <a:endParaRPr lang="tr-TR" dirty="0" smtClean="0">
              <a:latin typeface="Times New Roman" charset="0"/>
              <a:cs typeface="Times New Roman" charset="0"/>
            </a:endParaRPr>
          </a:p>
        </p:txBody>
      </p:sp>
      <p:sp>
        <p:nvSpPr>
          <p:cNvPr id="4" name="3 Slayt Numarası Yer Tutucusu"/>
          <p:cNvSpPr>
            <a:spLocks noGrp="1"/>
          </p:cNvSpPr>
          <p:nvPr>
            <p:ph type="sldNum" sz="quarter" idx="12"/>
          </p:nvPr>
        </p:nvSpPr>
        <p:spPr/>
        <p:txBody>
          <a:bodyPr/>
          <a:lstStyle/>
          <a:p>
            <a:pPr>
              <a:defRPr/>
            </a:pPr>
            <a:fld id="{49469FE4-EA4E-428F-9381-0E2FAED31235}" type="slidenum">
              <a:rPr lang="tr-TR"/>
              <a:pPr>
                <a:defRPr/>
              </a:pPr>
              <a:t>77</a:t>
            </a:fld>
            <a:endParaRPr lang="tr-TR"/>
          </a:p>
        </p:txBody>
      </p:sp>
      <p:sp>
        <p:nvSpPr>
          <p:cNvPr id="79877" name="4 Dikdörtgen"/>
          <p:cNvSpPr>
            <a:spLocks noChangeArrowheads="1"/>
          </p:cNvSpPr>
          <p:nvPr/>
        </p:nvSpPr>
        <p:spPr bwMode="auto">
          <a:xfrm>
            <a:off x="755576" y="764704"/>
            <a:ext cx="2928938" cy="523875"/>
          </a:xfrm>
          <a:prstGeom prst="rect">
            <a:avLst/>
          </a:prstGeom>
          <a:noFill/>
          <a:ln w="9525">
            <a:noFill/>
            <a:miter lim="800000"/>
            <a:headEnd/>
            <a:tailEnd/>
          </a:ln>
        </p:spPr>
        <p:txBody>
          <a:bodyPr>
            <a:spAutoFit/>
          </a:bodyPr>
          <a:lstStyle/>
          <a:p>
            <a:pPr marL="273050" indent="-273050">
              <a:spcBef>
                <a:spcPct val="20000"/>
              </a:spcBef>
              <a:buClr>
                <a:srgbClr val="0BD0D9"/>
              </a:buClr>
              <a:buSzPct val="95000"/>
            </a:pPr>
            <a:r>
              <a:rPr lang="tr-TR" sz="2800" b="1" dirty="0">
                <a:solidFill>
                  <a:srgbClr val="FF0000"/>
                </a:solidFill>
                <a:latin typeface="Times New Roman" charset="0"/>
                <a:cs typeface="Times New Roman" charset="0"/>
              </a:rPr>
              <a:t>DİŞ BAKIMI:</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2 İçerik Yer Tutucusu"/>
          <p:cNvSpPr>
            <a:spLocks noGrp="1"/>
          </p:cNvSpPr>
          <p:nvPr>
            <p:ph idx="1"/>
          </p:nvPr>
        </p:nvSpPr>
        <p:spPr>
          <a:xfrm>
            <a:off x="214313" y="571500"/>
            <a:ext cx="8715375" cy="6072188"/>
          </a:xfrm>
        </p:spPr>
        <p:txBody>
          <a:bodyPr>
            <a:normAutofit fontScale="92500" lnSpcReduction="10000"/>
          </a:bodyPr>
          <a:lstStyle/>
          <a:p>
            <a:pPr eaLnBrk="1" hangingPunct="1">
              <a:buFont typeface="Wingdings 2" pitchFamily="18" charset="2"/>
              <a:buNone/>
            </a:pPr>
            <a:r>
              <a:rPr lang="tr-TR" b="1" dirty="0" smtClean="0">
                <a:solidFill>
                  <a:srgbClr val="FF0000"/>
                </a:solidFill>
                <a:latin typeface="Times New Roman" charset="0"/>
                <a:cs typeface="Times New Roman" charset="0"/>
              </a:rPr>
              <a:t>	        BAĞIŞIKLAMA:</a:t>
            </a:r>
          </a:p>
          <a:p>
            <a:pPr eaLnBrk="1" hangingPunct="1"/>
            <a:r>
              <a:rPr lang="tr-TR" dirty="0" smtClean="0">
                <a:latin typeface="Times New Roman" charset="0"/>
                <a:cs typeface="Times New Roman" charset="0"/>
              </a:rPr>
              <a:t>Gebelik,önlenebilir hastalıklara karşı </a:t>
            </a:r>
            <a:r>
              <a:rPr lang="tr-TR" dirty="0" err="1" smtClean="0">
                <a:latin typeface="Times New Roman" charset="0"/>
                <a:cs typeface="Times New Roman" charset="0"/>
              </a:rPr>
              <a:t>bağışıklama</a:t>
            </a:r>
            <a:r>
              <a:rPr lang="tr-TR" dirty="0" smtClean="0">
                <a:latin typeface="Times New Roman" charset="0"/>
                <a:cs typeface="Times New Roman" charset="0"/>
              </a:rPr>
              <a:t> programlarına başlama zamanı değildir. Organizmanın savaşmasına neden olan her durum, gebelikte kaçınılması gereken ateş yükselmesine neden olur. Anne adayı özellikle uluslar arası seyahat etmeyi düşünüyorsa, gebelik sırasında </a:t>
            </a:r>
            <a:r>
              <a:rPr lang="tr-TR" dirty="0" err="1" smtClean="0">
                <a:latin typeface="Times New Roman" charset="0"/>
                <a:cs typeface="Times New Roman" charset="0"/>
              </a:rPr>
              <a:t>bağışıklamanın</a:t>
            </a:r>
            <a:r>
              <a:rPr lang="tr-TR" dirty="0" smtClean="0">
                <a:latin typeface="Times New Roman" charset="0"/>
                <a:cs typeface="Times New Roman" charset="0"/>
              </a:rPr>
              <a:t> </a:t>
            </a:r>
            <a:r>
              <a:rPr lang="tr-TR" dirty="0" err="1" smtClean="0">
                <a:latin typeface="Times New Roman" charset="0"/>
                <a:cs typeface="Times New Roman" charset="0"/>
              </a:rPr>
              <a:t>kontraendike</a:t>
            </a:r>
            <a:r>
              <a:rPr lang="tr-TR" dirty="0" smtClean="0">
                <a:latin typeface="Times New Roman" charset="0"/>
                <a:cs typeface="Times New Roman" charset="0"/>
              </a:rPr>
              <a:t> olduğunu bilmelidir.</a:t>
            </a:r>
          </a:p>
          <a:p>
            <a:pPr eaLnBrk="1" hangingPunct="1"/>
            <a:r>
              <a:rPr lang="tr-TR" dirty="0" err="1" smtClean="0">
                <a:latin typeface="Times New Roman" charset="0"/>
                <a:cs typeface="Times New Roman" charset="0"/>
              </a:rPr>
              <a:t>Rubella</a:t>
            </a:r>
            <a:r>
              <a:rPr lang="tr-TR" dirty="0" smtClean="0">
                <a:latin typeface="Times New Roman" charset="0"/>
                <a:cs typeface="Times New Roman" charset="0"/>
              </a:rPr>
              <a:t> aşısı gibi canlı virüslerin kullanıldığı </a:t>
            </a:r>
            <a:r>
              <a:rPr lang="tr-TR" dirty="0" err="1" smtClean="0">
                <a:latin typeface="Times New Roman" charset="0"/>
                <a:cs typeface="Times New Roman" charset="0"/>
              </a:rPr>
              <a:t>bağışıklamalar</a:t>
            </a:r>
            <a:r>
              <a:rPr lang="tr-TR" dirty="0" smtClean="0">
                <a:latin typeface="Times New Roman" charset="0"/>
                <a:cs typeface="Times New Roman" charset="0"/>
              </a:rPr>
              <a:t>, gebelikte uygulanmamalıdır.Çünkü canlı virüsün gelişen embriyo üzerine zararlı etkisi olabilir. Ölü virüslerin kullanıldığı aşılar yapılabilir.Yeni doğan </a:t>
            </a:r>
            <a:r>
              <a:rPr lang="tr-TR" dirty="0" err="1" smtClean="0">
                <a:latin typeface="Times New Roman" charset="0"/>
                <a:cs typeface="Times New Roman" charset="0"/>
              </a:rPr>
              <a:t>tetanozunu</a:t>
            </a:r>
            <a:r>
              <a:rPr lang="tr-TR" dirty="0" smtClean="0">
                <a:latin typeface="Times New Roman" charset="0"/>
                <a:cs typeface="Times New Roman" charset="0"/>
              </a:rPr>
              <a:t> önlemek için </a:t>
            </a:r>
            <a:r>
              <a:rPr lang="tr-TR" dirty="0" err="1" smtClean="0">
                <a:solidFill>
                  <a:srgbClr val="FF3399"/>
                </a:solidFill>
                <a:latin typeface="Times New Roman" charset="0"/>
                <a:cs typeface="Times New Roman" charset="0"/>
              </a:rPr>
              <a:t>tetanoz</a:t>
            </a:r>
            <a:r>
              <a:rPr lang="tr-TR" dirty="0" smtClean="0">
                <a:solidFill>
                  <a:srgbClr val="FF3399"/>
                </a:solidFill>
                <a:latin typeface="Times New Roman" charset="0"/>
                <a:cs typeface="Times New Roman" charset="0"/>
              </a:rPr>
              <a:t> aşısı </a:t>
            </a:r>
            <a:r>
              <a:rPr lang="tr-TR" dirty="0" smtClean="0">
                <a:latin typeface="Times New Roman" charset="0"/>
                <a:cs typeface="Times New Roman" charset="0"/>
              </a:rPr>
              <a:t>yapılmalıdır.</a:t>
            </a:r>
          </a:p>
          <a:p>
            <a:pPr eaLnBrk="1" hangingPunct="1"/>
            <a:endParaRPr lang="tr-TR" dirty="0" smtClean="0">
              <a:latin typeface="Times New Roman" charset="0"/>
              <a:cs typeface="Times New Roman" charset="0"/>
            </a:endParaRPr>
          </a:p>
        </p:txBody>
      </p:sp>
      <p:sp>
        <p:nvSpPr>
          <p:cNvPr id="4" name="3 Slayt Numarası Yer Tutucusu"/>
          <p:cNvSpPr>
            <a:spLocks noGrp="1"/>
          </p:cNvSpPr>
          <p:nvPr>
            <p:ph type="sldNum" sz="quarter" idx="12"/>
          </p:nvPr>
        </p:nvSpPr>
        <p:spPr/>
        <p:txBody>
          <a:bodyPr/>
          <a:lstStyle/>
          <a:p>
            <a:pPr>
              <a:defRPr/>
            </a:pPr>
            <a:fld id="{86C16019-2408-4413-BCDA-87BE6ADB716E}" type="slidenum">
              <a:rPr lang="tr-TR"/>
              <a:pPr>
                <a:defRPr/>
              </a:pPr>
              <a:t>78</a:t>
            </a:fld>
            <a:endParaRPr lang="tr-T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1 Başlık"/>
          <p:cNvSpPr>
            <a:spLocks noGrp="1"/>
          </p:cNvSpPr>
          <p:nvPr>
            <p:ph type="title"/>
          </p:nvPr>
        </p:nvSpPr>
        <p:spPr>
          <a:xfrm>
            <a:off x="214313" y="704850"/>
            <a:ext cx="8715375" cy="1143000"/>
          </a:xfrm>
        </p:spPr>
        <p:txBody>
          <a:bodyPr>
            <a:normAutofit fontScale="90000"/>
          </a:bodyPr>
          <a:lstStyle/>
          <a:p>
            <a:pPr eaLnBrk="1" hangingPunct="1"/>
            <a:r>
              <a:rPr lang="tr-TR" sz="3200" b="1" smtClean="0">
                <a:latin typeface="Times New Roman" charset="0"/>
                <a:cs typeface="Times New Roman" charset="0"/>
              </a:rPr>
              <a:t>Doğurganlık Çağındaki Kadınların Tetanoz Aşısı Doz Sayısı, Uygulanma Zamanı ve Koruma Süresi</a:t>
            </a:r>
          </a:p>
        </p:txBody>
      </p:sp>
      <p:sp>
        <p:nvSpPr>
          <p:cNvPr id="4" name="3 Slayt Numarası Yer Tutucusu"/>
          <p:cNvSpPr>
            <a:spLocks noGrp="1"/>
          </p:cNvSpPr>
          <p:nvPr>
            <p:ph type="sldNum" sz="quarter" idx="12"/>
          </p:nvPr>
        </p:nvSpPr>
        <p:spPr/>
        <p:txBody>
          <a:bodyPr/>
          <a:lstStyle/>
          <a:p>
            <a:pPr>
              <a:defRPr/>
            </a:pPr>
            <a:fld id="{F88946B1-5454-4A97-AD2C-B40987E3E9DB}" type="slidenum">
              <a:rPr lang="tr-TR"/>
              <a:pPr>
                <a:defRPr/>
              </a:pPr>
              <a:t>79</a:t>
            </a:fld>
            <a:endParaRPr lang="tr-TR"/>
          </a:p>
        </p:txBody>
      </p:sp>
      <p:pic>
        <p:nvPicPr>
          <p:cNvPr id="81924" name="Picture 2"/>
          <p:cNvPicPr>
            <a:picLocks noChangeAspect="1" noChangeArrowheads="1"/>
          </p:cNvPicPr>
          <p:nvPr/>
        </p:nvPicPr>
        <p:blipFill>
          <a:blip r:embed="rId3" cstate="print"/>
          <a:srcRect/>
          <a:stretch>
            <a:fillRect/>
          </a:stretch>
        </p:blipFill>
        <p:spPr bwMode="auto">
          <a:xfrm>
            <a:off x="0" y="2214563"/>
            <a:ext cx="9144000" cy="40005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solidFill>
                  <a:srgbClr val="FF0000"/>
                </a:solidFill>
              </a:rPr>
              <a:t>DOĞUM ÖNCESİ İZLEM</a:t>
            </a:r>
            <a:endParaRPr lang="tr-TR" sz="3600" dirty="0">
              <a:solidFill>
                <a:srgbClr val="FF0000"/>
              </a:solidFill>
            </a:endParaRPr>
          </a:p>
        </p:txBody>
      </p:sp>
      <p:sp>
        <p:nvSpPr>
          <p:cNvPr id="3" name="2 İçerik Yer Tutucusu"/>
          <p:cNvSpPr>
            <a:spLocks noGrp="1"/>
          </p:cNvSpPr>
          <p:nvPr>
            <p:ph idx="1"/>
          </p:nvPr>
        </p:nvSpPr>
        <p:spPr/>
        <p:txBody>
          <a:bodyPr/>
          <a:lstStyle/>
          <a:p>
            <a:pPr>
              <a:buNone/>
            </a:pPr>
            <a:r>
              <a:rPr lang="tr-TR" dirty="0" smtClean="0"/>
              <a:t>Genel olarak normal bir gebelikte doğum öncesi takiplerin aşağıdaki sıklıklarda yapılması önerilmektedir. </a:t>
            </a:r>
          </a:p>
          <a:p>
            <a:pPr>
              <a:buNone/>
            </a:pPr>
            <a:r>
              <a:rPr lang="tr-TR" dirty="0" smtClean="0"/>
              <a:t>*gebeliğin 28. haftasına kadar 4 haftada bir</a:t>
            </a:r>
          </a:p>
          <a:p>
            <a:pPr>
              <a:buNone/>
            </a:pPr>
            <a:r>
              <a:rPr lang="tr-TR" dirty="0" smtClean="0"/>
              <a:t>*28-36. gebelik haftalarında 2 haftada bir</a:t>
            </a:r>
          </a:p>
          <a:p>
            <a:pPr>
              <a:buNone/>
            </a:pPr>
            <a:r>
              <a:rPr lang="tr-TR" dirty="0" smtClean="0"/>
              <a:t>*36-40. gebelik haftalarında haftada bir izlenmelidir. </a:t>
            </a:r>
            <a:endParaRPr lang="tr-TR"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2 İçerik Yer Tutucusu"/>
          <p:cNvSpPr>
            <a:spLocks noGrp="1"/>
          </p:cNvSpPr>
          <p:nvPr>
            <p:ph idx="1"/>
          </p:nvPr>
        </p:nvSpPr>
        <p:spPr>
          <a:xfrm>
            <a:off x="214313" y="785813"/>
            <a:ext cx="8715375" cy="5538787"/>
          </a:xfrm>
        </p:spPr>
        <p:txBody>
          <a:bodyPr>
            <a:normAutofit fontScale="85000" lnSpcReduction="10000"/>
          </a:bodyPr>
          <a:lstStyle/>
          <a:p>
            <a:pPr eaLnBrk="1" hangingPunct="1">
              <a:buFont typeface="Wingdings 2" pitchFamily="18" charset="2"/>
              <a:buNone/>
            </a:pPr>
            <a:r>
              <a:rPr lang="tr-TR" b="1" dirty="0" smtClean="0">
                <a:solidFill>
                  <a:srgbClr val="FF0000"/>
                </a:solidFill>
                <a:latin typeface="Times New Roman" charset="0"/>
                <a:cs typeface="Times New Roman" charset="0"/>
              </a:rPr>
              <a:t>		İLAÇ KULLANIMI:</a:t>
            </a:r>
          </a:p>
          <a:p>
            <a:pPr eaLnBrk="1" hangingPunct="1"/>
            <a:r>
              <a:rPr lang="tr-TR" dirty="0" smtClean="0">
                <a:latin typeface="Times New Roman" charset="0"/>
                <a:cs typeface="Times New Roman" charset="0"/>
              </a:rPr>
              <a:t>Annenin aldığı ilaçlar fetüsü de etkiler. Yapılan araştırmalarda bir çok ilacın fetüs üzerine zararlı etkiler yaptığı kanıtlanmıştır. Bu nedenle gebelik süresince özellikle ilk </a:t>
            </a:r>
            <a:r>
              <a:rPr lang="tr-TR" dirty="0" err="1" smtClean="0">
                <a:latin typeface="Times New Roman" charset="0"/>
                <a:cs typeface="Times New Roman" charset="0"/>
              </a:rPr>
              <a:t>trimestırda</a:t>
            </a:r>
            <a:r>
              <a:rPr lang="tr-TR" dirty="0" smtClean="0">
                <a:latin typeface="Times New Roman" charset="0"/>
                <a:cs typeface="Times New Roman" charset="0"/>
              </a:rPr>
              <a:t> (</a:t>
            </a:r>
            <a:r>
              <a:rPr lang="tr-TR" dirty="0" err="1" smtClean="0">
                <a:latin typeface="Times New Roman" charset="0"/>
                <a:cs typeface="Times New Roman" charset="0"/>
              </a:rPr>
              <a:t>organogenezis</a:t>
            </a:r>
            <a:r>
              <a:rPr lang="tr-TR" dirty="0" smtClean="0">
                <a:latin typeface="Times New Roman" charset="0"/>
                <a:cs typeface="Times New Roman" charset="0"/>
              </a:rPr>
              <a:t> süresinde)ilaç kullanmaktan kesinlikle kaçınılmalıdır.Gereksinim duyulduğunda da mutlaka doktora danışılarak kullanılmalıdır.Bunlar reçeteli ve reçetesiz ilaçlar olmak üzere alınan tüm ilaçları içerir.Örneğin;Aspirinin </a:t>
            </a:r>
            <a:r>
              <a:rPr lang="tr-TR" dirty="0" err="1" smtClean="0">
                <a:latin typeface="Times New Roman" charset="0"/>
                <a:cs typeface="Times New Roman" charset="0"/>
              </a:rPr>
              <a:t>prostoglandin</a:t>
            </a:r>
            <a:r>
              <a:rPr lang="tr-TR" dirty="0" smtClean="0">
                <a:latin typeface="Times New Roman" charset="0"/>
                <a:cs typeface="Times New Roman" charset="0"/>
              </a:rPr>
              <a:t> sentezini </a:t>
            </a:r>
            <a:r>
              <a:rPr lang="tr-TR" dirty="0" err="1" smtClean="0">
                <a:latin typeface="Times New Roman" charset="0"/>
                <a:cs typeface="Times New Roman" charset="0"/>
              </a:rPr>
              <a:t>inhibe</a:t>
            </a:r>
            <a:r>
              <a:rPr lang="tr-TR" dirty="0" smtClean="0">
                <a:latin typeface="Times New Roman" charset="0"/>
                <a:cs typeface="Times New Roman" charset="0"/>
              </a:rPr>
              <a:t> ettiği bilinmektedir.Bu ise gebeliğin yada eylemin uzamasına neden olabilir(Düzenli olarak kullanıldığı durumlarda)Aspirin aynı zamanda doğumda ya da </a:t>
            </a:r>
            <a:r>
              <a:rPr lang="tr-TR" dirty="0" err="1" smtClean="0">
                <a:latin typeface="Times New Roman" charset="0"/>
                <a:cs typeface="Times New Roman" charset="0"/>
              </a:rPr>
              <a:t>antepartal</a:t>
            </a:r>
            <a:r>
              <a:rPr lang="tr-TR" dirty="0" smtClean="0">
                <a:latin typeface="Times New Roman" charset="0"/>
                <a:cs typeface="Times New Roman" charset="0"/>
              </a:rPr>
              <a:t> dönemde kanama riskini de arttırabilir(</a:t>
            </a:r>
            <a:r>
              <a:rPr lang="tr-TR" dirty="0" err="1" smtClean="0">
                <a:latin typeface="Times New Roman" charset="0"/>
                <a:cs typeface="Times New Roman" charset="0"/>
              </a:rPr>
              <a:t>trombosit</a:t>
            </a:r>
            <a:r>
              <a:rPr lang="tr-TR" dirty="0" smtClean="0">
                <a:latin typeface="Times New Roman" charset="0"/>
                <a:cs typeface="Times New Roman" charset="0"/>
              </a:rPr>
              <a:t> fonksiyonunu etkileyerek)</a:t>
            </a:r>
          </a:p>
          <a:p>
            <a:pPr eaLnBrk="1" hangingPunct="1"/>
            <a:endParaRPr lang="tr-TR" dirty="0" smtClean="0">
              <a:latin typeface="Times New Roman" charset="0"/>
              <a:cs typeface="Times New Roman" charset="0"/>
            </a:endParaRPr>
          </a:p>
        </p:txBody>
      </p:sp>
      <p:sp>
        <p:nvSpPr>
          <p:cNvPr id="4" name="3 Slayt Numarası Yer Tutucusu"/>
          <p:cNvSpPr>
            <a:spLocks noGrp="1"/>
          </p:cNvSpPr>
          <p:nvPr>
            <p:ph type="sldNum" sz="quarter" idx="12"/>
          </p:nvPr>
        </p:nvSpPr>
        <p:spPr/>
        <p:txBody>
          <a:bodyPr/>
          <a:lstStyle/>
          <a:p>
            <a:pPr>
              <a:defRPr/>
            </a:pPr>
            <a:fld id="{D0A88860-7078-47A0-86C9-619AB242AB93}" type="slidenum">
              <a:rPr lang="tr-TR"/>
              <a:pPr>
                <a:defRPr/>
              </a:pPr>
              <a:t>80</a:t>
            </a:fld>
            <a:endParaRPr lang="tr-T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2 İçerik Yer Tutucusu"/>
          <p:cNvSpPr>
            <a:spLocks noGrp="1"/>
          </p:cNvSpPr>
          <p:nvPr>
            <p:ph idx="1"/>
          </p:nvPr>
        </p:nvSpPr>
        <p:spPr>
          <a:xfrm>
            <a:off x="214313" y="642938"/>
            <a:ext cx="8715375" cy="5786437"/>
          </a:xfrm>
        </p:spPr>
        <p:txBody>
          <a:bodyPr>
            <a:normAutofit fontScale="92500" lnSpcReduction="20000"/>
          </a:bodyPr>
          <a:lstStyle/>
          <a:p>
            <a:pPr eaLnBrk="1" hangingPunct="1">
              <a:buFont typeface="Wingdings 2" pitchFamily="18" charset="2"/>
              <a:buNone/>
            </a:pPr>
            <a:r>
              <a:rPr lang="tr-TR" b="1" dirty="0" smtClean="0">
                <a:solidFill>
                  <a:srgbClr val="FF0000"/>
                </a:solidFill>
                <a:latin typeface="Times New Roman" charset="0"/>
                <a:cs typeface="Times New Roman" charset="0"/>
              </a:rPr>
              <a:t>		SİGARA İÇİMİ:</a:t>
            </a:r>
          </a:p>
          <a:p>
            <a:pPr eaLnBrk="1" hangingPunct="1"/>
            <a:r>
              <a:rPr lang="tr-TR" dirty="0" smtClean="0">
                <a:latin typeface="Times New Roman" charset="0"/>
                <a:cs typeface="Times New Roman" charset="0"/>
              </a:rPr>
              <a:t>Sigara gebelikte fetüs için zararlıdır. Sigara içen annelerin bebekleri,sigara içmeyenlerinkine göre; düşük doğum ağırlıklı, </a:t>
            </a:r>
            <a:r>
              <a:rPr lang="tr-TR" dirty="0" err="1" smtClean="0">
                <a:latin typeface="Times New Roman" charset="0"/>
                <a:cs typeface="Times New Roman" charset="0"/>
              </a:rPr>
              <a:t>intrauterin</a:t>
            </a:r>
            <a:r>
              <a:rPr lang="tr-TR" dirty="0" smtClean="0">
                <a:latin typeface="Times New Roman" charset="0"/>
                <a:cs typeface="Times New Roman" charset="0"/>
              </a:rPr>
              <a:t> gelişme geriliği, </a:t>
            </a:r>
            <a:r>
              <a:rPr lang="tr-TR" dirty="0" err="1" smtClean="0">
                <a:latin typeface="Times New Roman" charset="0"/>
                <a:cs typeface="Times New Roman" charset="0"/>
              </a:rPr>
              <a:t>perinatal</a:t>
            </a:r>
            <a:r>
              <a:rPr lang="tr-TR" dirty="0" smtClean="0">
                <a:latin typeface="Times New Roman" charset="0"/>
                <a:cs typeface="Times New Roman" charset="0"/>
              </a:rPr>
              <a:t> ölüm yönünden daha fazla risk altındadır. Bu riskler, anne yaşının artması ile önemli ölçüde artmaktadır. Bunlara ek olarak sigara içen annelerde, </a:t>
            </a:r>
            <a:r>
              <a:rPr lang="tr-TR" dirty="0" err="1" smtClean="0">
                <a:latin typeface="Times New Roman" charset="0"/>
                <a:cs typeface="Times New Roman" charset="0"/>
              </a:rPr>
              <a:t>spontan</a:t>
            </a:r>
            <a:r>
              <a:rPr lang="tr-TR" dirty="0" smtClean="0">
                <a:latin typeface="Times New Roman" charset="0"/>
                <a:cs typeface="Times New Roman" charset="0"/>
              </a:rPr>
              <a:t> </a:t>
            </a:r>
            <a:r>
              <a:rPr lang="tr-TR" dirty="0" err="1" smtClean="0">
                <a:latin typeface="Times New Roman" charset="0"/>
                <a:cs typeface="Times New Roman" charset="0"/>
              </a:rPr>
              <a:t>abortus</a:t>
            </a:r>
            <a:r>
              <a:rPr lang="tr-TR" dirty="0" smtClean="0">
                <a:latin typeface="Times New Roman" charset="0"/>
                <a:cs typeface="Times New Roman" charset="0"/>
              </a:rPr>
              <a:t>, </a:t>
            </a:r>
            <a:r>
              <a:rPr lang="tr-TR" dirty="0" err="1" smtClean="0">
                <a:latin typeface="Times New Roman" charset="0"/>
                <a:cs typeface="Times New Roman" charset="0"/>
              </a:rPr>
              <a:t>preterm</a:t>
            </a:r>
            <a:r>
              <a:rPr lang="tr-TR" dirty="0" smtClean="0">
                <a:latin typeface="Times New Roman" charset="0"/>
                <a:cs typeface="Times New Roman" charset="0"/>
              </a:rPr>
              <a:t> doğum, </a:t>
            </a:r>
            <a:r>
              <a:rPr lang="tr-TR" dirty="0" err="1" smtClean="0">
                <a:latin typeface="Times New Roman" charset="0"/>
                <a:cs typeface="Times New Roman" charset="0"/>
              </a:rPr>
              <a:t>plesanta</a:t>
            </a:r>
            <a:r>
              <a:rPr lang="tr-TR" dirty="0" smtClean="0">
                <a:latin typeface="Times New Roman" charset="0"/>
                <a:cs typeface="Times New Roman" charset="0"/>
              </a:rPr>
              <a:t> </a:t>
            </a:r>
            <a:r>
              <a:rPr lang="tr-TR" dirty="0" err="1" smtClean="0">
                <a:latin typeface="Times New Roman" charset="0"/>
                <a:cs typeface="Times New Roman" charset="0"/>
              </a:rPr>
              <a:t>previa</a:t>
            </a:r>
            <a:r>
              <a:rPr lang="tr-TR" dirty="0" smtClean="0">
                <a:latin typeface="Times New Roman" charset="0"/>
                <a:cs typeface="Times New Roman" charset="0"/>
              </a:rPr>
              <a:t>, </a:t>
            </a:r>
            <a:r>
              <a:rPr lang="tr-TR" dirty="0" err="1" smtClean="0">
                <a:latin typeface="Times New Roman" charset="0"/>
                <a:cs typeface="Times New Roman" charset="0"/>
              </a:rPr>
              <a:t>ablasyo</a:t>
            </a:r>
            <a:r>
              <a:rPr lang="tr-TR" dirty="0" smtClean="0">
                <a:latin typeface="Times New Roman" charset="0"/>
                <a:cs typeface="Times New Roman" charset="0"/>
              </a:rPr>
              <a:t> </a:t>
            </a:r>
            <a:r>
              <a:rPr lang="tr-TR" dirty="0" err="1" smtClean="0">
                <a:latin typeface="Times New Roman" charset="0"/>
                <a:cs typeface="Times New Roman" charset="0"/>
              </a:rPr>
              <a:t>plesanta</a:t>
            </a:r>
            <a:r>
              <a:rPr lang="tr-TR" dirty="0" smtClean="0">
                <a:latin typeface="Times New Roman" charset="0"/>
                <a:cs typeface="Times New Roman" charset="0"/>
              </a:rPr>
              <a:t>, ve erken </a:t>
            </a:r>
            <a:r>
              <a:rPr lang="tr-TR" dirty="0" err="1" smtClean="0">
                <a:latin typeface="Times New Roman" charset="0"/>
                <a:cs typeface="Times New Roman" charset="0"/>
              </a:rPr>
              <a:t>membran</a:t>
            </a:r>
            <a:r>
              <a:rPr lang="tr-TR" dirty="0" smtClean="0">
                <a:latin typeface="Times New Roman" charset="0"/>
                <a:cs typeface="Times New Roman" charset="0"/>
              </a:rPr>
              <a:t> </a:t>
            </a:r>
            <a:r>
              <a:rPr lang="tr-TR" dirty="0" err="1" smtClean="0">
                <a:latin typeface="Times New Roman" charset="0"/>
                <a:cs typeface="Times New Roman" charset="0"/>
              </a:rPr>
              <a:t>rüptürü</a:t>
            </a:r>
            <a:r>
              <a:rPr lang="tr-TR" dirty="0" smtClean="0">
                <a:latin typeface="Times New Roman" charset="0"/>
                <a:cs typeface="Times New Roman" charset="0"/>
              </a:rPr>
              <a:t> riski de artmıştır. Bu risk içilen sigara sayısıyla ilişkilidir. </a:t>
            </a:r>
          </a:p>
          <a:p>
            <a:pPr eaLnBrk="1" hangingPunct="1"/>
            <a:r>
              <a:rPr lang="tr-TR" dirty="0" smtClean="0">
                <a:latin typeface="Times New Roman" charset="0"/>
                <a:cs typeface="Times New Roman" charset="0"/>
              </a:rPr>
              <a:t>Yapılan araştırmalar, gebelik sırasında ve sonrasında sigara içen annelerde </a:t>
            </a:r>
            <a:r>
              <a:rPr lang="tr-TR" dirty="0" err="1" smtClean="0">
                <a:latin typeface="Times New Roman" charset="0"/>
                <a:cs typeface="Times New Roman" charset="0"/>
              </a:rPr>
              <a:t>pnömoni</a:t>
            </a:r>
            <a:r>
              <a:rPr lang="tr-TR" dirty="0" smtClean="0">
                <a:latin typeface="Times New Roman" charset="0"/>
                <a:cs typeface="Times New Roman" charset="0"/>
              </a:rPr>
              <a:t> ve diğer solunum enfeksiyonları kadar, ani </a:t>
            </a:r>
            <a:r>
              <a:rPr lang="tr-TR" dirty="0" err="1" smtClean="0">
                <a:latin typeface="Times New Roman" charset="0"/>
                <a:cs typeface="Times New Roman" charset="0"/>
              </a:rPr>
              <a:t>infant</a:t>
            </a:r>
            <a:r>
              <a:rPr lang="tr-TR" dirty="0" smtClean="0">
                <a:latin typeface="Times New Roman" charset="0"/>
                <a:cs typeface="Times New Roman" charset="0"/>
              </a:rPr>
              <a:t> ölümü riskinde de artma olduğunu göstermiştir.</a:t>
            </a:r>
          </a:p>
          <a:p>
            <a:pPr eaLnBrk="1" hangingPunct="1"/>
            <a:endParaRPr lang="tr-TR" dirty="0" smtClean="0">
              <a:latin typeface="Times New Roman" charset="0"/>
              <a:cs typeface="Times New Roman" charset="0"/>
            </a:endParaRPr>
          </a:p>
        </p:txBody>
      </p:sp>
      <p:sp>
        <p:nvSpPr>
          <p:cNvPr id="4" name="3 Slayt Numarası Yer Tutucusu"/>
          <p:cNvSpPr>
            <a:spLocks noGrp="1"/>
          </p:cNvSpPr>
          <p:nvPr>
            <p:ph type="sldNum" sz="quarter" idx="12"/>
          </p:nvPr>
        </p:nvSpPr>
        <p:spPr/>
        <p:txBody>
          <a:bodyPr/>
          <a:lstStyle/>
          <a:p>
            <a:pPr>
              <a:defRPr/>
            </a:pPr>
            <a:fld id="{F997D037-1CCA-47F7-BC24-F817DBCFBAB1}" type="slidenum">
              <a:rPr lang="tr-TR"/>
              <a:pPr>
                <a:defRPr/>
              </a:pPr>
              <a:t>81</a:t>
            </a:fld>
            <a:endParaRPr lang="tr-T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2 İçerik Yer Tutucusu"/>
          <p:cNvSpPr>
            <a:spLocks noGrp="1"/>
          </p:cNvSpPr>
          <p:nvPr>
            <p:ph idx="1"/>
          </p:nvPr>
        </p:nvSpPr>
        <p:spPr>
          <a:xfrm>
            <a:off x="142875" y="1143000"/>
            <a:ext cx="8858250" cy="5181600"/>
          </a:xfrm>
        </p:spPr>
        <p:txBody>
          <a:bodyPr>
            <a:normAutofit fontScale="92500" lnSpcReduction="10000"/>
          </a:bodyPr>
          <a:lstStyle/>
          <a:p>
            <a:pPr eaLnBrk="1" hangingPunct="1"/>
            <a:r>
              <a:rPr lang="tr-TR" smtClean="0">
                <a:latin typeface="Times New Roman" charset="0"/>
                <a:cs typeface="Times New Roman" charset="0"/>
              </a:rPr>
              <a:t>Sigara içiminin fetüs üzerine etki mekanizması bilinmemektedir. Ancak sigaranın, periferal vazokonstrüksiyona neden olduğu, kalp atımında, tansiyonda ve kardiak output da değişimlere yol açarak fetüsün sağlığında zararlı etkiler yarattığı ve sigara içenlerde yüksek oranda bulunan CO</a:t>
            </a:r>
            <a:r>
              <a:rPr lang="tr-TR" baseline="-25000" smtClean="0">
                <a:latin typeface="Times New Roman" charset="0"/>
                <a:cs typeface="Times New Roman" charset="0"/>
              </a:rPr>
              <a:t>2</a:t>
            </a:r>
            <a:r>
              <a:rPr lang="tr-TR" smtClean="0">
                <a:latin typeface="Times New Roman" charset="0"/>
                <a:cs typeface="Times New Roman" charset="0"/>
              </a:rPr>
              <a:t>’in oksijeni azaltarak fetüsü olumsuz etkilediği düşünülmektedir.</a:t>
            </a:r>
          </a:p>
          <a:p>
            <a:pPr eaLnBrk="1" hangingPunct="1"/>
            <a:r>
              <a:rPr lang="tr-TR" smtClean="0">
                <a:latin typeface="Times New Roman" charset="0"/>
                <a:cs typeface="Times New Roman" charset="0"/>
              </a:rPr>
              <a:t>İlaveten sigara içenlerin plasentasında değişimler bulunmuştur. Kadında sigara içimi B</a:t>
            </a:r>
            <a:r>
              <a:rPr lang="tr-TR" baseline="-25000" smtClean="0">
                <a:latin typeface="Times New Roman" charset="0"/>
                <a:cs typeface="Times New Roman" charset="0"/>
              </a:rPr>
              <a:t>1</a:t>
            </a:r>
            <a:r>
              <a:rPr lang="tr-TR" smtClean="0">
                <a:latin typeface="Times New Roman" charset="0"/>
                <a:cs typeface="Times New Roman" charset="0"/>
              </a:rPr>
              <a:t>,B</a:t>
            </a:r>
            <a:r>
              <a:rPr lang="tr-TR" baseline="-25000" smtClean="0">
                <a:latin typeface="Times New Roman" charset="0"/>
                <a:cs typeface="Times New Roman" charset="0"/>
              </a:rPr>
              <a:t>6,</a:t>
            </a:r>
            <a:r>
              <a:rPr lang="tr-TR" smtClean="0">
                <a:latin typeface="Times New Roman" charset="0"/>
                <a:cs typeface="Times New Roman" charset="0"/>
              </a:rPr>
              <a:t>B</a:t>
            </a:r>
            <a:r>
              <a:rPr lang="tr-TR" baseline="-25000" smtClean="0">
                <a:latin typeface="Times New Roman" charset="0"/>
                <a:cs typeface="Times New Roman" charset="0"/>
              </a:rPr>
              <a:t>12,</a:t>
            </a:r>
            <a:r>
              <a:rPr lang="tr-TR" smtClean="0">
                <a:latin typeface="Times New Roman" charset="0"/>
                <a:cs typeface="Times New Roman" charset="0"/>
              </a:rPr>
              <a:t>C Ve A vitaminlerinin emilimine ve kalsiyum metabolizmasına engel olmaktadır.</a:t>
            </a:r>
          </a:p>
          <a:p>
            <a:pPr eaLnBrk="1" hangingPunct="1"/>
            <a:endParaRPr lang="tr-TR" smtClean="0">
              <a:latin typeface="Times New Roman" charset="0"/>
              <a:cs typeface="Times New Roman" charset="0"/>
            </a:endParaRPr>
          </a:p>
        </p:txBody>
      </p:sp>
      <p:sp>
        <p:nvSpPr>
          <p:cNvPr id="4" name="3 Slayt Numarası Yer Tutucusu"/>
          <p:cNvSpPr>
            <a:spLocks noGrp="1"/>
          </p:cNvSpPr>
          <p:nvPr>
            <p:ph type="sldNum" sz="quarter" idx="12"/>
          </p:nvPr>
        </p:nvSpPr>
        <p:spPr/>
        <p:txBody>
          <a:bodyPr/>
          <a:lstStyle/>
          <a:p>
            <a:pPr>
              <a:defRPr/>
            </a:pPr>
            <a:fld id="{3EB4FC90-2B28-4F36-A963-818C105FB0B5}" type="slidenum">
              <a:rPr lang="tr-TR"/>
              <a:pPr>
                <a:defRPr/>
              </a:pPr>
              <a:t>82</a:t>
            </a:fld>
            <a:endParaRPr lang="tr-T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2 İçerik Yer Tutucusu"/>
          <p:cNvSpPr>
            <a:spLocks noGrp="1"/>
          </p:cNvSpPr>
          <p:nvPr>
            <p:ph idx="1"/>
          </p:nvPr>
        </p:nvSpPr>
        <p:spPr/>
        <p:txBody>
          <a:bodyPr>
            <a:normAutofit fontScale="92500"/>
          </a:bodyPr>
          <a:lstStyle/>
          <a:p>
            <a:pPr eaLnBrk="1" hangingPunct="1"/>
            <a:r>
              <a:rPr lang="tr-TR" smtClean="0">
                <a:latin typeface="Times New Roman" charset="0"/>
                <a:cs typeface="Times New Roman" charset="0"/>
              </a:rPr>
              <a:t>Sigara içimi, kadın ve erkek her ikisinde de yüksek oranda infertilitiye neden olabilmektedir.</a:t>
            </a:r>
          </a:p>
          <a:p>
            <a:pPr eaLnBrk="1" hangingPunct="1"/>
            <a:r>
              <a:rPr lang="tr-TR" smtClean="0">
                <a:latin typeface="Times New Roman" charset="0"/>
                <a:cs typeface="Times New Roman" charset="0"/>
              </a:rPr>
              <a:t>Sigara içen kadınlarda ovulatuar, tubal fonksiyon ve implantasyon bozukluklarına ve erken gebelik kayıplarına daha sık rastlanmaktadır. </a:t>
            </a:r>
          </a:p>
          <a:p>
            <a:pPr eaLnBrk="1" hangingPunct="1"/>
            <a:r>
              <a:rPr lang="tr-TR" smtClean="0">
                <a:latin typeface="Times New Roman" charset="0"/>
                <a:cs typeface="Times New Roman" charset="0"/>
              </a:rPr>
              <a:t>Erkeklerde ise sigara içme, sperm hareketi,morfolojisinde değişme ve sperm konsantrasyonunda bozulmaya neden olmaktadır.</a:t>
            </a:r>
          </a:p>
          <a:p>
            <a:pPr eaLnBrk="1" hangingPunct="1"/>
            <a:endParaRPr lang="tr-TR" smtClean="0">
              <a:latin typeface="Times New Roman" charset="0"/>
              <a:cs typeface="Times New Roman" charset="0"/>
            </a:endParaRPr>
          </a:p>
        </p:txBody>
      </p:sp>
      <p:sp>
        <p:nvSpPr>
          <p:cNvPr id="4" name="3 Slayt Numarası Yer Tutucusu"/>
          <p:cNvSpPr>
            <a:spLocks noGrp="1"/>
          </p:cNvSpPr>
          <p:nvPr>
            <p:ph type="sldNum" sz="quarter" idx="12"/>
          </p:nvPr>
        </p:nvSpPr>
        <p:spPr/>
        <p:txBody>
          <a:bodyPr/>
          <a:lstStyle/>
          <a:p>
            <a:pPr>
              <a:defRPr/>
            </a:pPr>
            <a:fld id="{6FCF0BEE-1938-4A34-BB7D-078796431F0C}" type="slidenum">
              <a:rPr lang="tr-TR"/>
              <a:pPr>
                <a:defRPr/>
              </a:pPr>
              <a:t>83</a:t>
            </a:fld>
            <a:endParaRPr lang="tr-T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50" y="500063"/>
            <a:ext cx="8643938" cy="5824537"/>
          </a:xfrm>
        </p:spPr>
        <p:txBody>
          <a:bodyPr>
            <a:normAutofit fontScale="85000" lnSpcReduction="10000"/>
          </a:bodyPr>
          <a:lstStyle/>
          <a:p>
            <a:pPr marL="274320" indent="-274320" eaLnBrk="1" fontAlgn="auto" hangingPunct="1">
              <a:spcAft>
                <a:spcPts val="0"/>
              </a:spcAft>
              <a:buClr>
                <a:schemeClr val="accent3"/>
              </a:buClr>
              <a:buFont typeface="Wingdings 2"/>
              <a:buNone/>
              <a:defRPr/>
            </a:pPr>
            <a:r>
              <a:rPr lang="tr-TR" b="1" dirty="0" smtClean="0">
                <a:solidFill>
                  <a:srgbClr val="FF0000"/>
                </a:solidFill>
                <a:latin typeface="Times New Roman" pitchFamily="18" charset="0"/>
                <a:cs typeface="Times New Roman" pitchFamily="18" charset="0"/>
              </a:rPr>
              <a:t>               ALKOL: </a:t>
            </a:r>
          </a:p>
          <a:p>
            <a:pPr marL="274320" indent="-274320" eaLnBrk="1" fontAlgn="auto" hangingPunct="1">
              <a:spcAft>
                <a:spcPts val="0"/>
              </a:spcAft>
              <a:buClr>
                <a:schemeClr val="accent3"/>
              </a:buClr>
              <a:buFont typeface="Wingdings 2"/>
              <a:buChar char=""/>
              <a:defRPr/>
            </a:pPr>
            <a:r>
              <a:rPr lang="tr-TR" dirty="0" smtClean="0">
                <a:latin typeface="Times New Roman" pitchFamily="18" charset="0"/>
                <a:cs typeface="Times New Roman" pitchFamily="18" charset="0"/>
              </a:rPr>
              <a:t>Günümüzde alkol, </a:t>
            </a:r>
            <a:r>
              <a:rPr lang="tr-TR" dirty="0" err="1" smtClean="0">
                <a:latin typeface="Times New Roman" pitchFamily="18" charset="0"/>
                <a:cs typeface="Times New Roman" pitchFamily="18" charset="0"/>
              </a:rPr>
              <a:t>primer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teratojenlerden</a:t>
            </a:r>
            <a:r>
              <a:rPr lang="tr-TR" dirty="0" smtClean="0">
                <a:latin typeface="Times New Roman" pitchFamily="18" charset="0"/>
                <a:cs typeface="Times New Roman" pitchFamily="18" charset="0"/>
              </a:rPr>
              <a:t> biri olarak düşünülmektedir.Fazla miktarda alkol alan kadınların fetüsleri, </a:t>
            </a:r>
            <a:r>
              <a:rPr lang="tr-TR" dirty="0" smtClean="0">
                <a:solidFill>
                  <a:srgbClr val="00B050"/>
                </a:solidFill>
                <a:latin typeface="Times New Roman" pitchFamily="18" charset="0"/>
                <a:cs typeface="Times New Roman" pitchFamily="18" charset="0"/>
              </a:rPr>
              <a:t>fetal alkol sendromu </a:t>
            </a:r>
            <a:r>
              <a:rPr lang="tr-TR" dirty="0" smtClean="0">
                <a:latin typeface="Times New Roman" pitchFamily="18" charset="0"/>
                <a:cs typeface="Times New Roman" pitchFamily="18" charset="0"/>
              </a:rPr>
              <a:t>gelişmesi yönünden risk altındadırlar.Aşırı alkol tüketiminde maternal </a:t>
            </a:r>
            <a:r>
              <a:rPr lang="tr-TR" dirty="0" err="1" smtClean="0">
                <a:latin typeface="Times New Roman" pitchFamily="18" charset="0"/>
                <a:cs typeface="Times New Roman" pitchFamily="18" charset="0"/>
              </a:rPr>
              <a:t>malnütrisyon</a:t>
            </a:r>
            <a:r>
              <a:rPr lang="tr-TR" dirty="0" smtClean="0">
                <a:latin typeface="Times New Roman" pitchFamily="18" charset="0"/>
                <a:cs typeface="Times New Roman" pitchFamily="18" charset="0"/>
              </a:rPr>
              <a:t> ve hipoglisemiye bağlı fetal sorunlar görülebilir.</a:t>
            </a:r>
          </a:p>
          <a:p>
            <a:pPr marL="274320" indent="-274320" eaLnBrk="1" fontAlgn="auto" hangingPunct="1">
              <a:spcAft>
                <a:spcPts val="0"/>
              </a:spcAft>
              <a:buClr>
                <a:schemeClr val="accent3"/>
              </a:buClr>
              <a:buFont typeface="Wingdings 2"/>
              <a:buChar char=""/>
              <a:defRPr/>
            </a:pPr>
            <a:r>
              <a:rPr lang="tr-TR" dirty="0" smtClean="0">
                <a:latin typeface="Times New Roman" pitchFamily="18" charset="0"/>
                <a:cs typeface="Times New Roman" pitchFamily="18" charset="0"/>
              </a:rPr>
              <a:t>Alkol tüketildikten bir kaş dakika sonra </a:t>
            </a:r>
            <a:r>
              <a:rPr lang="tr-TR" dirty="0" err="1" smtClean="0">
                <a:latin typeface="Times New Roman" pitchFamily="18" charset="0"/>
                <a:cs typeface="Times New Roman" pitchFamily="18" charset="0"/>
              </a:rPr>
              <a:t>plasental</a:t>
            </a:r>
            <a:r>
              <a:rPr lang="tr-TR" dirty="0" smtClean="0">
                <a:latin typeface="Times New Roman" pitchFamily="18" charset="0"/>
                <a:cs typeface="Times New Roman" pitchFamily="18" charset="0"/>
              </a:rPr>
              <a:t> bariyerden geçer ve </a:t>
            </a:r>
            <a:r>
              <a:rPr lang="tr-TR" dirty="0" err="1" smtClean="0">
                <a:latin typeface="Times New Roman" pitchFamily="18" charset="0"/>
                <a:cs typeface="Times New Roman" pitchFamily="18" charset="0"/>
              </a:rPr>
              <a:t>fetal</a:t>
            </a:r>
            <a:r>
              <a:rPr lang="tr-TR" dirty="0" smtClean="0">
                <a:latin typeface="Times New Roman" pitchFamily="18" charset="0"/>
                <a:cs typeface="Times New Roman" pitchFamily="18" charset="0"/>
              </a:rPr>
              <a:t> kan alkol düzeyi annenin alkol düzeyine eşit hale gelir. </a:t>
            </a:r>
            <a:r>
              <a:rPr lang="tr-TR" dirty="0" err="1" smtClean="0">
                <a:latin typeface="Times New Roman" pitchFamily="18" charset="0"/>
                <a:cs typeface="Times New Roman" pitchFamily="18" charset="0"/>
              </a:rPr>
              <a:t>Fetal</a:t>
            </a:r>
            <a:r>
              <a:rPr lang="tr-TR" dirty="0" smtClean="0">
                <a:latin typeface="Times New Roman" pitchFamily="18" charset="0"/>
                <a:cs typeface="Times New Roman" pitchFamily="18" charset="0"/>
              </a:rPr>
              <a:t> alkol sendromu ile </a:t>
            </a:r>
            <a:r>
              <a:rPr lang="tr-TR" dirty="0" err="1" smtClean="0">
                <a:latin typeface="Times New Roman" pitchFamily="18" charset="0"/>
                <a:cs typeface="Times New Roman" pitchFamily="18" charset="0"/>
              </a:rPr>
              <a:t>prematür</a:t>
            </a:r>
            <a:r>
              <a:rPr lang="tr-TR" dirty="0" smtClean="0">
                <a:latin typeface="Times New Roman" pitchFamily="18" charset="0"/>
                <a:cs typeface="Times New Roman" pitchFamily="18" charset="0"/>
              </a:rPr>
              <a:t> doğan </a:t>
            </a:r>
            <a:r>
              <a:rPr lang="tr-TR" dirty="0" err="1" smtClean="0">
                <a:latin typeface="Times New Roman" pitchFamily="18" charset="0"/>
                <a:cs typeface="Times New Roman" pitchFamily="18" charset="0"/>
              </a:rPr>
              <a:t>infantlarda</a:t>
            </a:r>
            <a:r>
              <a:rPr lang="tr-TR" dirty="0" smtClean="0">
                <a:latin typeface="Times New Roman" pitchFamily="18" charset="0"/>
                <a:cs typeface="Times New Roman" pitchFamily="18" charset="0"/>
              </a:rPr>
              <a:t> bilişsel değişimler, </a:t>
            </a:r>
            <a:r>
              <a:rPr lang="tr-TR" dirty="0" err="1" smtClean="0">
                <a:latin typeface="Times New Roman" pitchFamily="18" charset="0"/>
                <a:cs typeface="Times New Roman" pitchFamily="18" charset="0"/>
              </a:rPr>
              <a:t>kraniofasial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deformiteler</a:t>
            </a:r>
            <a:r>
              <a:rPr lang="tr-TR" dirty="0" smtClean="0">
                <a:latin typeface="Times New Roman" pitchFamily="18" charset="0"/>
                <a:cs typeface="Times New Roman" pitchFamily="18" charset="0"/>
              </a:rPr>
              <a:t>, kısa damak ve ince üst dudak anomalileri görülebilir. </a:t>
            </a:r>
          </a:p>
          <a:p>
            <a:pPr marL="274320" indent="-274320" eaLnBrk="1" fontAlgn="auto" hangingPunct="1">
              <a:spcAft>
                <a:spcPts val="0"/>
              </a:spcAft>
              <a:buClr>
                <a:schemeClr val="accent3"/>
              </a:buClr>
              <a:buFont typeface="Wingdings 2"/>
              <a:buChar char=""/>
              <a:defRPr/>
            </a:pPr>
            <a:r>
              <a:rPr lang="tr-TR" dirty="0" smtClean="0">
                <a:latin typeface="Times New Roman" pitchFamily="18" charset="0"/>
                <a:cs typeface="Times New Roman" pitchFamily="18" charset="0"/>
              </a:rPr>
              <a:t>Alkol tüketiminin etkisi </a:t>
            </a:r>
            <a:r>
              <a:rPr lang="tr-TR" dirty="0" err="1" smtClean="0">
                <a:latin typeface="Times New Roman" pitchFamily="18" charset="0"/>
                <a:cs typeface="Times New Roman" pitchFamily="18" charset="0"/>
              </a:rPr>
              <a:t>fetal</a:t>
            </a:r>
            <a:r>
              <a:rPr lang="tr-TR" dirty="0" smtClean="0">
                <a:latin typeface="Times New Roman" pitchFamily="18" charset="0"/>
                <a:cs typeface="Times New Roman" pitchFamily="18" charset="0"/>
              </a:rPr>
              <a:t> gelişimin çeşitli aşamalarıyla ilgilidir. </a:t>
            </a:r>
          </a:p>
          <a:p>
            <a:pPr marL="0" indent="0" eaLnBrk="1" hangingPunct="1">
              <a:spcBef>
                <a:spcPct val="0"/>
              </a:spcBef>
              <a:buClrTx/>
              <a:buSzTx/>
              <a:buFont typeface="Wingdings 2"/>
              <a:buNone/>
              <a:defRPr/>
            </a:pPr>
            <a:endParaRPr lang="tr-TR" dirty="0" smtClean="0">
              <a:latin typeface="Times New Roman" pitchFamily="18" charset="0"/>
              <a:cs typeface="Times New Roman" pitchFamily="18" charset="0"/>
            </a:endParaRPr>
          </a:p>
          <a:p>
            <a:pPr marL="0" indent="0">
              <a:spcBef>
                <a:spcPct val="0"/>
              </a:spcBef>
              <a:buClrTx/>
              <a:buSzTx/>
              <a:buFont typeface="Wingdings 2"/>
              <a:buNone/>
              <a:defRPr/>
            </a:pPr>
            <a:endParaRPr lang="tr-TR" sz="2800" dirty="0" smtClean="0">
              <a:solidFill>
                <a:srgbClr val="808080"/>
              </a:solidFill>
              <a:latin typeface="Verdana" pitchFamily="34" charset="0"/>
              <a:cs typeface="Arial" pitchFamily="34" charset="0"/>
            </a:endParaRPr>
          </a:p>
          <a:p>
            <a:pPr marL="274320" indent="-274320" eaLnBrk="1" fontAlgn="auto" hangingPunct="1">
              <a:spcAft>
                <a:spcPts val="0"/>
              </a:spcAft>
              <a:buClr>
                <a:schemeClr val="accent3"/>
              </a:buClr>
              <a:buFont typeface="Wingdings 2"/>
              <a:buChar char=""/>
              <a:defRPr/>
            </a:pPr>
            <a:endParaRPr lang="tr-TR"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pPr>
              <a:defRPr/>
            </a:pPr>
            <a:fld id="{1DAE546A-C2F8-4991-8BC9-F15BE9EFF759}" type="slidenum">
              <a:rPr lang="tr-TR"/>
              <a:pPr>
                <a:defRPr/>
              </a:pPr>
              <a:t>84</a:t>
            </a:fld>
            <a:endParaRPr lang="tr-T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2 İçerik Yer Tutucusu"/>
          <p:cNvSpPr>
            <a:spLocks noGrp="1"/>
          </p:cNvSpPr>
          <p:nvPr>
            <p:ph idx="1"/>
          </p:nvPr>
        </p:nvSpPr>
        <p:spPr>
          <a:xfrm>
            <a:off x="457200" y="1143000"/>
            <a:ext cx="8229600" cy="5181600"/>
          </a:xfrm>
        </p:spPr>
        <p:txBody>
          <a:bodyPr/>
          <a:lstStyle/>
          <a:p>
            <a:pPr eaLnBrk="1" hangingPunct="1">
              <a:buFont typeface="Wingdings 2" pitchFamily="18" charset="2"/>
              <a:buNone/>
            </a:pPr>
            <a:r>
              <a:rPr lang="tr-TR" b="1" smtClean="0">
                <a:solidFill>
                  <a:srgbClr val="FF0000"/>
                </a:solidFill>
                <a:latin typeface="Times New Roman" charset="0"/>
                <a:cs typeface="Times New Roman" charset="0"/>
              </a:rPr>
              <a:t>KAFEİN:</a:t>
            </a:r>
          </a:p>
          <a:p>
            <a:pPr eaLnBrk="1" hangingPunct="1"/>
            <a:r>
              <a:rPr lang="tr-TR" smtClean="0">
                <a:latin typeface="Times New Roman" charset="0"/>
                <a:cs typeface="Times New Roman" charset="0"/>
              </a:rPr>
              <a:t>Son zamanlardaki araştırmalarda kafeinin insanda üreme ya da teratojen riskini arttırdığına ilişkin bir delil bulunamamıştır. Bununla birlikte, maternal kahve tüketiminin Fe emilimini azalttığı ve anemi riskini arttırdığı saptanmıştır.</a:t>
            </a:r>
          </a:p>
          <a:p>
            <a:pPr eaLnBrk="1" hangingPunct="1"/>
            <a:r>
              <a:rPr lang="tr-TR" smtClean="0">
                <a:latin typeface="Times New Roman" charset="0"/>
                <a:cs typeface="Times New Roman" charset="0"/>
              </a:rPr>
              <a:t>Hemşireler gebe kadınlara gebelikte mümkünse kahve, çay, kola ve çikolata tüketimini sınırlandırmalarını önerebilir.</a:t>
            </a:r>
          </a:p>
          <a:p>
            <a:pPr eaLnBrk="1" hangingPunct="1"/>
            <a:endParaRPr lang="tr-TR" smtClean="0">
              <a:latin typeface="Times New Roman" charset="0"/>
              <a:cs typeface="Times New Roman" charset="0"/>
            </a:endParaRPr>
          </a:p>
        </p:txBody>
      </p:sp>
      <p:sp>
        <p:nvSpPr>
          <p:cNvPr id="4" name="3 Slayt Numarası Yer Tutucusu"/>
          <p:cNvSpPr>
            <a:spLocks noGrp="1"/>
          </p:cNvSpPr>
          <p:nvPr>
            <p:ph type="sldNum" sz="quarter" idx="12"/>
          </p:nvPr>
        </p:nvSpPr>
        <p:spPr/>
        <p:txBody>
          <a:bodyPr/>
          <a:lstStyle/>
          <a:p>
            <a:pPr>
              <a:defRPr/>
            </a:pPr>
            <a:fld id="{D936F55E-7BBF-4DE3-873D-A96E15F473C5}" type="slidenum">
              <a:rPr lang="tr-TR"/>
              <a:pPr>
                <a:defRPr/>
              </a:pPr>
              <a:t>85</a:t>
            </a:fld>
            <a:endParaRPr lang="tr-T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lstStyle/>
          <a:p>
            <a:pPr>
              <a:buNone/>
            </a:pPr>
            <a:r>
              <a:rPr lang="tr-TR" dirty="0" smtClean="0">
                <a:solidFill>
                  <a:srgbClr val="FF0000"/>
                </a:solidFill>
              </a:rPr>
              <a:t>İLAÇ VE UYUŞTURUCU MADDE BAĞIMLILIĞI:</a:t>
            </a:r>
          </a:p>
          <a:p>
            <a:pPr>
              <a:buNone/>
            </a:pPr>
            <a:r>
              <a:rPr lang="tr-TR" dirty="0" smtClean="0"/>
              <a:t>Gebelikte ilaç ve uyuşturucu madde bağımlılığı önemli bir problemdir. Kadının bağımlılığı fark  edilmez ya da ihmal edilirse anne ve fetüste yaratacağı komplikasyonlar nedeniyle hastanede tedavi </a:t>
            </a:r>
            <a:r>
              <a:rPr lang="tr-TR" smtClean="0"/>
              <a:t>edilmesi gerekebilir</a:t>
            </a:r>
            <a:r>
              <a:rPr lang="tr-TR" dirty="0" smtClean="0"/>
              <a:t>. </a:t>
            </a:r>
            <a:endParaRPr lang="tr-TR"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idx="1"/>
          </p:nvPr>
        </p:nvSpPr>
        <p:spPr/>
        <p:txBody>
          <a:bodyPr/>
          <a:lstStyle/>
          <a:p>
            <a:r>
              <a:rPr lang="tr-TR" dirty="0" smtClean="0"/>
              <a:t>TAŞKIN L (2016). Doğum ve Kadın Sağlığı Hemşireliği. XIII. Basım. </a:t>
            </a:r>
            <a:r>
              <a:rPr lang="tr-TR" i="1" dirty="0" smtClean="0"/>
              <a:t>Akademisyen Tıp </a:t>
            </a:r>
            <a:r>
              <a:rPr lang="tr-TR" i="1" dirty="0" err="1" smtClean="0"/>
              <a:t>Kitabevi</a:t>
            </a:r>
            <a:r>
              <a:rPr lang="tr-TR" dirty="0" smtClean="0"/>
              <a:t> Ankara.</a:t>
            </a:r>
          </a:p>
          <a:p>
            <a:r>
              <a:rPr lang="tr-TR" dirty="0" smtClean="0"/>
              <a:t>Doğum Öncesi Bakım Yönetim Rehberi T.C. Sağlık Bakanlığı Türkiye Halk Sağlığı Kurumu Kadın ve Üreme Sağlığı Daire </a:t>
            </a:r>
            <a:r>
              <a:rPr lang="tr-TR" dirty="0" err="1" smtClean="0"/>
              <a:t>Baakanlığı</a:t>
            </a:r>
            <a:r>
              <a:rPr lang="tr-TR" dirty="0" smtClean="0"/>
              <a:t> Ankara, 2014 Sağlık Bakanlığı Yayın No: 924</a:t>
            </a:r>
          </a:p>
          <a:p>
            <a:pPr>
              <a:buNone/>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90066"/>
          </a:xfrm>
        </p:spPr>
        <p:txBody>
          <a:bodyPr>
            <a:noAutofit/>
          </a:bodyPr>
          <a:lstStyle/>
          <a:p>
            <a:r>
              <a:rPr lang="tr-TR" sz="3200" dirty="0" smtClean="0">
                <a:solidFill>
                  <a:srgbClr val="FF0000"/>
                </a:solidFill>
              </a:rPr>
              <a:t>DOĞUM ÖNCESİ İZLEM</a:t>
            </a:r>
            <a:endParaRPr lang="tr-TR" sz="3200" dirty="0"/>
          </a:p>
        </p:txBody>
      </p:sp>
      <p:sp>
        <p:nvSpPr>
          <p:cNvPr id="3" name="2 İçerik Yer Tutucusu"/>
          <p:cNvSpPr>
            <a:spLocks noGrp="1"/>
          </p:cNvSpPr>
          <p:nvPr>
            <p:ph idx="1"/>
          </p:nvPr>
        </p:nvSpPr>
        <p:spPr>
          <a:xfrm>
            <a:off x="179512" y="908720"/>
            <a:ext cx="8784976" cy="5217443"/>
          </a:xfrm>
        </p:spPr>
        <p:txBody>
          <a:bodyPr/>
          <a:lstStyle/>
          <a:p>
            <a:pPr>
              <a:buNone/>
            </a:pPr>
            <a:r>
              <a:rPr lang="tr-TR" dirty="0" smtClean="0"/>
              <a:t>Doğum Öncesi Bakım Yönetim Rehberi’ne Göre;</a:t>
            </a:r>
          </a:p>
          <a:p>
            <a:pPr>
              <a:buNone/>
            </a:pPr>
            <a:endParaRPr lang="tr-TR" sz="3000" dirty="0" smtClean="0"/>
          </a:p>
          <a:p>
            <a:pPr>
              <a:buNone/>
            </a:pPr>
            <a:r>
              <a:rPr lang="tr-TR" sz="3000" dirty="0" smtClean="0">
                <a:solidFill>
                  <a:srgbClr val="FF0000"/>
                </a:solidFill>
              </a:rPr>
              <a:t>BİRİNCİ İZLEM </a:t>
            </a:r>
            <a:r>
              <a:rPr lang="tr-TR" sz="3000" dirty="0" smtClean="0"/>
              <a:t>(İlk İzlem) Gebeliğin ilk 14 haftası içerisinde</a:t>
            </a:r>
          </a:p>
          <a:p>
            <a:pPr>
              <a:buNone/>
            </a:pPr>
            <a:r>
              <a:rPr lang="tr-TR" sz="3000" dirty="0" smtClean="0">
                <a:solidFill>
                  <a:srgbClr val="FF0000"/>
                </a:solidFill>
              </a:rPr>
              <a:t>İKİNCİ İZLEM </a:t>
            </a:r>
            <a:r>
              <a:rPr lang="tr-TR" sz="3000" dirty="0" smtClean="0"/>
              <a:t>Gebeliğin 18-24. haftaları arasında</a:t>
            </a:r>
          </a:p>
          <a:p>
            <a:pPr>
              <a:buNone/>
            </a:pPr>
            <a:r>
              <a:rPr lang="tr-TR" sz="3000" dirty="0" smtClean="0">
                <a:solidFill>
                  <a:srgbClr val="FF0000"/>
                </a:solidFill>
              </a:rPr>
              <a:t>ÜÇÜNCÜ İZLEM </a:t>
            </a:r>
            <a:r>
              <a:rPr lang="tr-TR" sz="3000" dirty="0" smtClean="0"/>
              <a:t>Gebeliğin 28-32. haftaları arasında</a:t>
            </a:r>
          </a:p>
          <a:p>
            <a:pPr>
              <a:buNone/>
            </a:pPr>
            <a:r>
              <a:rPr lang="tr-TR" sz="3000" dirty="0" smtClean="0">
                <a:solidFill>
                  <a:srgbClr val="FF0000"/>
                </a:solidFill>
              </a:rPr>
              <a:t>DÖRDÜNCÜ İZLEM</a:t>
            </a:r>
            <a:r>
              <a:rPr lang="tr-TR" sz="3000" dirty="0" smtClean="0"/>
              <a:t> Gebeliğin 36-38. haftaları arasında </a:t>
            </a:r>
            <a:endParaRPr lang="tr-TR" sz="3000" dirty="0"/>
          </a:p>
        </p:txBody>
      </p:sp>
      <p:sp>
        <p:nvSpPr>
          <p:cNvPr id="4" name="3 Metin kutusu"/>
          <p:cNvSpPr txBox="1"/>
          <p:nvPr/>
        </p:nvSpPr>
        <p:spPr>
          <a:xfrm>
            <a:off x="3851920" y="6237312"/>
            <a:ext cx="4752528" cy="646331"/>
          </a:xfrm>
          <a:prstGeom prst="rect">
            <a:avLst/>
          </a:prstGeom>
          <a:noFill/>
        </p:spPr>
        <p:txBody>
          <a:bodyPr wrap="square" rtlCol="0">
            <a:spAutoFit/>
          </a:bodyPr>
          <a:lstStyle/>
          <a:p>
            <a:r>
              <a:rPr lang="tr-TR" sz="1200" dirty="0" smtClean="0"/>
              <a:t>Doğum Öncesi Bakım Yönetim Rehberi T.C. Sağlık Bakanlığı Türkiye Halk Sağlığı Kurumu Kadın ve Üreme Sağlığı Daire </a:t>
            </a:r>
            <a:r>
              <a:rPr lang="tr-TR" sz="1200" dirty="0" err="1" smtClean="0"/>
              <a:t>BaĢkanlığı</a:t>
            </a:r>
            <a:r>
              <a:rPr lang="tr-TR" sz="1200" dirty="0" smtClean="0"/>
              <a:t> Ankara, 2014 Sağlık Bakanlığı Yayın No: 924</a:t>
            </a:r>
            <a:endParaRPr lang="tr-TR" sz="12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TotalTime>
  <Words>5537</Words>
  <Application>Microsoft Office PowerPoint</Application>
  <PresentationFormat>Ekran Gösterisi (4:3)</PresentationFormat>
  <Paragraphs>393</Paragraphs>
  <Slides>87</Slides>
  <Notes>31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87</vt:i4>
      </vt:variant>
    </vt:vector>
  </HeadingPairs>
  <TitlesOfParts>
    <vt:vector size="93" baseType="lpstr">
      <vt:lpstr>Arial</vt:lpstr>
      <vt:lpstr>Calibri</vt:lpstr>
      <vt:lpstr>Times New Roman</vt:lpstr>
      <vt:lpstr>Verdana</vt:lpstr>
      <vt:lpstr>Wingdings 2</vt:lpstr>
      <vt:lpstr>Ofis Teması</vt:lpstr>
      <vt:lpstr>DOĞUM ÖNCESİ BAKIM (=DÖB)</vt:lpstr>
      <vt:lpstr>DOĞUM ÖNCESİ BAKIMIN ÖNEMİ</vt:lpstr>
      <vt:lpstr>PowerPoint Sunusu</vt:lpstr>
      <vt:lpstr>PowerPoint Sunusu</vt:lpstr>
      <vt:lpstr>DOĞUM ÖNCESİ BAKIMIN AMACI </vt:lpstr>
      <vt:lpstr>PowerPoint Sunusu</vt:lpstr>
      <vt:lpstr>PowerPoint Sunusu</vt:lpstr>
      <vt:lpstr>DOĞUM ÖNCESİ İZLEM</vt:lpstr>
      <vt:lpstr>DOĞUM ÖNCESİ İZLEM</vt:lpstr>
      <vt:lpstr>DOĞUM ÖNCESİ DÖNEMDE RİSK TARAMASI</vt:lpstr>
      <vt:lpstr>DOĞUM ÖNCESİ BAKIM ALMAYI ETKİLEYEN FAKTÖRLER</vt:lpstr>
      <vt:lpstr>DOĞUM ÖNCESİ EĞİTİM VE DOĞUMA HAZIRLIK SINIFLARI</vt:lpstr>
      <vt:lpstr>GEBELİKTE TEHLİKE BELİRTİLERİ ve NEDENLERİ</vt:lpstr>
      <vt:lpstr>GEBELİKTE SIK GÖRÜLEN RAHATSIZLIKLAR VE ALINACAK ÖNLEMLER </vt:lpstr>
      <vt:lpstr>Birinci Trimestir </vt:lpstr>
      <vt:lpstr>PowerPoint Sunusu</vt:lpstr>
      <vt:lpstr>Öneriler: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İkinci ve Üçüncü Trimestırlar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GEBELİK SIRASINDA MATERNAL VE FETAL SAĞLIĞIN YÜKSELTİLMESİ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GEBELİKTE ŞU DURUMLARDA EGZERSİZ YAPILMASI KONTRAENDİKEDİR </vt:lpstr>
      <vt:lpstr>PowerPoint Sunusu</vt:lpstr>
      <vt:lpstr>PowerPoint Sunusu</vt:lpstr>
      <vt:lpstr>PowerPoint Sunusu</vt:lpstr>
      <vt:lpstr>PowerPoint Sunusu</vt:lpstr>
      <vt:lpstr>PowerPoint Sunusu</vt:lpstr>
      <vt:lpstr>PowerPoint Sunusu</vt:lpstr>
      <vt:lpstr>PowerPoint Sunusu</vt:lpstr>
      <vt:lpstr>Doğurganlık Çağındaki Kadınların Tetanoz Aşısı Doz Sayısı, Uygulanma Zamanı ve Koruma Süresi</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Administrator</dc:creator>
  <cp:lastModifiedBy>nuran coskun</cp:lastModifiedBy>
  <cp:revision>49</cp:revision>
  <dcterms:created xsi:type="dcterms:W3CDTF">2010-09-02T11:19:08Z</dcterms:created>
  <dcterms:modified xsi:type="dcterms:W3CDTF">2020-10-30T12:20:14Z</dcterms:modified>
</cp:coreProperties>
</file>