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6" r:id="rId3"/>
    <p:sldId id="269" r:id="rId4"/>
    <p:sldId id="267" r:id="rId5"/>
    <p:sldId id="270" r:id="rId6"/>
    <p:sldId id="268" r:id="rId7"/>
    <p:sldId id="271" r:id="rId8"/>
    <p:sldId id="265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56" r:id="rId19"/>
    <p:sldId id="258" r:id="rId20"/>
    <p:sldId id="257" r:id="rId21"/>
    <p:sldId id="259" r:id="rId22"/>
    <p:sldId id="260" r:id="rId23"/>
    <p:sldId id="261" r:id="rId24"/>
    <p:sldId id="262" r:id="rId25"/>
  </p:sldIdLst>
  <p:sldSz cx="9906000" cy="6858000" type="A4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320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414270" y="0"/>
            <a:ext cx="10760026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46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46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46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941347" y="-21511"/>
            <a:ext cx="3985709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47" name="Rectangle 46"/>
          <p:cNvSpPr/>
          <p:nvPr/>
        </p:nvSpPr>
        <p:spPr>
          <a:xfrm>
            <a:off x="5036521" y="-21511"/>
            <a:ext cx="37973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7812" y="2708476"/>
            <a:ext cx="3589468" cy="1702160"/>
          </a:xfrm>
        </p:spPr>
        <p:txBody>
          <a:bodyPr>
            <a:normAutofit/>
          </a:bodyPr>
          <a:lstStyle>
            <a:lvl1pPr>
              <a:defRPr sz="249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27812" y="4421081"/>
            <a:ext cx="3585620" cy="1260629"/>
          </a:xfrm>
        </p:spPr>
        <p:txBody>
          <a:bodyPr>
            <a:normAutofit/>
          </a:bodyPr>
          <a:lstStyle>
            <a:lvl1pPr marL="0" indent="0" algn="l">
              <a:buNone/>
              <a:defRPr sz="1246">
                <a:solidFill>
                  <a:srgbClr val="424242"/>
                </a:solidFill>
              </a:defRPr>
            </a:lvl1pPr>
            <a:lvl2pPr marL="316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33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49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66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82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99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15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32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33639" y="1516829"/>
            <a:ext cx="2311400" cy="750981"/>
          </a:xfrm>
        </p:spPr>
        <p:txBody>
          <a:bodyPr anchor="b"/>
          <a:lstStyle>
            <a:lvl1pPr algn="l">
              <a:defRPr sz="1662"/>
            </a:lvl1pPr>
          </a:lstStyle>
          <a:p>
            <a:fld id="{2A7E1AF0-4FB6-4B39-B05E-86D6FA8B2401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5038463" y="6088284"/>
            <a:ext cx="37973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45480" y="5719967"/>
            <a:ext cx="3067558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36520" y="5719967"/>
            <a:ext cx="69730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5FD8945-6017-4281-A449-30EF184627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5038463" y="6088284"/>
            <a:ext cx="37973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1AF0-4FB6-4B39-B05E-86D6FA8B2401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D8945-6017-4281-A449-30EF184627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030147"/>
            <a:ext cx="1608158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071" y="1030147"/>
            <a:ext cx="5875679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1AF0-4FB6-4B39-B05E-86D6FA8B2401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D8945-6017-4281-A449-30EF184627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1AF0-4FB6-4B39-B05E-86D6FA8B2401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D8945-6017-4281-A449-30EF184627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3533" y="2900830"/>
            <a:ext cx="7190590" cy="1362075"/>
          </a:xfrm>
        </p:spPr>
        <p:txBody>
          <a:bodyPr anchor="b"/>
          <a:lstStyle>
            <a:lvl1pPr algn="l">
              <a:defRPr sz="2769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3532" y="4267200"/>
            <a:ext cx="7190589" cy="1520413"/>
          </a:xfrm>
        </p:spPr>
        <p:txBody>
          <a:bodyPr anchor="t"/>
          <a:lstStyle>
            <a:lvl1pPr marL="0" indent="0">
              <a:buNone/>
              <a:defRPr sz="1385">
                <a:solidFill>
                  <a:schemeClr val="tx1">
                    <a:tint val="75000"/>
                  </a:schemeClr>
                </a:solidFill>
              </a:defRPr>
            </a:lvl1pPr>
            <a:lvl2pPr marL="316520" indent="0">
              <a:buNone/>
              <a:defRPr sz="1246">
                <a:solidFill>
                  <a:schemeClr val="tx1">
                    <a:tint val="75000"/>
                  </a:schemeClr>
                </a:solidFill>
              </a:defRPr>
            </a:lvl2pPr>
            <a:lvl3pPr marL="633039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3pPr>
            <a:lvl4pPr marL="949559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4pPr>
            <a:lvl5pPr marL="1266078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5pPr>
            <a:lvl6pPr marL="1582598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6pPr>
            <a:lvl7pPr marL="1899117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7pPr>
            <a:lvl8pPr marL="2215637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8pPr>
            <a:lvl9pPr marL="2532156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1AF0-4FB6-4B39-B05E-86D6FA8B2401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D8945-6017-4281-A449-30EF184627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1AF0-4FB6-4B39-B05E-86D6FA8B2401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D8945-6017-4281-A449-30EF184627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29284" y="2313432"/>
            <a:ext cx="3704844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2313431"/>
            <a:ext cx="3704844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9787" y="2316009"/>
            <a:ext cx="3311910" cy="639762"/>
          </a:xfrm>
        </p:spPr>
        <p:txBody>
          <a:bodyPr anchor="b"/>
          <a:lstStyle>
            <a:lvl1pPr marL="0" indent="0">
              <a:buNone/>
              <a:defRPr sz="1662" b="1">
                <a:solidFill>
                  <a:schemeClr val="accent1"/>
                </a:solidFill>
              </a:defRPr>
            </a:lvl1pPr>
            <a:lvl2pPr marL="316520" indent="0">
              <a:buNone/>
              <a:defRPr sz="1385" b="1"/>
            </a:lvl2pPr>
            <a:lvl3pPr marL="633039" indent="0">
              <a:buNone/>
              <a:defRPr sz="1246" b="1"/>
            </a:lvl3pPr>
            <a:lvl4pPr marL="949559" indent="0">
              <a:buNone/>
              <a:defRPr sz="1108" b="1"/>
            </a:lvl4pPr>
            <a:lvl5pPr marL="1266078" indent="0">
              <a:buNone/>
              <a:defRPr sz="1108" b="1"/>
            </a:lvl5pPr>
            <a:lvl6pPr marL="1582598" indent="0">
              <a:buNone/>
              <a:defRPr sz="1108" b="1"/>
            </a:lvl6pPr>
            <a:lvl7pPr marL="1899117" indent="0">
              <a:buNone/>
              <a:defRPr sz="1108" b="1"/>
            </a:lvl7pPr>
            <a:lvl8pPr marL="2215637" indent="0">
              <a:buNone/>
              <a:defRPr sz="1108" b="1"/>
            </a:lvl8pPr>
            <a:lvl9pPr marL="2532156" indent="0">
              <a:buNone/>
              <a:defRPr sz="1108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8531" y="2974695"/>
            <a:ext cx="3704844" cy="2835797"/>
          </a:xfrm>
        </p:spPr>
        <p:txBody>
          <a:bodyPr/>
          <a:lstStyle>
            <a:lvl1pPr>
              <a:defRPr sz="1662"/>
            </a:lvl1pPr>
            <a:lvl2pPr>
              <a:defRPr sz="1385"/>
            </a:lvl2pPr>
            <a:lvl3pPr>
              <a:defRPr sz="1246"/>
            </a:lvl3pPr>
            <a:lvl4pPr>
              <a:defRPr sz="1108"/>
            </a:lvl4pPr>
            <a:lvl5pPr>
              <a:defRPr sz="1108"/>
            </a:lvl5pPr>
            <a:lvl6pPr>
              <a:defRPr sz="1108"/>
            </a:lvl6pPr>
            <a:lvl7pPr>
              <a:defRPr sz="1108"/>
            </a:lvl7pPr>
            <a:lvl8pPr>
              <a:defRPr sz="1108"/>
            </a:lvl8pPr>
            <a:lvl9pPr>
              <a:defRPr sz="1108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9491" y="2316011"/>
            <a:ext cx="3310360" cy="639762"/>
          </a:xfrm>
        </p:spPr>
        <p:txBody>
          <a:bodyPr anchor="b"/>
          <a:lstStyle>
            <a:lvl1pPr marL="0" indent="0">
              <a:buNone/>
              <a:defRPr sz="1662" b="1">
                <a:solidFill>
                  <a:schemeClr val="accent1"/>
                </a:solidFill>
              </a:defRPr>
            </a:lvl1pPr>
            <a:lvl2pPr marL="316520" indent="0">
              <a:buNone/>
              <a:defRPr sz="1385" b="1"/>
            </a:lvl2pPr>
            <a:lvl3pPr marL="633039" indent="0">
              <a:buNone/>
              <a:defRPr sz="1246" b="1"/>
            </a:lvl3pPr>
            <a:lvl4pPr marL="949559" indent="0">
              <a:buNone/>
              <a:defRPr sz="1108" b="1"/>
            </a:lvl4pPr>
            <a:lvl5pPr marL="1266078" indent="0">
              <a:buNone/>
              <a:defRPr sz="1108" b="1"/>
            </a:lvl5pPr>
            <a:lvl6pPr marL="1582598" indent="0">
              <a:buNone/>
              <a:defRPr sz="1108" b="1"/>
            </a:lvl6pPr>
            <a:lvl7pPr marL="1899117" indent="0">
              <a:buNone/>
              <a:defRPr sz="1108" b="1"/>
            </a:lvl7pPr>
            <a:lvl8pPr marL="2215637" indent="0">
              <a:buNone/>
              <a:defRPr sz="1108" b="1"/>
            </a:lvl8pPr>
            <a:lvl9pPr marL="2532156" indent="0">
              <a:buNone/>
              <a:defRPr sz="1108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248" y="2974695"/>
            <a:ext cx="3704844" cy="2835797"/>
          </a:xfrm>
        </p:spPr>
        <p:txBody>
          <a:bodyPr/>
          <a:lstStyle>
            <a:lvl1pPr>
              <a:defRPr sz="1662"/>
            </a:lvl1pPr>
            <a:lvl2pPr>
              <a:defRPr sz="1385"/>
            </a:lvl2pPr>
            <a:lvl3pPr>
              <a:defRPr sz="1246"/>
            </a:lvl3pPr>
            <a:lvl4pPr>
              <a:defRPr sz="1108"/>
            </a:lvl4pPr>
            <a:lvl5pPr>
              <a:defRPr sz="1108"/>
            </a:lvl5pPr>
            <a:lvl6pPr>
              <a:defRPr sz="1108"/>
            </a:lvl6pPr>
            <a:lvl7pPr>
              <a:defRPr sz="1108"/>
            </a:lvl7pPr>
            <a:lvl8pPr>
              <a:defRPr sz="1108"/>
            </a:lvl8pPr>
            <a:lvl9pPr>
              <a:defRPr sz="1108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1AF0-4FB6-4B39-B05E-86D6FA8B2401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D8945-6017-4281-A449-30EF184627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1AF0-4FB6-4B39-B05E-86D6FA8B2401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D8945-6017-4281-A449-30EF184627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1AF0-4FB6-4B39-B05E-86D6FA8B2401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D8945-6017-4281-A449-30EF184627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14270" y="0"/>
            <a:ext cx="10760026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46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46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46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941347" y="-21511"/>
            <a:ext cx="3985709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57" name="Rectangle 56"/>
          <p:cNvSpPr/>
          <p:nvPr/>
        </p:nvSpPr>
        <p:spPr>
          <a:xfrm>
            <a:off x="5036521" y="-21510"/>
            <a:ext cx="37973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1AF0-4FB6-4B39-B05E-86D6FA8B2401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D8945-6017-4281-A449-30EF184627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81037" y="601884"/>
            <a:ext cx="3859112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1386" y="856528"/>
            <a:ext cx="3347977" cy="5150734"/>
          </a:xfrm>
        </p:spPr>
        <p:txBody>
          <a:bodyPr/>
          <a:lstStyle>
            <a:lvl1pPr>
              <a:defRPr sz="1662"/>
            </a:lvl1pPr>
            <a:lvl2pPr>
              <a:defRPr sz="1523"/>
            </a:lvl2pPr>
            <a:lvl3pPr>
              <a:defRPr sz="1385"/>
            </a:lvl3pPr>
            <a:lvl4pPr>
              <a:defRPr sz="1246"/>
            </a:lvl4pPr>
            <a:lvl5pPr>
              <a:defRPr sz="1108"/>
            </a:lvl5pPr>
            <a:lvl6pPr>
              <a:defRPr sz="1385"/>
            </a:lvl6pPr>
            <a:lvl7pPr>
              <a:defRPr sz="1385"/>
            </a:lvl7pPr>
            <a:lvl8pPr>
              <a:defRPr sz="1385"/>
            </a:lvl8pPr>
            <a:lvl9pPr>
              <a:defRPr sz="138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038463" y="6088284"/>
            <a:ext cx="37973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028235" y="5724836"/>
            <a:ext cx="3784803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4820" y="2657435"/>
            <a:ext cx="3579953" cy="1463153"/>
          </a:xfrm>
        </p:spPr>
        <p:txBody>
          <a:bodyPr anchor="b">
            <a:normAutofit/>
          </a:bodyPr>
          <a:lstStyle>
            <a:lvl1pPr algn="l">
              <a:defRPr sz="1938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1308" y="4136994"/>
            <a:ext cx="3573683" cy="1517904"/>
          </a:xfrm>
        </p:spPr>
        <p:txBody>
          <a:bodyPr>
            <a:normAutofit/>
          </a:bodyPr>
          <a:lstStyle>
            <a:lvl1pPr marL="0" indent="0">
              <a:buNone/>
              <a:defRPr sz="1108">
                <a:solidFill>
                  <a:srgbClr val="424242"/>
                </a:solidFill>
              </a:defRPr>
            </a:lvl1pPr>
            <a:lvl2pPr marL="316520" indent="0">
              <a:buNone/>
              <a:defRPr sz="831"/>
            </a:lvl2pPr>
            <a:lvl3pPr marL="633039" indent="0">
              <a:buNone/>
              <a:defRPr sz="692"/>
            </a:lvl3pPr>
            <a:lvl4pPr marL="949559" indent="0">
              <a:buNone/>
              <a:defRPr sz="623"/>
            </a:lvl4pPr>
            <a:lvl5pPr marL="1266078" indent="0">
              <a:buNone/>
              <a:defRPr sz="623"/>
            </a:lvl5pPr>
            <a:lvl6pPr marL="1582598" indent="0">
              <a:buNone/>
              <a:defRPr sz="623"/>
            </a:lvl6pPr>
            <a:lvl7pPr marL="1899117" indent="0">
              <a:buNone/>
              <a:defRPr sz="623"/>
            </a:lvl7pPr>
            <a:lvl8pPr marL="2215637" indent="0">
              <a:buNone/>
              <a:defRPr sz="623"/>
            </a:lvl8pPr>
            <a:lvl9pPr marL="2532156" indent="0">
              <a:buNone/>
              <a:defRPr sz="62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14270" y="0"/>
            <a:ext cx="10760026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46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46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46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941347" y="-21511"/>
            <a:ext cx="3985709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101" name="Rectangle 100"/>
          <p:cNvSpPr/>
          <p:nvPr/>
        </p:nvSpPr>
        <p:spPr>
          <a:xfrm>
            <a:off x="5036521" y="-21510"/>
            <a:ext cx="37973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102" name="Rectangle 101"/>
          <p:cNvSpPr/>
          <p:nvPr/>
        </p:nvSpPr>
        <p:spPr>
          <a:xfrm>
            <a:off x="981037" y="601884"/>
            <a:ext cx="3859112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105" name="Rectangle 104"/>
          <p:cNvSpPr/>
          <p:nvPr/>
        </p:nvSpPr>
        <p:spPr>
          <a:xfrm>
            <a:off x="5038463" y="6088284"/>
            <a:ext cx="37973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8959" y="2660904"/>
            <a:ext cx="3576066" cy="1463040"/>
          </a:xfrm>
        </p:spPr>
        <p:txBody>
          <a:bodyPr anchor="b">
            <a:normAutofit/>
          </a:bodyPr>
          <a:lstStyle>
            <a:lvl1pPr algn="l">
              <a:defRPr sz="1938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88978" y="693795"/>
            <a:ext cx="3639591" cy="5468112"/>
          </a:xfrm>
        </p:spPr>
        <p:txBody>
          <a:bodyPr/>
          <a:lstStyle>
            <a:lvl1pPr marL="0" indent="0">
              <a:buNone/>
              <a:defRPr sz="2215">
                <a:solidFill>
                  <a:schemeClr val="accent1"/>
                </a:solidFill>
              </a:defRPr>
            </a:lvl1pPr>
            <a:lvl2pPr marL="316520" indent="0">
              <a:buNone/>
              <a:defRPr sz="1938"/>
            </a:lvl2pPr>
            <a:lvl3pPr marL="633039" indent="0">
              <a:buNone/>
              <a:defRPr sz="1662"/>
            </a:lvl3pPr>
            <a:lvl4pPr marL="949559" indent="0">
              <a:buNone/>
              <a:defRPr sz="1385"/>
            </a:lvl4pPr>
            <a:lvl5pPr marL="1266078" indent="0">
              <a:buNone/>
              <a:defRPr sz="1385"/>
            </a:lvl5pPr>
            <a:lvl6pPr marL="1582598" indent="0">
              <a:buNone/>
              <a:defRPr sz="1385"/>
            </a:lvl6pPr>
            <a:lvl7pPr marL="1899117" indent="0">
              <a:buNone/>
              <a:defRPr sz="1385"/>
            </a:lvl7pPr>
            <a:lvl8pPr marL="2215637" indent="0">
              <a:buNone/>
              <a:defRPr sz="1385"/>
            </a:lvl8pPr>
            <a:lvl9pPr marL="2532156" indent="0">
              <a:buNone/>
              <a:defRPr sz="1385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29183" y="4133089"/>
            <a:ext cx="3575621" cy="1519561"/>
          </a:xfrm>
        </p:spPr>
        <p:txBody>
          <a:bodyPr>
            <a:normAutofit/>
          </a:bodyPr>
          <a:lstStyle>
            <a:lvl1pPr marL="0" indent="0">
              <a:buNone/>
              <a:defRPr sz="1108">
                <a:solidFill>
                  <a:srgbClr val="424242"/>
                </a:solidFill>
              </a:defRPr>
            </a:lvl1pPr>
            <a:lvl2pPr marL="316520" indent="0">
              <a:buNone/>
              <a:defRPr sz="831"/>
            </a:lvl2pPr>
            <a:lvl3pPr marL="633039" indent="0">
              <a:buNone/>
              <a:defRPr sz="692"/>
            </a:lvl3pPr>
            <a:lvl4pPr marL="949559" indent="0">
              <a:buNone/>
              <a:defRPr sz="623"/>
            </a:lvl4pPr>
            <a:lvl5pPr marL="1266078" indent="0">
              <a:buNone/>
              <a:defRPr sz="623"/>
            </a:lvl5pPr>
            <a:lvl6pPr marL="1582598" indent="0">
              <a:buNone/>
              <a:defRPr sz="623"/>
            </a:lvl6pPr>
            <a:lvl7pPr marL="1899117" indent="0">
              <a:buNone/>
              <a:defRPr sz="623"/>
            </a:lvl7pPr>
            <a:lvl8pPr marL="2215637" indent="0">
              <a:buNone/>
              <a:defRPr sz="623"/>
            </a:lvl8pPr>
            <a:lvl9pPr marL="2532156" indent="0">
              <a:buNone/>
              <a:defRPr sz="62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1AF0-4FB6-4B39-B05E-86D6FA8B2401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028235" y="5724836"/>
            <a:ext cx="3784803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D8945-6017-4281-A449-30EF184627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2"/>
            </a:gs>
            <a:gs pos="21000">
              <a:srgbClr val="7030A0"/>
            </a:gs>
            <a:gs pos="100000">
              <a:schemeClr val="bg2">
                <a:tint val="92000"/>
                <a:shade val="66000"/>
                <a:satMod val="110000"/>
                <a:lumMod val="80000"/>
              </a:schemeClr>
            </a:gs>
            <a:gs pos="100000">
              <a:schemeClr val="bg2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30199" y="0"/>
            <a:ext cx="10760026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46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46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46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46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46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95300" y="333488"/>
            <a:ext cx="89154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70" name="Rectangle 69"/>
          <p:cNvSpPr/>
          <p:nvPr/>
        </p:nvSpPr>
        <p:spPr>
          <a:xfrm>
            <a:off x="4941347" y="-21510"/>
            <a:ext cx="3985709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71" name="Rectangle 70"/>
          <p:cNvSpPr/>
          <p:nvPr/>
        </p:nvSpPr>
        <p:spPr>
          <a:xfrm>
            <a:off x="5036521" y="-21510"/>
            <a:ext cx="37973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448" y="1027664"/>
            <a:ext cx="7610139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450" y="2323652"/>
            <a:ext cx="7342094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97170" y="22449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1">
                <a:solidFill>
                  <a:srgbClr val="FEFEFE"/>
                </a:solidFill>
              </a:defRPr>
            </a:lvl1pPr>
          </a:lstStyle>
          <a:p>
            <a:fld id="{2A7E1AF0-4FB6-4B39-B05E-86D6FA8B2401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28235" y="5852161"/>
            <a:ext cx="37939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1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36521" y="224492"/>
            <a:ext cx="14431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1">
                <a:solidFill>
                  <a:srgbClr val="FEFEFE"/>
                </a:solidFill>
              </a:defRPr>
            </a:lvl1pPr>
          </a:lstStyle>
          <a:p>
            <a:fld id="{15FD8945-6017-4281-A449-30EF184627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33039" rtl="0" eaLnBrk="1" latinLnBrk="0" hangingPunct="1">
        <a:spcBef>
          <a:spcPct val="0"/>
        </a:spcBef>
        <a:buNone/>
        <a:defRPr sz="2769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37390" indent="-189912" algn="l" defTabSz="633039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62" kern="1200">
          <a:solidFill>
            <a:schemeClr val="tx2"/>
          </a:solidFill>
          <a:latin typeface="+mn-lt"/>
          <a:ea typeface="+mn-ea"/>
          <a:cs typeface="+mn-cs"/>
        </a:defRPr>
      </a:lvl1pPr>
      <a:lvl2pPr marL="443127" indent="-189912" algn="l" defTabSz="633039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23" kern="1200">
          <a:solidFill>
            <a:schemeClr val="tx2"/>
          </a:solidFill>
          <a:latin typeface="+mn-lt"/>
          <a:ea typeface="+mn-ea"/>
          <a:cs typeface="+mn-cs"/>
        </a:defRPr>
      </a:lvl2pPr>
      <a:lvl3pPr marL="633039" indent="-158260" algn="l" defTabSz="633039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385" kern="1200">
          <a:solidFill>
            <a:schemeClr val="tx2"/>
          </a:solidFill>
          <a:latin typeface="+mn-lt"/>
          <a:ea typeface="+mn-ea"/>
          <a:cs typeface="+mn-cs"/>
        </a:defRPr>
      </a:lvl3pPr>
      <a:lvl4pPr marL="778638" indent="-158260" algn="l" defTabSz="633039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246" kern="1200">
          <a:solidFill>
            <a:schemeClr val="tx2"/>
          </a:solidFill>
          <a:latin typeface="+mn-lt"/>
          <a:ea typeface="+mn-ea"/>
          <a:cs typeface="+mn-cs"/>
        </a:defRPr>
      </a:lvl4pPr>
      <a:lvl5pPr marL="917907" indent="-158260" algn="l" defTabSz="633039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108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050845" indent="-158260" algn="l" defTabSz="633039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969" kern="1200">
          <a:solidFill>
            <a:schemeClr val="tx2"/>
          </a:solidFill>
          <a:latin typeface="+mn-lt"/>
          <a:ea typeface="+mn-ea"/>
          <a:cs typeface="+mn-cs"/>
        </a:defRPr>
      </a:lvl6pPr>
      <a:lvl7pPr marL="1190114" indent="-158260" algn="l" defTabSz="633039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969" kern="1200">
          <a:solidFill>
            <a:schemeClr val="tx2"/>
          </a:solidFill>
          <a:latin typeface="+mn-lt"/>
          <a:ea typeface="+mn-ea"/>
          <a:cs typeface="+mn-cs"/>
        </a:defRPr>
      </a:lvl7pPr>
      <a:lvl8pPr marL="1329382" indent="-158260" algn="l" defTabSz="633039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969" kern="1200">
          <a:solidFill>
            <a:schemeClr val="tx2"/>
          </a:solidFill>
          <a:latin typeface="+mn-lt"/>
          <a:ea typeface="+mn-ea"/>
          <a:cs typeface="+mn-cs"/>
        </a:defRPr>
      </a:lvl8pPr>
      <a:lvl9pPr marL="1468651" indent="-158260" algn="l" defTabSz="633039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969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da.gov/downloads/AboutFDA/CentersOffices/OfficeofMedicalProductsandTobacco/CDER/UCM135688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OTC DRUGS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62" dirty="0"/>
              <a:t>Arzu Onay-</a:t>
            </a:r>
            <a:r>
              <a:rPr lang="tr-TR" sz="1662" dirty="0" err="1"/>
              <a:t>Beşikci</a:t>
            </a:r>
            <a:endParaRPr lang="en-US" sz="1662" dirty="0"/>
          </a:p>
        </p:txBody>
      </p:sp>
    </p:spTree>
    <p:extLst>
      <p:ext uri="{BB962C8B-B14F-4D97-AF65-F5344CB8AC3E}">
        <p14:creationId xmlns:p14="http://schemas.microsoft.com/office/powerpoint/2010/main" val="10043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72" y="836712"/>
            <a:ext cx="9577064" cy="4638675"/>
          </a:xfrm>
          <a:prstGeom prst="rect">
            <a:avLst/>
          </a:prstGeom>
        </p:spPr>
      </p:pic>
      <p:cxnSp>
        <p:nvCxnSpPr>
          <p:cNvPr id="5" name="Düz Bağlayıcı 4"/>
          <p:cNvCxnSpPr/>
          <p:nvPr/>
        </p:nvCxnSpPr>
        <p:spPr>
          <a:xfrm>
            <a:off x="5169024" y="5157192"/>
            <a:ext cx="86409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Bağlayıcı 5"/>
          <p:cNvCxnSpPr/>
          <p:nvPr/>
        </p:nvCxnSpPr>
        <p:spPr>
          <a:xfrm>
            <a:off x="5169024" y="4509120"/>
            <a:ext cx="86409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ikdörtgen 6"/>
          <p:cNvSpPr/>
          <p:nvPr/>
        </p:nvSpPr>
        <p:spPr>
          <a:xfrm>
            <a:off x="344488" y="5786742"/>
            <a:ext cx="8928992" cy="646331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https://www.accessdata.fda.gov/scripts/cder/daf/index.cfm?event=BasicSearch.process</a:t>
            </a:r>
          </a:p>
        </p:txBody>
      </p:sp>
    </p:spTree>
    <p:extLst>
      <p:ext uri="{BB962C8B-B14F-4D97-AF65-F5344CB8AC3E}">
        <p14:creationId xmlns:p14="http://schemas.microsoft.com/office/powerpoint/2010/main" val="465430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dirty="0"/>
              <a:t>AOB </a:t>
            </a:r>
            <a:fld id="{152F93FB-B14B-4000-8B74-AD5369F07824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655" y="762000"/>
            <a:ext cx="8918046" cy="4179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16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dirty="0"/>
              <a:t> AOB </a:t>
            </a:r>
            <a:fld id="{152F93FB-B14B-4000-8B74-AD5369F07824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Dikdörtgen 6"/>
          <p:cNvSpPr/>
          <p:nvPr/>
        </p:nvSpPr>
        <p:spPr>
          <a:xfrm>
            <a:off x="920552" y="267585"/>
            <a:ext cx="8375847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solidFill>
                  <a:srgbClr val="000000"/>
                </a:solidFill>
                <a:latin typeface="Arial Rounded MT Bold" panose="020F0704030504030204" pitchFamily="34" charset="0"/>
              </a:rPr>
              <a:t>Eczaneden</a:t>
            </a:r>
            <a:r>
              <a:rPr lang="en-US" dirty="0">
                <a:solidFill>
                  <a:srgbClr val="000000"/>
                </a:solidFill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 Rounded MT Bold" panose="020F0704030504030204" pitchFamily="34" charset="0"/>
              </a:rPr>
              <a:t>satışı</a:t>
            </a:r>
            <a:r>
              <a:rPr lang="en-US" dirty="0">
                <a:solidFill>
                  <a:srgbClr val="000000"/>
                </a:solidFill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 Rounded MT Bold" panose="020F0704030504030204" pitchFamily="34" charset="0"/>
              </a:rPr>
              <a:t>yapılacak</a:t>
            </a:r>
            <a:r>
              <a:rPr lang="en-US" dirty="0">
                <a:solidFill>
                  <a:srgbClr val="000000"/>
                </a:solidFill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 Rounded MT Bold" panose="020F0704030504030204" pitchFamily="34" charset="0"/>
              </a:rPr>
              <a:t>ürünler</a:t>
            </a:r>
            <a:endParaRPr lang="tr-TR" dirty="0">
              <a:solidFill>
                <a:srgbClr val="000000"/>
              </a:solidFill>
              <a:latin typeface="Arial Rounded MT Bold" panose="020F0704030504030204" pitchFamily="34" charset="0"/>
            </a:endParaRPr>
          </a:p>
          <a:p>
            <a:pPr algn="just"/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b="1" dirty="0">
                <a:solidFill>
                  <a:srgbClr val="000000"/>
                </a:solidFill>
                <a:latin typeface="inherit"/>
              </a:rPr>
              <a:t>MADDE 42 –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 (1) </a:t>
            </a:r>
            <a:r>
              <a:rPr lang="en-US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Aşağıdaki</a:t>
            </a:r>
            <a:r>
              <a:rPr lang="en-US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ürünler</a:t>
            </a:r>
            <a:r>
              <a:rPr lang="en-US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münhasıran</a:t>
            </a:r>
            <a:r>
              <a:rPr lang="en-US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eczanede</a:t>
            </a:r>
            <a:r>
              <a:rPr lang="en-US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satılır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a) </a:t>
            </a:r>
            <a:r>
              <a:rPr lang="en-US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Reçeteye</a:t>
            </a:r>
            <a:r>
              <a:rPr 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tâbi</a:t>
            </a:r>
            <a:r>
              <a:rPr 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olan</a:t>
            </a:r>
            <a:r>
              <a:rPr 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veya</a:t>
            </a:r>
            <a:r>
              <a:rPr 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olmayan</a:t>
            </a:r>
            <a:r>
              <a:rPr 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tüm</a:t>
            </a:r>
            <a:r>
              <a:rPr 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beşerî</a:t>
            </a:r>
            <a:r>
              <a:rPr 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ilaçlar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</a:t>
            </a:r>
          </a:p>
          <a:p>
            <a:pPr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b)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Kurumdan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ruhsatlı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geleneksel</a:t>
            </a:r>
            <a:r>
              <a:rPr 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bitkisel</a:t>
            </a:r>
            <a:r>
              <a:rPr 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tıbbi</a:t>
            </a:r>
            <a:r>
              <a:rPr 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ürünler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</a:t>
            </a:r>
          </a:p>
          <a:p>
            <a:pPr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c)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Kurumun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iznine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tâbi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olan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homeopatik</a:t>
            </a:r>
            <a:r>
              <a:rPr 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tıbbi</a:t>
            </a:r>
            <a:r>
              <a:rPr lang="en-US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ürünler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</a:t>
            </a:r>
          </a:p>
          <a:p>
            <a:pPr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ç) Enteral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beslenme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ürünleri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dâhil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özel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tıbbi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amaçlı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diyet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gıdalar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ve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özel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tıbbi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amaçlı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bebek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mamaları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tr-TR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(2)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Aşağıdaki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ürünler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eczanede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satılabilir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a)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İlgili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bakanlıktan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izin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ruhsat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veya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fiyat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alınarak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üretilen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veya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ithal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edilen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gıda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takviyeleri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</a:t>
            </a:r>
          </a:p>
          <a:p>
            <a:pPr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b) Eczacılık ve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ziraatta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kullanılan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ilaç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kimyevi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madde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ve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diğer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sağlık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ürünleri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</a:t>
            </a:r>
          </a:p>
          <a:p>
            <a:pPr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c)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Veteriner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biyolojik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ürünler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hariç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veteriner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tıbbi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ürünleri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</a:t>
            </a:r>
          </a:p>
          <a:p>
            <a:pPr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ç)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Kozmetik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ürünler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</a:t>
            </a:r>
          </a:p>
          <a:p>
            <a:pPr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d)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Kapsamı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Kurumca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belirlenen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tıbbi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malzemeler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</a:t>
            </a:r>
          </a:p>
          <a:p>
            <a:pPr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e) 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(Değişik:RG-29/6/2019-30816)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Anne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sütü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ve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beslenme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yetersizliğinde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kullanılan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çocuk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mamaları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 1/11/2007 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tarihli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ve 26687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sayılı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Resmî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Gazete’de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yayımlanan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Türk Gıda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Kodeksi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Bebek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ve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Küçük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Çocuk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Gıdaları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Tebliği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Tebliğ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No: 2007/50)’ne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uygun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ürünler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ile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erişkinlerin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metabolizma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bozukluklarında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kullanılan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tüm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destekleyici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ürünler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,</a:t>
            </a:r>
          </a:p>
          <a:p>
            <a:pPr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f) Türk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Eczacıları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Birliği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tarafından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çıkarılan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ve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Bakanlıkça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onaylanan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bilimsel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yayınlar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tr-TR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</a:rPr>
              <a:t>..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tr-TR" b="1" dirty="0">
              <a:solidFill>
                <a:srgbClr val="000000"/>
              </a:solidFill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1197674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848544" y="1700808"/>
            <a:ext cx="8153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solidFill>
                  <a:srgbClr val="000000"/>
                </a:solidFill>
                <a:latin typeface="inherit"/>
              </a:rPr>
              <a:t>İnternetten</a:t>
            </a:r>
            <a:r>
              <a:rPr lang="en-US" sz="2800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inherit"/>
              </a:rPr>
              <a:t>satış</a:t>
            </a:r>
            <a:r>
              <a:rPr lang="en-US" sz="2800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inherit"/>
              </a:rPr>
              <a:t>yasağı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tr-TR" sz="2800" b="1" dirty="0">
              <a:solidFill>
                <a:srgbClr val="000000"/>
              </a:solidFill>
              <a:latin typeface="inherit"/>
            </a:endParaRPr>
          </a:p>
          <a:p>
            <a:pPr algn="just"/>
            <a:r>
              <a:rPr lang="en-US" sz="2800" b="1" dirty="0">
                <a:solidFill>
                  <a:srgbClr val="000000"/>
                </a:solidFill>
                <a:latin typeface="inherit"/>
              </a:rPr>
              <a:t>MADDE 43 –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 (1)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İlaçların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ve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42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nci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maddenin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birinci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fıkrasında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belirtilen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diğer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ürünlerin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internet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veya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başka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herhangi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elektronik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ortamda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satışı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yapılamaz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tr-TR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tr-TR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(2)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Eczane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eczacıları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ve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eczaneler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adına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internet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sitesi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açılamaz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607842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F93FB-B14B-4000-8B74-AD5369F07824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1" y="676275"/>
            <a:ext cx="9677400" cy="550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763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8610600" y="6324600"/>
            <a:ext cx="825500" cy="365125"/>
          </a:xfrm>
        </p:spPr>
        <p:txBody>
          <a:bodyPr/>
          <a:lstStyle/>
          <a:p>
            <a:r>
              <a:rPr lang="tr-TR" sz="900" dirty="0"/>
              <a:t>AOB </a:t>
            </a:r>
            <a:fld id="{152F93FB-B14B-4000-8B74-AD5369F07824}" type="slidenum">
              <a:rPr lang="en-US" sz="900" smtClean="0"/>
              <a:pPr/>
              <a:t>15</a:t>
            </a:fld>
            <a:endParaRPr lang="en-US" sz="900" dirty="0"/>
          </a:p>
        </p:txBody>
      </p:sp>
      <p:sp>
        <p:nvSpPr>
          <p:cNvPr id="3" name="Dikdörtgen 2"/>
          <p:cNvSpPr/>
          <p:nvPr/>
        </p:nvSpPr>
        <p:spPr>
          <a:xfrm>
            <a:off x="990600" y="1066800"/>
            <a:ext cx="8153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b="1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Takviye</a:t>
            </a:r>
            <a:r>
              <a:rPr lang="en-US" b="1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edici</a:t>
            </a:r>
            <a:r>
              <a:rPr lang="en-US" b="1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gıda</a:t>
            </a:r>
            <a:r>
              <a:rPr lang="en-US" b="1" dirty="0">
                <a:solidFill>
                  <a:srgbClr val="333333"/>
                </a:solidFill>
                <a:latin typeface="Microsoft PhagsPa" panose="020B0502040204020203" pitchFamily="34" charset="0"/>
              </a:rPr>
              <a:t>: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 </a:t>
            </a:r>
            <a:r>
              <a:rPr lang="en-US" u="sng" dirty="0">
                <a:solidFill>
                  <a:srgbClr val="333333"/>
                </a:solidFill>
                <a:latin typeface="Microsoft PhagsPa" panose="020B0502040204020203" pitchFamily="34" charset="0"/>
              </a:rPr>
              <a:t>Normal </a:t>
            </a:r>
            <a:r>
              <a:rPr lang="en-US" u="sng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beslenmeyi</a:t>
            </a:r>
            <a:r>
              <a:rPr lang="en-US" u="sng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u="sng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takviye</a:t>
            </a:r>
            <a:r>
              <a:rPr lang="en-US" u="sng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u="sng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etmek</a:t>
            </a:r>
            <a:r>
              <a:rPr lang="en-US" u="sng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u="sng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amacıyla</a:t>
            </a:r>
            <a:r>
              <a:rPr lang="en-US" u="sng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vitamin, mineral, protein,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karbonhidrat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,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lif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,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yağ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asidi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,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aminoasit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gibi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besin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öğelerinin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veya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bunların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dışında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besleyici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veya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fizyolojik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etkileri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bulunan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bitki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,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bitkisel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ve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hayvansal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kaynaklı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maddeler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,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biyoaktif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maddeler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ve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benzeri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maddelerin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konsantre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veya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ekstraktlarının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tek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başına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veya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karışımlarının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,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kapsül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, tablet,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pastil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,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tek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kullanımlık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toz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paket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,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sıvı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ampul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,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damlalıklı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şişe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ve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diğer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benzeri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sıvı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veya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toz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formlarda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hazırlanarak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günlük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alım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dozu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belirlenmiş</a:t>
            </a:r>
            <a:r>
              <a:rPr lang="en-US" dirty="0">
                <a:solidFill>
                  <a:srgbClr val="333333"/>
                </a:solidFill>
                <a:latin typeface="Microsoft PhagsPa" panose="020B0502040204020203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Microsoft PhagsPa" panose="020B0502040204020203" pitchFamily="34" charset="0"/>
              </a:rPr>
              <a:t>ürünleri</a:t>
            </a:r>
            <a:endParaRPr lang="en-US" dirty="0">
              <a:latin typeface="Microsoft PhagsPa" panose="020B0502040204020203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600200" y="5985394"/>
            <a:ext cx="7543800" cy="3693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https://www.resmigazete.gov.tr/eskiler/2013/05/20130502-14.htm</a:t>
            </a:r>
          </a:p>
        </p:txBody>
      </p:sp>
    </p:spTree>
    <p:extLst>
      <p:ext uri="{BB962C8B-B14F-4D97-AF65-F5344CB8AC3E}">
        <p14:creationId xmlns:p14="http://schemas.microsoft.com/office/powerpoint/2010/main" val="28370756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dirty="0"/>
              <a:t>AOB </a:t>
            </a:r>
            <a:fld id="{152F93FB-B14B-4000-8B74-AD5369F07824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7" name="Dikdörtgen 6"/>
          <p:cNvSpPr/>
          <p:nvPr/>
        </p:nvSpPr>
        <p:spPr>
          <a:xfrm rot="16200000">
            <a:off x="-2590740" y="3276540"/>
            <a:ext cx="613261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600" b="1" cap="none" spc="300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Copyrighted</a:t>
            </a:r>
            <a:r>
              <a:rPr lang="tr-TR" sz="3600" b="1" cap="none" spc="30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tr-TR" sz="3600" b="1" cap="none" spc="300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material</a:t>
            </a:r>
            <a:r>
              <a:rPr lang="tr-TR" sz="3600" b="1" cap="none" spc="30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8" name="Dikdörtgen 7"/>
          <p:cNvSpPr/>
          <p:nvPr/>
        </p:nvSpPr>
        <p:spPr>
          <a:xfrm>
            <a:off x="1136576" y="6205101"/>
            <a:ext cx="7951549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https://www.abdiibrahim.com.tr/urunler/vitamin-ve-mineral-ilaclari</a:t>
            </a: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504" y="304800"/>
            <a:ext cx="7505700" cy="4591050"/>
          </a:xfrm>
          <a:prstGeom prst="rect">
            <a:avLst/>
          </a:prstGeom>
        </p:spPr>
      </p:pic>
      <p:pic>
        <p:nvPicPr>
          <p:cNvPr id="2052" name="Picture 4" descr="https://www.abdiibrahim.com.tr/images/default-source/default-album/Product-Images/nerox-b12_25228.jpg?sfvrsn=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4" r="7232" b="26667"/>
          <a:stretch/>
        </p:blipFill>
        <p:spPr bwMode="auto">
          <a:xfrm>
            <a:off x="5382262" y="3284724"/>
            <a:ext cx="3937000" cy="2713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73549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dirty="0"/>
              <a:t>AOB </a:t>
            </a:r>
            <a:fld id="{152F93FB-B14B-4000-8B74-AD5369F07824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Dikdörtgen 4"/>
          <p:cNvSpPr/>
          <p:nvPr/>
        </p:nvSpPr>
        <p:spPr>
          <a:xfrm>
            <a:off x="837314" y="6172200"/>
            <a:ext cx="8610600" cy="369332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https://www.abdiibrahim.com.tr/urunler/takviye-edici-gida-urunleri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87566"/>
            <a:ext cx="9144000" cy="5866913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 rot="16200000">
            <a:off x="-3410034" y="2897857"/>
            <a:ext cx="758206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600" b="1" cap="none" spc="300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Copyrighted</a:t>
            </a:r>
            <a:r>
              <a:rPr lang="tr-TR" sz="3600" b="1" cap="none" spc="30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tr-TR" sz="3600" b="1" cap="none" spc="300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material</a:t>
            </a:r>
            <a:r>
              <a:rPr lang="tr-TR" sz="3600" b="1" cap="none" spc="30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</a:p>
        </p:txBody>
      </p:sp>
      <p:pic>
        <p:nvPicPr>
          <p:cNvPr id="2050" name="Picture 2" descr="https://www.abdiibrahim.com.tr/images/default-source/default-album/Product-Images/omage-3-yag-asidiepadha_25405.jpg?sfvrsn=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3" r="30666"/>
          <a:stretch/>
        </p:blipFill>
        <p:spPr bwMode="auto">
          <a:xfrm>
            <a:off x="7315200" y="762000"/>
            <a:ext cx="1522657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37196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401272" y="6567749"/>
            <a:ext cx="1401346" cy="2628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108" dirty="0">
                <a:solidFill>
                  <a:schemeClr val="bg2"/>
                </a:solidFill>
                <a:latin typeface="Comic Sans MS" pitchFamily="66" charset="0"/>
              </a:rPr>
              <a:t>OTC DRUGS, AOB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21760" y="4439744"/>
            <a:ext cx="5427531" cy="762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3323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PATIENT ASSESSMENT</a:t>
            </a:r>
            <a:endParaRPr lang="en-US" sz="3323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938552" y="1772816"/>
            <a:ext cx="5993949" cy="2123658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pPr algn="ctr"/>
            <a:r>
              <a:rPr lang="tr-TR" sz="6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NOT PLAY </a:t>
            </a:r>
          </a:p>
          <a:p>
            <a:pPr algn="ctr"/>
            <a:r>
              <a:rPr lang="tr-TR" sz="6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DOCTOR</a:t>
            </a:r>
            <a:endParaRPr lang="en-US" sz="6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1309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949828" y="6507407"/>
            <a:ext cx="1401346" cy="2628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108" dirty="0">
                <a:solidFill>
                  <a:schemeClr val="bg2"/>
                </a:solidFill>
                <a:latin typeface="Comic Sans MS" pitchFamily="66" charset="0"/>
              </a:rPr>
              <a:t>OTC DRUGS, AOB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20552" y="2708920"/>
            <a:ext cx="8064896" cy="2549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3323" dirty="0" err="1" smtClean="0"/>
              <a:t>Interacting</a:t>
            </a:r>
            <a:r>
              <a:rPr lang="tr-TR" sz="3323" dirty="0" smtClean="0"/>
              <a:t> </a:t>
            </a:r>
            <a:r>
              <a:rPr lang="tr-TR" sz="3323" dirty="0" err="1" smtClean="0"/>
              <a:t>with</a:t>
            </a:r>
            <a:r>
              <a:rPr lang="tr-TR" sz="3323" dirty="0" smtClean="0"/>
              <a:t> a </a:t>
            </a:r>
            <a:r>
              <a:rPr lang="tr-TR" sz="3323" dirty="0" err="1" smtClean="0"/>
              <a:t>patient</a:t>
            </a:r>
            <a:r>
              <a:rPr lang="tr-TR" sz="3323" dirty="0" smtClean="0"/>
              <a:t> </a:t>
            </a:r>
            <a:r>
              <a:rPr lang="tr-TR" sz="3323" dirty="0" err="1" smtClean="0"/>
              <a:t>regarding</a:t>
            </a:r>
            <a:r>
              <a:rPr lang="tr-TR" sz="3323" dirty="0" smtClean="0"/>
              <a:t> self-</a:t>
            </a:r>
            <a:r>
              <a:rPr lang="tr-TR" sz="3323" dirty="0" err="1" smtClean="0"/>
              <a:t>treatment</a:t>
            </a:r>
            <a:r>
              <a:rPr lang="tr-TR" sz="3323" dirty="0" smtClean="0"/>
              <a:t> </a:t>
            </a:r>
            <a:r>
              <a:rPr lang="tr-TR" sz="3323" dirty="0" err="1" smtClean="0"/>
              <a:t>carries</a:t>
            </a:r>
            <a:r>
              <a:rPr lang="tr-TR" sz="3323" dirty="0" smtClean="0"/>
              <a:t> a </a:t>
            </a:r>
            <a:r>
              <a:rPr lang="tr-TR" sz="3323" dirty="0" err="1" smtClean="0"/>
              <a:t>great</a:t>
            </a:r>
            <a:r>
              <a:rPr lang="tr-TR" sz="3323" dirty="0" smtClean="0"/>
              <a:t> </a:t>
            </a:r>
            <a:r>
              <a:rPr lang="tr-TR" sz="4000" dirty="0" err="1" smtClean="0"/>
              <a:t>professional</a:t>
            </a:r>
            <a:r>
              <a:rPr lang="tr-TR" sz="4000" dirty="0" smtClean="0"/>
              <a:t> </a:t>
            </a:r>
            <a:r>
              <a:rPr lang="tr-TR" sz="4000" dirty="0" err="1" smtClean="0"/>
              <a:t>responsibility</a:t>
            </a:r>
            <a:endParaRPr lang="en-US" sz="40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632520" y="476672"/>
            <a:ext cx="3352200" cy="1200329"/>
          </a:xfrm>
          <a:prstGeom prst="rect">
            <a:avLst/>
          </a:prstGeom>
          <a:solidFill>
            <a:srgbClr val="FF0000"/>
          </a:solidFill>
          <a:effectLst>
            <a:softEdge rad="63500"/>
          </a:effectLst>
        </p:spPr>
        <p:txBody>
          <a:bodyPr wrap="none" rtlCol="0">
            <a:spAutoFit/>
          </a:bodyPr>
          <a:lstStyle/>
          <a:p>
            <a:pPr algn="ctr"/>
            <a:r>
              <a:rPr lang="tr-T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NOT PLAY </a:t>
            </a:r>
          </a:p>
          <a:p>
            <a:pPr algn="ctr"/>
            <a:r>
              <a:rPr lang="tr-T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DOCTOR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1599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3158340" y="2307337"/>
            <a:ext cx="184731" cy="236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935" dirty="0"/>
          </a:p>
        </p:txBody>
      </p:sp>
      <p:sp>
        <p:nvSpPr>
          <p:cNvPr id="9" name="Metin kutusu 8"/>
          <p:cNvSpPr txBox="1"/>
          <p:nvPr/>
        </p:nvSpPr>
        <p:spPr>
          <a:xfrm>
            <a:off x="848544" y="836712"/>
            <a:ext cx="8640960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15"/>
              </a:spcAft>
            </a:pP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students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expected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have</a:t>
            </a:r>
            <a:r>
              <a:rPr lang="tr-TR" sz="2400" dirty="0" smtClean="0"/>
              <a:t>/</a:t>
            </a:r>
            <a:r>
              <a:rPr lang="tr-TR" sz="2400" dirty="0" err="1" smtClean="0"/>
              <a:t>acquire</a:t>
            </a:r>
            <a:r>
              <a:rPr lang="tr-TR" sz="2400" dirty="0" smtClean="0"/>
              <a:t> </a:t>
            </a:r>
            <a:r>
              <a:rPr lang="tr-TR" sz="2400" dirty="0" err="1" smtClean="0"/>
              <a:t>basic</a:t>
            </a:r>
            <a:r>
              <a:rPr lang="tr-TR" sz="2400" dirty="0" smtClean="0"/>
              <a:t> </a:t>
            </a:r>
            <a:r>
              <a:rPr lang="tr-TR" sz="2400" dirty="0" err="1" smtClean="0"/>
              <a:t>pharmacology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OTC </a:t>
            </a:r>
            <a:r>
              <a:rPr lang="tr-TR" sz="2400" dirty="0" err="1" smtClean="0"/>
              <a:t>drugs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products</a:t>
            </a:r>
            <a:r>
              <a:rPr lang="tr-TR" sz="2400" dirty="0" smtClean="0"/>
              <a:t> (</a:t>
            </a:r>
            <a:r>
              <a:rPr lang="tr-TR" sz="2400" dirty="0" err="1" smtClean="0"/>
              <a:t>so-called</a:t>
            </a:r>
            <a:r>
              <a:rPr lang="tr-TR" sz="2400" dirty="0" smtClean="0"/>
              <a:t> in Turkey)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used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diseases</a:t>
            </a:r>
            <a:r>
              <a:rPr lang="tr-TR" sz="2400" dirty="0" smtClean="0"/>
              <a:t> BEFORE THE CLASS</a:t>
            </a:r>
          </a:p>
          <a:p>
            <a:pPr>
              <a:spcAft>
                <a:spcPts val="415"/>
              </a:spcAft>
            </a:pPr>
            <a:endParaRPr lang="tr-TR" sz="2400" dirty="0" smtClean="0"/>
          </a:p>
          <a:p>
            <a:pPr>
              <a:spcAft>
                <a:spcPts val="415"/>
              </a:spcAft>
            </a:pPr>
            <a:r>
              <a:rPr lang="tr-TR" sz="2400" dirty="0" err="1" smtClean="0"/>
              <a:t>Following</a:t>
            </a:r>
            <a:r>
              <a:rPr lang="tr-TR" sz="2400" dirty="0" smtClean="0"/>
              <a:t> </a:t>
            </a:r>
            <a:r>
              <a:rPr lang="tr-TR" sz="2400" dirty="0" err="1" smtClean="0"/>
              <a:t>diseases</a:t>
            </a:r>
            <a:r>
              <a:rPr lang="tr-TR" sz="2400" dirty="0" smtClean="0"/>
              <a:t>/</a:t>
            </a:r>
            <a:r>
              <a:rPr lang="tr-TR" sz="2400" dirty="0" err="1" smtClean="0"/>
              <a:t>drugs</a:t>
            </a:r>
            <a:r>
              <a:rPr lang="tr-TR" sz="2400" dirty="0" smtClean="0"/>
              <a:t> </a:t>
            </a:r>
            <a:r>
              <a:rPr lang="tr-TR" sz="2400" dirty="0" err="1" smtClean="0"/>
              <a:t>will</a:t>
            </a:r>
            <a:r>
              <a:rPr lang="tr-TR" sz="2400" dirty="0" smtClean="0"/>
              <a:t> be </a:t>
            </a:r>
            <a:r>
              <a:rPr lang="tr-TR" sz="2400" dirty="0" err="1" smtClean="0"/>
              <a:t>handled</a:t>
            </a:r>
            <a:r>
              <a:rPr lang="tr-TR" sz="2400" dirty="0" smtClean="0"/>
              <a:t> in </a:t>
            </a:r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lecture</a:t>
            </a:r>
            <a:r>
              <a:rPr lang="tr-TR" sz="2400" dirty="0" smtClean="0"/>
              <a:t>: </a:t>
            </a:r>
            <a:endParaRPr lang="en-US" sz="2400" dirty="0"/>
          </a:p>
          <a:p>
            <a:pPr>
              <a:spcAft>
                <a:spcPts val="415"/>
              </a:spcAft>
            </a:pPr>
            <a:r>
              <a:rPr lang="tr-TR" sz="2400" dirty="0"/>
              <a:t> </a:t>
            </a:r>
            <a:endParaRPr lang="en-US" sz="2400" dirty="0"/>
          </a:p>
          <a:p>
            <a:pPr>
              <a:spcAft>
                <a:spcPts val="415"/>
              </a:spcAft>
            </a:pPr>
            <a:r>
              <a:rPr lang="tr-TR" sz="2400" dirty="0" smtClean="0"/>
              <a:t>    </a:t>
            </a:r>
            <a:endParaRPr lang="en-US" sz="2400" dirty="0"/>
          </a:p>
          <a:p>
            <a:pPr>
              <a:spcAft>
                <a:spcPts val="415"/>
              </a:spcAft>
            </a:pPr>
            <a:r>
              <a:rPr lang="tr-TR" sz="2400" dirty="0"/>
              <a:t>1. </a:t>
            </a:r>
            <a:r>
              <a:rPr lang="tr-TR" sz="2400" dirty="0" err="1" smtClean="0"/>
              <a:t>Acne</a:t>
            </a:r>
            <a:endParaRPr lang="en-US" sz="2400" dirty="0"/>
          </a:p>
          <a:p>
            <a:pPr>
              <a:spcAft>
                <a:spcPts val="415"/>
              </a:spcAft>
            </a:pPr>
            <a:r>
              <a:rPr lang="tr-TR" sz="2400" dirty="0"/>
              <a:t>(</a:t>
            </a:r>
            <a:r>
              <a:rPr lang="tr-TR" sz="2400" dirty="0" err="1" smtClean="0"/>
              <a:t>benzoyl</a:t>
            </a:r>
            <a:r>
              <a:rPr lang="tr-TR" sz="2400" dirty="0" smtClean="0"/>
              <a:t> </a:t>
            </a:r>
            <a:r>
              <a:rPr lang="tr-TR" sz="2400" dirty="0" err="1" smtClean="0"/>
              <a:t>peroxide</a:t>
            </a:r>
            <a:r>
              <a:rPr lang="tr-TR" sz="2400" dirty="0" smtClean="0"/>
              <a:t> </a:t>
            </a:r>
            <a:r>
              <a:rPr lang="tr-TR" sz="2400" dirty="0"/>
              <a:t>– </a:t>
            </a:r>
            <a:r>
              <a:rPr lang="tr-TR" sz="2400" dirty="0" err="1" smtClean="0"/>
              <a:t>salicylic</a:t>
            </a:r>
            <a:r>
              <a:rPr lang="tr-TR" sz="2400" dirty="0" smtClean="0"/>
              <a:t> </a:t>
            </a:r>
            <a:r>
              <a:rPr lang="tr-TR" sz="2400" dirty="0" err="1" smtClean="0"/>
              <a:t>acid</a:t>
            </a:r>
            <a:r>
              <a:rPr lang="tr-TR" sz="2400" dirty="0" smtClean="0"/>
              <a:t> </a:t>
            </a:r>
            <a:r>
              <a:rPr lang="tr-TR" sz="2400" dirty="0"/>
              <a:t>– </a:t>
            </a:r>
          </a:p>
          <a:p>
            <a:pPr>
              <a:spcAft>
                <a:spcPts val="415"/>
              </a:spcAft>
            </a:pPr>
            <a:r>
              <a:rPr lang="tr-TR" sz="2400" dirty="0" err="1" smtClean="0"/>
              <a:t>sulfur</a:t>
            </a:r>
            <a:r>
              <a:rPr lang="tr-TR" sz="2400" dirty="0" smtClean="0"/>
              <a:t>/</a:t>
            </a:r>
            <a:r>
              <a:rPr lang="tr-TR" sz="2400" dirty="0" err="1" smtClean="0"/>
              <a:t>resorcinol</a:t>
            </a:r>
            <a:r>
              <a:rPr lang="tr-TR" sz="2400" dirty="0" smtClean="0"/>
              <a:t> </a:t>
            </a:r>
            <a:r>
              <a:rPr lang="tr-TR" sz="2400" dirty="0"/>
              <a:t>– </a:t>
            </a:r>
            <a:r>
              <a:rPr lang="tr-TR" sz="2400" dirty="0" smtClean="0"/>
              <a:t>alfa/beta-</a:t>
            </a:r>
            <a:r>
              <a:rPr lang="tr-TR" sz="2400" dirty="0" err="1" smtClean="0"/>
              <a:t>hydroxy</a:t>
            </a:r>
            <a:r>
              <a:rPr lang="tr-TR" sz="2400" dirty="0" smtClean="0"/>
              <a:t> </a:t>
            </a:r>
            <a:r>
              <a:rPr lang="tr-TR" sz="2400" dirty="0" err="1" smtClean="0"/>
              <a:t>acid</a:t>
            </a:r>
            <a:r>
              <a:rPr lang="tr-TR" sz="2400" dirty="0" smtClean="0"/>
              <a:t> </a:t>
            </a:r>
            <a:r>
              <a:rPr lang="tr-TR" sz="2400" dirty="0" err="1" smtClean="0"/>
              <a:t>products</a:t>
            </a:r>
            <a:r>
              <a:rPr lang="tr-TR" sz="2400" dirty="0" smtClean="0"/>
              <a:t>- </a:t>
            </a:r>
            <a:r>
              <a:rPr lang="tr-TR" sz="2400" dirty="0" err="1" smtClean="0"/>
              <a:t>zinc</a:t>
            </a:r>
            <a:r>
              <a:rPr lang="tr-TR" sz="2400" dirty="0" smtClean="0"/>
              <a:t>)</a:t>
            </a:r>
            <a:endParaRPr lang="en-US" sz="2400" dirty="0"/>
          </a:p>
          <a:p>
            <a:pPr>
              <a:spcAft>
                <a:spcPts val="415"/>
              </a:spcAft>
            </a:pPr>
            <a:r>
              <a:rPr lang="tr-TR" sz="2400" dirty="0"/>
              <a:t>2. </a:t>
            </a:r>
            <a:r>
              <a:rPr lang="tr-TR" sz="2400" dirty="0" err="1" smtClean="0"/>
              <a:t>Allergic</a:t>
            </a:r>
            <a:r>
              <a:rPr lang="tr-TR" sz="2400" dirty="0" smtClean="0"/>
              <a:t> </a:t>
            </a:r>
            <a:r>
              <a:rPr lang="tr-TR" sz="2400" dirty="0" err="1" smtClean="0"/>
              <a:t>rhinitis</a:t>
            </a:r>
            <a:r>
              <a:rPr lang="tr-TR" sz="2400" dirty="0" smtClean="0"/>
              <a:t> </a:t>
            </a:r>
            <a:endParaRPr lang="en-US" sz="2400" dirty="0"/>
          </a:p>
          <a:p>
            <a:pPr>
              <a:spcAft>
                <a:spcPts val="415"/>
              </a:spcAft>
            </a:pPr>
            <a:r>
              <a:rPr lang="tr-TR" sz="2400" dirty="0"/>
              <a:t>(</a:t>
            </a:r>
            <a:r>
              <a:rPr lang="tr-TR" sz="2400" dirty="0" err="1" smtClean="0"/>
              <a:t>antihistaminic</a:t>
            </a:r>
            <a:r>
              <a:rPr lang="tr-TR" sz="2400" dirty="0" smtClean="0"/>
              <a:t> </a:t>
            </a:r>
            <a:r>
              <a:rPr lang="tr-TR" sz="2400" dirty="0" err="1" smtClean="0"/>
              <a:t>drugs</a:t>
            </a:r>
            <a:r>
              <a:rPr lang="tr-TR" sz="2400" dirty="0" smtClean="0"/>
              <a:t> </a:t>
            </a:r>
            <a:r>
              <a:rPr lang="tr-TR" sz="2400" dirty="0"/>
              <a:t>– </a:t>
            </a:r>
            <a:r>
              <a:rPr lang="tr-TR" sz="2400" dirty="0" err="1" smtClean="0"/>
              <a:t>decongestants</a:t>
            </a:r>
            <a:r>
              <a:rPr lang="tr-TR" sz="2400" dirty="0" smtClean="0"/>
              <a:t>) </a:t>
            </a:r>
            <a:endParaRPr lang="tr-TR" sz="2400" dirty="0"/>
          </a:p>
          <a:p>
            <a:pPr>
              <a:spcAft>
                <a:spcPts val="415"/>
              </a:spcAft>
            </a:pPr>
            <a:r>
              <a:rPr lang="tr-TR" sz="2400" dirty="0" smtClean="0">
                <a:solidFill>
                  <a:srgbClr val="FF0000"/>
                </a:solidFill>
              </a:rPr>
              <a:t>3</a:t>
            </a:r>
            <a:r>
              <a:rPr lang="tr-TR" sz="2400" dirty="0">
                <a:solidFill>
                  <a:srgbClr val="FF0000"/>
                </a:solidFill>
              </a:rPr>
              <a:t>. </a:t>
            </a:r>
            <a:r>
              <a:rPr lang="tr-TR" sz="2400" dirty="0" err="1" smtClean="0">
                <a:solidFill>
                  <a:srgbClr val="FF0000"/>
                </a:solidFill>
              </a:rPr>
              <a:t>Burns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95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949828" y="6507407"/>
            <a:ext cx="1401346" cy="2628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108" dirty="0">
                <a:solidFill>
                  <a:schemeClr val="bg2"/>
                </a:solidFill>
                <a:latin typeface="Comic Sans MS" pitchFamily="66" charset="0"/>
              </a:rPr>
              <a:t>OTC DRUGS, AOB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76536" y="1916832"/>
            <a:ext cx="849694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800" b="1" spc="208" dirty="0" smtClean="0"/>
              <a:t>Information </a:t>
            </a:r>
            <a:r>
              <a:rPr lang="tr-TR" sz="2800" b="1" spc="208" dirty="0" err="1" smtClean="0"/>
              <a:t>Gathering</a:t>
            </a:r>
            <a:endParaRPr lang="tr-TR" sz="2800" b="1" spc="208" dirty="0"/>
          </a:p>
          <a:p>
            <a:pPr marL="356085" indent="-356085">
              <a:lnSpc>
                <a:spcPct val="150000"/>
              </a:lnSpc>
              <a:buAutoNum type="alphaLcPeriod"/>
            </a:pPr>
            <a:r>
              <a:rPr lang="tr-TR" sz="2800" dirty="0" err="1" smtClean="0"/>
              <a:t>Describe</a:t>
            </a:r>
            <a:r>
              <a:rPr lang="tr-TR" sz="2800" dirty="0" smtClean="0"/>
              <a:t> problem </a:t>
            </a:r>
            <a:r>
              <a:rPr lang="tr-TR" sz="2800" dirty="0" err="1" smtClean="0"/>
              <a:t>and</a:t>
            </a:r>
            <a:r>
              <a:rPr lang="tr-TR" sz="2800" dirty="0" smtClean="0"/>
              <a:t> how it </a:t>
            </a:r>
            <a:r>
              <a:rPr lang="tr-TR" sz="2800" dirty="0" err="1" smtClean="0"/>
              <a:t>changed</a:t>
            </a:r>
            <a:r>
              <a:rPr lang="tr-TR" sz="2800" dirty="0" smtClean="0"/>
              <a:t> </a:t>
            </a:r>
            <a:r>
              <a:rPr lang="tr-TR" sz="2800" dirty="0" err="1" smtClean="0"/>
              <a:t>over</a:t>
            </a:r>
            <a:r>
              <a:rPr lang="tr-TR" sz="2800" dirty="0" smtClean="0"/>
              <a:t> time </a:t>
            </a:r>
            <a:endParaRPr lang="tr-TR" sz="2800" dirty="0"/>
          </a:p>
          <a:p>
            <a:pPr>
              <a:lnSpc>
                <a:spcPct val="150000"/>
              </a:lnSpc>
            </a:pPr>
            <a:r>
              <a:rPr lang="tr-TR" sz="2800" dirty="0"/>
              <a:t>b. </a:t>
            </a:r>
            <a:r>
              <a:rPr lang="tr-TR" sz="2800" dirty="0" smtClean="0"/>
              <a:t>How </a:t>
            </a:r>
            <a:r>
              <a:rPr lang="tr-TR" sz="2800" dirty="0" err="1" smtClean="0"/>
              <a:t>does</a:t>
            </a:r>
            <a:r>
              <a:rPr lang="tr-TR" sz="2800" dirty="0" smtClean="0"/>
              <a:t> it limit </a:t>
            </a:r>
            <a:r>
              <a:rPr lang="tr-TR" sz="2800" dirty="0" err="1" smtClean="0"/>
              <a:t>your</a:t>
            </a:r>
            <a:r>
              <a:rPr lang="tr-TR" sz="2800" dirty="0" smtClean="0"/>
              <a:t> </a:t>
            </a:r>
            <a:r>
              <a:rPr lang="tr-TR" sz="2800" dirty="0" err="1" smtClean="0"/>
              <a:t>daily</a:t>
            </a:r>
            <a:r>
              <a:rPr lang="tr-TR" sz="2800" dirty="0" smtClean="0"/>
              <a:t> </a:t>
            </a:r>
            <a:r>
              <a:rPr lang="tr-TR" sz="2800" dirty="0" err="1" smtClean="0"/>
              <a:t>activities</a:t>
            </a:r>
            <a:r>
              <a:rPr lang="tr-TR" sz="2800" dirty="0" smtClean="0"/>
              <a:t>? </a:t>
            </a:r>
            <a:endParaRPr lang="tr-TR" sz="2800" dirty="0"/>
          </a:p>
          <a:p>
            <a:pPr>
              <a:lnSpc>
                <a:spcPct val="150000"/>
              </a:lnSpc>
            </a:pPr>
            <a:r>
              <a:rPr lang="tr-TR" sz="2800" dirty="0"/>
              <a:t>c. </a:t>
            </a:r>
            <a:r>
              <a:rPr lang="tr-TR" sz="2800" dirty="0" err="1" smtClean="0"/>
              <a:t>What</a:t>
            </a:r>
            <a:r>
              <a:rPr lang="tr-TR" sz="2800" dirty="0" smtClean="0"/>
              <a:t> </a:t>
            </a:r>
            <a:r>
              <a:rPr lang="tr-TR" sz="2800" dirty="0" err="1" smtClean="0"/>
              <a:t>have</a:t>
            </a:r>
            <a:r>
              <a:rPr lang="tr-TR" sz="2800" dirty="0" smtClean="0"/>
              <a:t> </a:t>
            </a:r>
            <a:r>
              <a:rPr lang="tr-TR" sz="2800" dirty="0" err="1" smtClean="0"/>
              <a:t>you</a:t>
            </a:r>
            <a:r>
              <a:rPr lang="tr-TR" sz="2800" dirty="0" smtClean="0"/>
              <a:t> done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relieve</a:t>
            </a:r>
            <a:r>
              <a:rPr lang="tr-TR" sz="2800" dirty="0" smtClean="0"/>
              <a:t> </a:t>
            </a:r>
            <a:r>
              <a:rPr lang="tr-TR" sz="2800" dirty="0" err="1" smtClean="0"/>
              <a:t>this</a:t>
            </a:r>
            <a:r>
              <a:rPr lang="tr-TR" sz="2800" dirty="0" smtClean="0"/>
              <a:t> problem?</a:t>
            </a:r>
            <a:endParaRPr lang="en-US" sz="28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632520" y="476672"/>
            <a:ext cx="3816424" cy="1200329"/>
          </a:xfrm>
          <a:prstGeom prst="rect">
            <a:avLst/>
          </a:prstGeom>
          <a:solidFill>
            <a:srgbClr val="FF0000"/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tr-T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NOT PLAY </a:t>
            </a:r>
          </a:p>
          <a:p>
            <a:pPr algn="ctr"/>
            <a:r>
              <a:rPr lang="tr-T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DOCTOR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8095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949828" y="6507407"/>
            <a:ext cx="1401346" cy="2628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108" dirty="0">
                <a:solidFill>
                  <a:schemeClr val="bg2"/>
                </a:solidFill>
                <a:latin typeface="Comic Sans MS" pitchFamily="66" charset="0"/>
              </a:rPr>
              <a:t>OTC DRUGS, AOB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0512" y="260648"/>
            <a:ext cx="934548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b="1" spc="208" dirty="0"/>
              <a:t>Information </a:t>
            </a:r>
            <a:r>
              <a:rPr lang="tr-TR" sz="2400" b="1" spc="208" dirty="0" err="1"/>
              <a:t>Gathering</a:t>
            </a:r>
            <a:endParaRPr lang="tr-TR" sz="2400" b="1" spc="208" dirty="0"/>
          </a:p>
          <a:p>
            <a:pPr marL="356085" indent="-356085">
              <a:lnSpc>
                <a:spcPct val="150000"/>
              </a:lnSpc>
              <a:buAutoNum type="alphaLcPeriod"/>
            </a:pPr>
            <a:r>
              <a:rPr lang="tr-TR" sz="2400" dirty="0" err="1" smtClean="0"/>
              <a:t>Who</a:t>
            </a:r>
            <a:r>
              <a:rPr lang="tr-TR" sz="2400" dirty="0" smtClean="0"/>
              <a:t> is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patient</a:t>
            </a:r>
            <a:r>
              <a:rPr lang="tr-TR" sz="2400" dirty="0" smtClean="0"/>
              <a:t>?</a:t>
            </a:r>
            <a:endParaRPr lang="tr-TR" sz="2400" dirty="0"/>
          </a:p>
          <a:p>
            <a:pPr>
              <a:lnSpc>
                <a:spcPct val="150000"/>
              </a:lnSpc>
            </a:pPr>
            <a:r>
              <a:rPr lang="tr-TR" sz="2400" dirty="0"/>
              <a:t>b. </a:t>
            </a:r>
            <a:r>
              <a:rPr lang="tr-TR" sz="2400" dirty="0" smtClean="0"/>
              <a:t>Age, </a:t>
            </a:r>
            <a:r>
              <a:rPr lang="tr-TR" sz="2400" dirty="0" err="1" smtClean="0"/>
              <a:t>gender</a:t>
            </a:r>
            <a:r>
              <a:rPr lang="tr-TR" sz="2400" dirty="0"/>
              <a:t> </a:t>
            </a:r>
            <a:r>
              <a:rPr lang="tr-TR" sz="2400" dirty="0" smtClean="0"/>
              <a:t>(</a:t>
            </a:r>
            <a:r>
              <a:rPr lang="tr-TR" sz="2400" dirty="0" err="1" smtClean="0"/>
              <a:t>if</a:t>
            </a:r>
            <a:r>
              <a:rPr lang="tr-TR" sz="2400" dirty="0" smtClean="0"/>
              <a:t> </a:t>
            </a:r>
            <a:r>
              <a:rPr lang="tr-TR" sz="2400" dirty="0" err="1" smtClean="0"/>
              <a:t>female</a:t>
            </a:r>
            <a:r>
              <a:rPr lang="tr-TR" sz="2400" dirty="0" smtClean="0"/>
              <a:t>, is </a:t>
            </a:r>
            <a:r>
              <a:rPr lang="tr-TR" sz="2400" dirty="0" err="1" smtClean="0"/>
              <a:t>she</a:t>
            </a:r>
            <a:r>
              <a:rPr lang="tr-TR" sz="2400" dirty="0" smtClean="0"/>
              <a:t> </a:t>
            </a:r>
            <a:r>
              <a:rPr lang="tr-TR" sz="2400" dirty="0" err="1" smtClean="0"/>
              <a:t>pregnant</a:t>
            </a:r>
            <a:r>
              <a:rPr lang="tr-TR" sz="2400" dirty="0" smtClean="0"/>
              <a:t>/</a:t>
            </a:r>
            <a:r>
              <a:rPr lang="tr-TR" sz="2400" dirty="0" err="1" smtClean="0"/>
              <a:t>breast</a:t>
            </a:r>
            <a:r>
              <a:rPr lang="tr-TR" sz="2400" dirty="0" smtClean="0"/>
              <a:t>-feding?)</a:t>
            </a:r>
            <a:endParaRPr lang="tr-TR" sz="2400" dirty="0"/>
          </a:p>
          <a:p>
            <a:pPr>
              <a:lnSpc>
                <a:spcPct val="150000"/>
              </a:lnSpc>
            </a:pPr>
            <a:r>
              <a:rPr lang="tr-TR" sz="2400" dirty="0"/>
              <a:t>c. </a:t>
            </a:r>
            <a:r>
              <a:rPr lang="tr-TR" sz="2400" dirty="0" err="1" smtClean="0"/>
              <a:t>Profession</a:t>
            </a:r>
            <a:endParaRPr lang="tr-TR" sz="2400" dirty="0"/>
          </a:p>
          <a:p>
            <a:pPr>
              <a:lnSpc>
                <a:spcPct val="150000"/>
              </a:lnSpc>
            </a:pPr>
            <a:r>
              <a:rPr lang="tr-TR" sz="2400" dirty="0"/>
              <a:t>d. </a:t>
            </a:r>
            <a:r>
              <a:rPr lang="tr-TR" sz="2400" dirty="0" err="1" smtClean="0"/>
              <a:t>Dietary</a:t>
            </a:r>
            <a:r>
              <a:rPr lang="tr-TR" sz="2400" dirty="0" smtClean="0"/>
              <a:t> </a:t>
            </a:r>
            <a:r>
              <a:rPr lang="tr-TR" sz="2400" dirty="0" err="1" smtClean="0"/>
              <a:t>habits</a:t>
            </a:r>
            <a:r>
              <a:rPr lang="tr-TR" sz="2400" dirty="0" smtClean="0"/>
              <a:t> (</a:t>
            </a:r>
            <a:r>
              <a:rPr lang="tr-TR" sz="2400" dirty="0" err="1" smtClean="0"/>
              <a:t>i.e</a:t>
            </a:r>
            <a:r>
              <a:rPr lang="tr-TR" sz="2400" dirty="0" smtClean="0"/>
              <a:t>. </a:t>
            </a:r>
            <a:r>
              <a:rPr lang="tr-TR" sz="2400" dirty="0" err="1" smtClean="0"/>
              <a:t>fast</a:t>
            </a:r>
            <a:r>
              <a:rPr lang="tr-TR" sz="2400" dirty="0" smtClean="0"/>
              <a:t> </a:t>
            </a:r>
            <a:r>
              <a:rPr lang="tr-TR" sz="2400" dirty="0"/>
              <a:t>food, </a:t>
            </a:r>
            <a:r>
              <a:rPr lang="tr-TR" sz="2400" dirty="0" err="1" smtClean="0"/>
              <a:t>alcohol</a:t>
            </a:r>
            <a:r>
              <a:rPr lang="tr-TR" sz="2400" dirty="0" smtClean="0"/>
              <a:t> </a:t>
            </a:r>
            <a:r>
              <a:rPr lang="tr-TR" sz="2400" dirty="0" err="1" smtClean="0"/>
              <a:t>use</a:t>
            </a:r>
            <a:r>
              <a:rPr lang="tr-TR" sz="2400" dirty="0" smtClean="0"/>
              <a:t>)</a:t>
            </a:r>
            <a:endParaRPr lang="tr-TR" sz="2400" dirty="0"/>
          </a:p>
          <a:p>
            <a:pPr>
              <a:lnSpc>
                <a:spcPct val="150000"/>
              </a:lnSpc>
            </a:pPr>
            <a:r>
              <a:rPr lang="tr-TR" sz="2400" dirty="0"/>
              <a:t>e. </a:t>
            </a:r>
            <a:r>
              <a:rPr lang="tr-TR" sz="2400" dirty="0" err="1" smtClean="0"/>
              <a:t>Sleep</a:t>
            </a:r>
            <a:r>
              <a:rPr lang="tr-TR" sz="2400" dirty="0" smtClean="0"/>
              <a:t> </a:t>
            </a:r>
            <a:r>
              <a:rPr lang="tr-TR" sz="2400" dirty="0" err="1" smtClean="0"/>
              <a:t>pattern</a:t>
            </a:r>
            <a:endParaRPr lang="tr-TR" sz="2400" dirty="0"/>
          </a:p>
          <a:p>
            <a:pPr>
              <a:lnSpc>
                <a:spcPct val="150000"/>
              </a:lnSpc>
            </a:pPr>
            <a:r>
              <a:rPr lang="tr-TR" sz="2400" dirty="0"/>
              <a:t>f. </a:t>
            </a:r>
            <a:r>
              <a:rPr lang="tr-TR" sz="2400" dirty="0" err="1" smtClean="0"/>
              <a:t>Chronic</a:t>
            </a:r>
            <a:r>
              <a:rPr lang="tr-TR" sz="2400" dirty="0" smtClean="0"/>
              <a:t> </a:t>
            </a:r>
            <a:r>
              <a:rPr lang="tr-TR" sz="2400" dirty="0" err="1" smtClean="0"/>
              <a:t>diseases</a:t>
            </a:r>
            <a:r>
              <a:rPr lang="tr-TR" sz="2400" dirty="0" smtClean="0"/>
              <a:t>; </a:t>
            </a:r>
            <a:r>
              <a:rPr lang="tr-TR" sz="2400" dirty="0" err="1" smtClean="0"/>
              <a:t>drugs</a:t>
            </a:r>
            <a:r>
              <a:rPr lang="tr-TR" sz="2400" dirty="0" smtClean="0"/>
              <a:t>/</a:t>
            </a:r>
            <a:r>
              <a:rPr lang="tr-TR" sz="2400" dirty="0" err="1" smtClean="0"/>
              <a:t>vitamins</a:t>
            </a:r>
            <a:r>
              <a:rPr lang="tr-TR" sz="2400" dirty="0" smtClean="0"/>
              <a:t>/</a:t>
            </a:r>
            <a:r>
              <a:rPr lang="tr-TR" sz="2400" dirty="0" err="1" smtClean="0"/>
              <a:t>supplements</a:t>
            </a:r>
            <a:r>
              <a:rPr lang="tr-TR" sz="2400" dirty="0" smtClean="0"/>
              <a:t> ?</a:t>
            </a:r>
            <a:endParaRPr lang="tr-TR" sz="2400" dirty="0"/>
          </a:p>
          <a:p>
            <a:pPr>
              <a:lnSpc>
                <a:spcPct val="150000"/>
              </a:lnSpc>
            </a:pPr>
            <a:r>
              <a:rPr lang="tr-TR" sz="2400" dirty="0"/>
              <a:t>g. </a:t>
            </a:r>
            <a:r>
              <a:rPr lang="tr-TR" sz="2400" dirty="0" err="1" smtClean="0"/>
              <a:t>Allergies</a:t>
            </a:r>
            <a:r>
              <a:rPr lang="tr-TR" sz="2400" dirty="0" smtClean="0"/>
              <a:t> </a:t>
            </a:r>
            <a:endParaRPr lang="tr-TR" sz="2400" dirty="0"/>
          </a:p>
          <a:p>
            <a:pPr>
              <a:lnSpc>
                <a:spcPct val="150000"/>
              </a:lnSpc>
            </a:pPr>
            <a:r>
              <a:rPr lang="tr-TR" sz="2400" dirty="0"/>
              <a:t>h. </a:t>
            </a:r>
            <a:r>
              <a:rPr lang="tr-TR" sz="2400" dirty="0" err="1" smtClean="0"/>
              <a:t>Any</a:t>
            </a:r>
            <a:r>
              <a:rPr lang="tr-TR" sz="2400" dirty="0" smtClean="0"/>
              <a:t> </a:t>
            </a:r>
            <a:r>
              <a:rPr lang="tr-TR" sz="2400" dirty="0" err="1" smtClean="0"/>
              <a:t>drug</a:t>
            </a:r>
            <a:r>
              <a:rPr lang="tr-TR" sz="2400" dirty="0" smtClean="0"/>
              <a:t> </a:t>
            </a:r>
            <a:r>
              <a:rPr lang="tr-TR" sz="2400" dirty="0" err="1" smtClean="0"/>
              <a:t>allergy</a:t>
            </a:r>
            <a:r>
              <a:rPr lang="tr-TR" sz="2400" dirty="0" smtClean="0"/>
              <a:t> </a:t>
            </a:r>
            <a:r>
              <a:rPr lang="tr-TR" sz="2400" dirty="0" err="1" smtClean="0"/>
              <a:t>history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past</a:t>
            </a:r>
            <a:r>
              <a:rPr lang="tr-TR" sz="2400" dirty="0" smtClean="0"/>
              <a:t>?</a:t>
            </a:r>
            <a:endParaRPr lang="tr-TR" sz="2400" dirty="0"/>
          </a:p>
          <a:p>
            <a:pPr>
              <a:lnSpc>
                <a:spcPct val="150000"/>
              </a:lnSpc>
            </a:pPr>
            <a:r>
              <a:rPr lang="tr-TR" sz="2400" dirty="0"/>
              <a:t>i. </a:t>
            </a:r>
            <a:r>
              <a:rPr lang="tr-TR" sz="2400" dirty="0" err="1" smtClean="0"/>
              <a:t>Anything</a:t>
            </a:r>
            <a:r>
              <a:rPr lang="tr-TR" sz="2400" dirty="0" smtClean="0"/>
              <a:t> else??</a:t>
            </a:r>
            <a:endParaRPr lang="en-US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5233256" y="116632"/>
            <a:ext cx="3352200" cy="1200329"/>
          </a:xfrm>
          <a:prstGeom prst="rect">
            <a:avLst/>
          </a:prstGeom>
          <a:solidFill>
            <a:srgbClr val="FF0000"/>
          </a:solidFill>
          <a:effectLst>
            <a:softEdge rad="63500"/>
          </a:effectLst>
        </p:spPr>
        <p:txBody>
          <a:bodyPr wrap="none" rtlCol="0">
            <a:spAutoFit/>
          </a:bodyPr>
          <a:lstStyle/>
          <a:p>
            <a:pPr algn="ctr"/>
            <a:r>
              <a:rPr lang="tr-T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NOT PLAY </a:t>
            </a:r>
          </a:p>
          <a:p>
            <a:pPr algn="ctr"/>
            <a:r>
              <a:rPr lang="tr-T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DOCTOR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971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949828" y="6507407"/>
            <a:ext cx="1401346" cy="2628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108" dirty="0">
                <a:solidFill>
                  <a:schemeClr val="bg2"/>
                </a:solidFill>
                <a:latin typeface="Comic Sans MS" pitchFamily="66" charset="0"/>
              </a:rPr>
              <a:t>OTC DRUGS, AOB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6536" y="1916832"/>
            <a:ext cx="77768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800" b="1" spc="208" dirty="0" err="1" smtClean="0"/>
              <a:t>Evaluate</a:t>
            </a:r>
            <a:r>
              <a:rPr lang="tr-TR" sz="2800" b="1" spc="208" dirty="0" smtClean="0"/>
              <a:t> </a:t>
            </a:r>
            <a:r>
              <a:rPr lang="tr-TR" sz="2800" b="1" spc="208" dirty="0"/>
              <a:t>ve </a:t>
            </a:r>
            <a:r>
              <a:rPr lang="tr-TR" sz="2800" b="1" spc="208" dirty="0" smtClean="0"/>
              <a:t>Select</a:t>
            </a:r>
            <a:endParaRPr lang="tr-TR" sz="2800" b="1" spc="208" dirty="0"/>
          </a:p>
          <a:p>
            <a:pPr marL="356085" indent="-356085">
              <a:lnSpc>
                <a:spcPct val="150000"/>
              </a:lnSpc>
              <a:buAutoNum type="alphaLcPeriod"/>
            </a:pPr>
            <a:r>
              <a:rPr lang="tr-TR" sz="2800" dirty="0" err="1" smtClean="0"/>
              <a:t>Determine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primary</a:t>
            </a:r>
            <a:r>
              <a:rPr lang="tr-TR" sz="2800" dirty="0" smtClean="0"/>
              <a:t> problem</a:t>
            </a:r>
            <a:endParaRPr lang="tr-TR" sz="2800" dirty="0"/>
          </a:p>
          <a:p>
            <a:pPr>
              <a:lnSpc>
                <a:spcPct val="150000"/>
              </a:lnSpc>
            </a:pPr>
            <a:r>
              <a:rPr lang="tr-TR" sz="2800" dirty="0"/>
              <a:t>b. </a:t>
            </a:r>
            <a:r>
              <a:rPr lang="tr-TR" sz="2800" dirty="0" smtClean="0"/>
              <a:t>Is </a:t>
            </a:r>
            <a:r>
              <a:rPr lang="tr-TR" sz="2800" dirty="0" err="1" smtClean="0"/>
              <a:t>there</a:t>
            </a:r>
            <a:r>
              <a:rPr lang="tr-TR" sz="2800" dirty="0" smtClean="0"/>
              <a:t> </a:t>
            </a:r>
            <a:r>
              <a:rPr lang="tr-TR" sz="2800" dirty="0" err="1" smtClean="0"/>
              <a:t>any</a:t>
            </a:r>
            <a:r>
              <a:rPr lang="tr-TR" sz="2800" dirty="0" smtClean="0"/>
              <a:t> </a:t>
            </a:r>
            <a:r>
              <a:rPr lang="tr-TR" sz="2800" dirty="0" err="1" smtClean="0"/>
              <a:t>limitation</a:t>
            </a:r>
            <a:r>
              <a:rPr lang="tr-TR" sz="2800" dirty="0" smtClean="0"/>
              <a:t> </a:t>
            </a:r>
            <a:r>
              <a:rPr lang="tr-TR" sz="2800" dirty="0" err="1" smtClean="0"/>
              <a:t>for</a:t>
            </a:r>
            <a:r>
              <a:rPr lang="tr-TR" sz="2800" dirty="0" smtClean="0"/>
              <a:t> self </a:t>
            </a:r>
            <a:r>
              <a:rPr lang="tr-TR" sz="2800" dirty="0" err="1" smtClean="0"/>
              <a:t>treatment</a:t>
            </a:r>
            <a:r>
              <a:rPr lang="tr-TR" sz="2800" dirty="0" smtClean="0"/>
              <a:t>?</a:t>
            </a:r>
            <a:endParaRPr lang="tr-TR" sz="2800" dirty="0"/>
          </a:p>
          <a:p>
            <a:pPr>
              <a:lnSpc>
                <a:spcPct val="150000"/>
              </a:lnSpc>
            </a:pPr>
            <a:r>
              <a:rPr lang="tr-TR" sz="2800" dirty="0"/>
              <a:t>c. </a:t>
            </a:r>
            <a:r>
              <a:rPr lang="tr-TR" sz="2800" dirty="0" err="1" smtClean="0"/>
              <a:t>What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alternatives</a:t>
            </a:r>
            <a:r>
              <a:rPr lang="tr-TR" sz="2800" dirty="0" smtClean="0"/>
              <a:t>?</a:t>
            </a:r>
            <a:endParaRPr lang="en-US" sz="28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632520" y="476672"/>
            <a:ext cx="3352200" cy="1200329"/>
          </a:xfrm>
          <a:prstGeom prst="rect">
            <a:avLst/>
          </a:prstGeom>
          <a:solidFill>
            <a:srgbClr val="FF0000"/>
          </a:solidFill>
          <a:effectLst>
            <a:softEdge rad="63500"/>
          </a:effectLst>
        </p:spPr>
        <p:txBody>
          <a:bodyPr wrap="none" rtlCol="0">
            <a:spAutoFit/>
          </a:bodyPr>
          <a:lstStyle/>
          <a:p>
            <a:pPr algn="ctr"/>
            <a:r>
              <a:rPr lang="tr-T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NOT PLAY </a:t>
            </a:r>
          </a:p>
          <a:p>
            <a:pPr algn="ctr"/>
            <a:r>
              <a:rPr lang="tr-T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DOCTOR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7731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949828" y="6507407"/>
            <a:ext cx="1401346" cy="2628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108" dirty="0">
                <a:solidFill>
                  <a:schemeClr val="bg2"/>
                </a:solidFill>
                <a:latin typeface="Comic Sans MS" pitchFamily="66" charset="0"/>
              </a:rPr>
              <a:t>OTC DRUGS, AOB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4568" y="1628800"/>
            <a:ext cx="79928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800" b="1" spc="208" dirty="0"/>
              <a:t>PLAN</a:t>
            </a:r>
          </a:p>
          <a:p>
            <a:pPr marL="356085" indent="-356085">
              <a:lnSpc>
                <a:spcPct val="150000"/>
              </a:lnSpc>
              <a:buAutoNum type="alphaLcPeriod"/>
            </a:pPr>
            <a:r>
              <a:rPr lang="tr-TR" sz="2800" dirty="0" smtClean="0"/>
              <a:t> </a:t>
            </a:r>
            <a:r>
              <a:rPr lang="tr-TR" sz="2800" dirty="0" err="1" smtClean="0"/>
              <a:t>Acquire</a:t>
            </a:r>
            <a:r>
              <a:rPr lang="tr-TR" sz="2800" dirty="0" smtClean="0"/>
              <a:t> </a:t>
            </a:r>
            <a:r>
              <a:rPr lang="tr-TR" sz="2800" dirty="0" err="1" smtClean="0"/>
              <a:t>patients</a:t>
            </a:r>
            <a:r>
              <a:rPr lang="tr-TR" sz="2800" dirty="0" smtClean="0"/>
              <a:t>  </a:t>
            </a:r>
            <a:r>
              <a:rPr lang="tr-TR" sz="2800" dirty="0" err="1" smtClean="0"/>
              <a:t>consent</a:t>
            </a:r>
            <a:r>
              <a:rPr lang="tr-TR" sz="2800" dirty="0" smtClean="0"/>
              <a:t> </a:t>
            </a:r>
          </a:p>
          <a:p>
            <a:pPr marL="356085" indent="-356085">
              <a:lnSpc>
                <a:spcPct val="150000"/>
              </a:lnSpc>
              <a:buAutoNum type="alphaLcPeriod"/>
            </a:pPr>
            <a:r>
              <a:rPr lang="tr-TR" sz="2800" dirty="0"/>
              <a:t> </a:t>
            </a:r>
            <a:r>
              <a:rPr lang="tr-TR" sz="2800" dirty="0" err="1" smtClean="0"/>
              <a:t>Desribe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treatment</a:t>
            </a:r>
            <a:r>
              <a:rPr lang="tr-TR" sz="2800" dirty="0" smtClean="0"/>
              <a:t> plan</a:t>
            </a:r>
            <a:endParaRPr lang="tr-TR" sz="2800" dirty="0"/>
          </a:p>
          <a:p>
            <a:pPr>
              <a:lnSpc>
                <a:spcPct val="150000"/>
              </a:lnSpc>
            </a:pPr>
            <a:r>
              <a:rPr lang="tr-TR" sz="2800" dirty="0"/>
              <a:t>c. </a:t>
            </a:r>
            <a:r>
              <a:rPr lang="tr-TR" sz="2800" dirty="0" err="1" smtClean="0"/>
              <a:t>Describe</a:t>
            </a:r>
            <a:r>
              <a:rPr lang="tr-TR" sz="2800" dirty="0" smtClean="0"/>
              <a:t> </a:t>
            </a:r>
            <a:r>
              <a:rPr lang="tr-TR" sz="2800" dirty="0" err="1"/>
              <a:t>your</a:t>
            </a:r>
            <a:r>
              <a:rPr lang="tr-TR" sz="2800" dirty="0"/>
              <a:t> </a:t>
            </a:r>
            <a:r>
              <a:rPr lang="tr-TR" sz="2800" dirty="0" err="1"/>
              <a:t>reasons</a:t>
            </a:r>
            <a:r>
              <a:rPr lang="tr-TR" sz="2800" dirty="0"/>
              <a:t> </a:t>
            </a:r>
            <a:r>
              <a:rPr lang="tr-TR" sz="2800" dirty="0" err="1"/>
              <a:t>for</a:t>
            </a:r>
            <a:r>
              <a:rPr lang="tr-TR" sz="2800" dirty="0"/>
              <a:t> </a:t>
            </a:r>
            <a:r>
              <a:rPr lang="tr-TR" sz="2800" dirty="0" err="1"/>
              <a:t>your</a:t>
            </a:r>
            <a:r>
              <a:rPr lang="tr-TR" sz="2800" dirty="0"/>
              <a:t> </a:t>
            </a:r>
            <a:r>
              <a:rPr lang="tr-TR" sz="2800" dirty="0" err="1" smtClean="0"/>
              <a:t>selection</a:t>
            </a:r>
            <a:endParaRPr lang="tr-TR" sz="28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632520" y="476672"/>
            <a:ext cx="3352200" cy="1200329"/>
          </a:xfrm>
          <a:prstGeom prst="rect">
            <a:avLst/>
          </a:prstGeom>
          <a:solidFill>
            <a:srgbClr val="FF0000"/>
          </a:solidFill>
          <a:effectLst>
            <a:softEdge rad="63500"/>
          </a:effectLst>
        </p:spPr>
        <p:txBody>
          <a:bodyPr wrap="none" rtlCol="0">
            <a:spAutoFit/>
          </a:bodyPr>
          <a:lstStyle/>
          <a:p>
            <a:pPr algn="ctr"/>
            <a:r>
              <a:rPr lang="tr-T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NOT PLAY </a:t>
            </a:r>
          </a:p>
          <a:p>
            <a:pPr algn="ctr"/>
            <a:r>
              <a:rPr lang="tr-T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DOCTOR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2403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949828" y="6507407"/>
            <a:ext cx="1401346" cy="2628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108" dirty="0">
                <a:solidFill>
                  <a:schemeClr val="bg2"/>
                </a:solidFill>
                <a:latin typeface="Comic Sans MS" pitchFamily="66" charset="0"/>
              </a:rPr>
              <a:t>OTC DRUGS, AOB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36576" y="2204864"/>
            <a:ext cx="7584127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800" b="1" spc="208" dirty="0" smtClean="0"/>
              <a:t>ADVISE PATIENT</a:t>
            </a:r>
            <a:endParaRPr lang="tr-TR" sz="2800" b="1" spc="208" dirty="0"/>
          </a:p>
          <a:p>
            <a:pPr marL="356085" indent="-356085">
              <a:lnSpc>
                <a:spcPct val="150000"/>
              </a:lnSpc>
              <a:buAutoNum type="alphaLcPeriod"/>
            </a:pPr>
            <a:r>
              <a:rPr lang="tr-TR" sz="2800" dirty="0" err="1" smtClean="0"/>
              <a:t>Offer</a:t>
            </a:r>
            <a:r>
              <a:rPr lang="tr-TR" sz="2800" dirty="0" smtClean="0"/>
              <a:t> SUFFICIENT </a:t>
            </a:r>
            <a:r>
              <a:rPr lang="tr-TR" sz="2800" dirty="0" err="1" smtClean="0"/>
              <a:t>amount</a:t>
            </a:r>
            <a:r>
              <a:rPr lang="tr-TR" sz="2800" dirty="0" smtClean="0"/>
              <a:t> of </a:t>
            </a:r>
            <a:r>
              <a:rPr lang="tr-TR" sz="2800" dirty="0" err="1" smtClean="0"/>
              <a:t>information</a:t>
            </a:r>
            <a:r>
              <a:rPr lang="tr-TR" sz="28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tr-TR" sz="2800" dirty="0" smtClean="0"/>
              <a:t>on </a:t>
            </a:r>
            <a:r>
              <a:rPr lang="tr-TR" sz="2800" b="1" dirty="0" smtClean="0"/>
              <a:t>OTC </a:t>
            </a:r>
            <a:r>
              <a:rPr lang="tr-TR" sz="2800" b="1" dirty="0" err="1" smtClean="0"/>
              <a:t>drug</a:t>
            </a:r>
            <a:r>
              <a:rPr lang="tr-TR" sz="2800" b="1" dirty="0" smtClean="0"/>
              <a:t> </a:t>
            </a:r>
            <a:r>
              <a:rPr lang="tr-TR" sz="2800" dirty="0" err="1" smtClean="0"/>
              <a:t>or</a:t>
            </a:r>
            <a:r>
              <a:rPr lang="tr-TR" sz="2800" dirty="0" smtClean="0"/>
              <a:t> </a:t>
            </a:r>
            <a:r>
              <a:rPr lang="tr-TR" sz="2800" dirty="0" err="1" smtClean="0"/>
              <a:t>medication-free</a:t>
            </a:r>
            <a:r>
              <a:rPr lang="tr-TR" sz="2800" dirty="0" smtClean="0"/>
              <a:t> </a:t>
            </a:r>
            <a:r>
              <a:rPr lang="tr-TR" sz="2800" dirty="0" err="1" smtClean="0"/>
              <a:t>treatment</a:t>
            </a:r>
            <a:endParaRPr lang="tr-TR" sz="2800" dirty="0" smtClean="0"/>
          </a:p>
          <a:p>
            <a:pPr>
              <a:lnSpc>
                <a:spcPct val="150000"/>
              </a:lnSpc>
            </a:pPr>
            <a:r>
              <a:rPr lang="tr-TR" sz="2800" dirty="0" smtClean="0"/>
              <a:t>b</a:t>
            </a:r>
            <a:r>
              <a:rPr lang="tr-TR" sz="2800" dirty="0"/>
              <a:t>. </a:t>
            </a:r>
            <a:r>
              <a:rPr lang="tr-TR" sz="2800" dirty="0" err="1" smtClean="0"/>
              <a:t>Answer</a:t>
            </a:r>
            <a:r>
              <a:rPr lang="tr-TR" sz="2800" dirty="0" smtClean="0"/>
              <a:t> </a:t>
            </a:r>
            <a:r>
              <a:rPr lang="tr-TR" sz="2800" dirty="0" err="1" smtClean="0"/>
              <a:t>patient’s</a:t>
            </a:r>
            <a:r>
              <a:rPr lang="tr-TR" sz="2800" dirty="0" smtClean="0"/>
              <a:t> </a:t>
            </a:r>
            <a:r>
              <a:rPr lang="tr-TR" sz="2800" dirty="0" err="1" smtClean="0"/>
              <a:t>qustions</a:t>
            </a:r>
            <a:endParaRPr lang="tr-TR" sz="2800" dirty="0"/>
          </a:p>
          <a:p>
            <a:pPr>
              <a:lnSpc>
                <a:spcPct val="150000"/>
              </a:lnSpc>
            </a:pPr>
            <a:endParaRPr lang="en-US" sz="28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632520" y="476672"/>
            <a:ext cx="3352200" cy="1200329"/>
          </a:xfrm>
          <a:prstGeom prst="rect">
            <a:avLst/>
          </a:prstGeom>
          <a:solidFill>
            <a:srgbClr val="FF0000"/>
          </a:solidFill>
          <a:effectLst>
            <a:softEdge rad="63500"/>
          </a:effectLst>
        </p:spPr>
        <p:txBody>
          <a:bodyPr wrap="none" rtlCol="0">
            <a:spAutoFit/>
          </a:bodyPr>
          <a:lstStyle/>
          <a:p>
            <a:pPr algn="ctr"/>
            <a:r>
              <a:rPr lang="tr-T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NOT PLAY </a:t>
            </a:r>
          </a:p>
          <a:p>
            <a:pPr algn="ctr"/>
            <a:r>
              <a:rPr lang="tr-T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DOCTOR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77745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88504" y="764704"/>
            <a:ext cx="88569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31"/>
              </a:spcAft>
            </a:pPr>
            <a:r>
              <a:rPr lang="tr-TR" sz="3200" dirty="0"/>
              <a:t>4. </a:t>
            </a:r>
            <a:r>
              <a:rPr lang="tr-TR" sz="3200" dirty="0" err="1" smtClean="0"/>
              <a:t>Colds</a:t>
            </a:r>
            <a:r>
              <a:rPr lang="tr-TR" sz="3200" dirty="0" smtClean="0"/>
              <a:t>/ </a:t>
            </a:r>
            <a:r>
              <a:rPr lang="tr-TR" sz="3200" dirty="0" err="1" smtClean="0"/>
              <a:t>Flu</a:t>
            </a:r>
            <a:endParaRPr lang="en-US" sz="3200" dirty="0"/>
          </a:p>
          <a:p>
            <a:pPr>
              <a:spcAft>
                <a:spcPts val="831"/>
              </a:spcAft>
            </a:pPr>
            <a:r>
              <a:rPr lang="tr-TR" sz="3200" dirty="0"/>
              <a:t>5. </a:t>
            </a:r>
            <a:r>
              <a:rPr lang="tr-TR" sz="3200" dirty="0" err="1" smtClean="0"/>
              <a:t>Cough</a:t>
            </a:r>
            <a:endParaRPr lang="en-US" sz="3200" dirty="0"/>
          </a:p>
          <a:p>
            <a:pPr>
              <a:spcAft>
                <a:spcPts val="831"/>
              </a:spcAft>
            </a:pPr>
            <a:r>
              <a:rPr lang="tr-TR" sz="3200" dirty="0" smtClean="0"/>
              <a:t>(</a:t>
            </a:r>
            <a:r>
              <a:rPr lang="tr-TR" sz="3200" dirty="0" err="1" smtClean="0"/>
              <a:t>codein</a:t>
            </a:r>
            <a:r>
              <a:rPr lang="tr-TR" sz="3200" dirty="0" smtClean="0"/>
              <a:t> </a:t>
            </a:r>
            <a:r>
              <a:rPr lang="tr-TR" sz="3200" dirty="0"/>
              <a:t>– </a:t>
            </a:r>
            <a:r>
              <a:rPr lang="tr-TR" sz="3200" dirty="0" err="1" smtClean="0"/>
              <a:t>dextromethorphan</a:t>
            </a:r>
            <a:r>
              <a:rPr lang="tr-TR" sz="3200" dirty="0" smtClean="0"/>
              <a:t> </a:t>
            </a:r>
            <a:r>
              <a:rPr lang="tr-TR" sz="3200" dirty="0"/>
              <a:t>– d</a:t>
            </a:r>
            <a:r>
              <a:rPr lang="en-US" sz="3200" dirty="0" err="1" smtClean="0"/>
              <a:t>iphenhydramine</a:t>
            </a:r>
            <a:r>
              <a:rPr lang="tr-TR" sz="3200" dirty="0" smtClean="0"/>
              <a:t> </a:t>
            </a:r>
            <a:r>
              <a:rPr lang="tr-TR" sz="3200" dirty="0"/>
              <a:t>- </a:t>
            </a:r>
            <a:r>
              <a:rPr lang="tr-TR" sz="3200" dirty="0" err="1"/>
              <a:t>guaifenesin</a:t>
            </a:r>
            <a:r>
              <a:rPr lang="tr-TR" sz="3200" dirty="0"/>
              <a:t>)</a:t>
            </a:r>
            <a:endParaRPr lang="en-US" sz="3200" dirty="0"/>
          </a:p>
          <a:p>
            <a:pPr>
              <a:spcAft>
                <a:spcPts val="831"/>
              </a:spcAft>
            </a:pPr>
            <a:r>
              <a:rPr lang="tr-TR" sz="3200" dirty="0"/>
              <a:t>6. </a:t>
            </a:r>
            <a:r>
              <a:rPr lang="tr-TR" sz="3200" dirty="0" err="1" smtClean="0"/>
              <a:t>Constipation</a:t>
            </a:r>
            <a:endParaRPr lang="en-US" sz="3200" dirty="0"/>
          </a:p>
          <a:p>
            <a:pPr>
              <a:spcAft>
                <a:spcPts val="831"/>
              </a:spcAft>
            </a:pPr>
            <a:r>
              <a:rPr lang="tr-TR" sz="3200" dirty="0" smtClean="0"/>
              <a:t>(b</a:t>
            </a:r>
            <a:r>
              <a:rPr lang="en-US" sz="3200" dirty="0" err="1" smtClean="0"/>
              <a:t>isacodyl</a:t>
            </a:r>
            <a:r>
              <a:rPr lang="tr-TR" sz="3200" dirty="0" smtClean="0"/>
              <a:t> – p</a:t>
            </a:r>
            <a:r>
              <a:rPr lang="en-US" sz="3200" dirty="0" err="1" smtClean="0"/>
              <a:t>olycarbophi</a:t>
            </a:r>
            <a:r>
              <a:rPr lang="tr-TR" sz="3200" dirty="0"/>
              <a:t>l</a:t>
            </a:r>
            <a:r>
              <a:rPr lang="tr-TR" sz="3200" dirty="0" smtClean="0"/>
              <a:t> </a:t>
            </a:r>
            <a:r>
              <a:rPr lang="tr-TR" sz="3200" dirty="0"/>
              <a:t>- </a:t>
            </a:r>
            <a:r>
              <a:rPr lang="tr-TR" sz="3200" dirty="0" smtClean="0"/>
              <a:t>s</a:t>
            </a:r>
            <a:r>
              <a:rPr lang="en-US" sz="3200" dirty="0" smtClean="0"/>
              <a:t>odium </a:t>
            </a:r>
            <a:r>
              <a:rPr lang="en-US" sz="3200" dirty="0"/>
              <a:t>phosphate</a:t>
            </a:r>
            <a:r>
              <a:rPr lang="tr-TR" sz="3200" dirty="0"/>
              <a:t>)</a:t>
            </a:r>
          </a:p>
          <a:p>
            <a:pPr>
              <a:spcAft>
                <a:spcPts val="831"/>
              </a:spcAft>
            </a:pPr>
            <a:r>
              <a:rPr lang="tr-TR" sz="3200" dirty="0"/>
              <a:t>7. </a:t>
            </a:r>
            <a:r>
              <a:rPr lang="en-US" sz="3200" dirty="0"/>
              <a:t>Diarrhea</a:t>
            </a:r>
            <a:r>
              <a:rPr lang="tr-TR" sz="3200" dirty="0" smtClean="0"/>
              <a:t>(</a:t>
            </a:r>
            <a:r>
              <a:rPr lang="tr-TR" sz="3200" dirty="0" err="1" smtClean="0"/>
              <a:t>loperamide</a:t>
            </a:r>
            <a:r>
              <a:rPr lang="tr-TR" sz="3200" dirty="0" smtClean="0"/>
              <a:t> </a:t>
            </a:r>
            <a:r>
              <a:rPr lang="tr-TR" sz="3200" dirty="0"/>
              <a:t>– </a:t>
            </a:r>
            <a:r>
              <a:rPr lang="tr-TR" sz="3200" dirty="0" smtClean="0"/>
              <a:t>b</a:t>
            </a:r>
            <a:r>
              <a:rPr lang="en-US" sz="3200" dirty="0" err="1" smtClean="0"/>
              <a:t>ismuth</a:t>
            </a:r>
            <a:r>
              <a:rPr lang="en-US" sz="3200" dirty="0" smtClean="0"/>
              <a:t> </a:t>
            </a:r>
            <a:r>
              <a:rPr lang="en-US" sz="3200" dirty="0"/>
              <a:t>subsalicylate</a:t>
            </a:r>
            <a:r>
              <a:rPr lang="tr-TR" sz="3200" dirty="0"/>
              <a:t>)</a:t>
            </a:r>
            <a:endParaRPr lang="en-US" sz="3200" dirty="0"/>
          </a:p>
          <a:p>
            <a:pPr>
              <a:spcAft>
                <a:spcPts val="831"/>
              </a:spcAft>
            </a:pPr>
            <a:r>
              <a:rPr lang="tr-TR" sz="3200" dirty="0">
                <a:solidFill>
                  <a:srgbClr val="FF0000"/>
                </a:solidFill>
              </a:rPr>
              <a:t>8. </a:t>
            </a:r>
            <a:r>
              <a:rPr lang="tr-TR" sz="3200" dirty="0" smtClean="0">
                <a:solidFill>
                  <a:srgbClr val="FF0000"/>
                </a:solidFill>
              </a:rPr>
              <a:t>Sun </a:t>
            </a:r>
            <a:r>
              <a:rPr lang="tr-TR" sz="3200" dirty="0" err="1" smtClean="0">
                <a:solidFill>
                  <a:srgbClr val="FF0000"/>
                </a:solidFill>
              </a:rPr>
              <a:t>protection</a:t>
            </a:r>
            <a:endParaRPr lang="tr-T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74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76536" y="404664"/>
            <a:ext cx="8640960" cy="6104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15"/>
              </a:spcAft>
            </a:pPr>
            <a:r>
              <a:rPr lang="tr-TR" sz="2800" dirty="0"/>
              <a:t>9. </a:t>
            </a:r>
            <a:r>
              <a:rPr lang="tr-TR" sz="2800" dirty="0" smtClean="0"/>
              <a:t>Fever</a:t>
            </a:r>
            <a:endParaRPr lang="en-US" sz="2800" dirty="0"/>
          </a:p>
          <a:p>
            <a:pPr>
              <a:spcAft>
                <a:spcPts val="415"/>
              </a:spcAft>
            </a:pPr>
            <a:r>
              <a:rPr lang="tr-TR" sz="2800" dirty="0"/>
              <a:t>(</a:t>
            </a:r>
            <a:r>
              <a:rPr lang="tr-TR" sz="2800" dirty="0" err="1" smtClean="0"/>
              <a:t>paracetamol</a:t>
            </a:r>
            <a:r>
              <a:rPr lang="tr-TR" sz="2800" dirty="0" smtClean="0"/>
              <a:t> </a:t>
            </a:r>
            <a:r>
              <a:rPr lang="tr-TR" sz="2800" dirty="0"/>
              <a:t>– </a:t>
            </a:r>
            <a:r>
              <a:rPr lang="tr-TR" sz="2800" dirty="0" smtClean="0"/>
              <a:t>NSAID)</a:t>
            </a:r>
            <a:endParaRPr lang="en-US" sz="2800" dirty="0"/>
          </a:p>
          <a:p>
            <a:pPr>
              <a:spcAft>
                <a:spcPts val="415"/>
              </a:spcAft>
            </a:pPr>
            <a:r>
              <a:rPr lang="tr-TR" sz="2800" dirty="0" smtClean="0">
                <a:solidFill>
                  <a:srgbClr val="FF0000"/>
                </a:solidFill>
              </a:rPr>
              <a:t>10</a:t>
            </a:r>
            <a:r>
              <a:rPr lang="tr-TR" sz="2800" dirty="0">
                <a:solidFill>
                  <a:srgbClr val="FF0000"/>
                </a:solidFill>
              </a:rPr>
              <a:t>.</a:t>
            </a:r>
            <a:r>
              <a:rPr lang="tr-TR" sz="2800" dirty="0"/>
              <a:t> </a:t>
            </a:r>
            <a:r>
              <a:rPr lang="tr-TR" sz="2800" dirty="0" err="1">
                <a:solidFill>
                  <a:srgbClr val="FF0000"/>
                </a:solidFill>
              </a:rPr>
              <a:t>Fungal</a:t>
            </a:r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skin </a:t>
            </a:r>
            <a:r>
              <a:rPr lang="tr-TR" sz="2800" dirty="0" err="1" smtClean="0">
                <a:solidFill>
                  <a:srgbClr val="FF0000"/>
                </a:solidFill>
              </a:rPr>
              <a:t>infections</a:t>
            </a:r>
            <a:endParaRPr lang="en-US" sz="2800" dirty="0">
              <a:solidFill>
                <a:srgbClr val="FF0000"/>
              </a:solidFill>
            </a:endParaRPr>
          </a:p>
          <a:p>
            <a:pPr>
              <a:spcAft>
                <a:spcPts val="415"/>
              </a:spcAft>
            </a:pPr>
            <a:r>
              <a:rPr lang="tr-TR" sz="2800" dirty="0" smtClean="0">
                <a:solidFill>
                  <a:srgbClr val="FF0000"/>
                </a:solidFill>
              </a:rPr>
              <a:t>(</a:t>
            </a:r>
            <a:r>
              <a:rPr lang="en-US" sz="2800" dirty="0" err="1">
                <a:solidFill>
                  <a:srgbClr val="FF0000"/>
                </a:solidFill>
              </a:rPr>
              <a:t>Butenafine</a:t>
            </a:r>
            <a:r>
              <a:rPr lang="tr-TR" sz="2800" dirty="0">
                <a:solidFill>
                  <a:srgbClr val="FF0000"/>
                </a:solidFill>
              </a:rPr>
              <a:t> HCL – </a:t>
            </a:r>
            <a:r>
              <a:rPr lang="en-US" sz="2800" dirty="0" err="1">
                <a:solidFill>
                  <a:srgbClr val="FF0000"/>
                </a:solidFill>
              </a:rPr>
              <a:t>Clotrimazole</a:t>
            </a:r>
            <a:r>
              <a:rPr lang="tr-TR" sz="2800" dirty="0">
                <a:solidFill>
                  <a:srgbClr val="FF0000"/>
                </a:solidFill>
              </a:rPr>
              <a:t> – </a:t>
            </a:r>
            <a:r>
              <a:rPr lang="en-US" sz="2800" dirty="0" err="1">
                <a:solidFill>
                  <a:srgbClr val="FF0000"/>
                </a:solidFill>
              </a:rPr>
              <a:t>Miconazole</a:t>
            </a:r>
            <a:r>
              <a:rPr lang="en-US" sz="2800" dirty="0">
                <a:solidFill>
                  <a:srgbClr val="FF0000"/>
                </a:solidFill>
              </a:rPr>
              <a:t> Nitrate</a:t>
            </a:r>
            <a:r>
              <a:rPr lang="tr-TR" sz="2800" dirty="0">
                <a:solidFill>
                  <a:srgbClr val="FF0000"/>
                </a:solidFill>
              </a:rPr>
              <a:t> – </a:t>
            </a:r>
            <a:r>
              <a:rPr lang="en-US" sz="2800" dirty="0" err="1">
                <a:solidFill>
                  <a:srgbClr val="FF0000"/>
                </a:solidFill>
              </a:rPr>
              <a:t>terbinafine</a:t>
            </a:r>
            <a:r>
              <a:rPr lang="tr-TR" sz="2800" dirty="0">
                <a:solidFill>
                  <a:srgbClr val="FF0000"/>
                </a:solidFill>
              </a:rPr>
              <a:t> HCL – </a:t>
            </a:r>
            <a:r>
              <a:rPr lang="en-US" sz="2800" dirty="0" err="1">
                <a:solidFill>
                  <a:srgbClr val="FF0000"/>
                </a:solidFill>
              </a:rPr>
              <a:t>Tolnaftate</a:t>
            </a:r>
            <a:r>
              <a:rPr lang="en-US" sz="2800" dirty="0">
                <a:solidFill>
                  <a:srgbClr val="FF0000"/>
                </a:solidFill>
              </a:rPr>
              <a:t> </a:t>
            </a:r>
            <a:r>
              <a:rPr lang="tr-TR" sz="2800" dirty="0">
                <a:solidFill>
                  <a:srgbClr val="FF0000"/>
                </a:solidFill>
              </a:rPr>
              <a:t>- </a:t>
            </a:r>
            <a:r>
              <a:rPr lang="en-US" sz="2800" dirty="0" err="1">
                <a:solidFill>
                  <a:srgbClr val="FF0000"/>
                </a:solidFill>
              </a:rPr>
              <a:t>Undecylenic</a:t>
            </a:r>
            <a:r>
              <a:rPr lang="en-US" sz="2800" dirty="0">
                <a:solidFill>
                  <a:srgbClr val="FF0000"/>
                </a:solidFill>
              </a:rPr>
              <a:t> Acid</a:t>
            </a:r>
            <a:r>
              <a:rPr lang="tr-TR" sz="2800" dirty="0" smtClean="0">
                <a:solidFill>
                  <a:srgbClr val="FF0000"/>
                </a:solidFill>
              </a:rPr>
              <a:t>)</a:t>
            </a:r>
            <a:r>
              <a:rPr lang="tr-TR" sz="2800" dirty="0">
                <a:solidFill>
                  <a:srgbClr val="FF0000"/>
                </a:solidFill>
              </a:rPr>
              <a:t> </a:t>
            </a:r>
          </a:p>
          <a:p>
            <a:pPr>
              <a:spcAft>
                <a:spcPts val="415"/>
              </a:spcAft>
            </a:pPr>
            <a:endParaRPr lang="tr-TR" sz="2800" dirty="0" smtClean="0"/>
          </a:p>
          <a:p>
            <a:pPr>
              <a:spcAft>
                <a:spcPts val="415"/>
              </a:spcAft>
            </a:pPr>
            <a:r>
              <a:rPr lang="tr-TR" sz="2800" dirty="0" smtClean="0"/>
              <a:t>11</a:t>
            </a:r>
            <a:r>
              <a:rPr lang="tr-TR" sz="2800" dirty="0"/>
              <a:t>. </a:t>
            </a:r>
            <a:r>
              <a:rPr lang="tr-TR" sz="2800" dirty="0" err="1" smtClean="0"/>
              <a:t>Dermatitis</a:t>
            </a:r>
            <a:endParaRPr lang="en-US" sz="2800" dirty="0"/>
          </a:p>
          <a:p>
            <a:pPr>
              <a:spcAft>
                <a:spcPts val="415"/>
              </a:spcAft>
            </a:pPr>
            <a:r>
              <a:rPr lang="tr-TR" sz="2800" dirty="0"/>
              <a:t>(</a:t>
            </a:r>
            <a:r>
              <a:rPr lang="tr-TR" sz="2800" dirty="0" err="1" smtClean="0"/>
              <a:t>hydrocortisone</a:t>
            </a:r>
            <a:r>
              <a:rPr lang="tr-TR" sz="2800" dirty="0" smtClean="0"/>
              <a:t> </a:t>
            </a:r>
            <a:r>
              <a:rPr lang="tr-TR" sz="2800" dirty="0"/>
              <a:t>- </a:t>
            </a:r>
            <a:r>
              <a:rPr lang="en-US" sz="2800" dirty="0"/>
              <a:t>Bacitracin</a:t>
            </a:r>
            <a:r>
              <a:rPr lang="tr-TR" sz="2800" dirty="0" smtClean="0"/>
              <a:t>/</a:t>
            </a:r>
            <a:r>
              <a:rPr lang="en-US" sz="2800" dirty="0" err="1"/>
              <a:t>Polymyxins</a:t>
            </a:r>
            <a:r>
              <a:rPr lang="tr-TR" sz="2800" dirty="0" smtClean="0"/>
              <a:t>/</a:t>
            </a:r>
            <a:r>
              <a:rPr lang="tr-TR" sz="2800" dirty="0" err="1" smtClean="0"/>
              <a:t>neomycin</a:t>
            </a:r>
            <a:r>
              <a:rPr lang="tr-TR" sz="2800" dirty="0" smtClean="0"/>
              <a:t> </a:t>
            </a:r>
            <a:r>
              <a:rPr lang="tr-TR" sz="2800" dirty="0"/>
              <a:t>– </a:t>
            </a:r>
            <a:r>
              <a:rPr lang="tr-TR" sz="2800" dirty="0" err="1" smtClean="0"/>
              <a:t>calamine</a:t>
            </a:r>
            <a:r>
              <a:rPr lang="tr-TR" sz="2800" dirty="0" smtClean="0"/>
              <a:t> </a:t>
            </a:r>
            <a:r>
              <a:rPr lang="tr-TR" sz="2800" dirty="0"/>
              <a:t>– </a:t>
            </a:r>
            <a:r>
              <a:rPr lang="tr-TR" sz="2800" dirty="0" err="1"/>
              <a:t>allantoin</a:t>
            </a:r>
            <a:r>
              <a:rPr lang="tr-TR" sz="2800" dirty="0"/>
              <a:t> – </a:t>
            </a:r>
            <a:r>
              <a:rPr lang="en-US" sz="2800" dirty="0" err="1"/>
              <a:t>dimethicone</a:t>
            </a:r>
            <a:r>
              <a:rPr lang="tr-TR" sz="2800" dirty="0" smtClean="0"/>
              <a:t> </a:t>
            </a:r>
            <a:r>
              <a:rPr lang="tr-TR" sz="2800" dirty="0"/>
              <a:t>– lanolin – </a:t>
            </a:r>
            <a:r>
              <a:rPr lang="en-US" sz="2800" dirty="0"/>
              <a:t>Zinc oxide</a:t>
            </a:r>
            <a:r>
              <a:rPr lang="tr-TR" sz="2800" dirty="0"/>
              <a:t>…) </a:t>
            </a:r>
            <a:endParaRPr lang="en-US" sz="2800" dirty="0"/>
          </a:p>
          <a:p>
            <a:pPr>
              <a:spcAft>
                <a:spcPts val="415"/>
              </a:spcAft>
            </a:pPr>
            <a:endParaRPr lang="tr-TR" sz="2800" dirty="0">
              <a:solidFill>
                <a:srgbClr val="FF0000"/>
              </a:solidFill>
            </a:endParaRPr>
          </a:p>
          <a:p>
            <a:pPr>
              <a:spcAft>
                <a:spcPts val="415"/>
              </a:spcAft>
            </a:pPr>
            <a:r>
              <a:rPr lang="tr-TR" sz="2800" dirty="0">
                <a:solidFill>
                  <a:srgbClr val="FF0000"/>
                </a:solidFill>
              </a:rPr>
              <a:t>12. </a:t>
            </a:r>
            <a:r>
              <a:rPr lang="tr-TR" sz="2800" dirty="0" err="1" smtClean="0">
                <a:solidFill>
                  <a:srgbClr val="FF0000"/>
                </a:solidFill>
              </a:rPr>
              <a:t>Weight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err="1" smtClean="0">
                <a:solidFill>
                  <a:srgbClr val="FF0000"/>
                </a:solidFill>
              </a:rPr>
              <a:t>management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1957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76536" y="764704"/>
            <a:ext cx="8640960" cy="4919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tr-TR" sz="2800" dirty="0"/>
              <a:t>13. </a:t>
            </a:r>
            <a:r>
              <a:rPr lang="tr-TR" sz="2800" dirty="0" err="1" smtClean="0"/>
              <a:t>Headache</a:t>
            </a:r>
            <a:endParaRPr lang="en-US" sz="28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tr-TR" sz="2800" dirty="0"/>
              <a:t>14. </a:t>
            </a:r>
            <a:r>
              <a:rPr lang="tr-TR" sz="2800" dirty="0" err="1" smtClean="0"/>
              <a:t>Reflux</a:t>
            </a:r>
            <a:endParaRPr lang="en-US" sz="28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tr-TR" sz="2800" dirty="0"/>
              <a:t>(</a:t>
            </a:r>
            <a:r>
              <a:rPr lang="tr-TR" sz="2800" dirty="0" err="1" smtClean="0"/>
              <a:t>antacids</a:t>
            </a:r>
            <a:r>
              <a:rPr lang="tr-TR" sz="2800" dirty="0" smtClean="0"/>
              <a:t> </a:t>
            </a:r>
            <a:r>
              <a:rPr lang="tr-TR" sz="2800" dirty="0"/>
              <a:t>– H</a:t>
            </a:r>
            <a:r>
              <a:rPr lang="tr-TR" sz="2800" baseline="-25000" dirty="0"/>
              <a:t>2</a:t>
            </a:r>
            <a:r>
              <a:rPr lang="tr-TR" sz="2800" dirty="0"/>
              <a:t>RA – PPI – </a:t>
            </a:r>
            <a:r>
              <a:rPr lang="en-US" sz="2800" dirty="0"/>
              <a:t>Bismuth subsalicylate</a:t>
            </a:r>
            <a:r>
              <a:rPr lang="tr-TR" sz="2800" dirty="0"/>
              <a:t>) </a:t>
            </a:r>
            <a:endParaRPr lang="en-US" sz="28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tr-TR" sz="2800" dirty="0"/>
              <a:t>15. </a:t>
            </a:r>
            <a:r>
              <a:rPr lang="tr-TR" sz="2800" dirty="0" err="1" smtClean="0"/>
              <a:t>Musculoskeletal</a:t>
            </a:r>
            <a:r>
              <a:rPr lang="tr-TR" sz="2800" dirty="0" smtClean="0"/>
              <a:t> </a:t>
            </a:r>
            <a:r>
              <a:rPr lang="tr-TR" sz="2800" dirty="0" err="1" smtClean="0"/>
              <a:t>injuries</a:t>
            </a:r>
            <a:endParaRPr lang="en-US" sz="28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tr-TR" sz="2800" dirty="0"/>
              <a:t>(</a:t>
            </a:r>
            <a:r>
              <a:rPr lang="tr-TR" sz="2800" dirty="0" err="1" smtClean="0"/>
              <a:t>topical</a:t>
            </a:r>
            <a:r>
              <a:rPr lang="tr-TR" sz="2800" dirty="0" smtClean="0"/>
              <a:t> </a:t>
            </a:r>
            <a:r>
              <a:rPr lang="tr-TR" sz="2800" dirty="0" err="1" smtClean="0"/>
              <a:t>analgesics</a:t>
            </a:r>
            <a:r>
              <a:rPr lang="tr-TR" sz="2800" dirty="0" smtClean="0"/>
              <a:t>)</a:t>
            </a:r>
            <a:endParaRPr lang="en-US" sz="28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tr-TR" sz="2800" dirty="0"/>
              <a:t>16. </a:t>
            </a:r>
            <a:r>
              <a:rPr lang="tr-TR" sz="2800" dirty="0" err="1" smtClean="0"/>
              <a:t>Contraseption</a:t>
            </a:r>
            <a:r>
              <a:rPr lang="tr-TR" sz="2800" dirty="0" smtClean="0"/>
              <a:t> </a:t>
            </a:r>
            <a:r>
              <a:rPr lang="tr-TR" sz="2800" dirty="0"/>
              <a:t>/ </a:t>
            </a:r>
            <a:r>
              <a:rPr lang="tr-TR" sz="2800" dirty="0" err="1" smtClean="0"/>
              <a:t>Disorders</a:t>
            </a:r>
            <a:r>
              <a:rPr lang="tr-TR" sz="2800" dirty="0" smtClean="0"/>
              <a:t> </a:t>
            </a:r>
            <a:r>
              <a:rPr lang="tr-TR" sz="2800" dirty="0" err="1" smtClean="0"/>
              <a:t>related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menstruation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1198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640632" y="1772816"/>
            <a:ext cx="5882500" cy="3160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92" dirty="0" err="1">
                <a:solidFill>
                  <a:srgbClr val="FF0000"/>
                </a:solidFill>
              </a:rPr>
              <a:t>R</a:t>
            </a:r>
            <a:r>
              <a:rPr lang="tr-TR" sz="2492" dirty="0" err="1" smtClean="0">
                <a:solidFill>
                  <a:srgbClr val="FF0000"/>
                </a:solidFill>
              </a:rPr>
              <a:t>eferences</a:t>
            </a:r>
            <a:endParaRPr lang="tr-TR" sz="2492" dirty="0">
              <a:solidFill>
                <a:srgbClr val="FF0000"/>
              </a:solidFill>
            </a:endParaRPr>
          </a:p>
          <a:p>
            <a:endParaRPr lang="en-US" sz="2492" dirty="0">
              <a:solidFill>
                <a:srgbClr val="FF0000"/>
              </a:solidFill>
            </a:endParaRPr>
          </a:p>
          <a:p>
            <a:r>
              <a:rPr lang="tr-TR" sz="2492" dirty="0">
                <a:solidFill>
                  <a:srgbClr val="FF0000"/>
                </a:solidFill>
              </a:rPr>
              <a:t>1. </a:t>
            </a:r>
            <a:r>
              <a:rPr lang="tr-TR" sz="2492" b="1" dirty="0" err="1"/>
              <a:t>The</a:t>
            </a:r>
            <a:r>
              <a:rPr lang="tr-TR" sz="2492" b="1" dirty="0"/>
              <a:t> </a:t>
            </a:r>
            <a:r>
              <a:rPr lang="tr-TR" sz="2492" b="1" dirty="0" err="1"/>
              <a:t>Practitioner’s</a:t>
            </a:r>
            <a:r>
              <a:rPr lang="tr-TR" sz="2492" b="1" dirty="0"/>
              <a:t> </a:t>
            </a:r>
            <a:r>
              <a:rPr lang="tr-TR" sz="2492" b="1" dirty="0" err="1"/>
              <a:t>Quick</a:t>
            </a:r>
            <a:r>
              <a:rPr lang="tr-TR" sz="2492" b="1" dirty="0"/>
              <a:t> Reference </a:t>
            </a:r>
            <a:r>
              <a:rPr lang="tr-TR" sz="2492" b="1" dirty="0" err="1"/>
              <a:t>to</a:t>
            </a:r>
            <a:r>
              <a:rPr lang="tr-TR" sz="2492" b="1" dirty="0"/>
              <a:t> </a:t>
            </a:r>
            <a:r>
              <a:rPr lang="tr-TR" sz="2492" b="1" dirty="0" err="1"/>
              <a:t>Nonprescription</a:t>
            </a:r>
            <a:r>
              <a:rPr lang="tr-TR" sz="2492" b="1" dirty="0"/>
              <a:t> </a:t>
            </a:r>
            <a:r>
              <a:rPr lang="tr-TR" sz="2492" b="1" dirty="0" err="1"/>
              <a:t>Drugs</a:t>
            </a:r>
            <a:r>
              <a:rPr lang="tr-TR" sz="2492" dirty="0"/>
              <a:t>; Ed. </a:t>
            </a:r>
            <a:r>
              <a:rPr lang="tr-TR" sz="2492" dirty="0" err="1"/>
              <a:t>Cynthia</a:t>
            </a:r>
            <a:r>
              <a:rPr lang="tr-TR" sz="2492" dirty="0"/>
              <a:t> </a:t>
            </a:r>
            <a:r>
              <a:rPr lang="tr-TR" sz="2492" dirty="0" err="1"/>
              <a:t>Knapp</a:t>
            </a:r>
            <a:r>
              <a:rPr lang="tr-TR" sz="2492" dirty="0"/>
              <a:t> </a:t>
            </a:r>
            <a:r>
              <a:rPr lang="tr-TR" sz="2492" dirty="0" err="1"/>
              <a:t>Dlugosz</a:t>
            </a:r>
            <a:endParaRPr lang="en-US" sz="2492" dirty="0"/>
          </a:p>
          <a:p>
            <a:endParaRPr lang="tr-TR" sz="2492" dirty="0"/>
          </a:p>
          <a:p>
            <a:r>
              <a:rPr lang="tr-TR" sz="2492" dirty="0">
                <a:solidFill>
                  <a:srgbClr val="FF0000"/>
                </a:solidFill>
              </a:rPr>
              <a:t>2. </a:t>
            </a:r>
            <a:r>
              <a:rPr lang="tr-TR" sz="2492" b="1" dirty="0" err="1"/>
              <a:t>Handbook</a:t>
            </a:r>
            <a:r>
              <a:rPr lang="tr-TR" sz="2492" b="1" dirty="0"/>
              <a:t> of </a:t>
            </a:r>
            <a:r>
              <a:rPr lang="tr-TR" sz="2492" b="1" dirty="0" err="1"/>
              <a:t>Nonprescription</a:t>
            </a:r>
            <a:r>
              <a:rPr lang="tr-TR" sz="2492" b="1" dirty="0"/>
              <a:t> </a:t>
            </a:r>
            <a:r>
              <a:rPr lang="tr-TR" sz="2492" b="1" dirty="0" err="1"/>
              <a:t>Drugs</a:t>
            </a:r>
            <a:r>
              <a:rPr lang="tr-TR" sz="2492" dirty="0"/>
              <a:t>; 17th Ed.</a:t>
            </a:r>
            <a:endParaRPr lang="en-US" sz="2492" dirty="0"/>
          </a:p>
        </p:txBody>
      </p:sp>
    </p:spTree>
    <p:extLst>
      <p:ext uri="{BB962C8B-B14F-4D97-AF65-F5344CB8AC3E}">
        <p14:creationId xmlns:p14="http://schemas.microsoft.com/office/powerpoint/2010/main" val="202404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912113"/>
              </p:ext>
            </p:extLst>
          </p:nvPr>
        </p:nvGraphicFramePr>
        <p:xfrm>
          <a:off x="560512" y="1484784"/>
          <a:ext cx="8712969" cy="3303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3263111746"/>
                    </a:ext>
                  </a:extLst>
                </a:gridCol>
                <a:gridCol w="3225725">
                  <a:extLst>
                    <a:ext uri="{9D8B030D-6E8A-4147-A177-3AD203B41FA5}">
                      <a16:colId xmlns:a16="http://schemas.microsoft.com/office/drawing/2014/main" val="4194296293"/>
                    </a:ext>
                  </a:extLst>
                </a:gridCol>
                <a:gridCol w="3471020">
                  <a:extLst>
                    <a:ext uri="{9D8B030D-6E8A-4147-A177-3AD203B41FA5}">
                      <a16:colId xmlns:a16="http://schemas.microsoft.com/office/drawing/2014/main" val="4089871308"/>
                    </a:ext>
                  </a:extLst>
                </a:gridCol>
              </a:tblGrid>
              <a:tr h="403245"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Date</a:t>
                      </a:r>
                      <a:endParaRPr lang="en-US" sz="2800" dirty="0"/>
                    </a:p>
                  </a:txBody>
                  <a:tcPr marL="63305" marR="63305" marT="31652" marB="31652"/>
                </a:tc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Subject</a:t>
                      </a:r>
                      <a:endParaRPr lang="en-US" sz="2800" dirty="0"/>
                    </a:p>
                  </a:txBody>
                  <a:tcPr marL="63305" marR="63305" marT="31652" marB="31652"/>
                </a:tc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Group</a:t>
                      </a:r>
                      <a:endParaRPr lang="en-US" sz="2800" dirty="0"/>
                    </a:p>
                  </a:txBody>
                  <a:tcPr marL="63305" marR="63305" marT="31652" marB="31652"/>
                </a:tc>
                <a:extLst>
                  <a:ext uri="{0D108BD9-81ED-4DB2-BD59-A6C34878D82A}">
                    <a16:rowId xmlns:a16="http://schemas.microsoft.com/office/drawing/2014/main" val="129748609"/>
                  </a:ext>
                </a:extLst>
              </a:tr>
              <a:tr h="403245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63305" marR="63305" marT="31652" marB="31652"/>
                </a:tc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Burns</a:t>
                      </a:r>
                      <a:endParaRPr lang="en-US" sz="2800" dirty="0"/>
                    </a:p>
                  </a:txBody>
                  <a:tcPr marL="63305" marR="63305" marT="31652" marB="31652"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marL="63305" marR="63305" marT="31652" marB="31652"/>
                </a:tc>
                <a:extLst>
                  <a:ext uri="{0D108BD9-81ED-4DB2-BD59-A6C34878D82A}">
                    <a16:rowId xmlns:a16="http://schemas.microsoft.com/office/drawing/2014/main" val="2870021301"/>
                  </a:ext>
                </a:extLst>
              </a:tr>
              <a:tr h="403245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63305" marR="63305" marT="31652" marB="31652"/>
                </a:tc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Fungal</a:t>
                      </a:r>
                      <a:r>
                        <a:rPr lang="tr-TR" sz="2800" dirty="0" smtClean="0"/>
                        <a:t> skin </a:t>
                      </a:r>
                      <a:r>
                        <a:rPr lang="tr-TR" sz="2800" dirty="0" err="1" smtClean="0"/>
                        <a:t>infections</a:t>
                      </a:r>
                      <a:endParaRPr lang="en-US" sz="2800" dirty="0"/>
                    </a:p>
                  </a:txBody>
                  <a:tcPr marL="63305" marR="63305" marT="31652" marB="31652"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marL="63305" marR="63305" marT="31652" marB="31652"/>
                </a:tc>
                <a:extLst>
                  <a:ext uri="{0D108BD9-81ED-4DB2-BD59-A6C34878D82A}">
                    <a16:rowId xmlns:a16="http://schemas.microsoft.com/office/drawing/2014/main" val="1077262523"/>
                  </a:ext>
                </a:extLst>
              </a:tr>
              <a:tr h="403245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63305" marR="63305" marT="31652" marB="31652"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Sun</a:t>
                      </a:r>
                      <a:r>
                        <a:rPr lang="tr-TR" sz="2800" baseline="0" dirty="0" smtClean="0"/>
                        <a:t> </a:t>
                      </a:r>
                      <a:r>
                        <a:rPr lang="tr-TR" sz="2800" baseline="0" dirty="0" err="1" smtClean="0"/>
                        <a:t>protection</a:t>
                      </a:r>
                      <a:endParaRPr lang="en-US" sz="2800" dirty="0"/>
                    </a:p>
                  </a:txBody>
                  <a:tcPr marL="63305" marR="63305" marT="31652" marB="31652"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marL="63305" marR="63305" marT="31652" marB="31652"/>
                </a:tc>
                <a:extLst>
                  <a:ext uri="{0D108BD9-81ED-4DB2-BD59-A6C34878D82A}">
                    <a16:rowId xmlns:a16="http://schemas.microsoft.com/office/drawing/2014/main" val="2054530725"/>
                  </a:ext>
                </a:extLst>
              </a:tr>
              <a:tr h="403245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63305" marR="63305" marT="31652" marB="31652"/>
                </a:tc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Weight</a:t>
                      </a:r>
                      <a:r>
                        <a:rPr lang="tr-TR" sz="2800" dirty="0" smtClean="0"/>
                        <a:t> </a:t>
                      </a:r>
                      <a:r>
                        <a:rPr lang="tr-TR" sz="2800" dirty="0" err="1" smtClean="0"/>
                        <a:t>management</a:t>
                      </a:r>
                      <a:endParaRPr lang="en-US" sz="2800" dirty="0"/>
                    </a:p>
                  </a:txBody>
                  <a:tcPr marL="63305" marR="63305" marT="31652" marB="31652"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marL="63305" marR="63305" marT="31652" marB="31652"/>
                </a:tc>
                <a:extLst>
                  <a:ext uri="{0D108BD9-81ED-4DB2-BD59-A6C34878D82A}">
                    <a16:rowId xmlns:a16="http://schemas.microsoft.com/office/drawing/2014/main" val="2472183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2146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hlinkClick r:id="rId2"/>
          </p:cNvPr>
          <p:cNvSpPr/>
          <p:nvPr/>
        </p:nvSpPr>
        <p:spPr>
          <a:xfrm>
            <a:off x="3108486" y="1484784"/>
            <a:ext cx="5156881" cy="11150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323" dirty="0"/>
              <a:t>OTC DRUG </a:t>
            </a:r>
            <a:r>
              <a:rPr lang="tr-TR" sz="3323" dirty="0" err="1"/>
              <a:t>List</a:t>
            </a:r>
            <a:r>
              <a:rPr lang="tr-TR" sz="3323" dirty="0"/>
              <a:t> </a:t>
            </a:r>
          </a:p>
          <a:p>
            <a:r>
              <a:rPr lang="tr-TR" sz="3323" dirty="0"/>
              <a:t>FDA</a:t>
            </a:r>
            <a:endParaRPr lang="en-US" sz="3323" dirty="0"/>
          </a:p>
        </p:txBody>
      </p:sp>
    </p:spTree>
    <p:extLst>
      <p:ext uri="{BB962C8B-B14F-4D97-AF65-F5344CB8AC3E}">
        <p14:creationId xmlns:p14="http://schemas.microsoft.com/office/powerpoint/2010/main" val="47337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2000">
              <a:schemeClr val="tx1">
                <a:lumMod val="50000"/>
                <a:lumOff val="50000"/>
              </a:schemeClr>
            </a:gs>
            <a:gs pos="100000">
              <a:schemeClr val="accent2"/>
            </a:gs>
            <a:gs pos="21000">
              <a:srgbClr val="7030A0"/>
            </a:gs>
            <a:gs pos="100000">
              <a:schemeClr val="bg2">
                <a:tint val="92000"/>
                <a:shade val="66000"/>
                <a:satMod val="110000"/>
                <a:lumMod val="8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496" y="764704"/>
            <a:ext cx="9073008" cy="5125368"/>
          </a:xfrm>
          <a:prstGeom prst="rect">
            <a:avLst/>
          </a:prstGeom>
          <a:ln>
            <a:solidFill>
              <a:srgbClr val="00B0F0"/>
            </a:solidFill>
          </a:ln>
        </p:spPr>
      </p:pic>
      <p:sp>
        <p:nvSpPr>
          <p:cNvPr id="6" name="Dikdörtgen 5"/>
          <p:cNvSpPr/>
          <p:nvPr/>
        </p:nvSpPr>
        <p:spPr>
          <a:xfrm>
            <a:off x="416496" y="6021288"/>
            <a:ext cx="9217024" cy="646331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https://www.accessdata.fda.gov/scripts/cder/daf/index.cfm?event=BasicSearch.process</a:t>
            </a:r>
          </a:p>
        </p:txBody>
      </p:sp>
      <p:cxnSp>
        <p:nvCxnSpPr>
          <p:cNvPr id="8" name="Düz Bağlayıcı 7"/>
          <p:cNvCxnSpPr/>
          <p:nvPr/>
        </p:nvCxnSpPr>
        <p:spPr>
          <a:xfrm>
            <a:off x="5169024" y="5517232"/>
            <a:ext cx="86409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16039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800" dirty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287</TotalTime>
  <Words>829</Words>
  <Application>Microsoft Office PowerPoint</Application>
  <PresentationFormat>A4 Kağıt (210x297 mm)</PresentationFormat>
  <Paragraphs>134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2" baseType="lpstr">
      <vt:lpstr>Arial Rounded MT Bold</vt:lpstr>
      <vt:lpstr>Century Gothic</vt:lpstr>
      <vt:lpstr>Comic Sans MS</vt:lpstr>
      <vt:lpstr>inherit</vt:lpstr>
      <vt:lpstr>Microsoft PhagsPa</vt:lpstr>
      <vt:lpstr>Times New Roman</vt:lpstr>
      <vt:lpstr>Wingdings 2</vt:lpstr>
      <vt:lpstr>Austin</vt:lpstr>
      <vt:lpstr>OTC DRUGS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seker</dc:creator>
  <cp:lastModifiedBy>Windows Kullanıcısı</cp:lastModifiedBy>
  <cp:revision>53</cp:revision>
  <dcterms:created xsi:type="dcterms:W3CDTF">2013-02-09T12:32:09Z</dcterms:created>
  <dcterms:modified xsi:type="dcterms:W3CDTF">2021-11-23T07:13:53Z</dcterms:modified>
</cp:coreProperties>
</file>