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4" r:id="rId3"/>
    <p:sldId id="275" r:id="rId4"/>
    <p:sldId id="279" r:id="rId5"/>
    <p:sldId id="278" r:id="rId6"/>
    <p:sldId id="280" r:id="rId7"/>
    <p:sldId id="281" r:id="rId8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1392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29.6.2018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29.6.2018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29.6.2018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29.6.2018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29.6.2018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29.6.2018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29.6.2018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29.6.2018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29.6.2018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29.6.2018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29.6.2018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29.6.2018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İzotermal İşlemler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KİM 237 - Termodinamik I</a:t>
            </a:r>
          </a:p>
          <a:p>
            <a:r>
              <a:rPr lang="tr-TR" dirty="0"/>
              <a:t>9</a:t>
            </a:r>
            <a:r>
              <a:rPr lang="tr-TR" dirty="0" smtClean="0"/>
              <a:t>. </a:t>
            </a:r>
            <a:r>
              <a:rPr lang="tr-TR" dirty="0" smtClean="0"/>
              <a:t>Hafta</a:t>
            </a:r>
            <a:endParaRPr lang="tr-T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İzotermal İşlem</a:t>
            </a:r>
            <a:endParaRPr lang="tr-TR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2 İçerik Yer Tutucusu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tr-TR" dirty="0"/>
                  <a:t>Termodinamik diyagramlarındaki eş sıcaklık çizgilerine </a:t>
                </a:r>
                <a:r>
                  <a:rPr lang="tr-TR" b="1" i="1" dirty="0"/>
                  <a:t>izoterm</a:t>
                </a:r>
                <a:r>
                  <a:rPr lang="tr-TR" dirty="0"/>
                  <a:t>, bu çizgiler üzerinde yürüyen işlemlere </a:t>
                </a:r>
                <a:r>
                  <a:rPr lang="tr-TR" b="1" i="1" dirty="0"/>
                  <a:t>izotermal işlem</a:t>
                </a:r>
                <a:r>
                  <a:rPr lang="tr-TR" b="1" dirty="0"/>
                  <a:t> </a:t>
                </a:r>
                <a:r>
                  <a:rPr lang="tr-TR" dirty="0"/>
                  <a:t>denir. </a:t>
                </a:r>
              </a:p>
              <a:p>
                <a:endParaRPr lang="tr-TR" i="1" dirty="0" smtClean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tr-TR" i="1"/>
                        <m:t>𝑑𝑇</m:t>
                      </m:r>
                      <m:r>
                        <a:rPr lang="tr-TR" i="1"/>
                        <m:t>=0,  </m:t>
                      </m:r>
                      <m:r>
                        <a:rPr lang="tr-TR" i="1"/>
                        <m:t>𝑇</m:t>
                      </m:r>
                      <m:r>
                        <a:rPr lang="tr-TR" i="1"/>
                        <m:t>=</m:t>
                      </m:r>
                      <m:r>
                        <a:rPr lang="tr-TR" i="1"/>
                        <m:t>𝑠𝑎𝑏𝑖𝑡</m:t>
                      </m:r>
                    </m:oMath>
                  </m:oMathPara>
                </a14:m>
                <a:endParaRPr lang="tr-TR" dirty="0"/>
              </a:p>
              <a:p>
                <a:endParaRPr lang="tr-TR" dirty="0"/>
              </a:p>
            </p:txBody>
          </p:sp>
        </mc:Choice>
        <mc:Fallback>
          <p:sp>
            <p:nvSpPr>
              <p:cNvPr id="3" name="2 İçerik Yer Tutucusu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2"/>
                <a:stretch>
                  <a:fillRect l="-1704" t="-1752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5602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25604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25606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25608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410668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İzotermal</a:t>
            </a:r>
            <a:r>
              <a:rPr lang="tr-TR" dirty="0" smtClean="0"/>
              <a:t> İşlem</a:t>
            </a:r>
            <a:endParaRPr lang="tr-TR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2 İçerik Yer Tutucusu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tr-TR" dirty="0" smtClean="0"/>
                  <a:t>İzotermal </a:t>
                </a:r>
                <a:r>
                  <a:rPr lang="tr-TR" dirty="0"/>
                  <a:t>işlemlerin termodinamik niceliklerindeki değişmeler buhar tabloları ya da termodinamik diyagramlar kullanılarak </a:t>
                </a:r>
                <a:r>
                  <a:rPr lang="tr-TR" dirty="0" err="1" smtClean="0"/>
                  <a:t>slaytın</a:t>
                </a:r>
                <a:r>
                  <a:rPr lang="tr-TR" dirty="0" smtClean="0"/>
                  <a:t> devamındaki </a:t>
                </a:r>
                <a:r>
                  <a:rPr lang="tr-TR" dirty="0"/>
                  <a:t>bağıntılardan bulunur.</a:t>
                </a:r>
              </a:p>
              <a:p>
                <a:endParaRPr lang="tr-TR" i="1" dirty="0" smtClean="0"/>
              </a:p>
              <a:p>
                <a:r>
                  <a:rPr lang="tr-TR" i="1" dirty="0" smtClean="0"/>
                  <a:t>İç enerji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tr-TR" i="1"/>
                        <m:t>∆</m:t>
                      </m:r>
                      <m:r>
                        <a:rPr lang="tr-TR" i="1"/>
                        <m:t>𝑢</m:t>
                      </m:r>
                      <m:r>
                        <a:rPr lang="tr-TR" i="1"/>
                        <m:t>=</m:t>
                      </m:r>
                      <m:d>
                        <m:dPr>
                          <m:ctrlPr>
                            <a:rPr lang="tr-TR" i="1"/>
                          </m:ctrlPr>
                        </m:dPr>
                        <m:e>
                          <m:sSub>
                            <m:sSubPr>
                              <m:ctrlPr>
                                <a:rPr lang="tr-TR" i="1"/>
                              </m:ctrlPr>
                            </m:sSubPr>
                            <m:e>
                              <m:r>
                                <a:rPr lang="tr-TR" i="1"/>
                                <m:t>h</m:t>
                              </m:r>
                            </m:e>
                            <m:sub>
                              <m:r>
                                <a:rPr lang="tr-TR" i="1"/>
                                <m:t>2</m:t>
                              </m:r>
                            </m:sub>
                          </m:sSub>
                          <m:r>
                            <a:rPr lang="tr-TR" i="1"/>
                            <m:t>−</m:t>
                          </m:r>
                          <m:sSub>
                            <m:sSubPr>
                              <m:ctrlPr>
                                <a:rPr lang="tr-TR" i="1"/>
                              </m:ctrlPr>
                            </m:sSubPr>
                            <m:e>
                              <m:r>
                                <a:rPr lang="tr-TR" i="1"/>
                                <m:t>h</m:t>
                              </m:r>
                            </m:e>
                            <m:sub>
                              <m:r>
                                <a:rPr lang="tr-TR" i="1"/>
                                <m:t>1</m:t>
                              </m:r>
                            </m:sub>
                          </m:sSub>
                        </m:e>
                      </m:d>
                      <m:r>
                        <a:rPr lang="tr-TR" i="1"/>
                        <m:t>−</m:t>
                      </m:r>
                      <m:d>
                        <m:dPr>
                          <m:ctrlPr>
                            <a:rPr lang="tr-TR" i="1"/>
                          </m:ctrlPr>
                        </m:dPr>
                        <m:e>
                          <m:sSub>
                            <m:sSubPr>
                              <m:ctrlPr>
                                <a:rPr lang="tr-TR" i="1"/>
                              </m:ctrlPr>
                            </m:sSubPr>
                            <m:e>
                              <m:r>
                                <a:rPr lang="tr-TR" i="1"/>
                                <m:t>𝑝</m:t>
                              </m:r>
                            </m:e>
                            <m:sub>
                              <m:r>
                                <a:rPr lang="tr-TR" i="1"/>
                                <m:t>2</m:t>
                              </m:r>
                            </m:sub>
                          </m:sSub>
                          <m:sSub>
                            <m:sSubPr>
                              <m:ctrlPr>
                                <a:rPr lang="tr-TR" i="1"/>
                              </m:ctrlPr>
                            </m:sSubPr>
                            <m:e>
                              <m:r>
                                <a:rPr lang="tr-TR" i="1"/>
                                <m:t>𝑣</m:t>
                              </m:r>
                            </m:e>
                            <m:sub>
                              <m:r>
                                <a:rPr lang="tr-TR" i="1"/>
                                <m:t>2</m:t>
                              </m:r>
                            </m:sub>
                          </m:sSub>
                          <m:r>
                            <a:rPr lang="tr-TR" i="1"/>
                            <m:t>−</m:t>
                          </m:r>
                          <m:sSub>
                            <m:sSubPr>
                              <m:ctrlPr>
                                <a:rPr lang="tr-TR" i="1"/>
                              </m:ctrlPr>
                            </m:sSubPr>
                            <m:e>
                              <m:r>
                                <a:rPr lang="tr-TR" i="1"/>
                                <m:t>𝑝</m:t>
                              </m:r>
                            </m:e>
                            <m:sub>
                              <m:r>
                                <a:rPr lang="tr-TR" i="1"/>
                                <m:t>1</m:t>
                              </m:r>
                            </m:sub>
                          </m:sSub>
                          <m:sSub>
                            <m:sSubPr>
                              <m:ctrlPr>
                                <a:rPr lang="tr-TR" i="1"/>
                              </m:ctrlPr>
                            </m:sSubPr>
                            <m:e>
                              <m:r>
                                <a:rPr lang="tr-TR" i="1"/>
                                <m:t>𝑣</m:t>
                              </m:r>
                            </m:e>
                            <m:sub>
                              <m:r>
                                <a:rPr lang="tr-TR" i="1"/>
                                <m:t>1</m:t>
                              </m:r>
                            </m:sub>
                          </m:sSub>
                        </m:e>
                      </m:d>
                    </m:oMath>
                  </m:oMathPara>
                </a14:m>
                <a:endParaRPr lang="tr-TR" dirty="0"/>
              </a:p>
              <a:p>
                <a:endParaRPr lang="tr-TR" dirty="0"/>
              </a:p>
            </p:txBody>
          </p:sp>
        </mc:Choice>
        <mc:Fallback>
          <p:sp>
            <p:nvSpPr>
              <p:cNvPr id="3" name="2 İçerik Yer Tutucusu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2"/>
                <a:stretch>
                  <a:fillRect l="-1704" t="-1752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5602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25604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25606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25608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041698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İzotermal</a:t>
            </a:r>
            <a:r>
              <a:rPr lang="tr-TR" dirty="0" smtClean="0"/>
              <a:t> İşlem</a:t>
            </a:r>
            <a:endParaRPr lang="tr-TR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2 İçerik Yer Tutucusu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tr-TR" i="1" dirty="0" smtClean="0"/>
                  <a:t>Entalpi</a:t>
                </a:r>
                <a:endParaRPr lang="tr-TR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tr-TR" i="1"/>
                        <m:t>∆</m:t>
                      </m:r>
                      <m:r>
                        <a:rPr lang="tr-TR" i="1"/>
                        <m:t>h</m:t>
                      </m:r>
                      <m:r>
                        <a:rPr lang="tr-TR" i="1"/>
                        <m:t>=</m:t>
                      </m:r>
                      <m:sSub>
                        <m:sSubPr>
                          <m:ctrlPr>
                            <a:rPr lang="tr-TR" i="1"/>
                          </m:ctrlPr>
                        </m:sSubPr>
                        <m:e>
                          <m:r>
                            <a:rPr lang="tr-TR" i="1"/>
                            <m:t>h</m:t>
                          </m:r>
                        </m:e>
                        <m:sub>
                          <m:r>
                            <a:rPr lang="tr-TR" i="1"/>
                            <m:t>2</m:t>
                          </m:r>
                        </m:sub>
                      </m:sSub>
                      <m:r>
                        <a:rPr lang="tr-TR" i="1"/>
                        <m:t>−</m:t>
                      </m:r>
                      <m:sSub>
                        <m:sSubPr>
                          <m:ctrlPr>
                            <a:rPr lang="tr-TR" i="1"/>
                          </m:ctrlPr>
                        </m:sSubPr>
                        <m:e>
                          <m:r>
                            <a:rPr lang="tr-TR" i="1"/>
                            <m:t>h</m:t>
                          </m:r>
                        </m:e>
                        <m:sub>
                          <m:r>
                            <a:rPr lang="tr-TR" i="1"/>
                            <m:t>1</m:t>
                          </m:r>
                        </m:sub>
                      </m:sSub>
                    </m:oMath>
                  </m:oMathPara>
                </a14:m>
                <a:endParaRPr lang="tr-TR" i="1" dirty="0" smtClean="0"/>
              </a:p>
              <a:p>
                <a:pPr marL="0" indent="0">
                  <a:buNone/>
                </a:pPr>
                <a:endParaRPr lang="tr-TR" i="1" dirty="0" smtClean="0"/>
              </a:p>
              <a:p>
                <a:r>
                  <a:rPr lang="tr-TR" i="1" dirty="0" smtClean="0"/>
                  <a:t>Basınç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tr-TR" i="1"/>
                        <m:t>∆</m:t>
                      </m:r>
                      <m:r>
                        <a:rPr lang="tr-TR" i="1"/>
                        <m:t>𝑝</m:t>
                      </m:r>
                      <m:r>
                        <a:rPr lang="tr-TR" i="1"/>
                        <m:t>=</m:t>
                      </m:r>
                      <m:sSub>
                        <m:sSubPr>
                          <m:ctrlPr>
                            <a:rPr lang="tr-TR" i="1"/>
                          </m:ctrlPr>
                        </m:sSubPr>
                        <m:e>
                          <m:r>
                            <a:rPr lang="tr-TR" i="1"/>
                            <m:t>𝑝</m:t>
                          </m:r>
                        </m:e>
                        <m:sub>
                          <m:r>
                            <a:rPr lang="tr-TR" i="1"/>
                            <m:t>2</m:t>
                          </m:r>
                        </m:sub>
                      </m:sSub>
                      <m:r>
                        <a:rPr lang="tr-TR" i="1"/>
                        <m:t>−</m:t>
                      </m:r>
                      <m:sSub>
                        <m:sSubPr>
                          <m:ctrlPr>
                            <a:rPr lang="tr-TR" i="1"/>
                          </m:ctrlPr>
                        </m:sSubPr>
                        <m:e>
                          <m:r>
                            <a:rPr lang="tr-TR" i="1"/>
                            <m:t>𝑝</m:t>
                          </m:r>
                        </m:e>
                        <m:sub>
                          <m:r>
                            <a:rPr lang="tr-TR" i="1"/>
                            <m:t>1</m:t>
                          </m:r>
                        </m:sub>
                      </m:sSub>
                    </m:oMath>
                  </m:oMathPara>
                </a14:m>
                <a:endParaRPr lang="tr-TR" dirty="0" smtClean="0"/>
              </a:p>
              <a:p>
                <a:pPr marL="0" indent="0">
                  <a:buNone/>
                </a:pPr>
                <a:endParaRPr lang="tr-TR" dirty="0"/>
              </a:p>
              <a:p>
                <a:r>
                  <a:rPr lang="tr-TR" i="1" dirty="0" smtClean="0"/>
                  <a:t>Hacim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tr-TR" i="1"/>
                        <m:t>∆</m:t>
                      </m:r>
                      <m:r>
                        <a:rPr lang="tr-TR" i="1"/>
                        <m:t>𝑣</m:t>
                      </m:r>
                      <m:r>
                        <a:rPr lang="tr-TR" i="1"/>
                        <m:t>=</m:t>
                      </m:r>
                      <m:sSub>
                        <m:sSubPr>
                          <m:ctrlPr>
                            <a:rPr lang="tr-TR" i="1"/>
                          </m:ctrlPr>
                        </m:sSubPr>
                        <m:e>
                          <m:r>
                            <a:rPr lang="tr-TR" i="1"/>
                            <m:t>𝑣</m:t>
                          </m:r>
                        </m:e>
                        <m:sub>
                          <m:r>
                            <a:rPr lang="tr-TR" i="1"/>
                            <m:t>2</m:t>
                          </m:r>
                        </m:sub>
                      </m:sSub>
                      <m:r>
                        <a:rPr lang="tr-TR" i="1"/>
                        <m:t>−</m:t>
                      </m:r>
                      <m:sSub>
                        <m:sSubPr>
                          <m:ctrlPr>
                            <a:rPr lang="tr-TR" i="1"/>
                          </m:ctrlPr>
                        </m:sSubPr>
                        <m:e>
                          <m:r>
                            <a:rPr lang="tr-TR" i="1"/>
                            <m:t>𝑣</m:t>
                          </m:r>
                        </m:e>
                        <m:sub>
                          <m:r>
                            <a:rPr lang="tr-TR" i="1"/>
                            <m:t>1</m:t>
                          </m:r>
                        </m:sub>
                      </m:sSub>
                    </m:oMath>
                  </m:oMathPara>
                </a14:m>
                <a:endParaRPr lang="tr-TR" dirty="0"/>
              </a:p>
              <a:p>
                <a:endParaRPr lang="tr-TR" dirty="0"/>
              </a:p>
              <a:p>
                <a:endParaRPr lang="tr-TR" dirty="0"/>
              </a:p>
            </p:txBody>
          </p:sp>
        </mc:Choice>
        <mc:Fallback>
          <p:sp>
            <p:nvSpPr>
              <p:cNvPr id="3" name="2 İçerik Yer Tutucusu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2"/>
                <a:stretch>
                  <a:fillRect l="-1704" t="-1752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5602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25604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25606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25608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60843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İzotermal</a:t>
            </a:r>
            <a:r>
              <a:rPr lang="tr-TR" dirty="0" smtClean="0"/>
              <a:t> İşlem</a:t>
            </a:r>
            <a:endParaRPr lang="tr-TR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2 İçerik Yer Tutucusu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tr-TR" dirty="0" smtClean="0"/>
                  <a:t>İş</a:t>
                </a:r>
                <a:endParaRPr lang="tr-TR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tr-TR" i="1"/>
                          </m:ctrlPr>
                        </m:sSubPr>
                        <m:e>
                          <m:r>
                            <a:rPr lang="tr-TR" i="1"/>
                            <m:t>𝑤</m:t>
                          </m:r>
                        </m:e>
                        <m:sub>
                          <m:r>
                            <a:rPr lang="tr-TR" i="1"/>
                            <m:t>𝑚𝑎𝑥</m:t>
                          </m:r>
                        </m:sub>
                      </m:sSub>
                      <m:r>
                        <a:rPr lang="tr-TR" i="1"/>
                        <m:t>=∆</m:t>
                      </m:r>
                      <m:r>
                        <a:rPr lang="tr-TR" i="1"/>
                        <m:t>𝑢</m:t>
                      </m:r>
                      <m:r>
                        <a:rPr lang="tr-TR" i="1"/>
                        <m:t>−</m:t>
                      </m:r>
                      <m:sSub>
                        <m:sSubPr>
                          <m:ctrlPr>
                            <a:rPr lang="tr-TR" i="1"/>
                          </m:ctrlPr>
                        </m:sSubPr>
                        <m:e>
                          <m:r>
                            <a:rPr lang="tr-TR" i="1"/>
                            <m:t>𝑞</m:t>
                          </m:r>
                        </m:e>
                        <m:sub>
                          <m:r>
                            <a:rPr lang="tr-TR" i="1"/>
                            <m:t>𝑡𝑟</m:t>
                          </m:r>
                        </m:sub>
                      </m:sSub>
                    </m:oMath>
                  </m:oMathPara>
                </a14:m>
                <a:endParaRPr lang="tr-TR" dirty="0" smtClean="0"/>
              </a:p>
              <a:p>
                <a:pPr marL="0" indent="0">
                  <a:buNone/>
                </a:pPr>
                <a:endParaRPr lang="tr-TR" dirty="0"/>
              </a:p>
              <a:p>
                <a:r>
                  <a:rPr lang="tr-TR" i="1" dirty="0" smtClean="0"/>
                  <a:t>Isı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tr-TR" i="1"/>
                          </m:ctrlPr>
                        </m:sSubPr>
                        <m:e>
                          <m:r>
                            <a:rPr lang="tr-TR" i="1"/>
                            <m:t>𝑞</m:t>
                          </m:r>
                        </m:e>
                        <m:sub>
                          <m:r>
                            <a:rPr lang="tr-TR" i="1"/>
                            <m:t>𝑡𝑟</m:t>
                          </m:r>
                        </m:sub>
                      </m:sSub>
                      <m:r>
                        <a:rPr lang="tr-TR" i="1"/>
                        <m:t>=</m:t>
                      </m:r>
                      <m:r>
                        <a:rPr lang="tr-TR" i="1"/>
                        <m:t>𝑇</m:t>
                      </m:r>
                      <m:r>
                        <a:rPr lang="tr-TR" i="1"/>
                        <m:t> ∆</m:t>
                      </m:r>
                      <m:r>
                        <a:rPr lang="tr-TR" i="1"/>
                        <m:t>𝑠</m:t>
                      </m:r>
                    </m:oMath>
                  </m:oMathPara>
                </a14:m>
                <a:endParaRPr lang="tr-TR" dirty="0" smtClean="0"/>
              </a:p>
              <a:p>
                <a:pPr marL="0" indent="0">
                  <a:buNone/>
                </a:pPr>
                <a:endParaRPr lang="tr-TR" dirty="0"/>
              </a:p>
              <a:p>
                <a:r>
                  <a:rPr lang="tr-TR" i="1" dirty="0" err="1" smtClean="0"/>
                  <a:t>Entropi</a:t>
                </a:r>
                <a:endParaRPr lang="tr-TR" i="1" dirty="0" smtClean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tr-TR" i="1"/>
                        <m:t>∆</m:t>
                      </m:r>
                      <m:r>
                        <a:rPr lang="tr-TR" i="1"/>
                        <m:t>𝑠</m:t>
                      </m:r>
                      <m:r>
                        <a:rPr lang="tr-TR" i="1"/>
                        <m:t>=</m:t>
                      </m:r>
                      <m:sSub>
                        <m:sSubPr>
                          <m:ctrlPr>
                            <a:rPr lang="tr-TR" i="1"/>
                          </m:ctrlPr>
                        </m:sSubPr>
                        <m:e>
                          <m:r>
                            <a:rPr lang="tr-TR" i="1"/>
                            <m:t>𝑠</m:t>
                          </m:r>
                        </m:e>
                        <m:sub>
                          <m:r>
                            <a:rPr lang="tr-TR" i="1"/>
                            <m:t>2</m:t>
                          </m:r>
                        </m:sub>
                      </m:sSub>
                      <m:r>
                        <a:rPr lang="tr-TR" i="1"/>
                        <m:t>−</m:t>
                      </m:r>
                      <m:sSub>
                        <m:sSubPr>
                          <m:ctrlPr>
                            <a:rPr lang="tr-TR" i="1"/>
                          </m:ctrlPr>
                        </m:sSubPr>
                        <m:e>
                          <m:r>
                            <a:rPr lang="tr-TR" i="1"/>
                            <m:t>𝑠</m:t>
                          </m:r>
                        </m:e>
                        <m:sub>
                          <m:r>
                            <a:rPr lang="tr-TR" i="1"/>
                            <m:t>1</m:t>
                          </m:r>
                        </m:sub>
                      </m:sSub>
                    </m:oMath>
                  </m:oMathPara>
                </a14:m>
                <a:endParaRPr lang="tr-TR" dirty="0"/>
              </a:p>
              <a:p>
                <a:endParaRPr lang="tr-TR" dirty="0"/>
              </a:p>
            </p:txBody>
          </p:sp>
        </mc:Choice>
        <mc:Fallback>
          <p:sp>
            <p:nvSpPr>
              <p:cNvPr id="3" name="2 İçerik Yer Tutucusu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2"/>
                <a:stretch>
                  <a:fillRect l="-1704" t="-1752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5602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25604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25606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25608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769166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İzotermal</a:t>
            </a:r>
            <a:r>
              <a:rPr lang="tr-TR" dirty="0" smtClean="0"/>
              <a:t> İşlem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Tüm </a:t>
            </a:r>
            <a:r>
              <a:rPr lang="tr-TR" dirty="0"/>
              <a:t>haller için özgül termodinamik nicelikler termodinamik tablolardan okunarak yukarıdaki bağıntılarda doğrudan kullanılır.</a:t>
            </a:r>
          </a:p>
          <a:p>
            <a:endParaRPr lang="tr-TR" i="1" dirty="0" smtClean="0"/>
          </a:p>
        </p:txBody>
      </p:sp>
      <p:sp>
        <p:nvSpPr>
          <p:cNvPr id="25602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25604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25606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25608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372286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Uygulama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İzotermal işlemler ile </a:t>
            </a:r>
            <a:r>
              <a:rPr lang="tr-TR" dirty="0" smtClean="0"/>
              <a:t>ilgili ders kitabından belirlenmiş olan soruların çözümü yapılacaktır.  </a:t>
            </a:r>
          </a:p>
          <a:p>
            <a:endParaRPr lang="tr-TR" dirty="0"/>
          </a:p>
        </p:txBody>
      </p:sp>
      <p:sp>
        <p:nvSpPr>
          <p:cNvPr id="25602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25604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25606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25608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77290592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67</TotalTime>
  <Words>100</Words>
  <Application>Microsoft Office PowerPoint</Application>
  <PresentationFormat>Ekran Gösterisi (4:3)</PresentationFormat>
  <Paragraphs>34</Paragraphs>
  <Slides>7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10" baseType="lpstr">
      <vt:lpstr>Arial</vt:lpstr>
      <vt:lpstr>Calibri</vt:lpstr>
      <vt:lpstr>Ofis Teması</vt:lpstr>
      <vt:lpstr>İzotermal İşlemler</vt:lpstr>
      <vt:lpstr>İzotermal İşlem</vt:lpstr>
      <vt:lpstr>İzotermal İşlem</vt:lpstr>
      <vt:lpstr>İzotermal İşlem</vt:lpstr>
      <vt:lpstr>İzotermal İşlem</vt:lpstr>
      <vt:lpstr>İzotermal İşlem</vt:lpstr>
      <vt:lpstr>Uygulama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Termodinamik Nicelikler</dc:title>
  <dc:creator>Damla</dc:creator>
  <cp:lastModifiedBy>Evren Erk'akan</cp:lastModifiedBy>
  <cp:revision>14</cp:revision>
  <dcterms:created xsi:type="dcterms:W3CDTF">2018-04-28T07:33:16Z</dcterms:created>
  <dcterms:modified xsi:type="dcterms:W3CDTF">2018-06-29T13:32:48Z</dcterms:modified>
</cp:coreProperties>
</file>