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a:tcStyle>
        <a:tcBdr/>
        <a:fill>
          <a:solidFill>
            <a:srgbClr val="F1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4"/>
          </a:solidFill>
        </a:fill>
      </a:tcStyle>
    </a:wholeTbl>
    <a:band2H>
      <a:tcTxStyle/>
      <a:tcStyle>
        <a:tcBdr/>
        <a:fill>
          <a:solidFill>
            <a:srgbClr val="F1EEEA"/>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ACA"/>
          </a:solidFill>
        </a:fill>
      </a:tcStyle>
    </a:wholeTbl>
    <a:band2H>
      <a:tcTxStyle/>
      <a:tcStyle>
        <a:tcBdr/>
        <a:fill>
          <a:solidFill>
            <a:srgbClr val="EB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11"/>
  </p:normalViewPr>
  <p:slideViewPr>
    <p:cSldViewPr snapToGrid="0" snapToObjects="1">
      <p:cViewPr varScale="1">
        <p:scale>
          <a:sx n="80" d="100"/>
          <a:sy n="80"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 name="Başlık Metni"/>
          <p:cNvSpPr txBox="1">
            <a:spLocks noGrp="1"/>
          </p:cNvSpPr>
          <p:nvPr>
            <p:ph type="title"/>
          </p:nvPr>
        </p:nvSpPr>
        <p:spPr>
          <a:xfrm>
            <a:off x="762000" y="3276600"/>
            <a:ext cx="7543800" cy="1676400"/>
          </a:xfrm>
          <a:prstGeom prst="rect">
            <a:avLst/>
          </a:prstGeom>
        </p:spPr>
        <p:txBody>
          <a:bodyPr/>
          <a:lstStyle>
            <a:lvl1pPr>
              <a:defRPr cap="all"/>
            </a:lvl1pPr>
          </a:lstStyle>
          <a:p>
            <a:r>
              <a:t>Başlık Metni</a:t>
            </a:r>
          </a:p>
        </p:txBody>
      </p:sp>
      <p:sp>
        <p:nvSpPr>
          <p:cNvPr id="35" name="Gövde Düzeyi Bir…"/>
          <p:cNvSpPr txBox="1">
            <a:spLocks noGrp="1"/>
          </p:cNvSpPr>
          <p:nvPr>
            <p:ph type="body" sz="quarter" idx="1"/>
          </p:nvPr>
        </p:nvSpPr>
        <p:spPr>
          <a:xfrm>
            <a:off x="762000" y="4953000"/>
            <a:ext cx="6858000" cy="9144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3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54" name="Gövde Düzeyi Bir…"/>
          <p:cNvSpPr txBox="1">
            <a:spLocks noGrp="1"/>
          </p:cNvSpPr>
          <p:nvPr>
            <p:ph type="body" sz="quarter" idx="1"/>
          </p:nvPr>
        </p:nvSpPr>
        <p:spPr>
          <a:xfrm>
            <a:off x="758951" y="609600"/>
            <a:ext cx="3657601" cy="639763"/>
          </a:xfrm>
          <a:prstGeom prst="rect">
            <a:avLst/>
          </a:prstGeom>
        </p:spPr>
        <p:txBody>
          <a:bodyPr anchor="b"/>
          <a:lstStyle>
            <a:lvl1pPr marL="0" indent="0">
              <a:spcBef>
                <a:spcPts val="600"/>
              </a:spcBef>
              <a:buClrTx/>
              <a:buSzTx/>
              <a:buFontTx/>
              <a:buNone/>
              <a:defRPr sz="2800">
                <a:latin typeface="Impact"/>
                <a:ea typeface="Impact"/>
                <a:cs typeface="Impact"/>
                <a:sym typeface="Impact"/>
              </a:defRPr>
            </a:lvl1pPr>
            <a:lvl2pPr marL="0" indent="457200">
              <a:spcBef>
                <a:spcPts val="600"/>
              </a:spcBef>
              <a:buClrTx/>
              <a:buSzTx/>
              <a:buFontTx/>
              <a:buNone/>
              <a:defRPr sz="2800">
                <a:latin typeface="Impact"/>
                <a:ea typeface="Impact"/>
                <a:cs typeface="Impact"/>
                <a:sym typeface="Impact"/>
              </a:defRPr>
            </a:lvl2pPr>
            <a:lvl3pPr marL="0" indent="914400">
              <a:spcBef>
                <a:spcPts val="600"/>
              </a:spcBef>
              <a:buClrTx/>
              <a:buSzTx/>
              <a:buFontTx/>
              <a:buNone/>
              <a:defRPr sz="2800">
                <a:latin typeface="Impact"/>
                <a:ea typeface="Impact"/>
                <a:cs typeface="Impact"/>
                <a:sym typeface="Impact"/>
              </a:defRPr>
            </a:lvl3pPr>
            <a:lvl4pPr marL="0" indent="1371600">
              <a:spcBef>
                <a:spcPts val="600"/>
              </a:spcBef>
              <a:buClrTx/>
              <a:buSzTx/>
              <a:buFontTx/>
              <a:buNone/>
              <a:defRPr sz="2800">
                <a:latin typeface="Impact"/>
                <a:ea typeface="Impact"/>
                <a:cs typeface="Impact"/>
                <a:sym typeface="Impact"/>
              </a:defRPr>
            </a:lvl4pPr>
            <a:lvl5pPr marL="0" indent="1828800">
              <a:spcBef>
                <a:spcPts val="600"/>
              </a:spcBef>
              <a:buClrTx/>
              <a:buSzTx/>
              <a:buFontTx/>
              <a:buNone/>
              <a:defRPr sz="2800">
                <a:latin typeface="Impact"/>
                <a:ea typeface="Impact"/>
                <a:cs typeface="Impact"/>
                <a:sym typeface="Impac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55" name="Dikdörtgen"/>
          <p:cNvSpPr>
            <a:spLocks noGrp="1"/>
          </p:cNvSpPr>
          <p:nvPr>
            <p:ph type="body" sz="quarter" idx="13"/>
          </p:nvPr>
        </p:nvSpPr>
        <p:spPr>
          <a:xfrm>
            <a:off x="4645152" y="609600"/>
            <a:ext cx="3657601" cy="639763"/>
          </a:xfrm>
          <a:prstGeom prst="rect">
            <a:avLst/>
          </a:prstGeom>
        </p:spPr>
        <p:txBody>
          <a:bodyPr anchor="b"/>
          <a:lstStyle/>
          <a:p>
            <a:pPr marL="0" indent="0">
              <a:spcBef>
                <a:spcPts val="600"/>
              </a:spcBef>
              <a:buClrTx/>
              <a:buSzTx/>
              <a:buFontTx/>
              <a:buNone/>
              <a:defRPr sz="2800">
                <a:latin typeface="Impact"/>
                <a:ea typeface="Impact"/>
                <a:cs typeface="Impact"/>
                <a:sym typeface="Impact"/>
              </a:defRPr>
            </a:pPr>
            <a:endParaRPr/>
          </a:p>
        </p:txBody>
      </p:sp>
      <p:sp>
        <p:nvSpPr>
          <p:cNvPr id="56" name="Çizgi"/>
          <p:cNvSpPr/>
          <p:nvPr/>
        </p:nvSpPr>
        <p:spPr>
          <a:xfrm>
            <a:off x="758951" y="1249362"/>
            <a:ext cx="3657602" cy="1588"/>
          </a:xfrm>
          <a:prstGeom prst="line">
            <a:avLst/>
          </a:prstGeom>
          <a:ln w="15875">
            <a:solidFill>
              <a:schemeClr val="accent1"/>
            </a:solidFill>
          </a:ln>
        </p:spPr>
        <p:txBody>
          <a:bodyPr lIns="45719" rIns="45719"/>
          <a:lstStyle/>
          <a:p>
            <a:endParaRPr/>
          </a:p>
        </p:txBody>
      </p:sp>
      <p:sp>
        <p:nvSpPr>
          <p:cNvPr id="57" name="Çizgi"/>
          <p:cNvSpPr/>
          <p:nvPr/>
        </p:nvSpPr>
        <p:spPr>
          <a:xfrm>
            <a:off x="4645152" y="1249362"/>
            <a:ext cx="3657601" cy="1588"/>
          </a:xfrm>
          <a:prstGeom prst="line">
            <a:avLst/>
          </a:prstGeom>
          <a:ln w="15875">
            <a:solidFill>
              <a:schemeClr val="accent1"/>
            </a:solidFill>
          </a:ln>
        </p:spPr>
        <p:txBody>
          <a:bodyPr lIns="45719" rIns="45719"/>
          <a:lstStyle/>
          <a:p>
            <a:endParaRP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Başlık Metni"/>
          <p:cNvSpPr txBox="1">
            <a:spLocks noGrp="1"/>
          </p:cNvSpPr>
          <p:nvPr>
            <p:ph type="title"/>
          </p:nvPr>
        </p:nvSpPr>
        <p:spPr>
          <a:xfrm>
            <a:off x="762000" y="4572000"/>
            <a:ext cx="6784848" cy="1600200"/>
          </a:xfrm>
          <a:prstGeom prst="rect">
            <a:avLst/>
          </a:prstGeom>
        </p:spPr>
        <p:txBody>
          <a:bodyPr/>
          <a:lstStyle/>
          <a:p>
            <a:r>
              <a:t>Başlık Metni</a:t>
            </a:r>
          </a:p>
        </p:txBody>
      </p:sp>
      <p:sp>
        <p:nvSpPr>
          <p:cNvPr id="81" name="Gövde Düzeyi Bir…"/>
          <p:cNvSpPr txBox="1">
            <a:spLocks noGrp="1"/>
          </p:cNvSpPr>
          <p:nvPr>
            <p:ph type="body" sz="half" idx="1"/>
          </p:nvPr>
        </p:nvSpPr>
        <p:spPr>
          <a:xfrm>
            <a:off x="3710866" y="457200"/>
            <a:ext cx="4594934" cy="4114799"/>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82" name="Dikdörtgen"/>
          <p:cNvSpPr>
            <a:spLocks noGrp="1"/>
          </p:cNvSpPr>
          <p:nvPr>
            <p:ph type="body" sz="quarter" idx="13"/>
          </p:nvPr>
        </p:nvSpPr>
        <p:spPr>
          <a:xfrm>
            <a:off x="762001" y="457200"/>
            <a:ext cx="2673657" cy="4114800"/>
          </a:xfrm>
          <a:prstGeom prst="rect">
            <a:avLst/>
          </a:prstGeom>
        </p:spPr>
        <p:txBody>
          <a:bodyPr/>
          <a:lstStyle/>
          <a:p>
            <a:pPr marL="0" indent="0">
              <a:buClrTx/>
              <a:buSzTx/>
              <a:buFontTx/>
              <a:buNone/>
              <a:defRPr sz="2100"/>
            </a:pPr>
            <a:endParaRPr/>
          </a:p>
        </p:txBody>
      </p:sp>
      <p:sp>
        <p:nvSpPr>
          <p:cNvPr id="83" name="Çizgi"/>
          <p:cNvSpPr/>
          <p:nvPr/>
        </p:nvSpPr>
        <p:spPr>
          <a:xfrm flipH="1">
            <a:off x="3581399" y="610393"/>
            <a:ext cx="1590" cy="3810001"/>
          </a:xfrm>
          <a:prstGeom prst="line">
            <a:avLst/>
          </a:prstGeom>
          <a:ln w="15875">
            <a:solidFill>
              <a:srgbClr val="989898"/>
            </a:solidFill>
          </a:ln>
        </p:spPr>
        <p:txBody>
          <a:bodyPr lIns="45719" rIns="45719"/>
          <a:lstStyle/>
          <a:p>
            <a:endParaRP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Başlık Metni"/>
          <p:cNvSpPr txBox="1">
            <a:spLocks noGrp="1"/>
          </p:cNvSpPr>
          <p:nvPr>
            <p:ph type="title"/>
          </p:nvPr>
        </p:nvSpPr>
        <p:spPr>
          <a:xfrm>
            <a:off x="758951" y="4572000"/>
            <a:ext cx="6784849" cy="1600200"/>
          </a:xfrm>
          <a:prstGeom prst="rect">
            <a:avLst/>
          </a:prstGeom>
        </p:spPr>
        <p:txBody>
          <a:bodyPr/>
          <a:lstStyle/>
          <a:p>
            <a:r>
              <a:t>Başlık Metni</a:t>
            </a:r>
          </a:p>
        </p:txBody>
      </p:sp>
      <p:sp>
        <p:nvSpPr>
          <p:cNvPr id="92" name="Görüntü"/>
          <p:cNvSpPr>
            <a:spLocks noGrp="1"/>
          </p:cNvSpPr>
          <p:nvPr>
            <p:ph type="pic" sz="half" idx="13"/>
          </p:nvPr>
        </p:nvSpPr>
        <p:spPr>
          <a:xfrm>
            <a:off x="777240" y="457200"/>
            <a:ext cx="7543801" cy="2895600"/>
          </a:xfrm>
          <a:prstGeom prst="rect">
            <a:avLst/>
          </a:prstGeom>
          <a:ln w="6350">
            <a:solidFill>
              <a:srgbClr val="303030"/>
            </a:solidFill>
            <a:round/>
          </a:ln>
        </p:spPr>
        <p:txBody>
          <a:bodyPr lIns="91439" rIns="91439" anchor="t">
            <a:noAutofit/>
          </a:bodyPr>
          <a:lstStyle/>
          <a:p>
            <a:endParaRPr/>
          </a:p>
        </p:txBody>
      </p:sp>
      <p:sp>
        <p:nvSpPr>
          <p:cNvPr id="93" name="Gövde Düzeyi Bir…"/>
          <p:cNvSpPr txBox="1">
            <a:spLocks noGrp="1"/>
          </p:cNvSpPr>
          <p:nvPr>
            <p:ph type="body" sz="quarter" idx="1"/>
          </p:nvPr>
        </p:nvSpPr>
        <p:spPr>
          <a:xfrm>
            <a:off x="850391" y="3505200"/>
            <a:ext cx="7391401" cy="804863"/>
          </a:xfrm>
          <a:prstGeom prst="rect">
            <a:avLst/>
          </a:prstGeom>
        </p:spPr>
        <p:txBody>
          <a:bodyPr anchor="t"/>
          <a:lstStyle>
            <a:lvl1pPr marL="0" indent="0">
              <a:spcBef>
                <a:spcPts val="400"/>
              </a:spcBef>
              <a:buClrTx/>
              <a:buSzTx/>
              <a:buFontTx/>
              <a:buNone/>
              <a:defRPr sz="1800"/>
            </a:lvl1pPr>
            <a:lvl2pPr marL="0" indent="457200">
              <a:spcBef>
                <a:spcPts val="400"/>
              </a:spcBef>
              <a:buClrTx/>
              <a:buSzTx/>
              <a:buFontTx/>
              <a:buNone/>
              <a:defRPr sz="1800"/>
            </a:lvl2pPr>
            <a:lvl3pPr marL="0" indent="914400">
              <a:spcBef>
                <a:spcPts val="400"/>
              </a:spcBef>
              <a:buClrTx/>
              <a:buSzTx/>
              <a:buFontTx/>
              <a:buNone/>
              <a:defRPr sz="1800"/>
            </a:lvl3pPr>
            <a:lvl4pPr marL="0" indent="1371600">
              <a:spcBef>
                <a:spcPts val="400"/>
              </a:spcBef>
              <a:buClrTx/>
              <a:buSzTx/>
              <a:buFontTx/>
              <a:buNone/>
              <a:defRPr sz="1800"/>
            </a:lvl4pPr>
            <a:lvl5pPr marL="0" indent="1828800">
              <a:spcBef>
                <a:spcPts val="400"/>
              </a:spcBef>
              <a:buClrTx/>
              <a:buSzTx/>
              <a:buFontTx/>
              <a:buNone/>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102" name="Gövde Düzeyi Bir…"/>
          <p:cNvSpPr txBox="1">
            <a:spLocks noGrp="1"/>
          </p:cNvSpPr>
          <p:nvPr>
            <p:ph type="body" idx="1"/>
          </p:nvPr>
        </p:nvSpPr>
        <p:spPr>
          <a:xfrm>
            <a:off x="914400" y="685800"/>
            <a:ext cx="7239000" cy="3886200"/>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Başlık Metni"/>
          <p:cNvSpPr txBox="1">
            <a:spLocks noGrp="1"/>
          </p:cNvSpPr>
          <p:nvPr>
            <p:ph type="title"/>
          </p:nvPr>
        </p:nvSpPr>
        <p:spPr>
          <a:xfrm>
            <a:off x="762000" y="685801"/>
            <a:ext cx="1828800" cy="5410199"/>
          </a:xfrm>
          <a:prstGeom prst="rect">
            <a:avLst/>
          </a:prstGeom>
        </p:spPr>
        <p:txBody>
          <a:bodyPr/>
          <a:lstStyle/>
          <a:p>
            <a:r>
              <a:t>Başlık Metni</a:t>
            </a:r>
          </a:p>
        </p:txBody>
      </p:sp>
      <p:sp>
        <p:nvSpPr>
          <p:cNvPr id="111" name="Gövde Düzeyi Bir…"/>
          <p:cNvSpPr txBox="1">
            <a:spLocks noGrp="1"/>
          </p:cNvSpPr>
          <p:nvPr>
            <p:ph type="body" idx="1"/>
          </p:nvPr>
        </p:nvSpPr>
        <p:spPr>
          <a:xfrm>
            <a:off x="2590800" y="685801"/>
            <a:ext cx="5715000" cy="4876801"/>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 name="Başlık Metni"/>
          <p:cNvSpPr txBox="1">
            <a:spLocks noGrp="1"/>
          </p:cNvSpPr>
          <p:nvPr>
            <p:ph type="title"/>
          </p:nvPr>
        </p:nvSpPr>
        <p:spPr>
          <a:xfrm>
            <a:off x="762000" y="3200400"/>
            <a:ext cx="7543800" cy="1524000"/>
          </a:xfrm>
          <a:prstGeom prst="rect">
            <a:avLst/>
          </a:prstGeom>
        </p:spPr>
        <p:txBody>
          <a:bodyPr/>
          <a:lstStyle>
            <a:lvl1pPr>
              <a:defRPr sz="8000"/>
            </a:lvl1pPr>
          </a:lstStyle>
          <a:p>
            <a:r>
              <a:t>Başlık Metni</a:t>
            </a:r>
          </a:p>
        </p:txBody>
      </p:sp>
      <p:sp>
        <p:nvSpPr>
          <p:cNvPr id="15" name="Gövde Düzeyi Bir…"/>
          <p:cNvSpPr txBox="1">
            <a:spLocks noGrp="1"/>
          </p:cNvSpPr>
          <p:nvPr>
            <p:ph type="body" sz="quarter" idx="1"/>
          </p:nvPr>
        </p:nvSpPr>
        <p:spPr>
          <a:xfrm>
            <a:off x="762000" y="4724400"/>
            <a:ext cx="6858000" cy="9906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1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581190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Dikdörtgen"/>
          <p:cNvSpPr/>
          <p:nvPr/>
        </p:nvSpPr>
        <p:spPr>
          <a:xfrm>
            <a:off x="777240" y="0"/>
            <a:ext cx="7543801" cy="381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Başlık Metni"/>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Başlık Metni</a:t>
            </a:r>
          </a:p>
        </p:txBody>
      </p:sp>
      <p:sp>
        <p:nvSpPr>
          <p:cNvPr id="5" name="Gövde Düzeyi Bir…"/>
          <p:cNvSpPr txBox="1">
            <a:spLocks noGrp="1"/>
          </p:cNvSpPr>
          <p:nvPr>
            <p:ph type="body" idx="1"/>
          </p:nvPr>
        </p:nvSpPr>
        <p:spPr>
          <a:xfrm>
            <a:off x="457200" y="1417637"/>
            <a:ext cx="8229600" cy="4891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txBox="1">
            <a:spLocks noGrp="1"/>
          </p:cNvSpPr>
          <p:nvPr>
            <p:ph type="sldNum" sz="quarter" idx="2"/>
          </p:nvPr>
        </p:nvSpPr>
        <p:spPr>
          <a:xfrm>
            <a:off x="7998360" y="5640260"/>
            <a:ext cx="383640" cy="459741"/>
          </a:xfrm>
          <a:prstGeom prst="rect">
            <a:avLst/>
          </a:prstGeom>
          <a:ln w="12700">
            <a:miter lim="400000"/>
          </a:ln>
        </p:spPr>
        <p:txBody>
          <a:bodyPr wrap="none" lIns="45719" rIns="45719" anchor="ctr">
            <a:spAutoFit/>
          </a:bodyPr>
          <a:lstStyle>
            <a:lvl1pPr algn="r">
              <a:defRPr sz="2400">
                <a:solidFill>
                  <a:srgbClr val="262626"/>
                </a:solidFill>
                <a:latin typeface="Impact"/>
                <a:ea typeface="Impact"/>
                <a:cs typeface="Impact"/>
                <a:sym typeface="Impac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txStyles>
    <p:titleStyle>
      <a:lvl1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5pPr>
      <a:lvl6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6pPr>
      <a:lvl7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7pPr>
      <a:lvl8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8pPr>
      <a:lvl9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9pPr>
    </p:titleStyle>
    <p:bodyStyle>
      <a:lvl1pPr marL="274320" marR="0" indent="-27432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1pPr>
      <a:lvl2pPr marL="619298" marR="0" indent="-299258"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2pPr>
      <a:lvl3pPr marL="914400"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3pPr>
      <a:lvl4pPr marL="12192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4pPr>
      <a:lvl5pPr marL="14478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5pPr>
      <a:lvl6pPr marL="176022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6pPr>
      <a:lvl7pPr marL="2016251"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7pPr>
      <a:lvl8pPr marL="230886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8pPr>
      <a:lvl9pPr marL="2583179"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Kemik İçi İmplant uygulaması Öncesinde ve Sırasında Yardımcı Personelin Yapması Gerekenler"/>
          <p:cNvSpPr txBox="1">
            <a:spLocks noGrp="1"/>
          </p:cNvSpPr>
          <p:nvPr>
            <p:ph type="ctrTitle"/>
          </p:nvPr>
        </p:nvSpPr>
        <p:spPr>
          <a:prstGeom prst="rect">
            <a:avLst/>
          </a:prstGeom>
        </p:spPr>
        <p:txBody>
          <a:bodyPr/>
          <a:lstStyle>
            <a:lvl1pPr defTabSz="777240">
              <a:defRPr sz="3060"/>
            </a:lvl1pPr>
          </a:lstStyle>
          <a:p>
            <a:r>
              <a:rPr dirty="0"/>
              <a:t>Kemik İçi İmplant uygulaması Öncesinde ve Sırasında Yardımcı Personelin Yapması Gerekenler</a:t>
            </a:r>
          </a:p>
        </p:txBody>
      </p:sp>
      <p:sp>
        <p:nvSpPr>
          <p:cNvPr id="413" name="Uzm. Dr. Dt. Mehmet Emre YURTTUTAN"/>
          <p:cNvSpPr txBox="1">
            <a:spLocks noGrp="1"/>
          </p:cNvSpPr>
          <p:nvPr>
            <p:ph type="subTitle" sz="quarter" idx="1"/>
          </p:nvPr>
        </p:nvSpPr>
        <p:spPr>
          <a:prstGeom prst="rect">
            <a:avLst/>
          </a:prstGeom>
        </p:spPr>
        <p:txBody>
          <a:bodyPr/>
          <a:lstStyle/>
          <a:p>
            <a:r>
              <a:t>Uzm. Dr. Dt. Mehmet Emre YURTTUTAN</a:t>
            </a:r>
          </a:p>
        </p:txBody>
      </p:sp>
    </p:spTree>
    <p:extLst>
      <p:ext uri="{BB962C8B-B14F-4D97-AF65-F5344CB8AC3E}">
        <p14:creationId xmlns:p14="http://schemas.microsoft.com/office/powerpoint/2010/main" val="14015781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Kemik içi implant uygulamalarında da yardımcı personelin görevi diğer uygulamalarla aynıdır. (Ön hazırlık, sterilizasyon, malzeme kontrolü…)…"/>
          <p:cNvSpPr txBox="1">
            <a:spLocks noGrp="1"/>
          </p:cNvSpPr>
          <p:nvPr>
            <p:ph type="body" sz="half" idx="1"/>
          </p:nvPr>
        </p:nvSpPr>
        <p:spPr>
          <a:xfrm>
            <a:off x="762000" y="609600"/>
            <a:ext cx="3657600" cy="5448322"/>
          </a:xfrm>
          <a:prstGeom prst="rect">
            <a:avLst/>
          </a:prstGeom>
        </p:spPr>
        <p:txBody>
          <a:bodyPr/>
          <a:lstStyle/>
          <a:p>
            <a:pPr marL="246888" indent="-246888" defTabSz="822959">
              <a:defRPr sz="2520"/>
            </a:pPr>
            <a:r>
              <a:t>Kemik içi implant uygulamalarında da yardımcı personelin görevi diğer uygulamalarla aynıdır. (Ön hazırlık, sterilizasyon, malzeme kontrolü…)</a:t>
            </a:r>
          </a:p>
          <a:p>
            <a:pPr marL="246888" indent="-246888" defTabSz="822959">
              <a:defRPr sz="2520"/>
            </a:pPr>
            <a:r>
              <a:t>Eş zamanlı kret ogmentasyonu, greft membran uygulaması yapılabilmektedir. </a:t>
            </a:r>
          </a:p>
          <a:p>
            <a:pPr marL="246888" indent="-246888" defTabSz="822959">
              <a:defRPr sz="2520"/>
            </a:pPr>
            <a:endParaRPr/>
          </a:p>
        </p:txBody>
      </p:sp>
      <p:pic>
        <p:nvPicPr>
          <p:cNvPr id="416" name="maxresdefault.jpg" descr="maxresdefault.jpg"/>
          <p:cNvPicPr>
            <a:picLocks noChangeAspect="1"/>
          </p:cNvPicPr>
          <p:nvPr/>
        </p:nvPicPr>
        <p:blipFill>
          <a:blip r:embed="rId2">
            <a:extLst/>
          </a:blip>
          <a:stretch>
            <a:fillRect/>
          </a:stretch>
        </p:blipFill>
        <p:spPr>
          <a:xfrm>
            <a:off x="4648200" y="609601"/>
            <a:ext cx="3691364" cy="4328636"/>
          </a:xfrm>
          <a:prstGeom prst="rect">
            <a:avLst/>
          </a:prstGeom>
          <a:ln w="12700">
            <a:miter lim="400000"/>
          </a:ln>
        </p:spPr>
      </p:pic>
    </p:spTree>
    <p:extLst>
      <p:ext uri="{BB962C8B-B14F-4D97-AF65-F5344CB8AC3E}">
        <p14:creationId xmlns:p14="http://schemas.microsoft.com/office/powerpoint/2010/main" val="5758599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İmplant pozisyonunun, paralelliğinin kontrolünde 2 göz her zaman tek gözden daha iyidir.…"/>
          <p:cNvSpPr txBox="1">
            <a:spLocks noGrp="1"/>
          </p:cNvSpPr>
          <p:nvPr>
            <p:ph type="body" sz="half" idx="1"/>
          </p:nvPr>
        </p:nvSpPr>
        <p:spPr>
          <a:xfrm>
            <a:off x="762000" y="609600"/>
            <a:ext cx="3657600" cy="5418081"/>
          </a:xfrm>
          <a:prstGeom prst="rect">
            <a:avLst/>
          </a:prstGeom>
        </p:spPr>
        <p:txBody>
          <a:bodyPr/>
          <a:lstStyle/>
          <a:p>
            <a:pPr>
              <a:lnSpc>
                <a:spcPct val="80000"/>
              </a:lnSpc>
              <a:defRPr sz="2500"/>
            </a:pPr>
            <a:r>
              <a:rPr dirty="0"/>
              <a:t>İmplant pozisyonunun, paralelliğinin kontrolünde 2 göz her zaman tek gözden daha iyidir. </a:t>
            </a:r>
          </a:p>
        </p:txBody>
      </p:sp>
      <p:pic>
        <p:nvPicPr>
          <p:cNvPr id="419" name="MMU30.jpg" descr="MMU30.jpg"/>
          <p:cNvPicPr>
            <a:picLocks noChangeAspect="1"/>
          </p:cNvPicPr>
          <p:nvPr/>
        </p:nvPicPr>
        <p:blipFill>
          <a:blip r:embed="rId2">
            <a:extLst/>
          </a:blip>
          <a:stretch>
            <a:fillRect/>
          </a:stretch>
        </p:blipFill>
        <p:spPr>
          <a:xfrm>
            <a:off x="4648201" y="609600"/>
            <a:ext cx="3868395" cy="2686474"/>
          </a:xfrm>
          <a:prstGeom prst="rect">
            <a:avLst/>
          </a:prstGeom>
          <a:ln w="12700">
            <a:miter lim="400000"/>
          </a:ln>
        </p:spPr>
      </p:pic>
      <p:pic>
        <p:nvPicPr>
          <p:cNvPr id="420" name="2014223132459.jpg" descr="2014223132459.jpg"/>
          <p:cNvPicPr>
            <a:picLocks noChangeAspect="1"/>
          </p:cNvPicPr>
          <p:nvPr/>
        </p:nvPicPr>
        <p:blipFill>
          <a:blip r:embed="rId3">
            <a:extLst/>
          </a:blip>
          <a:stretch>
            <a:fillRect/>
          </a:stretch>
        </p:blipFill>
        <p:spPr>
          <a:xfrm>
            <a:off x="5454505" y="3393530"/>
            <a:ext cx="2363975" cy="2748808"/>
          </a:xfrm>
          <a:prstGeom prst="rect">
            <a:avLst/>
          </a:prstGeom>
          <a:ln w="12700">
            <a:miter lim="400000"/>
          </a:ln>
        </p:spPr>
      </p:pic>
    </p:spTree>
    <p:extLst>
      <p:ext uri="{BB962C8B-B14F-4D97-AF65-F5344CB8AC3E}">
        <p14:creationId xmlns:p14="http://schemas.microsoft.com/office/powerpoint/2010/main" val="19162612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sz="half" idx="1"/>
          </p:nvPr>
        </p:nvSpPr>
        <p:spPr>
          <a:xfrm>
            <a:off x="761999" y="609601"/>
            <a:ext cx="7628021" cy="3767329"/>
          </a:xfrm>
        </p:spPr>
        <p:txBody>
          <a:bodyPr>
            <a:normAutofit/>
          </a:bodyPr>
          <a:lstStyle/>
          <a:p>
            <a:r>
              <a:rPr lang="tr-TR" dirty="0"/>
              <a:t>İşlem sırasında </a:t>
            </a:r>
            <a:r>
              <a:rPr lang="tr-TR" dirty="0" err="1"/>
              <a:t>implant</a:t>
            </a:r>
            <a:r>
              <a:rPr lang="tr-TR" dirty="0"/>
              <a:t> hemen uygulama öncesinde kılıfından çıkartılmalı erken çıkartılıp bekletilmemelidir. Bu durum yüzey özelliklerinin bozulmasına neden olacaktır. </a:t>
            </a:r>
          </a:p>
          <a:p>
            <a:endParaRPr lang="tr-TR" dirty="0"/>
          </a:p>
        </p:txBody>
      </p:sp>
    </p:spTree>
    <p:extLst>
      <p:ext uri="{BB962C8B-B14F-4D97-AF65-F5344CB8AC3E}">
        <p14:creationId xmlns:p14="http://schemas.microsoft.com/office/powerpoint/2010/main" val="7900032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Aynı şekilde yüzey özelliklerini korumak ve kontamine olmasını engellemek amacıyla dil yanak mukoza gibi dokuların implant yüzeyine teması kesilmeli, tükürük izole edilmeli ve elimizdeki aspiratör ekartör gibi aletlerle implant yüzeyine dokunulmamalıdır.…"/>
          <p:cNvSpPr txBox="1">
            <a:spLocks noGrp="1"/>
          </p:cNvSpPr>
          <p:nvPr>
            <p:ph type="body" sz="half" idx="1"/>
          </p:nvPr>
        </p:nvSpPr>
        <p:spPr>
          <a:xfrm>
            <a:off x="762000" y="609600"/>
            <a:ext cx="3657600" cy="5408001"/>
          </a:xfrm>
          <a:prstGeom prst="rect">
            <a:avLst/>
          </a:prstGeom>
        </p:spPr>
        <p:txBody>
          <a:bodyPr/>
          <a:lstStyle/>
          <a:p>
            <a:pPr>
              <a:lnSpc>
                <a:spcPct val="80000"/>
              </a:lnSpc>
              <a:defRPr sz="2500"/>
            </a:pPr>
            <a:r>
              <a:t>Aynı şekilde yüzey özelliklerini korumak ve kontamine olmasını engellemek amacıyla dil yanak mukoza gibi dokuların implant yüzeyine teması kesilmeli, tükürük izole edilmeli ve elimizdeki aspiratör ekartör gibi aletlerle implant yüzeyine dokunulmamalıdır. </a:t>
            </a:r>
          </a:p>
          <a:p>
            <a:pPr>
              <a:lnSpc>
                <a:spcPct val="80000"/>
              </a:lnSpc>
              <a:defRPr sz="2500"/>
            </a:pPr>
            <a:r>
              <a:t>Kan bu ayırımda ayrıcalıklıdır. </a:t>
            </a:r>
          </a:p>
        </p:txBody>
      </p:sp>
      <p:pic>
        <p:nvPicPr>
          <p:cNvPr id="423" name="4.jpg" descr="4.jpg"/>
          <p:cNvPicPr>
            <a:picLocks noChangeAspect="1"/>
          </p:cNvPicPr>
          <p:nvPr/>
        </p:nvPicPr>
        <p:blipFill>
          <a:blip r:embed="rId2">
            <a:extLst/>
          </a:blip>
          <a:stretch>
            <a:fillRect/>
          </a:stretch>
        </p:blipFill>
        <p:spPr>
          <a:xfrm>
            <a:off x="4648200" y="609600"/>
            <a:ext cx="3414141" cy="5408001"/>
          </a:xfrm>
          <a:prstGeom prst="rect">
            <a:avLst/>
          </a:prstGeom>
          <a:ln w="12700">
            <a:miter lim="400000"/>
          </a:ln>
        </p:spPr>
      </p:pic>
    </p:spTree>
    <p:extLst>
      <p:ext uri="{BB962C8B-B14F-4D97-AF65-F5344CB8AC3E}">
        <p14:creationId xmlns:p14="http://schemas.microsoft.com/office/powerpoint/2010/main" val="1840767417"/>
      </p:ext>
    </p:extLst>
  </p:cSld>
  <p:clrMapOvr>
    <a:masterClrMapping/>
  </p:clrMapOvr>
  <p:transition spd="med"/>
</p:sld>
</file>

<file path=ppt/theme/theme1.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123</Words>
  <Application>Microsoft Macintosh PowerPoint</Application>
  <PresentationFormat>Ekran Gösterisi (4:3)</PresentationFormat>
  <Paragraphs>8</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Calibri</vt:lpstr>
      <vt:lpstr>Impact</vt:lpstr>
      <vt:lpstr>Times New Roman</vt:lpstr>
      <vt:lpstr>Arial</vt:lpstr>
      <vt:lpstr>NewsPrint</vt:lpstr>
      <vt:lpstr>Kemik İçi İmplant uygulaması Öncesinde ve Sırasında Yardımcı Personelin Yapması Gerekenler</vt:lpstr>
      <vt:lpstr>PowerPoint Sunusu</vt:lpstr>
      <vt:lpstr>PowerPoint Sunusu</vt:lpstr>
      <vt:lpstr>PowerPoint Sunusu</vt:lpstr>
      <vt:lpstr>PowerPoint Sunusu</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AĞIZDAKİ SIVILARIN CERRAHİ OLARAK UZAKLAŞTIRILMASI</dc:title>
  <cp:lastModifiedBy>yurttutan</cp:lastModifiedBy>
  <cp:revision>2</cp:revision>
  <dcterms:modified xsi:type="dcterms:W3CDTF">2018-06-02T23:37:30Z</dcterms:modified>
</cp:coreProperties>
</file>