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8"/>
  </p:handoutMasterIdLst>
  <p:sldIdLst>
    <p:sldId id="256" r:id="rId2"/>
    <p:sldId id="272" r:id="rId3"/>
    <p:sldId id="257" r:id="rId4"/>
    <p:sldId id="269" r:id="rId5"/>
    <p:sldId id="270" r:id="rId6"/>
    <p:sldId id="275" r:id="rId7"/>
    <p:sldId id="271" r:id="rId8"/>
    <p:sldId id="273" r:id="rId9"/>
    <p:sldId id="276" r:id="rId10"/>
    <p:sldId id="277" r:id="rId11"/>
    <p:sldId id="279" r:id="rId12"/>
    <p:sldId id="280" r:id="rId13"/>
    <p:sldId id="264" r:id="rId14"/>
    <p:sldId id="281" r:id="rId15"/>
    <p:sldId id="282" r:id="rId16"/>
    <p:sldId id="283"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B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varScale="1">
        <p:scale>
          <a:sx n="56" d="100"/>
          <a:sy n="56" d="100"/>
        </p:scale>
        <p:origin x="-186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E75582D-4A87-42B6-8E2B-A0B147800CCC}" type="datetimeFigureOut">
              <a:rPr lang="tr-TR" smtClean="0"/>
              <a:pPr/>
              <a:t>02.04.2018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62EBAB-6174-4A25-BE08-EEC2DEC9B714}" type="slidenum">
              <a:rPr lang="tr-TR" smtClean="0"/>
              <a:pPr/>
              <a:t>‹#›</a:t>
            </a:fld>
            <a:endParaRPr lang="tr-TR"/>
          </a:p>
        </p:txBody>
      </p:sp>
    </p:spTree>
    <p:extLst>
      <p:ext uri="{BB962C8B-B14F-4D97-AF65-F5344CB8AC3E}">
        <p14:creationId xmlns:p14="http://schemas.microsoft.com/office/powerpoint/2010/main" val="40420629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C9FC743-DB81-4D7E-996A-6CC3770CEDD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C9FC743-DB81-4D7E-996A-6CC3770CEDD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C9FC743-DB81-4D7E-996A-6CC3770CEDD9}"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76CE725A-D787-41C3-ABDC-6EBC67B3DAD9}" type="datetimeFigureOut">
              <a:rPr lang="tr-TR" smtClean="0"/>
              <a:pPr/>
              <a:t>02.04.2018</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C9FC743-DB81-4D7E-996A-6CC3770CEDD9}"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6CE725A-D787-41C3-ABDC-6EBC67B3DAD9}" type="datetimeFigureOut">
              <a:rPr lang="tr-TR" smtClean="0"/>
              <a:pPr/>
              <a:t>02.04.2018</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C9FC743-DB81-4D7E-996A-6CC3770CEDD9}"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81000" y="5357826"/>
            <a:ext cx="8458200" cy="717960"/>
          </a:xfrm>
        </p:spPr>
        <p:txBody>
          <a:bodyPr>
            <a:normAutofit fontScale="90000"/>
          </a:bodyPr>
          <a:lstStyle/>
          <a:p>
            <a:pPr algn="ctr"/>
            <a:r>
              <a:rPr lang="tr-TR" sz="1200" cap="none" dirty="0" smtClean="0">
                <a:latin typeface="Calibri" panose="020F0502020204030204" pitchFamily="34" charset="0"/>
              </a:rPr>
              <a:t>Doç. Dr. Fevziye Sayılan </a:t>
            </a:r>
            <a:r>
              <a:rPr lang="tr-TR" sz="1200" cap="none" dirty="0" err="1" smtClean="0">
                <a:latin typeface="Calibri" panose="020F0502020204030204" pitchFamily="34" charset="0"/>
              </a:rPr>
              <a:t>Kocayiğit</a:t>
            </a:r>
            <a:r>
              <a:rPr lang="tr-TR" sz="1200" cap="none" dirty="0" smtClean="0">
                <a:latin typeface="Calibri" panose="020F0502020204030204" pitchFamily="34" charset="0"/>
              </a:rPr>
              <a:t> </a:t>
            </a:r>
            <a:br>
              <a:rPr lang="tr-TR" sz="1200" cap="none" dirty="0" smtClean="0">
                <a:latin typeface="Calibri" panose="020F0502020204030204" pitchFamily="34" charset="0"/>
              </a:rPr>
            </a:br>
            <a:r>
              <a:rPr lang="tr-TR" sz="1200" cap="none" dirty="0" smtClean="0">
                <a:latin typeface="Calibri" panose="020F0502020204030204" pitchFamily="34" charset="0"/>
              </a:rPr>
              <a:t>Arp472 Toplumsal Cinsiyet Ve Eğitim Dersi </a:t>
            </a:r>
            <a:br>
              <a:rPr lang="tr-TR" sz="1200" cap="none" dirty="0" smtClean="0">
                <a:latin typeface="Calibri" panose="020F0502020204030204" pitchFamily="34" charset="0"/>
              </a:rPr>
            </a:br>
            <a:r>
              <a:rPr lang="tr-TR" sz="1200" cap="none" dirty="0" smtClean="0">
                <a:latin typeface="Calibri" panose="020F0502020204030204" pitchFamily="34" charset="0"/>
              </a:rPr>
              <a:t>Açık Ders Malzemeleri </a:t>
            </a:r>
            <a:br>
              <a:rPr lang="tr-TR" sz="1200" cap="none" dirty="0" smtClean="0">
                <a:latin typeface="Calibri" panose="020F0502020204030204" pitchFamily="34" charset="0"/>
              </a:rPr>
            </a:br>
            <a:endParaRPr lang="tr-TR" sz="1200" cap="none" dirty="0">
              <a:latin typeface="Calibri" panose="020F0502020204030204" pitchFamily="34" charset="0"/>
            </a:endParaRPr>
          </a:p>
        </p:txBody>
      </p:sp>
      <p:sp>
        <p:nvSpPr>
          <p:cNvPr id="3" name="2 Alt Başlık"/>
          <p:cNvSpPr>
            <a:spLocks noGrp="1"/>
          </p:cNvSpPr>
          <p:nvPr>
            <p:ph type="subTitle" idx="1"/>
          </p:nvPr>
        </p:nvSpPr>
        <p:spPr>
          <a:xfrm>
            <a:off x="381000" y="785794"/>
            <a:ext cx="8458200" cy="4014806"/>
          </a:xfrm>
        </p:spPr>
        <p:txBody>
          <a:bodyPr>
            <a:normAutofit/>
          </a:bodyPr>
          <a:lstStyle/>
          <a:p>
            <a:pPr algn="ctr"/>
            <a:r>
              <a:rPr lang="tr-TR" sz="4400" dirty="0" smtClean="0">
                <a:solidFill>
                  <a:srgbClr val="C00000"/>
                </a:solidFill>
              </a:rPr>
              <a:t>TOPLUMSAL CİNSİYETE DUYARLI REHBERLİK VE PSİKOLOJİK DANIŞMA HİZMETLERİ  1</a:t>
            </a:r>
            <a:endParaRPr lang="tr-TR" sz="4400"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C00000"/>
                </a:solidFill>
              </a:rPr>
              <a:t>Mesleklere yönelik </a:t>
            </a:r>
            <a:r>
              <a:rPr lang="tr-TR" sz="2400" b="1" dirty="0" err="1" smtClean="0">
                <a:solidFill>
                  <a:srgbClr val="C00000"/>
                </a:solidFill>
              </a:rPr>
              <a:t>cİnsİyet</a:t>
            </a:r>
            <a:r>
              <a:rPr lang="tr-TR" sz="2400" b="1" dirty="0" smtClean="0">
                <a:solidFill>
                  <a:srgbClr val="C00000"/>
                </a:solidFill>
              </a:rPr>
              <a:t> </a:t>
            </a:r>
            <a:r>
              <a:rPr lang="tr-TR" sz="2400" b="1" dirty="0" err="1" smtClean="0">
                <a:solidFill>
                  <a:srgbClr val="C00000"/>
                </a:solidFill>
              </a:rPr>
              <a:t>kalIpyargIlar</a:t>
            </a:r>
            <a:endParaRPr lang="tr-TR" sz="2400" dirty="0"/>
          </a:p>
        </p:txBody>
      </p:sp>
      <p:sp>
        <p:nvSpPr>
          <p:cNvPr id="3" name="2 İçerik Yer Tutucusu"/>
          <p:cNvSpPr>
            <a:spLocks noGrp="1"/>
          </p:cNvSpPr>
          <p:nvPr>
            <p:ph idx="1"/>
          </p:nvPr>
        </p:nvSpPr>
        <p:spPr/>
        <p:txBody>
          <a:bodyPr>
            <a:normAutofit fontScale="92500" lnSpcReduction="20000"/>
          </a:bodyPr>
          <a:lstStyle/>
          <a:p>
            <a:r>
              <a:rPr lang="tr-TR" dirty="0" smtClean="0"/>
              <a:t>Cinsiyete dayalı </a:t>
            </a:r>
            <a:r>
              <a:rPr lang="tr-TR" dirty="0" err="1" smtClean="0"/>
              <a:t>kalıpyargılar</a:t>
            </a:r>
            <a:r>
              <a:rPr lang="tr-TR" dirty="0" smtClean="0"/>
              <a:t> nedeniyle erkekler kamusal alana, iş hayatına, bilime, teknolojiye, yönetime yönlendirilirken;  kadınların asıl işi  eş, anne, ev işlerinden ve aile bireylerinin bakımından sorumluluk etrafında tanımlanmıştır. Kamusal alana çıktıklarında da evdeki konumlarına uygun hizmet ve bakım alanlarındaki (öğretmenlik, hemşirelik, büro işleri gibi) meslekler  uygun görülmüştür. Bu nedenle cinsiyete dayalı </a:t>
            </a:r>
            <a:r>
              <a:rPr lang="tr-TR" dirty="0" err="1" smtClean="0"/>
              <a:t>kalıpyargılar</a:t>
            </a:r>
            <a:r>
              <a:rPr lang="tr-TR" dirty="0" smtClean="0"/>
              <a:t> kadınların ve erkeklerin seçebileceği meslekler üzerinde  hala son derecede etkilidir.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a:solidFill>
                  <a:srgbClr val="C00000"/>
                </a:solidFill>
              </a:rPr>
              <a:t>Mesleklere yönelik </a:t>
            </a:r>
            <a:r>
              <a:rPr lang="tr-TR" sz="2800" dirty="0" err="1">
                <a:solidFill>
                  <a:srgbClr val="C00000"/>
                </a:solidFill>
              </a:rPr>
              <a:t>kalıpyargılar</a:t>
            </a:r>
            <a:endParaRPr lang="tr-TR" sz="2800" dirty="0"/>
          </a:p>
        </p:txBody>
      </p:sp>
      <p:sp>
        <p:nvSpPr>
          <p:cNvPr id="3" name="2 İçerik Yer Tutucusu"/>
          <p:cNvSpPr>
            <a:spLocks noGrp="1"/>
          </p:cNvSpPr>
          <p:nvPr>
            <p:ph idx="1"/>
          </p:nvPr>
        </p:nvSpPr>
        <p:spPr/>
        <p:txBody>
          <a:bodyPr/>
          <a:lstStyle/>
          <a:p>
            <a:r>
              <a:rPr lang="tr-TR" dirty="0" smtClean="0"/>
              <a:t>Kadınların meslek seçiminde toplumsal cinsiyet rollerinin ve mesleklere atfedilen </a:t>
            </a:r>
            <a:r>
              <a:rPr lang="tr-TR" dirty="0" err="1" smtClean="0"/>
              <a:t>kalıpyargıların</a:t>
            </a:r>
            <a:r>
              <a:rPr lang="tr-TR" dirty="0" smtClean="0"/>
              <a:t> önemli bir etken olduğu görülmektedir. </a:t>
            </a:r>
          </a:p>
          <a:p>
            <a:r>
              <a:rPr lang="tr-TR" dirty="0" smtClean="0"/>
              <a:t>Toplumun ihtiyaçları ve gelişmesine paralel olarak bu </a:t>
            </a:r>
            <a:r>
              <a:rPr lang="tr-TR" dirty="0" err="1" smtClean="0"/>
              <a:t>kalıpyargılar</a:t>
            </a:r>
            <a:r>
              <a:rPr lang="tr-TR" dirty="0" smtClean="0"/>
              <a:t> zamanla değişime uğrasa da geçerliliğini korumaktadır.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solidFill>
                  <a:srgbClr val="C00000"/>
                </a:solidFill>
              </a:rPr>
              <a:t>Mesleklere yönelik </a:t>
            </a:r>
            <a:r>
              <a:rPr lang="tr-TR" sz="2800" dirty="0" err="1" smtClean="0">
                <a:solidFill>
                  <a:srgbClr val="C00000"/>
                </a:solidFill>
              </a:rPr>
              <a:t>kalıpyargılar</a:t>
            </a:r>
            <a:endParaRPr lang="tr-TR" sz="2800" dirty="0">
              <a:solidFill>
                <a:srgbClr val="C00000"/>
              </a:solidFill>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t>Bu </a:t>
            </a:r>
            <a:r>
              <a:rPr lang="tr-TR" dirty="0" err="1" smtClean="0"/>
              <a:t>kalıpyargılar</a:t>
            </a:r>
            <a:r>
              <a:rPr lang="tr-TR" dirty="0" smtClean="0"/>
              <a:t> ancak ailede başlayan ve okulda devam eden eğitimle kırılabilir ve bireylerin cinsiyet ayrımı gözetmeksizin meslek seçmeleri için fırsatlar yaratılabilir. Örneğin, ülkemizde yakın bir zaman kadar erkeklerin sağlık sektöründe hemşire ve hastabakıcı olmaları düşünülemezken günümüzde erkek hemşireler sağlık sektöründe tercih edilen kişiler konumuna gelmiştir. Diğer yandan kadınların mühendislik, yöneticilik gibi pek çok alanda önyargılara rağmen başarılı oldukları görülmektedir.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1600" dirty="0" smtClean="0">
                <a:solidFill>
                  <a:srgbClr val="C00000"/>
                </a:solidFill>
              </a:rPr>
              <a:t>Öğrencilerin Meslek seçimine etki eden faktörler</a:t>
            </a:r>
            <a:endParaRPr lang="tr-TR" sz="1600" dirty="0">
              <a:solidFill>
                <a:srgbClr val="C00000"/>
              </a:solidFill>
            </a:endParaRPr>
          </a:p>
        </p:txBody>
      </p:sp>
      <p:sp>
        <p:nvSpPr>
          <p:cNvPr id="3" name="2 İçerik Yer Tutucusu"/>
          <p:cNvSpPr>
            <a:spLocks noGrp="1"/>
          </p:cNvSpPr>
          <p:nvPr>
            <p:ph idx="1"/>
          </p:nvPr>
        </p:nvSpPr>
        <p:spPr/>
        <p:txBody>
          <a:bodyPr>
            <a:normAutofit/>
          </a:bodyPr>
          <a:lstStyle/>
          <a:p>
            <a:r>
              <a:rPr lang="tr-TR" b="1" dirty="0" smtClean="0"/>
              <a:t>Bireyin ilgi, yetenek, mesleki değerleri ve hayalleri</a:t>
            </a:r>
          </a:p>
          <a:p>
            <a:r>
              <a:rPr lang="tr-TR" b="1" dirty="0" smtClean="0"/>
              <a:t>Anne-babaların meslek seçimi üzerindeki etkisi </a:t>
            </a:r>
          </a:p>
          <a:p>
            <a:r>
              <a:rPr lang="tr-TR" b="1" dirty="0" smtClean="0"/>
              <a:t>Öğretmenlerin meslek seçimi üzerindeki etkisi </a:t>
            </a:r>
          </a:p>
          <a:p>
            <a:r>
              <a:rPr lang="tr-TR" b="1" dirty="0" smtClean="0"/>
              <a:t>Arkadaşların meslek seçimi üzerindeki etkisi </a:t>
            </a:r>
          </a:p>
          <a:p>
            <a:r>
              <a:rPr lang="tr-TR" b="1" dirty="0" smtClean="0"/>
              <a:t>Okul Rehber Öğretmeni/ Psikolojik Danışmanın meslek seçimi üzerindeki etkisi </a:t>
            </a:r>
          </a:p>
          <a:p>
            <a:r>
              <a:rPr lang="tr-TR" b="1" dirty="0" smtClean="0"/>
              <a:t>İstihdam politikalarının  etkisi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err="1" smtClean="0">
                <a:solidFill>
                  <a:srgbClr val="C00000"/>
                </a:solidFill>
              </a:rPr>
              <a:t>aİlenİn</a:t>
            </a:r>
            <a:r>
              <a:rPr lang="tr-TR" sz="2800" dirty="0" smtClean="0">
                <a:solidFill>
                  <a:srgbClr val="C00000"/>
                </a:solidFill>
              </a:rPr>
              <a:t> </a:t>
            </a:r>
            <a:r>
              <a:rPr lang="tr-TR" sz="2800" dirty="0">
                <a:solidFill>
                  <a:srgbClr val="C00000"/>
                </a:solidFill>
              </a:rPr>
              <a:t>Meslek </a:t>
            </a:r>
            <a:r>
              <a:rPr lang="tr-TR" sz="2800" dirty="0" err="1" smtClean="0">
                <a:solidFill>
                  <a:srgbClr val="C00000"/>
                </a:solidFill>
              </a:rPr>
              <a:t>seçİmİne</a:t>
            </a:r>
            <a:r>
              <a:rPr lang="tr-TR" sz="2800" dirty="0" smtClean="0">
                <a:solidFill>
                  <a:srgbClr val="C00000"/>
                </a:solidFill>
              </a:rPr>
              <a:t> </a:t>
            </a:r>
            <a:r>
              <a:rPr lang="tr-TR" sz="2800" dirty="0" err="1" smtClean="0">
                <a:solidFill>
                  <a:srgbClr val="C00000"/>
                </a:solidFill>
              </a:rPr>
              <a:t>etkİsİ</a:t>
            </a:r>
            <a:endParaRPr lang="tr-TR" sz="2800" dirty="0">
              <a:solidFill>
                <a:srgbClr val="C00000"/>
              </a:solidFill>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t>Ailenin </a:t>
            </a:r>
            <a:r>
              <a:rPr lang="tr-TR" dirty="0" err="1" smtClean="0"/>
              <a:t>sosyo</a:t>
            </a:r>
            <a:r>
              <a:rPr lang="tr-TR" dirty="0" smtClean="0"/>
              <a:t>-ekonomik düzeyi, kültürü, inancı, sunduğu fırsatlar ve içinde yaşadığı çevre gencin meslek seçimini olumlu ya da olumsuz şekilde etkilemektedir. Ekonomik ve kültür düzeyi yüksek ailelerde gençler, yetenek ve ilgileri doğrultusunda meslek seçebilirken, özellikle ekonomik olanakları elverişsiz ailelerde gençler, kısa zamanda çok para ve saygınlık kazandıracak mesleklere yönlendirilmektedir. Hatta ekonomik ve kültür düzeyi ne olursa olsun aile kurallarının katı olduğu durumlarda çocuğa baba mesleğini sürdürmesi için baskı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solidFill>
                  <a:srgbClr val="C00000"/>
                </a:solidFill>
              </a:rPr>
              <a:t>Meslek </a:t>
            </a:r>
            <a:r>
              <a:rPr lang="tr-TR" dirty="0" err="1" smtClean="0">
                <a:solidFill>
                  <a:srgbClr val="C00000"/>
                </a:solidFill>
              </a:rPr>
              <a:t>seçİmİne</a:t>
            </a:r>
            <a:r>
              <a:rPr lang="tr-TR" dirty="0" smtClean="0">
                <a:solidFill>
                  <a:srgbClr val="C00000"/>
                </a:solidFill>
              </a:rPr>
              <a:t> </a:t>
            </a:r>
            <a:r>
              <a:rPr lang="tr-TR" dirty="0" err="1" smtClean="0">
                <a:solidFill>
                  <a:srgbClr val="C00000"/>
                </a:solidFill>
              </a:rPr>
              <a:t>aİlenİn</a:t>
            </a:r>
            <a:r>
              <a:rPr lang="tr-TR" dirty="0" smtClean="0">
                <a:solidFill>
                  <a:srgbClr val="C00000"/>
                </a:solidFill>
              </a:rPr>
              <a:t> </a:t>
            </a:r>
            <a:r>
              <a:rPr lang="tr-TR" dirty="0" err="1" smtClean="0">
                <a:solidFill>
                  <a:srgbClr val="C00000"/>
                </a:solidFill>
              </a:rPr>
              <a:t>etkİsİ</a:t>
            </a:r>
            <a:endParaRPr lang="tr-TR" dirty="0"/>
          </a:p>
        </p:txBody>
      </p:sp>
      <p:sp>
        <p:nvSpPr>
          <p:cNvPr id="3" name="2 İçerik Yer Tutucusu"/>
          <p:cNvSpPr>
            <a:spLocks noGrp="1"/>
          </p:cNvSpPr>
          <p:nvPr>
            <p:ph idx="1"/>
          </p:nvPr>
        </p:nvSpPr>
        <p:spPr/>
        <p:txBody>
          <a:bodyPr/>
          <a:lstStyle/>
          <a:p>
            <a:pPr algn="just"/>
            <a:r>
              <a:rPr lang="tr-TR" dirty="0" smtClean="0"/>
              <a:t>Bu doğrultuda çocuğun meslek seçimini etkileyen önemli faktörlerden biri de aile içinde gördüğü rol modeller ve çocuk yetiştirme tutumlarıdır. Anne ile baba arasında cinsiyete dayalı katı bir rol paylaşımı varsa çocuğa tanınan haklar, disiplin anlayışı ve çocuktan beklentiler kız ya da oğlan olmasına göre değişiyorsa çocuk toplumda var olan cinsiyet </a:t>
            </a:r>
            <a:r>
              <a:rPr lang="tr-TR" dirty="0" err="1" smtClean="0"/>
              <a:t>kalıpyargılarına</a:t>
            </a:r>
            <a:r>
              <a:rPr lang="tr-TR" dirty="0" smtClean="0"/>
              <a:t> uygun bir mesleğe yönelecektir.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solidFill>
                  <a:srgbClr val="C00000"/>
                </a:solidFill>
                <a:latin typeface="Calibri" panose="020F0502020204030204" pitchFamily="34" charset="0"/>
              </a:rPr>
              <a:t>kaynaklar</a:t>
            </a:r>
            <a:endParaRPr lang="tr-TR" sz="2800" dirty="0">
              <a:solidFill>
                <a:srgbClr val="C00000"/>
              </a:solidFill>
              <a:latin typeface="Calibri" panose="020F0502020204030204" pitchFamily="34" charset="0"/>
            </a:endParaRPr>
          </a:p>
        </p:txBody>
      </p:sp>
      <p:sp>
        <p:nvSpPr>
          <p:cNvPr id="3" name="İçerik Yer Tutucusu 2"/>
          <p:cNvSpPr>
            <a:spLocks noGrp="1"/>
          </p:cNvSpPr>
          <p:nvPr>
            <p:ph idx="1"/>
          </p:nvPr>
        </p:nvSpPr>
        <p:spPr/>
        <p:txBody>
          <a:bodyPr>
            <a:normAutofit/>
          </a:bodyPr>
          <a:lstStyle/>
          <a:p>
            <a:r>
              <a:rPr lang="tr-TR" sz="2800" dirty="0">
                <a:latin typeface="Calibri" panose="020F0502020204030204" pitchFamily="34" charset="0"/>
              </a:rPr>
              <a:t>MEB (2007): İlköğretim ve Ortaöğretim Ku</a:t>
            </a:r>
            <a:r>
              <a:rPr lang="tr-TR" sz="2800" i="1" dirty="0">
                <a:latin typeface="Calibri" panose="020F0502020204030204" pitchFamily="34" charset="0"/>
              </a:rPr>
              <a:t>­</a:t>
            </a:r>
            <a:r>
              <a:rPr lang="tr-TR" sz="2800" dirty="0">
                <a:latin typeface="Calibri" panose="020F0502020204030204" pitchFamily="34" charset="0"/>
              </a:rPr>
              <a:t>rumları Sınıf Rehberlik Programı. MEB Özel Eğitim Rehberlik ve Danışma Hizmetleri Genel Müdürlüğü. Ankara</a:t>
            </a:r>
          </a:p>
          <a:p>
            <a:r>
              <a:rPr lang="tr-TR" sz="2800" dirty="0">
                <a:latin typeface="Calibri" panose="020F0502020204030204" pitchFamily="34" charset="0"/>
              </a:rPr>
              <a:t>Kuzgun, Y. (2006): “İlköğretimde Mesleki Geli</a:t>
            </a:r>
            <a:r>
              <a:rPr lang="tr-TR" sz="2800" i="1" dirty="0">
                <a:latin typeface="Calibri" panose="020F0502020204030204" pitchFamily="34" charset="0"/>
              </a:rPr>
              <a:t>­</a:t>
            </a:r>
            <a:r>
              <a:rPr lang="tr-TR" sz="2800" dirty="0">
                <a:latin typeface="Calibri" panose="020F0502020204030204" pitchFamily="34" charset="0"/>
              </a:rPr>
              <a:t>şim,” (</a:t>
            </a:r>
            <a:r>
              <a:rPr lang="tr-TR" sz="2800" dirty="0" err="1">
                <a:latin typeface="Calibri" panose="020F0502020204030204" pitchFamily="34" charset="0"/>
              </a:rPr>
              <a:t>Edt.Yıldız</a:t>
            </a:r>
            <a:r>
              <a:rPr lang="tr-TR" sz="2800" dirty="0">
                <a:latin typeface="Calibri" panose="020F0502020204030204" pitchFamily="34" charset="0"/>
              </a:rPr>
              <a:t> Kuzgun). </a:t>
            </a:r>
            <a:r>
              <a:rPr lang="tr-TR" sz="2800" b="1" dirty="0">
                <a:latin typeface="Calibri" panose="020F0502020204030204" pitchFamily="34" charset="0"/>
              </a:rPr>
              <a:t>İlköğretimde Rehberlik</a:t>
            </a:r>
            <a:r>
              <a:rPr lang="tr-TR" sz="2800" dirty="0">
                <a:latin typeface="Calibri" panose="020F0502020204030204" pitchFamily="34" charset="0"/>
              </a:rPr>
              <a:t> (s.125-153). Ankara: Nobel Yayın</a:t>
            </a:r>
          </a:p>
          <a:p>
            <a:r>
              <a:rPr lang="tr-TR" sz="2800" dirty="0" err="1">
                <a:latin typeface="Calibri" panose="020F0502020204030204" pitchFamily="34" charset="0"/>
              </a:rPr>
              <a:t>Yeşilyaprak</a:t>
            </a:r>
            <a:r>
              <a:rPr lang="tr-TR" sz="2800" dirty="0">
                <a:latin typeface="Calibri" panose="020F0502020204030204" pitchFamily="34" charset="0"/>
              </a:rPr>
              <a:t>, B. (2007): </a:t>
            </a:r>
            <a:r>
              <a:rPr lang="tr-TR" sz="2800" b="1" dirty="0">
                <a:latin typeface="Calibri" panose="020F0502020204030204" pitchFamily="34" charset="0"/>
              </a:rPr>
              <a:t>Eğitimde Rehberlik Hizmetleri</a:t>
            </a:r>
            <a:r>
              <a:rPr lang="tr-TR" sz="2800" dirty="0">
                <a:latin typeface="Calibri" panose="020F0502020204030204" pitchFamily="34" charset="0"/>
              </a:rPr>
              <a:t>. Ankara: Nobel Yayın.</a:t>
            </a:r>
          </a:p>
          <a:p>
            <a:endParaRPr lang="tr-TR" dirty="0"/>
          </a:p>
        </p:txBody>
      </p:sp>
    </p:spTree>
    <p:extLst>
      <p:ext uri="{BB962C8B-B14F-4D97-AF65-F5344CB8AC3E}">
        <p14:creationId xmlns:p14="http://schemas.microsoft.com/office/powerpoint/2010/main" val="3226334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rgbClr val="C00000"/>
                </a:solidFill>
              </a:rPr>
              <a:t>Okul PSİKOLOJİK DANIŞMA VE REHBERLİK </a:t>
            </a:r>
            <a:r>
              <a:rPr lang="tr-TR" dirty="0" err="1" smtClean="0">
                <a:solidFill>
                  <a:srgbClr val="C00000"/>
                </a:solidFill>
              </a:rPr>
              <a:t>hİzmetlerİ</a:t>
            </a:r>
            <a:endParaRPr lang="tr-TR" dirty="0">
              <a:solidFill>
                <a:srgbClr val="C00000"/>
              </a:solidFill>
            </a:endParaRPr>
          </a:p>
        </p:txBody>
      </p:sp>
      <p:sp>
        <p:nvSpPr>
          <p:cNvPr id="3" name="2 İçerik Yer Tutucusu"/>
          <p:cNvSpPr>
            <a:spLocks noGrp="1"/>
          </p:cNvSpPr>
          <p:nvPr>
            <p:ph idx="1"/>
          </p:nvPr>
        </p:nvSpPr>
        <p:spPr/>
        <p:txBody>
          <a:bodyPr/>
          <a:lstStyle/>
          <a:p>
            <a:pPr algn="just"/>
            <a:r>
              <a:rPr lang="tr-TR" dirty="0" smtClean="0"/>
              <a:t>Okul PDR hizmetlerinde çocukların gelişim görevlerinin eğitim sistemi içinde desteklenmesi amacıyla kendini tanıma ve kabul etme, başkalarıyla sağlıklı ilişkiler kurma, eğitsel anlamda başarılı olma, mesleki gelişme, hayatını güvenli ve sağlıklı olarak yaşayabilme, okul, aile ve toplumla uyumlu olma gibi yeterlilikler kazandırılması hedeflenmektedir (MEB, 2007).</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rgbClr val="C00000"/>
                </a:solidFill>
              </a:rPr>
              <a:t>Okul psikolojik danışma ve rehberlik (PDR)hizmetleri</a:t>
            </a:r>
            <a:endParaRPr lang="tr-TR" dirty="0">
              <a:solidFill>
                <a:srgbClr val="C00000"/>
              </a:solidFill>
            </a:endParaRPr>
          </a:p>
        </p:txBody>
      </p:sp>
      <p:sp>
        <p:nvSpPr>
          <p:cNvPr id="3" name="2 İçerik Yer Tutucusu"/>
          <p:cNvSpPr>
            <a:spLocks noGrp="1"/>
          </p:cNvSpPr>
          <p:nvPr>
            <p:ph idx="1"/>
          </p:nvPr>
        </p:nvSpPr>
        <p:spPr/>
        <p:txBody>
          <a:bodyPr>
            <a:normAutofit/>
          </a:bodyPr>
          <a:lstStyle/>
          <a:p>
            <a:endParaRPr lang="tr-TR" dirty="0" smtClean="0"/>
          </a:p>
          <a:p>
            <a:r>
              <a:rPr lang="tr-TR" dirty="0" smtClean="0"/>
              <a:t>PDR hizmetleri </a:t>
            </a:r>
          </a:p>
          <a:p>
            <a:r>
              <a:rPr lang="tr-TR" dirty="0" smtClean="0"/>
              <a:t>1) Kişisel-sosyal, </a:t>
            </a:r>
          </a:p>
          <a:p>
            <a:r>
              <a:rPr lang="tr-TR" dirty="0" smtClean="0"/>
              <a:t>2) Eğitsel </a:t>
            </a:r>
          </a:p>
          <a:p>
            <a:r>
              <a:rPr lang="tr-TR" dirty="0" smtClean="0"/>
              <a:t>3)Mesleki </a:t>
            </a:r>
          </a:p>
          <a:p>
            <a:pPr>
              <a:buNone/>
            </a:pPr>
            <a:r>
              <a:rPr lang="tr-TR" dirty="0" smtClean="0"/>
              <a:t>olmak üzere üç alanda sunulmaktadır.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C00000"/>
                </a:solidFill>
              </a:rPr>
              <a:t>Kİşİsel</a:t>
            </a:r>
            <a:r>
              <a:rPr lang="tr-TR" dirty="0" smtClean="0">
                <a:solidFill>
                  <a:srgbClr val="C00000"/>
                </a:solidFill>
              </a:rPr>
              <a:t> sosyal </a:t>
            </a:r>
            <a:r>
              <a:rPr lang="tr-TR" dirty="0" err="1" smtClean="0">
                <a:solidFill>
                  <a:srgbClr val="C00000"/>
                </a:solidFill>
              </a:rPr>
              <a:t>rehberlİk</a:t>
            </a:r>
            <a:r>
              <a:rPr lang="tr-TR" dirty="0" smtClean="0">
                <a:solidFill>
                  <a:srgbClr val="C00000"/>
                </a:solidFill>
              </a:rPr>
              <a:t> </a:t>
            </a:r>
            <a:r>
              <a:rPr lang="tr-TR" dirty="0" err="1" smtClean="0">
                <a:solidFill>
                  <a:srgbClr val="C00000"/>
                </a:solidFill>
              </a:rPr>
              <a:t>hİzmetlerİ</a:t>
            </a:r>
            <a:endParaRPr lang="tr-TR" dirty="0">
              <a:solidFill>
                <a:srgbClr val="C00000"/>
              </a:solidFill>
            </a:endParaRPr>
          </a:p>
        </p:txBody>
      </p:sp>
      <p:sp>
        <p:nvSpPr>
          <p:cNvPr id="3" name="2 İçerik Yer Tutucusu"/>
          <p:cNvSpPr>
            <a:spLocks noGrp="1"/>
          </p:cNvSpPr>
          <p:nvPr>
            <p:ph idx="1"/>
          </p:nvPr>
        </p:nvSpPr>
        <p:spPr>
          <a:xfrm>
            <a:off x="304800" y="2143115"/>
            <a:ext cx="8686800" cy="3429025"/>
          </a:xfrm>
        </p:spPr>
        <p:txBody>
          <a:bodyPr>
            <a:normAutofit fontScale="92500" lnSpcReduction="10000"/>
          </a:bodyPr>
          <a:lstStyle/>
          <a:p>
            <a:r>
              <a:rPr lang="tr-TR" dirty="0" smtClean="0"/>
              <a:t>Kişisel sosyal rehberlik hizmetleri bireyin ilgi, yetenek, istek ve potansiyel olarak kendini tanıması, kendine yönelik olumlu benlik imajı geliştirmesi, çevresiyle uyumlu olması, sağlıklı iletişim kurması, sorumluluk alması, karar vermesi, kendi cinsiyetini tanıması ve kabul etmesine yönelik  yaşam becerilerini geliştirerek yaşamayı öğrenmesini hedefler.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C00000"/>
                </a:solidFill>
              </a:rPr>
              <a:t>EĞİTSEL REHBERLİK  HİZMETLERİ</a:t>
            </a:r>
            <a:endParaRPr lang="tr-TR" dirty="0">
              <a:solidFill>
                <a:srgbClr val="C00000"/>
              </a:solidFill>
            </a:endParaRPr>
          </a:p>
        </p:txBody>
      </p:sp>
      <p:sp>
        <p:nvSpPr>
          <p:cNvPr id="3" name="2 İçerik Yer Tutucusu"/>
          <p:cNvSpPr>
            <a:spLocks noGrp="1"/>
          </p:cNvSpPr>
          <p:nvPr>
            <p:ph idx="1"/>
          </p:nvPr>
        </p:nvSpPr>
        <p:spPr/>
        <p:txBody>
          <a:bodyPr>
            <a:normAutofit fontScale="92500" lnSpcReduction="20000"/>
          </a:bodyPr>
          <a:lstStyle/>
          <a:p>
            <a:pPr>
              <a:buNone/>
            </a:pPr>
            <a:endParaRPr lang="tr-TR" dirty="0" smtClean="0"/>
          </a:p>
          <a:p>
            <a:r>
              <a:rPr lang="tr-TR" dirty="0" smtClean="0"/>
              <a:t>Eğitsel rehberlik hizmetleri, öğrencilerin  okula ve öğrenmeye karşı olumlu tutum geliştirmesini, doğru bilgiye nereden ve nasıl ulaşacağını öğrenmesini ; özelliklerine uygun eğitimi alabilme gibi  öğrenmeyi öğrenme becerileri kazanmasını; öğrencinin cinsiyeti nedeniyle okuldan alınması ya da  üst eğitime geçişinin engellenmesi gibi ayrımcılık türlerinin  fark edilmesi; ayrımcılıktan korunması;  bunlarla mücadele edilmesi gibi hizmetleri içerir.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cap="none" dirty="0" smtClean="0">
                <a:solidFill>
                  <a:srgbClr val="C00000"/>
                </a:solidFill>
              </a:rPr>
              <a:t>Meslek Seçimi Sürecinde Mesleki Rehberlik Hizmetlerinden Nasıl Yararlanılır? </a:t>
            </a:r>
            <a:endParaRPr lang="tr-TR" dirty="0"/>
          </a:p>
        </p:txBody>
      </p:sp>
      <p:sp>
        <p:nvSpPr>
          <p:cNvPr id="3" name="2 İçerik Yer Tutucusu"/>
          <p:cNvSpPr>
            <a:spLocks noGrp="1"/>
          </p:cNvSpPr>
          <p:nvPr>
            <p:ph idx="1"/>
          </p:nvPr>
        </p:nvSpPr>
        <p:spPr/>
        <p:txBody>
          <a:bodyPr/>
          <a:lstStyle/>
          <a:p>
            <a:endParaRPr lang="tr-TR" dirty="0" smtClean="0"/>
          </a:p>
          <a:p>
            <a:r>
              <a:rPr lang="tr-TR" dirty="0" smtClean="0"/>
              <a:t>Mesleki rehberlik hizmetleri ÖĞRENCİLERİN  sağlıklı meslek seçimi yapabilmeleri ya da seçtikleri meslekte mutlu ve başarılı ilerleyebilmeleri için destek sunar. </a:t>
            </a:r>
            <a:endParaRPr lang="tr-TR" dirty="0" smtClean="0">
              <a:solidFill>
                <a:srgbClr val="C00000"/>
              </a:solidFill>
            </a:endParaRP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C00000"/>
                </a:solidFill>
              </a:rPr>
              <a:t>MESLEKİ REHBERLİK HİZMETLERİ</a:t>
            </a:r>
            <a:endParaRPr lang="tr-TR" dirty="0">
              <a:solidFill>
                <a:srgbClr val="C00000"/>
              </a:solidFill>
            </a:endParaRPr>
          </a:p>
        </p:txBody>
      </p:sp>
      <p:sp>
        <p:nvSpPr>
          <p:cNvPr id="3" name="2 İçerik Yer Tutucusu"/>
          <p:cNvSpPr>
            <a:spLocks noGrp="1"/>
          </p:cNvSpPr>
          <p:nvPr>
            <p:ph idx="1"/>
          </p:nvPr>
        </p:nvSpPr>
        <p:spPr/>
        <p:txBody>
          <a:bodyPr>
            <a:normAutofit fontScale="92500" lnSpcReduction="10000"/>
          </a:bodyPr>
          <a:lstStyle/>
          <a:p>
            <a:pPr algn="just"/>
            <a:r>
              <a:rPr lang="tr-TR" dirty="0" smtClean="0"/>
              <a:t>Meslek rehberlik hizmetleri ile cinsiyet </a:t>
            </a:r>
            <a:r>
              <a:rPr lang="tr-TR" dirty="0" err="1" smtClean="0"/>
              <a:t>kalıpyargılarından</a:t>
            </a:r>
            <a:r>
              <a:rPr lang="tr-TR" dirty="0" smtClean="0"/>
              <a:t> uzak bir şekilde, öğrencinin  ilgi, yetenek ve potansiyeli doğrultusunda kendine uygun mesleği seçebilmesi; çalışma  hayatına katılmayı ve üretici olmayı öğrenmesi hedeflenir.  </a:t>
            </a:r>
          </a:p>
          <a:p>
            <a:pPr algn="just"/>
            <a:r>
              <a:rPr lang="tr-TR" dirty="0" smtClean="0"/>
              <a:t>Bireysel farklılıklara saygı duymak, kadın erkek tüm bireyleri insan olarak değerli ve gelişmeye açık görmek PDR hizmetlerinin temel ilkeleri arasındadır. PDR hizmetleri okullarda başta öğrenciler olmak üzere veli ve öğretmenleri kapsar.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8686800" cy="955576"/>
          </a:xfrm>
        </p:spPr>
        <p:txBody>
          <a:bodyPr>
            <a:normAutofit/>
          </a:bodyPr>
          <a:lstStyle/>
          <a:p>
            <a:pPr algn="ctr"/>
            <a:r>
              <a:rPr lang="tr-TR" sz="2800" dirty="0" smtClean="0">
                <a:solidFill>
                  <a:srgbClr val="C00000"/>
                </a:solidFill>
              </a:rPr>
              <a:t>PDR HİZMETLERİ</a:t>
            </a:r>
            <a:endParaRPr lang="tr-TR" sz="2800" dirty="0">
              <a:solidFill>
                <a:srgbClr val="C00000"/>
              </a:solidFill>
            </a:endParaRPr>
          </a:p>
        </p:txBody>
      </p:sp>
      <p:sp>
        <p:nvSpPr>
          <p:cNvPr id="3" name="2 İçerik Yer Tutucusu"/>
          <p:cNvSpPr>
            <a:spLocks noGrp="1"/>
          </p:cNvSpPr>
          <p:nvPr>
            <p:ph idx="1"/>
          </p:nvPr>
        </p:nvSpPr>
        <p:spPr/>
        <p:txBody>
          <a:bodyPr/>
          <a:lstStyle/>
          <a:p>
            <a:endParaRPr lang="tr-TR" sz="2800" b="1" dirty="0" smtClean="0"/>
          </a:p>
          <a:p>
            <a:pPr algn="just"/>
            <a:r>
              <a:rPr lang="tr-TR" sz="2800" b="1" dirty="0" smtClean="0"/>
              <a:t>PDR hizmetleri hedef kitleye dönük tüm çalışmalarda (sınıf ve okul rehberlik etkinlikleri, veli toplantıları, veli görüşmeleri, öğretmen ve yöneticilere  sunulan danışmanlık  hizmetleri, seminer, konferans gibi  toplumsal duyarlılığı artırmayı hedefleyen etkinlikler vb.) cinsiyet </a:t>
            </a:r>
            <a:r>
              <a:rPr lang="tr-TR" sz="2800" b="1" dirty="0" err="1" smtClean="0"/>
              <a:t>kalıpyargılarıyla</a:t>
            </a:r>
            <a:r>
              <a:rPr lang="tr-TR" sz="2800" b="1" dirty="0" smtClean="0"/>
              <a:t> mücadelede önemli bir araçtır</a:t>
            </a:r>
            <a:r>
              <a:rPr lang="tr-TR" b="1" i="1" dirty="0" smtClean="0"/>
              <a:t>.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accent2">
                    <a:lumMod val="75000"/>
                  </a:schemeClr>
                </a:solidFill>
              </a:rPr>
              <a:t>Mesleklere yönelik </a:t>
            </a:r>
            <a:r>
              <a:rPr lang="tr-TR" dirty="0" err="1" smtClean="0">
                <a:solidFill>
                  <a:schemeClr val="accent2">
                    <a:lumMod val="75000"/>
                  </a:schemeClr>
                </a:solidFill>
              </a:rPr>
              <a:t>cİnsİyet</a:t>
            </a:r>
            <a:r>
              <a:rPr lang="tr-TR" dirty="0" smtClean="0">
                <a:solidFill>
                  <a:schemeClr val="accent2">
                    <a:lumMod val="75000"/>
                  </a:schemeClr>
                </a:solidFill>
              </a:rPr>
              <a:t> </a:t>
            </a:r>
            <a:r>
              <a:rPr lang="tr-TR" dirty="0" err="1" smtClean="0">
                <a:solidFill>
                  <a:schemeClr val="accent2">
                    <a:lumMod val="75000"/>
                  </a:schemeClr>
                </a:solidFill>
              </a:rPr>
              <a:t>kalIpyargIlarI</a:t>
            </a:r>
            <a:endParaRPr lang="tr-TR" dirty="0">
              <a:solidFill>
                <a:schemeClr val="accent2">
                  <a:lumMod val="75000"/>
                </a:schemeClr>
              </a:solidFill>
            </a:endParaRPr>
          </a:p>
        </p:txBody>
      </p:sp>
      <p:sp>
        <p:nvSpPr>
          <p:cNvPr id="3" name="2 İçerik Yer Tutucusu"/>
          <p:cNvSpPr>
            <a:spLocks noGrp="1"/>
          </p:cNvSpPr>
          <p:nvPr>
            <p:ph sz="half" idx="1"/>
          </p:nvPr>
        </p:nvSpPr>
        <p:spPr/>
        <p:txBody>
          <a:bodyPr/>
          <a:lstStyle/>
          <a:p>
            <a:r>
              <a:rPr lang="tr-TR" dirty="0" smtClean="0">
                <a:solidFill>
                  <a:srgbClr val="7030A0"/>
                </a:solidFill>
              </a:rPr>
              <a:t>Kadın Meslekleri</a:t>
            </a:r>
          </a:p>
          <a:p>
            <a:r>
              <a:rPr lang="tr-TR" dirty="0" smtClean="0"/>
              <a:t>Öğretmenlik</a:t>
            </a:r>
          </a:p>
          <a:p>
            <a:r>
              <a:rPr lang="tr-TR" dirty="0" smtClean="0"/>
              <a:t>Büro işleri</a:t>
            </a:r>
          </a:p>
          <a:p>
            <a:r>
              <a:rPr lang="tr-TR" dirty="0" smtClean="0"/>
              <a:t>Peyzaj mimarlığı</a:t>
            </a:r>
          </a:p>
          <a:p>
            <a:r>
              <a:rPr lang="tr-TR" dirty="0" smtClean="0"/>
              <a:t>Grafiker</a:t>
            </a:r>
          </a:p>
          <a:p>
            <a:r>
              <a:rPr lang="tr-TR" dirty="0" smtClean="0"/>
              <a:t>Hemşire</a:t>
            </a:r>
            <a:endParaRPr lang="tr-TR" dirty="0"/>
          </a:p>
        </p:txBody>
      </p:sp>
      <p:sp>
        <p:nvSpPr>
          <p:cNvPr id="4" name="3 İçerik Yer Tutucusu"/>
          <p:cNvSpPr>
            <a:spLocks noGrp="1"/>
          </p:cNvSpPr>
          <p:nvPr>
            <p:ph sz="half" idx="2"/>
          </p:nvPr>
        </p:nvSpPr>
        <p:spPr/>
        <p:txBody>
          <a:bodyPr/>
          <a:lstStyle/>
          <a:p>
            <a:r>
              <a:rPr lang="tr-TR" dirty="0" smtClean="0">
                <a:solidFill>
                  <a:srgbClr val="0070C0"/>
                </a:solidFill>
              </a:rPr>
              <a:t>Erkek Meslekleri </a:t>
            </a:r>
          </a:p>
          <a:p>
            <a:r>
              <a:rPr lang="tr-TR" dirty="0" smtClean="0"/>
              <a:t>Mühendis</a:t>
            </a:r>
          </a:p>
          <a:p>
            <a:r>
              <a:rPr lang="tr-TR" dirty="0" smtClean="0"/>
              <a:t>Cerrah</a:t>
            </a:r>
          </a:p>
          <a:p>
            <a:r>
              <a:rPr lang="tr-TR" dirty="0" smtClean="0"/>
              <a:t>Kamyon Sürücüsü</a:t>
            </a:r>
          </a:p>
          <a:p>
            <a:r>
              <a:rPr lang="tr-TR" dirty="0" smtClean="0"/>
              <a:t>Yönetici</a:t>
            </a:r>
          </a:p>
          <a:p>
            <a:r>
              <a:rPr lang="tr-TR" dirty="0" smtClean="0"/>
              <a:t>Spor Antrenörü</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147</TotalTime>
  <Words>809</Words>
  <Application>Microsoft Office PowerPoint</Application>
  <PresentationFormat>Ekran Gösterisi (4:3)</PresentationFormat>
  <Paragraphs>60</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Calibri</vt:lpstr>
      <vt:lpstr>Franklin Gothic Book</vt:lpstr>
      <vt:lpstr>Franklin Gothic Medium</vt:lpstr>
      <vt:lpstr>Wingdings 2</vt:lpstr>
      <vt:lpstr>Gezinti</vt:lpstr>
      <vt:lpstr>Doç. Dr. Fevziye Sayılan Kocayiğit  Arp472 Toplumsal Cinsiyet Ve Eğitim Dersi  Açık Ders Malzemeleri  </vt:lpstr>
      <vt:lpstr>Okul PSİKOLOJİK DANIŞMA VE REHBERLİK hİzmetlerİ</vt:lpstr>
      <vt:lpstr>Okul psikolojik danışma ve rehberlik (PDR)hizmetleri</vt:lpstr>
      <vt:lpstr>Kİşİsel sosyal rehberlİk hİzmetlerİ</vt:lpstr>
      <vt:lpstr>EĞİTSEL REHBERLİK  HİZMETLERİ</vt:lpstr>
      <vt:lpstr>Meslek Seçimi Sürecinde Mesleki Rehberlik Hizmetlerinden Nasıl Yararlanılır? </vt:lpstr>
      <vt:lpstr>MESLEKİ REHBERLİK HİZMETLERİ</vt:lpstr>
      <vt:lpstr>PDR HİZMETLERİ</vt:lpstr>
      <vt:lpstr>Mesleklere yönelik cİnsİyet kalIpyargIlarI</vt:lpstr>
      <vt:lpstr>Mesleklere yönelik cİnsİyet kalIpyargIlar</vt:lpstr>
      <vt:lpstr>Mesleklere yönelik kalıpyargılar</vt:lpstr>
      <vt:lpstr>Mesleklere yönelik kalıpyargılar</vt:lpstr>
      <vt:lpstr>Öğrencilerin Meslek seçimine etki eden faktörler</vt:lpstr>
      <vt:lpstr>aİlenİn Meslek seçİmİne etkİsİ</vt:lpstr>
      <vt:lpstr>Meslek seçİmİne aİlenİn etkİsİ</vt:lpstr>
      <vt:lpstr>kaynaklar</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Doç.Dr.Fevziye sayılan  toplumsal cinsiyet ve eğitim Açık ders malzemeleri  </dc:title>
  <dc:creator>.</dc:creator>
  <cp:lastModifiedBy>FEVZİYE</cp:lastModifiedBy>
  <cp:revision>30</cp:revision>
  <dcterms:created xsi:type="dcterms:W3CDTF">2018-03-21T17:40:08Z</dcterms:created>
  <dcterms:modified xsi:type="dcterms:W3CDTF">2018-04-02T11:18:24Z</dcterms:modified>
</cp:coreProperties>
</file>