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0A2CDD5D-E959-4921-9397-786B763E25B6}">
          <p14:sldIdLst>
            <p14:sldId id="256"/>
            <p14:sldId id="257"/>
            <p14:sldId id="258"/>
            <p14:sldId id="261"/>
            <p14:sldId id="262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2.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Sosyal Bilimler ve Doğa Bilimleri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Dersin ikinci haftasında özellikle 19. yüzyılda rağbet gören bir düşünceden, açıkça ortaya konulduğunda, doğa bilimlerinde ortaya çıkan </a:t>
            </a:r>
            <a:r>
              <a:rPr lang="tr-TR" sz="2400" dirty="0" err="1">
                <a:latin typeface="Bell MT" pitchFamily="18" charset="0"/>
              </a:rPr>
              <a:t>bulgusal</a:t>
            </a:r>
            <a:r>
              <a:rPr lang="tr-TR" sz="2400" dirty="0">
                <a:latin typeface="Bell MT" pitchFamily="18" charset="0"/>
              </a:rPr>
              <a:t> ve uygulamalı gelişmelerin insan toplulukları için de hayata geçirilebileceği düşüncesinden bahsetmiştik.</a:t>
            </a:r>
          </a:p>
          <a:p>
            <a:r>
              <a:rPr lang="tr-TR" sz="2400" dirty="0">
                <a:latin typeface="Bell MT" pitchFamily="18" charset="0"/>
              </a:rPr>
              <a:t>Dersin bu ve </a:t>
            </a:r>
            <a:r>
              <a:rPr lang="tr-TR" sz="2400" dirty="0" smtClean="0">
                <a:latin typeface="Bell MT" pitchFamily="18" charset="0"/>
              </a:rPr>
              <a:t>bir önceki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>
                <a:latin typeface="Bell MT" pitchFamily="18" charset="0"/>
              </a:rPr>
              <a:t>haftasında, zaman içerisinde gerçekleştirilmesinin mümkün olmadığı anlaşılan bu düşüncenin peşinde doğa bilimleri ile sosyal bilimler arasındaki farklara odaklanacağız.</a:t>
            </a:r>
          </a:p>
          <a:p>
            <a:r>
              <a:rPr lang="tr-TR" sz="2400" dirty="0">
                <a:latin typeface="Bell MT" pitchFamily="18" charset="0"/>
              </a:rPr>
              <a:t>Bu bahsin etrafında sosyal antropoloji ile diğer sosyal disiplinlerin farklılıklarına da odaklanmaya özen göstereceğiz.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Sosyal bilimler ve doğa bilimleri arasındaki temel farklılıkları bir hafta önce ortaya koyduk. Bu durumda karşımıza bir soru çıkıyor: İnsanı ve insan topluluklarını incelemeyi hedefleyen bir akademik disiplin, o halde, bilgi üretiminin neresinde konumlanmakta, nasıl bilgi üretmektedir?</a:t>
            </a:r>
          </a:p>
          <a:p>
            <a:r>
              <a:rPr lang="tr-TR" sz="2400" dirty="0" smtClean="0">
                <a:latin typeface="Bell MT" pitchFamily="18" charset="0"/>
              </a:rPr>
              <a:t>Burada sosyal antropoloji için insani benzerlikler, toplumsal örüntüler aramayı öne çıkartıyorum. İnsanlar kısmen durağan ortaklıklar içerisindedirler. </a:t>
            </a:r>
            <a:r>
              <a:rPr lang="tr-TR" sz="2400" dirty="0" err="1" smtClean="0">
                <a:latin typeface="Bell MT" pitchFamily="18" charset="0"/>
              </a:rPr>
              <a:t>Sosyo</a:t>
            </a:r>
            <a:r>
              <a:rPr lang="tr-TR" sz="2400" dirty="0" smtClean="0">
                <a:latin typeface="Bell MT" pitchFamily="18" charset="0"/>
              </a:rPr>
              <a:t>-demografik değişkenler, buna kısmen objektif farklılıklar da diyebiliriz, cinsiyet, yaş  ve eğitim gibi mevcudiyetler etrafında insanları toplar ve ayırır.</a:t>
            </a:r>
            <a:r>
              <a:rPr lang="tr-TR" sz="2400" dirty="0" smtClean="0">
                <a:latin typeface="Bell MT" pitchFamily="18" charset="0"/>
              </a:rPr>
              <a:t>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Bell MT" pitchFamily="18" charset="0"/>
              </a:rPr>
              <a:t>Ama bunlardan daha kritik bir biçimde insanlar, buna analitik amaçlarla </a:t>
            </a:r>
            <a:r>
              <a:rPr lang="tr-TR" sz="2400" dirty="0" err="1" smtClean="0">
                <a:latin typeface="Bell MT" pitchFamily="18" charset="0"/>
              </a:rPr>
              <a:t>subjektif</a:t>
            </a:r>
            <a:r>
              <a:rPr lang="tr-TR" sz="2400" dirty="0" smtClean="0">
                <a:latin typeface="Bell MT" pitchFamily="18" charset="0"/>
              </a:rPr>
              <a:t> farklılıklar diyelim, beğenilerine, takip ettiklerine, kaçındıklarına, vs. göre kendilerini belli </a:t>
            </a:r>
            <a:r>
              <a:rPr lang="tr-TR" sz="2400" dirty="0" err="1" smtClean="0">
                <a:latin typeface="Bell MT" pitchFamily="18" charset="0"/>
              </a:rPr>
              <a:t>kollektivitelerin</a:t>
            </a:r>
            <a:r>
              <a:rPr lang="tr-TR" sz="2400" dirty="0" smtClean="0">
                <a:latin typeface="Bell MT" pitchFamily="18" charset="0"/>
              </a:rPr>
              <a:t> içerisine atabilirler. Bir adım daha giderek bu benzerlikler ve farklılıklar üzerinden </a:t>
            </a:r>
            <a:r>
              <a:rPr lang="tr-TR" sz="2400" dirty="0" err="1" smtClean="0">
                <a:latin typeface="Bell MT" pitchFamily="18" charset="0"/>
              </a:rPr>
              <a:t>sosyo</a:t>
            </a:r>
            <a:r>
              <a:rPr lang="tr-TR" sz="2400" dirty="0" smtClean="0">
                <a:latin typeface="Bell MT" pitchFamily="18" charset="0"/>
              </a:rPr>
              <a:t>-demografik farklılıklarına meydan okuyabilir ve hatta bunları yeniden </a:t>
            </a:r>
            <a:r>
              <a:rPr lang="tr-TR" sz="2400" dirty="0" smtClean="0">
                <a:latin typeface="Bell MT" pitchFamily="18" charset="0"/>
              </a:rPr>
              <a:t>t</a:t>
            </a:r>
            <a:r>
              <a:rPr lang="tr-TR" sz="2400" dirty="0" smtClean="0">
                <a:latin typeface="Bell MT" pitchFamily="18" charset="0"/>
              </a:rPr>
              <a:t>anzim edebilirler.</a:t>
            </a:r>
          </a:p>
          <a:p>
            <a:r>
              <a:rPr lang="tr-TR" sz="2400" dirty="0" smtClean="0">
                <a:latin typeface="Bell MT" pitchFamily="18" charset="0"/>
              </a:rPr>
              <a:t>İnsan, toplumsal aktörler, anlamlandırır</a:t>
            </a:r>
            <a:r>
              <a:rPr lang="tr-TR" sz="2400" dirty="0" smtClean="0">
                <a:latin typeface="Bell MT" pitchFamily="18" charset="0"/>
              </a:rPr>
              <a:t>.</a:t>
            </a:r>
            <a:r>
              <a:rPr lang="tr-TR" sz="2400" dirty="0" smtClean="0">
                <a:latin typeface="Bell MT" pitchFamily="18" charset="0"/>
              </a:rPr>
              <a:t> Anlamlandırdıklarında ve anlamlandırma biçimlerinde ise  benzeşirler. Kısaca burada, psikolojik bir bireyden ziyade toplumsal bir fail ve onun dahil olduğu veya dışına çıktığı örüntülerden bahsetmek yerinde olacaktır.</a:t>
            </a: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428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Dördüncü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>
                <a:latin typeface="Bell MT" pitchFamily="18" charset="0"/>
              </a:rPr>
              <a:t>hafta </a:t>
            </a:r>
            <a:r>
              <a:rPr lang="tr-TR" sz="2400" dirty="0" err="1">
                <a:latin typeface="Bell MT" pitchFamily="18" charset="0"/>
              </a:rPr>
              <a:t>Malinowski’nin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smtClean="0">
                <a:latin typeface="Bell MT" pitchFamily="18" charset="0"/>
              </a:rPr>
              <a:t>Evlilik Öncesi Cinsel İlişki </a:t>
            </a:r>
            <a:r>
              <a:rPr lang="tr-TR" sz="2400" dirty="0">
                <a:latin typeface="Bell MT" pitchFamily="18" charset="0"/>
              </a:rPr>
              <a:t>bölümünü okuyoruz.</a:t>
            </a:r>
          </a:p>
          <a:p>
            <a:r>
              <a:rPr lang="tr-TR" sz="2400" dirty="0">
                <a:latin typeface="Bell MT" pitchFamily="18" charset="0"/>
              </a:rPr>
              <a:t>Bu bölümde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, </a:t>
            </a:r>
            <a:r>
              <a:rPr lang="tr-TR" sz="2400" dirty="0" smtClean="0">
                <a:latin typeface="Bell MT" pitchFamily="18" charset="0"/>
              </a:rPr>
              <a:t>yaş setlerinin </a:t>
            </a:r>
            <a:r>
              <a:rPr lang="tr-TR" sz="2400" dirty="0" err="1" smtClean="0">
                <a:latin typeface="Bell MT" pitchFamily="18" charset="0"/>
              </a:rPr>
              <a:t>Trobriandlılar</a:t>
            </a:r>
            <a:r>
              <a:rPr lang="tr-TR" sz="2400" dirty="0" smtClean="0">
                <a:latin typeface="Bell MT" pitchFamily="18" charset="0"/>
              </a:rPr>
              <a:t> için ne kadar değerli olduğunu ortaya koyuyor. </a:t>
            </a:r>
            <a:r>
              <a:rPr lang="tr-TR" sz="2400" dirty="0" smtClean="0">
                <a:latin typeface="Bell MT" pitchFamily="18" charset="0"/>
              </a:rPr>
              <a:t>Çocukların çok erken bir yaşta bu setler etrafında bağımsız </a:t>
            </a:r>
            <a:r>
              <a:rPr lang="tr-TR" sz="2400" dirty="0" err="1" smtClean="0">
                <a:latin typeface="Bell MT" pitchFamily="18" charset="0"/>
              </a:rPr>
              <a:t>kollektiviteler</a:t>
            </a:r>
            <a:r>
              <a:rPr lang="tr-TR" sz="2400" dirty="0" smtClean="0">
                <a:latin typeface="Bell MT" pitchFamily="18" charset="0"/>
              </a:rPr>
              <a:t> kurduklarını görüyoruz. Ayrıca, </a:t>
            </a:r>
            <a:r>
              <a:rPr lang="tr-TR" sz="2400" dirty="0" smtClean="0">
                <a:latin typeface="Bell MT" pitchFamily="18" charset="0"/>
              </a:rPr>
              <a:t>cinsellik ve romantizmin toplumsal düzenlenişi </a:t>
            </a:r>
            <a:r>
              <a:rPr lang="tr-TR" sz="2400" dirty="0" smtClean="0">
                <a:latin typeface="Bell MT" pitchFamily="18" charset="0"/>
              </a:rPr>
              <a:t>kavramlarını ortaya atıyoruz.</a:t>
            </a: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04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4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Bronislaw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. </a:t>
            </a:r>
            <a:r>
              <a:rPr lang="tr-TR" sz="2400" i="1" dirty="0">
                <a:latin typeface="Bell MT" pitchFamily="18" charset="0"/>
              </a:rPr>
              <a:t>Vahşilerin Cinsel Yaşamı. </a:t>
            </a:r>
            <a:r>
              <a:rPr lang="tr-TR" sz="2400" dirty="0">
                <a:latin typeface="Bell MT" pitchFamily="18" charset="0"/>
              </a:rPr>
              <a:t>İstanbul: </a:t>
            </a:r>
            <a:r>
              <a:rPr lang="tr-TR" sz="2400" dirty="0" err="1">
                <a:latin typeface="Bell MT" pitchFamily="18" charset="0"/>
              </a:rPr>
              <a:t>Kabalcı</a:t>
            </a:r>
            <a:r>
              <a:rPr lang="tr-TR" sz="2400" dirty="0">
                <a:latin typeface="Bell MT" pitchFamily="18" charset="0"/>
              </a:rPr>
              <a:t> Yayınları. </a:t>
            </a:r>
            <a:r>
              <a:rPr lang="tr-TR" sz="2400" dirty="0" smtClean="0">
                <a:latin typeface="Bell MT" pitchFamily="18" charset="0"/>
              </a:rPr>
              <a:t>(Evlilik Öncesi Cinsel İlişki </a:t>
            </a:r>
            <a:r>
              <a:rPr lang="tr-TR" sz="2400" dirty="0">
                <a:latin typeface="Bell MT" pitchFamily="18" charset="0"/>
              </a:rPr>
              <a:t>bölümü)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341</Words>
  <Application>Microsoft Office PowerPoint</Application>
  <PresentationFormat>Ekran Gösterisi (4:3)</PresentationFormat>
  <Paragraphs>19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2. konu</vt:lpstr>
      <vt:lpstr>4. hafta</vt:lpstr>
      <vt:lpstr>4. hafta</vt:lpstr>
      <vt:lpstr>4. hafta</vt:lpstr>
      <vt:lpstr>4. hafta</vt:lpstr>
      <vt:lpstr>4.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29</cp:revision>
  <dcterms:created xsi:type="dcterms:W3CDTF">2018-05-08T13:48:36Z</dcterms:created>
  <dcterms:modified xsi:type="dcterms:W3CDTF">2018-12-21T18:05:58Z</dcterms:modified>
</cp:coreProperties>
</file>