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7556500" cy="10693400"/>
  <p:notesSz cx="7556500" cy="10693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6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a:xfrm>
            <a:off x="6930625" y="9685222"/>
            <a:ext cx="208279"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25"/>
              </a:lnSpc>
            </a:pPr>
            <a:r>
              <a:rPr dirty="0"/>
              <a:t>1</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7.png"/><Relationship Id="rId16"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30.jp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jpg"/><Relationship Id="rId4" Type="http://schemas.openxmlformats.org/officeDocument/2006/relationships/image" Target="../media/image3.png"/><Relationship Id="rId9" Type="http://schemas.openxmlformats.org/officeDocument/2006/relationships/image" Target="../media/image28.jp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41.jp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2.jpg"/><Relationship Id="rId10" Type="http://schemas.openxmlformats.org/officeDocument/2006/relationships/image" Target="../media/image44.jpg"/><Relationship Id="rId4" Type="http://schemas.openxmlformats.org/officeDocument/2006/relationships/image" Target="../media/image2.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hyperlink" Target="http://www.tcmb.gov.tr/"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g"/><Relationship Id="rId18" Type="http://schemas.openxmlformats.org/officeDocument/2006/relationships/image" Target="../media/image59.png"/><Relationship Id="rId26" Type="http://schemas.openxmlformats.org/officeDocument/2006/relationships/image" Target="../media/image5.png"/><Relationship Id="rId3" Type="http://schemas.openxmlformats.org/officeDocument/2006/relationships/image" Target="../media/image2.png"/><Relationship Id="rId21" Type="http://schemas.openxmlformats.org/officeDocument/2006/relationships/image" Target="../media/image62.jpg"/><Relationship Id="rId7" Type="http://schemas.openxmlformats.org/officeDocument/2006/relationships/image" Target="../media/image48.jpg"/><Relationship Id="rId12" Type="http://schemas.openxmlformats.org/officeDocument/2006/relationships/image" Target="../media/image53.png"/><Relationship Id="rId17" Type="http://schemas.openxmlformats.org/officeDocument/2006/relationships/image" Target="../media/image58.jpg"/><Relationship Id="rId25" Type="http://schemas.openxmlformats.org/officeDocument/2006/relationships/image" Target="../media/image66.jpg"/><Relationship Id="rId2" Type="http://schemas.openxmlformats.org/officeDocument/2006/relationships/image" Target="../media/image7.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jpg"/><Relationship Id="rId24"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56.jpg"/><Relationship Id="rId23" Type="http://schemas.openxmlformats.org/officeDocument/2006/relationships/image" Target="../media/image64.jpg"/><Relationship Id="rId10" Type="http://schemas.openxmlformats.org/officeDocument/2006/relationships/image" Target="../media/image51.png"/><Relationship Id="rId19" Type="http://schemas.openxmlformats.org/officeDocument/2006/relationships/image" Target="../media/image60.jpg"/><Relationship Id="rId4" Type="http://schemas.openxmlformats.org/officeDocument/2006/relationships/image" Target="../media/image3.png"/><Relationship Id="rId9" Type="http://schemas.openxmlformats.org/officeDocument/2006/relationships/image" Target="../media/image50.jp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jpg"/><Relationship Id="rId4" Type="http://schemas.openxmlformats.org/officeDocument/2006/relationships/image" Target="../media/image3.png"/><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7.png"/><Relationship Id="rId1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6.png"/><Relationship Id="rId17" Type="http://schemas.openxmlformats.org/officeDocument/2006/relationships/image" Target="../media/image5.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3.png"/><Relationship Id="rId5" Type="http://schemas.openxmlformats.org/officeDocument/2006/relationships/image" Target="../media/image11.jpg"/><Relationship Id="rId1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041904" y="2001012"/>
            <a:ext cx="0" cy="513715"/>
          </a:xfrm>
          <a:custGeom>
            <a:avLst/>
            <a:gdLst/>
            <a:ahLst/>
            <a:cxnLst/>
            <a:rect l="l" t="t" r="r" b="b"/>
            <a:pathLst>
              <a:path h="513714">
                <a:moveTo>
                  <a:pt x="0" y="0"/>
                </a:moveTo>
                <a:lnTo>
                  <a:pt x="0" y="513587"/>
                </a:lnTo>
              </a:path>
            </a:pathLst>
          </a:custGeom>
          <a:ln w="3175">
            <a:solidFill>
              <a:srgbClr val="669999"/>
            </a:solidFill>
          </a:ln>
        </p:spPr>
        <p:txBody>
          <a:bodyPr wrap="square" lIns="0" tIns="0" rIns="0" bIns="0" rtlCol="0"/>
          <a:lstStyle/>
          <a:p>
            <a:endParaRPr/>
          </a:p>
        </p:txBody>
      </p:sp>
      <p:sp>
        <p:nvSpPr>
          <p:cNvPr id="4" name="object 4"/>
          <p:cNvSpPr/>
          <p:nvPr/>
        </p:nvSpPr>
        <p:spPr>
          <a:xfrm>
            <a:off x="1143000" y="2514600"/>
            <a:ext cx="1899285" cy="0"/>
          </a:xfrm>
          <a:custGeom>
            <a:avLst/>
            <a:gdLst/>
            <a:ahLst/>
            <a:cxnLst/>
            <a:rect l="l" t="t" r="r" b="b"/>
            <a:pathLst>
              <a:path w="1899285">
                <a:moveTo>
                  <a:pt x="0" y="0"/>
                </a:moveTo>
                <a:lnTo>
                  <a:pt x="1898903" y="0"/>
                </a:lnTo>
              </a:path>
            </a:pathLst>
          </a:custGeom>
          <a:ln w="3175">
            <a:solidFill>
              <a:srgbClr val="669999"/>
            </a:solidFill>
          </a:ln>
        </p:spPr>
        <p:txBody>
          <a:bodyPr wrap="square" lIns="0" tIns="0" rIns="0" bIns="0" rtlCol="0"/>
          <a:lstStyle/>
          <a:p>
            <a:endParaRPr/>
          </a:p>
        </p:txBody>
      </p:sp>
      <p:sp>
        <p:nvSpPr>
          <p:cNvPr id="5" name="object 5"/>
          <p:cNvSpPr txBox="1"/>
          <p:nvPr/>
        </p:nvSpPr>
        <p:spPr>
          <a:xfrm>
            <a:off x="902207" y="1693162"/>
            <a:ext cx="2672071" cy="1454116"/>
          </a:xfrm>
          <a:prstGeom prst="rect">
            <a:avLst/>
          </a:prstGeom>
          <a:ln w="12192">
            <a:solidFill>
              <a:srgbClr val="000000"/>
            </a:solidFill>
          </a:ln>
        </p:spPr>
        <p:txBody>
          <a:bodyPr vert="horz" wrap="square" lIns="0" tIns="3175" rIns="0" bIns="0" rtlCol="0">
            <a:spAutoFit/>
          </a:bodyPr>
          <a:lstStyle/>
          <a:p>
            <a:pPr>
              <a:lnSpc>
                <a:spcPct val="100000"/>
              </a:lnSpc>
              <a:spcBef>
                <a:spcPts val="25"/>
              </a:spcBef>
            </a:pPr>
            <a:endParaRPr sz="2100" dirty="0">
              <a:latin typeface="Times New Roman"/>
              <a:cs typeface="Times New Roman"/>
            </a:endParaRPr>
          </a:p>
          <a:p>
            <a:pPr marL="934085" marR="610235" indent="340995">
              <a:lnSpc>
                <a:spcPct val="100699"/>
              </a:lnSpc>
            </a:pPr>
            <a:r>
              <a:rPr sz="1400" b="1" dirty="0">
                <a:solidFill>
                  <a:srgbClr val="330066"/>
                </a:solidFill>
                <a:latin typeface="Arial"/>
                <a:cs typeface="Arial"/>
              </a:rPr>
              <a:t>İŞ</a:t>
            </a:r>
            <a:r>
              <a:rPr sz="1400" b="1" spc="-5" dirty="0">
                <a:solidFill>
                  <a:srgbClr val="330066"/>
                </a:solidFill>
                <a:latin typeface="Arial"/>
                <a:cs typeface="Arial"/>
              </a:rPr>
              <a:t>L</a:t>
            </a:r>
            <a:r>
              <a:rPr sz="1400" b="1" spc="-10" dirty="0">
                <a:solidFill>
                  <a:srgbClr val="330066"/>
                </a:solidFill>
                <a:latin typeface="Arial"/>
                <a:cs typeface="Arial"/>
              </a:rPr>
              <a:t>E</a:t>
            </a:r>
            <a:r>
              <a:rPr sz="1400" b="1" spc="-5" dirty="0">
                <a:solidFill>
                  <a:srgbClr val="330066"/>
                </a:solidFill>
                <a:latin typeface="Arial"/>
                <a:cs typeface="Arial"/>
              </a:rPr>
              <a:t>T</a:t>
            </a:r>
            <a:r>
              <a:rPr sz="1400" b="1" spc="5" dirty="0">
                <a:solidFill>
                  <a:srgbClr val="330066"/>
                </a:solidFill>
                <a:latin typeface="Arial"/>
                <a:cs typeface="Arial"/>
              </a:rPr>
              <a:t>M</a:t>
            </a:r>
            <a:r>
              <a:rPr sz="1400" b="1" dirty="0">
                <a:solidFill>
                  <a:srgbClr val="330066"/>
                </a:solidFill>
                <a:latin typeface="Arial"/>
                <a:cs typeface="Arial"/>
              </a:rPr>
              <a:t>E  </a:t>
            </a:r>
            <a:r>
              <a:rPr sz="1400" b="1" spc="-5" dirty="0">
                <a:solidFill>
                  <a:srgbClr val="330066"/>
                </a:solidFill>
                <a:latin typeface="Arial"/>
                <a:cs typeface="Arial"/>
              </a:rPr>
              <a:t>F</a:t>
            </a:r>
            <a:r>
              <a:rPr sz="1400" b="1" dirty="0">
                <a:solidFill>
                  <a:srgbClr val="330066"/>
                </a:solidFill>
                <a:latin typeface="Arial"/>
                <a:cs typeface="Arial"/>
              </a:rPr>
              <a:t>İ</a:t>
            </a:r>
            <a:r>
              <a:rPr sz="1400" b="1" spc="-5" dirty="0">
                <a:solidFill>
                  <a:srgbClr val="330066"/>
                </a:solidFill>
                <a:latin typeface="Arial"/>
                <a:cs typeface="Arial"/>
              </a:rPr>
              <a:t>N</a:t>
            </a:r>
            <a:r>
              <a:rPr sz="1400" b="1" spc="-50" dirty="0">
                <a:solidFill>
                  <a:srgbClr val="330066"/>
                </a:solidFill>
                <a:latin typeface="Arial"/>
                <a:cs typeface="Arial"/>
              </a:rPr>
              <a:t>A</a:t>
            </a:r>
            <a:r>
              <a:rPr sz="1400" b="1" spc="10" dirty="0">
                <a:solidFill>
                  <a:srgbClr val="330066"/>
                </a:solidFill>
                <a:latin typeface="Arial"/>
                <a:cs typeface="Arial"/>
              </a:rPr>
              <a:t>N</a:t>
            </a:r>
            <a:r>
              <a:rPr sz="1400" b="1" spc="-10" dirty="0">
                <a:solidFill>
                  <a:srgbClr val="330066"/>
                </a:solidFill>
                <a:latin typeface="Arial"/>
                <a:cs typeface="Arial"/>
              </a:rPr>
              <a:t>S</a:t>
            </a:r>
            <a:r>
              <a:rPr sz="1400" b="1" spc="35" dirty="0">
                <a:solidFill>
                  <a:srgbClr val="330066"/>
                </a:solidFill>
                <a:latin typeface="Arial"/>
                <a:cs typeface="Arial"/>
              </a:rPr>
              <a:t>M</a:t>
            </a:r>
            <a:r>
              <a:rPr sz="1400" b="1" spc="-20" dirty="0">
                <a:solidFill>
                  <a:srgbClr val="330066"/>
                </a:solidFill>
                <a:latin typeface="Arial"/>
                <a:cs typeface="Arial"/>
              </a:rPr>
              <a:t>AN</a:t>
            </a:r>
            <a:r>
              <a:rPr sz="1400" b="1" dirty="0">
                <a:solidFill>
                  <a:srgbClr val="330066"/>
                </a:solidFill>
                <a:latin typeface="Arial"/>
                <a:cs typeface="Arial"/>
              </a:rPr>
              <a:t>I</a:t>
            </a:r>
            <a:endParaRPr sz="1400" dirty="0">
              <a:latin typeface="Arial"/>
              <a:cs typeface="Arial"/>
            </a:endParaRPr>
          </a:p>
          <a:p>
            <a:pPr>
              <a:lnSpc>
                <a:spcPct val="100000"/>
              </a:lnSpc>
            </a:pPr>
            <a:endParaRPr sz="1500" dirty="0">
              <a:latin typeface="Times New Roman"/>
              <a:cs typeface="Times New Roman"/>
            </a:endParaRPr>
          </a:p>
          <a:p>
            <a:pPr>
              <a:lnSpc>
                <a:spcPct val="100000"/>
              </a:lnSpc>
              <a:spcBef>
                <a:spcPts val="30"/>
              </a:spcBef>
            </a:pPr>
            <a:endParaRPr sz="2100" dirty="0">
              <a:latin typeface="Times New Roman"/>
              <a:cs typeface="Times New Roman"/>
            </a:endParaRPr>
          </a:p>
          <a:p>
            <a:pPr marL="647700">
              <a:lnSpc>
                <a:spcPct val="100000"/>
              </a:lnSpc>
            </a:pPr>
            <a:r>
              <a:rPr sz="900" b="1" spc="10" dirty="0">
                <a:latin typeface="Arial"/>
                <a:cs typeface="Arial"/>
              </a:rPr>
              <a:t>Yrd. </a:t>
            </a:r>
            <a:r>
              <a:rPr sz="900" b="1" spc="15" dirty="0">
                <a:latin typeface="Arial"/>
                <a:cs typeface="Arial"/>
              </a:rPr>
              <a:t>Doç. </a:t>
            </a:r>
            <a:r>
              <a:rPr sz="900" b="1" spc="10" dirty="0">
                <a:latin typeface="Arial"/>
                <a:cs typeface="Arial"/>
              </a:rPr>
              <a:t>Dr. Erol</a:t>
            </a:r>
            <a:r>
              <a:rPr sz="900" b="1" spc="-20" dirty="0">
                <a:latin typeface="Arial"/>
                <a:cs typeface="Arial"/>
              </a:rPr>
              <a:t> </a:t>
            </a:r>
            <a:r>
              <a:rPr sz="900" b="1" spc="20" dirty="0">
                <a:latin typeface="Arial"/>
                <a:cs typeface="Arial"/>
              </a:rPr>
              <a:t>DEMİR</a:t>
            </a:r>
            <a:endParaRPr sz="900" dirty="0">
              <a:latin typeface="Arial"/>
              <a:cs typeface="Arial"/>
            </a:endParaRPr>
          </a:p>
        </p:txBody>
      </p:sp>
      <p:sp>
        <p:nvSpPr>
          <p:cNvPr id="6" name="object 6"/>
          <p:cNvSpPr/>
          <p:nvPr/>
        </p:nvSpPr>
        <p:spPr>
          <a:xfrm>
            <a:off x="2744724" y="3066288"/>
            <a:ext cx="749808" cy="47091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39822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İNCELENECEK</a:t>
                      </a:r>
                      <a:r>
                        <a:rPr sz="800" b="1" spc="70" dirty="0">
                          <a:solidFill>
                            <a:srgbClr val="330066"/>
                          </a:solidFill>
                          <a:latin typeface="Times New Roman"/>
                          <a:cs typeface="Times New Roman"/>
                        </a:rPr>
                        <a:t> </a:t>
                      </a:r>
                      <a:r>
                        <a:rPr sz="800" b="1" spc="5" dirty="0">
                          <a:solidFill>
                            <a:srgbClr val="330066"/>
                          </a:solidFill>
                          <a:latin typeface="Times New Roman"/>
                          <a:cs typeface="Times New Roman"/>
                        </a:rPr>
                        <a:t>KONULAR</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marL="127635" indent="-100965">
                        <a:lnSpc>
                          <a:spcPct val="100000"/>
                        </a:lnSpc>
                        <a:spcBef>
                          <a:spcPts val="440"/>
                        </a:spcBef>
                        <a:buClr>
                          <a:srgbClr val="330066"/>
                        </a:buClr>
                        <a:buSzPct val="70000"/>
                        <a:buFont typeface="Wingdings"/>
                        <a:buChar char=""/>
                        <a:tabLst>
                          <a:tab pos="128270" algn="l"/>
                        </a:tabLst>
                      </a:pPr>
                      <a:r>
                        <a:rPr sz="500" spc="5" dirty="0">
                          <a:latin typeface="Times New Roman"/>
                          <a:cs typeface="Times New Roman"/>
                        </a:rPr>
                        <a:t>Finansal Yönetimin </a:t>
                      </a:r>
                      <a:r>
                        <a:rPr sz="500" dirty="0">
                          <a:latin typeface="Times New Roman"/>
                          <a:cs typeface="Times New Roman"/>
                        </a:rPr>
                        <a:t>Amacı </a:t>
                      </a:r>
                      <a:r>
                        <a:rPr sz="500" spc="5" dirty="0">
                          <a:latin typeface="Times New Roman"/>
                          <a:cs typeface="Times New Roman"/>
                        </a:rPr>
                        <a:t>ve Kavramsal</a:t>
                      </a:r>
                      <a:r>
                        <a:rPr sz="500" spc="10" dirty="0">
                          <a:latin typeface="Times New Roman"/>
                          <a:cs typeface="Times New Roman"/>
                        </a:rPr>
                        <a:t> </a:t>
                      </a:r>
                      <a:r>
                        <a:rPr sz="500" spc="5" dirty="0">
                          <a:latin typeface="Times New Roman"/>
                          <a:cs typeface="Times New Roman"/>
                        </a:rPr>
                        <a:t>Çerçeve,</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Finansal Tablolar ve Finansal Tablolar</a:t>
                      </a:r>
                      <a:r>
                        <a:rPr sz="500" spc="85" dirty="0">
                          <a:latin typeface="Times New Roman"/>
                          <a:cs typeface="Times New Roman"/>
                        </a:rPr>
                        <a:t> </a:t>
                      </a:r>
                      <a:r>
                        <a:rPr sz="500" spc="5" dirty="0">
                          <a:latin typeface="Times New Roman"/>
                          <a:cs typeface="Times New Roman"/>
                        </a:rPr>
                        <a:t>Analizi,</a:t>
                      </a:r>
                      <a:endParaRPr sz="500" dirty="0">
                        <a:latin typeface="Times New Roman"/>
                        <a:cs typeface="Times New Roman"/>
                      </a:endParaRPr>
                    </a:p>
                    <a:p>
                      <a:pPr marL="127635" indent="-100965">
                        <a:lnSpc>
                          <a:spcPct val="100000"/>
                        </a:lnSpc>
                        <a:spcBef>
                          <a:spcPts val="40"/>
                        </a:spcBef>
                        <a:buClr>
                          <a:srgbClr val="330066"/>
                        </a:buClr>
                        <a:buSzPct val="70000"/>
                        <a:buFont typeface="Wingdings"/>
                        <a:buChar char=""/>
                        <a:tabLst>
                          <a:tab pos="128270" algn="l"/>
                        </a:tabLst>
                      </a:pPr>
                      <a:r>
                        <a:rPr sz="500" dirty="0">
                          <a:latin typeface="Times New Roman"/>
                          <a:cs typeface="Times New Roman"/>
                        </a:rPr>
                        <a:t>İşletme </a:t>
                      </a:r>
                      <a:r>
                        <a:rPr sz="500" spc="5" dirty="0">
                          <a:latin typeface="Times New Roman"/>
                          <a:cs typeface="Times New Roman"/>
                        </a:rPr>
                        <a:t>Sermayesi</a:t>
                      </a:r>
                      <a:r>
                        <a:rPr sz="500" spc="-25" dirty="0">
                          <a:latin typeface="Times New Roman"/>
                          <a:cs typeface="Times New Roman"/>
                        </a:rPr>
                        <a:t> </a:t>
                      </a:r>
                      <a:r>
                        <a:rPr sz="500" spc="5" dirty="0">
                          <a:latin typeface="Times New Roman"/>
                          <a:cs typeface="Times New Roman"/>
                        </a:rPr>
                        <a:t>Yönetimi,</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Piyasa </a:t>
                      </a:r>
                      <a:r>
                        <a:rPr sz="500" spc="10" dirty="0">
                          <a:latin typeface="Times New Roman"/>
                          <a:cs typeface="Times New Roman"/>
                        </a:rPr>
                        <a:t>Faiz</a:t>
                      </a:r>
                      <a:r>
                        <a:rPr sz="500" spc="20" dirty="0">
                          <a:latin typeface="Times New Roman"/>
                          <a:cs typeface="Times New Roman"/>
                        </a:rPr>
                        <a:t> </a:t>
                      </a:r>
                      <a:r>
                        <a:rPr sz="500" spc="5" dirty="0">
                          <a:latin typeface="Times New Roman"/>
                          <a:cs typeface="Times New Roman"/>
                        </a:rPr>
                        <a:t>Oranları,</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Finansal</a:t>
                      </a:r>
                      <a:r>
                        <a:rPr sz="500" spc="20" dirty="0">
                          <a:latin typeface="Times New Roman"/>
                          <a:cs typeface="Times New Roman"/>
                        </a:rPr>
                        <a:t> </a:t>
                      </a:r>
                      <a:r>
                        <a:rPr sz="500" spc="5" dirty="0">
                          <a:latin typeface="Times New Roman"/>
                          <a:cs typeface="Times New Roman"/>
                        </a:rPr>
                        <a:t>Planlama,</a:t>
                      </a:r>
                      <a:endParaRPr sz="500" dirty="0">
                        <a:latin typeface="Times New Roman"/>
                        <a:cs typeface="Times New Roman"/>
                      </a:endParaRPr>
                    </a:p>
                    <a:p>
                      <a:pPr marL="127635" indent="-100965">
                        <a:lnSpc>
                          <a:spcPct val="100000"/>
                        </a:lnSpc>
                        <a:spcBef>
                          <a:spcPts val="25"/>
                        </a:spcBef>
                        <a:buClr>
                          <a:srgbClr val="330066"/>
                        </a:buClr>
                        <a:buSzPct val="70000"/>
                        <a:buFont typeface="Wingdings"/>
                        <a:buChar char=""/>
                        <a:tabLst>
                          <a:tab pos="128270" algn="l"/>
                        </a:tabLst>
                      </a:pPr>
                      <a:r>
                        <a:rPr sz="500" spc="5" dirty="0">
                          <a:latin typeface="Times New Roman"/>
                          <a:cs typeface="Times New Roman"/>
                        </a:rPr>
                        <a:t>Paranın Zaman Değeri </a:t>
                      </a:r>
                      <a:r>
                        <a:rPr sz="500" dirty="0">
                          <a:latin typeface="Times New Roman"/>
                          <a:cs typeface="Times New Roman"/>
                        </a:rPr>
                        <a:t>ve</a:t>
                      </a:r>
                      <a:r>
                        <a:rPr sz="500" spc="65" dirty="0">
                          <a:latin typeface="Times New Roman"/>
                          <a:cs typeface="Times New Roman"/>
                        </a:rPr>
                        <a:t> </a:t>
                      </a:r>
                      <a:r>
                        <a:rPr sz="500" spc="5" dirty="0">
                          <a:latin typeface="Times New Roman"/>
                          <a:cs typeface="Times New Roman"/>
                        </a:rPr>
                        <a:t>Uygulamalar,</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10" dirty="0">
                          <a:latin typeface="Times New Roman"/>
                          <a:cs typeface="Times New Roman"/>
                        </a:rPr>
                        <a:t>Kâr</a:t>
                      </a:r>
                      <a:r>
                        <a:rPr sz="500" spc="-5" dirty="0">
                          <a:latin typeface="Times New Roman"/>
                          <a:cs typeface="Times New Roman"/>
                        </a:rPr>
                        <a:t> </a:t>
                      </a:r>
                      <a:r>
                        <a:rPr sz="500" spc="5" dirty="0">
                          <a:latin typeface="Times New Roman"/>
                          <a:cs typeface="Times New Roman"/>
                        </a:rPr>
                        <a:t>Dağıtımı,</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Varlıkların Değerinin</a:t>
                      </a:r>
                      <a:r>
                        <a:rPr sz="500" spc="50" dirty="0">
                          <a:latin typeface="Times New Roman"/>
                          <a:cs typeface="Times New Roman"/>
                        </a:rPr>
                        <a:t> </a:t>
                      </a:r>
                      <a:r>
                        <a:rPr sz="500" spc="5" dirty="0">
                          <a:latin typeface="Times New Roman"/>
                          <a:cs typeface="Times New Roman"/>
                        </a:rPr>
                        <a:t>Saptanması,</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İşletmelerde Finansal Başarısızlık</a:t>
                      </a:r>
                      <a:r>
                        <a:rPr sz="500" spc="-70" dirty="0">
                          <a:latin typeface="Times New Roman"/>
                          <a:cs typeface="Times New Roman"/>
                        </a:rPr>
                        <a:t> </a:t>
                      </a:r>
                      <a:r>
                        <a:rPr sz="500" dirty="0">
                          <a:latin typeface="Times New Roman"/>
                          <a:cs typeface="Times New Roman"/>
                        </a:rPr>
                        <a:t>Durumu,</a:t>
                      </a:r>
                    </a:p>
                    <a:p>
                      <a:pPr marL="127635" indent="-100965">
                        <a:lnSpc>
                          <a:spcPct val="100000"/>
                        </a:lnSpc>
                        <a:spcBef>
                          <a:spcPts val="40"/>
                        </a:spcBef>
                        <a:buClr>
                          <a:srgbClr val="330066"/>
                        </a:buClr>
                        <a:buSzPct val="70000"/>
                        <a:buFont typeface="Wingdings"/>
                        <a:buChar char=""/>
                        <a:tabLst>
                          <a:tab pos="128270" algn="l"/>
                        </a:tabLst>
                      </a:pPr>
                      <a:r>
                        <a:rPr sz="500" spc="5" dirty="0">
                          <a:latin typeface="Times New Roman"/>
                          <a:cs typeface="Times New Roman"/>
                        </a:rPr>
                        <a:t>Uzun Vadeli Finansal</a:t>
                      </a:r>
                      <a:r>
                        <a:rPr sz="500" spc="60" dirty="0">
                          <a:latin typeface="Times New Roman"/>
                          <a:cs typeface="Times New Roman"/>
                        </a:rPr>
                        <a:t> </a:t>
                      </a:r>
                      <a:r>
                        <a:rPr sz="500" spc="5" dirty="0">
                          <a:latin typeface="Times New Roman"/>
                          <a:cs typeface="Times New Roman"/>
                        </a:rPr>
                        <a:t>Planlama,</a:t>
                      </a:r>
                      <a:endParaRPr sz="500" dirty="0">
                        <a:latin typeface="Times New Roman"/>
                        <a:cs typeface="Times New Roman"/>
                      </a:endParaRPr>
                    </a:p>
                    <a:p>
                      <a:pPr marL="127635" indent="-100965">
                        <a:lnSpc>
                          <a:spcPct val="100000"/>
                        </a:lnSpc>
                        <a:spcBef>
                          <a:spcPts val="20"/>
                        </a:spcBef>
                        <a:buClr>
                          <a:srgbClr val="330066"/>
                        </a:buClr>
                        <a:buSzPct val="70000"/>
                        <a:buFont typeface="Wingdings"/>
                        <a:buChar char=""/>
                        <a:tabLst>
                          <a:tab pos="128270" algn="l"/>
                        </a:tabLst>
                      </a:pPr>
                      <a:r>
                        <a:rPr sz="500" dirty="0">
                          <a:latin typeface="Times New Roman"/>
                          <a:cs typeface="Times New Roman"/>
                        </a:rPr>
                        <a:t>İşletme </a:t>
                      </a:r>
                      <a:r>
                        <a:rPr sz="500" spc="5" dirty="0">
                          <a:latin typeface="Times New Roman"/>
                          <a:cs typeface="Times New Roman"/>
                        </a:rPr>
                        <a:t>Büyümeleri ve</a:t>
                      </a:r>
                      <a:r>
                        <a:rPr sz="500" spc="-10" dirty="0">
                          <a:latin typeface="Times New Roman"/>
                          <a:cs typeface="Times New Roman"/>
                        </a:rPr>
                        <a:t> </a:t>
                      </a:r>
                      <a:r>
                        <a:rPr sz="500" spc="5" dirty="0">
                          <a:latin typeface="Times New Roman"/>
                          <a:cs typeface="Times New Roman"/>
                        </a:rPr>
                        <a:t>Küçülmeleri,</a:t>
                      </a:r>
                      <a:endParaRPr sz="500" dirty="0">
                        <a:latin typeface="Times New Roman"/>
                        <a:cs typeface="Times New Roman"/>
                      </a:endParaRPr>
                    </a:p>
                    <a:p>
                      <a:pPr marL="127635" indent="-100965">
                        <a:lnSpc>
                          <a:spcPct val="100000"/>
                        </a:lnSpc>
                        <a:spcBef>
                          <a:spcPts val="40"/>
                        </a:spcBef>
                        <a:buClr>
                          <a:srgbClr val="330066"/>
                        </a:buClr>
                        <a:buSzPct val="70000"/>
                        <a:buFont typeface="Wingdings"/>
                        <a:buChar char=""/>
                        <a:tabLst>
                          <a:tab pos="128270" algn="l"/>
                        </a:tabLst>
                      </a:pPr>
                      <a:r>
                        <a:rPr sz="500" spc="5" dirty="0">
                          <a:latin typeface="Times New Roman"/>
                          <a:cs typeface="Times New Roman"/>
                        </a:rPr>
                        <a:t>Portföy</a:t>
                      </a:r>
                      <a:r>
                        <a:rPr sz="500" spc="25" dirty="0">
                          <a:latin typeface="Times New Roman"/>
                          <a:cs typeface="Times New Roman"/>
                        </a:rPr>
                        <a:t> </a:t>
                      </a:r>
                      <a:r>
                        <a:rPr sz="500" spc="5" dirty="0">
                          <a:latin typeface="Times New Roman"/>
                          <a:cs typeface="Times New Roman"/>
                        </a:rPr>
                        <a:t>Kuramı,</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Türev Piyasalar </a:t>
                      </a:r>
                      <a:r>
                        <a:rPr sz="500" dirty="0">
                          <a:latin typeface="Times New Roman"/>
                          <a:cs typeface="Times New Roman"/>
                        </a:rPr>
                        <a:t>ve </a:t>
                      </a:r>
                      <a:r>
                        <a:rPr sz="500" spc="5" dirty="0">
                          <a:latin typeface="Times New Roman"/>
                          <a:cs typeface="Times New Roman"/>
                        </a:rPr>
                        <a:t>Alternatif Finansman</a:t>
                      </a:r>
                      <a:r>
                        <a:rPr sz="500" spc="125" dirty="0">
                          <a:latin typeface="Times New Roman"/>
                          <a:cs typeface="Times New Roman"/>
                        </a:rPr>
                        <a:t> </a:t>
                      </a:r>
                      <a:r>
                        <a:rPr sz="500" spc="5" dirty="0">
                          <a:latin typeface="Times New Roman"/>
                          <a:cs typeface="Times New Roman"/>
                        </a:rPr>
                        <a:t>Yöntemleri</a:t>
                      </a:r>
                      <a:endParaRPr sz="500" dirty="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0" name="object 10"/>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2" name="object 12"/>
          <p:cNvSpPr txBox="1"/>
          <p:nvPr/>
        </p:nvSpPr>
        <p:spPr>
          <a:xfrm>
            <a:off x="1044949" y="4551699"/>
            <a:ext cx="636905" cy="199390"/>
          </a:xfrm>
          <a:prstGeom prst="rect">
            <a:avLst/>
          </a:prstGeom>
        </p:spPr>
        <p:txBody>
          <a:bodyPr vert="horz" wrap="square" lIns="0" tIns="11430" rIns="0" bIns="0" rtlCol="0">
            <a:spAutoFit/>
          </a:bodyPr>
          <a:lstStyle/>
          <a:p>
            <a:pPr marL="12700">
              <a:lnSpc>
                <a:spcPct val="100000"/>
              </a:lnSpc>
              <a:spcBef>
                <a:spcPts val="90"/>
              </a:spcBef>
            </a:pPr>
            <a:r>
              <a:rPr sz="1150" b="1" spc="-15" dirty="0">
                <a:solidFill>
                  <a:srgbClr val="330066"/>
                </a:solidFill>
                <a:latin typeface="Arial"/>
                <a:cs typeface="Arial"/>
              </a:rPr>
              <a:t>Fin</a:t>
            </a:r>
            <a:r>
              <a:rPr sz="1150" b="1" spc="-10" dirty="0">
                <a:solidFill>
                  <a:srgbClr val="330066"/>
                </a:solidFill>
                <a:latin typeface="Arial"/>
                <a:cs typeface="Arial"/>
              </a:rPr>
              <a:t>a</a:t>
            </a:r>
            <a:r>
              <a:rPr sz="1150" b="1" spc="-15" dirty="0">
                <a:solidFill>
                  <a:srgbClr val="330066"/>
                </a:solidFill>
                <a:latin typeface="Arial"/>
                <a:cs typeface="Arial"/>
              </a:rPr>
              <a:t>n</a:t>
            </a:r>
            <a:r>
              <a:rPr sz="1150" b="1" spc="-10" dirty="0">
                <a:solidFill>
                  <a:srgbClr val="330066"/>
                </a:solidFill>
                <a:latin typeface="Arial"/>
                <a:cs typeface="Arial"/>
              </a:rPr>
              <a:t>s…</a:t>
            </a:r>
            <a:endParaRPr sz="1150">
              <a:latin typeface="Arial"/>
              <a:cs typeface="Arial"/>
            </a:endParaRPr>
          </a:p>
        </p:txBody>
      </p:sp>
      <p:sp>
        <p:nvSpPr>
          <p:cNvPr id="13" name="object 13"/>
          <p:cNvSpPr txBox="1"/>
          <p:nvPr/>
        </p:nvSpPr>
        <p:spPr>
          <a:xfrm>
            <a:off x="1537243" y="5324399"/>
            <a:ext cx="1400810" cy="159385"/>
          </a:xfrm>
          <a:prstGeom prst="rect">
            <a:avLst/>
          </a:prstGeom>
        </p:spPr>
        <p:txBody>
          <a:bodyPr vert="horz" wrap="square" lIns="0" tIns="15875" rIns="0" bIns="0" rtlCol="0">
            <a:spAutoFit/>
          </a:bodyPr>
          <a:lstStyle/>
          <a:p>
            <a:pPr marL="12700">
              <a:lnSpc>
                <a:spcPct val="100000"/>
              </a:lnSpc>
              <a:spcBef>
                <a:spcPts val="125"/>
              </a:spcBef>
            </a:pPr>
            <a:r>
              <a:rPr sz="850" spc="5" dirty="0">
                <a:latin typeface="Times New Roman"/>
                <a:cs typeface="Times New Roman"/>
              </a:rPr>
              <a:t>Finans, para yönetimi</a:t>
            </a:r>
            <a:r>
              <a:rPr sz="850" spc="55" dirty="0">
                <a:latin typeface="Times New Roman"/>
                <a:cs typeface="Times New Roman"/>
              </a:rPr>
              <a:t> </a:t>
            </a:r>
            <a:r>
              <a:rPr sz="850" spc="5" dirty="0">
                <a:latin typeface="Times New Roman"/>
                <a:cs typeface="Times New Roman"/>
              </a:rPr>
              <a:t>bilimi…</a:t>
            </a:r>
            <a:endParaRPr sz="850" dirty="0">
              <a:latin typeface="Times New Roman"/>
              <a:cs typeface="Times New Roman"/>
            </a:endParaRPr>
          </a:p>
        </p:txBody>
      </p:sp>
      <p:sp>
        <p:nvSpPr>
          <p:cNvPr id="14" name="object 14"/>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3982211" y="4338828"/>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800">
                        <a:latin typeface="Times New Roman"/>
                        <a:cs typeface="Times New Roman"/>
                      </a:endParaRPr>
                    </a:p>
                    <a:p>
                      <a:pPr marL="27305">
                        <a:lnSpc>
                          <a:spcPct val="100000"/>
                        </a:lnSpc>
                        <a:spcBef>
                          <a:spcPts val="5"/>
                        </a:spcBef>
                      </a:pPr>
                      <a:r>
                        <a:rPr sz="800" b="1" spc="5" dirty="0">
                          <a:solidFill>
                            <a:srgbClr val="330066"/>
                          </a:solidFill>
                          <a:latin typeface="Arial"/>
                          <a:cs typeface="Arial"/>
                        </a:rPr>
                        <a:t>Yararlanılabilecek</a:t>
                      </a:r>
                      <a:r>
                        <a:rPr sz="800" b="1" spc="35" dirty="0">
                          <a:solidFill>
                            <a:srgbClr val="330066"/>
                          </a:solidFill>
                          <a:latin typeface="Arial"/>
                          <a:cs typeface="Arial"/>
                        </a:rPr>
                        <a:t> </a:t>
                      </a:r>
                      <a:r>
                        <a:rPr sz="800" b="1" dirty="0">
                          <a:solidFill>
                            <a:srgbClr val="330066"/>
                          </a:solidFill>
                          <a:latin typeface="Arial"/>
                          <a:cs typeface="Arial"/>
                        </a:rPr>
                        <a:t>kaynaklar</a:t>
                      </a:r>
                      <a:endParaRPr sz="800">
                        <a:latin typeface="Arial"/>
                        <a:cs typeface="Arial"/>
                      </a:endParaRPr>
                    </a:p>
                  </a:txBody>
                  <a:tcPr marL="0" marR="0" marT="508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marL="127635" indent="-100965">
                        <a:lnSpc>
                          <a:spcPct val="100000"/>
                        </a:lnSpc>
                        <a:spcBef>
                          <a:spcPts val="420"/>
                        </a:spcBef>
                        <a:buClr>
                          <a:srgbClr val="330066"/>
                        </a:buClr>
                        <a:buSzPct val="72727"/>
                        <a:buFont typeface="Wingdings"/>
                        <a:buChar char=""/>
                        <a:tabLst>
                          <a:tab pos="128270" algn="l"/>
                        </a:tabLst>
                      </a:pPr>
                      <a:r>
                        <a:rPr sz="550" spc="15" dirty="0">
                          <a:latin typeface="Times New Roman"/>
                          <a:cs typeface="Times New Roman"/>
                        </a:rPr>
                        <a:t>Öztin AKGÜÇ, </a:t>
                      </a:r>
                      <a:r>
                        <a:rPr sz="550" b="1" spc="10" dirty="0">
                          <a:latin typeface="Times New Roman"/>
                          <a:cs typeface="Times New Roman"/>
                        </a:rPr>
                        <a:t>Finansal Yönetim</a:t>
                      </a:r>
                      <a:r>
                        <a:rPr sz="550" spc="10" dirty="0">
                          <a:latin typeface="Times New Roman"/>
                          <a:cs typeface="Times New Roman"/>
                        </a:rPr>
                        <a:t>, </a:t>
                      </a:r>
                      <a:r>
                        <a:rPr sz="550" spc="15" dirty="0">
                          <a:latin typeface="Times New Roman"/>
                          <a:cs typeface="Times New Roman"/>
                        </a:rPr>
                        <a:t>8. </a:t>
                      </a:r>
                      <a:r>
                        <a:rPr sz="550" spc="10" dirty="0">
                          <a:latin typeface="Times New Roman"/>
                          <a:cs typeface="Times New Roman"/>
                        </a:rPr>
                        <a:t>Baskı Avcıoğlu Matbaası,</a:t>
                      </a:r>
                      <a:r>
                        <a:rPr sz="550" spc="105" dirty="0">
                          <a:latin typeface="Times New Roman"/>
                          <a:cs typeface="Times New Roman"/>
                        </a:rPr>
                        <a:t> </a:t>
                      </a:r>
                      <a:r>
                        <a:rPr sz="550" spc="10" dirty="0">
                          <a:latin typeface="Times New Roman"/>
                          <a:cs typeface="Times New Roman"/>
                        </a:rPr>
                        <a:t>İstanbul</a:t>
                      </a:r>
                      <a:endParaRPr sz="550" dirty="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Niyazi </a:t>
                      </a:r>
                      <a:r>
                        <a:rPr sz="550" spc="20" dirty="0">
                          <a:latin typeface="Times New Roman"/>
                          <a:cs typeface="Times New Roman"/>
                        </a:rPr>
                        <a:t>BERK, </a:t>
                      </a:r>
                      <a:r>
                        <a:rPr sz="550" b="1" spc="10" dirty="0">
                          <a:latin typeface="Times New Roman"/>
                          <a:cs typeface="Times New Roman"/>
                        </a:rPr>
                        <a:t>Finansal Yönetim</a:t>
                      </a:r>
                      <a:r>
                        <a:rPr sz="550" spc="10" dirty="0">
                          <a:latin typeface="Times New Roman"/>
                          <a:cs typeface="Times New Roman"/>
                        </a:rPr>
                        <a:t>, </a:t>
                      </a:r>
                      <a:r>
                        <a:rPr sz="550" spc="15" dirty="0">
                          <a:latin typeface="Times New Roman"/>
                          <a:cs typeface="Times New Roman"/>
                        </a:rPr>
                        <a:t>11. </a:t>
                      </a:r>
                      <a:r>
                        <a:rPr sz="550" spc="10" dirty="0">
                          <a:latin typeface="Times New Roman"/>
                          <a:cs typeface="Times New Roman"/>
                        </a:rPr>
                        <a:t>Baskı, </a:t>
                      </a:r>
                      <a:r>
                        <a:rPr sz="550" spc="15" dirty="0">
                          <a:latin typeface="Times New Roman"/>
                          <a:cs typeface="Times New Roman"/>
                        </a:rPr>
                        <a:t>Türkmen </a:t>
                      </a:r>
                      <a:r>
                        <a:rPr sz="550" spc="10" dirty="0">
                          <a:latin typeface="Times New Roman"/>
                          <a:cs typeface="Times New Roman"/>
                        </a:rPr>
                        <a:t>Kitabevi,</a:t>
                      </a:r>
                      <a:r>
                        <a:rPr sz="550" spc="45" dirty="0">
                          <a:latin typeface="Times New Roman"/>
                          <a:cs typeface="Times New Roman"/>
                        </a:rPr>
                        <a:t> </a:t>
                      </a:r>
                      <a:r>
                        <a:rPr sz="550" spc="10" dirty="0">
                          <a:latin typeface="Times New Roman"/>
                          <a:cs typeface="Times New Roman"/>
                        </a:rPr>
                        <a:t>İstanbul</a:t>
                      </a:r>
                      <a:endParaRPr sz="550" dirty="0">
                        <a:latin typeface="Times New Roman"/>
                        <a:cs typeface="Times New Roman"/>
                      </a:endParaRPr>
                    </a:p>
                    <a:p>
                      <a:pPr marL="127635" marR="142240" indent="-100965">
                        <a:lnSpc>
                          <a:spcPct val="107100"/>
                        </a:lnSpc>
                        <a:spcBef>
                          <a:spcPts val="130"/>
                        </a:spcBef>
                        <a:buClr>
                          <a:srgbClr val="330066"/>
                        </a:buClr>
                        <a:buSzPct val="72727"/>
                        <a:buFont typeface="Wingdings"/>
                        <a:buChar char=""/>
                        <a:tabLst>
                          <a:tab pos="128270" algn="l"/>
                        </a:tabLst>
                      </a:pPr>
                      <a:r>
                        <a:rPr sz="550" spc="10" dirty="0">
                          <a:latin typeface="Times New Roman"/>
                          <a:cs typeface="Times New Roman"/>
                        </a:rPr>
                        <a:t>Ali </a:t>
                      </a:r>
                      <a:r>
                        <a:rPr sz="550" spc="20" dirty="0">
                          <a:latin typeface="Times New Roman"/>
                          <a:cs typeface="Times New Roman"/>
                        </a:rPr>
                        <a:t>CEYLAN </a:t>
                      </a:r>
                      <a:r>
                        <a:rPr sz="550" spc="10" dirty="0">
                          <a:latin typeface="Times New Roman"/>
                          <a:cs typeface="Times New Roman"/>
                        </a:rPr>
                        <a:t>ve </a:t>
                      </a:r>
                      <a:r>
                        <a:rPr sz="550" spc="15" dirty="0">
                          <a:latin typeface="Times New Roman"/>
                          <a:cs typeface="Times New Roman"/>
                        </a:rPr>
                        <a:t>Turhan </a:t>
                      </a:r>
                      <a:r>
                        <a:rPr sz="550" spc="20" dirty="0">
                          <a:latin typeface="Times New Roman"/>
                          <a:cs typeface="Times New Roman"/>
                        </a:rPr>
                        <a:t>KORKMAZ, </a:t>
                      </a:r>
                      <a:r>
                        <a:rPr sz="550" b="1" spc="15" dirty="0">
                          <a:latin typeface="Times New Roman"/>
                          <a:cs typeface="Times New Roman"/>
                        </a:rPr>
                        <a:t>İşletmelerde </a:t>
                      </a:r>
                      <a:r>
                        <a:rPr sz="550" b="1" spc="10" dirty="0">
                          <a:latin typeface="Times New Roman"/>
                          <a:cs typeface="Times New Roman"/>
                        </a:rPr>
                        <a:t>Finansal </a:t>
                      </a:r>
                      <a:r>
                        <a:rPr sz="550" b="1" spc="15" dirty="0">
                          <a:latin typeface="Times New Roman"/>
                          <a:cs typeface="Times New Roman"/>
                        </a:rPr>
                        <a:t>Yönetim</a:t>
                      </a:r>
                      <a:r>
                        <a:rPr sz="550" spc="15" dirty="0">
                          <a:latin typeface="Times New Roman"/>
                          <a:cs typeface="Times New Roman"/>
                        </a:rPr>
                        <a:t>,  Ekin </a:t>
                      </a:r>
                      <a:r>
                        <a:rPr sz="550" spc="10" dirty="0">
                          <a:latin typeface="Times New Roman"/>
                          <a:cs typeface="Times New Roman"/>
                        </a:rPr>
                        <a:t>Kitabevi,</a:t>
                      </a:r>
                      <a:r>
                        <a:rPr sz="550" spc="-25" dirty="0">
                          <a:latin typeface="Times New Roman"/>
                          <a:cs typeface="Times New Roman"/>
                        </a:rPr>
                        <a:t> </a:t>
                      </a:r>
                      <a:r>
                        <a:rPr sz="550" spc="15" dirty="0">
                          <a:latin typeface="Times New Roman"/>
                          <a:cs typeface="Times New Roman"/>
                        </a:rPr>
                        <a:t>Bursa</a:t>
                      </a:r>
                      <a:endParaRPr sz="550" dirty="0">
                        <a:latin typeface="Times New Roman"/>
                        <a:cs typeface="Times New Roman"/>
                      </a:endParaRPr>
                    </a:p>
                    <a:p>
                      <a:pPr marL="127635" marR="142875" indent="-100965">
                        <a:lnSpc>
                          <a:spcPct val="107000"/>
                        </a:lnSpc>
                        <a:spcBef>
                          <a:spcPts val="135"/>
                        </a:spcBef>
                        <a:buClr>
                          <a:srgbClr val="330066"/>
                        </a:buClr>
                        <a:buSzPct val="72727"/>
                        <a:buFont typeface="Wingdings"/>
                        <a:buChar char=""/>
                        <a:tabLst>
                          <a:tab pos="128270" algn="l"/>
                        </a:tabLst>
                      </a:pPr>
                      <a:r>
                        <a:rPr sz="550" spc="10" dirty="0">
                          <a:latin typeface="Times New Roman"/>
                          <a:cs typeface="Times New Roman"/>
                        </a:rPr>
                        <a:t>Kürşat </a:t>
                      </a:r>
                      <a:r>
                        <a:rPr sz="550" spc="20" dirty="0">
                          <a:latin typeface="Times New Roman"/>
                          <a:cs typeface="Times New Roman"/>
                        </a:rPr>
                        <a:t>YALÇINER </a:t>
                      </a:r>
                      <a:r>
                        <a:rPr sz="550" spc="10" dirty="0">
                          <a:latin typeface="Times New Roman"/>
                          <a:cs typeface="Times New Roman"/>
                        </a:rPr>
                        <a:t>ve İsmet </a:t>
                      </a:r>
                      <a:r>
                        <a:rPr sz="550" spc="15" dirty="0">
                          <a:latin typeface="Times New Roman"/>
                          <a:cs typeface="Times New Roman"/>
                        </a:rPr>
                        <a:t>AKSÖYEK, </a:t>
                      </a:r>
                      <a:r>
                        <a:rPr sz="550" b="1" spc="15" dirty="0">
                          <a:latin typeface="Times New Roman"/>
                          <a:cs typeface="Times New Roman"/>
                        </a:rPr>
                        <a:t>Finansman </a:t>
                      </a:r>
                      <a:r>
                        <a:rPr sz="550" b="1" spc="10" dirty="0">
                          <a:latin typeface="Times New Roman"/>
                          <a:cs typeface="Times New Roman"/>
                        </a:rPr>
                        <a:t>Problemleri </a:t>
                      </a:r>
                      <a:r>
                        <a:rPr sz="550" b="1" spc="20" dirty="0">
                          <a:latin typeface="Times New Roman"/>
                          <a:cs typeface="Times New Roman"/>
                        </a:rPr>
                        <a:t>ve  </a:t>
                      </a:r>
                      <a:r>
                        <a:rPr sz="550" b="1" spc="15" dirty="0">
                          <a:latin typeface="Times New Roman"/>
                          <a:cs typeface="Times New Roman"/>
                        </a:rPr>
                        <a:t>Açıklamalı </a:t>
                      </a:r>
                      <a:r>
                        <a:rPr sz="550" b="1" spc="10" dirty="0">
                          <a:latin typeface="Times New Roman"/>
                          <a:cs typeface="Times New Roman"/>
                        </a:rPr>
                        <a:t>Çözümleri</a:t>
                      </a:r>
                      <a:r>
                        <a:rPr sz="550" spc="10" dirty="0">
                          <a:latin typeface="Times New Roman"/>
                          <a:cs typeface="Times New Roman"/>
                        </a:rPr>
                        <a:t>, Gazi Kitabevi,</a:t>
                      </a:r>
                      <a:r>
                        <a:rPr sz="550" spc="-15" dirty="0">
                          <a:latin typeface="Times New Roman"/>
                          <a:cs typeface="Times New Roman"/>
                        </a:rPr>
                        <a:t> </a:t>
                      </a:r>
                      <a:r>
                        <a:rPr sz="550" spc="10" dirty="0">
                          <a:latin typeface="Times New Roman"/>
                          <a:cs typeface="Times New Roman"/>
                        </a:rPr>
                        <a:t>Ankara</a:t>
                      </a:r>
                      <a:endParaRPr sz="550" dirty="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772412" y="8016240"/>
            <a:ext cx="317500" cy="0"/>
          </a:xfrm>
          <a:custGeom>
            <a:avLst/>
            <a:gdLst/>
            <a:ahLst/>
            <a:cxnLst/>
            <a:rect l="l" t="t" r="r" b="b"/>
            <a:pathLst>
              <a:path w="317500">
                <a:moveTo>
                  <a:pt x="0" y="0"/>
                </a:moveTo>
                <a:lnTo>
                  <a:pt x="316991" y="0"/>
                </a:lnTo>
              </a:path>
            </a:pathLst>
          </a:custGeom>
          <a:ln w="42672">
            <a:solidFill>
              <a:srgbClr val="CCCC00"/>
            </a:solidFill>
          </a:ln>
        </p:spPr>
        <p:txBody>
          <a:bodyPr wrap="square" lIns="0" tIns="0" rIns="0" bIns="0" rtlCol="0"/>
          <a:lstStyle/>
          <a:p>
            <a:endParaRPr/>
          </a:p>
        </p:txBody>
      </p:sp>
      <p:sp>
        <p:nvSpPr>
          <p:cNvPr id="19" name="object 19"/>
          <p:cNvSpPr/>
          <p:nvPr/>
        </p:nvSpPr>
        <p:spPr>
          <a:xfrm>
            <a:off x="1769363" y="7985759"/>
            <a:ext cx="326390" cy="60960"/>
          </a:xfrm>
          <a:custGeom>
            <a:avLst/>
            <a:gdLst/>
            <a:ahLst/>
            <a:cxnLst/>
            <a:rect l="l" t="t" r="r" b="b"/>
            <a:pathLst>
              <a:path w="326389" h="60959">
                <a:moveTo>
                  <a:pt x="295656" y="19812"/>
                </a:moveTo>
                <a:lnTo>
                  <a:pt x="295656" y="0"/>
                </a:lnTo>
                <a:lnTo>
                  <a:pt x="304800" y="9144"/>
                </a:lnTo>
                <a:lnTo>
                  <a:pt x="303276" y="9144"/>
                </a:lnTo>
                <a:lnTo>
                  <a:pt x="297180" y="12192"/>
                </a:lnTo>
                <a:lnTo>
                  <a:pt x="301425" y="16764"/>
                </a:lnTo>
                <a:lnTo>
                  <a:pt x="298704" y="16764"/>
                </a:lnTo>
                <a:lnTo>
                  <a:pt x="295656" y="19812"/>
                </a:lnTo>
                <a:close/>
              </a:path>
              <a:path w="326389" h="60959">
                <a:moveTo>
                  <a:pt x="303276" y="18756"/>
                </a:moveTo>
                <a:lnTo>
                  <a:pt x="297180" y="12192"/>
                </a:lnTo>
                <a:lnTo>
                  <a:pt x="303276" y="9144"/>
                </a:lnTo>
                <a:lnTo>
                  <a:pt x="303276" y="18756"/>
                </a:lnTo>
                <a:close/>
              </a:path>
              <a:path w="326389" h="60959">
                <a:moveTo>
                  <a:pt x="314161" y="30480"/>
                </a:moveTo>
                <a:lnTo>
                  <a:pt x="303276" y="18756"/>
                </a:lnTo>
                <a:lnTo>
                  <a:pt x="303276" y="9144"/>
                </a:lnTo>
                <a:lnTo>
                  <a:pt x="304800" y="9144"/>
                </a:lnTo>
                <a:lnTo>
                  <a:pt x="323088" y="27432"/>
                </a:lnTo>
                <a:lnTo>
                  <a:pt x="316991" y="27432"/>
                </a:lnTo>
                <a:lnTo>
                  <a:pt x="314161" y="30480"/>
                </a:lnTo>
                <a:close/>
              </a:path>
              <a:path w="326389" h="60959">
                <a:moveTo>
                  <a:pt x="295656" y="45720"/>
                </a:moveTo>
                <a:lnTo>
                  <a:pt x="0" y="45720"/>
                </a:lnTo>
                <a:lnTo>
                  <a:pt x="0" y="16764"/>
                </a:lnTo>
                <a:lnTo>
                  <a:pt x="295656" y="16764"/>
                </a:lnTo>
                <a:lnTo>
                  <a:pt x="295656" y="19812"/>
                </a:lnTo>
                <a:lnTo>
                  <a:pt x="7620" y="19812"/>
                </a:lnTo>
                <a:lnTo>
                  <a:pt x="3048" y="24384"/>
                </a:lnTo>
                <a:lnTo>
                  <a:pt x="7620" y="24384"/>
                </a:lnTo>
                <a:lnTo>
                  <a:pt x="7620" y="38100"/>
                </a:lnTo>
                <a:lnTo>
                  <a:pt x="3048" y="38100"/>
                </a:lnTo>
                <a:lnTo>
                  <a:pt x="7620" y="41148"/>
                </a:lnTo>
                <a:lnTo>
                  <a:pt x="295656" y="41148"/>
                </a:lnTo>
                <a:lnTo>
                  <a:pt x="295656" y="45720"/>
                </a:lnTo>
                <a:close/>
              </a:path>
              <a:path w="326389" h="60959">
                <a:moveTo>
                  <a:pt x="303276" y="24384"/>
                </a:moveTo>
                <a:lnTo>
                  <a:pt x="7620" y="24384"/>
                </a:lnTo>
                <a:lnTo>
                  <a:pt x="7620" y="19812"/>
                </a:lnTo>
                <a:lnTo>
                  <a:pt x="295656" y="19812"/>
                </a:lnTo>
                <a:lnTo>
                  <a:pt x="298704" y="16764"/>
                </a:lnTo>
                <a:lnTo>
                  <a:pt x="301425" y="16764"/>
                </a:lnTo>
                <a:lnTo>
                  <a:pt x="303276" y="18756"/>
                </a:lnTo>
                <a:lnTo>
                  <a:pt x="303276" y="24384"/>
                </a:lnTo>
                <a:close/>
              </a:path>
              <a:path w="326389" h="60959">
                <a:moveTo>
                  <a:pt x="7620" y="24384"/>
                </a:moveTo>
                <a:lnTo>
                  <a:pt x="3048" y="24384"/>
                </a:lnTo>
                <a:lnTo>
                  <a:pt x="7620" y="19812"/>
                </a:lnTo>
                <a:lnTo>
                  <a:pt x="7620" y="24384"/>
                </a:lnTo>
                <a:close/>
              </a:path>
              <a:path w="326389" h="60959">
                <a:moveTo>
                  <a:pt x="316991" y="33528"/>
                </a:moveTo>
                <a:lnTo>
                  <a:pt x="314161" y="30480"/>
                </a:lnTo>
                <a:lnTo>
                  <a:pt x="316991" y="27432"/>
                </a:lnTo>
                <a:lnTo>
                  <a:pt x="316991" y="33528"/>
                </a:lnTo>
                <a:close/>
              </a:path>
              <a:path w="326389" h="60959">
                <a:moveTo>
                  <a:pt x="323088" y="33528"/>
                </a:moveTo>
                <a:lnTo>
                  <a:pt x="316991" y="33528"/>
                </a:lnTo>
                <a:lnTo>
                  <a:pt x="316991" y="27432"/>
                </a:lnTo>
                <a:lnTo>
                  <a:pt x="323088" y="27432"/>
                </a:lnTo>
                <a:lnTo>
                  <a:pt x="326136" y="30480"/>
                </a:lnTo>
                <a:lnTo>
                  <a:pt x="323088" y="33528"/>
                </a:lnTo>
                <a:close/>
              </a:path>
              <a:path w="326389" h="60959">
                <a:moveTo>
                  <a:pt x="304800" y="51816"/>
                </a:moveTo>
                <a:lnTo>
                  <a:pt x="303276" y="51816"/>
                </a:lnTo>
                <a:lnTo>
                  <a:pt x="303276" y="42203"/>
                </a:lnTo>
                <a:lnTo>
                  <a:pt x="314161" y="30480"/>
                </a:lnTo>
                <a:lnTo>
                  <a:pt x="316991" y="33528"/>
                </a:lnTo>
                <a:lnTo>
                  <a:pt x="323088" y="33528"/>
                </a:lnTo>
                <a:lnTo>
                  <a:pt x="304800" y="51816"/>
                </a:lnTo>
                <a:close/>
              </a:path>
              <a:path w="326389" h="60959">
                <a:moveTo>
                  <a:pt x="7620" y="41148"/>
                </a:moveTo>
                <a:lnTo>
                  <a:pt x="3048" y="38100"/>
                </a:lnTo>
                <a:lnTo>
                  <a:pt x="7620" y="38100"/>
                </a:lnTo>
                <a:lnTo>
                  <a:pt x="7620" y="41148"/>
                </a:lnTo>
                <a:close/>
              </a:path>
              <a:path w="326389" h="60959">
                <a:moveTo>
                  <a:pt x="300010" y="45720"/>
                </a:moveTo>
                <a:lnTo>
                  <a:pt x="298704" y="45720"/>
                </a:lnTo>
                <a:lnTo>
                  <a:pt x="295656" y="41148"/>
                </a:lnTo>
                <a:lnTo>
                  <a:pt x="7620" y="41148"/>
                </a:lnTo>
                <a:lnTo>
                  <a:pt x="7620" y="38100"/>
                </a:lnTo>
                <a:lnTo>
                  <a:pt x="303276" y="38100"/>
                </a:lnTo>
                <a:lnTo>
                  <a:pt x="303276" y="42203"/>
                </a:lnTo>
                <a:lnTo>
                  <a:pt x="300010" y="45720"/>
                </a:lnTo>
                <a:close/>
              </a:path>
              <a:path w="326389" h="60959">
                <a:moveTo>
                  <a:pt x="295656" y="60960"/>
                </a:moveTo>
                <a:lnTo>
                  <a:pt x="295656" y="41148"/>
                </a:lnTo>
                <a:lnTo>
                  <a:pt x="298704" y="45720"/>
                </a:lnTo>
                <a:lnTo>
                  <a:pt x="300010" y="45720"/>
                </a:lnTo>
                <a:lnTo>
                  <a:pt x="297180" y="48768"/>
                </a:lnTo>
                <a:lnTo>
                  <a:pt x="303276" y="51816"/>
                </a:lnTo>
                <a:lnTo>
                  <a:pt x="304800" y="51816"/>
                </a:lnTo>
                <a:lnTo>
                  <a:pt x="295656" y="60960"/>
                </a:lnTo>
                <a:close/>
              </a:path>
              <a:path w="326389" h="60959">
                <a:moveTo>
                  <a:pt x="303276" y="51816"/>
                </a:moveTo>
                <a:lnTo>
                  <a:pt x="297180" y="48768"/>
                </a:lnTo>
                <a:lnTo>
                  <a:pt x="303276" y="42203"/>
                </a:lnTo>
                <a:lnTo>
                  <a:pt x="303276" y="51816"/>
                </a:lnTo>
                <a:close/>
              </a:path>
            </a:pathLst>
          </a:custGeom>
          <a:solidFill>
            <a:srgbClr val="959500"/>
          </a:solidFill>
        </p:spPr>
        <p:txBody>
          <a:bodyPr wrap="square" lIns="0" tIns="0" rIns="0" bIns="0" rtlCol="0"/>
          <a:lstStyle/>
          <a:p>
            <a:endParaRPr/>
          </a:p>
        </p:txBody>
      </p:sp>
      <p:sp>
        <p:nvSpPr>
          <p:cNvPr id="20" name="object 20"/>
          <p:cNvSpPr/>
          <p:nvPr/>
        </p:nvSpPr>
        <p:spPr>
          <a:xfrm>
            <a:off x="1772412" y="8143494"/>
            <a:ext cx="317500" cy="0"/>
          </a:xfrm>
          <a:custGeom>
            <a:avLst/>
            <a:gdLst/>
            <a:ahLst/>
            <a:cxnLst/>
            <a:rect l="l" t="t" r="r" b="b"/>
            <a:pathLst>
              <a:path w="317500">
                <a:moveTo>
                  <a:pt x="0" y="0"/>
                </a:moveTo>
                <a:lnTo>
                  <a:pt x="316991" y="0"/>
                </a:lnTo>
              </a:path>
            </a:pathLst>
          </a:custGeom>
          <a:ln w="41148">
            <a:solidFill>
              <a:srgbClr val="CCCC00"/>
            </a:solidFill>
          </a:ln>
        </p:spPr>
        <p:txBody>
          <a:bodyPr wrap="square" lIns="0" tIns="0" rIns="0" bIns="0" rtlCol="0"/>
          <a:lstStyle/>
          <a:p>
            <a:endParaRPr/>
          </a:p>
        </p:txBody>
      </p:sp>
      <p:sp>
        <p:nvSpPr>
          <p:cNvPr id="21" name="object 21"/>
          <p:cNvSpPr/>
          <p:nvPr/>
        </p:nvSpPr>
        <p:spPr>
          <a:xfrm>
            <a:off x="1769363" y="8113776"/>
            <a:ext cx="326390" cy="59690"/>
          </a:xfrm>
          <a:custGeom>
            <a:avLst/>
            <a:gdLst/>
            <a:ahLst/>
            <a:cxnLst/>
            <a:rect l="l" t="t" r="r" b="b"/>
            <a:pathLst>
              <a:path w="326389" h="59690">
                <a:moveTo>
                  <a:pt x="295656" y="18288"/>
                </a:moveTo>
                <a:lnTo>
                  <a:pt x="295656" y="0"/>
                </a:lnTo>
                <a:lnTo>
                  <a:pt x="305281" y="9144"/>
                </a:lnTo>
                <a:lnTo>
                  <a:pt x="303276" y="9144"/>
                </a:lnTo>
                <a:lnTo>
                  <a:pt x="297180" y="10668"/>
                </a:lnTo>
                <a:lnTo>
                  <a:pt x="301425" y="15240"/>
                </a:lnTo>
                <a:lnTo>
                  <a:pt x="298704" y="15240"/>
                </a:lnTo>
                <a:lnTo>
                  <a:pt x="295656" y="18288"/>
                </a:lnTo>
                <a:close/>
              </a:path>
              <a:path w="326389" h="59690">
                <a:moveTo>
                  <a:pt x="303276" y="17232"/>
                </a:moveTo>
                <a:lnTo>
                  <a:pt x="297180" y="10668"/>
                </a:lnTo>
                <a:lnTo>
                  <a:pt x="303276" y="9144"/>
                </a:lnTo>
                <a:lnTo>
                  <a:pt x="303276" y="17232"/>
                </a:lnTo>
                <a:close/>
              </a:path>
              <a:path w="326389" h="59690">
                <a:moveTo>
                  <a:pt x="314790" y="29633"/>
                </a:moveTo>
                <a:lnTo>
                  <a:pt x="303276" y="17232"/>
                </a:lnTo>
                <a:lnTo>
                  <a:pt x="303276" y="9144"/>
                </a:lnTo>
                <a:lnTo>
                  <a:pt x="305281" y="9144"/>
                </a:lnTo>
                <a:lnTo>
                  <a:pt x="324531" y="27432"/>
                </a:lnTo>
                <a:lnTo>
                  <a:pt x="316991" y="27432"/>
                </a:lnTo>
                <a:lnTo>
                  <a:pt x="314790" y="29633"/>
                </a:lnTo>
                <a:close/>
              </a:path>
              <a:path w="326389" h="59690">
                <a:moveTo>
                  <a:pt x="295656" y="44196"/>
                </a:moveTo>
                <a:lnTo>
                  <a:pt x="0" y="44196"/>
                </a:lnTo>
                <a:lnTo>
                  <a:pt x="0" y="15240"/>
                </a:lnTo>
                <a:lnTo>
                  <a:pt x="295656" y="15240"/>
                </a:lnTo>
                <a:lnTo>
                  <a:pt x="295656" y="18288"/>
                </a:lnTo>
                <a:lnTo>
                  <a:pt x="7620" y="18288"/>
                </a:lnTo>
                <a:lnTo>
                  <a:pt x="3048" y="22860"/>
                </a:lnTo>
                <a:lnTo>
                  <a:pt x="7620" y="22860"/>
                </a:lnTo>
                <a:lnTo>
                  <a:pt x="7620" y="36576"/>
                </a:lnTo>
                <a:lnTo>
                  <a:pt x="3048" y="36576"/>
                </a:lnTo>
                <a:lnTo>
                  <a:pt x="7620" y="39624"/>
                </a:lnTo>
                <a:lnTo>
                  <a:pt x="295656" y="39624"/>
                </a:lnTo>
                <a:lnTo>
                  <a:pt x="295656" y="44196"/>
                </a:lnTo>
                <a:close/>
              </a:path>
              <a:path w="326389" h="59690">
                <a:moveTo>
                  <a:pt x="303276" y="22860"/>
                </a:moveTo>
                <a:lnTo>
                  <a:pt x="7620" y="22860"/>
                </a:lnTo>
                <a:lnTo>
                  <a:pt x="7620" y="18288"/>
                </a:lnTo>
                <a:lnTo>
                  <a:pt x="295656" y="18288"/>
                </a:lnTo>
                <a:lnTo>
                  <a:pt x="298704" y="15240"/>
                </a:lnTo>
                <a:lnTo>
                  <a:pt x="301425" y="15240"/>
                </a:lnTo>
                <a:lnTo>
                  <a:pt x="303276" y="17232"/>
                </a:lnTo>
                <a:lnTo>
                  <a:pt x="303276" y="22860"/>
                </a:lnTo>
                <a:close/>
              </a:path>
              <a:path w="326389" h="59690">
                <a:moveTo>
                  <a:pt x="7620" y="22860"/>
                </a:moveTo>
                <a:lnTo>
                  <a:pt x="3048" y="22860"/>
                </a:lnTo>
                <a:lnTo>
                  <a:pt x="7620" y="18288"/>
                </a:lnTo>
                <a:lnTo>
                  <a:pt x="7620" y="22860"/>
                </a:lnTo>
                <a:close/>
              </a:path>
              <a:path w="326389" h="59690">
                <a:moveTo>
                  <a:pt x="316991" y="32004"/>
                </a:moveTo>
                <a:lnTo>
                  <a:pt x="314790" y="29633"/>
                </a:lnTo>
                <a:lnTo>
                  <a:pt x="316991" y="27432"/>
                </a:lnTo>
                <a:lnTo>
                  <a:pt x="316991" y="32004"/>
                </a:lnTo>
                <a:close/>
              </a:path>
              <a:path w="326389" h="59690">
                <a:moveTo>
                  <a:pt x="323088" y="32004"/>
                </a:moveTo>
                <a:lnTo>
                  <a:pt x="316991" y="32004"/>
                </a:lnTo>
                <a:lnTo>
                  <a:pt x="316991" y="27432"/>
                </a:lnTo>
                <a:lnTo>
                  <a:pt x="324531" y="27432"/>
                </a:lnTo>
                <a:lnTo>
                  <a:pt x="326136" y="28956"/>
                </a:lnTo>
                <a:lnTo>
                  <a:pt x="323088" y="32004"/>
                </a:lnTo>
                <a:close/>
              </a:path>
              <a:path w="326389" h="59690">
                <a:moveTo>
                  <a:pt x="304800" y="50292"/>
                </a:moveTo>
                <a:lnTo>
                  <a:pt x="303276" y="50292"/>
                </a:lnTo>
                <a:lnTo>
                  <a:pt x="303276" y="41148"/>
                </a:lnTo>
                <a:lnTo>
                  <a:pt x="314790" y="29633"/>
                </a:lnTo>
                <a:lnTo>
                  <a:pt x="316991" y="32004"/>
                </a:lnTo>
                <a:lnTo>
                  <a:pt x="323088" y="32004"/>
                </a:lnTo>
                <a:lnTo>
                  <a:pt x="304800" y="50292"/>
                </a:lnTo>
                <a:close/>
              </a:path>
              <a:path w="326389" h="59690">
                <a:moveTo>
                  <a:pt x="7620" y="39624"/>
                </a:moveTo>
                <a:lnTo>
                  <a:pt x="3048" y="36576"/>
                </a:lnTo>
                <a:lnTo>
                  <a:pt x="7620" y="36576"/>
                </a:lnTo>
                <a:lnTo>
                  <a:pt x="7620" y="39624"/>
                </a:lnTo>
                <a:close/>
              </a:path>
              <a:path w="326389" h="59690">
                <a:moveTo>
                  <a:pt x="300228" y="44196"/>
                </a:moveTo>
                <a:lnTo>
                  <a:pt x="298704" y="44196"/>
                </a:lnTo>
                <a:lnTo>
                  <a:pt x="295656" y="39624"/>
                </a:lnTo>
                <a:lnTo>
                  <a:pt x="7620" y="39624"/>
                </a:lnTo>
                <a:lnTo>
                  <a:pt x="7620" y="36576"/>
                </a:lnTo>
                <a:lnTo>
                  <a:pt x="303276" y="36576"/>
                </a:lnTo>
                <a:lnTo>
                  <a:pt x="303276" y="41148"/>
                </a:lnTo>
                <a:lnTo>
                  <a:pt x="300228" y="44196"/>
                </a:lnTo>
                <a:close/>
              </a:path>
              <a:path w="326389" h="59690">
                <a:moveTo>
                  <a:pt x="295656" y="59436"/>
                </a:moveTo>
                <a:lnTo>
                  <a:pt x="295656" y="39624"/>
                </a:lnTo>
                <a:lnTo>
                  <a:pt x="298704" y="44196"/>
                </a:lnTo>
                <a:lnTo>
                  <a:pt x="300228" y="44196"/>
                </a:lnTo>
                <a:lnTo>
                  <a:pt x="297180" y="47244"/>
                </a:lnTo>
                <a:lnTo>
                  <a:pt x="303276" y="50292"/>
                </a:lnTo>
                <a:lnTo>
                  <a:pt x="304800" y="50292"/>
                </a:lnTo>
                <a:lnTo>
                  <a:pt x="295656" y="59436"/>
                </a:lnTo>
                <a:close/>
              </a:path>
              <a:path w="326389" h="59690">
                <a:moveTo>
                  <a:pt x="303276" y="50292"/>
                </a:moveTo>
                <a:lnTo>
                  <a:pt x="297180" y="47244"/>
                </a:lnTo>
                <a:lnTo>
                  <a:pt x="303276" y="41148"/>
                </a:lnTo>
                <a:lnTo>
                  <a:pt x="303276" y="50292"/>
                </a:lnTo>
                <a:close/>
              </a:path>
            </a:pathLst>
          </a:custGeom>
          <a:solidFill>
            <a:srgbClr val="959500"/>
          </a:solidFill>
        </p:spPr>
        <p:txBody>
          <a:bodyPr wrap="square" lIns="0" tIns="0" rIns="0" bIns="0" rtlCol="0"/>
          <a:lstStyle/>
          <a:p>
            <a:endParaRPr/>
          </a:p>
        </p:txBody>
      </p:sp>
      <p:graphicFrame>
        <p:nvGraphicFramePr>
          <p:cNvPr id="22" name="object 22"/>
          <p:cNvGraphicFramePr>
            <a:graphicFrameLocks noGrp="1"/>
          </p:cNvGraphicFramePr>
          <p:nvPr/>
        </p:nvGraphicFramePr>
        <p:xfrm>
          <a:off x="8961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19"/>
                        </a:spcBef>
                      </a:pPr>
                      <a:r>
                        <a:rPr sz="1050" b="1" spc="-5" dirty="0">
                          <a:solidFill>
                            <a:srgbClr val="330066"/>
                          </a:solidFill>
                          <a:latin typeface="Arial"/>
                          <a:cs typeface="Arial"/>
                        </a:rPr>
                        <a:t>İşletme </a:t>
                      </a:r>
                      <a:r>
                        <a:rPr sz="1050" b="1" dirty="0">
                          <a:solidFill>
                            <a:srgbClr val="330066"/>
                          </a:solidFill>
                          <a:latin typeface="Arial"/>
                          <a:cs typeface="Arial"/>
                        </a:rPr>
                        <a:t>finansmanında </a:t>
                      </a:r>
                      <a:r>
                        <a:rPr sz="1050" b="1" spc="-5" dirty="0">
                          <a:solidFill>
                            <a:srgbClr val="330066"/>
                          </a:solidFill>
                          <a:latin typeface="Arial"/>
                          <a:cs typeface="Arial"/>
                        </a:rPr>
                        <a:t>altın</a:t>
                      </a:r>
                      <a:r>
                        <a:rPr sz="1050" b="1" spc="5" dirty="0">
                          <a:solidFill>
                            <a:srgbClr val="330066"/>
                          </a:solidFill>
                          <a:latin typeface="Arial"/>
                          <a:cs typeface="Arial"/>
                        </a:rPr>
                        <a:t> </a:t>
                      </a:r>
                      <a:r>
                        <a:rPr sz="1050" b="1" spc="-5" dirty="0">
                          <a:solidFill>
                            <a:srgbClr val="330066"/>
                          </a:solidFill>
                          <a:latin typeface="Arial"/>
                          <a:cs typeface="Arial"/>
                        </a:rPr>
                        <a:t>kural</a:t>
                      </a:r>
                      <a:endParaRPr sz="1050" dirty="0">
                        <a:latin typeface="Arial"/>
                        <a:cs typeface="Arial"/>
                      </a:endParaRPr>
                    </a:p>
                  </a:txBody>
                  <a:tcPr marL="0" marR="0" marT="104139"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4780">
                        <a:lnSpc>
                          <a:spcPct val="102499"/>
                        </a:lnSpc>
                        <a:spcBef>
                          <a:spcPts val="520"/>
                        </a:spcBef>
                      </a:pPr>
                      <a:r>
                        <a:rPr sz="800" spc="10" dirty="0">
                          <a:solidFill>
                            <a:srgbClr val="FF0000"/>
                          </a:solidFill>
                          <a:latin typeface="Times New Roman"/>
                          <a:cs typeface="Times New Roman"/>
                        </a:rPr>
                        <a:t>***</a:t>
                      </a:r>
                      <a:r>
                        <a:rPr sz="800" b="1" i="1" spc="10" dirty="0">
                          <a:solidFill>
                            <a:srgbClr val="C8C860"/>
                          </a:solidFill>
                          <a:latin typeface="Times New Roman"/>
                          <a:cs typeface="Times New Roman"/>
                        </a:rPr>
                        <a:t>Her </a:t>
                      </a:r>
                      <a:r>
                        <a:rPr sz="800" b="1" i="1" spc="5" dirty="0">
                          <a:solidFill>
                            <a:srgbClr val="C8C860"/>
                          </a:solidFill>
                          <a:latin typeface="Times New Roman"/>
                          <a:cs typeface="Times New Roman"/>
                        </a:rPr>
                        <a:t>varlık kendi ömrüne denk bir finansal kaynak  ile finanse</a:t>
                      </a:r>
                      <a:r>
                        <a:rPr sz="800" b="1" i="1" spc="15" dirty="0">
                          <a:solidFill>
                            <a:srgbClr val="C8C860"/>
                          </a:solidFill>
                          <a:latin typeface="Times New Roman"/>
                          <a:cs typeface="Times New Roman"/>
                        </a:rPr>
                        <a:t> </a:t>
                      </a:r>
                      <a:r>
                        <a:rPr sz="800" b="1" i="1" spc="5" dirty="0">
                          <a:solidFill>
                            <a:srgbClr val="C8C860"/>
                          </a:solidFill>
                          <a:latin typeface="Times New Roman"/>
                          <a:cs typeface="Times New Roman"/>
                        </a:rPr>
                        <a:t>edilmelidir.</a:t>
                      </a:r>
                      <a:endParaRPr sz="800" dirty="0">
                        <a:latin typeface="Times New Roman"/>
                        <a:cs typeface="Times New Roman"/>
                      </a:endParaRPr>
                    </a:p>
                    <a:p>
                      <a:pPr>
                        <a:lnSpc>
                          <a:spcPct val="100000"/>
                        </a:lnSpc>
                        <a:spcBef>
                          <a:spcPts val="20"/>
                        </a:spcBef>
                      </a:pPr>
                      <a:endParaRPr sz="1200" dirty="0">
                        <a:latin typeface="Times New Roman"/>
                        <a:cs typeface="Times New Roman"/>
                      </a:endParaRPr>
                    </a:p>
                    <a:p>
                      <a:pPr marL="27305">
                        <a:lnSpc>
                          <a:spcPct val="100000"/>
                        </a:lnSpc>
                        <a:spcBef>
                          <a:spcPts val="5"/>
                        </a:spcBef>
                        <a:tabLst>
                          <a:tab pos="1099820" algn="l"/>
                        </a:tabLst>
                      </a:pPr>
                      <a:r>
                        <a:rPr sz="800" dirty="0">
                          <a:latin typeface="Times New Roman"/>
                          <a:cs typeface="Times New Roman"/>
                        </a:rPr>
                        <a:t>Döner</a:t>
                      </a:r>
                      <a:r>
                        <a:rPr sz="800" spc="35" dirty="0">
                          <a:latin typeface="Times New Roman"/>
                          <a:cs typeface="Times New Roman"/>
                        </a:rPr>
                        <a:t> </a:t>
                      </a:r>
                      <a:r>
                        <a:rPr sz="800" dirty="0">
                          <a:latin typeface="Times New Roman"/>
                          <a:cs typeface="Times New Roman"/>
                        </a:rPr>
                        <a:t>varlıklar	</a:t>
                      </a:r>
                      <a:r>
                        <a:rPr sz="800" spc="5" dirty="0">
                          <a:latin typeface="Times New Roman"/>
                          <a:cs typeface="Times New Roman"/>
                        </a:rPr>
                        <a:t>KVYK</a:t>
                      </a:r>
                      <a:endParaRPr sz="800" dirty="0">
                        <a:latin typeface="Times New Roman"/>
                        <a:cs typeface="Times New Roman"/>
                      </a:endParaRPr>
                    </a:p>
                    <a:p>
                      <a:pPr marL="27305">
                        <a:lnSpc>
                          <a:spcPct val="100000"/>
                        </a:lnSpc>
                        <a:spcBef>
                          <a:spcPts val="225"/>
                        </a:spcBef>
                        <a:tabLst>
                          <a:tab pos="1099820" algn="l"/>
                        </a:tabLst>
                      </a:pPr>
                      <a:r>
                        <a:rPr sz="800" spc="5" dirty="0">
                          <a:latin typeface="Times New Roman"/>
                          <a:cs typeface="Times New Roman"/>
                        </a:rPr>
                        <a:t>Duran</a:t>
                      </a:r>
                      <a:r>
                        <a:rPr sz="800" spc="15" dirty="0">
                          <a:latin typeface="Times New Roman"/>
                          <a:cs typeface="Times New Roman"/>
                        </a:rPr>
                        <a:t> </a:t>
                      </a:r>
                      <a:r>
                        <a:rPr sz="800" dirty="0">
                          <a:latin typeface="Times New Roman"/>
                          <a:cs typeface="Times New Roman"/>
                        </a:rPr>
                        <a:t>varlıklar	</a:t>
                      </a:r>
                      <a:r>
                        <a:rPr sz="800" spc="5" dirty="0">
                          <a:latin typeface="Times New Roman"/>
                          <a:cs typeface="Times New Roman"/>
                        </a:rPr>
                        <a:t>UVYK </a:t>
                      </a:r>
                      <a:r>
                        <a:rPr sz="800" spc="-5" dirty="0">
                          <a:latin typeface="Times New Roman"/>
                          <a:cs typeface="Times New Roman"/>
                        </a:rPr>
                        <a:t>veya</a:t>
                      </a:r>
                      <a:r>
                        <a:rPr sz="800" spc="60" dirty="0">
                          <a:latin typeface="Times New Roman"/>
                          <a:cs typeface="Times New Roman"/>
                        </a:rPr>
                        <a:t> </a:t>
                      </a:r>
                      <a:r>
                        <a:rPr sz="800" dirty="0">
                          <a:latin typeface="Times New Roman"/>
                          <a:cs typeface="Times New Roman"/>
                        </a:rPr>
                        <a:t>Özsermaye</a:t>
                      </a:r>
                    </a:p>
                    <a:p>
                      <a:pPr>
                        <a:lnSpc>
                          <a:spcPct val="100000"/>
                        </a:lnSpc>
                        <a:spcBef>
                          <a:spcPts val="25"/>
                        </a:spcBef>
                      </a:pPr>
                      <a:endParaRPr sz="1200" dirty="0">
                        <a:latin typeface="Times New Roman"/>
                        <a:cs typeface="Times New Roman"/>
                      </a:endParaRPr>
                    </a:p>
                    <a:p>
                      <a:pPr marL="27305">
                        <a:lnSpc>
                          <a:spcPct val="100000"/>
                        </a:lnSpc>
                      </a:pPr>
                      <a:r>
                        <a:rPr sz="800" dirty="0">
                          <a:latin typeface="Times New Roman"/>
                          <a:cs typeface="Times New Roman"/>
                        </a:rPr>
                        <a:t>ile </a:t>
                      </a:r>
                      <a:r>
                        <a:rPr sz="800" spc="5" dirty="0">
                          <a:latin typeface="Times New Roman"/>
                          <a:cs typeface="Times New Roman"/>
                        </a:rPr>
                        <a:t>finanse</a:t>
                      </a:r>
                      <a:r>
                        <a:rPr sz="800" spc="15" dirty="0">
                          <a:latin typeface="Times New Roman"/>
                          <a:cs typeface="Times New Roman"/>
                        </a:rPr>
                        <a:t> </a:t>
                      </a:r>
                      <a:r>
                        <a:rPr sz="800" dirty="0">
                          <a:latin typeface="Times New Roman"/>
                          <a:cs typeface="Times New Roman"/>
                        </a:rPr>
                        <a:t>edilmelidir.</a:t>
                      </a:r>
                    </a:p>
                  </a:txBody>
                  <a:tcPr marL="0" marR="0" marT="660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3" name="object 2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nvGraphicFramePr>
        <p:xfrm>
          <a:off x="39822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450" dirty="0">
                        <a:latin typeface="Times New Roman"/>
                        <a:cs typeface="Times New Roman"/>
                      </a:endParaRPr>
                    </a:p>
                    <a:p>
                      <a:pPr marL="27305">
                        <a:lnSpc>
                          <a:spcPct val="100000"/>
                        </a:lnSpc>
                      </a:pPr>
                      <a:r>
                        <a:rPr sz="1150" b="1" spc="-10" dirty="0">
                          <a:solidFill>
                            <a:srgbClr val="330066"/>
                          </a:solidFill>
                          <a:latin typeface="Arial"/>
                          <a:cs typeface="Arial"/>
                        </a:rPr>
                        <a:t>Finans…</a:t>
                      </a:r>
                      <a:endParaRPr sz="1150" dirty="0">
                        <a:latin typeface="Arial"/>
                        <a:cs typeface="Arial"/>
                      </a:endParaRPr>
                    </a:p>
                  </a:txBody>
                  <a:tcPr marL="0" marR="0" marT="635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55"/>
                        </a:spcBef>
                      </a:pPr>
                      <a:r>
                        <a:rPr sz="850" spc="5" dirty="0">
                          <a:latin typeface="Times New Roman"/>
                          <a:cs typeface="Times New Roman"/>
                        </a:rPr>
                        <a:t>Finans, </a:t>
                      </a:r>
                      <a:r>
                        <a:rPr sz="850" spc="10" dirty="0">
                          <a:latin typeface="Times New Roman"/>
                          <a:cs typeface="Times New Roman"/>
                        </a:rPr>
                        <a:t>üç </a:t>
                      </a:r>
                      <a:r>
                        <a:rPr sz="850" spc="5" dirty="0">
                          <a:latin typeface="Times New Roman"/>
                          <a:cs typeface="Times New Roman"/>
                        </a:rPr>
                        <a:t>ayrı </a:t>
                      </a:r>
                      <a:r>
                        <a:rPr sz="850" dirty="0">
                          <a:latin typeface="Times New Roman"/>
                          <a:cs typeface="Times New Roman"/>
                        </a:rPr>
                        <a:t>alt </a:t>
                      </a:r>
                      <a:r>
                        <a:rPr sz="850" spc="5" dirty="0">
                          <a:latin typeface="Times New Roman"/>
                          <a:cs typeface="Times New Roman"/>
                        </a:rPr>
                        <a:t>kategoriye</a:t>
                      </a:r>
                      <a:r>
                        <a:rPr sz="850" spc="114" dirty="0">
                          <a:latin typeface="Times New Roman"/>
                          <a:cs typeface="Times New Roman"/>
                        </a:rPr>
                        <a:t> </a:t>
                      </a:r>
                      <a:r>
                        <a:rPr sz="850" dirty="0">
                          <a:latin typeface="Times New Roman"/>
                          <a:cs typeface="Times New Roman"/>
                        </a:rPr>
                        <a:t>ayrılabilir:</a:t>
                      </a:r>
                    </a:p>
                    <a:p>
                      <a:pPr>
                        <a:lnSpc>
                          <a:spcPct val="100000"/>
                        </a:lnSpc>
                        <a:spcBef>
                          <a:spcPts val="15"/>
                        </a:spcBef>
                      </a:pPr>
                      <a:endParaRPr sz="1300" dirty="0">
                        <a:latin typeface="Times New Roman"/>
                        <a:cs typeface="Times New Roman"/>
                      </a:endParaRPr>
                    </a:p>
                    <a:p>
                      <a:pPr marL="147320" indent="-120650">
                        <a:lnSpc>
                          <a:spcPct val="100000"/>
                        </a:lnSpc>
                        <a:buAutoNum type="arabicPlain"/>
                        <a:tabLst>
                          <a:tab pos="147955" algn="l"/>
                        </a:tabLst>
                      </a:pPr>
                      <a:r>
                        <a:rPr sz="850" dirty="0">
                          <a:latin typeface="Times New Roman"/>
                          <a:cs typeface="Times New Roman"/>
                        </a:rPr>
                        <a:t>Kişisel</a:t>
                      </a:r>
                      <a:r>
                        <a:rPr sz="850" spc="10" dirty="0">
                          <a:latin typeface="Times New Roman"/>
                          <a:cs typeface="Times New Roman"/>
                        </a:rPr>
                        <a:t> </a:t>
                      </a:r>
                      <a:r>
                        <a:rPr sz="850" spc="5" dirty="0">
                          <a:latin typeface="Times New Roman"/>
                          <a:cs typeface="Times New Roman"/>
                        </a:rPr>
                        <a:t>finansman,</a:t>
                      </a:r>
                      <a:endParaRPr sz="850" dirty="0">
                        <a:latin typeface="Times New Roman"/>
                        <a:cs typeface="Times New Roman"/>
                      </a:endParaRPr>
                    </a:p>
                    <a:p>
                      <a:pPr marL="147320" indent="-120650">
                        <a:lnSpc>
                          <a:spcPct val="100000"/>
                        </a:lnSpc>
                        <a:spcBef>
                          <a:spcPts val="250"/>
                        </a:spcBef>
                        <a:buAutoNum type="arabicPlain"/>
                        <a:tabLst>
                          <a:tab pos="147955" algn="l"/>
                        </a:tabLst>
                      </a:pPr>
                      <a:r>
                        <a:rPr sz="850" spc="5" dirty="0">
                          <a:latin typeface="Times New Roman"/>
                          <a:cs typeface="Times New Roman"/>
                        </a:rPr>
                        <a:t>İşletme</a:t>
                      </a:r>
                      <a:r>
                        <a:rPr sz="850" spc="-25" dirty="0">
                          <a:latin typeface="Times New Roman"/>
                          <a:cs typeface="Times New Roman"/>
                        </a:rPr>
                        <a:t> </a:t>
                      </a:r>
                      <a:r>
                        <a:rPr sz="850" spc="5" dirty="0">
                          <a:latin typeface="Times New Roman"/>
                          <a:cs typeface="Times New Roman"/>
                        </a:rPr>
                        <a:t>finansman,</a:t>
                      </a:r>
                      <a:endParaRPr sz="850" dirty="0">
                        <a:latin typeface="Times New Roman"/>
                        <a:cs typeface="Times New Roman"/>
                      </a:endParaRPr>
                    </a:p>
                    <a:p>
                      <a:pPr marL="147320" indent="-120650">
                        <a:lnSpc>
                          <a:spcPct val="100000"/>
                        </a:lnSpc>
                        <a:spcBef>
                          <a:spcPts val="240"/>
                        </a:spcBef>
                        <a:buAutoNum type="arabicPlain"/>
                        <a:tabLst>
                          <a:tab pos="147955" algn="l"/>
                        </a:tabLst>
                      </a:pPr>
                      <a:r>
                        <a:rPr sz="850" spc="5" dirty="0">
                          <a:latin typeface="Times New Roman"/>
                          <a:cs typeface="Times New Roman"/>
                        </a:rPr>
                        <a:t>Kamu</a:t>
                      </a:r>
                      <a:r>
                        <a:rPr sz="850" spc="-20" dirty="0">
                          <a:latin typeface="Times New Roman"/>
                          <a:cs typeface="Times New Roman"/>
                        </a:rPr>
                        <a:t> </a:t>
                      </a:r>
                      <a:r>
                        <a:rPr sz="850" spc="5" dirty="0">
                          <a:latin typeface="Times New Roman"/>
                          <a:cs typeface="Times New Roman"/>
                        </a:rPr>
                        <a:t>finansmanı.</a:t>
                      </a:r>
                      <a:endParaRPr sz="850" dirty="0">
                        <a:latin typeface="Times New Roman"/>
                        <a:cs typeface="Times New Roman"/>
                      </a:endParaRPr>
                    </a:p>
                  </a:txBody>
                  <a:tcPr marL="0" marR="0" marT="7048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5" name="object 25"/>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1</a:t>
            </a:fld>
            <a:endParaRPr sz="12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Net Çalışma Sermayesi</a:t>
                      </a:r>
                      <a:r>
                        <a:rPr sz="800" b="1" spc="130" dirty="0">
                          <a:solidFill>
                            <a:srgbClr val="330066"/>
                          </a:solidFill>
                          <a:latin typeface="Times New Roman"/>
                          <a:cs typeface="Times New Roman"/>
                        </a:rPr>
                        <a:t> </a:t>
                      </a:r>
                      <a:r>
                        <a:rPr sz="800" b="1" spc="5" dirty="0">
                          <a:solidFill>
                            <a:srgbClr val="330066"/>
                          </a:solidFill>
                          <a:latin typeface="Times New Roman"/>
                          <a:cs typeface="Times New Roman"/>
                        </a:rPr>
                        <a:t>(NÇS)</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25"/>
                        </a:spcBef>
                      </a:pPr>
                      <a:endParaRPr sz="550">
                        <a:latin typeface="Times New Roman"/>
                        <a:cs typeface="Times New Roman"/>
                      </a:endParaRPr>
                    </a:p>
                    <a:p>
                      <a:pPr marL="194945">
                        <a:lnSpc>
                          <a:spcPct val="100000"/>
                        </a:lnSpc>
                        <a:tabLst>
                          <a:tab pos="1133475" algn="l"/>
                          <a:tab pos="1938020" algn="l"/>
                        </a:tabLst>
                      </a:pPr>
                      <a:r>
                        <a:rPr sz="500" i="1" spc="10" dirty="0">
                          <a:solidFill>
                            <a:srgbClr val="00AFEF"/>
                          </a:solidFill>
                          <a:latin typeface="Times New Roman"/>
                          <a:cs typeface="Times New Roman"/>
                        </a:rPr>
                        <a:t>İyi</a:t>
                      </a:r>
                      <a:r>
                        <a:rPr sz="500" i="1" spc="-10" dirty="0">
                          <a:solidFill>
                            <a:srgbClr val="00AFEF"/>
                          </a:solidFill>
                          <a:latin typeface="Times New Roman"/>
                          <a:cs typeface="Times New Roman"/>
                        </a:rPr>
                        <a:t> </a:t>
                      </a:r>
                      <a:r>
                        <a:rPr sz="500" i="1" spc="10" dirty="0">
                          <a:solidFill>
                            <a:srgbClr val="00AFEF"/>
                          </a:solidFill>
                          <a:latin typeface="Times New Roman"/>
                          <a:cs typeface="Times New Roman"/>
                        </a:rPr>
                        <a:t>şeyler	</a:t>
                      </a:r>
                      <a:r>
                        <a:rPr sz="500" i="1" spc="15" dirty="0">
                          <a:solidFill>
                            <a:srgbClr val="FFBF00"/>
                          </a:solidFill>
                          <a:latin typeface="Times New Roman"/>
                          <a:cs typeface="Times New Roman"/>
                        </a:rPr>
                        <a:t>Daha </a:t>
                      </a:r>
                      <a:r>
                        <a:rPr sz="500" i="1" spc="10" dirty="0">
                          <a:solidFill>
                            <a:srgbClr val="FFBF00"/>
                          </a:solidFill>
                          <a:latin typeface="Times New Roman"/>
                          <a:cs typeface="Times New Roman"/>
                        </a:rPr>
                        <a:t>az</a:t>
                      </a:r>
                      <a:r>
                        <a:rPr sz="500" i="1" spc="5" dirty="0">
                          <a:solidFill>
                            <a:srgbClr val="FFBF00"/>
                          </a:solidFill>
                          <a:latin typeface="Times New Roman"/>
                          <a:cs typeface="Times New Roman"/>
                        </a:rPr>
                        <a:t> iyi </a:t>
                      </a:r>
                      <a:r>
                        <a:rPr sz="500" i="1" spc="10" dirty="0">
                          <a:solidFill>
                            <a:srgbClr val="FFBF00"/>
                          </a:solidFill>
                          <a:latin typeface="Times New Roman"/>
                          <a:cs typeface="Times New Roman"/>
                        </a:rPr>
                        <a:t>şeyler	</a:t>
                      </a:r>
                      <a:r>
                        <a:rPr sz="500" i="1" spc="10" dirty="0">
                          <a:solidFill>
                            <a:srgbClr val="702FA0"/>
                          </a:solidFill>
                          <a:latin typeface="Times New Roman"/>
                          <a:cs typeface="Times New Roman"/>
                        </a:rPr>
                        <a:t>Muhteşem</a:t>
                      </a:r>
                      <a:r>
                        <a:rPr sz="500" i="1" spc="-10" dirty="0">
                          <a:solidFill>
                            <a:srgbClr val="702FA0"/>
                          </a:solidFill>
                          <a:latin typeface="Times New Roman"/>
                          <a:cs typeface="Times New Roman"/>
                        </a:rPr>
                        <a:t> </a:t>
                      </a:r>
                      <a:r>
                        <a:rPr sz="500" i="1" spc="10" dirty="0">
                          <a:solidFill>
                            <a:srgbClr val="702FA0"/>
                          </a:solidFill>
                          <a:latin typeface="Times New Roman"/>
                          <a:cs typeface="Times New Roman"/>
                        </a:rPr>
                        <a:t>şeyler</a:t>
                      </a:r>
                      <a:endParaRPr sz="500">
                        <a:latin typeface="Times New Roman"/>
                        <a:cs typeface="Times New Roman"/>
                      </a:endParaRPr>
                    </a:p>
                    <a:p>
                      <a:pPr marL="27305">
                        <a:lnSpc>
                          <a:spcPct val="100000"/>
                        </a:lnSpc>
                        <a:spcBef>
                          <a:spcPts val="5"/>
                        </a:spcBef>
                        <a:tabLst>
                          <a:tab pos="854075" algn="l"/>
                          <a:tab pos="1099820" algn="l"/>
                          <a:tab pos="2172335" algn="l"/>
                        </a:tabLst>
                      </a:pPr>
                      <a:r>
                        <a:rPr sz="700" b="1" spc="5" dirty="0">
                          <a:latin typeface="Times New Roman"/>
                          <a:cs typeface="Times New Roman"/>
                        </a:rPr>
                        <a:t>Dönen</a:t>
                      </a:r>
                      <a:r>
                        <a:rPr sz="700" b="1" spc="-15" dirty="0">
                          <a:latin typeface="Times New Roman"/>
                          <a:cs typeface="Times New Roman"/>
                        </a:rPr>
                        <a:t> </a:t>
                      </a:r>
                      <a:r>
                        <a:rPr sz="700" b="1" spc="-5" dirty="0">
                          <a:latin typeface="Times New Roman"/>
                          <a:cs typeface="Times New Roman"/>
                        </a:rPr>
                        <a:t>Varlıklar	</a:t>
                      </a:r>
                      <a:r>
                        <a:rPr sz="700" b="1" dirty="0">
                          <a:latin typeface="Times New Roman"/>
                          <a:cs typeface="Times New Roman"/>
                        </a:rPr>
                        <a:t>–	Kısa Vadeli</a:t>
                      </a:r>
                      <a:r>
                        <a:rPr sz="700" b="1" spc="-10" dirty="0">
                          <a:latin typeface="Times New Roman"/>
                          <a:cs typeface="Times New Roman"/>
                        </a:rPr>
                        <a:t> </a:t>
                      </a:r>
                      <a:r>
                        <a:rPr sz="700" b="1" dirty="0">
                          <a:latin typeface="Times New Roman"/>
                          <a:cs typeface="Times New Roman"/>
                        </a:rPr>
                        <a:t>Borçlar    </a:t>
                      </a:r>
                      <a:r>
                        <a:rPr sz="700" b="1" spc="10" dirty="0">
                          <a:latin typeface="Times New Roman"/>
                          <a:cs typeface="Times New Roman"/>
                        </a:rPr>
                        <a:t> </a:t>
                      </a:r>
                      <a:r>
                        <a:rPr sz="700" b="1" dirty="0">
                          <a:latin typeface="Times New Roman"/>
                          <a:cs typeface="Times New Roman"/>
                        </a:rPr>
                        <a:t>=	</a:t>
                      </a:r>
                      <a:r>
                        <a:rPr sz="700" b="1" spc="5" dirty="0">
                          <a:latin typeface="Times New Roman"/>
                          <a:cs typeface="Times New Roman"/>
                        </a:rPr>
                        <a:t>NÇS</a:t>
                      </a:r>
                      <a:endParaRPr sz="700">
                        <a:latin typeface="Times New Roman"/>
                        <a:cs typeface="Times New Roman"/>
                      </a:endParaRPr>
                    </a:p>
                    <a:p>
                      <a:pPr marL="127635" indent="-100965">
                        <a:lnSpc>
                          <a:spcPct val="100000"/>
                        </a:lnSpc>
                        <a:spcBef>
                          <a:spcPts val="40"/>
                        </a:spcBef>
                        <a:buClr>
                          <a:srgbClr val="330066"/>
                        </a:buClr>
                        <a:buSzPct val="72727"/>
                        <a:buFont typeface="Wingdings"/>
                        <a:buChar char=""/>
                        <a:tabLst>
                          <a:tab pos="128270" algn="l"/>
                          <a:tab pos="1099820" algn="l"/>
                        </a:tabLst>
                      </a:pPr>
                      <a:r>
                        <a:rPr sz="550" spc="10" dirty="0">
                          <a:latin typeface="Times New Roman"/>
                          <a:cs typeface="Times New Roman"/>
                        </a:rPr>
                        <a:t>Nakit	Ticari</a:t>
                      </a:r>
                      <a:r>
                        <a:rPr sz="550" spc="-10" dirty="0">
                          <a:latin typeface="Times New Roman"/>
                          <a:cs typeface="Times New Roman"/>
                        </a:rPr>
                        <a:t> </a:t>
                      </a:r>
                      <a:r>
                        <a:rPr sz="550" spc="15" dirty="0">
                          <a:latin typeface="Times New Roman"/>
                          <a:cs typeface="Times New Roman"/>
                        </a:rPr>
                        <a:t>Borçlar</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 pos="1099820" algn="l"/>
                        </a:tabLst>
                      </a:pPr>
                      <a:r>
                        <a:rPr sz="550" spc="10" dirty="0">
                          <a:latin typeface="Times New Roman"/>
                          <a:cs typeface="Times New Roman"/>
                        </a:rPr>
                        <a:t>Ticari</a:t>
                      </a:r>
                      <a:r>
                        <a:rPr sz="550" dirty="0">
                          <a:latin typeface="Times New Roman"/>
                          <a:cs typeface="Times New Roman"/>
                        </a:rPr>
                        <a:t> </a:t>
                      </a:r>
                      <a:r>
                        <a:rPr sz="550" spc="10" dirty="0">
                          <a:latin typeface="Times New Roman"/>
                          <a:cs typeface="Times New Roman"/>
                        </a:rPr>
                        <a:t>Alacaklar	</a:t>
                      </a:r>
                      <a:r>
                        <a:rPr sz="550" spc="15" dirty="0">
                          <a:latin typeface="Times New Roman"/>
                          <a:cs typeface="Times New Roman"/>
                        </a:rPr>
                        <a:t>Gider</a:t>
                      </a:r>
                      <a:r>
                        <a:rPr sz="550" spc="-10" dirty="0">
                          <a:latin typeface="Times New Roman"/>
                          <a:cs typeface="Times New Roman"/>
                        </a:rPr>
                        <a:t> </a:t>
                      </a:r>
                      <a:r>
                        <a:rPr sz="550" spc="10" dirty="0">
                          <a:latin typeface="Times New Roman"/>
                          <a:cs typeface="Times New Roman"/>
                        </a:rPr>
                        <a:t>Tahakkukları</a:t>
                      </a:r>
                      <a:endParaRPr sz="550">
                        <a:latin typeface="Times New Roman"/>
                        <a:cs typeface="Times New Roman"/>
                      </a:endParaRPr>
                    </a:p>
                    <a:p>
                      <a:pPr marL="127635" indent="-100965">
                        <a:lnSpc>
                          <a:spcPct val="100000"/>
                        </a:lnSpc>
                        <a:spcBef>
                          <a:spcPts val="45"/>
                        </a:spcBef>
                        <a:buClr>
                          <a:srgbClr val="330066"/>
                        </a:buClr>
                        <a:buSzPct val="72727"/>
                        <a:buFont typeface="Wingdings"/>
                        <a:buChar char=""/>
                        <a:tabLst>
                          <a:tab pos="128270" algn="l"/>
                          <a:tab pos="1099820" algn="l"/>
                        </a:tabLst>
                      </a:pPr>
                      <a:r>
                        <a:rPr sz="550" spc="15" dirty="0">
                          <a:latin typeface="Times New Roman"/>
                          <a:cs typeface="Times New Roman"/>
                        </a:rPr>
                        <a:t>Stok	</a:t>
                      </a:r>
                      <a:r>
                        <a:rPr sz="550" spc="10" dirty="0">
                          <a:latin typeface="Times New Roman"/>
                          <a:cs typeface="Times New Roman"/>
                        </a:rPr>
                        <a:t>Borçların </a:t>
                      </a:r>
                      <a:r>
                        <a:rPr sz="550" spc="15" dirty="0">
                          <a:latin typeface="Times New Roman"/>
                          <a:cs typeface="Times New Roman"/>
                        </a:rPr>
                        <a:t>Kısa Vadeli</a:t>
                      </a:r>
                      <a:r>
                        <a:rPr sz="550" spc="-30" dirty="0">
                          <a:latin typeface="Times New Roman"/>
                          <a:cs typeface="Times New Roman"/>
                        </a:rPr>
                        <a:t> </a:t>
                      </a:r>
                      <a:r>
                        <a:rPr sz="550" spc="15" dirty="0">
                          <a:latin typeface="Times New Roman"/>
                          <a:cs typeface="Times New Roman"/>
                        </a:rPr>
                        <a:t>Kısmı</a:t>
                      </a:r>
                      <a:endParaRPr sz="550">
                        <a:latin typeface="Times New Roman"/>
                        <a:cs typeface="Times New Roman"/>
                      </a:endParaRPr>
                    </a:p>
                    <a:p>
                      <a:pPr marL="127635" indent="-100965">
                        <a:lnSpc>
                          <a:spcPct val="100000"/>
                        </a:lnSpc>
                        <a:spcBef>
                          <a:spcPts val="35"/>
                        </a:spcBef>
                        <a:buClr>
                          <a:srgbClr val="330066"/>
                        </a:buClr>
                        <a:buSzPct val="72727"/>
                        <a:buFont typeface="Wingdings"/>
                        <a:buChar char=""/>
                        <a:tabLst>
                          <a:tab pos="128270" algn="l"/>
                          <a:tab pos="1099820" algn="l"/>
                        </a:tabLst>
                      </a:pPr>
                      <a:r>
                        <a:rPr sz="550" spc="10" dirty="0">
                          <a:latin typeface="Times New Roman"/>
                          <a:cs typeface="Times New Roman"/>
                        </a:rPr>
                        <a:t>Gel. </a:t>
                      </a:r>
                      <a:r>
                        <a:rPr sz="550" spc="5" dirty="0">
                          <a:latin typeface="Times New Roman"/>
                          <a:cs typeface="Times New Roman"/>
                        </a:rPr>
                        <a:t>Ay.</a:t>
                      </a:r>
                      <a:r>
                        <a:rPr sz="550" spc="35" dirty="0">
                          <a:latin typeface="Times New Roman"/>
                          <a:cs typeface="Times New Roman"/>
                        </a:rPr>
                        <a:t> </a:t>
                      </a:r>
                      <a:r>
                        <a:rPr sz="550" spc="10" dirty="0">
                          <a:latin typeface="Times New Roman"/>
                          <a:cs typeface="Times New Roman"/>
                        </a:rPr>
                        <a:t>Ait</a:t>
                      </a:r>
                      <a:r>
                        <a:rPr sz="550" spc="25" dirty="0">
                          <a:latin typeface="Times New Roman"/>
                          <a:cs typeface="Times New Roman"/>
                        </a:rPr>
                        <a:t> </a:t>
                      </a:r>
                      <a:r>
                        <a:rPr sz="550" spc="15" dirty="0">
                          <a:latin typeface="Times New Roman"/>
                          <a:cs typeface="Times New Roman"/>
                        </a:rPr>
                        <a:t>Giderler	</a:t>
                      </a:r>
                      <a:r>
                        <a:rPr sz="550" spc="10" dirty="0">
                          <a:latin typeface="Times New Roman"/>
                          <a:cs typeface="Times New Roman"/>
                        </a:rPr>
                        <a:t>Vergi</a:t>
                      </a:r>
                      <a:r>
                        <a:rPr sz="550" spc="5" dirty="0">
                          <a:latin typeface="Times New Roman"/>
                          <a:cs typeface="Times New Roman"/>
                        </a:rPr>
                        <a:t> </a:t>
                      </a:r>
                      <a:r>
                        <a:rPr sz="550" spc="10" dirty="0">
                          <a:latin typeface="Times New Roman"/>
                          <a:cs typeface="Times New Roman"/>
                        </a:rPr>
                        <a:t>Borçları</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109855">
                        <a:lnSpc>
                          <a:spcPct val="105500"/>
                        </a:lnSpc>
                      </a:pPr>
                      <a:r>
                        <a:rPr sz="550" b="1" spc="15" dirty="0">
                          <a:latin typeface="Times New Roman"/>
                          <a:cs typeface="Times New Roman"/>
                        </a:rPr>
                        <a:t>Not: </a:t>
                      </a:r>
                      <a:r>
                        <a:rPr sz="550" spc="15" dirty="0">
                          <a:latin typeface="Times New Roman"/>
                          <a:cs typeface="Times New Roman"/>
                        </a:rPr>
                        <a:t>NÇS; işletmenin </a:t>
                      </a:r>
                      <a:r>
                        <a:rPr sz="550" spc="10" dirty="0">
                          <a:latin typeface="Times New Roman"/>
                          <a:cs typeface="Times New Roman"/>
                        </a:rPr>
                        <a:t>kısa </a:t>
                      </a:r>
                      <a:r>
                        <a:rPr sz="550" spc="15" dirty="0">
                          <a:latin typeface="Times New Roman"/>
                          <a:cs typeface="Times New Roman"/>
                        </a:rPr>
                        <a:t>vadede </a:t>
                      </a:r>
                      <a:r>
                        <a:rPr sz="550" spc="10" dirty="0">
                          <a:latin typeface="Times New Roman"/>
                          <a:cs typeface="Times New Roman"/>
                        </a:rPr>
                        <a:t>çalışmak </a:t>
                      </a:r>
                      <a:r>
                        <a:rPr sz="550" spc="15" dirty="0">
                          <a:latin typeface="Times New Roman"/>
                          <a:cs typeface="Times New Roman"/>
                        </a:rPr>
                        <a:t>zorunda olduğu </a:t>
                      </a:r>
                      <a:r>
                        <a:rPr sz="550" spc="10" dirty="0">
                          <a:latin typeface="Times New Roman"/>
                          <a:cs typeface="Times New Roman"/>
                        </a:rPr>
                        <a:t>para miktarıdır. </a:t>
                      </a:r>
                      <a:r>
                        <a:rPr sz="550" spc="15" dirty="0">
                          <a:latin typeface="Times New Roman"/>
                          <a:cs typeface="Times New Roman"/>
                        </a:rPr>
                        <a:t>Net  </a:t>
                      </a:r>
                      <a:r>
                        <a:rPr sz="550" spc="20" dirty="0">
                          <a:latin typeface="Times New Roman"/>
                          <a:cs typeface="Times New Roman"/>
                        </a:rPr>
                        <a:t>dönen </a:t>
                      </a:r>
                      <a:r>
                        <a:rPr sz="550" spc="5" dirty="0">
                          <a:latin typeface="Times New Roman"/>
                          <a:cs typeface="Times New Roman"/>
                        </a:rPr>
                        <a:t>varlıklar </a:t>
                      </a:r>
                      <a:r>
                        <a:rPr sz="550" spc="10" dirty="0">
                          <a:latin typeface="Times New Roman"/>
                          <a:cs typeface="Times New Roman"/>
                        </a:rPr>
                        <a:t>olarak </a:t>
                      </a:r>
                      <a:r>
                        <a:rPr sz="550" spc="15" dirty="0">
                          <a:latin typeface="Times New Roman"/>
                          <a:cs typeface="Times New Roman"/>
                        </a:rPr>
                        <a:t>ta</a:t>
                      </a:r>
                      <a:r>
                        <a:rPr sz="550" spc="-35" dirty="0">
                          <a:latin typeface="Times New Roman"/>
                          <a:cs typeface="Times New Roman"/>
                        </a:rPr>
                        <a:t> </a:t>
                      </a:r>
                      <a:r>
                        <a:rPr sz="550" spc="10" dirty="0">
                          <a:latin typeface="Times New Roman"/>
                          <a:cs typeface="Times New Roman"/>
                        </a:rPr>
                        <a:t>tanımlanır.</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pPr>
                      <a:r>
                        <a:rPr sz="550" spc="20" dirty="0">
                          <a:latin typeface="Times New Roman"/>
                          <a:cs typeface="Times New Roman"/>
                        </a:rPr>
                        <a:t>KVYK </a:t>
                      </a:r>
                      <a:r>
                        <a:rPr sz="550" spc="15" dirty="0">
                          <a:latin typeface="Times New Roman"/>
                          <a:cs typeface="Times New Roman"/>
                        </a:rPr>
                        <a:t>azaldığında </a:t>
                      </a:r>
                      <a:r>
                        <a:rPr sz="550" spc="10" dirty="0">
                          <a:latin typeface="Times New Roman"/>
                          <a:cs typeface="Times New Roman"/>
                        </a:rPr>
                        <a:t>ve </a:t>
                      </a:r>
                      <a:r>
                        <a:rPr sz="550" spc="20" dirty="0">
                          <a:latin typeface="Times New Roman"/>
                          <a:cs typeface="Times New Roman"/>
                        </a:rPr>
                        <a:t>Dönen </a:t>
                      </a:r>
                      <a:r>
                        <a:rPr sz="550" spc="5" dirty="0">
                          <a:latin typeface="Times New Roman"/>
                          <a:cs typeface="Times New Roman"/>
                        </a:rPr>
                        <a:t>varlıklar </a:t>
                      </a:r>
                      <a:r>
                        <a:rPr sz="550" spc="10" dirty="0">
                          <a:latin typeface="Times New Roman"/>
                          <a:cs typeface="Times New Roman"/>
                        </a:rPr>
                        <a:t>arttığında </a:t>
                      </a:r>
                      <a:r>
                        <a:rPr sz="550" spc="15" dirty="0">
                          <a:latin typeface="Times New Roman"/>
                          <a:cs typeface="Times New Roman"/>
                        </a:rPr>
                        <a:t>NÇS’de</a:t>
                      </a:r>
                      <a:r>
                        <a:rPr sz="550" spc="-75" dirty="0">
                          <a:latin typeface="Times New Roman"/>
                          <a:cs typeface="Times New Roman"/>
                        </a:rPr>
                        <a:t> </a:t>
                      </a:r>
                      <a:r>
                        <a:rPr sz="550" spc="10" dirty="0">
                          <a:latin typeface="Times New Roman"/>
                          <a:cs typeface="Times New Roman"/>
                        </a:rPr>
                        <a:t>artış</a:t>
                      </a:r>
                      <a:endParaRPr sz="550">
                        <a:latin typeface="Times New Roman"/>
                        <a:cs typeface="Times New Roman"/>
                      </a:endParaRPr>
                    </a:p>
                    <a:p>
                      <a:pPr marL="27305">
                        <a:lnSpc>
                          <a:spcPct val="100000"/>
                        </a:lnSpc>
                        <a:spcBef>
                          <a:spcPts val="35"/>
                        </a:spcBef>
                      </a:pPr>
                      <a:r>
                        <a:rPr sz="550" spc="20" dirty="0">
                          <a:latin typeface="Times New Roman"/>
                          <a:cs typeface="Times New Roman"/>
                        </a:rPr>
                        <a:t>KVYK </a:t>
                      </a:r>
                      <a:r>
                        <a:rPr sz="550" spc="10" dirty="0">
                          <a:latin typeface="Times New Roman"/>
                          <a:cs typeface="Times New Roman"/>
                        </a:rPr>
                        <a:t>artış ve </a:t>
                      </a:r>
                      <a:r>
                        <a:rPr sz="550" spc="20" dirty="0">
                          <a:latin typeface="Times New Roman"/>
                          <a:cs typeface="Times New Roman"/>
                        </a:rPr>
                        <a:t>Dönen </a:t>
                      </a:r>
                      <a:r>
                        <a:rPr sz="550" spc="10" dirty="0">
                          <a:latin typeface="Times New Roman"/>
                          <a:cs typeface="Times New Roman"/>
                        </a:rPr>
                        <a:t>varlıklarda azalış </a:t>
                      </a:r>
                      <a:r>
                        <a:rPr sz="550" spc="15" dirty="0">
                          <a:latin typeface="Times New Roman"/>
                          <a:cs typeface="Times New Roman"/>
                        </a:rPr>
                        <a:t>olduğunda NÇS’de </a:t>
                      </a:r>
                      <a:r>
                        <a:rPr sz="550" spc="10" dirty="0">
                          <a:latin typeface="Times New Roman"/>
                          <a:cs typeface="Times New Roman"/>
                        </a:rPr>
                        <a:t>azalış</a:t>
                      </a:r>
                      <a:r>
                        <a:rPr sz="550" spc="-75" dirty="0">
                          <a:latin typeface="Times New Roman"/>
                          <a:cs typeface="Times New Roman"/>
                        </a:rPr>
                        <a:t> </a:t>
                      </a:r>
                      <a:r>
                        <a:rPr sz="550" spc="15" dirty="0">
                          <a:latin typeface="Times New Roman"/>
                          <a:cs typeface="Times New Roman"/>
                        </a:rPr>
                        <a:t>olur.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0" dirty="0">
                          <a:solidFill>
                            <a:srgbClr val="FF0000"/>
                          </a:solidFill>
                          <a:latin typeface="Times New Roman"/>
                          <a:cs typeface="Times New Roman"/>
                        </a:rPr>
                        <a:t>Bilanço (finansal durum</a:t>
                      </a:r>
                      <a:r>
                        <a:rPr sz="550" b="1" spc="40" dirty="0">
                          <a:solidFill>
                            <a:srgbClr val="FF0000"/>
                          </a:solidFill>
                          <a:latin typeface="Times New Roman"/>
                          <a:cs typeface="Times New Roman"/>
                        </a:rPr>
                        <a:t> </a:t>
                      </a:r>
                      <a:r>
                        <a:rPr sz="550" b="1" spc="10" dirty="0">
                          <a:solidFill>
                            <a:srgbClr val="FF0000"/>
                          </a:solidFill>
                          <a:latin typeface="Times New Roman"/>
                          <a:cs typeface="Times New Roman"/>
                        </a:rPr>
                        <a:t>tablosu),</a:t>
                      </a:r>
                      <a:endParaRPr sz="550">
                        <a:latin typeface="Times New Roman"/>
                        <a:cs typeface="Times New Roman"/>
                      </a:endParaRPr>
                    </a:p>
                    <a:p>
                      <a:pPr marL="27305" marR="182245">
                        <a:lnSpc>
                          <a:spcPct val="105400"/>
                        </a:lnSpc>
                        <a:spcBef>
                          <a:spcPts val="160"/>
                        </a:spcBef>
                      </a:pPr>
                      <a:r>
                        <a:rPr sz="550" spc="15" dirty="0">
                          <a:latin typeface="Times New Roman"/>
                          <a:cs typeface="Times New Roman"/>
                        </a:rPr>
                        <a:t>Bir </a:t>
                      </a:r>
                      <a:r>
                        <a:rPr sz="550" spc="10" dirty="0">
                          <a:latin typeface="Times New Roman"/>
                          <a:cs typeface="Times New Roman"/>
                        </a:rPr>
                        <a:t>işletmenin belli </a:t>
                      </a:r>
                      <a:r>
                        <a:rPr sz="550" spc="15" dirty="0">
                          <a:latin typeface="Times New Roman"/>
                          <a:cs typeface="Times New Roman"/>
                        </a:rPr>
                        <a:t>bir anda sahip olduğu </a:t>
                      </a:r>
                      <a:r>
                        <a:rPr sz="550" spc="5" dirty="0">
                          <a:latin typeface="Times New Roman"/>
                          <a:cs typeface="Times New Roman"/>
                        </a:rPr>
                        <a:t>varlıklarla, </a:t>
                      </a:r>
                      <a:r>
                        <a:rPr sz="550" spc="20" dirty="0">
                          <a:latin typeface="Times New Roman"/>
                          <a:cs typeface="Times New Roman"/>
                        </a:rPr>
                        <a:t>bu </a:t>
                      </a:r>
                      <a:r>
                        <a:rPr sz="550" spc="10" dirty="0">
                          <a:latin typeface="Times New Roman"/>
                          <a:cs typeface="Times New Roman"/>
                        </a:rPr>
                        <a:t>varlıkların sağlandığı  </a:t>
                      </a:r>
                      <a:r>
                        <a:rPr sz="550" spc="5" dirty="0">
                          <a:latin typeface="Times New Roman"/>
                          <a:cs typeface="Times New Roman"/>
                        </a:rPr>
                        <a:t>kaynakları </a:t>
                      </a:r>
                      <a:r>
                        <a:rPr sz="550" spc="15" dirty="0">
                          <a:latin typeface="Times New Roman"/>
                          <a:cs typeface="Times New Roman"/>
                        </a:rPr>
                        <a:t>bir düzen içinde </a:t>
                      </a:r>
                      <a:r>
                        <a:rPr sz="550" spc="10" dirty="0">
                          <a:latin typeface="Times New Roman"/>
                          <a:cs typeface="Times New Roman"/>
                        </a:rPr>
                        <a:t>gösteren finansal</a:t>
                      </a:r>
                      <a:r>
                        <a:rPr sz="550" spc="-45" dirty="0">
                          <a:latin typeface="Times New Roman"/>
                          <a:cs typeface="Times New Roman"/>
                        </a:rPr>
                        <a:t> </a:t>
                      </a:r>
                      <a:r>
                        <a:rPr sz="550" spc="15" dirty="0">
                          <a:latin typeface="Times New Roman"/>
                          <a:cs typeface="Times New Roman"/>
                        </a:rPr>
                        <a:t>tablodur.</a:t>
                      </a:r>
                      <a:endParaRPr sz="550">
                        <a:latin typeface="Times New Roman"/>
                        <a:cs typeface="Times New Roman"/>
                      </a:endParaRPr>
                    </a:p>
                    <a:p>
                      <a:pPr>
                        <a:lnSpc>
                          <a:spcPct val="100000"/>
                        </a:lnSpc>
                        <a:spcBef>
                          <a:spcPts val="50"/>
                        </a:spcBef>
                      </a:pPr>
                      <a:endParaRPr sz="850">
                        <a:latin typeface="Times New Roman"/>
                        <a:cs typeface="Times New Roman"/>
                      </a:endParaRPr>
                    </a:p>
                    <a:p>
                      <a:pPr marL="27305">
                        <a:lnSpc>
                          <a:spcPct val="100000"/>
                        </a:lnSpc>
                        <a:spcBef>
                          <a:spcPts val="5"/>
                        </a:spcBef>
                      </a:pPr>
                      <a:r>
                        <a:rPr sz="550" b="1" spc="10" dirty="0">
                          <a:latin typeface="Times New Roman"/>
                          <a:cs typeface="Times New Roman"/>
                        </a:rPr>
                        <a:t>Biçimlerine </a:t>
                      </a:r>
                      <a:r>
                        <a:rPr sz="550" b="1" spc="15" dirty="0">
                          <a:latin typeface="Times New Roman"/>
                          <a:cs typeface="Times New Roman"/>
                        </a:rPr>
                        <a:t>Göre Bilanço</a:t>
                      </a:r>
                      <a:r>
                        <a:rPr sz="550" b="1" spc="-25" dirty="0">
                          <a:latin typeface="Times New Roman"/>
                          <a:cs typeface="Times New Roman"/>
                        </a:rPr>
                        <a:t> </a:t>
                      </a:r>
                      <a:r>
                        <a:rPr sz="550" b="1" spc="10" dirty="0">
                          <a:latin typeface="Times New Roman"/>
                          <a:cs typeface="Times New Roman"/>
                        </a:rPr>
                        <a:t>Türleri</a:t>
                      </a:r>
                      <a:endParaRPr sz="550">
                        <a:latin typeface="Times New Roman"/>
                        <a:cs typeface="Times New Roman"/>
                      </a:endParaRPr>
                    </a:p>
                    <a:p>
                      <a:pPr>
                        <a:lnSpc>
                          <a:spcPct val="100000"/>
                        </a:lnSpc>
                        <a:spcBef>
                          <a:spcPts val="5"/>
                        </a:spcBef>
                      </a:pPr>
                      <a:endParaRPr sz="850">
                        <a:latin typeface="Times New Roman"/>
                        <a:cs typeface="Times New Roman"/>
                      </a:endParaRPr>
                    </a:p>
                    <a:p>
                      <a:pPr marL="27305" marR="200025">
                        <a:lnSpc>
                          <a:spcPct val="107200"/>
                        </a:lnSpc>
                      </a:pPr>
                      <a:r>
                        <a:rPr sz="550" b="1" spc="20" dirty="0">
                          <a:solidFill>
                            <a:srgbClr val="00AFEF"/>
                          </a:solidFill>
                          <a:latin typeface="Times New Roman"/>
                          <a:cs typeface="Times New Roman"/>
                        </a:rPr>
                        <a:t>Hesap </a:t>
                      </a:r>
                      <a:r>
                        <a:rPr sz="550" b="1" spc="10" dirty="0">
                          <a:solidFill>
                            <a:srgbClr val="00AFEF"/>
                          </a:solidFill>
                          <a:latin typeface="Times New Roman"/>
                          <a:cs typeface="Times New Roman"/>
                        </a:rPr>
                        <a:t>tipi bilanço: </a:t>
                      </a:r>
                      <a:r>
                        <a:rPr sz="550" spc="15" dirty="0">
                          <a:latin typeface="Times New Roman"/>
                          <a:cs typeface="Times New Roman"/>
                        </a:rPr>
                        <a:t>Hesap tipi bilançoda </a:t>
                      </a:r>
                      <a:r>
                        <a:rPr sz="550" spc="10" dirty="0">
                          <a:latin typeface="Times New Roman"/>
                          <a:cs typeface="Times New Roman"/>
                        </a:rPr>
                        <a:t>aktif ve pasif kalemler </a:t>
                      </a:r>
                      <a:r>
                        <a:rPr sz="550" spc="15" dirty="0">
                          <a:latin typeface="Times New Roman"/>
                          <a:cs typeface="Times New Roman"/>
                        </a:rPr>
                        <a:t>muhasebede  </a:t>
                      </a:r>
                      <a:r>
                        <a:rPr sz="550" spc="10" dirty="0">
                          <a:latin typeface="Times New Roman"/>
                          <a:cs typeface="Times New Roman"/>
                        </a:rPr>
                        <a:t>kullanılan </a:t>
                      </a:r>
                      <a:r>
                        <a:rPr sz="550" spc="15" dirty="0">
                          <a:latin typeface="Times New Roman"/>
                          <a:cs typeface="Times New Roman"/>
                        </a:rPr>
                        <a:t>hesap çizelgesine </a:t>
                      </a:r>
                      <a:r>
                        <a:rPr sz="550" spc="10" dirty="0">
                          <a:latin typeface="Times New Roman"/>
                          <a:cs typeface="Times New Roman"/>
                        </a:rPr>
                        <a:t>karşılıklı olarak </a:t>
                      </a:r>
                      <a:r>
                        <a:rPr sz="550" spc="5" dirty="0">
                          <a:latin typeface="Times New Roman"/>
                          <a:cs typeface="Times New Roman"/>
                        </a:rPr>
                        <a:t>yazılarak</a:t>
                      </a:r>
                      <a:r>
                        <a:rPr sz="550" spc="-40" dirty="0">
                          <a:latin typeface="Times New Roman"/>
                          <a:cs typeface="Times New Roman"/>
                        </a:rPr>
                        <a:t> </a:t>
                      </a:r>
                      <a:r>
                        <a:rPr sz="550" spc="15" dirty="0">
                          <a:latin typeface="Times New Roman"/>
                          <a:cs typeface="Times New Roman"/>
                        </a:rPr>
                        <a:t>düzenlenir.</a:t>
                      </a:r>
                      <a:endParaRPr sz="550">
                        <a:latin typeface="Times New Roman"/>
                        <a:cs typeface="Times New Roman"/>
                      </a:endParaRPr>
                    </a:p>
                    <a:p>
                      <a:pPr>
                        <a:lnSpc>
                          <a:spcPct val="100000"/>
                        </a:lnSpc>
                        <a:spcBef>
                          <a:spcPts val="40"/>
                        </a:spcBef>
                      </a:pPr>
                      <a:endParaRPr sz="850">
                        <a:latin typeface="Times New Roman"/>
                        <a:cs typeface="Times New Roman"/>
                      </a:endParaRPr>
                    </a:p>
                    <a:p>
                      <a:pPr marL="27305">
                        <a:lnSpc>
                          <a:spcPct val="100000"/>
                        </a:lnSpc>
                      </a:pPr>
                      <a:r>
                        <a:rPr sz="550" spc="15" dirty="0">
                          <a:latin typeface="Times New Roman"/>
                          <a:cs typeface="Times New Roman"/>
                        </a:rPr>
                        <a:t>Hesap</a:t>
                      </a:r>
                      <a:r>
                        <a:rPr sz="550" spc="5" dirty="0">
                          <a:latin typeface="Times New Roman"/>
                          <a:cs typeface="Times New Roman"/>
                        </a:rPr>
                        <a:t> </a:t>
                      </a:r>
                      <a:r>
                        <a:rPr sz="550" spc="15" dirty="0">
                          <a:latin typeface="Times New Roman"/>
                          <a:cs typeface="Times New Roman"/>
                        </a:rPr>
                        <a:t>tipi</a:t>
                      </a:r>
                      <a:r>
                        <a:rPr sz="550" spc="-20" dirty="0">
                          <a:latin typeface="Times New Roman"/>
                          <a:cs typeface="Times New Roman"/>
                        </a:rPr>
                        <a:t> </a:t>
                      </a:r>
                      <a:r>
                        <a:rPr sz="550" spc="15" dirty="0">
                          <a:latin typeface="Times New Roman"/>
                          <a:cs typeface="Times New Roman"/>
                        </a:rPr>
                        <a:t>bilanço</a:t>
                      </a:r>
                      <a:r>
                        <a:rPr sz="550" spc="-15" dirty="0">
                          <a:latin typeface="Times New Roman"/>
                          <a:cs typeface="Times New Roman"/>
                        </a:rPr>
                        <a:t> </a:t>
                      </a:r>
                      <a:r>
                        <a:rPr sz="550" spc="10" dirty="0">
                          <a:latin typeface="Times New Roman"/>
                          <a:cs typeface="Times New Roman"/>
                        </a:rPr>
                        <a:t>aşağıda</a:t>
                      </a:r>
                      <a:r>
                        <a:rPr sz="550" spc="15" dirty="0">
                          <a:latin typeface="Times New Roman"/>
                          <a:cs typeface="Times New Roman"/>
                        </a:rPr>
                        <a:t> tablo</a:t>
                      </a:r>
                      <a:r>
                        <a:rPr sz="550" spc="-5" dirty="0">
                          <a:latin typeface="Times New Roman"/>
                          <a:cs typeface="Times New Roman"/>
                        </a:rPr>
                        <a:t> </a:t>
                      </a:r>
                      <a:r>
                        <a:rPr sz="550" spc="15" dirty="0">
                          <a:latin typeface="Times New Roman"/>
                          <a:cs typeface="Times New Roman"/>
                        </a:rPr>
                        <a:t>halinde</a:t>
                      </a:r>
                      <a:r>
                        <a:rPr sz="550" spc="-30" dirty="0">
                          <a:latin typeface="Times New Roman"/>
                          <a:cs typeface="Times New Roman"/>
                        </a:rPr>
                        <a:t> </a:t>
                      </a:r>
                      <a:r>
                        <a:rPr sz="550" spc="10" dirty="0">
                          <a:latin typeface="Times New Roman"/>
                          <a:cs typeface="Times New Roman"/>
                        </a:rPr>
                        <a:t>verilmiştir.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8" name="object 8"/>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0" name="object 10"/>
          <p:cNvSpPr txBox="1"/>
          <p:nvPr/>
        </p:nvSpPr>
        <p:spPr>
          <a:xfrm>
            <a:off x="1044969" y="4388624"/>
            <a:ext cx="2113915"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Finansal Tablolar ve Finansal Tablolar</a:t>
            </a:r>
            <a:r>
              <a:rPr sz="800" b="1" spc="2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sp>
        <p:nvSpPr>
          <p:cNvPr id="11" name="object 11"/>
          <p:cNvSpPr/>
          <p:nvPr/>
        </p:nvSpPr>
        <p:spPr>
          <a:xfrm>
            <a:off x="1153668" y="4920378"/>
            <a:ext cx="2095499" cy="120604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3" name="object 13"/>
          <p:cNvSpPr/>
          <p:nvPr/>
        </p:nvSpPr>
        <p:spPr>
          <a:xfrm>
            <a:off x="6373367" y="4384547"/>
            <a:ext cx="233171" cy="379476"/>
          </a:xfrm>
          <a:prstGeom prst="rect">
            <a:avLst/>
          </a:prstGeom>
          <a:blipFill>
            <a:blip r:embed="rId6"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5"/>
                        </a:spcBef>
                      </a:pPr>
                      <a:endParaRPr sz="1050">
                        <a:latin typeface="Times New Roman"/>
                        <a:cs typeface="Times New Roman"/>
                      </a:endParaRPr>
                    </a:p>
                    <a:p>
                      <a:pPr marL="27305" marR="142240" algn="just">
                        <a:lnSpc>
                          <a:spcPct val="100499"/>
                        </a:lnSpc>
                      </a:pPr>
                      <a:r>
                        <a:rPr sz="700" b="1" dirty="0">
                          <a:solidFill>
                            <a:srgbClr val="00AFEF"/>
                          </a:solidFill>
                          <a:latin typeface="Times New Roman"/>
                          <a:cs typeface="Times New Roman"/>
                        </a:rPr>
                        <a:t>Rapor tipi </a:t>
                      </a:r>
                      <a:r>
                        <a:rPr sz="700" b="1" spc="-5" dirty="0">
                          <a:solidFill>
                            <a:srgbClr val="00AFEF"/>
                          </a:solidFill>
                          <a:latin typeface="Times New Roman"/>
                          <a:cs typeface="Times New Roman"/>
                        </a:rPr>
                        <a:t>bilanço</a:t>
                      </a:r>
                      <a:r>
                        <a:rPr sz="700" b="1" spc="-5" dirty="0">
                          <a:latin typeface="Times New Roman"/>
                          <a:cs typeface="Times New Roman"/>
                        </a:rPr>
                        <a:t>: </a:t>
                      </a:r>
                      <a:r>
                        <a:rPr sz="700" spc="-5" dirty="0">
                          <a:latin typeface="Times New Roman"/>
                          <a:cs typeface="Times New Roman"/>
                        </a:rPr>
                        <a:t>Aktif ve </a:t>
                      </a:r>
                      <a:r>
                        <a:rPr sz="700" dirty="0">
                          <a:latin typeface="Times New Roman"/>
                          <a:cs typeface="Times New Roman"/>
                        </a:rPr>
                        <a:t>pasif </a:t>
                      </a:r>
                      <a:r>
                        <a:rPr sz="700" spc="-5" dirty="0">
                          <a:latin typeface="Times New Roman"/>
                          <a:cs typeface="Times New Roman"/>
                        </a:rPr>
                        <a:t>kalemlerin alt alta yazılması  </a:t>
                      </a:r>
                      <a:r>
                        <a:rPr sz="700" spc="-10" dirty="0">
                          <a:latin typeface="Times New Roman"/>
                          <a:cs typeface="Times New Roman"/>
                        </a:rPr>
                        <a:t>ile </a:t>
                      </a:r>
                      <a:r>
                        <a:rPr sz="700" dirty="0">
                          <a:latin typeface="Times New Roman"/>
                          <a:cs typeface="Times New Roman"/>
                        </a:rPr>
                        <a:t>oluşturulur. </a:t>
                      </a:r>
                      <a:r>
                        <a:rPr sz="700" spc="-5" dirty="0">
                          <a:latin typeface="Times New Roman"/>
                          <a:cs typeface="Times New Roman"/>
                        </a:rPr>
                        <a:t>Rapor tipi bilanço, </a:t>
                      </a:r>
                      <a:r>
                        <a:rPr sz="700" dirty="0">
                          <a:latin typeface="Times New Roman"/>
                          <a:cs typeface="Times New Roman"/>
                        </a:rPr>
                        <a:t>bir </a:t>
                      </a:r>
                      <a:r>
                        <a:rPr sz="700" spc="-5" dirty="0">
                          <a:latin typeface="Times New Roman"/>
                          <a:cs typeface="Times New Roman"/>
                        </a:rPr>
                        <a:t>işletmenin birden fazla  yılına </a:t>
                      </a:r>
                      <a:r>
                        <a:rPr sz="700" dirty="0">
                          <a:latin typeface="Times New Roman"/>
                          <a:cs typeface="Times New Roman"/>
                        </a:rPr>
                        <a:t>ait </a:t>
                      </a:r>
                      <a:r>
                        <a:rPr sz="700" spc="-5" dirty="0">
                          <a:latin typeface="Times New Roman"/>
                          <a:cs typeface="Times New Roman"/>
                        </a:rPr>
                        <a:t>rakamları </a:t>
                      </a:r>
                      <a:r>
                        <a:rPr sz="700" spc="-10" dirty="0">
                          <a:latin typeface="Times New Roman"/>
                          <a:cs typeface="Times New Roman"/>
                        </a:rPr>
                        <a:t>yan </a:t>
                      </a:r>
                      <a:r>
                        <a:rPr sz="700" spc="-5" dirty="0">
                          <a:latin typeface="Times New Roman"/>
                          <a:cs typeface="Times New Roman"/>
                        </a:rPr>
                        <a:t>yana yazarak </a:t>
                      </a:r>
                      <a:r>
                        <a:rPr sz="700" dirty="0">
                          <a:latin typeface="Times New Roman"/>
                          <a:cs typeface="Times New Roman"/>
                        </a:rPr>
                        <a:t>karşılaştırma </a:t>
                      </a:r>
                      <a:r>
                        <a:rPr sz="700" spc="-5" dirty="0">
                          <a:latin typeface="Times New Roman"/>
                          <a:cs typeface="Times New Roman"/>
                        </a:rPr>
                        <a:t>fırsatı  </a:t>
                      </a:r>
                      <a:r>
                        <a:rPr sz="700" dirty="0">
                          <a:latin typeface="Times New Roman"/>
                          <a:cs typeface="Times New Roman"/>
                        </a:rPr>
                        <a:t>verdiğinden, </a:t>
                      </a:r>
                      <a:r>
                        <a:rPr sz="700" spc="-5" dirty="0">
                          <a:latin typeface="Times New Roman"/>
                          <a:cs typeface="Times New Roman"/>
                        </a:rPr>
                        <a:t>analiz amacıyla kullanılmaya </a:t>
                      </a:r>
                      <a:r>
                        <a:rPr sz="700" spc="5" dirty="0">
                          <a:latin typeface="Times New Roman"/>
                          <a:cs typeface="Times New Roman"/>
                        </a:rPr>
                        <a:t>daha</a:t>
                      </a:r>
                      <a:r>
                        <a:rPr sz="700" spc="-5" dirty="0">
                          <a:latin typeface="Times New Roman"/>
                          <a:cs typeface="Times New Roman"/>
                        </a:rPr>
                        <a:t> </a:t>
                      </a:r>
                      <a:r>
                        <a:rPr sz="700" dirty="0">
                          <a:latin typeface="Times New Roman"/>
                          <a:cs typeface="Times New Roman"/>
                        </a:rPr>
                        <a:t>uygundur.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16" name="object 16"/>
          <p:cNvSpPr/>
          <p:nvPr/>
        </p:nvSpPr>
        <p:spPr>
          <a:xfrm>
            <a:off x="3287267" y="7034783"/>
            <a:ext cx="233172" cy="379476"/>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8" name="object 18"/>
          <p:cNvSpPr txBox="1"/>
          <p:nvPr/>
        </p:nvSpPr>
        <p:spPr>
          <a:xfrm>
            <a:off x="1044969" y="7037341"/>
            <a:ext cx="2113915"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Finansal Tablolar ve Finansal Tablolar</a:t>
            </a:r>
            <a:r>
              <a:rPr sz="800" b="1" spc="2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sp>
        <p:nvSpPr>
          <p:cNvPr id="19" name="object 19"/>
          <p:cNvSpPr/>
          <p:nvPr/>
        </p:nvSpPr>
        <p:spPr>
          <a:xfrm>
            <a:off x="1536191" y="7461504"/>
            <a:ext cx="1339595" cy="1449324"/>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6373367" y="7034783"/>
            <a:ext cx="233171" cy="379476"/>
          </a:xfrm>
          <a:prstGeom prst="rect">
            <a:avLst/>
          </a:prstGeom>
          <a:blipFill>
            <a:blip r:embed="rId9" cstate="print"/>
            <a:stretch>
              <a:fillRect/>
            </a:stretch>
          </a:blipFill>
        </p:spPr>
        <p:txBody>
          <a:bodyPr wrap="square" lIns="0" tIns="0" rIns="0" bIns="0" rtlCol="0"/>
          <a:lstStyle/>
          <a:p>
            <a:endParaRPr/>
          </a:p>
        </p:txBody>
      </p:sp>
      <p:graphicFrame>
        <p:nvGraphicFramePr>
          <p:cNvPr id="22" name="object 22"/>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550">
                        <a:latin typeface="Times New Roman"/>
                        <a:cs typeface="Times New Roman"/>
                      </a:endParaRPr>
                    </a:p>
                    <a:p>
                      <a:pPr marL="27305">
                        <a:lnSpc>
                          <a:spcPct val="100000"/>
                        </a:lnSpc>
                        <a:spcBef>
                          <a:spcPts val="5"/>
                        </a:spcBef>
                      </a:pPr>
                      <a:r>
                        <a:rPr sz="550" b="1" spc="20" dirty="0">
                          <a:latin typeface="Times New Roman"/>
                          <a:cs typeface="Times New Roman"/>
                        </a:rPr>
                        <a:t>Kapsamına </a:t>
                      </a:r>
                      <a:r>
                        <a:rPr sz="550" b="1" spc="15" dirty="0">
                          <a:latin typeface="Times New Roman"/>
                          <a:cs typeface="Times New Roman"/>
                        </a:rPr>
                        <a:t>Göre Bilanço</a:t>
                      </a:r>
                      <a:r>
                        <a:rPr sz="550" b="1" spc="-55" dirty="0">
                          <a:latin typeface="Times New Roman"/>
                          <a:cs typeface="Times New Roman"/>
                        </a:rPr>
                        <a:t> </a:t>
                      </a:r>
                      <a:r>
                        <a:rPr sz="550" b="1" spc="10" dirty="0">
                          <a:latin typeface="Times New Roman"/>
                          <a:cs typeface="Times New Roman"/>
                        </a:rPr>
                        <a:t>Türleri</a:t>
                      </a:r>
                      <a:endParaRPr sz="550">
                        <a:latin typeface="Times New Roman"/>
                        <a:cs typeface="Times New Roman"/>
                      </a:endParaRPr>
                    </a:p>
                    <a:p>
                      <a:pPr>
                        <a:lnSpc>
                          <a:spcPct val="100000"/>
                        </a:lnSpc>
                        <a:spcBef>
                          <a:spcPts val="50"/>
                        </a:spcBef>
                      </a:pPr>
                      <a:endParaRPr sz="850">
                        <a:latin typeface="Times New Roman"/>
                        <a:cs typeface="Times New Roman"/>
                      </a:endParaRPr>
                    </a:p>
                    <a:p>
                      <a:pPr marL="27305">
                        <a:lnSpc>
                          <a:spcPct val="100000"/>
                        </a:lnSpc>
                      </a:pPr>
                      <a:r>
                        <a:rPr sz="550" b="1" spc="15" dirty="0">
                          <a:latin typeface="Times New Roman"/>
                          <a:cs typeface="Times New Roman"/>
                        </a:rPr>
                        <a:t>Özet </a:t>
                      </a:r>
                      <a:r>
                        <a:rPr sz="550" b="1" spc="10" dirty="0">
                          <a:latin typeface="Times New Roman"/>
                          <a:cs typeface="Times New Roman"/>
                        </a:rPr>
                        <a:t>bilanço: </a:t>
                      </a:r>
                      <a:r>
                        <a:rPr sz="550" spc="15" dirty="0">
                          <a:latin typeface="Times New Roman"/>
                          <a:cs typeface="Times New Roman"/>
                        </a:rPr>
                        <a:t>Özet bilanço </a:t>
                      </a:r>
                      <a:r>
                        <a:rPr sz="550" spc="10" dirty="0">
                          <a:latin typeface="Times New Roman"/>
                          <a:cs typeface="Times New Roman"/>
                        </a:rPr>
                        <a:t>genel olarak </a:t>
                      </a:r>
                      <a:r>
                        <a:rPr sz="550" spc="15" dirty="0">
                          <a:latin typeface="Times New Roman"/>
                          <a:cs typeface="Times New Roman"/>
                        </a:rPr>
                        <a:t>hesap </a:t>
                      </a:r>
                      <a:r>
                        <a:rPr sz="550" spc="10" dirty="0">
                          <a:latin typeface="Times New Roman"/>
                          <a:cs typeface="Times New Roman"/>
                        </a:rPr>
                        <a:t>grup tutarlarını</a:t>
                      </a:r>
                      <a:r>
                        <a:rPr sz="550" spc="-7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20"/>
                        </a:spcBef>
                      </a:pPr>
                      <a:endParaRPr sz="850">
                        <a:latin typeface="Times New Roman"/>
                        <a:cs typeface="Times New Roman"/>
                      </a:endParaRPr>
                    </a:p>
                    <a:p>
                      <a:pPr marL="27305" marR="142240">
                        <a:lnSpc>
                          <a:spcPct val="105400"/>
                        </a:lnSpc>
                      </a:pPr>
                      <a:r>
                        <a:rPr sz="550" b="1" spc="10" dirty="0">
                          <a:latin typeface="Times New Roman"/>
                          <a:cs typeface="Times New Roman"/>
                        </a:rPr>
                        <a:t>Ayrıntılı </a:t>
                      </a:r>
                      <a:r>
                        <a:rPr sz="550" b="1" spc="15" dirty="0">
                          <a:latin typeface="Times New Roman"/>
                          <a:cs typeface="Times New Roman"/>
                        </a:rPr>
                        <a:t>bilanço: </a:t>
                      </a:r>
                      <a:r>
                        <a:rPr sz="550" spc="10" dirty="0">
                          <a:latin typeface="Times New Roman"/>
                          <a:cs typeface="Times New Roman"/>
                        </a:rPr>
                        <a:t>Ayrıntılı tip </a:t>
                      </a:r>
                      <a:r>
                        <a:rPr sz="550" spc="15" dirty="0">
                          <a:latin typeface="Times New Roman"/>
                          <a:cs typeface="Times New Roman"/>
                        </a:rPr>
                        <a:t>bilanço hesap </a:t>
                      </a:r>
                      <a:r>
                        <a:rPr sz="550" spc="10" dirty="0">
                          <a:latin typeface="Times New Roman"/>
                          <a:cs typeface="Times New Roman"/>
                        </a:rPr>
                        <a:t>grupları </a:t>
                      </a:r>
                      <a:r>
                        <a:rPr sz="550" spc="15" dirty="0">
                          <a:latin typeface="Times New Roman"/>
                          <a:cs typeface="Times New Roman"/>
                        </a:rPr>
                        <a:t>yanında her hesap  grubunda </a:t>
                      </a:r>
                      <a:r>
                        <a:rPr sz="550" spc="5" dirty="0">
                          <a:latin typeface="Times New Roman"/>
                          <a:cs typeface="Times New Roman"/>
                        </a:rPr>
                        <a:t>yer </a:t>
                      </a:r>
                      <a:r>
                        <a:rPr sz="550" spc="10" dirty="0">
                          <a:latin typeface="Times New Roman"/>
                          <a:cs typeface="Times New Roman"/>
                        </a:rPr>
                        <a:t>alan hesapları </a:t>
                      </a:r>
                      <a:r>
                        <a:rPr sz="550" spc="20" dirty="0">
                          <a:latin typeface="Times New Roman"/>
                          <a:cs typeface="Times New Roman"/>
                        </a:rPr>
                        <a:t>da</a:t>
                      </a:r>
                      <a:r>
                        <a:rPr sz="550" spc="-35"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3" name="object 23"/>
          <p:cNvSpPr txBox="1"/>
          <p:nvPr/>
        </p:nvSpPr>
        <p:spPr>
          <a:xfrm>
            <a:off x="6930625" y="9685222"/>
            <a:ext cx="195580" cy="196215"/>
          </a:xfrm>
          <a:prstGeom prst="rect">
            <a:avLst/>
          </a:prstGeom>
        </p:spPr>
        <p:txBody>
          <a:bodyPr vert="horz" wrap="square" lIns="0" tIns="0" rIns="0" bIns="0" rtlCol="0">
            <a:spAutoFit/>
          </a:bodyPr>
          <a:lstStyle/>
          <a:p>
            <a:pPr marL="12700">
              <a:lnSpc>
                <a:spcPts val="1425"/>
              </a:lnSpc>
            </a:pPr>
            <a:r>
              <a:rPr sz="1200" dirty="0">
                <a:latin typeface="Arial"/>
                <a:cs typeface="Arial"/>
              </a:rPr>
              <a:t>10</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gn="just">
                        <a:lnSpc>
                          <a:spcPct val="100000"/>
                        </a:lnSpc>
                      </a:pPr>
                      <a:r>
                        <a:rPr sz="550" b="1" spc="15" dirty="0">
                          <a:latin typeface="Times New Roman"/>
                          <a:cs typeface="Times New Roman"/>
                        </a:rPr>
                        <a:t>Gelir</a:t>
                      </a:r>
                      <a:r>
                        <a:rPr sz="550" b="1" spc="-10" dirty="0">
                          <a:latin typeface="Times New Roman"/>
                          <a:cs typeface="Times New Roman"/>
                        </a:rPr>
                        <a:t> </a:t>
                      </a:r>
                      <a:r>
                        <a:rPr sz="550" b="1" spc="15" dirty="0">
                          <a:latin typeface="Times New Roman"/>
                          <a:cs typeface="Times New Roman"/>
                        </a:rPr>
                        <a:t>Tablosu</a:t>
                      </a:r>
                      <a:endParaRPr sz="550">
                        <a:latin typeface="Times New Roman"/>
                        <a:cs typeface="Times New Roman"/>
                      </a:endParaRPr>
                    </a:p>
                    <a:p>
                      <a:pPr>
                        <a:lnSpc>
                          <a:spcPct val="100000"/>
                        </a:lnSpc>
                        <a:spcBef>
                          <a:spcPts val="10"/>
                        </a:spcBef>
                      </a:pPr>
                      <a:endParaRPr sz="850">
                        <a:latin typeface="Times New Roman"/>
                        <a:cs typeface="Times New Roman"/>
                      </a:endParaRPr>
                    </a:p>
                    <a:p>
                      <a:pPr marL="27305" marR="142240" algn="just">
                        <a:lnSpc>
                          <a:spcPct val="106700"/>
                        </a:lnSpc>
                      </a:pPr>
                      <a:r>
                        <a:rPr sz="550" spc="10" dirty="0">
                          <a:latin typeface="Times New Roman"/>
                          <a:cs typeface="Times New Roman"/>
                        </a:rPr>
                        <a:t>İşletmenin </a:t>
                      </a:r>
                      <a:r>
                        <a:rPr sz="550" spc="5" dirty="0">
                          <a:latin typeface="Times New Roman"/>
                          <a:cs typeface="Times New Roman"/>
                        </a:rPr>
                        <a:t>belli </a:t>
                      </a:r>
                      <a:r>
                        <a:rPr sz="550" spc="10" dirty="0">
                          <a:latin typeface="Times New Roman"/>
                          <a:cs typeface="Times New Roman"/>
                        </a:rPr>
                        <a:t>bir </a:t>
                      </a:r>
                      <a:r>
                        <a:rPr sz="550" spc="15" dirty="0">
                          <a:latin typeface="Times New Roman"/>
                          <a:cs typeface="Times New Roman"/>
                        </a:rPr>
                        <a:t>dönemde </a:t>
                      </a:r>
                      <a:r>
                        <a:rPr sz="550" spc="10" dirty="0">
                          <a:latin typeface="Times New Roman"/>
                          <a:cs typeface="Times New Roman"/>
                        </a:rPr>
                        <a:t>elde ettiği </a:t>
                      </a:r>
                      <a:r>
                        <a:rPr sz="550" spc="15" dirty="0">
                          <a:latin typeface="Times New Roman"/>
                          <a:cs typeface="Times New Roman"/>
                        </a:rPr>
                        <a:t>bütün </a:t>
                      </a:r>
                      <a:r>
                        <a:rPr sz="550" spc="5" dirty="0">
                          <a:latin typeface="Times New Roman"/>
                          <a:cs typeface="Times New Roman"/>
                        </a:rPr>
                        <a:t>gelirlerle, </a:t>
                      </a:r>
                      <a:r>
                        <a:rPr sz="550" spc="20" dirty="0">
                          <a:latin typeface="Times New Roman"/>
                          <a:cs typeface="Times New Roman"/>
                        </a:rPr>
                        <a:t>bu </a:t>
                      </a:r>
                      <a:r>
                        <a:rPr sz="550" spc="10" dirty="0">
                          <a:latin typeface="Times New Roman"/>
                          <a:cs typeface="Times New Roman"/>
                        </a:rPr>
                        <a:t>gelirleri elde </a:t>
                      </a:r>
                      <a:r>
                        <a:rPr sz="550" spc="15" dirty="0">
                          <a:latin typeface="Times New Roman"/>
                          <a:cs typeface="Times New Roman"/>
                        </a:rPr>
                        <a:t>etmek  </a:t>
                      </a:r>
                      <a:r>
                        <a:rPr sz="550" spc="10" dirty="0">
                          <a:latin typeface="Times New Roman"/>
                          <a:cs typeface="Times New Roman"/>
                        </a:rPr>
                        <a:t>amacıyla aynı </a:t>
                      </a:r>
                      <a:r>
                        <a:rPr sz="550" spc="20" dirty="0">
                          <a:latin typeface="Times New Roman"/>
                          <a:cs typeface="Times New Roman"/>
                        </a:rPr>
                        <a:t>dönem </a:t>
                      </a:r>
                      <a:r>
                        <a:rPr sz="550" spc="10" dirty="0">
                          <a:latin typeface="Times New Roman"/>
                          <a:cs typeface="Times New Roman"/>
                        </a:rPr>
                        <a:t>içinde katlandığı bütün maliyet ve giderleri ve bunların  </a:t>
                      </a:r>
                      <a:r>
                        <a:rPr sz="550" spc="15" dirty="0">
                          <a:latin typeface="Times New Roman"/>
                          <a:cs typeface="Times New Roman"/>
                        </a:rPr>
                        <a:t>sonucunda </a:t>
                      </a:r>
                      <a:r>
                        <a:rPr sz="550" spc="10" dirty="0">
                          <a:latin typeface="Times New Roman"/>
                          <a:cs typeface="Times New Roman"/>
                        </a:rPr>
                        <a:t>oluşan </a:t>
                      </a:r>
                      <a:r>
                        <a:rPr sz="550" spc="15" dirty="0">
                          <a:latin typeface="Times New Roman"/>
                          <a:cs typeface="Times New Roman"/>
                        </a:rPr>
                        <a:t>dönem </a:t>
                      </a:r>
                      <a:r>
                        <a:rPr sz="550" spc="10" dirty="0">
                          <a:latin typeface="Times New Roman"/>
                          <a:cs typeface="Times New Roman"/>
                        </a:rPr>
                        <a:t>net kârını veya zararını belli </a:t>
                      </a:r>
                      <a:r>
                        <a:rPr sz="550" spc="15" dirty="0">
                          <a:latin typeface="Times New Roman"/>
                          <a:cs typeface="Times New Roman"/>
                        </a:rPr>
                        <a:t>bir düzen </a:t>
                      </a:r>
                      <a:r>
                        <a:rPr sz="550" spc="10" dirty="0">
                          <a:latin typeface="Times New Roman"/>
                          <a:cs typeface="Times New Roman"/>
                        </a:rPr>
                        <a:t>içinde  gösteren finansal</a:t>
                      </a:r>
                      <a:r>
                        <a:rPr sz="550" spc="-10" dirty="0">
                          <a:latin typeface="Times New Roman"/>
                          <a:cs typeface="Times New Roman"/>
                        </a:rPr>
                        <a:t> </a:t>
                      </a:r>
                      <a:r>
                        <a:rPr sz="550" spc="15" dirty="0">
                          <a:latin typeface="Times New Roman"/>
                          <a:cs typeface="Times New Roman"/>
                        </a:rPr>
                        <a:t>tablodur.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p:nvPr/>
        </p:nvSpPr>
        <p:spPr>
          <a:xfrm>
            <a:off x="4239767" y="2180844"/>
            <a:ext cx="2095500" cy="1447799"/>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4129528" y="1736856"/>
            <a:ext cx="2113915"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Finansal Tablolar ve Finansal Tablolar</a:t>
            </a:r>
            <a:r>
              <a:rPr sz="800" b="1" spc="2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sp>
        <p:nvSpPr>
          <p:cNvPr id="10" name="object 10"/>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1" name="object 11"/>
          <p:cNvSpPr/>
          <p:nvPr/>
        </p:nvSpPr>
        <p:spPr>
          <a:xfrm>
            <a:off x="3287267" y="4384547"/>
            <a:ext cx="233172" cy="379476"/>
          </a:xfrm>
          <a:prstGeom prst="rect">
            <a:avLst/>
          </a:prstGeom>
          <a:blipFill>
            <a:blip r:embed="rId5"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gn="just">
                        <a:lnSpc>
                          <a:spcPct val="100000"/>
                        </a:lnSpc>
                      </a:pPr>
                      <a:r>
                        <a:rPr sz="550" b="1" spc="15" dirty="0">
                          <a:latin typeface="Times New Roman"/>
                          <a:cs typeface="Times New Roman"/>
                        </a:rPr>
                        <a:t>FİNANSAL </a:t>
                      </a:r>
                      <a:r>
                        <a:rPr sz="550" b="1" spc="25" dirty="0">
                          <a:latin typeface="Times New Roman"/>
                          <a:cs typeface="Times New Roman"/>
                        </a:rPr>
                        <a:t>TABLOLAR</a:t>
                      </a:r>
                      <a:r>
                        <a:rPr sz="550" b="1" spc="5" dirty="0">
                          <a:latin typeface="Times New Roman"/>
                          <a:cs typeface="Times New Roman"/>
                        </a:rPr>
                        <a:t> </a:t>
                      </a:r>
                      <a:r>
                        <a:rPr sz="550" b="1" spc="15" dirty="0">
                          <a:latin typeface="Times New Roman"/>
                          <a:cs typeface="Times New Roman"/>
                        </a:rPr>
                        <a:t>ANALİZİ</a:t>
                      </a:r>
                      <a:endParaRPr sz="550">
                        <a:latin typeface="Times New Roman"/>
                        <a:cs typeface="Times New Roman"/>
                      </a:endParaRPr>
                    </a:p>
                    <a:p>
                      <a:pPr>
                        <a:lnSpc>
                          <a:spcPct val="100000"/>
                        </a:lnSpc>
                        <a:spcBef>
                          <a:spcPts val="10"/>
                        </a:spcBef>
                      </a:pPr>
                      <a:endParaRPr sz="850">
                        <a:latin typeface="Times New Roman"/>
                        <a:cs typeface="Times New Roman"/>
                      </a:endParaRPr>
                    </a:p>
                    <a:p>
                      <a:pPr marL="27305" marR="142240" algn="just">
                        <a:lnSpc>
                          <a:spcPct val="106700"/>
                        </a:lnSpc>
                      </a:pPr>
                      <a:r>
                        <a:rPr sz="550" spc="10" dirty="0">
                          <a:latin typeface="Times New Roman"/>
                          <a:cs typeface="Times New Roman"/>
                        </a:rPr>
                        <a:t>İşletmenin finansal </a:t>
                      </a:r>
                      <a:r>
                        <a:rPr sz="550" spc="15" dirty="0">
                          <a:latin typeface="Times New Roman"/>
                          <a:cs typeface="Times New Roman"/>
                        </a:rPr>
                        <a:t>durumunu </a:t>
                      </a:r>
                      <a:r>
                        <a:rPr sz="550" spc="10" dirty="0">
                          <a:latin typeface="Times New Roman"/>
                          <a:cs typeface="Times New Roman"/>
                        </a:rPr>
                        <a:t>ve faaliyet sonuçlarını, gerçeğe </a:t>
                      </a:r>
                      <a:r>
                        <a:rPr sz="550" spc="15" dirty="0">
                          <a:latin typeface="Times New Roman"/>
                          <a:cs typeface="Times New Roman"/>
                        </a:rPr>
                        <a:t>uygun </a:t>
                      </a:r>
                      <a:r>
                        <a:rPr sz="550" spc="10" dirty="0">
                          <a:latin typeface="Times New Roman"/>
                          <a:cs typeface="Times New Roman"/>
                        </a:rPr>
                        <a:t>olarak  gösterecek nitelikte cari </a:t>
                      </a:r>
                      <a:r>
                        <a:rPr sz="550" spc="15" dirty="0">
                          <a:latin typeface="Times New Roman"/>
                          <a:cs typeface="Times New Roman"/>
                        </a:rPr>
                        <a:t>döneme </a:t>
                      </a:r>
                      <a:r>
                        <a:rPr sz="550" spc="10" dirty="0">
                          <a:latin typeface="Times New Roman"/>
                          <a:cs typeface="Times New Roman"/>
                        </a:rPr>
                        <a:t>veya </a:t>
                      </a:r>
                      <a:r>
                        <a:rPr sz="550" spc="15" dirty="0">
                          <a:latin typeface="Times New Roman"/>
                          <a:cs typeface="Times New Roman"/>
                        </a:rPr>
                        <a:t>önceki </a:t>
                      </a:r>
                      <a:r>
                        <a:rPr sz="550" spc="10" dirty="0">
                          <a:latin typeface="Times New Roman"/>
                          <a:cs typeface="Times New Roman"/>
                        </a:rPr>
                        <a:t>dönemlere </a:t>
                      </a:r>
                      <a:r>
                        <a:rPr sz="550" spc="5" dirty="0">
                          <a:latin typeface="Times New Roman"/>
                          <a:cs typeface="Times New Roman"/>
                        </a:rPr>
                        <a:t>ait </a:t>
                      </a:r>
                      <a:r>
                        <a:rPr sz="550" spc="10" dirty="0">
                          <a:latin typeface="Times New Roman"/>
                          <a:cs typeface="Times New Roman"/>
                        </a:rPr>
                        <a:t>finansal tabloların  </a:t>
                      </a:r>
                      <a:r>
                        <a:rPr sz="550" spc="5" dirty="0">
                          <a:latin typeface="Times New Roman"/>
                          <a:cs typeface="Times New Roman"/>
                        </a:rPr>
                        <a:t>çeşitli </a:t>
                      </a:r>
                      <a:r>
                        <a:rPr sz="550" spc="10" dirty="0">
                          <a:latin typeface="Times New Roman"/>
                          <a:cs typeface="Times New Roman"/>
                        </a:rPr>
                        <a:t>analiz tekniklerinden faydalanılarak </a:t>
                      </a:r>
                      <a:r>
                        <a:rPr sz="550" spc="15" dirty="0">
                          <a:latin typeface="Times New Roman"/>
                          <a:cs typeface="Times New Roman"/>
                        </a:rPr>
                        <a:t>incelenmesi,  </a:t>
                      </a:r>
                      <a:r>
                        <a:rPr sz="550" spc="10" dirty="0">
                          <a:latin typeface="Times New Roman"/>
                          <a:cs typeface="Times New Roman"/>
                        </a:rPr>
                        <a:t>yorumlanmasına  </a:t>
                      </a:r>
                      <a:r>
                        <a:rPr sz="550" spc="15" dirty="0">
                          <a:latin typeface="Times New Roman"/>
                          <a:cs typeface="Times New Roman"/>
                        </a:rPr>
                        <a:t>yönelik </a:t>
                      </a:r>
                      <a:r>
                        <a:rPr sz="550" spc="10" dirty="0">
                          <a:latin typeface="Times New Roman"/>
                          <a:cs typeface="Times New Roman"/>
                        </a:rPr>
                        <a:t>çalışmalar </a:t>
                      </a:r>
                      <a:r>
                        <a:rPr sz="550" spc="20" dirty="0">
                          <a:latin typeface="Times New Roman"/>
                          <a:cs typeface="Times New Roman"/>
                        </a:rPr>
                        <a:t>bütünü </a:t>
                      </a:r>
                      <a:r>
                        <a:rPr sz="550" spc="10" dirty="0">
                          <a:latin typeface="Times New Roman"/>
                          <a:cs typeface="Times New Roman"/>
                        </a:rPr>
                        <a:t>olarak</a:t>
                      </a:r>
                      <a:r>
                        <a:rPr sz="550" spc="-60" dirty="0">
                          <a:latin typeface="Times New Roman"/>
                          <a:cs typeface="Times New Roman"/>
                        </a:rPr>
                        <a:t> </a:t>
                      </a:r>
                      <a:r>
                        <a:rPr sz="550" spc="10" dirty="0">
                          <a:latin typeface="Times New Roman"/>
                          <a:cs typeface="Times New Roman"/>
                        </a:rPr>
                        <a:t>tanımlanabilir.</a:t>
                      </a:r>
                      <a:endParaRPr sz="550">
                        <a:latin typeface="Times New Roman"/>
                        <a:cs typeface="Times New Roman"/>
                      </a:endParaRPr>
                    </a:p>
                    <a:p>
                      <a:pPr>
                        <a:lnSpc>
                          <a:spcPct val="100000"/>
                        </a:lnSpc>
                        <a:spcBef>
                          <a:spcPts val="15"/>
                        </a:spcBef>
                      </a:pPr>
                      <a:endParaRPr sz="850">
                        <a:latin typeface="Times New Roman"/>
                        <a:cs typeface="Times New Roman"/>
                      </a:endParaRPr>
                    </a:p>
                    <a:p>
                      <a:pPr marL="27305" marR="142240" algn="just">
                        <a:lnSpc>
                          <a:spcPct val="106400"/>
                        </a:lnSpc>
                      </a:pPr>
                      <a:r>
                        <a:rPr sz="550" spc="10" dirty="0">
                          <a:latin typeface="Times New Roman"/>
                          <a:cs typeface="Times New Roman"/>
                        </a:rPr>
                        <a:t>Finansal analiz çalışmaları, işletmenin </a:t>
                      </a:r>
                      <a:r>
                        <a:rPr sz="550" spc="5" dirty="0">
                          <a:latin typeface="Times New Roman"/>
                          <a:cs typeface="Times New Roman"/>
                        </a:rPr>
                        <a:t>likidite </a:t>
                      </a:r>
                      <a:r>
                        <a:rPr sz="550" spc="15" dirty="0">
                          <a:latin typeface="Times New Roman"/>
                          <a:cs typeface="Times New Roman"/>
                        </a:rPr>
                        <a:t>durumu </a:t>
                      </a:r>
                      <a:r>
                        <a:rPr sz="550" spc="10" dirty="0">
                          <a:latin typeface="Times New Roman"/>
                          <a:cs typeface="Times New Roman"/>
                        </a:rPr>
                        <a:t>ve eğilimleri </a:t>
                      </a:r>
                      <a:r>
                        <a:rPr sz="550" spc="15" dirty="0">
                          <a:latin typeface="Times New Roman"/>
                          <a:cs typeface="Times New Roman"/>
                        </a:rPr>
                        <a:t>hakkında </a:t>
                      </a:r>
                      <a:r>
                        <a:rPr sz="550" spc="165" dirty="0">
                          <a:latin typeface="Times New Roman"/>
                          <a:cs typeface="Times New Roman"/>
                        </a:rPr>
                        <a:t> </a:t>
                      </a:r>
                      <a:r>
                        <a:rPr sz="550" spc="10" dirty="0">
                          <a:latin typeface="Times New Roman"/>
                          <a:cs typeface="Times New Roman"/>
                        </a:rPr>
                        <a:t>işletme yönetimine ve işletme </a:t>
                      </a:r>
                      <a:r>
                        <a:rPr sz="550" spc="5" dirty="0">
                          <a:latin typeface="Times New Roman"/>
                          <a:cs typeface="Times New Roman"/>
                        </a:rPr>
                        <a:t>ile ilgili </a:t>
                      </a:r>
                      <a:r>
                        <a:rPr sz="550" spc="10" dirty="0">
                          <a:latin typeface="Times New Roman"/>
                          <a:cs typeface="Times New Roman"/>
                        </a:rPr>
                        <a:t>gerçek ve tüzel kişilere </a:t>
                      </a:r>
                      <a:r>
                        <a:rPr sz="550" spc="15" dirty="0">
                          <a:latin typeface="Times New Roman"/>
                          <a:cs typeface="Times New Roman"/>
                        </a:rPr>
                        <a:t>oldukça  </a:t>
                      </a:r>
                      <a:r>
                        <a:rPr sz="550" spc="10" dirty="0">
                          <a:latin typeface="Times New Roman"/>
                          <a:cs typeface="Times New Roman"/>
                        </a:rPr>
                        <a:t>açıklayıcı bilgiler</a:t>
                      </a:r>
                      <a:r>
                        <a:rPr sz="550" spc="-30" dirty="0">
                          <a:latin typeface="Times New Roman"/>
                          <a:cs typeface="Times New Roman"/>
                        </a:rPr>
                        <a:t> </a:t>
                      </a:r>
                      <a:r>
                        <a:rPr sz="550" spc="10" dirty="0">
                          <a:latin typeface="Times New Roman"/>
                          <a:cs typeface="Times New Roman"/>
                        </a:rPr>
                        <a:t>vermektedir.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4384547"/>
            <a:ext cx="233171" cy="379476"/>
          </a:xfrm>
          <a:prstGeom prst="rect">
            <a:avLst/>
          </a:prstGeom>
          <a:blipFill>
            <a:blip r:embed="rId6"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nSpc>
                          <a:spcPct val="107300"/>
                        </a:lnSpc>
                        <a:spcBef>
                          <a:spcPts val="515"/>
                        </a:spcBef>
                      </a:pPr>
                      <a:r>
                        <a:rPr sz="550" b="1" spc="20" dirty="0">
                          <a:latin typeface="Times New Roman"/>
                          <a:cs typeface="Times New Roman"/>
                        </a:rPr>
                        <a:t>FİNANSAL </a:t>
                      </a:r>
                      <a:r>
                        <a:rPr sz="550" b="1" spc="25" dirty="0">
                          <a:latin typeface="Times New Roman"/>
                          <a:cs typeface="Times New Roman"/>
                        </a:rPr>
                        <a:t>TABLO </a:t>
                      </a:r>
                      <a:r>
                        <a:rPr sz="550" b="1" spc="15" dirty="0">
                          <a:latin typeface="Times New Roman"/>
                          <a:cs typeface="Times New Roman"/>
                        </a:rPr>
                        <a:t>ANALİZİ </a:t>
                      </a:r>
                      <a:r>
                        <a:rPr sz="550" b="1" spc="20" dirty="0">
                          <a:latin typeface="Times New Roman"/>
                          <a:cs typeface="Times New Roman"/>
                        </a:rPr>
                        <a:t>SONUÇLARININ </a:t>
                      </a:r>
                      <a:r>
                        <a:rPr sz="550" b="1" spc="20" dirty="0">
                          <a:solidFill>
                            <a:srgbClr val="FF0000"/>
                          </a:solidFill>
                          <a:latin typeface="Times New Roman"/>
                          <a:cs typeface="Times New Roman"/>
                        </a:rPr>
                        <a:t>SAĞLIKLI </a:t>
                      </a:r>
                      <a:r>
                        <a:rPr sz="550" b="1" spc="25" dirty="0">
                          <a:solidFill>
                            <a:srgbClr val="FF0000"/>
                          </a:solidFill>
                          <a:latin typeface="Times New Roman"/>
                          <a:cs typeface="Times New Roman"/>
                        </a:rPr>
                        <a:t>OLMA  </a:t>
                      </a:r>
                      <a:r>
                        <a:rPr sz="550" b="1" spc="20" dirty="0">
                          <a:solidFill>
                            <a:srgbClr val="FF0000"/>
                          </a:solidFill>
                          <a:latin typeface="Times New Roman"/>
                          <a:cs typeface="Times New Roman"/>
                        </a:rPr>
                        <a:t>KOŞULLARI</a:t>
                      </a:r>
                      <a:endParaRPr sz="550">
                        <a:latin typeface="Times New Roman"/>
                        <a:cs typeface="Times New Roman"/>
                      </a:endParaRPr>
                    </a:p>
                    <a:p>
                      <a:pPr marL="127635" marR="142240" indent="-100965">
                        <a:lnSpc>
                          <a:spcPct val="107100"/>
                        </a:lnSpc>
                        <a:spcBef>
                          <a:spcPts val="135"/>
                        </a:spcBef>
                        <a:buClr>
                          <a:srgbClr val="330066"/>
                        </a:buClr>
                        <a:buSzPct val="72727"/>
                        <a:buFont typeface="Wingdings"/>
                        <a:buChar char=""/>
                        <a:tabLst>
                          <a:tab pos="128270" algn="l"/>
                        </a:tabLst>
                      </a:pPr>
                      <a:r>
                        <a:rPr sz="550" spc="10" dirty="0">
                          <a:latin typeface="Times New Roman"/>
                          <a:cs typeface="Times New Roman"/>
                        </a:rPr>
                        <a:t>Finansal tabloların </a:t>
                      </a:r>
                      <a:r>
                        <a:rPr sz="550" b="1" spc="15" dirty="0">
                          <a:latin typeface="Times New Roman"/>
                          <a:cs typeface="Times New Roman"/>
                        </a:rPr>
                        <a:t>gerçeğe uygun bir biçimde </a:t>
                      </a:r>
                      <a:r>
                        <a:rPr sz="550" b="1" spc="10" dirty="0">
                          <a:latin typeface="Times New Roman"/>
                          <a:cs typeface="Times New Roman"/>
                        </a:rPr>
                        <a:t>hazırlanması </a:t>
                      </a:r>
                      <a:r>
                        <a:rPr sz="550" spc="10" dirty="0">
                          <a:latin typeface="Times New Roman"/>
                          <a:cs typeface="Times New Roman"/>
                        </a:rPr>
                        <a:t>ve analize  esas verilerin </a:t>
                      </a:r>
                      <a:r>
                        <a:rPr sz="550" spc="15" dirty="0">
                          <a:latin typeface="Times New Roman"/>
                          <a:cs typeface="Times New Roman"/>
                        </a:rPr>
                        <a:t>doğru</a:t>
                      </a:r>
                      <a:r>
                        <a:rPr sz="550" spc="-30" dirty="0">
                          <a:latin typeface="Times New Roman"/>
                          <a:cs typeface="Times New Roman"/>
                        </a:rPr>
                        <a:t> </a:t>
                      </a:r>
                      <a:r>
                        <a:rPr sz="550" spc="15" dirty="0">
                          <a:latin typeface="Times New Roman"/>
                          <a:cs typeface="Times New Roman"/>
                        </a:rPr>
                        <a:t>olması,</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İncelenen işletmeye ilişkin </a:t>
                      </a:r>
                      <a:r>
                        <a:rPr sz="550" b="1" spc="10" dirty="0">
                          <a:latin typeface="Times New Roman"/>
                          <a:cs typeface="Times New Roman"/>
                        </a:rPr>
                        <a:t>muhasebe, üretim, fiyat, finansman</a:t>
                      </a:r>
                      <a:r>
                        <a:rPr sz="550" b="1" spc="35" dirty="0">
                          <a:latin typeface="Times New Roman"/>
                          <a:cs typeface="Times New Roman"/>
                        </a:rPr>
                        <a:t> </a:t>
                      </a:r>
                      <a:r>
                        <a:rPr sz="550" spc="15" dirty="0">
                          <a:latin typeface="Times New Roman"/>
                          <a:cs typeface="Times New Roman"/>
                        </a:rPr>
                        <a:t>vb.</a:t>
                      </a:r>
                      <a:endParaRPr sz="550">
                        <a:latin typeface="Times New Roman"/>
                        <a:cs typeface="Times New Roman"/>
                      </a:endParaRPr>
                    </a:p>
                    <a:p>
                      <a:pPr marL="127635">
                        <a:lnSpc>
                          <a:spcPct val="100000"/>
                        </a:lnSpc>
                        <a:spcBef>
                          <a:spcPts val="50"/>
                        </a:spcBef>
                      </a:pPr>
                      <a:r>
                        <a:rPr sz="550" b="1" spc="10" dirty="0">
                          <a:latin typeface="Times New Roman"/>
                          <a:cs typeface="Times New Roman"/>
                        </a:rPr>
                        <a:t>politikalarının</a:t>
                      </a:r>
                      <a:r>
                        <a:rPr sz="550" b="1" dirty="0">
                          <a:latin typeface="Times New Roman"/>
                          <a:cs typeface="Times New Roman"/>
                        </a:rPr>
                        <a:t> </a:t>
                      </a:r>
                      <a:r>
                        <a:rPr sz="550" b="1" spc="10" dirty="0">
                          <a:latin typeface="Times New Roman"/>
                          <a:cs typeface="Times New Roman"/>
                        </a:rPr>
                        <a:t>bilinmesi</a:t>
                      </a:r>
                      <a:r>
                        <a:rPr sz="550" spc="10" dirty="0">
                          <a:latin typeface="Times New Roman"/>
                          <a:cs typeface="Times New Roman"/>
                        </a:rPr>
                        <a:t>,</a:t>
                      </a:r>
                      <a:endParaRPr sz="550">
                        <a:latin typeface="Times New Roman"/>
                        <a:cs typeface="Times New Roman"/>
                      </a:endParaRPr>
                    </a:p>
                    <a:p>
                      <a:pPr marL="127635" marR="143510" indent="-100965">
                        <a:lnSpc>
                          <a:spcPct val="107100"/>
                        </a:lnSpc>
                        <a:spcBef>
                          <a:spcPts val="130"/>
                        </a:spcBef>
                        <a:buClr>
                          <a:srgbClr val="330066"/>
                        </a:buClr>
                        <a:buSzPct val="72727"/>
                        <a:buFont typeface="Wingdings"/>
                        <a:buChar char=""/>
                        <a:tabLst>
                          <a:tab pos="128270" algn="l"/>
                        </a:tabLst>
                      </a:pPr>
                      <a:r>
                        <a:rPr sz="550" spc="10" dirty="0">
                          <a:latin typeface="Times New Roman"/>
                          <a:cs typeface="Times New Roman"/>
                        </a:rPr>
                        <a:t>İşletmenin </a:t>
                      </a:r>
                      <a:r>
                        <a:rPr sz="550" spc="5" dirty="0">
                          <a:latin typeface="Times New Roman"/>
                          <a:cs typeface="Times New Roman"/>
                        </a:rPr>
                        <a:t>yer </a:t>
                      </a:r>
                      <a:r>
                        <a:rPr sz="550" spc="10" dirty="0">
                          <a:latin typeface="Times New Roman"/>
                          <a:cs typeface="Times New Roman"/>
                        </a:rPr>
                        <a:t>aldığı </a:t>
                      </a:r>
                      <a:r>
                        <a:rPr sz="550" b="1" spc="15" dirty="0">
                          <a:latin typeface="Times New Roman"/>
                          <a:cs typeface="Times New Roman"/>
                        </a:rPr>
                        <a:t>sektör </a:t>
                      </a:r>
                      <a:r>
                        <a:rPr sz="550" b="1" spc="10" dirty="0">
                          <a:latin typeface="Times New Roman"/>
                          <a:cs typeface="Times New Roman"/>
                        </a:rPr>
                        <a:t>verilerinin </a:t>
                      </a:r>
                      <a:r>
                        <a:rPr sz="550" spc="10" dirty="0">
                          <a:latin typeface="Times New Roman"/>
                          <a:cs typeface="Times New Roman"/>
                        </a:rPr>
                        <a:t>ve </a:t>
                      </a:r>
                      <a:r>
                        <a:rPr sz="550" spc="15" dirty="0">
                          <a:latin typeface="Times New Roman"/>
                          <a:cs typeface="Times New Roman"/>
                        </a:rPr>
                        <a:t>işletmenin </a:t>
                      </a:r>
                      <a:r>
                        <a:rPr sz="550" spc="10" dirty="0">
                          <a:latin typeface="Times New Roman"/>
                          <a:cs typeface="Times New Roman"/>
                        </a:rPr>
                        <a:t>sahip olduğu  özelliklerin </a:t>
                      </a:r>
                      <a:r>
                        <a:rPr sz="550" spc="5" dirty="0">
                          <a:latin typeface="Times New Roman"/>
                          <a:cs typeface="Times New Roman"/>
                        </a:rPr>
                        <a:t>iyi</a:t>
                      </a:r>
                      <a:r>
                        <a:rPr sz="550" spc="-15" dirty="0">
                          <a:latin typeface="Times New Roman"/>
                          <a:cs typeface="Times New Roman"/>
                        </a:rPr>
                        <a:t> </a:t>
                      </a:r>
                      <a:r>
                        <a:rPr sz="550" spc="15" dirty="0">
                          <a:latin typeface="Times New Roman"/>
                          <a:cs typeface="Times New Roman"/>
                        </a:rPr>
                        <a:t>bilinmesi,</a:t>
                      </a:r>
                      <a:endParaRPr sz="550">
                        <a:latin typeface="Times New Roman"/>
                        <a:cs typeface="Times New Roman"/>
                      </a:endParaRPr>
                    </a:p>
                    <a:p>
                      <a:pPr marL="127635" indent="-100965">
                        <a:lnSpc>
                          <a:spcPct val="100000"/>
                        </a:lnSpc>
                        <a:spcBef>
                          <a:spcPts val="185"/>
                        </a:spcBef>
                        <a:buClr>
                          <a:srgbClr val="330066"/>
                        </a:buClr>
                        <a:buSzPct val="72727"/>
                        <a:buFont typeface="Wingdings"/>
                        <a:buChar char=""/>
                        <a:tabLst>
                          <a:tab pos="128270" algn="l"/>
                        </a:tabLst>
                      </a:pPr>
                      <a:r>
                        <a:rPr sz="550" spc="10" dirty="0">
                          <a:latin typeface="Times New Roman"/>
                          <a:cs typeface="Times New Roman"/>
                        </a:rPr>
                        <a:t>Analizi yapan kişinin </a:t>
                      </a:r>
                      <a:r>
                        <a:rPr sz="550" b="1" spc="15" dirty="0">
                          <a:latin typeface="Times New Roman"/>
                          <a:cs typeface="Times New Roman"/>
                        </a:rPr>
                        <a:t>muhasebe </a:t>
                      </a:r>
                      <a:r>
                        <a:rPr sz="550" b="1" spc="10" dirty="0">
                          <a:latin typeface="Times New Roman"/>
                          <a:cs typeface="Times New Roman"/>
                        </a:rPr>
                        <a:t>kural </a:t>
                      </a:r>
                      <a:r>
                        <a:rPr sz="550" b="1" spc="20" dirty="0">
                          <a:latin typeface="Times New Roman"/>
                          <a:cs typeface="Times New Roman"/>
                        </a:rPr>
                        <a:t>ve </a:t>
                      </a:r>
                      <a:r>
                        <a:rPr sz="550" b="1" spc="10" dirty="0">
                          <a:latin typeface="Times New Roman"/>
                          <a:cs typeface="Times New Roman"/>
                        </a:rPr>
                        <a:t>kaidelerini </a:t>
                      </a:r>
                      <a:r>
                        <a:rPr sz="550" b="1" spc="15" dirty="0">
                          <a:latin typeface="Times New Roman"/>
                          <a:cs typeface="Times New Roman"/>
                        </a:rPr>
                        <a:t>iyi</a:t>
                      </a:r>
                      <a:r>
                        <a:rPr sz="550" b="1" spc="-10" dirty="0">
                          <a:latin typeface="Times New Roman"/>
                          <a:cs typeface="Times New Roman"/>
                        </a:rPr>
                        <a:t> </a:t>
                      </a:r>
                      <a:r>
                        <a:rPr sz="550" b="1" spc="10" dirty="0">
                          <a:latin typeface="Times New Roman"/>
                          <a:cs typeface="Times New Roman"/>
                        </a:rPr>
                        <a:t>bilmesi,</a:t>
                      </a:r>
                      <a:endParaRPr sz="550">
                        <a:latin typeface="Times New Roman"/>
                        <a:cs typeface="Times New Roman"/>
                      </a:endParaRPr>
                    </a:p>
                    <a:p>
                      <a:pPr marL="127635" marR="144780" indent="-100965">
                        <a:lnSpc>
                          <a:spcPct val="107100"/>
                        </a:lnSpc>
                        <a:spcBef>
                          <a:spcPts val="145"/>
                        </a:spcBef>
                        <a:buClr>
                          <a:srgbClr val="330066"/>
                        </a:buClr>
                        <a:buSzPct val="72727"/>
                        <a:buFont typeface="Wingdings"/>
                        <a:buChar char=""/>
                        <a:tabLst>
                          <a:tab pos="128270" algn="l"/>
                        </a:tabLst>
                      </a:pPr>
                      <a:r>
                        <a:rPr sz="550" spc="10" dirty="0">
                          <a:latin typeface="Times New Roman"/>
                          <a:cs typeface="Times New Roman"/>
                        </a:rPr>
                        <a:t>Analizi yapan kişinin elde </a:t>
                      </a:r>
                      <a:r>
                        <a:rPr sz="550" spc="5" dirty="0">
                          <a:latin typeface="Times New Roman"/>
                          <a:cs typeface="Times New Roman"/>
                        </a:rPr>
                        <a:t>ettiği </a:t>
                      </a:r>
                      <a:r>
                        <a:rPr sz="550" b="1" spc="15" dirty="0">
                          <a:latin typeface="Times New Roman"/>
                          <a:cs typeface="Times New Roman"/>
                        </a:rPr>
                        <a:t>birkaç oran </a:t>
                      </a:r>
                      <a:r>
                        <a:rPr sz="550" b="1" spc="20" dirty="0">
                          <a:latin typeface="Times New Roman"/>
                          <a:cs typeface="Times New Roman"/>
                        </a:rPr>
                        <a:t>veya </a:t>
                      </a:r>
                      <a:r>
                        <a:rPr sz="550" b="1" spc="15" dirty="0">
                          <a:latin typeface="Times New Roman"/>
                          <a:cs typeface="Times New Roman"/>
                        </a:rPr>
                        <a:t>yüzdeye bağlı </a:t>
                      </a:r>
                      <a:r>
                        <a:rPr sz="550" spc="10" dirty="0">
                          <a:latin typeface="Times New Roman"/>
                          <a:cs typeface="Times New Roman"/>
                        </a:rPr>
                        <a:t>kalarak  </a:t>
                      </a:r>
                      <a:r>
                        <a:rPr sz="550" spc="5" dirty="0">
                          <a:latin typeface="Times New Roman"/>
                          <a:cs typeface="Times New Roman"/>
                        </a:rPr>
                        <a:t>yargıya</a:t>
                      </a:r>
                      <a:r>
                        <a:rPr sz="550" spc="45" dirty="0">
                          <a:latin typeface="Times New Roman"/>
                          <a:cs typeface="Times New Roman"/>
                        </a:rPr>
                        <a:t> </a:t>
                      </a:r>
                      <a:r>
                        <a:rPr sz="550" spc="10" dirty="0">
                          <a:latin typeface="Times New Roman"/>
                          <a:cs typeface="Times New Roman"/>
                        </a:rPr>
                        <a:t>varmaması,</a:t>
                      </a:r>
                      <a:endParaRPr sz="550">
                        <a:latin typeface="Times New Roman"/>
                        <a:cs typeface="Times New Roman"/>
                      </a:endParaRPr>
                    </a:p>
                    <a:p>
                      <a:pPr marL="127635" marR="145415" indent="-100965">
                        <a:lnSpc>
                          <a:spcPct val="107100"/>
                        </a:lnSpc>
                        <a:spcBef>
                          <a:spcPts val="135"/>
                        </a:spcBef>
                        <a:buClr>
                          <a:srgbClr val="330066"/>
                        </a:buClr>
                        <a:buSzPct val="72727"/>
                        <a:buFont typeface="Wingdings"/>
                        <a:buChar char=""/>
                        <a:tabLst>
                          <a:tab pos="128270" algn="l"/>
                        </a:tabLst>
                      </a:pPr>
                      <a:r>
                        <a:rPr sz="550" spc="10" dirty="0">
                          <a:latin typeface="Times New Roman"/>
                          <a:cs typeface="Times New Roman"/>
                        </a:rPr>
                        <a:t>İncelenen </a:t>
                      </a:r>
                      <a:r>
                        <a:rPr sz="550" spc="15" dirty="0">
                          <a:latin typeface="Times New Roman"/>
                          <a:cs typeface="Times New Roman"/>
                        </a:rPr>
                        <a:t>döneme </a:t>
                      </a:r>
                      <a:r>
                        <a:rPr sz="550" spc="10" dirty="0">
                          <a:latin typeface="Times New Roman"/>
                          <a:cs typeface="Times New Roman"/>
                        </a:rPr>
                        <a:t>ilişkin </a:t>
                      </a:r>
                      <a:r>
                        <a:rPr sz="550" b="1" spc="15" dirty="0">
                          <a:latin typeface="Times New Roman"/>
                          <a:cs typeface="Times New Roman"/>
                        </a:rPr>
                        <a:t>ekonomik </a:t>
                      </a:r>
                      <a:r>
                        <a:rPr sz="550" b="1" spc="10" dirty="0">
                          <a:latin typeface="Times New Roman"/>
                          <a:cs typeface="Times New Roman"/>
                        </a:rPr>
                        <a:t>verilerin </a:t>
                      </a:r>
                      <a:r>
                        <a:rPr sz="550" spc="10" dirty="0">
                          <a:latin typeface="Times New Roman"/>
                          <a:cs typeface="Times New Roman"/>
                        </a:rPr>
                        <a:t>ve çevre koşullarının </a:t>
                      </a:r>
                      <a:r>
                        <a:rPr sz="550" spc="5" dirty="0">
                          <a:latin typeface="Times New Roman"/>
                          <a:cs typeface="Times New Roman"/>
                        </a:rPr>
                        <a:t>iyi  </a:t>
                      </a:r>
                      <a:r>
                        <a:rPr sz="550" spc="15" dirty="0">
                          <a:latin typeface="Times New Roman"/>
                          <a:cs typeface="Times New Roman"/>
                        </a:rPr>
                        <a:t>bilinmesi</a:t>
                      </a:r>
                      <a:r>
                        <a:rPr sz="550" spc="-45" dirty="0">
                          <a:latin typeface="Times New Roman"/>
                          <a:cs typeface="Times New Roman"/>
                        </a:rPr>
                        <a:t> </a:t>
                      </a:r>
                      <a:r>
                        <a:rPr sz="550" spc="10" dirty="0">
                          <a:latin typeface="Times New Roman"/>
                          <a:cs typeface="Times New Roman"/>
                        </a:rPr>
                        <a:t>gerekmektedir</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3287267" y="7034783"/>
            <a:ext cx="233172" cy="379476"/>
          </a:xfrm>
          <a:prstGeom prst="rect">
            <a:avLst/>
          </a:prstGeom>
          <a:blipFill>
            <a:blip r:embed="rId7"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5" dirty="0">
                          <a:latin typeface="Times New Roman"/>
                          <a:cs typeface="Times New Roman"/>
                        </a:rPr>
                        <a:t>FİNANSAL </a:t>
                      </a:r>
                      <a:r>
                        <a:rPr sz="550" b="1" spc="25" dirty="0">
                          <a:latin typeface="Times New Roman"/>
                          <a:cs typeface="Times New Roman"/>
                        </a:rPr>
                        <a:t>TOBLALAR </a:t>
                      </a:r>
                      <a:r>
                        <a:rPr sz="550" b="1" spc="15" dirty="0">
                          <a:latin typeface="Times New Roman"/>
                          <a:cs typeface="Times New Roman"/>
                        </a:rPr>
                        <a:t>ANALİZİNİN </a:t>
                      </a:r>
                      <a:r>
                        <a:rPr sz="550" b="1" spc="25" dirty="0">
                          <a:solidFill>
                            <a:srgbClr val="FF0000"/>
                          </a:solidFill>
                          <a:latin typeface="Times New Roman"/>
                          <a:cs typeface="Times New Roman"/>
                        </a:rPr>
                        <a:t>ÖN</a:t>
                      </a:r>
                      <a:r>
                        <a:rPr sz="550" b="1" dirty="0">
                          <a:solidFill>
                            <a:srgbClr val="FF0000"/>
                          </a:solidFill>
                          <a:latin typeface="Times New Roman"/>
                          <a:cs typeface="Times New Roman"/>
                        </a:rPr>
                        <a:t> </a:t>
                      </a:r>
                      <a:r>
                        <a:rPr sz="550" b="1" spc="20" dirty="0">
                          <a:solidFill>
                            <a:srgbClr val="FF0000"/>
                          </a:solidFill>
                          <a:latin typeface="Times New Roman"/>
                          <a:cs typeface="Times New Roman"/>
                        </a:rPr>
                        <a:t>KOŞULLARI</a:t>
                      </a:r>
                      <a:endParaRPr sz="550">
                        <a:latin typeface="Times New Roman"/>
                        <a:cs typeface="Times New Roman"/>
                      </a:endParaRPr>
                    </a:p>
                    <a:p>
                      <a:pPr>
                        <a:lnSpc>
                          <a:spcPct val="100000"/>
                        </a:lnSpc>
                        <a:spcBef>
                          <a:spcPts val="55"/>
                        </a:spcBef>
                      </a:pPr>
                      <a:endParaRPr sz="850">
                        <a:latin typeface="Times New Roman"/>
                        <a:cs typeface="Times New Roman"/>
                      </a:endParaRPr>
                    </a:p>
                    <a:p>
                      <a:pPr marL="27305" algn="just">
                        <a:lnSpc>
                          <a:spcPct val="100000"/>
                        </a:lnSpc>
                      </a:pPr>
                      <a:r>
                        <a:rPr sz="550" b="1" spc="15" dirty="0">
                          <a:solidFill>
                            <a:srgbClr val="FF0000"/>
                          </a:solidFill>
                          <a:latin typeface="Times New Roman"/>
                          <a:cs typeface="Times New Roman"/>
                        </a:rPr>
                        <a:t>a) Dolaylı </a:t>
                      </a:r>
                      <a:r>
                        <a:rPr sz="550" b="1" spc="20" dirty="0">
                          <a:solidFill>
                            <a:srgbClr val="FF0000"/>
                          </a:solidFill>
                          <a:latin typeface="Times New Roman"/>
                          <a:cs typeface="Times New Roman"/>
                        </a:rPr>
                        <a:t>ön</a:t>
                      </a:r>
                      <a:r>
                        <a:rPr sz="550" b="1" spc="-40" dirty="0">
                          <a:solidFill>
                            <a:srgbClr val="FF0000"/>
                          </a:solidFill>
                          <a:latin typeface="Times New Roman"/>
                          <a:cs typeface="Times New Roman"/>
                        </a:rPr>
                        <a:t> </a:t>
                      </a:r>
                      <a:r>
                        <a:rPr sz="550" b="1" spc="10" dirty="0">
                          <a:solidFill>
                            <a:srgbClr val="FF0000"/>
                          </a:solidFill>
                          <a:latin typeface="Times New Roman"/>
                          <a:cs typeface="Times New Roman"/>
                        </a:rPr>
                        <a:t>koşullar</a:t>
                      </a:r>
                      <a:endParaRPr sz="550">
                        <a:latin typeface="Times New Roman"/>
                        <a:cs typeface="Times New Roman"/>
                      </a:endParaRPr>
                    </a:p>
                    <a:p>
                      <a:pPr marL="127635" marR="141605" indent="-100965" algn="just">
                        <a:lnSpc>
                          <a:spcPct val="107000"/>
                        </a:lnSpc>
                        <a:spcBef>
                          <a:spcPts val="135"/>
                        </a:spcBef>
                        <a:buClr>
                          <a:srgbClr val="330066"/>
                        </a:buClr>
                        <a:buSzPct val="72727"/>
                        <a:buFont typeface="Wingdings"/>
                        <a:buChar char=""/>
                        <a:tabLst>
                          <a:tab pos="128270" algn="l"/>
                        </a:tabLst>
                      </a:pPr>
                      <a:r>
                        <a:rPr sz="550" spc="10" dirty="0">
                          <a:latin typeface="Times New Roman"/>
                          <a:cs typeface="Times New Roman"/>
                        </a:rPr>
                        <a:t>İşletmenin içinde </a:t>
                      </a:r>
                      <a:r>
                        <a:rPr sz="550" spc="15" dirty="0">
                          <a:latin typeface="Times New Roman"/>
                          <a:cs typeface="Times New Roman"/>
                        </a:rPr>
                        <a:t>bulunduğu </a:t>
                      </a:r>
                      <a:r>
                        <a:rPr sz="550" b="1" spc="15" dirty="0">
                          <a:latin typeface="Times New Roman"/>
                          <a:cs typeface="Times New Roman"/>
                        </a:rPr>
                        <a:t>ekonomik </a:t>
                      </a:r>
                      <a:r>
                        <a:rPr sz="550" spc="10" dirty="0">
                          <a:latin typeface="Times New Roman"/>
                          <a:cs typeface="Times New Roman"/>
                        </a:rPr>
                        <a:t>ortam </a:t>
                      </a:r>
                      <a:r>
                        <a:rPr sz="550" i="1" spc="10" dirty="0">
                          <a:latin typeface="Times New Roman"/>
                          <a:cs typeface="Times New Roman"/>
                        </a:rPr>
                        <a:t>(enflasyon, faiz oranları  vb.),</a:t>
                      </a:r>
                      <a:endParaRPr sz="550">
                        <a:latin typeface="Times New Roman"/>
                        <a:cs typeface="Times New Roman"/>
                      </a:endParaRPr>
                    </a:p>
                    <a:p>
                      <a:pPr marL="127635" marR="141605" indent="-100965" algn="just">
                        <a:lnSpc>
                          <a:spcPct val="107100"/>
                        </a:lnSpc>
                        <a:spcBef>
                          <a:spcPts val="135"/>
                        </a:spcBef>
                        <a:buClr>
                          <a:srgbClr val="330066"/>
                        </a:buClr>
                        <a:buSzPct val="72727"/>
                        <a:buFont typeface="Wingdings"/>
                        <a:buChar char=""/>
                        <a:tabLst>
                          <a:tab pos="128270" algn="l"/>
                        </a:tabLst>
                      </a:pPr>
                      <a:r>
                        <a:rPr sz="550" spc="10" dirty="0">
                          <a:latin typeface="Times New Roman"/>
                          <a:cs typeface="Times New Roman"/>
                        </a:rPr>
                        <a:t>İşletmenin içinde bulunduğu </a:t>
                      </a:r>
                      <a:r>
                        <a:rPr sz="550" b="1" spc="10" dirty="0">
                          <a:latin typeface="Times New Roman"/>
                          <a:cs typeface="Times New Roman"/>
                        </a:rPr>
                        <a:t>sektörel </a:t>
                      </a:r>
                      <a:r>
                        <a:rPr sz="550" spc="15" dirty="0">
                          <a:latin typeface="Times New Roman"/>
                          <a:cs typeface="Times New Roman"/>
                        </a:rPr>
                        <a:t>ortam </a:t>
                      </a:r>
                      <a:r>
                        <a:rPr sz="550" i="1" spc="10" dirty="0">
                          <a:latin typeface="Times New Roman"/>
                          <a:cs typeface="Times New Roman"/>
                        </a:rPr>
                        <a:t>(sektörün </a:t>
                      </a:r>
                      <a:r>
                        <a:rPr sz="550" i="1" spc="15" dirty="0">
                          <a:latin typeface="Times New Roman"/>
                          <a:cs typeface="Times New Roman"/>
                        </a:rPr>
                        <a:t>hangi aşamada </a:t>
                      </a:r>
                      <a:r>
                        <a:rPr sz="550" i="1" spc="165" dirty="0">
                          <a:latin typeface="Times New Roman"/>
                          <a:cs typeface="Times New Roman"/>
                        </a:rPr>
                        <a:t> </a:t>
                      </a:r>
                      <a:r>
                        <a:rPr sz="550" i="1" spc="15" dirty="0">
                          <a:latin typeface="Times New Roman"/>
                          <a:cs typeface="Times New Roman"/>
                        </a:rPr>
                        <a:t>olduğu </a:t>
                      </a:r>
                      <a:r>
                        <a:rPr sz="550" i="1" spc="10" dirty="0">
                          <a:latin typeface="Times New Roman"/>
                          <a:cs typeface="Times New Roman"/>
                        </a:rPr>
                        <a:t>(kuruluş, gelişme vb.) sektörün </a:t>
                      </a:r>
                      <a:r>
                        <a:rPr sz="550" i="1" spc="5" dirty="0">
                          <a:latin typeface="Times New Roman"/>
                          <a:cs typeface="Times New Roman"/>
                        </a:rPr>
                        <a:t>niteliği </a:t>
                      </a:r>
                      <a:r>
                        <a:rPr sz="550" i="1" spc="10" dirty="0">
                          <a:latin typeface="Times New Roman"/>
                          <a:cs typeface="Times New Roman"/>
                        </a:rPr>
                        <a:t>(hizmet, </a:t>
                      </a:r>
                      <a:r>
                        <a:rPr sz="550" i="1" spc="15" dirty="0">
                          <a:latin typeface="Times New Roman"/>
                          <a:cs typeface="Times New Roman"/>
                        </a:rPr>
                        <a:t>üretim </a:t>
                      </a:r>
                      <a:r>
                        <a:rPr sz="550" i="1" spc="10" dirty="0">
                          <a:latin typeface="Times New Roman"/>
                          <a:cs typeface="Times New Roman"/>
                        </a:rPr>
                        <a:t>vb.) sektöre  </a:t>
                      </a:r>
                      <a:r>
                        <a:rPr sz="550" i="1" spc="20" dirty="0">
                          <a:latin typeface="Times New Roman"/>
                          <a:cs typeface="Times New Roman"/>
                        </a:rPr>
                        <a:t>özgü </a:t>
                      </a:r>
                      <a:r>
                        <a:rPr sz="550" i="1" spc="15" dirty="0">
                          <a:latin typeface="Times New Roman"/>
                          <a:cs typeface="Times New Roman"/>
                        </a:rPr>
                        <a:t>olumlu ve olumsuz</a:t>
                      </a:r>
                      <a:r>
                        <a:rPr sz="550" i="1" spc="-95" dirty="0">
                          <a:latin typeface="Times New Roman"/>
                          <a:cs typeface="Times New Roman"/>
                        </a:rPr>
                        <a:t> </a:t>
                      </a:r>
                      <a:r>
                        <a:rPr sz="550" i="1" spc="15" dirty="0">
                          <a:latin typeface="Times New Roman"/>
                          <a:cs typeface="Times New Roman"/>
                        </a:rPr>
                        <a:t>gelişmeler)</a:t>
                      </a:r>
                      <a:endParaRPr sz="550">
                        <a:latin typeface="Times New Roman"/>
                        <a:cs typeface="Times New Roman"/>
                      </a:endParaRPr>
                    </a:p>
                    <a:p>
                      <a:pPr marL="127635" marR="141605" indent="-100965" algn="just">
                        <a:lnSpc>
                          <a:spcPct val="107100"/>
                        </a:lnSpc>
                        <a:spcBef>
                          <a:spcPts val="135"/>
                        </a:spcBef>
                        <a:buClr>
                          <a:srgbClr val="330066"/>
                        </a:buClr>
                        <a:buSzPct val="72727"/>
                        <a:buFont typeface="Wingdings"/>
                        <a:buChar char=""/>
                        <a:tabLst>
                          <a:tab pos="128270" algn="l"/>
                        </a:tabLst>
                      </a:pPr>
                      <a:r>
                        <a:rPr sz="550" spc="10" dirty="0">
                          <a:latin typeface="Times New Roman"/>
                          <a:cs typeface="Times New Roman"/>
                        </a:rPr>
                        <a:t>İşletmenin </a:t>
                      </a:r>
                      <a:r>
                        <a:rPr sz="550" b="1" spc="10" dirty="0">
                          <a:latin typeface="Times New Roman"/>
                          <a:cs typeface="Times New Roman"/>
                        </a:rPr>
                        <a:t>yapısal </a:t>
                      </a:r>
                      <a:r>
                        <a:rPr sz="550" b="1" spc="20" dirty="0">
                          <a:latin typeface="Times New Roman"/>
                          <a:cs typeface="Times New Roman"/>
                        </a:rPr>
                        <a:t>ve </a:t>
                      </a:r>
                      <a:r>
                        <a:rPr sz="550" b="1" spc="10" dirty="0">
                          <a:latin typeface="Times New Roman"/>
                          <a:cs typeface="Times New Roman"/>
                        </a:rPr>
                        <a:t>yönetsel </a:t>
                      </a:r>
                      <a:r>
                        <a:rPr sz="550" spc="10" dirty="0">
                          <a:latin typeface="Times New Roman"/>
                          <a:cs typeface="Times New Roman"/>
                        </a:rPr>
                        <a:t>özellikleri </a:t>
                      </a:r>
                      <a:r>
                        <a:rPr sz="550" i="1" spc="10" dirty="0">
                          <a:latin typeface="Times New Roman"/>
                          <a:cs typeface="Times New Roman"/>
                        </a:rPr>
                        <a:t>(işletmenin organizasyon yapısı  (A.Ş., Ltd., </a:t>
                      </a:r>
                      <a:r>
                        <a:rPr sz="550" i="1" spc="15" dirty="0">
                          <a:latin typeface="Times New Roman"/>
                          <a:cs typeface="Times New Roman"/>
                        </a:rPr>
                        <a:t>Komandit </a:t>
                      </a:r>
                      <a:r>
                        <a:rPr sz="550" i="1" spc="10" dirty="0">
                          <a:latin typeface="Times New Roman"/>
                          <a:cs typeface="Times New Roman"/>
                        </a:rPr>
                        <a:t>vb.) </a:t>
                      </a:r>
                      <a:r>
                        <a:rPr sz="550" i="1" spc="15" dirty="0">
                          <a:latin typeface="Times New Roman"/>
                          <a:cs typeface="Times New Roman"/>
                        </a:rPr>
                        <a:t>Kurumsal </a:t>
                      </a:r>
                      <a:r>
                        <a:rPr sz="550" i="1" spc="10" dirty="0">
                          <a:latin typeface="Times New Roman"/>
                          <a:cs typeface="Times New Roman"/>
                        </a:rPr>
                        <a:t>yönetim anlayışına sahip </a:t>
                      </a:r>
                      <a:r>
                        <a:rPr sz="550" i="1" spc="15" dirty="0">
                          <a:latin typeface="Times New Roman"/>
                          <a:cs typeface="Times New Roman"/>
                        </a:rPr>
                        <a:t>olup  olmadığı </a:t>
                      </a:r>
                      <a:r>
                        <a:rPr sz="550" i="1" spc="10" dirty="0">
                          <a:latin typeface="Times New Roman"/>
                          <a:cs typeface="Times New Roman"/>
                        </a:rPr>
                        <a:t>(Aile, </a:t>
                      </a:r>
                      <a:r>
                        <a:rPr sz="550" i="1" spc="20" dirty="0">
                          <a:latin typeface="Times New Roman"/>
                          <a:cs typeface="Times New Roman"/>
                        </a:rPr>
                        <a:t>Kurumsal</a:t>
                      </a:r>
                      <a:r>
                        <a:rPr sz="550" i="1" spc="-80" dirty="0">
                          <a:latin typeface="Times New Roman"/>
                          <a:cs typeface="Times New Roman"/>
                        </a:rPr>
                        <a:t> </a:t>
                      </a:r>
                      <a:r>
                        <a:rPr sz="550" i="1" spc="10" dirty="0">
                          <a:latin typeface="Times New Roman"/>
                          <a:cs typeface="Times New Roman"/>
                        </a:rPr>
                        <a:t>vb.)</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6373367" y="7034783"/>
            <a:ext cx="233171" cy="379476"/>
          </a:xfrm>
          <a:prstGeom prst="rect">
            <a:avLst/>
          </a:prstGeom>
          <a:blipFill>
            <a:blip r:embed="rId8"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80"/>
                        </a:spcBef>
                      </a:pPr>
                      <a:r>
                        <a:rPr sz="550" b="1" spc="15" dirty="0">
                          <a:latin typeface="Times New Roman"/>
                          <a:cs typeface="Times New Roman"/>
                        </a:rPr>
                        <a:t>FİNANSAL </a:t>
                      </a:r>
                      <a:r>
                        <a:rPr sz="550" b="1" spc="25" dirty="0">
                          <a:latin typeface="Times New Roman"/>
                          <a:cs typeface="Times New Roman"/>
                        </a:rPr>
                        <a:t>TOBLALAR </a:t>
                      </a:r>
                      <a:r>
                        <a:rPr sz="550" b="1" spc="15" dirty="0">
                          <a:latin typeface="Times New Roman"/>
                          <a:cs typeface="Times New Roman"/>
                        </a:rPr>
                        <a:t>ANALİZİNİN </a:t>
                      </a:r>
                      <a:r>
                        <a:rPr sz="550" b="1" spc="25" dirty="0">
                          <a:solidFill>
                            <a:srgbClr val="FF0000"/>
                          </a:solidFill>
                          <a:latin typeface="Times New Roman"/>
                          <a:cs typeface="Times New Roman"/>
                        </a:rPr>
                        <a:t>ÖN</a:t>
                      </a:r>
                      <a:r>
                        <a:rPr sz="550" b="1" dirty="0">
                          <a:solidFill>
                            <a:srgbClr val="FF0000"/>
                          </a:solidFill>
                          <a:latin typeface="Times New Roman"/>
                          <a:cs typeface="Times New Roman"/>
                        </a:rPr>
                        <a:t> </a:t>
                      </a:r>
                      <a:r>
                        <a:rPr sz="550" b="1" spc="20" dirty="0">
                          <a:solidFill>
                            <a:srgbClr val="FF0000"/>
                          </a:solidFill>
                          <a:latin typeface="Times New Roman"/>
                          <a:cs typeface="Times New Roman"/>
                        </a:rPr>
                        <a:t>KOŞULLARI</a:t>
                      </a:r>
                      <a:endParaRPr sz="550">
                        <a:latin typeface="Times New Roman"/>
                        <a:cs typeface="Times New Roman"/>
                      </a:endParaRPr>
                    </a:p>
                    <a:p>
                      <a:pPr>
                        <a:lnSpc>
                          <a:spcPct val="100000"/>
                        </a:lnSpc>
                      </a:pPr>
                      <a:endParaRPr sz="600">
                        <a:latin typeface="Times New Roman"/>
                        <a:cs typeface="Times New Roman"/>
                      </a:endParaRPr>
                    </a:p>
                    <a:p>
                      <a:pPr marL="27305">
                        <a:lnSpc>
                          <a:spcPct val="100000"/>
                        </a:lnSpc>
                        <a:spcBef>
                          <a:spcPts val="355"/>
                        </a:spcBef>
                      </a:pPr>
                      <a:r>
                        <a:rPr sz="550" b="1" spc="10" dirty="0">
                          <a:solidFill>
                            <a:srgbClr val="FF0000"/>
                          </a:solidFill>
                          <a:latin typeface="Times New Roman"/>
                          <a:cs typeface="Times New Roman"/>
                        </a:rPr>
                        <a:t>b) </a:t>
                      </a:r>
                      <a:r>
                        <a:rPr sz="550" b="1" spc="15" dirty="0">
                          <a:solidFill>
                            <a:srgbClr val="FF0000"/>
                          </a:solidFill>
                          <a:latin typeface="Times New Roman"/>
                          <a:cs typeface="Times New Roman"/>
                        </a:rPr>
                        <a:t>Dolaysız </a:t>
                      </a:r>
                      <a:r>
                        <a:rPr sz="550" b="1" spc="20" dirty="0">
                          <a:solidFill>
                            <a:srgbClr val="FF0000"/>
                          </a:solidFill>
                          <a:latin typeface="Times New Roman"/>
                          <a:cs typeface="Times New Roman"/>
                        </a:rPr>
                        <a:t>ön</a:t>
                      </a:r>
                      <a:r>
                        <a:rPr sz="550" b="1" spc="-35" dirty="0">
                          <a:solidFill>
                            <a:srgbClr val="FF0000"/>
                          </a:solidFill>
                          <a:latin typeface="Times New Roman"/>
                          <a:cs typeface="Times New Roman"/>
                        </a:rPr>
                        <a:t> </a:t>
                      </a:r>
                      <a:r>
                        <a:rPr sz="550" b="1" spc="10" dirty="0">
                          <a:solidFill>
                            <a:srgbClr val="FF0000"/>
                          </a:solidFill>
                          <a:latin typeface="Times New Roman"/>
                          <a:cs typeface="Times New Roman"/>
                        </a:rPr>
                        <a:t>koşullar</a:t>
                      </a:r>
                      <a:endParaRPr sz="550">
                        <a:latin typeface="Times New Roman"/>
                        <a:cs typeface="Times New Roman"/>
                      </a:endParaRPr>
                    </a:p>
                    <a:p>
                      <a:pPr marL="127635" marR="144145" indent="-100965">
                        <a:lnSpc>
                          <a:spcPct val="107000"/>
                        </a:lnSpc>
                        <a:spcBef>
                          <a:spcPts val="135"/>
                        </a:spcBef>
                        <a:buClr>
                          <a:srgbClr val="330066"/>
                        </a:buClr>
                        <a:buSzPct val="72727"/>
                        <a:buFont typeface="Wingdings"/>
                        <a:buChar char=""/>
                        <a:tabLst>
                          <a:tab pos="128270" algn="l"/>
                        </a:tabLst>
                      </a:pPr>
                      <a:r>
                        <a:rPr sz="550" b="1" spc="15" dirty="0">
                          <a:latin typeface="Times New Roman"/>
                          <a:cs typeface="Times New Roman"/>
                        </a:rPr>
                        <a:t>Tekdüzen </a:t>
                      </a:r>
                      <a:r>
                        <a:rPr sz="550" spc="15" dirty="0">
                          <a:latin typeface="Times New Roman"/>
                          <a:cs typeface="Times New Roman"/>
                        </a:rPr>
                        <a:t>muhasebe </a:t>
                      </a:r>
                      <a:r>
                        <a:rPr sz="550" spc="10" dirty="0">
                          <a:latin typeface="Times New Roman"/>
                          <a:cs typeface="Times New Roman"/>
                        </a:rPr>
                        <a:t>sistemi </a:t>
                      </a:r>
                      <a:r>
                        <a:rPr sz="550" i="1" spc="10" dirty="0">
                          <a:latin typeface="Times New Roman"/>
                          <a:cs typeface="Times New Roman"/>
                        </a:rPr>
                        <a:t>(finansal tablolar tekdüzen </a:t>
                      </a:r>
                      <a:r>
                        <a:rPr sz="550" i="1" spc="15" dirty="0">
                          <a:latin typeface="Times New Roman"/>
                          <a:cs typeface="Times New Roman"/>
                        </a:rPr>
                        <a:t>bir </a:t>
                      </a:r>
                      <a:r>
                        <a:rPr sz="550" i="1" spc="10" dirty="0">
                          <a:latin typeface="Times New Roman"/>
                          <a:cs typeface="Times New Roman"/>
                        </a:rPr>
                        <a:t>standartta  </a:t>
                      </a:r>
                      <a:r>
                        <a:rPr sz="550" i="1" spc="15" dirty="0">
                          <a:latin typeface="Times New Roman"/>
                          <a:cs typeface="Times New Roman"/>
                        </a:rPr>
                        <a:t>hazırlanmalı),</a:t>
                      </a:r>
                      <a:endParaRPr sz="550">
                        <a:latin typeface="Times New Roman"/>
                        <a:cs typeface="Times New Roman"/>
                      </a:endParaRPr>
                    </a:p>
                    <a:p>
                      <a:pPr marL="127635" marR="141605" indent="-100965">
                        <a:lnSpc>
                          <a:spcPct val="107000"/>
                        </a:lnSpc>
                        <a:spcBef>
                          <a:spcPts val="135"/>
                        </a:spcBef>
                        <a:buClr>
                          <a:srgbClr val="330066"/>
                        </a:buClr>
                        <a:buSzPct val="72727"/>
                        <a:buFont typeface="Wingdings"/>
                        <a:buChar char=""/>
                        <a:tabLst>
                          <a:tab pos="128270" algn="l"/>
                        </a:tabLst>
                      </a:pPr>
                      <a:r>
                        <a:rPr sz="550" b="1" spc="10" dirty="0">
                          <a:latin typeface="Times New Roman"/>
                          <a:cs typeface="Times New Roman"/>
                        </a:rPr>
                        <a:t>Standart </a:t>
                      </a:r>
                      <a:r>
                        <a:rPr sz="550" spc="10" dirty="0">
                          <a:latin typeface="Times New Roman"/>
                          <a:cs typeface="Times New Roman"/>
                        </a:rPr>
                        <a:t>oranların saptanması </a:t>
                      </a:r>
                      <a:r>
                        <a:rPr sz="550" i="1" spc="10" dirty="0">
                          <a:latin typeface="Times New Roman"/>
                          <a:cs typeface="Times New Roman"/>
                        </a:rPr>
                        <a:t>(oranların </a:t>
                      </a:r>
                      <a:r>
                        <a:rPr sz="550" i="1" spc="15" dirty="0">
                          <a:latin typeface="Times New Roman"/>
                          <a:cs typeface="Times New Roman"/>
                        </a:rPr>
                        <a:t>doğru yorumlanabilmesi </a:t>
                      </a:r>
                      <a:r>
                        <a:rPr sz="550" i="1" spc="10" dirty="0">
                          <a:latin typeface="Times New Roman"/>
                          <a:cs typeface="Times New Roman"/>
                        </a:rPr>
                        <a:t>için  ilgili </a:t>
                      </a:r>
                      <a:r>
                        <a:rPr sz="550" i="1" spc="20" dirty="0">
                          <a:latin typeface="Times New Roman"/>
                          <a:cs typeface="Times New Roman"/>
                        </a:rPr>
                        <a:t>oran </a:t>
                      </a:r>
                      <a:r>
                        <a:rPr sz="550" i="1" spc="15" dirty="0">
                          <a:latin typeface="Times New Roman"/>
                          <a:cs typeface="Times New Roman"/>
                        </a:rPr>
                        <a:t>standardı</a:t>
                      </a:r>
                      <a:r>
                        <a:rPr sz="550" i="1" spc="-80" dirty="0">
                          <a:latin typeface="Times New Roman"/>
                          <a:cs typeface="Times New Roman"/>
                        </a:rPr>
                        <a:t> </a:t>
                      </a:r>
                      <a:r>
                        <a:rPr sz="550" i="1" spc="10" dirty="0">
                          <a:latin typeface="Times New Roman"/>
                          <a:cs typeface="Times New Roman"/>
                        </a:rPr>
                        <a:t>bilinmeli),</a:t>
                      </a:r>
                      <a:endParaRPr sz="550">
                        <a:latin typeface="Times New Roman"/>
                        <a:cs typeface="Times New Roman"/>
                      </a:endParaRPr>
                    </a:p>
                    <a:p>
                      <a:pPr marL="127635" marR="143510" indent="-100965">
                        <a:lnSpc>
                          <a:spcPct val="105200"/>
                        </a:lnSpc>
                        <a:spcBef>
                          <a:spcPts val="160"/>
                        </a:spcBef>
                        <a:buClr>
                          <a:srgbClr val="330066"/>
                        </a:buClr>
                        <a:buSzPct val="72727"/>
                        <a:buFont typeface="Wingdings"/>
                        <a:buChar char=""/>
                        <a:tabLst>
                          <a:tab pos="128270" algn="l"/>
                        </a:tabLst>
                      </a:pPr>
                      <a:r>
                        <a:rPr sz="550" b="1" spc="10" dirty="0">
                          <a:latin typeface="Times New Roman"/>
                          <a:cs typeface="Times New Roman"/>
                        </a:rPr>
                        <a:t>Tarihi </a:t>
                      </a:r>
                      <a:r>
                        <a:rPr sz="550" spc="10" dirty="0">
                          <a:latin typeface="Times New Roman"/>
                          <a:cs typeface="Times New Roman"/>
                        </a:rPr>
                        <a:t>standart oranlar </a:t>
                      </a:r>
                      <a:r>
                        <a:rPr sz="550" i="1" spc="10" dirty="0">
                          <a:latin typeface="Times New Roman"/>
                          <a:cs typeface="Times New Roman"/>
                        </a:rPr>
                        <a:t>(önceki </a:t>
                      </a:r>
                      <a:r>
                        <a:rPr sz="550" i="1" spc="15" dirty="0">
                          <a:latin typeface="Times New Roman"/>
                          <a:cs typeface="Times New Roman"/>
                        </a:rPr>
                        <a:t>dönemlere </a:t>
                      </a:r>
                      <a:r>
                        <a:rPr sz="550" i="1" spc="10" dirty="0">
                          <a:latin typeface="Times New Roman"/>
                          <a:cs typeface="Times New Roman"/>
                        </a:rPr>
                        <a:t>ait finansal tablolardan elde  </a:t>
                      </a:r>
                      <a:r>
                        <a:rPr sz="550" i="1" spc="15" dirty="0">
                          <a:latin typeface="Times New Roman"/>
                          <a:cs typeface="Times New Roman"/>
                        </a:rPr>
                        <a:t>edilen</a:t>
                      </a:r>
                      <a:r>
                        <a:rPr sz="550" i="1" spc="-25" dirty="0">
                          <a:latin typeface="Times New Roman"/>
                          <a:cs typeface="Times New Roman"/>
                        </a:rPr>
                        <a:t> </a:t>
                      </a:r>
                      <a:r>
                        <a:rPr sz="550" i="1" spc="15" dirty="0">
                          <a:latin typeface="Times New Roman"/>
                          <a:cs typeface="Times New Roman"/>
                        </a:rPr>
                        <a:t>değerlerin</a:t>
                      </a:r>
                      <a:r>
                        <a:rPr sz="550" i="1" spc="-25" dirty="0">
                          <a:latin typeface="Times New Roman"/>
                          <a:cs typeface="Times New Roman"/>
                        </a:rPr>
                        <a:t> </a:t>
                      </a:r>
                      <a:r>
                        <a:rPr sz="550" i="1" spc="15" dirty="0">
                          <a:latin typeface="Times New Roman"/>
                          <a:cs typeface="Times New Roman"/>
                        </a:rPr>
                        <a:t>ortalamaları</a:t>
                      </a:r>
                      <a:r>
                        <a:rPr sz="550" i="1" spc="-35" dirty="0">
                          <a:latin typeface="Times New Roman"/>
                          <a:cs typeface="Times New Roman"/>
                        </a:rPr>
                        <a:t> </a:t>
                      </a:r>
                      <a:r>
                        <a:rPr sz="550" i="1" spc="10" dirty="0">
                          <a:latin typeface="Times New Roman"/>
                          <a:cs typeface="Times New Roman"/>
                        </a:rPr>
                        <a:t>ile</a:t>
                      </a:r>
                      <a:r>
                        <a:rPr sz="550" i="1" dirty="0">
                          <a:latin typeface="Times New Roman"/>
                          <a:cs typeface="Times New Roman"/>
                        </a:rPr>
                        <a:t> </a:t>
                      </a:r>
                      <a:r>
                        <a:rPr sz="550" i="1" spc="15" dirty="0">
                          <a:latin typeface="Times New Roman"/>
                          <a:cs typeface="Times New Roman"/>
                        </a:rPr>
                        <a:t>bunların</a:t>
                      </a:r>
                      <a:r>
                        <a:rPr sz="550" i="1" spc="-30" dirty="0">
                          <a:latin typeface="Times New Roman"/>
                          <a:cs typeface="Times New Roman"/>
                        </a:rPr>
                        <a:t> </a:t>
                      </a:r>
                      <a:r>
                        <a:rPr sz="550" i="1" spc="15" dirty="0">
                          <a:latin typeface="Times New Roman"/>
                          <a:cs typeface="Times New Roman"/>
                        </a:rPr>
                        <a:t>standart</a:t>
                      </a:r>
                      <a:r>
                        <a:rPr sz="550" i="1" spc="-15" dirty="0">
                          <a:latin typeface="Times New Roman"/>
                          <a:cs typeface="Times New Roman"/>
                        </a:rPr>
                        <a:t> </a:t>
                      </a:r>
                      <a:r>
                        <a:rPr sz="550" i="1" spc="15" dirty="0">
                          <a:latin typeface="Times New Roman"/>
                          <a:cs typeface="Times New Roman"/>
                        </a:rPr>
                        <a:t>oranları</a:t>
                      </a:r>
                      <a:r>
                        <a:rPr sz="550" i="1" spc="-20" dirty="0">
                          <a:latin typeface="Times New Roman"/>
                          <a:cs typeface="Times New Roman"/>
                        </a:rPr>
                        <a:t> </a:t>
                      </a:r>
                      <a:r>
                        <a:rPr sz="550" i="1" spc="10" dirty="0">
                          <a:latin typeface="Times New Roman"/>
                          <a:cs typeface="Times New Roman"/>
                        </a:rPr>
                        <a:t>bilinmeli),</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b="1" spc="10" dirty="0">
                          <a:latin typeface="Times New Roman"/>
                          <a:cs typeface="Times New Roman"/>
                        </a:rPr>
                        <a:t>Sektörel</a:t>
                      </a:r>
                      <a:r>
                        <a:rPr sz="550" b="1" spc="5" dirty="0">
                          <a:latin typeface="Times New Roman"/>
                          <a:cs typeface="Times New Roman"/>
                        </a:rPr>
                        <a:t> </a:t>
                      </a:r>
                      <a:r>
                        <a:rPr sz="550" spc="10" dirty="0">
                          <a:latin typeface="Times New Roman"/>
                          <a:cs typeface="Times New Roman"/>
                        </a:rPr>
                        <a:t>standart</a:t>
                      </a:r>
                      <a:r>
                        <a:rPr sz="550" dirty="0">
                          <a:latin typeface="Times New Roman"/>
                          <a:cs typeface="Times New Roman"/>
                        </a:rPr>
                        <a:t> </a:t>
                      </a:r>
                      <a:r>
                        <a:rPr sz="550" spc="10" dirty="0">
                          <a:latin typeface="Times New Roman"/>
                          <a:cs typeface="Times New Roman"/>
                        </a:rPr>
                        <a:t>oranlar</a:t>
                      </a:r>
                      <a:r>
                        <a:rPr sz="550" spc="15" dirty="0">
                          <a:latin typeface="Times New Roman"/>
                          <a:cs typeface="Times New Roman"/>
                        </a:rPr>
                        <a:t> </a:t>
                      </a:r>
                      <a:r>
                        <a:rPr sz="550" i="1" spc="10" dirty="0">
                          <a:latin typeface="Times New Roman"/>
                          <a:cs typeface="Times New Roman"/>
                        </a:rPr>
                        <a:t>(sektörel</a:t>
                      </a:r>
                      <a:r>
                        <a:rPr sz="550" i="1" spc="-30" dirty="0">
                          <a:latin typeface="Times New Roman"/>
                          <a:cs typeface="Times New Roman"/>
                        </a:rPr>
                        <a:t> </a:t>
                      </a:r>
                      <a:r>
                        <a:rPr sz="550" i="1" spc="15" dirty="0">
                          <a:latin typeface="Times New Roman"/>
                          <a:cs typeface="Times New Roman"/>
                        </a:rPr>
                        <a:t>standart</a:t>
                      </a:r>
                      <a:r>
                        <a:rPr sz="550" i="1" spc="-20" dirty="0">
                          <a:latin typeface="Times New Roman"/>
                          <a:cs typeface="Times New Roman"/>
                        </a:rPr>
                        <a:t> </a:t>
                      </a:r>
                      <a:r>
                        <a:rPr sz="550" i="1" spc="15" dirty="0">
                          <a:latin typeface="Times New Roman"/>
                          <a:cs typeface="Times New Roman"/>
                        </a:rPr>
                        <a:t>oranlar</a:t>
                      </a:r>
                      <a:r>
                        <a:rPr sz="550" i="1" spc="-35" dirty="0">
                          <a:latin typeface="Times New Roman"/>
                          <a:cs typeface="Times New Roman"/>
                        </a:rPr>
                        <a:t> </a:t>
                      </a:r>
                      <a:r>
                        <a:rPr sz="550" i="1" spc="10" dirty="0">
                          <a:latin typeface="Times New Roman"/>
                          <a:cs typeface="Times New Roman"/>
                        </a:rPr>
                        <a:t>iyi</a:t>
                      </a:r>
                      <a:r>
                        <a:rPr sz="550" i="1" dirty="0">
                          <a:latin typeface="Times New Roman"/>
                          <a:cs typeface="Times New Roman"/>
                        </a:rPr>
                        <a:t> </a:t>
                      </a:r>
                      <a:r>
                        <a:rPr sz="550" i="1" spc="10" dirty="0">
                          <a:latin typeface="Times New Roman"/>
                          <a:cs typeface="Times New Roman"/>
                        </a:rPr>
                        <a:t>bilinmeli),</a:t>
                      </a:r>
                      <a:endParaRPr sz="550">
                        <a:latin typeface="Times New Roman"/>
                        <a:cs typeface="Times New Roman"/>
                      </a:endParaRPr>
                    </a:p>
                    <a:p>
                      <a:pPr marL="127635" marR="141605" indent="-100965" algn="just">
                        <a:lnSpc>
                          <a:spcPct val="106200"/>
                        </a:lnSpc>
                        <a:spcBef>
                          <a:spcPts val="135"/>
                        </a:spcBef>
                        <a:buClr>
                          <a:srgbClr val="330066"/>
                        </a:buClr>
                        <a:buSzPct val="72727"/>
                        <a:buFont typeface="Wingdings"/>
                        <a:buChar char=""/>
                        <a:tabLst>
                          <a:tab pos="128270" algn="l"/>
                        </a:tabLst>
                      </a:pPr>
                      <a:r>
                        <a:rPr sz="550" b="1" spc="15" dirty="0">
                          <a:latin typeface="Times New Roman"/>
                          <a:cs typeface="Times New Roman"/>
                        </a:rPr>
                        <a:t>İdeal </a:t>
                      </a:r>
                      <a:r>
                        <a:rPr sz="550" spc="10" dirty="0">
                          <a:latin typeface="Times New Roman"/>
                          <a:cs typeface="Times New Roman"/>
                        </a:rPr>
                        <a:t>/ </a:t>
                      </a:r>
                      <a:r>
                        <a:rPr sz="550" b="1" spc="10" dirty="0">
                          <a:latin typeface="Times New Roman"/>
                          <a:cs typeface="Times New Roman"/>
                        </a:rPr>
                        <a:t>hedef </a:t>
                      </a:r>
                      <a:r>
                        <a:rPr sz="550" spc="10" dirty="0">
                          <a:latin typeface="Times New Roman"/>
                          <a:cs typeface="Times New Roman"/>
                        </a:rPr>
                        <a:t>standart oranlar </a:t>
                      </a:r>
                      <a:r>
                        <a:rPr sz="550" i="1" spc="10" dirty="0">
                          <a:latin typeface="Times New Roman"/>
                          <a:cs typeface="Times New Roman"/>
                        </a:rPr>
                        <a:t>(işletmenin yer aldığı sektörde bulunan en  başarılı bir veya </a:t>
                      </a:r>
                      <a:r>
                        <a:rPr sz="550" i="1" spc="15" dirty="0">
                          <a:latin typeface="Times New Roman"/>
                          <a:cs typeface="Times New Roman"/>
                        </a:rPr>
                        <a:t>birkaç </a:t>
                      </a:r>
                      <a:r>
                        <a:rPr sz="550" i="1" spc="10" dirty="0">
                          <a:latin typeface="Times New Roman"/>
                          <a:cs typeface="Times New Roman"/>
                        </a:rPr>
                        <a:t>işletmenin finansal tablolarından faydalanılarak  </a:t>
                      </a:r>
                      <a:r>
                        <a:rPr sz="550" i="1" spc="15" dirty="0">
                          <a:latin typeface="Times New Roman"/>
                          <a:cs typeface="Times New Roman"/>
                        </a:rPr>
                        <a:t>hazırlanan oranlar</a:t>
                      </a:r>
                      <a:r>
                        <a:rPr sz="550" i="1" spc="-60" dirty="0">
                          <a:latin typeface="Times New Roman"/>
                          <a:cs typeface="Times New Roman"/>
                        </a:rPr>
                        <a:t> </a:t>
                      </a:r>
                      <a:r>
                        <a:rPr sz="550" i="1" spc="10" dirty="0">
                          <a:latin typeface="Times New Roman"/>
                          <a:cs typeface="Times New Roman"/>
                        </a:rPr>
                        <a:t>bilinmeli),</a:t>
                      </a:r>
                      <a:endParaRPr sz="550">
                        <a:latin typeface="Times New Roman"/>
                        <a:cs typeface="Times New Roman"/>
                      </a:endParaRPr>
                    </a:p>
                    <a:p>
                      <a:pPr marL="127635" marR="141605" indent="-100965" algn="just">
                        <a:lnSpc>
                          <a:spcPct val="105100"/>
                        </a:lnSpc>
                        <a:spcBef>
                          <a:spcPts val="165"/>
                        </a:spcBef>
                        <a:buClr>
                          <a:srgbClr val="330066"/>
                        </a:buClr>
                        <a:buSzPct val="72727"/>
                        <a:buFont typeface="Wingdings"/>
                        <a:buChar char=""/>
                        <a:tabLst>
                          <a:tab pos="128270" algn="l"/>
                        </a:tabLst>
                      </a:pPr>
                      <a:r>
                        <a:rPr sz="550" b="1" spc="15" dirty="0">
                          <a:latin typeface="Times New Roman"/>
                          <a:cs typeface="Times New Roman"/>
                        </a:rPr>
                        <a:t>Bütçe </a:t>
                      </a:r>
                      <a:r>
                        <a:rPr sz="550" spc="10" dirty="0">
                          <a:latin typeface="Times New Roman"/>
                          <a:cs typeface="Times New Roman"/>
                        </a:rPr>
                        <a:t>standart oranlar </a:t>
                      </a:r>
                      <a:r>
                        <a:rPr sz="550" i="1" spc="10" dirty="0">
                          <a:latin typeface="Times New Roman"/>
                          <a:cs typeface="Times New Roman"/>
                        </a:rPr>
                        <a:t>(işletmenin </a:t>
                      </a:r>
                      <a:r>
                        <a:rPr sz="550" i="1" spc="15" dirty="0">
                          <a:latin typeface="Times New Roman"/>
                          <a:cs typeface="Times New Roman"/>
                        </a:rPr>
                        <a:t>bütçe </a:t>
                      </a:r>
                      <a:r>
                        <a:rPr sz="550" i="1" spc="10" dirty="0">
                          <a:latin typeface="Times New Roman"/>
                          <a:cs typeface="Times New Roman"/>
                        </a:rPr>
                        <a:t>hedeflerine ne </a:t>
                      </a:r>
                      <a:r>
                        <a:rPr sz="550" i="1" spc="15" dirty="0">
                          <a:latin typeface="Times New Roman"/>
                          <a:cs typeface="Times New Roman"/>
                        </a:rPr>
                        <a:t>ölçüde </a:t>
                      </a:r>
                      <a:r>
                        <a:rPr sz="550" i="1" spc="10" dirty="0">
                          <a:latin typeface="Times New Roman"/>
                          <a:cs typeface="Times New Roman"/>
                        </a:rPr>
                        <a:t>ulaştığını  </a:t>
                      </a:r>
                      <a:r>
                        <a:rPr sz="550" i="1" spc="15" dirty="0">
                          <a:latin typeface="Times New Roman"/>
                          <a:cs typeface="Times New Roman"/>
                        </a:rPr>
                        <a:t>ortaya koymak amacı </a:t>
                      </a:r>
                      <a:r>
                        <a:rPr sz="550" i="1" spc="10" dirty="0">
                          <a:latin typeface="Times New Roman"/>
                          <a:cs typeface="Times New Roman"/>
                        </a:rPr>
                        <a:t>ile</a:t>
                      </a:r>
                      <a:r>
                        <a:rPr sz="550" i="1" spc="-85" dirty="0">
                          <a:latin typeface="Times New Roman"/>
                          <a:cs typeface="Times New Roman"/>
                        </a:rPr>
                        <a:t> </a:t>
                      </a:r>
                      <a:r>
                        <a:rPr sz="550" i="1" spc="10" dirty="0">
                          <a:latin typeface="Times New Roman"/>
                          <a:cs typeface="Times New Roman"/>
                        </a:rPr>
                        <a:t>yapılır).</a:t>
                      </a:r>
                      <a:endParaRPr sz="550">
                        <a:latin typeface="Times New Roman"/>
                        <a:cs typeface="Times New Roman"/>
                      </a:endParaRPr>
                    </a:p>
                  </a:txBody>
                  <a:tcPr marL="0" marR="0" marT="2286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txBox="1"/>
          <p:nvPr/>
        </p:nvSpPr>
        <p:spPr>
          <a:xfrm>
            <a:off x="6941276" y="9685222"/>
            <a:ext cx="185420" cy="196215"/>
          </a:xfrm>
          <a:prstGeom prst="rect">
            <a:avLst/>
          </a:prstGeom>
        </p:spPr>
        <p:txBody>
          <a:bodyPr vert="horz" wrap="square" lIns="0" tIns="0" rIns="0" bIns="0" rtlCol="0">
            <a:spAutoFit/>
          </a:bodyPr>
          <a:lstStyle/>
          <a:p>
            <a:pPr marL="12700">
              <a:lnSpc>
                <a:spcPts val="1425"/>
              </a:lnSpc>
            </a:pPr>
            <a:r>
              <a:rPr sz="1200" spc="-80" dirty="0">
                <a:latin typeface="Arial"/>
                <a:cs typeface="Arial"/>
              </a:rPr>
              <a:t>1</a:t>
            </a:r>
            <a:r>
              <a:rPr sz="1200" dirty="0">
                <a:latin typeface="Arial"/>
                <a:cs typeface="Arial"/>
              </a:rPr>
              <a:t>1</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35"/>
                        </a:spcBef>
                      </a:pPr>
                      <a:endParaRPr sz="550">
                        <a:latin typeface="Times New Roman"/>
                        <a:cs typeface="Times New Roman"/>
                      </a:endParaRPr>
                    </a:p>
                    <a:p>
                      <a:pPr marL="27305">
                        <a:lnSpc>
                          <a:spcPct val="100000"/>
                        </a:lnSpc>
                      </a:pPr>
                      <a:r>
                        <a:rPr sz="550" b="1" spc="15" dirty="0">
                          <a:latin typeface="Times New Roman"/>
                          <a:cs typeface="Times New Roman"/>
                        </a:rPr>
                        <a:t>FİNANSAL </a:t>
                      </a:r>
                      <a:r>
                        <a:rPr sz="550" b="1" spc="25" dirty="0">
                          <a:latin typeface="Times New Roman"/>
                          <a:cs typeface="Times New Roman"/>
                        </a:rPr>
                        <a:t>TABLOLAR</a:t>
                      </a:r>
                      <a:r>
                        <a:rPr sz="550" b="1" spc="5" dirty="0">
                          <a:latin typeface="Times New Roman"/>
                          <a:cs typeface="Times New Roman"/>
                        </a:rPr>
                        <a:t> </a:t>
                      </a:r>
                      <a:r>
                        <a:rPr sz="550" b="1" spc="15" dirty="0">
                          <a:latin typeface="Times New Roman"/>
                          <a:cs typeface="Times New Roman"/>
                        </a:rPr>
                        <a:t>ANALİZİ,</a:t>
                      </a:r>
                      <a:endParaRPr sz="550">
                        <a:latin typeface="Times New Roman"/>
                        <a:cs typeface="Times New Roman"/>
                      </a:endParaRPr>
                    </a:p>
                    <a:p>
                      <a:pPr marL="27305">
                        <a:lnSpc>
                          <a:spcPct val="100000"/>
                        </a:lnSpc>
                        <a:spcBef>
                          <a:spcPts val="190"/>
                        </a:spcBef>
                      </a:pPr>
                      <a:r>
                        <a:rPr sz="550" b="1" spc="15" dirty="0">
                          <a:solidFill>
                            <a:srgbClr val="FF0000"/>
                          </a:solidFill>
                          <a:latin typeface="Times New Roman"/>
                          <a:cs typeface="Times New Roman"/>
                        </a:rPr>
                        <a:t>4 </a:t>
                      </a:r>
                      <a:r>
                        <a:rPr sz="550" b="1" spc="25" dirty="0">
                          <a:solidFill>
                            <a:srgbClr val="FF0000"/>
                          </a:solidFill>
                          <a:latin typeface="Times New Roman"/>
                          <a:cs typeface="Times New Roman"/>
                        </a:rPr>
                        <a:t>TEMEL </a:t>
                      </a:r>
                      <a:r>
                        <a:rPr sz="550" b="1" spc="20" dirty="0">
                          <a:solidFill>
                            <a:srgbClr val="FF0000"/>
                          </a:solidFill>
                          <a:latin typeface="Times New Roman"/>
                          <a:cs typeface="Times New Roman"/>
                        </a:rPr>
                        <a:t>DURUM ESAS ALINARAK</a:t>
                      </a:r>
                      <a:r>
                        <a:rPr sz="550" b="1" spc="-25" dirty="0">
                          <a:solidFill>
                            <a:srgbClr val="FF0000"/>
                          </a:solidFill>
                          <a:latin typeface="Times New Roman"/>
                          <a:cs typeface="Times New Roman"/>
                        </a:rPr>
                        <a:t> </a:t>
                      </a:r>
                      <a:r>
                        <a:rPr sz="550" b="1" spc="20" dirty="0">
                          <a:latin typeface="Times New Roman"/>
                          <a:cs typeface="Times New Roman"/>
                        </a:rPr>
                        <a:t>YAPILIR</a:t>
                      </a:r>
                      <a:endParaRPr sz="550">
                        <a:latin typeface="Times New Roman"/>
                        <a:cs typeface="Times New Roman"/>
                      </a:endParaRPr>
                    </a:p>
                    <a:p>
                      <a:pPr>
                        <a:lnSpc>
                          <a:spcPct val="100000"/>
                        </a:lnSpc>
                        <a:spcBef>
                          <a:spcPts val="45"/>
                        </a:spcBef>
                      </a:pPr>
                      <a:endParaRPr sz="85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5" dirty="0">
                          <a:latin typeface="Times New Roman"/>
                          <a:cs typeface="Times New Roman"/>
                        </a:rPr>
                        <a:t>Likidite</a:t>
                      </a:r>
                      <a:r>
                        <a:rPr sz="550" spc="-20" dirty="0">
                          <a:latin typeface="Times New Roman"/>
                          <a:cs typeface="Times New Roman"/>
                        </a:rPr>
                        <a:t> </a:t>
                      </a:r>
                      <a:r>
                        <a:rPr sz="550" spc="15" dirty="0">
                          <a:latin typeface="Times New Roman"/>
                          <a:cs typeface="Times New Roman"/>
                        </a:rPr>
                        <a:t>Durumu</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0" dirty="0">
                          <a:latin typeface="Times New Roman"/>
                          <a:cs typeface="Times New Roman"/>
                        </a:rPr>
                        <a:t>Faaliyet Etkinliği (Verimlilik)</a:t>
                      </a:r>
                      <a:r>
                        <a:rPr sz="550" spc="-30" dirty="0">
                          <a:latin typeface="Times New Roman"/>
                          <a:cs typeface="Times New Roman"/>
                        </a:rPr>
                        <a:t> </a:t>
                      </a:r>
                      <a:r>
                        <a:rPr sz="550" spc="20" dirty="0">
                          <a:latin typeface="Times New Roman"/>
                          <a:cs typeface="Times New Roman"/>
                        </a:rPr>
                        <a:t>Durumu</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Finansal </a:t>
                      </a:r>
                      <a:r>
                        <a:rPr sz="550" spc="15" dirty="0">
                          <a:latin typeface="Times New Roman"/>
                          <a:cs typeface="Times New Roman"/>
                        </a:rPr>
                        <a:t>Yapı </a:t>
                      </a:r>
                      <a:r>
                        <a:rPr sz="550" spc="10" dirty="0">
                          <a:latin typeface="Times New Roman"/>
                          <a:cs typeface="Times New Roman"/>
                        </a:rPr>
                        <a:t>(Mali Yapı)</a:t>
                      </a:r>
                      <a:r>
                        <a:rPr sz="550" dirty="0">
                          <a:latin typeface="Times New Roman"/>
                          <a:cs typeface="Times New Roman"/>
                        </a:rPr>
                        <a:t> </a:t>
                      </a:r>
                      <a:r>
                        <a:rPr sz="550" spc="15" dirty="0">
                          <a:latin typeface="Times New Roman"/>
                          <a:cs typeface="Times New Roman"/>
                        </a:rPr>
                        <a:t>Durumu</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Karlılık</a:t>
                      </a:r>
                      <a:r>
                        <a:rPr sz="550" spc="-5" dirty="0">
                          <a:latin typeface="Times New Roman"/>
                          <a:cs typeface="Times New Roman"/>
                        </a:rPr>
                        <a:t> </a:t>
                      </a:r>
                      <a:r>
                        <a:rPr sz="550" spc="15" dirty="0">
                          <a:latin typeface="Times New Roman"/>
                          <a:cs typeface="Times New Roman"/>
                        </a:rPr>
                        <a:t>Durumu</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txBox="1"/>
          <p:nvPr/>
        </p:nvSpPr>
        <p:spPr>
          <a:xfrm>
            <a:off x="4131046" y="1735339"/>
            <a:ext cx="2113915"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Finansal Tablolar ve Finansal Tablolar</a:t>
            </a:r>
            <a:r>
              <a:rPr sz="800" b="1" spc="2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graphicFrame>
        <p:nvGraphicFramePr>
          <p:cNvPr id="9" name="object 9"/>
          <p:cNvGraphicFramePr>
            <a:graphicFrameLocks noGrp="1"/>
          </p:cNvGraphicFramePr>
          <p:nvPr/>
        </p:nvGraphicFramePr>
        <p:xfrm>
          <a:off x="4308348" y="2395727"/>
          <a:ext cx="1969135" cy="828040"/>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678180">
                  <a:extLst>
                    <a:ext uri="{9D8B030D-6E8A-4147-A177-3AD203B41FA5}">
                      <a16:colId xmlns:a16="http://schemas.microsoft.com/office/drawing/2014/main" val="20001"/>
                    </a:ext>
                  </a:extLst>
                </a:gridCol>
                <a:gridCol w="753109">
                  <a:extLst>
                    <a:ext uri="{9D8B030D-6E8A-4147-A177-3AD203B41FA5}">
                      <a16:colId xmlns:a16="http://schemas.microsoft.com/office/drawing/2014/main" val="20002"/>
                    </a:ext>
                  </a:extLst>
                </a:gridCol>
              </a:tblGrid>
              <a:tr h="160020">
                <a:tc gridSpan="3">
                  <a:txBody>
                    <a:bodyPr/>
                    <a:lstStyle/>
                    <a:p>
                      <a:pPr marL="617220">
                        <a:lnSpc>
                          <a:spcPct val="100000"/>
                        </a:lnSpc>
                        <a:spcBef>
                          <a:spcPts val="355"/>
                        </a:spcBef>
                      </a:pPr>
                      <a:r>
                        <a:rPr sz="400" b="1" dirty="0">
                          <a:solidFill>
                            <a:srgbClr val="ED7C31"/>
                          </a:solidFill>
                          <a:latin typeface="Times New Roman"/>
                          <a:cs typeface="Times New Roman"/>
                        </a:rPr>
                        <a:t>FİNANSAL ANALİZ</a:t>
                      </a:r>
                      <a:r>
                        <a:rPr sz="400" b="1" spc="-25" dirty="0">
                          <a:solidFill>
                            <a:srgbClr val="ED7C31"/>
                          </a:solidFill>
                          <a:latin typeface="Times New Roman"/>
                          <a:cs typeface="Times New Roman"/>
                        </a:rPr>
                        <a:t> </a:t>
                      </a:r>
                      <a:r>
                        <a:rPr sz="400" b="1" spc="5" dirty="0">
                          <a:solidFill>
                            <a:srgbClr val="ED7C31"/>
                          </a:solidFill>
                          <a:latin typeface="Times New Roman"/>
                          <a:cs typeface="Times New Roman"/>
                        </a:rPr>
                        <a:t>TÜRLERİ</a:t>
                      </a:r>
                      <a:endParaRPr sz="400">
                        <a:latin typeface="Times New Roman"/>
                        <a:cs typeface="Times New Roman"/>
                      </a:endParaRPr>
                    </a:p>
                  </a:txBody>
                  <a:tcPr marL="0" marR="0" marT="450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1647">
                <a:tc>
                  <a:txBody>
                    <a:bodyPr/>
                    <a:lstStyle/>
                    <a:p>
                      <a:pPr>
                        <a:lnSpc>
                          <a:spcPct val="100000"/>
                        </a:lnSpc>
                      </a:pPr>
                      <a:endParaRPr sz="350">
                        <a:latin typeface="Times New Roman"/>
                        <a:cs typeface="Times New Roman"/>
                      </a:endParaRPr>
                    </a:p>
                    <a:p>
                      <a:pPr marL="200660" marR="42545" indent="-147955">
                        <a:lnSpc>
                          <a:spcPct val="108600"/>
                        </a:lnSpc>
                      </a:pPr>
                      <a:r>
                        <a:rPr sz="350" b="1" spc="-15" dirty="0">
                          <a:solidFill>
                            <a:srgbClr val="4472C3"/>
                          </a:solidFill>
                          <a:latin typeface="Times New Roman"/>
                          <a:cs typeface="Times New Roman"/>
                        </a:rPr>
                        <a:t>YAPILMA</a:t>
                      </a:r>
                      <a:r>
                        <a:rPr sz="350" b="1" spc="-50" dirty="0">
                          <a:solidFill>
                            <a:srgbClr val="4472C3"/>
                          </a:solidFill>
                          <a:latin typeface="Times New Roman"/>
                          <a:cs typeface="Times New Roman"/>
                        </a:rPr>
                        <a:t> </a:t>
                      </a:r>
                      <a:r>
                        <a:rPr sz="350" b="1" spc="-10" dirty="0">
                          <a:solidFill>
                            <a:srgbClr val="4472C3"/>
                          </a:solidFill>
                          <a:latin typeface="Times New Roman"/>
                          <a:cs typeface="Times New Roman"/>
                        </a:rPr>
                        <a:t>AMACINA  </a:t>
                      </a:r>
                      <a:r>
                        <a:rPr sz="350" b="1" spc="-5" dirty="0">
                          <a:solidFill>
                            <a:srgbClr val="4472C3"/>
                          </a:solidFill>
                          <a:latin typeface="Times New Roman"/>
                          <a:cs typeface="Times New Roman"/>
                        </a:rPr>
                        <a:t>GÖRE</a:t>
                      </a:r>
                      <a:endParaRPr sz="3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a:lnSpc>
                          <a:spcPct val="100000"/>
                        </a:lnSpc>
                      </a:pPr>
                      <a:endParaRPr sz="350">
                        <a:latin typeface="Times New Roman"/>
                        <a:cs typeface="Times New Roman"/>
                      </a:endParaRPr>
                    </a:p>
                    <a:p>
                      <a:pPr marL="273685" marR="39370" indent="-222885">
                        <a:lnSpc>
                          <a:spcPct val="108600"/>
                        </a:lnSpc>
                      </a:pPr>
                      <a:r>
                        <a:rPr sz="350" b="1" spc="-15" dirty="0">
                          <a:solidFill>
                            <a:srgbClr val="4472C3"/>
                          </a:solidFill>
                          <a:latin typeface="Times New Roman"/>
                          <a:cs typeface="Times New Roman"/>
                        </a:rPr>
                        <a:t>TABLOLARIN </a:t>
                      </a:r>
                      <a:r>
                        <a:rPr sz="350" b="1" spc="-10" dirty="0">
                          <a:solidFill>
                            <a:srgbClr val="4472C3"/>
                          </a:solidFill>
                          <a:latin typeface="Times New Roman"/>
                          <a:cs typeface="Times New Roman"/>
                        </a:rPr>
                        <a:t>KAPSAMINA  </a:t>
                      </a:r>
                      <a:r>
                        <a:rPr sz="350" b="1" spc="-5" dirty="0">
                          <a:solidFill>
                            <a:srgbClr val="4472C3"/>
                          </a:solidFill>
                          <a:latin typeface="Times New Roman"/>
                          <a:cs typeface="Times New Roman"/>
                        </a:rPr>
                        <a:t>GÖRE</a:t>
                      </a:r>
                      <a:endParaRPr sz="3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a:lnSpc>
                          <a:spcPct val="100000"/>
                        </a:lnSpc>
                      </a:pPr>
                      <a:endParaRPr sz="350">
                        <a:latin typeface="Times New Roman"/>
                        <a:cs typeface="Times New Roman"/>
                      </a:endParaRPr>
                    </a:p>
                    <a:p>
                      <a:pPr marL="310515" marR="212725" indent="-91440">
                        <a:lnSpc>
                          <a:spcPct val="108600"/>
                        </a:lnSpc>
                      </a:pPr>
                      <a:r>
                        <a:rPr sz="350" b="1" spc="-25" dirty="0">
                          <a:solidFill>
                            <a:srgbClr val="4472C3"/>
                          </a:solidFill>
                          <a:latin typeface="Times New Roman"/>
                          <a:cs typeface="Times New Roman"/>
                        </a:rPr>
                        <a:t>YAPAN </a:t>
                      </a:r>
                      <a:r>
                        <a:rPr sz="350" b="1" spc="-10" dirty="0">
                          <a:solidFill>
                            <a:srgbClr val="4472C3"/>
                          </a:solidFill>
                          <a:latin typeface="Times New Roman"/>
                          <a:cs typeface="Times New Roman"/>
                        </a:rPr>
                        <a:t>KİŞİYE  </a:t>
                      </a:r>
                      <a:r>
                        <a:rPr sz="350" b="1" spc="-5" dirty="0">
                          <a:solidFill>
                            <a:srgbClr val="4472C3"/>
                          </a:solidFill>
                          <a:latin typeface="Times New Roman"/>
                          <a:cs typeface="Times New Roman"/>
                        </a:rPr>
                        <a:t>GÖRE</a:t>
                      </a:r>
                      <a:endParaRPr sz="3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extLst>
                  <a:ext uri="{0D108BD9-81ED-4DB2-BD59-A6C34878D82A}">
                    <a16:rowId xmlns:a16="http://schemas.microsoft.com/office/drawing/2014/main" val="10001"/>
                  </a:ext>
                </a:extLst>
              </a:tr>
              <a:tr h="144780">
                <a:tc>
                  <a:txBody>
                    <a:bodyPr/>
                    <a:lstStyle/>
                    <a:p>
                      <a:pPr marR="58419" algn="r">
                        <a:lnSpc>
                          <a:spcPct val="100000"/>
                        </a:lnSpc>
                        <a:spcBef>
                          <a:spcPts val="320"/>
                        </a:spcBef>
                      </a:pPr>
                      <a:r>
                        <a:rPr sz="350" spc="-10" dirty="0">
                          <a:solidFill>
                            <a:srgbClr val="333333"/>
                          </a:solidFill>
                          <a:latin typeface="Times New Roman"/>
                          <a:cs typeface="Times New Roman"/>
                        </a:rPr>
                        <a:t>KREDİ</a:t>
                      </a:r>
                      <a:r>
                        <a:rPr sz="350" spc="-60" dirty="0">
                          <a:solidFill>
                            <a:srgbClr val="333333"/>
                          </a:solidFill>
                          <a:latin typeface="Times New Roman"/>
                          <a:cs typeface="Times New Roman"/>
                        </a:rPr>
                        <a:t> </a:t>
                      </a:r>
                      <a:r>
                        <a:rPr sz="350" spc="-10" dirty="0">
                          <a:solidFill>
                            <a:srgbClr val="333333"/>
                          </a:solidFill>
                          <a:latin typeface="Times New Roman"/>
                          <a:cs typeface="Times New Roman"/>
                        </a:rPr>
                        <a:t>ANALİZLERİ</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gn="ctr">
                        <a:lnSpc>
                          <a:spcPct val="100000"/>
                        </a:lnSpc>
                        <a:spcBef>
                          <a:spcPts val="320"/>
                        </a:spcBef>
                      </a:pPr>
                      <a:r>
                        <a:rPr sz="350" spc="-15" dirty="0">
                          <a:solidFill>
                            <a:srgbClr val="333333"/>
                          </a:solidFill>
                          <a:latin typeface="Times New Roman"/>
                          <a:cs typeface="Times New Roman"/>
                        </a:rPr>
                        <a:t>STATİK </a:t>
                      </a:r>
                      <a:r>
                        <a:rPr sz="350" spc="-10" dirty="0">
                          <a:solidFill>
                            <a:srgbClr val="333333"/>
                          </a:solidFill>
                          <a:latin typeface="Times New Roman"/>
                          <a:cs typeface="Times New Roman"/>
                        </a:rPr>
                        <a:t>(Dikey)</a:t>
                      </a:r>
                      <a:r>
                        <a:rPr sz="350" spc="15" dirty="0">
                          <a:solidFill>
                            <a:srgbClr val="333333"/>
                          </a:solidFill>
                          <a:latin typeface="Times New Roman"/>
                          <a:cs typeface="Times New Roman"/>
                        </a:rPr>
                        <a:t> </a:t>
                      </a:r>
                      <a:r>
                        <a:rPr sz="350" spc="-10" dirty="0">
                          <a:solidFill>
                            <a:srgbClr val="333333"/>
                          </a:solidFill>
                          <a:latin typeface="Times New Roman"/>
                          <a:cs typeface="Times New Roman"/>
                        </a:rPr>
                        <a:t>ANALİZ</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69240">
                        <a:lnSpc>
                          <a:spcPct val="100000"/>
                        </a:lnSpc>
                        <a:spcBef>
                          <a:spcPts val="320"/>
                        </a:spcBef>
                      </a:pPr>
                      <a:r>
                        <a:rPr sz="350" spc="-5" dirty="0">
                          <a:solidFill>
                            <a:srgbClr val="333333"/>
                          </a:solidFill>
                          <a:latin typeface="Times New Roman"/>
                          <a:cs typeface="Times New Roman"/>
                        </a:rPr>
                        <a:t>İÇ</a:t>
                      </a:r>
                      <a:r>
                        <a:rPr sz="350" spc="-25" dirty="0">
                          <a:solidFill>
                            <a:srgbClr val="333333"/>
                          </a:solidFill>
                          <a:latin typeface="Times New Roman"/>
                          <a:cs typeface="Times New Roman"/>
                        </a:rPr>
                        <a:t> </a:t>
                      </a:r>
                      <a:r>
                        <a:rPr sz="350" spc="-10" dirty="0">
                          <a:solidFill>
                            <a:srgbClr val="333333"/>
                          </a:solidFill>
                          <a:latin typeface="Times New Roman"/>
                          <a:cs typeface="Times New Roman"/>
                        </a:rPr>
                        <a:t>ANALİZ</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43256">
                <a:tc>
                  <a:txBody>
                    <a:bodyPr/>
                    <a:lstStyle/>
                    <a:p>
                      <a:pPr marR="24765" algn="r">
                        <a:lnSpc>
                          <a:spcPct val="100000"/>
                        </a:lnSpc>
                        <a:spcBef>
                          <a:spcPts val="320"/>
                        </a:spcBef>
                      </a:pPr>
                      <a:r>
                        <a:rPr sz="350" spc="-5" dirty="0">
                          <a:solidFill>
                            <a:srgbClr val="333333"/>
                          </a:solidFill>
                          <a:latin typeface="Times New Roman"/>
                          <a:cs typeface="Times New Roman"/>
                        </a:rPr>
                        <a:t>Y</a:t>
                      </a:r>
                      <a:r>
                        <a:rPr sz="350" spc="-15" dirty="0">
                          <a:solidFill>
                            <a:srgbClr val="333333"/>
                          </a:solidFill>
                          <a:latin typeface="Times New Roman"/>
                          <a:cs typeface="Times New Roman"/>
                        </a:rPr>
                        <a:t>Ö</a:t>
                      </a:r>
                      <a:r>
                        <a:rPr sz="350" dirty="0">
                          <a:solidFill>
                            <a:srgbClr val="333333"/>
                          </a:solidFill>
                          <a:latin typeface="Times New Roman"/>
                          <a:cs typeface="Times New Roman"/>
                        </a:rPr>
                        <a:t>NETİM</a:t>
                      </a:r>
                      <a:r>
                        <a:rPr sz="350" spc="-5" dirty="0">
                          <a:solidFill>
                            <a:srgbClr val="333333"/>
                          </a:solidFill>
                          <a:latin typeface="Times New Roman"/>
                          <a:cs typeface="Times New Roman"/>
                        </a:rPr>
                        <a:t> </a:t>
                      </a:r>
                      <a:r>
                        <a:rPr sz="350" spc="-15" dirty="0">
                          <a:solidFill>
                            <a:srgbClr val="333333"/>
                          </a:solidFill>
                          <a:latin typeface="Times New Roman"/>
                          <a:cs typeface="Times New Roman"/>
                        </a:rPr>
                        <a:t>A</a:t>
                      </a:r>
                      <a:r>
                        <a:rPr sz="350" dirty="0">
                          <a:solidFill>
                            <a:srgbClr val="333333"/>
                          </a:solidFill>
                          <a:latin typeface="Times New Roman"/>
                          <a:cs typeface="Times New Roman"/>
                        </a:rPr>
                        <a:t>N</a:t>
                      </a:r>
                      <a:r>
                        <a:rPr sz="350" spc="-15" dirty="0">
                          <a:solidFill>
                            <a:srgbClr val="333333"/>
                          </a:solidFill>
                          <a:latin typeface="Times New Roman"/>
                          <a:cs typeface="Times New Roman"/>
                        </a:rPr>
                        <a:t>AL</a:t>
                      </a:r>
                      <a:r>
                        <a:rPr sz="350" spc="5" dirty="0">
                          <a:solidFill>
                            <a:srgbClr val="333333"/>
                          </a:solidFill>
                          <a:latin typeface="Times New Roman"/>
                          <a:cs typeface="Times New Roman"/>
                        </a:rPr>
                        <a:t>İ</a:t>
                      </a:r>
                      <a:r>
                        <a:rPr sz="350" spc="-15" dirty="0">
                          <a:solidFill>
                            <a:srgbClr val="333333"/>
                          </a:solidFill>
                          <a:latin typeface="Times New Roman"/>
                          <a:cs typeface="Times New Roman"/>
                        </a:rPr>
                        <a:t>Z</a:t>
                      </a:r>
                      <a:r>
                        <a:rPr sz="350" spc="-10" dirty="0">
                          <a:solidFill>
                            <a:srgbClr val="333333"/>
                          </a:solidFill>
                          <a:latin typeface="Times New Roman"/>
                          <a:cs typeface="Times New Roman"/>
                        </a:rPr>
                        <a:t>L</a:t>
                      </a:r>
                      <a:r>
                        <a:rPr sz="350" dirty="0">
                          <a:solidFill>
                            <a:srgbClr val="333333"/>
                          </a:solidFill>
                          <a:latin typeface="Times New Roman"/>
                          <a:cs typeface="Times New Roman"/>
                        </a:rPr>
                        <a:t>E</a:t>
                      </a:r>
                      <a:r>
                        <a:rPr sz="350" spc="-10" dirty="0">
                          <a:solidFill>
                            <a:srgbClr val="333333"/>
                          </a:solidFill>
                          <a:latin typeface="Times New Roman"/>
                          <a:cs typeface="Times New Roman"/>
                        </a:rPr>
                        <a:t>R</a:t>
                      </a:r>
                      <a:r>
                        <a:rPr sz="350" dirty="0">
                          <a:solidFill>
                            <a:srgbClr val="333333"/>
                          </a:solidFill>
                          <a:latin typeface="Times New Roman"/>
                          <a:cs typeface="Times New Roman"/>
                        </a:rPr>
                        <a:t>İ</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L="635" algn="ctr">
                        <a:lnSpc>
                          <a:spcPct val="100000"/>
                        </a:lnSpc>
                        <a:spcBef>
                          <a:spcPts val="320"/>
                        </a:spcBef>
                      </a:pPr>
                      <a:r>
                        <a:rPr sz="350" spc="-5" dirty="0">
                          <a:solidFill>
                            <a:srgbClr val="333333"/>
                          </a:solidFill>
                          <a:latin typeface="Times New Roman"/>
                          <a:cs typeface="Times New Roman"/>
                        </a:rPr>
                        <a:t>DİNAMİK </a:t>
                      </a:r>
                      <a:r>
                        <a:rPr sz="350" spc="-15" dirty="0">
                          <a:solidFill>
                            <a:srgbClr val="333333"/>
                          </a:solidFill>
                          <a:latin typeface="Times New Roman"/>
                          <a:cs typeface="Times New Roman"/>
                        </a:rPr>
                        <a:t>(Yatay)</a:t>
                      </a:r>
                      <a:r>
                        <a:rPr sz="350" spc="30" dirty="0">
                          <a:solidFill>
                            <a:srgbClr val="333333"/>
                          </a:solidFill>
                          <a:latin typeface="Times New Roman"/>
                          <a:cs typeface="Times New Roman"/>
                        </a:rPr>
                        <a:t> </a:t>
                      </a:r>
                      <a:r>
                        <a:rPr sz="350" spc="-10" dirty="0">
                          <a:solidFill>
                            <a:srgbClr val="333333"/>
                          </a:solidFill>
                          <a:latin typeface="Times New Roman"/>
                          <a:cs typeface="Times New Roman"/>
                        </a:rPr>
                        <a:t>ANALİZ</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L="255270">
                        <a:lnSpc>
                          <a:spcPct val="100000"/>
                        </a:lnSpc>
                        <a:spcBef>
                          <a:spcPts val="320"/>
                        </a:spcBef>
                      </a:pPr>
                      <a:r>
                        <a:rPr sz="350" spc="-5" dirty="0">
                          <a:solidFill>
                            <a:srgbClr val="333333"/>
                          </a:solidFill>
                          <a:latin typeface="Times New Roman"/>
                          <a:cs typeface="Times New Roman"/>
                        </a:rPr>
                        <a:t>DIŞ</a:t>
                      </a:r>
                      <a:r>
                        <a:rPr sz="350" spc="-25" dirty="0">
                          <a:solidFill>
                            <a:srgbClr val="333333"/>
                          </a:solidFill>
                          <a:latin typeface="Times New Roman"/>
                          <a:cs typeface="Times New Roman"/>
                        </a:rPr>
                        <a:t> </a:t>
                      </a:r>
                      <a:r>
                        <a:rPr sz="350" spc="-10" dirty="0">
                          <a:solidFill>
                            <a:srgbClr val="333333"/>
                          </a:solidFill>
                          <a:latin typeface="Times New Roman"/>
                          <a:cs typeface="Times New Roman"/>
                        </a:rPr>
                        <a:t>ANALİZ</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extLst>
                  <a:ext uri="{0D108BD9-81ED-4DB2-BD59-A6C34878D82A}">
                    <a16:rowId xmlns:a16="http://schemas.microsoft.com/office/drawing/2014/main" val="10003"/>
                  </a:ext>
                </a:extLst>
              </a:tr>
              <a:tr h="144779">
                <a:tc>
                  <a:txBody>
                    <a:bodyPr/>
                    <a:lstStyle/>
                    <a:p>
                      <a:pPr marR="20320" algn="r">
                        <a:lnSpc>
                          <a:spcPct val="100000"/>
                        </a:lnSpc>
                        <a:spcBef>
                          <a:spcPts val="320"/>
                        </a:spcBef>
                      </a:pPr>
                      <a:r>
                        <a:rPr sz="350" spc="-40" dirty="0">
                          <a:solidFill>
                            <a:srgbClr val="333333"/>
                          </a:solidFill>
                          <a:latin typeface="Times New Roman"/>
                          <a:cs typeface="Times New Roman"/>
                        </a:rPr>
                        <a:t>Y</a:t>
                      </a:r>
                      <a:r>
                        <a:rPr sz="350" spc="-50" dirty="0">
                          <a:solidFill>
                            <a:srgbClr val="333333"/>
                          </a:solidFill>
                          <a:latin typeface="Times New Roman"/>
                          <a:cs typeface="Times New Roman"/>
                        </a:rPr>
                        <a:t>A</a:t>
                      </a:r>
                      <a:r>
                        <a:rPr sz="350" dirty="0">
                          <a:solidFill>
                            <a:srgbClr val="333333"/>
                          </a:solidFill>
                          <a:latin typeface="Times New Roman"/>
                          <a:cs typeface="Times New Roman"/>
                        </a:rPr>
                        <a:t>TI</a:t>
                      </a:r>
                      <a:r>
                        <a:rPr sz="350" spc="-5" dirty="0">
                          <a:solidFill>
                            <a:srgbClr val="333333"/>
                          </a:solidFill>
                          <a:latin typeface="Times New Roman"/>
                          <a:cs typeface="Times New Roman"/>
                        </a:rPr>
                        <a:t>R</a:t>
                      </a:r>
                      <a:r>
                        <a:rPr sz="350" dirty="0">
                          <a:solidFill>
                            <a:srgbClr val="333333"/>
                          </a:solidFill>
                          <a:latin typeface="Times New Roman"/>
                          <a:cs typeface="Times New Roman"/>
                        </a:rPr>
                        <a:t>IM</a:t>
                      </a:r>
                      <a:r>
                        <a:rPr sz="350" spc="-15" dirty="0">
                          <a:solidFill>
                            <a:srgbClr val="333333"/>
                          </a:solidFill>
                          <a:latin typeface="Times New Roman"/>
                          <a:cs typeface="Times New Roman"/>
                        </a:rPr>
                        <a:t> A</a:t>
                      </a:r>
                      <a:r>
                        <a:rPr sz="350" spc="-5" dirty="0">
                          <a:solidFill>
                            <a:srgbClr val="333333"/>
                          </a:solidFill>
                          <a:latin typeface="Times New Roman"/>
                          <a:cs typeface="Times New Roman"/>
                        </a:rPr>
                        <a:t>N</a:t>
                      </a:r>
                      <a:r>
                        <a:rPr sz="350" spc="-15" dirty="0">
                          <a:solidFill>
                            <a:srgbClr val="333333"/>
                          </a:solidFill>
                          <a:latin typeface="Times New Roman"/>
                          <a:cs typeface="Times New Roman"/>
                        </a:rPr>
                        <a:t>A</a:t>
                      </a:r>
                      <a:r>
                        <a:rPr sz="350" spc="-10" dirty="0">
                          <a:solidFill>
                            <a:srgbClr val="333333"/>
                          </a:solidFill>
                          <a:latin typeface="Times New Roman"/>
                          <a:cs typeface="Times New Roman"/>
                        </a:rPr>
                        <a:t>L</a:t>
                      </a:r>
                      <a:r>
                        <a:rPr sz="350" dirty="0">
                          <a:solidFill>
                            <a:srgbClr val="333333"/>
                          </a:solidFill>
                          <a:latin typeface="Times New Roman"/>
                          <a:cs typeface="Times New Roman"/>
                        </a:rPr>
                        <a:t>İZ</a:t>
                      </a:r>
                      <a:r>
                        <a:rPr sz="350" spc="-10" dirty="0">
                          <a:solidFill>
                            <a:srgbClr val="333333"/>
                          </a:solidFill>
                          <a:latin typeface="Times New Roman"/>
                          <a:cs typeface="Times New Roman"/>
                        </a:rPr>
                        <a:t>L</a:t>
                      </a:r>
                      <a:r>
                        <a:rPr sz="350" dirty="0">
                          <a:solidFill>
                            <a:srgbClr val="333333"/>
                          </a:solidFill>
                          <a:latin typeface="Times New Roman"/>
                          <a:cs typeface="Times New Roman"/>
                        </a:rPr>
                        <a:t>E</a:t>
                      </a:r>
                      <a:r>
                        <a:rPr sz="350" spc="-10" dirty="0">
                          <a:solidFill>
                            <a:srgbClr val="333333"/>
                          </a:solidFill>
                          <a:latin typeface="Times New Roman"/>
                          <a:cs typeface="Times New Roman"/>
                        </a:rPr>
                        <a:t>R</a:t>
                      </a:r>
                      <a:r>
                        <a:rPr sz="350" dirty="0">
                          <a:solidFill>
                            <a:srgbClr val="333333"/>
                          </a:solidFill>
                          <a:latin typeface="Times New Roman"/>
                          <a:cs typeface="Times New Roman"/>
                        </a:rPr>
                        <a:t>İ</a:t>
                      </a:r>
                      <a:endParaRPr sz="350">
                        <a:latin typeface="Times New Roman"/>
                        <a:cs typeface="Times New Roman"/>
                      </a:endParaRPr>
                    </a:p>
                  </a:txBody>
                  <a:tcPr marL="0" marR="0" marT="406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bl>
          </a:graphicData>
        </a:graphic>
      </p:graphicFrame>
      <p:sp>
        <p:nvSpPr>
          <p:cNvPr id="10" name="object 10"/>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1" name="object 11"/>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0"/>
                        </a:spcBef>
                      </a:pPr>
                      <a:endParaRPr sz="850">
                        <a:latin typeface="Times New Roman"/>
                        <a:cs typeface="Times New Roman"/>
                      </a:endParaRPr>
                    </a:p>
                    <a:p>
                      <a:pPr marL="27305">
                        <a:lnSpc>
                          <a:spcPct val="100000"/>
                        </a:lnSpc>
                      </a:pPr>
                      <a:r>
                        <a:rPr sz="550" b="1" spc="20" dirty="0">
                          <a:solidFill>
                            <a:srgbClr val="00AFEF"/>
                          </a:solidFill>
                          <a:latin typeface="Times New Roman"/>
                          <a:cs typeface="Times New Roman"/>
                        </a:rPr>
                        <a:t>YAPILMA AMACINA</a:t>
                      </a:r>
                      <a:r>
                        <a:rPr sz="550" b="1" dirty="0">
                          <a:solidFill>
                            <a:srgbClr val="00AFEF"/>
                          </a:solidFill>
                          <a:latin typeface="Times New Roman"/>
                          <a:cs typeface="Times New Roman"/>
                        </a:rPr>
                        <a:t> </a:t>
                      </a:r>
                      <a:r>
                        <a:rPr sz="550" b="1" spc="25" dirty="0">
                          <a:solidFill>
                            <a:srgbClr val="00AFEF"/>
                          </a:solidFill>
                          <a:latin typeface="Times New Roman"/>
                          <a:cs typeface="Times New Roman"/>
                        </a:rPr>
                        <a:t>GÖRE</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2875" algn="just">
                        <a:lnSpc>
                          <a:spcPct val="106700"/>
                        </a:lnSpc>
                      </a:pPr>
                      <a:r>
                        <a:rPr sz="550" b="1" spc="15" dirty="0">
                          <a:solidFill>
                            <a:srgbClr val="00AFEF"/>
                          </a:solidFill>
                          <a:latin typeface="Times New Roman"/>
                          <a:cs typeface="Times New Roman"/>
                        </a:rPr>
                        <a:t>1. Kredi </a:t>
                      </a:r>
                      <a:r>
                        <a:rPr sz="550" b="1" spc="10" dirty="0">
                          <a:solidFill>
                            <a:srgbClr val="00AFEF"/>
                          </a:solidFill>
                          <a:latin typeface="Times New Roman"/>
                          <a:cs typeface="Times New Roman"/>
                        </a:rPr>
                        <a:t>Analizi: </a:t>
                      </a:r>
                      <a:r>
                        <a:rPr sz="550" spc="10" dirty="0">
                          <a:latin typeface="Times New Roman"/>
                          <a:cs typeface="Times New Roman"/>
                        </a:rPr>
                        <a:t>işletmeye kredi sağlayan </a:t>
                      </a:r>
                      <a:r>
                        <a:rPr sz="550" spc="15" dirty="0">
                          <a:latin typeface="Times New Roman"/>
                          <a:cs typeface="Times New Roman"/>
                        </a:rPr>
                        <a:t>banka </a:t>
                      </a:r>
                      <a:r>
                        <a:rPr sz="550" spc="10" dirty="0">
                          <a:latin typeface="Times New Roman"/>
                          <a:cs typeface="Times New Roman"/>
                        </a:rPr>
                        <a:t>ve </a:t>
                      </a:r>
                      <a:r>
                        <a:rPr sz="550" b="1" spc="10" dirty="0">
                          <a:latin typeface="Times New Roman"/>
                          <a:cs typeface="Times New Roman"/>
                        </a:rPr>
                        <a:t>finans kuruluşları ile  işletmeye kredili </a:t>
                      </a:r>
                      <a:r>
                        <a:rPr sz="550" b="1" spc="20" dirty="0">
                          <a:latin typeface="Times New Roman"/>
                          <a:cs typeface="Times New Roman"/>
                        </a:rPr>
                        <a:t>mal </a:t>
                      </a:r>
                      <a:r>
                        <a:rPr sz="550" spc="10" dirty="0">
                          <a:latin typeface="Times New Roman"/>
                          <a:cs typeface="Times New Roman"/>
                        </a:rPr>
                        <a:t>satan alacaklı işletmelerin açacakları kredinin veya  alacaklarının </a:t>
                      </a:r>
                      <a:r>
                        <a:rPr sz="550" b="1" spc="10" dirty="0">
                          <a:latin typeface="Times New Roman"/>
                          <a:cs typeface="Times New Roman"/>
                        </a:rPr>
                        <a:t>geri dönüş riskini </a:t>
                      </a:r>
                      <a:r>
                        <a:rPr sz="550" spc="10" dirty="0">
                          <a:latin typeface="Times New Roman"/>
                          <a:cs typeface="Times New Roman"/>
                        </a:rPr>
                        <a:t>belirlemek amacıyla yaptıkları  işletmenin </a:t>
                      </a:r>
                      <a:r>
                        <a:rPr sz="550" b="1" spc="15" dirty="0">
                          <a:latin typeface="Times New Roman"/>
                          <a:cs typeface="Times New Roman"/>
                        </a:rPr>
                        <a:t>borç </a:t>
                      </a:r>
                      <a:r>
                        <a:rPr sz="550" b="1" spc="20" dirty="0">
                          <a:latin typeface="Times New Roman"/>
                          <a:cs typeface="Times New Roman"/>
                        </a:rPr>
                        <a:t>ödeme</a:t>
                      </a:r>
                      <a:r>
                        <a:rPr sz="550" b="1" spc="-95" dirty="0">
                          <a:latin typeface="Times New Roman"/>
                          <a:cs typeface="Times New Roman"/>
                        </a:rPr>
                        <a:t> </a:t>
                      </a:r>
                      <a:r>
                        <a:rPr sz="550" b="1" spc="10" dirty="0">
                          <a:latin typeface="Times New Roman"/>
                          <a:cs typeface="Times New Roman"/>
                        </a:rPr>
                        <a:t>yeteneğini </a:t>
                      </a:r>
                      <a:r>
                        <a:rPr sz="550" spc="15" dirty="0">
                          <a:latin typeface="Times New Roman"/>
                          <a:cs typeface="Times New Roman"/>
                        </a:rPr>
                        <a:t>ölçmeye yönelik olan </a:t>
                      </a:r>
                      <a:r>
                        <a:rPr sz="550" spc="10" dirty="0">
                          <a:latin typeface="Times New Roman"/>
                          <a:cs typeface="Times New Roman"/>
                        </a:rPr>
                        <a:t>analizdir.</a:t>
                      </a:r>
                      <a:endParaRPr sz="550">
                        <a:latin typeface="Times New Roman"/>
                        <a:cs typeface="Times New Roman"/>
                      </a:endParaRPr>
                    </a:p>
                  </a:txBody>
                  <a:tcPr marL="0" marR="0" marT="508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75"/>
                        </a:spcBef>
                      </a:pPr>
                      <a:r>
                        <a:rPr sz="900" b="1" spc="15" dirty="0">
                          <a:solidFill>
                            <a:srgbClr val="330066"/>
                          </a:solidFill>
                          <a:latin typeface="Times New Roman"/>
                          <a:cs typeface="Times New Roman"/>
                        </a:rPr>
                        <a:t>Kredi </a:t>
                      </a:r>
                      <a:r>
                        <a:rPr sz="900" b="1" spc="10" dirty="0">
                          <a:solidFill>
                            <a:srgbClr val="330066"/>
                          </a:solidFill>
                          <a:latin typeface="Times New Roman"/>
                          <a:cs typeface="Times New Roman"/>
                        </a:rPr>
                        <a:t>Analizlerinde </a:t>
                      </a:r>
                      <a:r>
                        <a:rPr sz="900" b="1" spc="15" dirty="0">
                          <a:solidFill>
                            <a:srgbClr val="330066"/>
                          </a:solidFill>
                          <a:latin typeface="Times New Roman"/>
                          <a:cs typeface="Times New Roman"/>
                        </a:rPr>
                        <a:t>5 </a:t>
                      </a:r>
                      <a:r>
                        <a:rPr sz="900" b="1" spc="25" dirty="0">
                          <a:solidFill>
                            <a:srgbClr val="330066"/>
                          </a:solidFill>
                          <a:latin typeface="Times New Roman"/>
                          <a:cs typeface="Times New Roman"/>
                        </a:rPr>
                        <a:t>K</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Yaklaşımı</a:t>
                      </a:r>
                      <a:endParaRPr sz="900">
                        <a:latin typeface="Times New Roman"/>
                        <a:cs typeface="Times New Roman"/>
                      </a:endParaRPr>
                    </a:p>
                  </a:txBody>
                  <a:tcPr marL="0" marR="0" marT="11112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5" dirty="0">
                          <a:solidFill>
                            <a:srgbClr val="FF0000"/>
                          </a:solidFill>
                          <a:latin typeface="Times New Roman"/>
                          <a:cs typeface="Times New Roman"/>
                        </a:rPr>
                        <a:t>Kredi </a:t>
                      </a:r>
                      <a:r>
                        <a:rPr sz="550" b="1" spc="10" dirty="0">
                          <a:solidFill>
                            <a:srgbClr val="FF0000"/>
                          </a:solidFill>
                          <a:latin typeface="Times New Roman"/>
                          <a:cs typeface="Times New Roman"/>
                        </a:rPr>
                        <a:t>değerlendirmelerinde </a:t>
                      </a:r>
                      <a:r>
                        <a:rPr sz="550" b="1" spc="15" dirty="0">
                          <a:solidFill>
                            <a:srgbClr val="FF0000"/>
                          </a:solidFill>
                          <a:latin typeface="Times New Roman"/>
                          <a:cs typeface="Times New Roman"/>
                        </a:rPr>
                        <a:t>5 </a:t>
                      </a:r>
                      <a:r>
                        <a:rPr sz="550" b="1" spc="25" dirty="0">
                          <a:solidFill>
                            <a:srgbClr val="FF0000"/>
                          </a:solidFill>
                          <a:latin typeface="Times New Roman"/>
                          <a:cs typeface="Times New Roman"/>
                        </a:rPr>
                        <a:t>K </a:t>
                      </a:r>
                      <a:r>
                        <a:rPr sz="550" b="1" spc="15" dirty="0">
                          <a:solidFill>
                            <a:srgbClr val="FF0000"/>
                          </a:solidFill>
                          <a:latin typeface="Times New Roman"/>
                          <a:cs typeface="Times New Roman"/>
                        </a:rPr>
                        <a:t>Yaklaşımı</a:t>
                      </a:r>
                      <a:r>
                        <a:rPr sz="550" b="1" spc="-30" dirty="0">
                          <a:solidFill>
                            <a:srgbClr val="FF0000"/>
                          </a:solidFill>
                          <a:latin typeface="Times New Roman"/>
                          <a:cs typeface="Times New Roman"/>
                        </a:rPr>
                        <a:t> </a:t>
                      </a:r>
                      <a:r>
                        <a:rPr sz="550" b="1" spc="10" dirty="0">
                          <a:solidFill>
                            <a:srgbClr val="FF0000"/>
                          </a:solidFill>
                          <a:latin typeface="Times New Roman"/>
                          <a:cs typeface="Times New Roman"/>
                        </a:rPr>
                        <a:t>kullanılmaktadır.</a:t>
                      </a:r>
                      <a:endParaRPr sz="550">
                        <a:latin typeface="Times New Roman"/>
                        <a:cs typeface="Times New Roman"/>
                      </a:endParaRPr>
                    </a:p>
                    <a:p>
                      <a:pPr>
                        <a:lnSpc>
                          <a:spcPct val="100000"/>
                        </a:lnSpc>
                        <a:spcBef>
                          <a:spcPts val="15"/>
                        </a:spcBef>
                      </a:pPr>
                      <a:endParaRPr sz="550">
                        <a:latin typeface="Times New Roman"/>
                        <a:cs typeface="Times New Roman"/>
                      </a:endParaRPr>
                    </a:p>
                    <a:p>
                      <a:pPr marL="27305" marR="125095">
                        <a:lnSpc>
                          <a:spcPct val="105400"/>
                        </a:lnSpc>
                        <a:buChar char="•"/>
                        <a:tabLst>
                          <a:tab pos="100965" algn="l"/>
                        </a:tabLst>
                      </a:pPr>
                      <a:r>
                        <a:rPr sz="550" b="1" spc="15" dirty="0">
                          <a:latin typeface="Times New Roman"/>
                          <a:cs typeface="Times New Roman"/>
                        </a:rPr>
                        <a:t>Karakter: </a:t>
                      </a:r>
                      <a:r>
                        <a:rPr sz="550" spc="15" dirty="0">
                          <a:latin typeface="Times New Roman"/>
                          <a:cs typeface="Times New Roman"/>
                        </a:rPr>
                        <a:t>Borçlunun </a:t>
                      </a:r>
                      <a:r>
                        <a:rPr sz="550" spc="10" dirty="0">
                          <a:latin typeface="Times New Roman"/>
                          <a:cs typeface="Times New Roman"/>
                        </a:rPr>
                        <a:t>itibarını, </a:t>
                      </a:r>
                      <a:r>
                        <a:rPr sz="550" spc="15" dirty="0">
                          <a:latin typeface="Times New Roman"/>
                          <a:cs typeface="Times New Roman"/>
                        </a:rPr>
                        <a:t>ödeme </a:t>
                      </a:r>
                      <a:r>
                        <a:rPr sz="550" spc="10" dirty="0">
                          <a:latin typeface="Times New Roman"/>
                          <a:cs typeface="Times New Roman"/>
                        </a:rPr>
                        <a:t>ahlakını ve </a:t>
                      </a:r>
                      <a:r>
                        <a:rPr sz="550" spc="15" dirty="0">
                          <a:latin typeface="Times New Roman"/>
                          <a:cs typeface="Times New Roman"/>
                        </a:rPr>
                        <a:t>ödeme </a:t>
                      </a:r>
                      <a:r>
                        <a:rPr sz="550" spc="5" dirty="0">
                          <a:latin typeface="Times New Roman"/>
                          <a:cs typeface="Times New Roman"/>
                        </a:rPr>
                        <a:t>alışkanlığını  </a:t>
                      </a:r>
                      <a:r>
                        <a:rPr sz="550" spc="10" dirty="0">
                          <a:latin typeface="Times New Roman"/>
                          <a:cs typeface="Times New Roman"/>
                        </a:rPr>
                        <a:t>gösterir.</a:t>
                      </a:r>
                      <a:endParaRPr sz="550">
                        <a:latin typeface="Times New Roman"/>
                        <a:cs typeface="Times New Roman"/>
                      </a:endParaRPr>
                    </a:p>
                    <a:p>
                      <a:pPr>
                        <a:lnSpc>
                          <a:spcPct val="100000"/>
                        </a:lnSpc>
                        <a:spcBef>
                          <a:spcPts val="10"/>
                        </a:spcBef>
                        <a:buFont typeface="Times New Roman"/>
                        <a:buChar char="•"/>
                      </a:pPr>
                      <a:endParaRPr sz="650">
                        <a:latin typeface="Times New Roman"/>
                        <a:cs typeface="Times New Roman"/>
                      </a:endParaRPr>
                    </a:p>
                    <a:p>
                      <a:pPr marL="71120" indent="-44450">
                        <a:lnSpc>
                          <a:spcPct val="100000"/>
                        </a:lnSpc>
                        <a:buChar char="•"/>
                        <a:tabLst>
                          <a:tab pos="71755" algn="l"/>
                        </a:tabLst>
                      </a:pPr>
                      <a:r>
                        <a:rPr sz="550" b="1" spc="15" dirty="0">
                          <a:latin typeface="Times New Roman"/>
                          <a:cs typeface="Times New Roman"/>
                        </a:rPr>
                        <a:t>Kapasite:</a:t>
                      </a:r>
                      <a:r>
                        <a:rPr sz="550" b="1" spc="-25" dirty="0">
                          <a:latin typeface="Times New Roman"/>
                          <a:cs typeface="Times New Roman"/>
                        </a:rPr>
                        <a:t> </a:t>
                      </a:r>
                      <a:r>
                        <a:rPr sz="550" spc="20" dirty="0">
                          <a:latin typeface="Times New Roman"/>
                          <a:cs typeface="Times New Roman"/>
                        </a:rPr>
                        <a:t>Borçlunun</a:t>
                      </a:r>
                      <a:r>
                        <a:rPr sz="550" spc="-40" dirty="0">
                          <a:latin typeface="Times New Roman"/>
                          <a:cs typeface="Times New Roman"/>
                        </a:rPr>
                        <a:t> </a:t>
                      </a:r>
                      <a:r>
                        <a:rPr sz="550" spc="10" dirty="0">
                          <a:latin typeface="Times New Roman"/>
                          <a:cs typeface="Times New Roman"/>
                        </a:rPr>
                        <a:t>krediyi</a:t>
                      </a:r>
                      <a:r>
                        <a:rPr sz="550" spc="20" dirty="0">
                          <a:latin typeface="Times New Roman"/>
                          <a:cs typeface="Times New Roman"/>
                        </a:rPr>
                        <a:t> </a:t>
                      </a:r>
                      <a:r>
                        <a:rPr sz="550" spc="10" dirty="0">
                          <a:latin typeface="Times New Roman"/>
                          <a:cs typeface="Times New Roman"/>
                        </a:rPr>
                        <a:t>geri </a:t>
                      </a:r>
                      <a:r>
                        <a:rPr sz="550" spc="15" dirty="0">
                          <a:latin typeface="Times New Roman"/>
                          <a:cs typeface="Times New Roman"/>
                        </a:rPr>
                        <a:t>ödeyebilme</a:t>
                      </a:r>
                      <a:r>
                        <a:rPr sz="550" spc="-20" dirty="0">
                          <a:latin typeface="Times New Roman"/>
                          <a:cs typeface="Times New Roman"/>
                        </a:rPr>
                        <a:t> </a:t>
                      </a:r>
                      <a:r>
                        <a:rPr sz="550" spc="15" dirty="0">
                          <a:latin typeface="Times New Roman"/>
                          <a:cs typeface="Times New Roman"/>
                        </a:rPr>
                        <a:t>gücünü</a:t>
                      </a:r>
                      <a:r>
                        <a:rPr sz="550" spc="-1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5"/>
                        </a:spcBef>
                        <a:buFont typeface="Times New Roman"/>
                        <a:buChar char="•"/>
                      </a:pPr>
                      <a:endParaRPr sz="600">
                        <a:latin typeface="Times New Roman"/>
                        <a:cs typeface="Times New Roman"/>
                      </a:endParaRPr>
                    </a:p>
                    <a:p>
                      <a:pPr marL="27305" marR="125095">
                        <a:lnSpc>
                          <a:spcPct val="107300"/>
                        </a:lnSpc>
                        <a:buChar char="•"/>
                        <a:tabLst>
                          <a:tab pos="78105" algn="l"/>
                        </a:tabLst>
                      </a:pPr>
                      <a:r>
                        <a:rPr sz="550" b="1" spc="15" dirty="0">
                          <a:latin typeface="Times New Roman"/>
                          <a:cs typeface="Times New Roman"/>
                        </a:rPr>
                        <a:t>Kefil </a:t>
                      </a:r>
                      <a:r>
                        <a:rPr sz="550" b="1" spc="10" dirty="0">
                          <a:latin typeface="Times New Roman"/>
                          <a:cs typeface="Times New Roman"/>
                        </a:rPr>
                        <a:t>/ Kefalet: </a:t>
                      </a:r>
                      <a:r>
                        <a:rPr sz="550" spc="10" dirty="0">
                          <a:latin typeface="Times New Roman"/>
                          <a:cs typeface="Times New Roman"/>
                        </a:rPr>
                        <a:t>İşlerin kötüye gitmesi </a:t>
                      </a:r>
                      <a:r>
                        <a:rPr sz="550" spc="15" dirty="0">
                          <a:latin typeface="Times New Roman"/>
                          <a:cs typeface="Times New Roman"/>
                        </a:rPr>
                        <a:t>durumunda bankanın </a:t>
                      </a:r>
                      <a:r>
                        <a:rPr sz="550" spc="10" dirty="0">
                          <a:latin typeface="Times New Roman"/>
                          <a:cs typeface="Times New Roman"/>
                        </a:rPr>
                        <a:t>verdiği paranın  geri alınabilmesini </a:t>
                      </a:r>
                      <a:r>
                        <a:rPr sz="550" spc="5" dirty="0">
                          <a:latin typeface="Times New Roman"/>
                          <a:cs typeface="Times New Roman"/>
                        </a:rPr>
                        <a:t>sağlayan </a:t>
                      </a:r>
                      <a:r>
                        <a:rPr sz="550" spc="15" dirty="0">
                          <a:latin typeface="Times New Roman"/>
                          <a:cs typeface="Times New Roman"/>
                        </a:rPr>
                        <a:t>bir tür</a:t>
                      </a:r>
                      <a:r>
                        <a:rPr sz="550" spc="-10" dirty="0">
                          <a:latin typeface="Times New Roman"/>
                          <a:cs typeface="Times New Roman"/>
                        </a:rPr>
                        <a:t> </a:t>
                      </a:r>
                      <a:r>
                        <a:rPr sz="550" spc="15" dirty="0">
                          <a:latin typeface="Times New Roman"/>
                          <a:cs typeface="Times New Roman"/>
                        </a:rPr>
                        <a:t>güvencedir.</a:t>
                      </a:r>
                      <a:endParaRPr sz="550">
                        <a:latin typeface="Times New Roman"/>
                        <a:cs typeface="Times New Roman"/>
                      </a:endParaRPr>
                    </a:p>
                    <a:p>
                      <a:pPr>
                        <a:lnSpc>
                          <a:spcPct val="100000"/>
                        </a:lnSpc>
                        <a:spcBef>
                          <a:spcPts val="5"/>
                        </a:spcBef>
                        <a:buFont typeface="Times New Roman"/>
                        <a:buChar char="•"/>
                      </a:pPr>
                      <a:endParaRPr sz="600">
                        <a:latin typeface="Times New Roman"/>
                        <a:cs typeface="Times New Roman"/>
                      </a:endParaRPr>
                    </a:p>
                    <a:p>
                      <a:pPr marL="27305" marR="125095">
                        <a:lnSpc>
                          <a:spcPct val="107200"/>
                        </a:lnSpc>
                        <a:spcBef>
                          <a:spcPts val="5"/>
                        </a:spcBef>
                        <a:buChar char="•"/>
                        <a:tabLst>
                          <a:tab pos="102235" algn="l"/>
                        </a:tabLst>
                      </a:pPr>
                      <a:r>
                        <a:rPr sz="550" b="1" spc="15" dirty="0">
                          <a:latin typeface="Times New Roman"/>
                          <a:cs typeface="Times New Roman"/>
                        </a:rPr>
                        <a:t>Kapital </a:t>
                      </a:r>
                      <a:r>
                        <a:rPr sz="550" b="1" spc="10" dirty="0">
                          <a:latin typeface="Times New Roman"/>
                          <a:cs typeface="Times New Roman"/>
                        </a:rPr>
                        <a:t>(Sermaye): </a:t>
                      </a:r>
                      <a:r>
                        <a:rPr sz="550" spc="10" dirty="0">
                          <a:latin typeface="Times New Roman"/>
                          <a:cs typeface="Times New Roman"/>
                        </a:rPr>
                        <a:t>Müşterinin </a:t>
                      </a:r>
                      <a:r>
                        <a:rPr sz="550" spc="15" dirty="0">
                          <a:latin typeface="Times New Roman"/>
                          <a:cs typeface="Times New Roman"/>
                        </a:rPr>
                        <a:t>iş </a:t>
                      </a:r>
                      <a:r>
                        <a:rPr sz="550" spc="10" dirty="0">
                          <a:latin typeface="Times New Roman"/>
                          <a:cs typeface="Times New Roman"/>
                        </a:rPr>
                        <a:t>yapabilme </a:t>
                      </a:r>
                      <a:r>
                        <a:rPr sz="550" spc="15" dirty="0">
                          <a:latin typeface="Times New Roman"/>
                          <a:cs typeface="Times New Roman"/>
                        </a:rPr>
                        <a:t>gücü olup  </a:t>
                      </a:r>
                      <a:r>
                        <a:rPr sz="550" spc="10" dirty="0">
                          <a:latin typeface="Times New Roman"/>
                          <a:cs typeface="Times New Roman"/>
                        </a:rPr>
                        <a:t>yapacağı işe  </a:t>
                      </a:r>
                      <a:r>
                        <a:rPr sz="550" spc="15" dirty="0">
                          <a:latin typeface="Times New Roman"/>
                          <a:cs typeface="Times New Roman"/>
                        </a:rPr>
                        <a:t>kendinden neler koyduğunu</a:t>
                      </a:r>
                      <a:r>
                        <a:rPr sz="550" spc="-65"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50"/>
                        </a:spcBef>
                        <a:buFont typeface="Times New Roman"/>
                        <a:buChar char="•"/>
                      </a:pPr>
                      <a:endParaRPr sz="600">
                        <a:latin typeface="Times New Roman"/>
                        <a:cs typeface="Times New Roman"/>
                      </a:endParaRPr>
                    </a:p>
                    <a:p>
                      <a:pPr marL="71120" indent="-44450">
                        <a:lnSpc>
                          <a:spcPct val="100000"/>
                        </a:lnSpc>
                        <a:buChar char="•"/>
                        <a:tabLst>
                          <a:tab pos="71755" algn="l"/>
                        </a:tabLst>
                      </a:pPr>
                      <a:r>
                        <a:rPr sz="550" b="1" spc="10" dirty="0">
                          <a:latin typeface="Times New Roman"/>
                          <a:cs typeface="Times New Roman"/>
                        </a:rPr>
                        <a:t>Koşullar: </a:t>
                      </a:r>
                      <a:r>
                        <a:rPr sz="550" spc="15" dirty="0">
                          <a:latin typeface="Times New Roman"/>
                          <a:cs typeface="Times New Roman"/>
                        </a:rPr>
                        <a:t>İçinde</a:t>
                      </a:r>
                      <a:r>
                        <a:rPr sz="550" dirty="0">
                          <a:latin typeface="Times New Roman"/>
                          <a:cs typeface="Times New Roman"/>
                        </a:rPr>
                        <a:t> </a:t>
                      </a:r>
                      <a:r>
                        <a:rPr sz="550" spc="15" dirty="0">
                          <a:latin typeface="Times New Roman"/>
                          <a:cs typeface="Times New Roman"/>
                        </a:rPr>
                        <a:t>bulunulan</a:t>
                      </a:r>
                      <a:r>
                        <a:rPr sz="550" spc="-30" dirty="0">
                          <a:latin typeface="Times New Roman"/>
                          <a:cs typeface="Times New Roman"/>
                        </a:rPr>
                        <a:t> </a:t>
                      </a:r>
                      <a:r>
                        <a:rPr sz="550" spc="15" dirty="0">
                          <a:latin typeface="Times New Roman"/>
                          <a:cs typeface="Times New Roman"/>
                        </a:rPr>
                        <a:t>ekonomik</a:t>
                      </a:r>
                      <a:r>
                        <a:rPr sz="550" spc="-25" dirty="0">
                          <a:latin typeface="Times New Roman"/>
                          <a:cs typeface="Times New Roman"/>
                        </a:rPr>
                        <a:t> </a:t>
                      </a:r>
                      <a:r>
                        <a:rPr sz="550" spc="15" dirty="0">
                          <a:latin typeface="Times New Roman"/>
                          <a:cs typeface="Times New Roman"/>
                        </a:rPr>
                        <a:t>ortam</a:t>
                      </a:r>
                      <a:r>
                        <a:rPr sz="550" dirty="0">
                          <a:latin typeface="Times New Roman"/>
                          <a:cs typeface="Times New Roman"/>
                        </a:rPr>
                        <a:t> </a:t>
                      </a:r>
                      <a:r>
                        <a:rPr sz="550" spc="10" dirty="0">
                          <a:latin typeface="Times New Roman"/>
                          <a:cs typeface="Times New Roman"/>
                        </a:rPr>
                        <a:t>ve</a:t>
                      </a:r>
                      <a:r>
                        <a:rPr sz="550" spc="20" dirty="0">
                          <a:latin typeface="Times New Roman"/>
                          <a:cs typeface="Times New Roman"/>
                        </a:rPr>
                        <a:t> </a:t>
                      </a:r>
                      <a:r>
                        <a:rPr sz="550" spc="15" dirty="0">
                          <a:latin typeface="Times New Roman"/>
                          <a:cs typeface="Times New Roman"/>
                        </a:rPr>
                        <a:t>konjonktürü</a:t>
                      </a:r>
                      <a:r>
                        <a:rPr sz="550" spc="-40" dirty="0">
                          <a:latin typeface="Times New Roman"/>
                          <a:cs typeface="Times New Roman"/>
                        </a:rPr>
                        <a:t> </a:t>
                      </a:r>
                      <a:r>
                        <a:rPr sz="550" spc="10" dirty="0">
                          <a:latin typeface="Times New Roman"/>
                          <a:cs typeface="Times New Roman"/>
                        </a:rPr>
                        <a:t>ifade</a:t>
                      </a:r>
                      <a:r>
                        <a:rPr sz="550" spc="25" dirty="0">
                          <a:latin typeface="Times New Roman"/>
                          <a:cs typeface="Times New Roman"/>
                        </a:rPr>
                        <a:t> </a:t>
                      </a:r>
                      <a:r>
                        <a:rPr sz="550" spc="10" dirty="0">
                          <a:latin typeface="Times New Roman"/>
                          <a:cs typeface="Times New Roman"/>
                        </a:rPr>
                        <a:t>eder.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20" dirty="0">
                          <a:solidFill>
                            <a:srgbClr val="00AFEF"/>
                          </a:solidFill>
                          <a:latin typeface="Times New Roman"/>
                          <a:cs typeface="Times New Roman"/>
                        </a:rPr>
                        <a:t>YAPILMA AMACINA</a:t>
                      </a:r>
                      <a:r>
                        <a:rPr sz="550" b="1" dirty="0">
                          <a:solidFill>
                            <a:srgbClr val="00AFEF"/>
                          </a:solidFill>
                          <a:latin typeface="Times New Roman"/>
                          <a:cs typeface="Times New Roman"/>
                        </a:rPr>
                        <a:t> </a:t>
                      </a:r>
                      <a:r>
                        <a:rPr sz="550" b="1" spc="25" dirty="0">
                          <a:solidFill>
                            <a:srgbClr val="00AFEF"/>
                          </a:solidFill>
                          <a:latin typeface="Times New Roman"/>
                          <a:cs typeface="Times New Roman"/>
                        </a:rPr>
                        <a:t>GÖRE</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657225">
                        <a:lnSpc>
                          <a:spcPct val="105500"/>
                        </a:lnSpc>
                      </a:pPr>
                      <a:r>
                        <a:rPr sz="550" b="1" spc="15" dirty="0">
                          <a:solidFill>
                            <a:srgbClr val="00AFEF"/>
                          </a:solidFill>
                          <a:latin typeface="Times New Roman"/>
                          <a:cs typeface="Times New Roman"/>
                        </a:rPr>
                        <a:t>2. Yönetim </a:t>
                      </a:r>
                      <a:r>
                        <a:rPr sz="550" b="1" spc="10" dirty="0">
                          <a:solidFill>
                            <a:srgbClr val="00AFEF"/>
                          </a:solidFill>
                          <a:latin typeface="Times New Roman"/>
                          <a:cs typeface="Times New Roman"/>
                        </a:rPr>
                        <a:t>Analizi: </a:t>
                      </a:r>
                      <a:r>
                        <a:rPr sz="550" spc="15" dirty="0">
                          <a:latin typeface="Times New Roman"/>
                          <a:cs typeface="Times New Roman"/>
                        </a:rPr>
                        <a:t>işletme yönetiminden sorumlu </a:t>
                      </a:r>
                      <a:r>
                        <a:rPr sz="550" spc="10" dirty="0">
                          <a:latin typeface="Times New Roman"/>
                          <a:cs typeface="Times New Roman"/>
                        </a:rPr>
                        <a:t>olanların;  </a:t>
                      </a:r>
                      <a:r>
                        <a:rPr sz="550" spc="25" dirty="0">
                          <a:latin typeface="Times New Roman"/>
                          <a:cs typeface="Times New Roman"/>
                        </a:rPr>
                        <a:t>Tüm </a:t>
                      </a:r>
                      <a:r>
                        <a:rPr sz="550" spc="15" dirty="0">
                          <a:latin typeface="Times New Roman"/>
                          <a:cs typeface="Times New Roman"/>
                        </a:rPr>
                        <a:t>işletme </a:t>
                      </a:r>
                      <a:r>
                        <a:rPr sz="550" spc="10" dirty="0">
                          <a:latin typeface="Times New Roman"/>
                          <a:cs typeface="Times New Roman"/>
                        </a:rPr>
                        <a:t>faaliyetlerinin </a:t>
                      </a:r>
                      <a:r>
                        <a:rPr sz="550" b="1" spc="10" dirty="0">
                          <a:latin typeface="Times New Roman"/>
                          <a:cs typeface="Times New Roman"/>
                        </a:rPr>
                        <a:t>başarısını</a:t>
                      </a:r>
                      <a:r>
                        <a:rPr sz="550" b="1" spc="-85" dirty="0">
                          <a:latin typeface="Times New Roman"/>
                          <a:cs typeface="Times New Roman"/>
                        </a:rPr>
                        <a:t> </a:t>
                      </a:r>
                      <a:r>
                        <a:rPr sz="550" spc="15" dirty="0">
                          <a:latin typeface="Times New Roman"/>
                          <a:cs typeface="Times New Roman"/>
                        </a:rPr>
                        <a:t>ölçmek,</a:t>
                      </a:r>
                      <a:endParaRPr sz="550">
                        <a:latin typeface="Times New Roman"/>
                        <a:cs typeface="Times New Roman"/>
                      </a:endParaRPr>
                    </a:p>
                    <a:p>
                      <a:pPr marL="127635" marR="141605" indent="-100965">
                        <a:lnSpc>
                          <a:spcPct val="107000"/>
                        </a:lnSpc>
                        <a:spcBef>
                          <a:spcPts val="5"/>
                        </a:spcBef>
                        <a:buClr>
                          <a:srgbClr val="330066"/>
                        </a:buClr>
                        <a:buSzPct val="72727"/>
                        <a:buFont typeface="Wingdings"/>
                        <a:buChar char=""/>
                        <a:tabLst>
                          <a:tab pos="128270" algn="l"/>
                        </a:tabLst>
                      </a:pPr>
                      <a:r>
                        <a:rPr sz="550" b="1" spc="10" dirty="0">
                          <a:latin typeface="Times New Roman"/>
                          <a:cs typeface="Times New Roman"/>
                        </a:rPr>
                        <a:t>Birincil </a:t>
                      </a:r>
                      <a:r>
                        <a:rPr sz="550" b="1" spc="20" dirty="0">
                          <a:latin typeface="Times New Roman"/>
                          <a:cs typeface="Times New Roman"/>
                        </a:rPr>
                        <a:t>ve </a:t>
                      </a:r>
                      <a:r>
                        <a:rPr sz="550" b="1" spc="10" dirty="0">
                          <a:latin typeface="Times New Roman"/>
                          <a:cs typeface="Times New Roman"/>
                        </a:rPr>
                        <a:t>ikincil hedeflere </a:t>
                      </a:r>
                      <a:r>
                        <a:rPr sz="550" spc="15" dirty="0">
                          <a:latin typeface="Times New Roman"/>
                          <a:cs typeface="Times New Roman"/>
                        </a:rPr>
                        <a:t>ulaşma </a:t>
                      </a:r>
                      <a:r>
                        <a:rPr sz="550" spc="10" dirty="0">
                          <a:latin typeface="Times New Roman"/>
                          <a:cs typeface="Times New Roman"/>
                        </a:rPr>
                        <a:t>derecesini saptamak ulaşılamamış </a:t>
                      </a:r>
                      <a:r>
                        <a:rPr sz="550" spc="15" dirty="0">
                          <a:latin typeface="Times New Roman"/>
                          <a:cs typeface="Times New Roman"/>
                        </a:rPr>
                        <a:t>ise  nedenlerini</a:t>
                      </a:r>
                      <a:r>
                        <a:rPr sz="550" spc="-10" dirty="0">
                          <a:latin typeface="Times New Roman"/>
                          <a:cs typeface="Times New Roman"/>
                        </a:rPr>
                        <a:t> </a:t>
                      </a:r>
                      <a:r>
                        <a:rPr sz="550" spc="10" dirty="0">
                          <a:latin typeface="Times New Roman"/>
                          <a:cs typeface="Times New Roman"/>
                        </a:rPr>
                        <a:t>araştırmak,</a:t>
                      </a:r>
                      <a:endParaRPr sz="550">
                        <a:latin typeface="Times New Roman"/>
                        <a:cs typeface="Times New Roman"/>
                      </a:endParaRPr>
                    </a:p>
                    <a:p>
                      <a:pPr marL="127635" marR="145415" indent="-100965">
                        <a:lnSpc>
                          <a:spcPts val="710"/>
                        </a:lnSpc>
                        <a:spcBef>
                          <a:spcPts val="20"/>
                        </a:spcBef>
                        <a:buClr>
                          <a:srgbClr val="330066"/>
                        </a:buClr>
                        <a:buSzPct val="72727"/>
                        <a:buFont typeface="Wingdings"/>
                        <a:buChar char=""/>
                        <a:tabLst>
                          <a:tab pos="128270" algn="l"/>
                        </a:tabLst>
                      </a:pPr>
                      <a:r>
                        <a:rPr sz="550" b="1" spc="10" dirty="0">
                          <a:latin typeface="Times New Roman"/>
                          <a:cs typeface="Times New Roman"/>
                        </a:rPr>
                        <a:t>Planlama </a:t>
                      </a:r>
                      <a:r>
                        <a:rPr sz="550" b="1" spc="20" dirty="0">
                          <a:latin typeface="Times New Roman"/>
                          <a:cs typeface="Times New Roman"/>
                        </a:rPr>
                        <a:t>yapmak </a:t>
                      </a:r>
                      <a:r>
                        <a:rPr sz="550" spc="10" dirty="0">
                          <a:latin typeface="Times New Roman"/>
                          <a:cs typeface="Times New Roman"/>
                        </a:rPr>
                        <a:t>mal ve </a:t>
                      </a:r>
                      <a:r>
                        <a:rPr sz="550" spc="15" dirty="0">
                          <a:latin typeface="Times New Roman"/>
                          <a:cs typeface="Times New Roman"/>
                        </a:rPr>
                        <a:t>hizmet </a:t>
                      </a:r>
                      <a:r>
                        <a:rPr sz="550" spc="10" dirty="0">
                          <a:latin typeface="Times New Roman"/>
                          <a:cs typeface="Times New Roman"/>
                        </a:rPr>
                        <a:t>üretimiyle </a:t>
                      </a:r>
                      <a:r>
                        <a:rPr sz="550" spc="5" dirty="0">
                          <a:latin typeface="Times New Roman"/>
                          <a:cs typeface="Times New Roman"/>
                        </a:rPr>
                        <a:t>ilgili </a:t>
                      </a:r>
                      <a:r>
                        <a:rPr sz="550" spc="10" dirty="0">
                          <a:latin typeface="Times New Roman"/>
                          <a:cs typeface="Times New Roman"/>
                        </a:rPr>
                        <a:t>miktar kalite ve </a:t>
                      </a:r>
                      <a:r>
                        <a:rPr sz="550" spc="5" dirty="0">
                          <a:latin typeface="Times New Roman"/>
                          <a:cs typeface="Times New Roman"/>
                        </a:rPr>
                        <a:t>fiyat  </a:t>
                      </a:r>
                      <a:r>
                        <a:rPr sz="550" spc="10" dirty="0">
                          <a:latin typeface="Times New Roman"/>
                          <a:cs typeface="Times New Roman"/>
                        </a:rPr>
                        <a:t>politikaları </a:t>
                      </a:r>
                      <a:r>
                        <a:rPr sz="550" spc="20" dirty="0">
                          <a:latin typeface="Times New Roman"/>
                          <a:cs typeface="Times New Roman"/>
                        </a:rPr>
                        <a:t>konusunda </a:t>
                      </a:r>
                      <a:r>
                        <a:rPr sz="550" spc="5" dirty="0">
                          <a:latin typeface="Times New Roman"/>
                          <a:cs typeface="Times New Roman"/>
                        </a:rPr>
                        <a:t>karar</a:t>
                      </a:r>
                      <a:r>
                        <a:rPr sz="550" spc="-55" dirty="0">
                          <a:latin typeface="Times New Roman"/>
                          <a:cs typeface="Times New Roman"/>
                        </a:rPr>
                        <a:t> </a:t>
                      </a:r>
                      <a:r>
                        <a:rPr sz="550" spc="10" dirty="0">
                          <a:latin typeface="Times New Roman"/>
                          <a:cs typeface="Times New Roman"/>
                        </a:rPr>
                        <a:t>vermek,</a:t>
                      </a:r>
                      <a:endParaRPr sz="550">
                        <a:latin typeface="Times New Roman"/>
                        <a:cs typeface="Times New Roman"/>
                      </a:endParaRPr>
                    </a:p>
                    <a:p>
                      <a:pPr marL="127635" marR="143510" indent="-100965">
                        <a:lnSpc>
                          <a:spcPts val="690"/>
                        </a:lnSpc>
                        <a:spcBef>
                          <a:spcPts val="10"/>
                        </a:spcBef>
                        <a:buClr>
                          <a:srgbClr val="330066"/>
                        </a:buClr>
                        <a:buSzPct val="72727"/>
                        <a:buFont typeface="Wingdings"/>
                        <a:buChar char=""/>
                        <a:tabLst>
                          <a:tab pos="128270" algn="l"/>
                        </a:tabLst>
                      </a:pPr>
                      <a:r>
                        <a:rPr sz="550" b="1" spc="15" dirty="0">
                          <a:latin typeface="Times New Roman"/>
                          <a:cs typeface="Times New Roman"/>
                        </a:rPr>
                        <a:t>Faaliyet </a:t>
                      </a:r>
                      <a:r>
                        <a:rPr sz="550" b="1" spc="10" dirty="0">
                          <a:latin typeface="Times New Roman"/>
                          <a:cs typeface="Times New Roman"/>
                        </a:rPr>
                        <a:t>denetimi ve değerlendirmesi </a:t>
                      </a:r>
                      <a:r>
                        <a:rPr sz="550" spc="15" dirty="0">
                          <a:latin typeface="Times New Roman"/>
                          <a:cs typeface="Times New Roman"/>
                        </a:rPr>
                        <a:t>yapmak </a:t>
                      </a:r>
                      <a:r>
                        <a:rPr sz="550" spc="10" dirty="0">
                          <a:latin typeface="Times New Roman"/>
                          <a:cs typeface="Times New Roman"/>
                        </a:rPr>
                        <a:t>amacıyla yapılan analiz  </a:t>
                      </a:r>
                      <a:r>
                        <a:rPr sz="550" spc="15" dirty="0">
                          <a:latin typeface="Times New Roman"/>
                          <a:cs typeface="Times New Roman"/>
                        </a:rPr>
                        <a:t>türüdür.</a:t>
                      </a:r>
                      <a:endParaRPr sz="550">
                        <a:latin typeface="Times New Roman"/>
                        <a:cs typeface="Times New Roman"/>
                      </a:endParaRPr>
                    </a:p>
                    <a:p>
                      <a:pPr>
                        <a:lnSpc>
                          <a:spcPct val="100000"/>
                        </a:lnSpc>
                      </a:pPr>
                      <a:endParaRPr sz="600">
                        <a:latin typeface="Times New Roman"/>
                        <a:cs typeface="Times New Roman"/>
                      </a:endParaRPr>
                    </a:p>
                    <a:p>
                      <a:pPr marL="27305" marR="143510" algn="just">
                        <a:lnSpc>
                          <a:spcPct val="106400"/>
                        </a:lnSpc>
                      </a:pPr>
                      <a:r>
                        <a:rPr sz="550" b="1" spc="15" dirty="0">
                          <a:solidFill>
                            <a:srgbClr val="00AFEF"/>
                          </a:solidFill>
                          <a:latin typeface="Times New Roman"/>
                          <a:cs typeface="Times New Roman"/>
                        </a:rPr>
                        <a:t>3.</a:t>
                      </a:r>
                      <a:r>
                        <a:rPr sz="550" b="1" spc="165" dirty="0">
                          <a:solidFill>
                            <a:srgbClr val="00AFEF"/>
                          </a:solidFill>
                          <a:latin typeface="Times New Roman"/>
                          <a:cs typeface="Times New Roman"/>
                        </a:rPr>
                        <a:t> </a:t>
                      </a:r>
                      <a:r>
                        <a:rPr sz="550" b="1" spc="15" dirty="0">
                          <a:solidFill>
                            <a:srgbClr val="00AFEF"/>
                          </a:solidFill>
                          <a:latin typeface="Times New Roman"/>
                          <a:cs typeface="Times New Roman"/>
                        </a:rPr>
                        <a:t>Yatırım  </a:t>
                      </a:r>
                      <a:r>
                        <a:rPr sz="550" b="1" spc="10" dirty="0">
                          <a:solidFill>
                            <a:srgbClr val="00AFEF"/>
                          </a:solidFill>
                          <a:latin typeface="Times New Roman"/>
                          <a:cs typeface="Times New Roman"/>
                        </a:rPr>
                        <a:t>Analizi: </a:t>
                      </a:r>
                      <a:r>
                        <a:rPr sz="550" spc="10" dirty="0">
                          <a:latin typeface="Times New Roman"/>
                          <a:cs typeface="Times New Roman"/>
                        </a:rPr>
                        <a:t>işletmenin mevcut ve potansiyel </a:t>
                      </a:r>
                      <a:r>
                        <a:rPr sz="550" b="1" spc="10" dirty="0">
                          <a:latin typeface="Times New Roman"/>
                          <a:cs typeface="Times New Roman"/>
                        </a:rPr>
                        <a:t>hissedarları </a:t>
                      </a:r>
                      <a:r>
                        <a:rPr sz="550" spc="10" dirty="0">
                          <a:latin typeface="Times New Roman"/>
                          <a:cs typeface="Times New Roman"/>
                        </a:rPr>
                        <a:t>ile  işletmeye </a:t>
                      </a:r>
                      <a:r>
                        <a:rPr sz="550" b="1" spc="10" dirty="0">
                          <a:latin typeface="Times New Roman"/>
                          <a:cs typeface="Times New Roman"/>
                        </a:rPr>
                        <a:t>uzun vadeli </a:t>
                      </a:r>
                      <a:r>
                        <a:rPr sz="550" b="1" spc="15" dirty="0">
                          <a:latin typeface="Times New Roman"/>
                          <a:cs typeface="Times New Roman"/>
                        </a:rPr>
                        <a:t>yabancı kaynak </a:t>
                      </a:r>
                      <a:r>
                        <a:rPr sz="550" spc="10" dirty="0">
                          <a:latin typeface="Times New Roman"/>
                          <a:cs typeface="Times New Roman"/>
                        </a:rPr>
                        <a:t>sağlayan </a:t>
                      </a:r>
                      <a:r>
                        <a:rPr sz="550" spc="15" dirty="0">
                          <a:latin typeface="Times New Roman"/>
                          <a:cs typeface="Times New Roman"/>
                        </a:rPr>
                        <a:t>veya </a:t>
                      </a:r>
                      <a:r>
                        <a:rPr sz="550" spc="10" dirty="0">
                          <a:latin typeface="Times New Roman"/>
                          <a:cs typeface="Times New Roman"/>
                        </a:rPr>
                        <a:t>sağlamayı düşünenlerin  yapmış </a:t>
                      </a:r>
                      <a:r>
                        <a:rPr sz="550" spc="15" dirty="0">
                          <a:latin typeface="Times New Roman"/>
                          <a:cs typeface="Times New Roman"/>
                        </a:rPr>
                        <a:t>olduğu </a:t>
                      </a:r>
                      <a:r>
                        <a:rPr sz="550" spc="10" dirty="0">
                          <a:latin typeface="Times New Roman"/>
                          <a:cs typeface="Times New Roman"/>
                        </a:rPr>
                        <a:t>analiz</a:t>
                      </a:r>
                      <a:r>
                        <a:rPr sz="550" spc="-20" dirty="0">
                          <a:latin typeface="Times New Roman"/>
                          <a:cs typeface="Times New Roman"/>
                        </a:rPr>
                        <a:t> </a:t>
                      </a:r>
                      <a:r>
                        <a:rPr sz="550" spc="15" dirty="0">
                          <a:latin typeface="Times New Roman"/>
                          <a:cs typeface="Times New Roman"/>
                        </a:rPr>
                        <a:t>türüdür.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70"/>
                        </a:spcBef>
                      </a:pPr>
                      <a:r>
                        <a:rPr sz="500" b="1" spc="15" dirty="0">
                          <a:solidFill>
                            <a:srgbClr val="00AFEF"/>
                          </a:solidFill>
                          <a:latin typeface="Times New Roman"/>
                          <a:cs typeface="Times New Roman"/>
                        </a:rPr>
                        <a:t>TABLOLARIN KAPSAMLARINA</a:t>
                      </a:r>
                      <a:r>
                        <a:rPr sz="500" b="1" spc="-15" dirty="0">
                          <a:solidFill>
                            <a:srgbClr val="00AFEF"/>
                          </a:solidFill>
                          <a:latin typeface="Times New Roman"/>
                          <a:cs typeface="Times New Roman"/>
                        </a:rPr>
                        <a:t> </a:t>
                      </a:r>
                      <a:r>
                        <a:rPr sz="500" b="1" spc="15" dirty="0">
                          <a:solidFill>
                            <a:srgbClr val="00AFEF"/>
                          </a:solidFill>
                          <a:latin typeface="Times New Roman"/>
                          <a:cs typeface="Times New Roman"/>
                        </a:rPr>
                        <a:t>GÖRE</a:t>
                      </a:r>
                      <a:endParaRPr sz="500">
                        <a:latin typeface="Times New Roman"/>
                        <a:cs typeface="Times New Roman"/>
                      </a:endParaRPr>
                    </a:p>
                    <a:p>
                      <a:pPr>
                        <a:lnSpc>
                          <a:spcPct val="100000"/>
                        </a:lnSpc>
                        <a:spcBef>
                          <a:spcPts val="40"/>
                        </a:spcBef>
                      </a:pPr>
                      <a:endParaRPr sz="750">
                        <a:latin typeface="Times New Roman"/>
                        <a:cs typeface="Times New Roman"/>
                      </a:endParaRPr>
                    </a:p>
                    <a:p>
                      <a:pPr marL="27305" marR="142875">
                        <a:lnSpc>
                          <a:spcPct val="106000"/>
                        </a:lnSpc>
                      </a:pPr>
                      <a:r>
                        <a:rPr sz="500" b="1" spc="10" dirty="0">
                          <a:solidFill>
                            <a:srgbClr val="FF0000"/>
                          </a:solidFill>
                          <a:latin typeface="Times New Roman"/>
                          <a:cs typeface="Times New Roman"/>
                        </a:rPr>
                        <a:t>1. Statik (dikey) analiz: </a:t>
                      </a:r>
                      <a:r>
                        <a:rPr sz="500" spc="10" dirty="0">
                          <a:latin typeface="Times New Roman"/>
                          <a:cs typeface="Times New Roman"/>
                        </a:rPr>
                        <a:t>Belirli </a:t>
                      </a:r>
                      <a:r>
                        <a:rPr sz="500" spc="5" dirty="0">
                          <a:latin typeface="Times New Roman"/>
                          <a:cs typeface="Times New Roman"/>
                        </a:rPr>
                        <a:t>bir tarihte </a:t>
                      </a:r>
                      <a:r>
                        <a:rPr sz="500" spc="10" dirty="0">
                          <a:latin typeface="Times New Roman"/>
                          <a:cs typeface="Times New Roman"/>
                        </a:rPr>
                        <a:t>düzenlenmiş olan </a:t>
                      </a:r>
                      <a:r>
                        <a:rPr sz="500" spc="5" dirty="0">
                          <a:latin typeface="Times New Roman"/>
                          <a:cs typeface="Times New Roman"/>
                        </a:rPr>
                        <a:t>finansal </a:t>
                      </a:r>
                      <a:r>
                        <a:rPr sz="500" spc="10" dirty="0">
                          <a:latin typeface="Times New Roman"/>
                          <a:cs typeface="Times New Roman"/>
                        </a:rPr>
                        <a:t>tabloların  </a:t>
                      </a:r>
                      <a:r>
                        <a:rPr sz="500" dirty="0">
                          <a:latin typeface="Times New Roman"/>
                          <a:cs typeface="Times New Roman"/>
                        </a:rPr>
                        <a:t>kalemleri </a:t>
                      </a:r>
                      <a:r>
                        <a:rPr sz="500" spc="5" dirty="0">
                          <a:latin typeface="Times New Roman"/>
                          <a:cs typeface="Times New Roman"/>
                        </a:rPr>
                        <a:t>arasında ilişki kurularak</a:t>
                      </a:r>
                      <a:r>
                        <a:rPr sz="500" spc="-25" dirty="0">
                          <a:latin typeface="Times New Roman"/>
                          <a:cs typeface="Times New Roman"/>
                        </a:rPr>
                        <a:t> </a:t>
                      </a:r>
                      <a:r>
                        <a:rPr sz="500" spc="5" dirty="0">
                          <a:latin typeface="Times New Roman"/>
                          <a:cs typeface="Times New Roman"/>
                        </a:rPr>
                        <a:t>incelenmesidir.</a:t>
                      </a:r>
                      <a:endParaRPr sz="500">
                        <a:latin typeface="Times New Roman"/>
                        <a:cs typeface="Times New Roman"/>
                      </a:endParaRPr>
                    </a:p>
                    <a:p>
                      <a:pPr marL="27305">
                        <a:lnSpc>
                          <a:spcPct val="100000"/>
                        </a:lnSpc>
                        <a:spcBef>
                          <a:spcPts val="155"/>
                        </a:spcBef>
                      </a:pPr>
                      <a:r>
                        <a:rPr sz="500" b="1" spc="10" dirty="0">
                          <a:latin typeface="Times New Roman"/>
                          <a:cs typeface="Times New Roman"/>
                        </a:rPr>
                        <a:t>Dikey </a:t>
                      </a:r>
                      <a:r>
                        <a:rPr sz="500" b="1" spc="5" dirty="0">
                          <a:latin typeface="Times New Roman"/>
                          <a:cs typeface="Times New Roman"/>
                        </a:rPr>
                        <a:t>analiz tekniğinin </a:t>
                      </a:r>
                      <a:r>
                        <a:rPr sz="500" b="1" spc="10" dirty="0">
                          <a:latin typeface="Times New Roman"/>
                          <a:cs typeface="Times New Roman"/>
                        </a:rPr>
                        <a:t>esası</a:t>
                      </a:r>
                      <a:r>
                        <a:rPr sz="500" b="1" spc="-70" dirty="0">
                          <a:latin typeface="Times New Roman"/>
                          <a:cs typeface="Times New Roman"/>
                        </a:rPr>
                        <a:t> </a:t>
                      </a:r>
                      <a:r>
                        <a:rPr sz="500" b="1" spc="5" dirty="0">
                          <a:latin typeface="Times New Roman"/>
                          <a:cs typeface="Times New Roman"/>
                        </a:rPr>
                        <a:t>nedir?</a:t>
                      </a:r>
                      <a:endParaRPr sz="500">
                        <a:latin typeface="Times New Roman"/>
                        <a:cs typeface="Times New Roman"/>
                      </a:endParaRPr>
                    </a:p>
                    <a:p>
                      <a:pPr marL="27305" marR="144780">
                        <a:lnSpc>
                          <a:spcPct val="106000"/>
                        </a:lnSpc>
                        <a:spcBef>
                          <a:spcPts val="130"/>
                        </a:spcBef>
                      </a:pPr>
                      <a:r>
                        <a:rPr sz="500" spc="10" dirty="0">
                          <a:latin typeface="Times New Roman"/>
                          <a:cs typeface="Times New Roman"/>
                        </a:rPr>
                        <a:t>Bu </a:t>
                      </a:r>
                      <a:r>
                        <a:rPr sz="500" spc="5" dirty="0">
                          <a:latin typeface="Times New Roman"/>
                          <a:cs typeface="Times New Roman"/>
                        </a:rPr>
                        <a:t>analiz tekniğinin diğer analiz tekniklerine göre </a:t>
                      </a:r>
                      <a:r>
                        <a:rPr sz="500" spc="10" dirty="0">
                          <a:latin typeface="Times New Roman"/>
                          <a:cs typeface="Times New Roman"/>
                        </a:rPr>
                        <a:t>iki </a:t>
                      </a:r>
                      <a:r>
                        <a:rPr sz="500" spc="5" dirty="0">
                          <a:latin typeface="Times New Roman"/>
                          <a:cs typeface="Times New Roman"/>
                        </a:rPr>
                        <a:t>önemli yanı bulunmaktadır.  Bunlar;</a:t>
                      </a:r>
                      <a:endParaRPr sz="500">
                        <a:latin typeface="Times New Roman"/>
                        <a:cs typeface="Times New Roman"/>
                      </a:endParaRPr>
                    </a:p>
                    <a:p>
                      <a:pPr marL="100330" indent="-73660">
                        <a:lnSpc>
                          <a:spcPct val="100000"/>
                        </a:lnSpc>
                        <a:spcBef>
                          <a:spcPts val="160"/>
                        </a:spcBef>
                        <a:buFont typeface="Times New Roman"/>
                        <a:buAutoNum type="arabicPlain"/>
                        <a:tabLst>
                          <a:tab pos="100965" algn="l"/>
                        </a:tabLst>
                      </a:pPr>
                      <a:r>
                        <a:rPr sz="500" spc="5" dirty="0">
                          <a:latin typeface="Times New Roman"/>
                          <a:cs typeface="Times New Roman"/>
                        </a:rPr>
                        <a:t>Bilanço kalemlerinin toplam </a:t>
                      </a:r>
                      <a:r>
                        <a:rPr sz="500" dirty="0">
                          <a:latin typeface="Times New Roman"/>
                          <a:cs typeface="Times New Roman"/>
                        </a:rPr>
                        <a:t>içindeki nispi önemleri</a:t>
                      </a:r>
                      <a:r>
                        <a:rPr sz="500" spc="-45" dirty="0">
                          <a:latin typeface="Times New Roman"/>
                          <a:cs typeface="Times New Roman"/>
                        </a:rPr>
                        <a:t> </a:t>
                      </a:r>
                      <a:r>
                        <a:rPr sz="500" spc="5" dirty="0">
                          <a:latin typeface="Times New Roman"/>
                          <a:cs typeface="Times New Roman"/>
                        </a:rPr>
                        <a:t>gösterilmektedir.</a:t>
                      </a:r>
                      <a:endParaRPr sz="500">
                        <a:latin typeface="Times New Roman"/>
                        <a:cs typeface="Times New Roman"/>
                      </a:endParaRPr>
                    </a:p>
                    <a:p>
                      <a:pPr marL="27305" marR="143510">
                        <a:lnSpc>
                          <a:spcPct val="106000"/>
                        </a:lnSpc>
                        <a:spcBef>
                          <a:spcPts val="120"/>
                        </a:spcBef>
                        <a:buFont typeface="Times New Roman"/>
                        <a:buAutoNum type="arabicPlain"/>
                        <a:tabLst>
                          <a:tab pos="106680" algn="l"/>
                        </a:tabLst>
                      </a:pPr>
                      <a:r>
                        <a:rPr sz="500" spc="5" dirty="0">
                          <a:latin typeface="Times New Roman"/>
                          <a:cs typeface="Times New Roman"/>
                        </a:rPr>
                        <a:t>Bilançoların </a:t>
                      </a:r>
                      <a:r>
                        <a:rPr sz="500" spc="10" dirty="0">
                          <a:latin typeface="Times New Roman"/>
                          <a:cs typeface="Times New Roman"/>
                        </a:rPr>
                        <a:t>ortak </a:t>
                      </a:r>
                      <a:r>
                        <a:rPr sz="500" spc="5" dirty="0">
                          <a:latin typeface="Times New Roman"/>
                          <a:cs typeface="Times New Roman"/>
                        </a:rPr>
                        <a:t>bir paydaya </a:t>
                      </a:r>
                      <a:r>
                        <a:rPr sz="500" spc="10" dirty="0">
                          <a:latin typeface="Times New Roman"/>
                          <a:cs typeface="Times New Roman"/>
                        </a:rPr>
                        <a:t>indirgenmesi halinde </a:t>
                      </a:r>
                      <a:r>
                        <a:rPr sz="500" spc="5" dirty="0">
                          <a:latin typeface="Times New Roman"/>
                          <a:cs typeface="Times New Roman"/>
                        </a:rPr>
                        <a:t>aynı </a:t>
                      </a:r>
                      <a:r>
                        <a:rPr sz="500" spc="10" dirty="0">
                          <a:latin typeface="Times New Roman"/>
                          <a:cs typeface="Times New Roman"/>
                        </a:rPr>
                        <a:t>sektör </a:t>
                      </a:r>
                      <a:r>
                        <a:rPr sz="500" spc="5" dirty="0">
                          <a:latin typeface="Times New Roman"/>
                          <a:cs typeface="Times New Roman"/>
                        </a:rPr>
                        <a:t>içerisinde yer </a:t>
                      </a:r>
                      <a:r>
                        <a:rPr sz="500" spc="10" dirty="0">
                          <a:latin typeface="Times New Roman"/>
                          <a:cs typeface="Times New Roman"/>
                        </a:rPr>
                        <a:t>alan  </a:t>
                      </a:r>
                      <a:r>
                        <a:rPr sz="500" dirty="0">
                          <a:latin typeface="Times New Roman"/>
                          <a:cs typeface="Times New Roman"/>
                        </a:rPr>
                        <a:t>işletmeler </a:t>
                      </a:r>
                      <a:r>
                        <a:rPr sz="500" spc="5" dirty="0">
                          <a:latin typeface="Times New Roman"/>
                          <a:cs typeface="Times New Roman"/>
                        </a:rPr>
                        <a:t>arasında </a:t>
                      </a:r>
                      <a:r>
                        <a:rPr sz="500" dirty="0">
                          <a:latin typeface="Times New Roman"/>
                          <a:cs typeface="Times New Roman"/>
                        </a:rPr>
                        <a:t>anlamlı </a:t>
                      </a:r>
                      <a:r>
                        <a:rPr sz="500" spc="5" dirty="0">
                          <a:latin typeface="Times New Roman"/>
                          <a:cs typeface="Times New Roman"/>
                        </a:rPr>
                        <a:t>karşılaştırmalar</a:t>
                      </a:r>
                      <a:r>
                        <a:rPr sz="500" spc="15" dirty="0">
                          <a:latin typeface="Times New Roman"/>
                          <a:cs typeface="Times New Roman"/>
                        </a:rPr>
                        <a:t> </a:t>
                      </a:r>
                      <a:r>
                        <a:rPr sz="500" spc="5" dirty="0">
                          <a:latin typeface="Times New Roman"/>
                          <a:cs typeface="Times New Roman"/>
                        </a:rPr>
                        <a:t>yapılabilir.</a:t>
                      </a:r>
                      <a:endParaRPr sz="500">
                        <a:latin typeface="Times New Roman"/>
                        <a:cs typeface="Times New Roman"/>
                      </a:endParaRPr>
                    </a:p>
                    <a:p>
                      <a:pPr>
                        <a:lnSpc>
                          <a:spcPct val="100000"/>
                        </a:lnSpc>
                        <a:spcBef>
                          <a:spcPts val="30"/>
                        </a:spcBef>
                      </a:pPr>
                      <a:endParaRPr sz="750">
                        <a:latin typeface="Times New Roman"/>
                        <a:cs typeface="Times New Roman"/>
                      </a:endParaRPr>
                    </a:p>
                    <a:p>
                      <a:pPr marL="27305" marR="143510" algn="just">
                        <a:lnSpc>
                          <a:spcPct val="105000"/>
                        </a:lnSpc>
                      </a:pPr>
                      <a:r>
                        <a:rPr sz="500" spc="10" dirty="0">
                          <a:latin typeface="Times New Roman"/>
                          <a:cs typeface="Times New Roman"/>
                        </a:rPr>
                        <a:t>Dikey </a:t>
                      </a:r>
                      <a:r>
                        <a:rPr sz="500" spc="5" dirty="0">
                          <a:latin typeface="Times New Roman"/>
                          <a:cs typeface="Times New Roman"/>
                        </a:rPr>
                        <a:t>yüzdeler analizi; </a:t>
                      </a:r>
                      <a:r>
                        <a:rPr sz="500" spc="5" dirty="0">
                          <a:solidFill>
                            <a:srgbClr val="FF0000"/>
                          </a:solidFill>
                          <a:latin typeface="Times New Roman"/>
                          <a:cs typeface="Times New Roman"/>
                        </a:rPr>
                        <a:t>bilançoda </a:t>
                      </a:r>
                      <a:r>
                        <a:rPr sz="500" dirty="0">
                          <a:solidFill>
                            <a:srgbClr val="FF0000"/>
                          </a:solidFill>
                          <a:latin typeface="Times New Roman"/>
                          <a:cs typeface="Times New Roman"/>
                        </a:rPr>
                        <a:t>yer </a:t>
                      </a:r>
                      <a:r>
                        <a:rPr sz="500" spc="10" dirty="0">
                          <a:solidFill>
                            <a:srgbClr val="FF0000"/>
                          </a:solidFill>
                          <a:latin typeface="Times New Roman"/>
                          <a:cs typeface="Times New Roman"/>
                        </a:rPr>
                        <a:t>alan aktif ve </a:t>
                      </a:r>
                      <a:r>
                        <a:rPr sz="500" spc="5" dirty="0">
                          <a:solidFill>
                            <a:srgbClr val="FF0000"/>
                          </a:solidFill>
                          <a:latin typeface="Times New Roman"/>
                          <a:cs typeface="Times New Roman"/>
                        </a:rPr>
                        <a:t>pasif </a:t>
                      </a:r>
                      <a:r>
                        <a:rPr sz="500" spc="10" dirty="0">
                          <a:solidFill>
                            <a:srgbClr val="FF0000"/>
                          </a:solidFill>
                          <a:latin typeface="Times New Roman"/>
                          <a:cs typeface="Times New Roman"/>
                        </a:rPr>
                        <a:t>kalemlerin </a:t>
                      </a:r>
                      <a:r>
                        <a:rPr sz="500" spc="5" dirty="0">
                          <a:solidFill>
                            <a:srgbClr val="FF0000"/>
                          </a:solidFill>
                          <a:latin typeface="Times New Roman"/>
                          <a:cs typeface="Times New Roman"/>
                        </a:rPr>
                        <a:t>nasıl dağıldığı, gelir  tablosunda yer </a:t>
                      </a:r>
                      <a:r>
                        <a:rPr sz="500" spc="10" dirty="0">
                          <a:solidFill>
                            <a:srgbClr val="FF0000"/>
                          </a:solidFill>
                          <a:latin typeface="Times New Roman"/>
                          <a:cs typeface="Times New Roman"/>
                        </a:rPr>
                        <a:t>alan kalemlerin </a:t>
                      </a:r>
                      <a:r>
                        <a:rPr sz="500" spc="5" dirty="0">
                          <a:solidFill>
                            <a:srgbClr val="FF0000"/>
                          </a:solidFill>
                          <a:latin typeface="Times New Roman"/>
                          <a:cs typeface="Times New Roman"/>
                        </a:rPr>
                        <a:t>net satışlar karşısındaki dağılımının nasıl </a:t>
                      </a:r>
                      <a:r>
                        <a:rPr sz="500" spc="10" dirty="0">
                          <a:solidFill>
                            <a:srgbClr val="FF0000"/>
                          </a:solidFill>
                          <a:latin typeface="Times New Roman"/>
                          <a:cs typeface="Times New Roman"/>
                        </a:rPr>
                        <a:t>olduğu  </a:t>
                      </a:r>
                      <a:r>
                        <a:rPr sz="500" dirty="0">
                          <a:solidFill>
                            <a:srgbClr val="FF0000"/>
                          </a:solidFill>
                          <a:latin typeface="Times New Roman"/>
                          <a:cs typeface="Times New Roman"/>
                        </a:rPr>
                        <a:t>konusunda </a:t>
                      </a:r>
                      <a:r>
                        <a:rPr sz="500" spc="5" dirty="0">
                          <a:solidFill>
                            <a:srgbClr val="FF0000"/>
                          </a:solidFill>
                          <a:latin typeface="Times New Roman"/>
                          <a:cs typeface="Times New Roman"/>
                        </a:rPr>
                        <a:t>analizi yapana </a:t>
                      </a:r>
                      <a:r>
                        <a:rPr sz="500" dirty="0">
                          <a:solidFill>
                            <a:srgbClr val="FF0000"/>
                          </a:solidFill>
                          <a:latin typeface="Times New Roman"/>
                          <a:cs typeface="Times New Roman"/>
                        </a:rPr>
                        <a:t>yardımcı </a:t>
                      </a:r>
                      <a:r>
                        <a:rPr sz="500" spc="5" dirty="0">
                          <a:solidFill>
                            <a:srgbClr val="FF0000"/>
                          </a:solidFill>
                          <a:latin typeface="Times New Roman"/>
                          <a:cs typeface="Times New Roman"/>
                        </a:rPr>
                        <a:t>olan </a:t>
                      </a:r>
                      <a:r>
                        <a:rPr sz="500" spc="10" dirty="0">
                          <a:solidFill>
                            <a:srgbClr val="FF0000"/>
                          </a:solidFill>
                          <a:latin typeface="Times New Roman"/>
                          <a:cs typeface="Times New Roman"/>
                        </a:rPr>
                        <a:t>bir </a:t>
                      </a:r>
                      <a:r>
                        <a:rPr sz="500" spc="5" dirty="0">
                          <a:solidFill>
                            <a:srgbClr val="FF0000"/>
                          </a:solidFill>
                          <a:latin typeface="Times New Roman"/>
                          <a:cs typeface="Times New Roman"/>
                        </a:rPr>
                        <a:t>analiz</a:t>
                      </a:r>
                      <a:r>
                        <a:rPr sz="500" spc="-75" dirty="0">
                          <a:solidFill>
                            <a:srgbClr val="FF0000"/>
                          </a:solidFill>
                          <a:latin typeface="Times New Roman"/>
                          <a:cs typeface="Times New Roman"/>
                        </a:rPr>
                        <a:t> </a:t>
                      </a:r>
                      <a:r>
                        <a:rPr sz="500" dirty="0">
                          <a:solidFill>
                            <a:srgbClr val="FF0000"/>
                          </a:solidFill>
                          <a:latin typeface="Times New Roman"/>
                          <a:cs typeface="Times New Roman"/>
                        </a:rPr>
                        <a:t>tekniğidir.</a:t>
                      </a:r>
                      <a:endParaRPr sz="500">
                        <a:latin typeface="Times New Roman"/>
                        <a:cs typeface="Times New Roman"/>
                      </a:endParaRPr>
                    </a:p>
                  </a:txBody>
                  <a:tcPr marL="0" marR="0" marT="2159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290"/>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3683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0" dirty="0">
                          <a:latin typeface="Times New Roman"/>
                          <a:cs typeface="Times New Roman"/>
                        </a:rPr>
                        <a:t>Bilançonun </a:t>
                      </a:r>
                      <a:r>
                        <a:rPr sz="550" b="1" spc="15" dirty="0">
                          <a:latin typeface="Times New Roman"/>
                          <a:cs typeface="Times New Roman"/>
                        </a:rPr>
                        <a:t>Dikey </a:t>
                      </a:r>
                      <a:r>
                        <a:rPr sz="550" b="1" spc="10" dirty="0">
                          <a:latin typeface="Times New Roman"/>
                          <a:cs typeface="Times New Roman"/>
                        </a:rPr>
                        <a:t>Yüzdelerle </a:t>
                      </a:r>
                      <a:r>
                        <a:rPr sz="550" b="1" spc="15" dirty="0">
                          <a:latin typeface="Times New Roman"/>
                          <a:cs typeface="Times New Roman"/>
                        </a:rPr>
                        <a:t>İfade</a:t>
                      </a:r>
                      <a:r>
                        <a:rPr sz="550" b="1" spc="30" dirty="0">
                          <a:latin typeface="Times New Roman"/>
                          <a:cs typeface="Times New Roman"/>
                        </a:rPr>
                        <a:t> </a:t>
                      </a:r>
                      <a:r>
                        <a:rPr sz="550" b="1" spc="15" dirty="0">
                          <a:latin typeface="Times New Roman"/>
                          <a:cs typeface="Times New Roman"/>
                        </a:rPr>
                        <a:t>Edilmesi</a:t>
                      </a:r>
                      <a:endParaRPr sz="550">
                        <a:latin typeface="Times New Roman"/>
                        <a:cs typeface="Times New Roman"/>
                      </a:endParaRPr>
                    </a:p>
                    <a:p>
                      <a:pPr>
                        <a:lnSpc>
                          <a:spcPct val="100000"/>
                        </a:lnSpc>
                        <a:spcBef>
                          <a:spcPts val="10"/>
                        </a:spcBef>
                      </a:pPr>
                      <a:endParaRPr sz="850">
                        <a:latin typeface="Times New Roman"/>
                        <a:cs typeface="Times New Roman"/>
                      </a:endParaRPr>
                    </a:p>
                    <a:p>
                      <a:pPr marL="27305" marR="142240">
                        <a:lnSpc>
                          <a:spcPct val="107200"/>
                        </a:lnSpc>
                      </a:pPr>
                      <a:r>
                        <a:rPr sz="550" spc="15" dirty="0">
                          <a:latin typeface="Times New Roman"/>
                          <a:cs typeface="Times New Roman"/>
                        </a:rPr>
                        <a:t>Dikey analiz </a:t>
                      </a:r>
                      <a:r>
                        <a:rPr sz="550" spc="10" dirty="0">
                          <a:latin typeface="Times New Roman"/>
                          <a:cs typeface="Times New Roman"/>
                        </a:rPr>
                        <a:t>tekniğinde, </a:t>
                      </a:r>
                      <a:r>
                        <a:rPr sz="550" spc="15" dirty="0">
                          <a:latin typeface="Times New Roman"/>
                          <a:cs typeface="Times New Roman"/>
                        </a:rPr>
                        <a:t>bilanço toplamı 100 </a:t>
                      </a:r>
                      <a:r>
                        <a:rPr sz="550" spc="10" dirty="0">
                          <a:latin typeface="Times New Roman"/>
                          <a:cs typeface="Times New Roman"/>
                        </a:rPr>
                        <a:t>kabul edilerek </a:t>
                      </a:r>
                      <a:r>
                        <a:rPr sz="550" spc="15" dirty="0">
                          <a:latin typeface="Times New Roman"/>
                          <a:cs typeface="Times New Roman"/>
                        </a:rPr>
                        <a:t>her bir </a:t>
                      </a:r>
                      <a:r>
                        <a:rPr sz="550" spc="10" dirty="0">
                          <a:latin typeface="Times New Roman"/>
                          <a:cs typeface="Times New Roman"/>
                        </a:rPr>
                        <a:t>varlık  </a:t>
                      </a:r>
                      <a:r>
                        <a:rPr sz="550" spc="5" dirty="0">
                          <a:latin typeface="Times New Roman"/>
                          <a:cs typeface="Times New Roman"/>
                        </a:rPr>
                        <a:t>(aktif) </a:t>
                      </a:r>
                      <a:r>
                        <a:rPr sz="550" spc="10" dirty="0">
                          <a:latin typeface="Times New Roman"/>
                          <a:cs typeface="Times New Roman"/>
                        </a:rPr>
                        <a:t>ve kaynak </a:t>
                      </a:r>
                      <a:r>
                        <a:rPr sz="550" spc="5" dirty="0">
                          <a:latin typeface="Times New Roman"/>
                          <a:cs typeface="Times New Roman"/>
                        </a:rPr>
                        <a:t>(pasif) </a:t>
                      </a:r>
                      <a:r>
                        <a:rPr sz="550" spc="15" dirty="0">
                          <a:latin typeface="Times New Roman"/>
                          <a:cs typeface="Times New Roman"/>
                        </a:rPr>
                        <a:t>kaleminin genel toplama </a:t>
                      </a:r>
                      <a:r>
                        <a:rPr sz="550" spc="10" dirty="0">
                          <a:latin typeface="Times New Roman"/>
                          <a:cs typeface="Times New Roman"/>
                        </a:rPr>
                        <a:t>oranı</a:t>
                      </a:r>
                      <a:r>
                        <a:rPr sz="550" spc="-5" dirty="0">
                          <a:latin typeface="Times New Roman"/>
                          <a:cs typeface="Times New Roman"/>
                        </a:rPr>
                        <a:t> </a:t>
                      </a:r>
                      <a:r>
                        <a:rPr sz="550" spc="10" dirty="0">
                          <a:latin typeface="Times New Roman"/>
                          <a:cs typeface="Times New Roman"/>
                        </a:rPr>
                        <a:t>hesaplanır.</a:t>
                      </a:r>
                      <a:endParaRPr sz="550">
                        <a:latin typeface="Times New Roman"/>
                        <a:cs typeface="Times New Roman"/>
                      </a:endParaRPr>
                    </a:p>
                    <a:p>
                      <a:pPr>
                        <a:lnSpc>
                          <a:spcPct val="100000"/>
                        </a:lnSpc>
                        <a:spcBef>
                          <a:spcPts val="40"/>
                        </a:spcBef>
                      </a:pPr>
                      <a:endParaRPr sz="850">
                        <a:latin typeface="Times New Roman"/>
                        <a:cs typeface="Times New Roman"/>
                      </a:endParaRPr>
                    </a:p>
                    <a:p>
                      <a:pPr marL="27305">
                        <a:lnSpc>
                          <a:spcPct val="100000"/>
                        </a:lnSpc>
                      </a:pPr>
                      <a:r>
                        <a:rPr sz="550" spc="10" dirty="0">
                          <a:latin typeface="Times New Roman"/>
                          <a:cs typeface="Times New Roman"/>
                        </a:rPr>
                        <a:t>Hesaplamalar </a:t>
                      </a:r>
                      <a:r>
                        <a:rPr sz="550" spc="15" dirty="0">
                          <a:latin typeface="Times New Roman"/>
                          <a:cs typeface="Times New Roman"/>
                        </a:rPr>
                        <a:t>net değer üzerinden</a:t>
                      </a:r>
                      <a:r>
                        <a:rPr sz="550" spc="-50" dirty="0">
                          <a:latin typeface="Times New Roman"/>
                          <a:cs typeface="Times New Roman"/>
                        </a:rPr>
                        <a:t> </a:t>
                      </a:r>
                      <a:r>
                        <a:rPr sz="550" spc="10" dirty="0">
                          <a:latin typeface="Times New Roman"/>
                          <a:cs typeface="Times New Roman"/>
                        </a:rPr>
                        <a:t>yapılmaktadır.</a:t>
                      </a:r>
                      <a:endParaRPr sz="550">
                        <a:latin typeface="Times New Roman"/>
                        <a:cs typeface="Times New Roman"/>
                      </a:endParaRPr>
                    </a:p>
                    <a:p>
                      <a:pPr>
                        <a:lnSpc>
                          <a:spcPct val="100000"/>
                        </a:lnSpc>
                        <a:spcBef>
                          <a:spcPts val="10"/>
                        </a:spcBef>
                      </a:pPr>
                      <a:endParaRPr sz="850">
                        <a:latin typeface="Times New Roman"/>
                        <a:cs typeface="Times New Roman"/>
                      </a:endParaRPr>
                    </a:p>
                    <a:p>
                      <a:pPr marL="27305" marR="142240">
                        <a:lnSpc>
                          <a:spcPct val="107200"/>
                        </a:lnSpc>
                      </a:pPr>
                      <a:r>
                        <a:rPr sz="550" spc="10" dirty="0">
                          <a:latin typeface="Times New Roman"/>
                          <a:cs typeface="Times New Roman"/>
                        </a:rPr>
                        <a:t>Ayrıca, </a:t>
                      </a:r>
                      <a:r>
                        <a:rPr sz="550" spc="15" dirty="0">
                          <a:latin typeface="Times New Roman"/>
                          <a:cs typeface="Times New Roman"/>
                        </a:rPr>
                        <a:t>bilançoda </a:t>
                      </a:r>
                      <a:r>
                        <a:rPr sz="550" spc="5" dirty="0">
                          <a:latin typeface="Times New Roman"/>
                          <a:cs typeface="Times New Roman"/>
                        </a:rPr>
                        <a:t>yer </a:t>
                      </a:r>
                      <a:r>
                        <a:rPr sz="550" spc="10" dirty="0">
                          <a:latin typeface="Times New Roman"/>
                          <a:cs typeface="Times New Roman"/>
                        </a:rPr>
                        <a:t>alan grup toplamları </a:t>
                      </a:r>
                      <a:r>
                        <a:rPr sz="550" spc="15" dirty="0">
                          <a:latin typeface="Times New Roman"/>
                          <a:cs typeface="Times New Roman"/>
                        </a:rPr>
                        <a:t>100 </a:t>
                      </a:r>
                      <a:r>
                        <a:rPr sz="550" spc="10" dirty="0">
                          <a:latin typeface="Times New Roman"/>
                          <a:cs typeface="Times New Roman"/>
                        </a:rPr>
                        <a:t>kabul edilerek </a:t>
                      </a:r>
                      <a:r>
                        <a:rPr sz="550" spc="15" dirty="0">
                          <a:latin typeface="Times New Roman"/>
                          <a:cs typeface="Times New Roman"/>
                        </a:rPr>
                        <a:t>her </a:t>
                      </a:r>
                      <a:r>
                        <a:rPr sz="550" spc="10" dirty="0">
                          <a:latin typeface="Times New Roman"/>
                          <a:cs typeface="Times New Roman"/>
                        </a:rPr>
                        <a:t>bir kalemin  </a:t>
                      </a:r>
                      <a:r>
                        <a:rPr sz="550" spc="5" dirty="0">
                          <a:latin typeface="Times New Roman"/>
                          <a:cs typeface="Times New Roman"/>
                        </a:rPr>
                        <a:t>ait</a:t>
                      </a:r>
                      <a:r>
                        <a:rPr sz="550" spc="15" dirty="0">
                          <a:latin typeface="Times New Roman"/>
                          <a:cs typeface="Times New Roman"/>
                        </a:rPr>
                        <a:t> olduğu</a:t>
                      </a:r>
                      <a:r>
                        <a:rPr sz="550" spc="-10" dirty="0">
                          <a:latin typeface="Times New Roman"/>
                          <a:cs typeface="Times New Roman"/>
                        </a:rPr>
                        <a:t> </a:t>
                      </a:r>
                      <a:r>
                        <a:rPr sz="550" spc="10" dirty="0">
                          <a:latin typeface="Times New Roman"/>
                          <a:cs typeface="Times New Roman"/>
                        </a:rPr>
                        <a:t>grup</a:t>
                      </a:r>
                      <a:r>
                        <a:rPr sz="550" dirty="0">
                          <a:latin typeface="Times New Roman"/>
                          <a:cs typeface="Times New Roman"/>
                        </a:rPr>
                        <a:t> </a:t>
                      </a:r>
                      <a:r>
                        <a:rPr sz="550" spc="15" dirty="0">
                          <a:latin typeface="Times New Roman"/>
                          <a:cs typeface="Times New Roman"/>
                        </a:rPr>
                        <a:t>toplamı</a:t>
                      </a:r>
                      <a:r>
                        <a:rPr sz="550" spc="-15" dirty="0">
                          <a:latin typeface="Times New Roman"/>
                          <a:cs typeface="Times New Roman"/>
                        </a:rPr>
                        <a:t> </a:t>
                      </a:r>
                      <a:r>
                        <a:rPr sz="550" spc="15" dirty="0">
                          <a:latin typeface="Times New Roman"/>
                          <a:cs typeface="Times New Roman"/>
                        </a:rPr>
                        <a:t>içindeki</a:t>
                      </a:r>
                      <a:r>
                        <a:rPr sz="550" spc="-15" dirty="0">
                          <a:latin typeface="Times New Roman"/>
                          <a:cs typeface="Times New Roman"/>
                        </a:rPr>
                        <a:t> </a:t>
                      </a:r>
                      <a:r>
                        <a:rPr sz="550" spc="15" dirty="0">
                          <a:latin typeface="Times New Roman"/>
                          <a:cs typeface="Times New Roman"/>
                        </a:rPr>
                        <a:t>yüzdesi</a:t>
                      </a:r>
                      <a:r>
                        <a:rPr sz="550" spc="-5" dirty="0">
                          <a:latin typeface="Times New Roman"/>
                          <a:cs typeface="Times New Roman"/>
                        </a:rPr>
                        <a:t> </a:t>
                      </a:r>
                      <a:r>
                        <a:rPr sz="550" spc="20" dirty="0">
                          <a:latin typeface="Times New Roman"/>
                          <a:cs typeface="Times New Roman"/>
                        </a:rPr>
                        <a:t>de</a:t>
                      </a:r>
                      <a:r>
                        <a:rPr sz="550" dirty="0">
                          <a:latin typeface="Times New Roman"/>
                          <a:cs typeface="Times New Roman"/>
                        </a:rPr>
                        <a:t> </a:t>
                      </a:r>
                      <a:r>
                        <a:rPr sz="550" spc="10" dirty="0">
                          <a:latin typeface="Times New Roman"/>
                          <a:cs typeface="Times New Roman"/>
                        </a:rPr>
                        <a:t>hesaplanabilir.</a:t>
                      </a:r>
                      <a:endParaRPr sz="550">
                        <a:latin typeface="Times New Roman"/>
                        <a:cs typeface="Times New Roman"/>
                      </a:endParaRPr>
                    </a:p>
                    <a:p>
                      <a:pPr marL="27305" marR="199390">
                        <a:lnSpc>
                          <a:spcPct val="256400"/>
                        </a:lnSpc>
                      </a:pPr>
                      <a:r>
                        <a:rPr sz="550" spc="15" dirty="0">
                          <a:latin typeface="Times New Roman"/>
                          <a:cs typeface="Times New Roman"/>
                        </a:rPr>
                        <a:t>Genel</a:t>
                      </a:r>
                      <a:r>
                        <a:rPr sz="550" spc="-5" dirty="0">
                          <a:latin typeface="Times New Roman"/>
                          <a:cs typeface="Times New Roman"/>
                        </a:rPr>
                        <a:t> </a:t>
                      </a:r>
                      <a:r>
                        <a:rPr sz="550" spc="20" dirty="0">
                          <a:latin typeface="Times New Roman"/>
                          <a:cs typeface="Times New Roman"/>
                        </a:rPr>
                        <a:t>Toplama</a:t>
                      </a:r>
                      <a:r>
                        <a:rPr sz="550" spc="-20" dirty="0">
                          <a:latin typeface="Times New Roman"/>
                          <a:cs typeface="Times New Roman"/>
                        </a:rPr>
                        <a:t> </a:t>
                      </a:r>
                      <a:r>
                        <a:rPr sz="550" spc="15" dirty="0">
                          <a:latin typeface="Times New Roman"/>
                          <a:cs typeface="Times New Roman"/>
                        </a:rPr>
                        <a:t>Göre</a:t>
                      </a:r>
                      <a:r>
                        <a:rPr sz="550" spc="5" dirty="0">
                          <a:latin typeface="Times New Roman"/>
                          <a:cs typeface="Times New Roman"/>
                        </a:rPr>
                        <a:t> </a:t>
                      </a:r>
                      <a:r>
                        <a:rPr sz="550" spc="20" dirty="0">
                          <a:latin typeface="Times New Roman"/>
                          <a:cs typeface="Times New Roman"/>
                        </a:rPr>
                        <a:t>=</a:t>
                      </a:r>
                      <a:r>
                        <a:rPr sz="550" dirty="0">
                          <a:latin typeface="Times New Roman"/>
                          <a:cs typeface="Times New Roman"/>
                        </a:rPr>
                        <a:t> </a:t>
                      </a:r>
                      <a:r>
                        <a:rPr sz="550" spc="15" dirty="0">
                          <a:latin typeface="Times New Roman"/>
                          <a:cs typeface="Times New Roman"/>
                        </a:rPr>
                        <a:t>Kalemin</a:t>
                      </a:r>
                      <a:r>
                        <a:rPr sz="550" spc="5" dirty="0">
                          <a:latin typeface="Times New Roman"/>
                          <a:cs typeface="Times New Roman"/>
                        </a:rPr>
                        <a:t> </a:t>
                      </a:r>
                      <a:r>
                        <a:rPr sz="550" spc="15" dirty="0">
                          <a:latin typeface="Times New Roman"/>
                          <a:cs typeface="Times New Roman"/>
                        </a:rPr>
                        <a:t>Tutarı</a:t>
                      </a:r>
                      <a:r>
                        <a:rPr sz="550" spc="-15" dirty="0">
                          <a:latin typeface="Times New Roman"/>
                          <a:cs typeface="Times New Roman"/>
                        </a:rPr>
                        <a:t> </a:t>
                      </a:r>
                      <a:r>
                        <a:rPr sz="550" spc="15" dirty="0">
                          <a:latin typeface="Times New Roman"/>
                          <a:cs typeface="Times New Roman"/>
                        </a:rPr>
                        <a:t>x</a:t>
                      </a:r>
                      <a:r>
                        <a:rPr sz="550" spc="5" dirty="0">
                          <a:latin typeface="Times New Roman"/>
                          <a:cs typeface="Times New Roman"/>
                        </a:rPr>
                        <a:t> </a:t>
                      </a:r>
                      <a:r>
                        <a:rPr sz="550" spc="20" dirty="0">
                          <a:latin typeface="Times New Roman"/>
                          <a:cs typeface="Times New Roman"/>
                        </a:rPr>
                        <a:t>100</a:t>
                      </a:r>
                      <a:r>
                        <a:rPr sz="550" spc="-10" dirty="0">
                          <a:latin typeface="Times New Roman"/>
                          <a:cs typeface="Times New Roman"/>
                        </a:rPr>
                        <a:t> </a:t>
                      </a:r>
                      <a:r>
                        <a:rPr sz="550" spc="10" dirty="0">
                          <a:latin typeface="Times New Roman"/>
                          <a:cs typeface="Times New Roman"/>
                        </a:rPr>
                        <a:t>/ Aktif</a:t>
                      </a:r>
                      <a:r>
                        <a:rPr sz="550" spc="15" dirty="0">
                          <a:latin typeface="Times New Roman"/>
                          <a:cs typeface="Times New Roman"/>
                        </a:rPr>
                        <a:t> </a:t>
                      </a:r>
                      <a:r>
                        <a:rPr sz="550" spc="10" dirty="0">
                          <a:latin typeface="Times New Roman"/>
                          <a:cs typeface="Times New Roman"/>
                        </a:rPr>
                        <a:t>veya</a:t>
                      </a:r>
                      <a:r>
                        <a:rPr sz="550" spc="35" dirty="0">
                          <a:latin typeface="Times New Roman"/>
                          <a:cs typeface="Times New Roman"/>
                        </a:rPr>
                        <a:t> </a:t>
                      </a:r>
                      <a:r>
                        <a:rPr sz="550" spc="10" dirty="0">
                          <a:latin typeface="Times New Roman"/>
                          <a:cs typeface="Times New Roman"/>
                        </a:rPr>
                        <a:t>Pasif</a:t>
                      </a:r>
                      <a:r>
                        <a:rPr sz="550" dirty="0">
                          <a:latin typeface="Times New Roman"/>
                          <a:cs typeface="Times New Roman"/>
                        </a:rPr>
                        <a:t> </a:t>
                      </a:r>
                      <a:r>
                        <a:rPr sz="550" spc="15" dirty="0">
                          <a:latin typeface="Times New Roman"/>
                          <a:cs typeface="Times New Roman"/>
                        </a:rPr>
                        <a:t>Toplamı</a:t>
                      </a:r>
                      <a:r>
                        <a:rPr sz="550" spc="-15" dirty="0">
                          <a:latin typeface="Times New Roman"/>
                          <a:cs typeface="Times New Roman"/>
                        </a:rPr>
                        <a:t> </a:t>
                      </a:r>
                      <a:r>
                        <a:rPr sz="550" spc="20" dirty="0">
                          <a:latin typeface="Times New Roman"/>
                          <a:cs typeface="Times New Roman"/>
                        </a:rPr>
                        <a:t>=</a:t>
                      </a:r>
                      <a:r>
                        <a:rPr sz="550" spc="10" dirty="0">
                          <a:latin typeface="Times New Roman"/>
                          <a:cs typeface="Times New Roman"/>
                        </a:rPr>
                        <a:t> </a:t>
                      </a:r>
                      <a:r>
                        <a:rPr sz="550" spc="30" dirty="0">
                          <a:latin typeface="Times New Roman"/>
                          <a:cs typeface="Times New Roman"/>
                        </a:rPr>
                        <a:t>%  </a:t>
                      </a:r>
                      <a:r>
                        <a:rPr sz="550" spc="15" dirty="0">
                          <a:latin typeface="Times New Roman"/>
                          <a:cs typeface="Times New Roman"/>
                        </a:rPr>
                        <a:t>Grup </a:t>
                      </a:r>
                      <a:r>
                        <a:rPr sz="550" spc="20" dirty="0">
                          <a:latin typeface="Times New Roman"/>
                          <a:cs typeface="Times New Roman"/>
                        </a:rPr>
                        <a:t>Toplamına</a:t>
                      </a:r>
                      <a:r>
                        <a:rPr sz="550" spc="-40" dirty="0">
                          <a:latin typeface="Times New Roman"/>
                          <a:cs typeface="Times New Roman"/>
                        </a:rPr>
                        <a:t> </a:t>
                      </a:r>
                      <a:r>
                        <a:rPr sz="550" spc="15" dirty="0">
                          <a:latin typeface="Times New Roman"/>
                          <a:cs typeface="Times New Roman"/>
                        </a:rPr>
                        <a:t>Göre</a:t>
                      </a:r>
                      <a:r>
                        <a:rPr sz="550" spc="10" dirty="0">
                          <a:latin typeface="Times New Roman"/>
                          <a:cs typeface="Times New Roman"/>
                        </a:rPr>
                        <a:t> </a:t>
                      </a:r>
                      <a:r>
                        <a:rPr sz="550" spc="20" dirty="0">
                          <a:latin typeface="Times New Roman"/>
                          <a:cs typeface="Times New Roman"/>
                        </a:rPr>
                        <a:t>=</a:t>
                      </a:r>
                      <a:r>
                        <a:rPr sz="550" spc="10" dirty="0">
                          <a:latin typeface="Times New Roman"/>
                          <a:cs typeface="Times New Roman"/>
                        </a:rPr>
                        <a:t> </a:t>
                      </a:r>
                      <a:r>
                        <a:rPr sz="550" spc="15" dirty="0">
                          <a:latin typeface="Times New Roman"/>
                          <a:cs typeface="Times New Roman"/>
                        </a:rPr>
                        <a:t>Kalemin</a:t>
                      </a:r>
                      <a:r>
                        <a:rPr sz="550" dirty="0">
                          <a:latin typeface="Times New Roman"/>
                          <a:cs typeface="Times New Roman"/>
                        </a:rPr>
                        <a:t> </a:t>
                      </a:r>
                      <a:r>
                        <a:rPr sz="550" spc="15" dirty="0">
                          <a:latin typeface="Times New Roman"/>
                          <a:cs typeface="Times New Roman"/>
                        </a:rPr>
                        <a:t>Tutarı</a:t>
                      </a:r>
                      <a:r>
                        <a:rPr sz="550" spc="-5" dirty="0">
                          <a:latin typeface="Times New Roman"/>
                          <a:cs typeface="Times New Roman"/>
                        </a:rPr>
                        <a:t> </a:t>
                      </a:r>
                      <a:r>
                        <a:rPr sz="550" spc="15" dirty="0">
                          <a:latin typeface="Times New Roman"/>
                          <a:cs typeface="Times New Roman"/>
                        </a:rPr>
                        <a:t>x</a:t>
                      </a:r>
                      <a:r>
                        <a:rPr sz="550" spc="-5" dirty="0">
                          <a:latin typeface="Times New Roman"/>
                          <a:cs typeface="Times New Roman"/>
                        </a:rPr>
                        <a:t> </a:t>
                      </a:r>
                      <a:r>
                        <a:rPr sz="550" spc="20" dirty="0">
                          <a:latin typeface="Times New Roman"/>
                          <a:cs typeface="Times New Roman"/>
                        </a:rPr>
                        <a:t>100</a:t>
                      </a:r>
                      <a:r>
                        <a:rPr sz="550" spc="5" dirty="0">
                          <a:latin typeface="Times New Roman"/>
                          <a:cs typeface="Times New Roman"/>
                        </a:rPr>
                        <a:t> </a:t>
                      </a:r>
                      <a:r>
                        <a:rPr sz="550" spc="10" dirty="0">
                          <a:latin typeface="Times New Roman"/>
                          <a:cs typeface="Times New Roman"/>
                        </a:rPr>
                        <a:t>/ </a:t>
                      </a:r>
                      <a:r>
                        <a:rPr sz="550" spc="5" dirty="0">
                          <a:latin typeface="Times New Roman"/>
                          <a:cs typeface="Times New Roman"/>
                        </a:rPr>
                        <a:t>İlgili</a:t>
                      </a:r>
                      <a:r>
                        <a:rPr sz="550" dirty="0">
                          <a:latin typeface="Times New Roman"/>
                          <a:cs typeface="Times New Roman"/>
                        </a:rPr>
                        <a:t> </a:t>
                      </a:r>
                      <a:r>
                        <a:rPr sz="550" spc="15" dirty="0">
                          <a:latin typeface="Times New Roman"/>
                          <a:cs typeface="Times New Roman"/>
                        </a:rPr>
                        <a:t>Grubun</a:t>
                      </a:r>
                      <a:r>
                        <a:rPr sz="550" dirty="0">
                          <a:latin typeface="Times New Roman"/>
                          <a:cs typeface="Times New Roman"/>
                        </a:rPr>
                        <a:t> </a:t>
                      </a:r>
                      <a:r>
                        <a:rPr sz="550" spc="15" dirty="0">
                          <a:latin typeface="Times New Roman"/>
                          <a:cs typeface="Times New Roman"/>
                        </a:rPr>
                        <a:t>Toplamı</a:t>
                      </a:r>
                      <a:r>
                        <a:rPr sz="550" spc="-10" dirty="0">
                          <a:latin typeface="Times New Roman"/>
                          <a:cs typeface="Times New Roman"/>
                        </a:rPr>
                        <a:t> </a:t>
                      </a:r>
                      <a:r>
                        <a:rPr sz="550" spc="20" dirty="0">
                          <a:latin typeface="Times New Roman"/>
                          <a:cs typeface="Times New Roman"/>
                        </a:rPr>
                        <a:t>=</a:t>
                      </a:r>
                      <a:r>
                        <a:rPr sz="550" spc="-5" dirty="0">
                          <a:latin typeface="Times New Roman"/>
                          <a:cs typeface="Times New Roman"/>
                        </a:rPr>
                        <a:t> </a:t>
                      </a:r>
                      <a:r>
                        <a:rPr sz="550" spc="30" dirty="0">
                          <a:latin typeface="Times New Roman"/>
                          <a:cs typeface="Times New Roman"/>
                        </a:rPr>
                        <a:t>%</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25"/>
                        </a:spcBef>
                      </a:pPr>
                      <a:endParaRPr sz="650">
                        <a:latin typeface="Times New Roman"/>
                        <a:cs typeface="Times New Roman"/>
                      </a:endParaRPr>
                    </a:p>
                    <a:p>
                      <a:pPr marL="27305" marR="141605" algn="just">
                        <a:lnSpc>
                          <a:spcPct val="107300"/>
                        </a:lnSpc>
                      </a:pPr>
                      <a:r>
                        <a:rPr sz="550" b="1" spc="15" dirty="0">
                          <a:solidFill>
                            <a:srgbClr val="FF0000"/>
                          </a:solidFill>
                          <a:latin typeface="Times New Roman"/>
                          <a:cs typeface="Times New Roman"/>
                        </a:rPr>
                        <a:t>2. Dinamik </a:t>
                      </a:r>
                      <a:r>
                        <a:rPr sz="550" b="1" spc="10" dirty="0">
                          <a:solidFill>
                            <a:srgbClr val="FF0000"/>
                          </a:solidFill>
                          <a:latin typeface="Times New Roman"/>
                          <a:cs typeface="Times New Roman"/>
                        </a:rPr>
                        <a:t>(yatay) analiz: </a:t>
                      </a:r>
                      <a:r>
                        <a:rPr sz="550" spc="10" dirty="0">
                          <a:latin typeface="Times New Roman"/>
                          <a:cs typeface="Times New Roman"/>
                        </a:rPr>
                        <a:t>Birbirini izleyen </a:t>
                      </a:r>
                      <a:r>
                        <a:rPr sz="550" spc="15" dirty="0">
                          <a:latin typeface="Times New Roman"/>
                          <a:cs typeface="Times New Roman"/>
                        </a:rPr>
                        <a:t>dönemlere </a:t>
                      </a:r>
                      <a:r>
                        <a:rPr sz="550" spc="10" dirty="0">
                          <a:latin typeface="Times New Roman"/>
                          <a:cs typeface="Times New Roman"/>
                        </a:rPr>
                        <a:t>ait finansal tablo  kalemleri arasında ilişki kurularak değişikliklerin incelenmesi  ve </a:t>
                      </a:r>
                      <a:r>
                        <a:rPr sz="550" b="1" spc="10" dirty="0">
                          <a:latin typeface="Times New Roman"/>
                          <a:cs typeface="Times New Roman"/>
                        </a:rPr>
                        <a:t>eğilimlerin</a:t>
                      </a:r>
                      <a:r>
                        <a:rPr sz="550" b="1" spc="-15" dirty="0">
                          <a:latin typeface="Times New Roman"/>
                          <a:cs typeface="Times New Roman"/>
                        </a:rPr>
                        <a:t> </a:t>
                      </a:r>
                      <a:r>
                        <a:rPr sz="550" spc="10" dirty="0">
                          <a:latin typeface="Times New Roman"/>
                          <a:cs typeface="Times New Roman"/>
                        </a:rPr>
                        <a:t>saptanmasıdır.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gn="just">
                        <a:lnSpc>
                          <a:spcPct val="100000"/>
                        </a:lnSpc>
                      </a:pPr>
                      <a:r>
                        <a:rPr sz="550" b="1" spc="20" dirty="0">
                          <a:solidFill>
                            <a:srgbClr val="00AFEF"/>
                          </a:solidFill>
                          <a:latin typeface="Times New Roman"/>
                          <a:cs typeface="Times New Roman"/>
                        </a:rPr>
                        <a:t>YAPAN KİŞİYE</a:t>
                      </a:r>
                      <a:r>
                        <a:rPr sz="550" b="1" spc="-5" dirty="0">
                          <a:solidFill>
                            <a:srgbClr val="00AFEF"/>
                          </a:solidFill>
                          <a:latin typeface="Times New Roman"/>
                          <a:cs typeface="Times New Roman"/>
                        </a:rPr>
                        <a:t> </a:t>
                      </a:r>
                      <a:r>
                        <a:rPr sz="550" b="1" spc="25" dirty="0">
                          <a:solidFill>
                            <a:srgbClr val="00AFEF"/>
                          </a:solidFill>
                          <a:latin typeface="Times New Roman"/>
                          <a:cs typeface="Times New Roman"/>
                        </a:rPr>
                        <a:t>GÖRE</a:t>
                      </a:r>
                      <a:endParaRPr sz="550">
                        <a:latin typeface="Times New Roman"/>
                        <a:cs typeface="Times New Roman"/>
                      </a:endParaRPr>
                    </a:p>
                    <a:p>
                      <a:pPr>
                        <a:lnSpc>
                          <a:spcPct val="100000"/>
                        </a:lnSpc>
                        <a:spcBef>
                          <a:spcPts val="10"/>
                        </a:spcBef>
                      </a:pPr>
                      <a:endParaRPr sz="850">
                        <a:latin typeface="Times New Roman"/>
                        <a:cs typeface="Times New Roman"/>
                      </a:endParaRPr>
                    </a:p>
                    <a:p>
                      <a:pPr marL="27305" marR="142240" algn="just">
                        <a:lnSpc>
                          <a:spcPct val="106700"/>
                        </a:lnSpc>
                      </a:pPr>
                      <a:r>
                        <a:rPr sz="550" b="1" spc="15" dirty="0">
                          <a:latin typeface="Times New Roman"/>
                          <a:cs typeface="Times New Roman"/>
                        </a:rPr>
                        <a:t>İç </a:t>
                      </a:r>
                      <a:r>
                        <a:rPr sz="550" b="1" spc="10" dirty="0">
                          <a:latin typeface="Times New Roman"/>
                          <a:cs typeface="Times New Roman"/>
                        </a:rPr>
                        <a:t>Analiz: </a:t>
                      </a:r>
                      <a:r>
                        <a:rPr sz="550" spc="10" dirty="0">
                          <a:latin typeface="Times New Roman"/>
                          <a:cs typeface="Times New Roman"/>
                        </a:rPr>
                        <a:t>İşletme bünyesinde yönetimin ihtiyaçlarına göre hazırlanan diğer  tablolar ve mali veriler ile kayıt ve belgelerden </a:t>
                      </a:r>
                      <a:r>
                        <a:rPr sz="550" spc="20" dirty="0">
                          <a:latin typeface="Times New Roman"/>
                          <a:cs typeface="Times New Roman"/>
                        </a:rPr>
                        <a:t>de </a:t>
                      </a:r>
                      <a:r>
                        <a:rPr sz="550" spc="10" dirty="0">
                          <a:latin typeface="Times New Roman"/>
                          <a:cs typeface="Times New Roman"/>
                        </a:rPr>
                        <a:t>yararlanılarak yapılan analiz  türüdür. Genellikle </a:t>
                      </a:r>
                      <a:r>
                        <a:rPr sz="550" spc="15" dirty="0">
                          <a:latin typeface="Times New Roman"/>
                          <a:cs typeface="Times New Roman"/>
                        </a:rPr>
                        <a:t>yönetim  </a:t>
                      </a:r>
                      <a:r>
                        <a:rPr sz="550" spc="10" dirty="0">
                          <a:latin typeface="Times New Roman"/>
                          <a:cs typeface="Times New Roman"/>
                        </a:rPr>
                        <a:t>amaçları için yapılır. </a:t>
                      </a:r>
                      <a:r>
                        <a:rPr sz="550" spc="15" dirty="0">
                          <a:latin typeface="Times New Roman"/>
                          <a:cs typeface="Times New Roman"/>
                        </a:rPr>
                        <a:t>Planlama </a:t>
                      </a:r>
                      <a:r>
                        <a:rPr sz="550" spc="10" dirty="0">
                          <a:latin typeface="Times New Roman"/>
                          <a:cs typeface="Times New Roman"/>
                        </a:rPr>
                        <a:t>ve kontrol  </a:t>
                      </a:r>
                      <a:r>
                        <a:rPr sz="550" spc="15" dirty="0">
                          <a:latin typeface="Times New Roman"/>
                          <a:cs typeface="Times New Roman"/>
                        </a:rPr>
                        <a:t>açısından</a:t>
                      </a:r>
                      <a:r>
                        <a:rPr sz="550" spc="-20" dirty="0">
                          <a:latin typeface="Times New Roman"/>
                          <a:cs typeface="Times New Roman"/>
                        </a:rPr>
                        <a:t> </a:t>
                      </a:r>
                      <a:r>
                        <a:rPr sz="550" spc="15" dirty="0">
                          <a:latin typeface="Times New Roman"/>
                          <a:cs typeface="Times New Roman"/>
                        </a:rPr>
                        <a:t>önemlidir.</a:t>
                      </a:r>
                      <a:endParaRPr sz="550">
                        <a:latin typeface="Times New Roman"/>
                        <a:cs typeface="Times New Roman"/>
                      </a:endParaRPr>
                    </a:p>
                    <a:p>
                      <a:pPr>
                        <a:lnSpc>
                          <a:spcPct val="100000"/>
                        </a:lnSpc>
                        <a:spcBef>
                          <a:spcPts val="15"/>
                        </a:spcBef>
                      </a:pPr>
                      <a:endParaRPr sz="850">
                        <a:latin typeface="Times New Roman"/>
                        <a:cs typeface="Times New Roman"/>
                      </a:endParaRPr>
                    </a:p>
                    <a:p>
                      <a:pPr marL="27305" marR="142240" algn="just">
                        <a:lnSpc>
                          <a:spcPct val="106400"/>
                        </a:lnSpc>
                      </a:pPr>
                      <a:r>
                        <a:rPr sz="550" b="1" spc="15" dirty="0">
                          <a:latin typeface="Times New Roman"/>
                          <a:cs typeface="Times New Roman"/>
                        </a:rPr>
                        <a:t>Dış </a:t>
                      </a:r>
                      <a:r>
                        <a:rPr sz="550" b="1" spc="10" dirty="0">
                          <a:latin typeface="Times New Roman"/>
                          <a:cs typeface="Times New Roman"/>
                        </a:rPr>
                        <a:t>analiz: </a:t>
                      </a:r>
                      <a:r>
                        <a:rPr sz="550" spc="10" dirty="0">
                          <a:latin typeface="Times New Roman"/>
                          <a:cs typeface="Times New Roman"/>
                        </a:rPr>
                        <a:t>İşletme </a:t>
                      </a:r>
                      <a:r>
                        <a:rPr sz="550" spc="5" dirty="0">
                          <a:latin typeface="Times New Roman"/>
                          <a:cs typeface="Times New Roman"/>
                        </a:rPr>
                        <a:t>ile </a:t>
                      </a:r>
                      <a:r>
                        <a:rPr sz="550" spc="10" dirty="0">
                          <a:latin typeface="Times New Roman"/>
                          <a:cs typeface="Times New Roman"/>
                        </a:rPr>
                        <a:t>organik bağı </a:t>
                      </a:r>
                      <a:r>
                        <a:rPr sz="550" spc="15" dirty="0">
                          <a:latin typeface="Times New Roman"/>
                          <a:cs typeface="Times New Roman"/>
                        </a:rPr>
                        <a:t>olmayan işletme </a:t>
                      </a:r>
                      <a:r>
                        <a:rPr sz="550" spc="10" dirty="0">
                          <a:latin typeface="Times New Roman"/>
                          <a:cs typeface="Times New Roman"/>
                        </a:rPr>
                        <a:t>dışındaki ve kurumların  işletmenin </a:t>
                      </a:r>
                      <a:r>
                        <a:rPr sz="550" spc="15" dirty="0">
                          <a:latin typeface="Times New Roman"/>
                          <a:cs typeface="Times New Roman"/>
                        </a:rPr>
                        <a:t>kamuoyu </a:t>
                      </a:r>
                      <a:r>
                        <a:rPr sz="550" spc="5" dirty="0">
                          <a:latin typeface="Times New Roman"/>
                          <a:cs typeface="Times New Roman"/>
                        </a:rPr>
                        <a:t>ile </a:t>
                      </a:r>
                      <a:r>
                        <a:rPr sz="550" spc="10" dirty="0">
                          <a:latin typeface="Times New Roman"/>
                          <a:cs typeface="Times New Roman"/>
                        </a:rPr>
                        <a:t>paylaşmış olduğu finansal tablolar ve veriler üzerinden  yapılan analiz</a:t>
                      </a:r>
                      <a:r>
                        <a:rPr sz="550" spc="5" dirty="0">
                          <a:latin typeface="Times New Roman"/>
                          <a:cs typeface="Times New Roman"/>
                        </a:rPr>
                        <a:t> </a:t>
                      </a:r>
                      <a:r>
                        <a:rPr sz="550" spc="15" dirty="0">
                          <a:latin typeface="Times New Roman"/>
                          <a:cs typeface="Times New Roman"/>
                        </a:rPr>
                        <a:t>türüdür.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336550">
                        <a:lnSpc>
                          <a:spcPct val="100000"/>
                        </a:lnSpc>
                        <a:spcBef>
                          <a:spcPts val="535"/>
                        </a:spcBef>
                      </a:pPr>
                      <a:r>
                        <a:rPr sz="700" b="1" spc="5" dirty="0">
                          <a:solidFill>
                            <a:srgbClr val="00AF50"/>
                          </a:solidFill>
                          <a:latin typeface="Times New Roman"/>
                          <a:cs typeface="Times New Roman"/>
                        </a:rPr>
                        <a:t>MALİ TABLOLAR ANALİZ</a:t>
                      </a:r>
                      <a:r>
                        <a:rPr sz="700" b="1" spc="-75" dirty="0">
                          <a:solidFill>
                            <a:srgbClr val="00AF50"/>
                          </a:solidFill>
                          <a:latin typeface="Times New Roman"/>
                          <a:cs typeface="Times New Roman"/>
                        </a:rPr>
                        <a:t> </a:t>
                      </a:r>
                      <a:r>
                        <a:rPr sz="700" b="1" dirty="0">
                          <a:solidFill>
                            <a:srgbClr val="00AF50"/>
                          </a:solidFill>
                          <a:latin typeface="Times New Roman"/>
                          <a:cs typeface="Times New Roman"/>
                        </a:rPr>
                        <a:t>TEKNİKLERİ</a:t>
                      </a:r>
                      <a:endParaRPr sz="700">
                        <a:latin typeface="Times New Roman"/>
                        <a:cs typeface="Times New Roman"/>
                      </a:endParaRPr>
                    </a:p>
                    <a:p>
                      <a:pPr>
                        <a:lnSpc>
                          <a:spcPct val="100000"/>
                        </a:lnSpc>
                        <a:spcBef>
                          <a:spcPts val="35"/>
                        </a:spcBef>
                      </a:pPr>
                      <a:endParaRPr sz="1000">
                        <a:latin typeface="Times New Roman"/>
                        <a:cs typeface="Times New Roman"/>
                      </a:endParaRPr>
                    </a:p>
                    <a:p>
                      <a:pPr marL="124460" indent="-97790">
                        <a:lnSpc>
                          <a:spcPct val="100000"/>
                        </a:lnSpc>
                        <a:buAutoNum type="arabicPlain"/>
                        <a:tabLst>
                          <a:tab pos="125095" algn="l"/>
                        </a:tabLst>
                      </a:pPr>
                      <a:r>
                        <a:rPr sz="700" spc="-5" dirty="0">
                          <a:latin typeface="Times New Roman"/>
                          <a:cs typeface="Times New Roman"/>
                        </a:rPr>
                        <a:t>Karşılaştırmalı </a:t>
                      </a:r>
                      <a:r>
                        <a:rPr sz="700" i="1" spc="-5" dirty="0">
                          <a:latin typeface="Times New Roman"/>
                          <a:cs typeface="Times New Roman"/>
                        </a:rPr>
                        <a:t>(Mukayeseli)</a:t>
                      </a:r>
                      <a:r>
                        <a:rPr sz="700" i="1" spc="15" dirty="0">
                          <a:latin typeface="Times New Roman"/>
                          <a:cs typeface="Times New Roman"/>
                        </a:rPr>
                        <a:t> </a:t>
                      </a:r>
                      <a:r>
                        <a:rPr sz="700" spc="-5" dirty="0">
                          <a:latin typeface="Times New Roman"/>
                          <a:cs typeface="Times New Roman"/>
                        </a:rPr>
                        <a:t>analiz</a:t>
                      </a:r>
                      <a:endParaRPr sz="700">
                        <a:latin typeface="Times New Roman"/>
                        <a:cs typeface="Times New Roman"/>
                      </a:endParaRPr>
                    </a:p>
                    <a:p>
                      <a:pPr marL="124460" indent="-97790">
                        <a:lnSpc>
                          <a:spcPct val="100000"/>
                        </a:lnSpc>
                        <a:spcBef>
                          <a:spcPts val="170"/>
                        </a:spcBef>
                        <a:buAutoNum type="arabicPlain"/>
                        <a:tabLst>
                          <a:tab pos="125095" algn="l"/>
                        </a:tabLst>
                      </a:pPr>
                      <a:r>
                        <a:rPr sz="700" spc="5" dirty="0">
                          <a:latin typeface="Times New Roman"/>
                          <a:cs typeface="Times New Roman"/>
                        </a:rPr>
                        <a:t>Yüzde </a:t>
                      </a:r>
                      <a:r>
                        <a:rPr sz="700" spc="-5" dirty="0">
                          <a:latin typeface="Times New Roman"/>
                          <a:cs typeface="Times New Roman"/>
                        </a:rPr>
                        <a:t>yöntemiyle analiz </a:t>
                      </a:r>
                      <a:r>
                        <a:rPr sz="700" i="1" spc="-5" dirty="0">
                          <a:latin typeface="Times New Roman"/>
                          <a:cs typeface="Times New Roman"/>
                        </a:rPr>
                        <a:t>(Dikey</a:t>
                      </a:r>
                      <a:r>
                        <a:rPr sz="700" i="1" spc="-15" dirty="0">
                          <a:latin typeface="Times New Roman"/>
                          <a:cs typeface="Times New Roman"/>
                        </a:rPr>
                        <a:t> </a:t>
                      </a:r>
                      <a:r>
                        <a:rPr sz="700" i="1" dirty="0">
                          <a:latin typeface="Times New Roman"/>
                          <a:cs typeface="Times New Roman"/>
                        </a:rPr>
                        <a:t>analiz)</a:t>
                      </a:r>
                      <a:endParaRPr sz="700">
                        <a:latin typeface="Times New Roman"/>
                        <a:cs typeface="Times New Roman"/>
                      </a:endParaRPr>
                    </a:p>
                    <a:p>
                      <a:pPr marL="124460" indent="-97790">
                        <a:lnSpc>
                          <a:spcPct val="100000"/>
                        </a:lnSpc>
                        <a:spcBef>
                          <a:spcPts val="180"/>
                        </a:spcBef>
                        <a:buAutoNum type="arabicPlain"/>
                        <a:tabLst>
                          <a:tab pos="125095" algn="l"/>
                        </a:tabLst>
                      </a:pPr>
                      <a:r>
                        <a:rPr sz="700" spc="-5" dirty="0">
                          <a:latin typeface="Times New Roman"/>
                          <a:cs typeface="Times New Roman"/>
                        </a:rPr>
                        <a:t>Eğilim </a:t>
                      </a:r>
                      <a:r>
                        <a:rPr sz="700" i="1" dirty="0">
                          <a:latin typeface="Times New Roman"/>
                          <a:cs typeface="Times New Roman"/>
                        </a:rPr>
                        <a:t>(Trend) </a:t>
                      </a:r>
                      <a:r>
                        <a:rPr sz="700" spc="-5" dirty="0">
                          <a:latin typeface="Times New Roman"/>
                          <a:cs typeface="Times New Roman"/>
                        </a:rPr>
                        <a:t>yüzdeleri analizi </a:t>
                      </a:r>
                      <a:r>
                        <a:rPr sz="700" i="1" spc="-5" dirty="0">
                          <a:latin typeface="Times New Roman"/>
                          <a:cs typeface="Times New Roman"/>
                        </a:rPr>
                        <a:t>(Yatay</a:t>
                      </a:r>
                      <a:r>
                        <a:rPr sz="700" i="1" spc="15" dirty="0">
                          <a:latin typeface="Times New Roman"/>
                          <a:cs typeface="Times New Roman"/>
                        </a:rPr>
                        <a:t> </a:t>
                      </a:r>
                      <a:r>
                        <a:rPr sz="700" i="1" dirty="0">
                          <a:latin typeface="Times New Roman"/>
                          <a:cs typeface="Times New Roman"/>
                        </a:rPr>
                        <a:t>analiz)</a:t>
                      </a:r>
                      <a:endParaRPr sz="700">
                        <a:latin typeface="Times New Roman"/>
                        <a:cs typeface="Times New Roman"/>
                      </a:endParaRPr>
                    </a:p>
                    <a:p>
                      <a:pPr marL="124460" indent="-97790">
                        <a:lnSpc>
                          <a:spcPct val="100000"/>
                        </a:lnSpc>
                        <a:spcBef>
                          <a:spcPts val="170"/>
                        </a:spcBef>
                        <a:buAutoNum type="arabicPlain"/>
                        <a:tabLst>
                          <a:tab pos="125095" algn="l"/>
                        </a:tabLst>
                      </a:pPr>
                      <a:r>
                        <a:rPr sz="700" spc="5" dirty="0">
                          <a:latin typeface="Times New Roman"/>
                          <a:cs typeface="Times New Roman"/>
                        </a:rPr>
                        <a:t>Oran </a:t>
                      </a:r>
                      <a:r>
                        <a:rPr sz="700" spc="-5" dirty="0">
                          <a:latin typeface="Times New Roman"/>
                          <a:cs typeface="Times New Roman"/>
                        </a:rPr>
                        <a:t>analizi </a:t>
                      </a:r>
                      <a:r>
                        <a:rPr sz="700" i="1" dirty="0">
                          <a:latin typeface="Times New Roman"/>
                          <a:cs typeface="Times New Roman"/>
                        </a:rPr>
                        <a:t>(Rasyo</a:t>
                      </a:r>
                      <a:r>
                        <a:rPr sz="700" i="1" spc="-25" dirty="0">
                          <a:latin typeface="Times New Roman"/>
                          <a:cs typeface="Times New Roman"/>
                        </a:rPr>
                        <a:t> </a:t>
                      </a:r>
                      <a:r>
                        <a:rPr sz="700" i="1" dirty="0">
                          <a:latin typeface="Times New Roman"/>
                          <a:cs typeface="Times New Roman"/>
                        </a:rPr>
                        <a:t>analizi)</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345"/>
                        </a:spcBef>
                      </a:pPr>
                      <a:r>
                        <a:rPr sz="550" b="1" spc="15" dirty="0">
                          <a:solidFill>
                            <a:srgbClr val="00AF50"/>
                          </a:solidFill>
                          <a:latin typeface="Times New Roman"/>
                          <a:cs typeface="Times New Roman"/>
                        </a:rPr>
                        <a:t>1- </a:t>
                      </a:r>
                      <a:r>
                        <a:rPr sz="550" b="1" spc="10" dirty="0">
                          <a:solidFill>
                            <a:srgbClr val="00AF50"/>
                          </a:solidFill>
                          <a:latin typeface="Times New Roman"/>
                          <a:cs typeface="Times New Roman"/>
                        </a:rPr>
                        <a:t>Karşılaştırmalı </a:t>
                      </a:r>
                      <a:r>
                        <a:rPr sz="550" b="1" spc="15" dirty="0">
                          <a:solidFill>
                            <a:srgbClr val="00AF50"/>
                          </a:solidFill>
                          <a:latin typeface="Times New Roman"/>
                          <a:cs typeface="Times New Roman"/>
                        </a:rPr>
                        <a:t>(Mukayeseli)</a:t>
                      </a:r>
                      <a:r>
                        <a:rPr sz="550" b="1" spc="-55" dirty="0">
                          <a:solidFill>
                            <a:srgbClr val="00AF50"/>
                          </a:solidFill>
                          <a:latin typeface="Times New Roman"/>
                          <a:cs typeface="Times New Roman"/>
                        </a:rPr>
                        <a:t> </a:t>
                      </a:r>
                      <a:r>
                        <a:rPr sz="550" b="1" spc="10" dirty="0">
                          <a:solidFill>
                            <a:srgbClr val="00AF50"/>
                          </a:solidFill>
                          <a:latin typeface="Times New Roman"/>
                          <a:cs typeface="Times New Roman"/>
                        </a:rPr>
                        <a:t>analiz:</a:t>
                      </a:r>
                      <a:endParaRPr sz="550">
                        <a:latin typeface="Times New Roman"/>
                        <a:cs typeface="Times New Roman"/>
                      </a:endParaRPr>
                    </a:p>
                    <a:p>
                      <a:pPr marL="27305" marR="83185" algn="just">
                        <a:lnSpc>
                          <a:spcPct val="105300"/>
                        </a:lnSpc>
                        <a:spcBef>
                          <a:spcPts val="145"/>
                        </a:spcBef>
                      </a:pPr>
                      <a:r>
                        <a:rPr sz="500" spc="10" dirty="0">
                          <a:latin typeface="Times New Roman"/>
                          <a:cs typeface="Times New Roman"/>
                        </a:rPr>
                        <a:t>İşletmenin </a:t>
                      </a:r>
                      <a:r>
                        <a:rPr sz="500" spc="5" dirty="0">
                          <a:latin typeface="Times New Roman"/>
                          <a:cs typeface="Times New Roman"/>
                        </a:rPr>
                        <a:t>sürekliliği çerçevesinde </a:t>
                      </a:r>
                      <a:r>
                        <a:rPr sz="500" spc="10" dirty="0">
                          <a:latin typeface="Times New Roman"/>
                          <a:cs typeface="Times New Roman"/>
                        </a:rPr>
                        <a:t>ekonomik, finansal </a:t>
                      </a:r>
                      <a:r>
                        <a:rPr sz="500" spc="5" dirty="0">
                          <a:latin typeface="Times New Roman"/>
                          <a:cs typeface="Times New Roman"/>
                        </a:rPr>
                        <a:t>ve faaliyet yapılarındaki  değişiklikleri </a:t>
                      </a:r>
                      <a:r>
                        <a:rPr sz="500" spc="10" dirty="0">
                          <a:latin typeface="Times New Roman"/>
                          <a:cs typeface="Times New Roman"/>
                        </a:rPr>
                        <a:t>incelemek amacıyla </a:t>
                      </a:r>
                      <a:r>
                        <a:rPr sz="500" spc="5" dirty="0">
                          <a:latin typeface="Times New Roman"/>
                          <a:cs typeface="Times New Roman"/>
                        </a:rPr>
                        <a:t>birbirini </a:t>
                      </a:r>
                      <a:r>
                        <a:rPr sz="500" spc="10" dirty="0">
                          <a:latin typeface="Times New Roman"/>
                          <a:cs typeface="Times New Roman"/>
                        </a:rPr>
                        <a:t>izleyen </a:t>
                      </a:r>
                      <a:r>
                        <a:rPr sz="500" spc="5" dirty="0">
                          <a:latin typeface="Times New Roman"/>
                          <a:cs typeface="Times New Roman"/>
                        </a:rPr>
                        <a:t>hesap </a:t>
                      </a:r>
                      <a:r>
                        <a:rPr sz="500" spc="10" dirty="0">
                          <a:latin typeface="Times New Roman"/>
                          <a:cs typeface="Times New Roman"/>
                        </a:rPr>
                        <a:t>dönemlerinde (en az </a:t>
                      </a:r>
                      <a:r>
                        <a:rPr sz="500" spc="5" dirty="0">
                          <a:latin typeface="Times New Roman"/>
                          <a:cs typeface="Times New Roman"/>
                        </a:rPr>
                        <a:t>iki </a:t>
                      </a:r>
                      <a:r>
                        <a:rPr sz="500" spc="10" dirty="0">
                          <a:latin typeface="Times New Roman"/>
                          <a:cs typeface="Times New Roman"/>
                        </a:rPr>
                        <a:t>hesap  dönemi) </a:t>
                      </a:r>
                      <a:r>
                        <a:rPr sz="500" dirty="0">
                          <a:latin typeface="Times New Roman"/>
                          <a:cs typeface="Times New Roman"/>
                        </a:rPr>
                        <a:t>veya </a:t>
                      </a:r>
                      <a:r>
                        <a:rPr sz="500" spc="10" dirty="0">
                          <a:latin typeface="Times New Roman"/>
                          <a:cs typeface="Times New Roman"/>
                        </a:rPr>
                        <a:t>aynı </a:t>
                      </a:r>
                      <a:r>
                        <a:rPr sz="500" spc="5" dirty="0">
                          <a:latin typeface="Times New Roman"/>
                          <a:cs typeface="Times New Roman"/>
                        </a:rPr>
                        <a:t>süreleri kapsayan farklı tarihlerde düzenlenmiş finansal tablolarını  karşılaştırarak yapılan</a:t>
                      </a:r>
                      <a:r>
                        <a:rPr sz="500" spc="10" dirty="0">
                          <a:latin typeface="Times New Roman"/>
                          <a:cs typeface="Times New Roman"/>
                        </a:rPr>
                        <a:t> </a:t>
                      </a:r>
                      <a:r>
                        <a:rPr sz="500" spc="5" dirty="0">
                          <a:latin typeface="Times New Roman"/>
                          <a:cs typeface="Times New Roman"/>
                        </a:rPr>
                        <a:t>analizdir.</a:t>
                      </a:r>
                      <a:endParaRPr sz="500">
                        <a:latin typeface="Times New Roman"/>
                        <a:cs typeface="Times New Roman"/>
                      </a:endParaRPr>
                    </a:p>
                    <a:p>
                      <a:pPr>
                        <a:lnSpc>
                          <a:spcPct val="100000"/>
                        </a:lnSpc>
                      </a:pPr>
                      <a:endParaRPr sz="800">
                        <a:latin typeface="Times New Roman"/>
                        <a:cs typeface="Times New Roman"/>
                      </a:endParaRPr>
                    </a:p>
                    <a:p>
                      <a:pPr marL="27305" algn="just">
                        <a:lnSpc>
                          <a:spcPct val="100000"/>
                        </a:lnSpc>
                      </a:pPr>
                      <a:r>
                        <a:rPr sz="500" spc="5" dirty="0">
                          <a:latin typeface="Times New Roman"/>
                          <a:cs typeface="Times New Roman"/>
                        </a:rPr>
                        <a:t>Karşılaştırmalı </a:t>
                      </a:r>
                      <a:r>
                        <a:rPr sz="500" i="1" spc="10" dirty="0">
                          <a:latin typeface="Times New Roman"/>
                          <a:cs typeface="Times New Roman"/>
                        </a:rPr>
                        <a:t>(Mukayeseli) </a:t>
                      </a:r>
                      <a:r>
                        <a:rPr sz="500" spc="5" dirty="0">
                          <a:latin typeface="Times New Roman"/>
                          <a:cs typeface="Times New Roman"/>
                        </a:rPr>
                        <a:t>Analiz </a:t>
                      </a:r>
                      <a:r>
                        <a:rPr sz="500" dirty="0">
                          <a:latin typeface="Times New Roman"/>
                          <a:cs typeface="Times New Roman"/>
                        </a:rPr>
                        <a:t>formüle</a:t>
                      </a:r>
                      <a:r>
                        <a:rPr sz="500" spc="60" dirty="0">
                          <a:latin typeface="Times New Roman"/>
                          <a:cs typeface="Times New Roman"/>
                        </a:rPr>
                        <a:t> </a:t>
                      </a:r>
                      <a:r>
                        <a:rPr sz="500" dirty="0">
                          <a:latin typeface="Times New Roman"/>
                          <a:cs typeface="Times New Roman"/>
                        </a:rPr>
                        <a:t>edildiğinde;</a:t>
                      </a:r>
                      <a:endParaRPr sz="500">
                        <a:latin typeface="Times New Roman"/>
                        <a:cs typeface="Times New Roman"/>
                      </a:endParaRPr>
                    </a:p>
                    <a:p>
                      <a:pPr>
                        <a:lnSpc>
                          <a:spcPct val="100000"/>
                        </a:lnSpc>
                        <a:spcBef>
                          <a:spcPts val="5"/>
                        </a:spcBef>
                      </a:pPr>
                      <a:endParaRPr sz="800">
                        <a:latin typeface="Times New Roman"/>
                        <a:cs typeface="Times New Roman"/>
                      </a:endParaRPr>
                    </a:p>
                    <a:p>
                      <a:pPr marL="27305">
                        <a:lnSpc>
                          <a:spcPct val="100000"/>
                        </a:lnSpc>
                      </a:pPr>
                      <a:r>
                        <a:rPr sz="500" b="1" spc="10" dirty="0">
                          <a:latin typeface="Times New Roman"/>
                          <a:cs typeface="Times New Roman"/>
                        </a:rPr>
                        <a:t>Artış veya </a:t>
                      </a:r>
                      <a:r>
                        <a:rPr sz="500" b="1" spc="5" dirty="0">
                          <a:latin typeface="Times New Roman"/>
                          <a:cs typeface="Times New Roman"/>
                        </a:rPr>
                        <a:t>azalış tutar </a:t>
                      </a:r>
                      <a:r>
                        <a:rPr sz="500" b="1" spc="10" dirty="0">
                          <a:latin typeface="Times New Roman"/>
                          <a:cs typeface="Times New Roman"/>
                        </a:rPr>
                        <a:t>(TL) olarak) </a:t>
                      </a:r>
                      <a:r>
                        <a:rPr sz="500" b="1" spc="5" dirty="0">
                          <a:latin typeface="Times New Roman"/>
                          <a:cs typeface="Times New Roman"/>
                        </a:rPr>
                        <a:t>: </a:t>
                      </a:r>
                      <a:r>
                        <a:rPr sz="500" spc="10" dirty="0">
                          <a:latin typeface="Times New Roman"/>
                          <a:cs typeface="Times New Roman"/>
                        </a:rPr>
                        <a:t>Cari </a:t>
                      </a:r>
                      <a:r>
                        <a:rPr sz="500" spc="5" dirty="0">
                          <a:latin typeface="Times New Roman"/>
                          <a:cs typeface="Times New Roman"/>
                        </a:rPr>
                        <a:t>dönem tutarı </a:t>
                      </a:r>
                      <a:r>
                        <a:rPr sz="500" spc="10" dirty="0">
                          <a:latin typeface="Times New Roman"/>
                          <a:cs typeface="Times New Roman"/>
                        </a:rPr>
                        <a:t>– </a:t>
                      </a:r>
                      <a:r>
                        <a:rPr sz="500" dirty="0">
                          <a:latin typeface="Times New Roman"/>
                          <a:cs typeface="Times New Roman"/>
                        </a:rPr>
                        <a:t>Önceki </a:t>
                      </a:r>
                      <a:r>
                        <a:rPr sz="500" spc="5" dirty="0">
                          <a:latin typeface="Times New Roman"/>
                          <a:cs typeface="Times New Roman"/>
                        </a:rPr>
                        <a:t>dönem</a:t>
                      </a:r>
                      <a:r>
                        <a:rPr sz="500" spc="105" dirty="0">
                          <a:latin typeface="Times New Roman"/>
                          <a:cs typeface="Times New Roman"/>
                        </a:rPr>
                        <a:t> </a:t>
                      </a:r>
                      <a:r>
                        <a:rPr sz="500" spc="5" dirty="0">
                          <a:latin typeface="Times New Roman"/>
                          <a:cs typeface="Times New Roman"/>
                        </a:rPr>
                        <a:t>tutarı</a:t>
                      </a:r>
                      <a:endParaRPr sz="500">
                        <a:latin typeface="Times New Roman"/>
                        <a:cs typeface="Times New Roman"/>
                      </a:endParaRPr>
                    </a:p>
                    <a:p>
                      <a:pPr>
                        <a:lnSpc>
                          <a:spcPct val="100000"/>
                        </a:lnSpc>
                        <a:spcBef>
                          <a:spcPts val="50"/>
                        </a:spcBef>
                      </a:pPr>
                      <a:endParaRPr sz="750">
                        <a:latin typeface="Times New Roman"/>
                        <a:cs typeface="Times New Roman"/>
                      </a:endParaRPr>
                    </a:p>
                    <a:p>
                      <a:pPr marL="27305">
                        <a:lnSpc>
                          <a:spcPct val="100000"/>
                        </a:lnSpc>
                      </a:pPr>
                      <a:r>
                        <a:rPr sz="500" b="1" spc="10" dirty="0">
                          <a:latin typeface="Times New Roman"/>
                          <a:cs typeface="Times New Roman"/>
                        </a:rPr>
                        <a:t>Artış veya </a:t>
                      </a:r>
                      <a:r>
                        <a:rPr sz="500" b="1" spc="5" dirty="0">
                          <a:latin typeface="Times New Roman"/>
                          <a:cs typeface="Times New Roman"/>
                        </a:rPr>
                        <a:t>azalış </a:t>
                      </a:r>
                      <a:r>
                        <a:rPr sz="500" b="1" spc="10" dirty="0">
                          <a:latin typeface="Times New Roman"/>
                          <a:cs typeface="Times New Roman"/>
                        </a:rPr>
                        <a:t>oran (%)</a:t>
                      </a:r>
                      <a:r>
                        <a:rPr sz="500" b="1" spc="-20" dirty="0">
                          <a:latin typeface="Times New Roman"/>
                          <a:cs typeface="Times New Roman"/>
                        </a:rPr>
                        <a:t> </a:t>
                      </a:r>
                      <a:r>
                        <a:rPr sz="500" b="1" spc="10" dirty="0">
                          <a:latin typeface="Times New Roman"/>
                          <a:cs typeface="Times New Roman"/>
                        </a:rPr>
                        <a:t>olarak:</a:t>
                      </a:r>
                      <a:endParaRPr sz="500">
                        <a:latin typeface="Times New Roman"/>
                        <a:cs typeface="Times New Roman"/>
                      </a:endParaRPr>
                    </a:p>
                    <a:p>
                      <a:pPr>
                        <a:lnSpc>
                          <a:spcPct val="100000"/>
                        </a:lnSpc>
                        <a:spcBef>
                          <a:spcPts val="15"/>
                        </a:spcBef>
                      </a:pPr>
                      <a:endParaRPr sz="800">
                        <a:latin typeface="Times New Roman"/>
                        <a:cs typeface="Times New Roman"/>
                      </a:endParaRPr>
                    </a:p>
                    <a:p>
                      <a:pPr marL="27305">
                        <a:lnSpc>
                          <a:spcPct val="100000"/>
                        </a:lnSpc>
                      </a:pPr>
                      <a:r>
                        <a:rPr sz="500" spc="10" dirty="0">
                          <a:latin typeface="Times New Roman"/>
                          <a:cs typeface="Times New Roman"/>
                        </a:rPr>
                        <a:t>Cari </a:t>
                      </a:r>
                      <a:r>
                        <a:rPr sz="500" spc="5" dirty="0">
                          <a:latin typeface="Times New Roman"/>
                          <a:cs typeface="Times New Roman"/>
                        </a:rPr>
                        <a:t>dönem tutarı </a:t>
                      </a:r>
                      <a:r>
                        <a:rPr sz="500" spc="10" dirty="0">
                          <a:latin typeface="Times New Roman"/>
                          <a:cs typeface="Times New Roman"/>
                        </a:rPr>
                        <a:t>– </a:t>
                      </a:r>
                      <a:r>
                        <a:rPr sz="500" dirty="0">
                          <a:latin typeface="Times New Roman"/>
                          <a:cs typeface="Times New Roman"/>
                        </a:rPr>
                        <a:t>Önceki </a:t>
                      </a:r>
                      <a:r>
                        <a:rPr sz="500" spc="5" dirty="0">
                          <a:latin typeface="Times New Roman"/>
                          <a:cs typeface="Times New Roman"/>
                        </a:rPr>
                        <a:t>dönem</a:t>
                      </a:r>
                      <a:r>
                        <a:rPr sz="500" spc="-35" dirty="0">
                          <a:latin typeface="Times New Roman"/>
                          <a:cs typeface="Times New Roman"/>
                        </a:rPr>
                        <a:t> </a:t>
                      </a:r>
                      <a:r>
                        <a:rPr sz="500" spc="5" dirty="0">
                          <a:latin typeface="Times New Roman"/>
                          <a:cs typeface="Times New Roman"/>
                        </a:rPr>
                        <a:t>tutarı</a:t>
                      </a:r>
                      <a:endParaRPr sz="500">
                        <a:latin typeface="Times New Roman"/>
                        <a:cs typeface="Times New Roman"/>
                      </a:endParaRPr>
                    </a:p>
                    <a:p>
                      <a:pPr marL="27305">
                        <a:lnSpc>
                          <a:spcPct val="100000"/>
                        </a:lnSpc>
                        <a:spcBef>
                          <a:spcPts val="40"/>
                        </a:spcBef>
                      </a:pPr>
                      <a:r>
                        <a:rPr sz="500" spc="25" dirty="0">
                          <a:latin typeface="Times New Roman"/>
                          <a:cs typeface="Times New Roman"/>
                        </a:rPr>
                        <a:t>————————————————– </a:t>
                      </a:r>
                      <a:r>
                        <a:rPr sz="500" b="1" spc="20" dirty="0">
                          <a:latin typeface="Times New Roman"/>
                          <a:cs typeface="Times New Roman"/>
                        </a:rPr>
                        <a:t>X</a:t>
                      </a:r>
                      <a:r>
                        <a:rPr sz="500" b="1" spc="-75" dirty="0">
                          <a:latin typeface="Times New Roman"/>
                          <a:cs typeface="Times New Roman"/>
                        </a:rPr>
                        <a:t> </a:t>
                      </a:r>
                      <a:r>
                        <a:rPr sz="500" spc="10" dirty="0">
                          <a:latin typeface="Times New Roman"/>
                          <a:cs typeface="Times New Roman"/>
                        </a:rPr>
                        <a:t>100</a:t>
                      </a:r>
                      <a:endParaRPr sz="500">
                        <a:latin typeface="Times New Roman"/>
                        <a:cs typeface="Times New Roman"/>
                      </a:endParaRPr>
                    </a:p>
                    <a:p>
                      <a:pPr marL="261620">
                        <a:lnSpc>
                          <a:spcPct val="100000"/>
                        </a:lnSpc>
                        <a:spcBef>
                          <a:spcPts val="35"/>
                        </a:spcBef>
                      </a:pPr>
                      <a:r>
                        <a:rPr sz="500" spc="5" dirty="0">
                          <a:latin typeface="Times New Roman"/>
                          <a:cs typeface="Times New Roman"/>
                        </a:rPr>
                        <a:t>Önceki dönem</a:t>
                      </a:r>
                      <a:r>
                        <a:rPr sz="500" spc="60" dirty="0">
                          <a:latin typeface="Times New Roman"/>
                          <a:cs typeface="Times New Roman"/>
                        </a:rPr>
                        <a:t> </a:t>
                      </a:r>
                      <a:r>
                        <a:rPr sz="500" spc="5" dirty="0">
                          <a:latin typeface="Times New Roman"/>
                          <a:cs typeface="Times New Roman"/>
                        </a:rPr>
                        <a:t>tutarı</a:t>
                      </a:r>
                      <a:endParaRPr sz="500">
                        <a:latin typeface="Times New Roman"/>
                        <a:cs typeface="Times New Roman"/>
                      </a:endParaRPr>
                    </a:p>
                  </a:txBody>
                  <a:tcPr marL="0" marR="0" marT="438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14" name="object 14"/>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6" name="object 16"/>
          <p:cNvSpPr txBox="1"/>
          <p:nvPr/>
        </p:nvSpPr>
        <p:spPr>
          <a:xfrm>
            <a:off x="4175307" y="7512734"/>
            <a:ext cx="472440" cy="133350"/>
          </a:xfrm>
          <a:prstGeom prst="rect">
            <a:avLst/>
          </a:prstGeom>
        </p:spPr>
        <p:txBody>
          <a:bodyPr vert="horz" wrap="square" lIns="0" tIns="13335" rIns="0" bIns="0" rtlCol="0">
            <a:spAutoFit/>
          </a:bodyPr>
          <a:lstStyle/>
          <a:p>
            <a:pPr marL="12700">
              <a:lnSpc>
                <a:spcPct val="100000"/>
              </a:lnSpc>
              <a:spcBef>
                <a:spcPts val="105"/>
              </a:spcBef>
            </a:pPr>
            <a:r>
              <a:rPr sz="700" spc="5" dirty="0">
                <a:latin typeface="Times New Roman"/>
                <a:cs typeface="Times New Roman"/>
              </a:rPr>
              <a:t>Örnek</a:t>
            </a:r>
            <a:r>
              <a:rPr sz="700" spc="-80" dirty="0">
                <a:latin typeface="Times New Roman"/>
                <a:cs typeface="Times New Roman"/>
              </a:rPr>
              <a:t> </a:t>
            </a:r>
            <a:r>
              <a:rPr sz="700" spc="-5" dirty="0">
                <a:latin typeface="Times New Roman"/>
                <a:cs typeface="Times New Roman"/>
              </a:rPr>
              <a:t>tablo:</a:t>
            </a:r>
            <a:endParaRPr sz="700">
              <a:latin typeface="Times New Roman"/>
              <a:cs typeface="Times New Roman"/>
            </a:endParaRPr>
          </a:p>
        </p:txBody>
      </p:sp>
      <p:sp>
        <p:nvSpPr>
          <p:cNvPr id="17" name="object 17"/>
          <p:cNvSpPr txBox="1"/>
          <p:nvPr/>
        </p:nvSpPr>
        <p:spPr>
          <a:xfrm>
            <a:off x="4131046" y="7017571"/>
            <a:ext cx="2113915"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Finansal Tablolar ve Finansal Tablolar</a:t>
            </a:r>
            <a:r>
              <a:rPr sz="800" b="1" spc="2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graphicFrame>
        <p:nvGraphicFramePr>
          <p:cNvPr id="18" name="object 18"/>
          <p:cNvGraphicFramePr>
            <a:graphicFrameLocks noGrp="1"/>
          </p:cNvGraphicFramePr>
          <p:nvPr/>
        </p:nvGraphicFramePr>
        <p:xfrm>
          <a:off x="4212335" y="7673340"/>
          <a:ext cx="2026920" cy="1013460"/>
        </p:xfrm>
        <a:graphic>
          <a:graphicData uri="http://schemas.openxmlformats.org/drawingml/2006/table">
            <a:tbl>
              <a:tblPr firstRow="1" bandRow="1">
                <a:tableStyleId>{2D5ABB26-0587-4C30-8999-92F81FD0307C}</a:tableStyleId>
              </a:tblPr>
              <a:tblGrid>
                <a:gridCol w="869315">
                  <a:extLst>
                    <a:ext uri="{9D8B030D-6E8A-4147-A177-3AD203B41FA5}">
                      <a16:colId xmlns:a16="http://schemas.microsoft.com/office/drawing/2014/main" val="20000"/>
                    </a:ext>
                  </a:extLst>
                </a:gridCol>
                <a:gridCol w="225425">
                  <a:extLst>
                    <a:ext uri="{9D8B030D-6E8A-4147-A177-3AD203B41FA5}">
                      <a16:colId xmlns:a16="http://schemas.microsoft.com/office/drawing/2014/main" val="20001"/>
                    </a:ext>
                  </a:extLst>
                </a:gridCol>
                <a:gridCol w="226695">
                  <a:extLst>
                    <a:ext uri="{9D8B030D-6E8A-4147-A177-3AD203B41FA5}">
                      <a16:colId xmlns:a16="http://schemas.microsoft.com/office/drawing/2014/main" val="20002"/>
                    </a:ext>
                  </a:extLst>
                </a:gridCol>
                <a:gridCol w="353060">
                  <a:extLst>
                    <a:ext uri="{9D8B030D-6E8A-4147-A177-3AD203B41FA5}">
                      <a16:colId xmlns:a16="http://schemas.microsoft.com/office/drawing/2014/main" val="20003"/>
                    </a:ext>
                  </a:extLst>
                </a:gridCol>
                <a:gridCol w="346075">
                  <a:extLst>
                    <a:ext uri="{9D8B030D-6E8A-4147-A177-3AD203B41FA5}">
                      <a16:colId xmlns:a16="http://schemas.microsoft.com/office/drawing/2014/main" val="20004"/>
                    </a:ext>
                  </a:extLst>
                </a:gridCol>
              </a:tblGrid>
              <a:tr h="165353">
                <a:tc>
                  <a:txBody>
                    <a:bodyPr/>
                    <a:lstStyle/>
                    <a:p>
                      <a:pPr>
                        <a:lnSpc>
                          <a:spcPct val="100000"/>
                        </a:lnSpc>
                        <a:spcBef>
                          <a:spcPts val="50"/>
                        </a:spcBef>
                      </a:pPr>
                      <a:endParaRPr sz="300">
                        <a:latin typeface="Times New Roman"/>
                        <a:cs typeface="Times New Roman"/>
                      </a:endParaRPr>
                    </a:p>
                    <a:p>
                      <a:pPr marL="140970">
                        <a:lnSpc>
                          <a:spcPct val="100000"/>
                        </a:lnSpc>
                      </a:pPr>
                      <a:r>
                        <a:rPr sz="400" b="1" spc="15" dirty="0">
                          <a:solidFill>
                            <a:srgbClr val="5B9AD4"/>
                          </a:solidFill>
                          <a:latin typeface="Times New Roman"/>
                          <a:cs typeface="Times New Roman"/>
                        </a:rPr>
                        <a:t>BİLANÇO</a:t>
                      </a:r>
                      <a:r>
                        <a:rPr sz="400" b="1" spc="-15" dirty="0">
                          <a:solidFill>
                            <a:srgbClr val="5B9AD4"/>
                          </a:solidFill>
                          <a:latin typeface="Times New Roman"/>
                          <a:cs typeface="Times New Roman"/>
                        </a:rPr>
                        <a:t> </a:t>
                      </a:r>
                      <a:r>
                        <a:rPr sz="400" b="1" spc="15" dirty="0">
                          <a:solidFill>
                            <a:srgbClr val="5B9AD4"/>
                          </a:solidFill>
                          <a:latin typeface="Times New Roman"/>
                          <a:cs typeface="Times New Roman"/>
                        </a:rPr>
                        <a:t>HESAPLARI</a:t>
                      </a:r>
                      <a:endParaRPr sz="400">
                        <a:latin typeface="Times New Roman"/>
                        <a:cs typeface="Times New Roman"/>
                      </a:endParaRPr>
                    </a:p>
                  </a:txBody>
                  <a:tcPr marL="0" marR="0" marT="6350" marB="0">
                    <a:lnL w="3175">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a:lnSpc>
                          <a:spcPct val="100000"/>
                        </a:lnSpc>
                        <a:spcBef>
                          <a:spcPts val="50"/>
                        </a:spcBef>
                      </a:pPr>
                      <a:endParaRPr sz="300">
                        <a:latin typeface="Times New Roman"/>
                        <a:cs typeface="Times New Roman"/>
                      </a:endParaRPr>
                    </a:p>
                    <a:p>
                      <a:pPr algn="ctr">
                        <a:lnSpc>
                          <a:spcPct val="100000"/>
                        </a:lnSpc>
                      </a:pPr>
                      <a:r>
                        <a:rPr sz="400" b="1" spc="10" dirty="0">
                          <a:solidFill>
                            <a:srgbClr val="5B9AD4"/>
                          </a:solidFill>
                          <a:latin typeface="Times New Roman"/>
                          <a:cs typeface="Times New Roman"/>
                        </a:rPr>
                        <a:t>2015</a:t>
                      </a:r>
                      <a:endParaRPr sz="400">
                        <a:latin typeface="Times New Roman"/>
                        <a:cs typeface="Times New Roman"/>
                      </a:endParaRPr>
                    </a:p>
                  </a:txBody>
                  <a:tcPr marL="0" marR="0" marT="6350" marB="0">
                    <a:lnL w="6350">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nSpc>
                          <a:spcPct val="100000"/>
                        </a:lnSpc>
                        <a:spcBef>
                          <a:spcPts val="50"/>
                        </a:spcBef>
                      </a:pPr>
                      <a:endParaRPr sz="300">
                        <a:latin typeface="Times New Roman"/>
                        <a:cs typeface="Times New Roman"/>
                      </a:endParaRPr>
                    </a:p>
                    <a:p>
                      <a:pPr marL="56515">
                        <a:lnSpc>
                          <a:spcPct val="100000"/>
                        </a:lnSpc>
                      </a:pPr>
                      <a:r>
                        <a:rPr sz="400" b="1" spc="10" dirty="0">
                          <a:solidFill>
                            <a:srgbClr val="5B9AD4"/>
                          </a:solidFill>
                          <a:latin typeface="Times New Roman"/>
                          <a:cs typeface="Times New Roman"/>
                        </a:rPr>
                        <a:t>2016</a:t>
                      </a:r>
                      <a:endParaRPr sz="400">
                        <a:latin typeface="Times New Roman"/>
                        <a:cs typeface="Times New Roman"/>
                      </a:endParaRPr>
                    </a:p>
                  </a:txBody>
                  <a:tcPr marL="0" marR="0" marT="6350" marB="0">
                    <a:lnL w="3175">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marL="38100" marR="19050" indent="-13970">
                        <a:lnSpc>
                          <a:spcPct val="100000"/>
                        </a:lnSpc>
                        <a:spcBef>
                          <a:spcPts val="155"/>
                        </a:spcBef>
                      </a:pPr>
                      <a:r>
                        <a:rPr sz="400" b="1" spc="5" dirty="0">
                          <a:solidFill>
                            <a:srgbClr val="5B9AD4"/>
                          </a:solidFill>
                          <a:latin typeface="Times New Roman"/>
                          <a:cs typeface="Times New Roman"/>
                        </a:rPr>
                        <a:t>Artış /</a:t>
                      </a:r>
                      <a:r>
                        <a:rPr sz="400" b="1" spc="-55" dirty="0">
                          <a:solidFill>
                            <a:srgbClr val="5B9AD4"/>
                          </a:solidFill>
                          <a:latin typeface="Times New Roman"/>
                          <a:cs typeface="Times New Roman"/>
                        </a:rPr>
                        <a:t> </a:t>
                      </a:r>
                      <a:r>
                        <a:rPr sz="400" b="1" spc="10" dirty="0">
                          <a:solidFill>
                            <a:srgbClr val="5B9AD4"/>
                          </a:solidFill>
                          <a:latin typeface="Times New Roman"/>
                          <a:cs typeface="Times New Roman"/>
                        </a:rPr>
                        <a:t>Azalış  Tutarı</a:t>
                      </a:r>
                      <a:r>
                        <a:rPr sz="400" b="1" spc="-25" dirty="0">
                          <a:solidFill>
                            <a:srgbClr val="5B9AD4"/>
                          </a:solidFill>
                          <a:latin typeface="Times New Roman"/>
                          <a:cs typeface="Times New Roman"/>
                        </a:rPr>
                        <a:t> </a:t>
                      </a:r>
                      <a:r>
                        <a:rPr sz="400" b="1" spc="10" dirty="0">
                          <a:solidFill>
                            <a:srgbClr val="5B9AD4"/>
                          </a:solidFill>
                          <a:latin typeface="Times New Roman"/>
                          <a:cs typeface="Times New Roman"/>
                        </a:rPr>
                        <a:t>(TL)</a:t>
                      </a:r>
                      <a:endParaRPr sz="400">
                        <a:latin typeface="Times New Roman"/>
                        <a:cs typeface="Times New Roman"/>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marL="26034" marR="22860" indent="7620">
                        <a:lnSpc>
                          <a:spcPct val="100000"/>
                        </a:lnSpc>
                        <a:spcBef>
                          <a:spcPts val="155"/>
                        </a:spcBef>
                      </a:pPr>
                      <a:r>
                        <a:rPr sz="400" b="1" spc="5" dirty="0">
                          <a:solidFill>
                            <a:srgbClr val="5B9AD4"/>
                          </a:solidFill>
                          <a:latin typeface="Times New Roman"/>
                          <a:cs typeface="Times New Roman"/>
                        </a:rPr>
                        <a:t>Artış/Azalış  </a:t>
                      </a:r>
                      <a:r>
                        <a:rPr sz="400" b="1" spc="10" dirty="0">
                          <a:solidFill>
                            <a:srgbClr val="5B9AD4"/>
                          </a:solidFill>
                          <a:latin typeface="Times New Roman"/>
                          <a:cs typeface="Times New Roman"/>
                        </a:rPr>
                        <a:t>Yüzdesi</a:t>
                      </a:r>
                      <a:r>
                        <a:rPr sz="400" b="1" spc="-50" dirty="0">
                          <a:solidFill>
                            <a:srgbClr val="5B9AD4"/>
                          </a:solidFill>
                          <a:latin typeface="Times New Roman"/>
                          <a:cs typeface="Times New Roman"/>
                        </a:rPr>
                        <a:t> </a:t>
                      </a:r>
                      <a:r>
                        <a:rPr sz="400" b="1" spc="10" dirty="0">
                          <a:solidFill>
                            <a:srgbClr val="5B9AD4"/>
                          </a:solidFill>
                          <a:latin typeface="Times New Roman"/>
                          <a:cs typeface="Times New Roman"/>
                        </a:rPr>
                        <a:t>(%)</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105156">
                <a:tc>
                  <a:txBody>
                    <a:bodyPr/>
                    <a:lstStyle/>
                    <a:p>
                      <a:pPr marL="22225">
                        <a:lnSpc>
                          <a:spcPct val="100000"/>
                        </a:lnSpc>
                        <a:spcBef>
                          <a:spcPts val="165"/>
                        </a:spcBef>
                      </a:pPr>
                      <a:r>
                        <a:rPr sz="400" spc="5" dirty="0">
                          <a:solidFill>
                            <a:srgbClr val="333333"/>
                          </a:solidFill>
                          <a:latin typeface="Times New Roman"/>
                          <a:cs typeface="Times New Roman"/>
                        </a:rPr>
                        <a:t>100.</a:t>
                      </a:r>
                      <a:r>
                        <a:rPr sz="400" dirty="0">
                          <a:solidFill>
                            <a:srgbClr val="333333"/>
                          </a:solidFill>
                          <a:latin typeface="Times New Roman"/>
                          <a:cs typeface="Times New Roman"/>
                        </a:rPr>
                        <a:t> </a:t>
                      </a:r>
                      <a:r>
                        <a:rPr sz="400" spc="10" dirty="0">
                          <a:solidFill>
                            <a:srgbClr val="333333"/>
                          </a:solidFill>
                          <a:latin typeface="Times New Roman"/>
                          <a:cs typeface="Times New Roman"/>
                        </a:rPr>
                        <a:t>Kasa</a:t>
                      </a:r>
                      <a:endParaRPr sz="400">
                        <a:latin typeface="Times New Roman"/>
                        <a:cs typeface="Times New Roman"/>
                      </a:endParaRPr>
                    </a:p>
                  </a:txBody>
                  <a:tcPr marL="0" marR="0" marT="20955"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L="24765" algn="ctr">
                        <a:lnSpc>
                          <a:spcPct val="100000"/>
                        </a:lnSpc>
                        <a:spcBef>
                          <a:spcPts val="165"/>
                        </a:spcBef>
                      </a:pPr>
                      <a:r>
                        <a:rPr sz="400" spc="5" dirty="0">
                          <a:solidFill>
                            <a:srgbClr val="333333"/>
                          </a:solidFill>
                          <a:latin typeface="Times New Roman"/>
                          <a:cs typeface="Times New Roman"/>
                        </a:rPr>
                        <a:t>18.000</a:t>
                      </a:r>
                      <a:endParaRPr sz="400">
                        <a:latin typeface="Times New Roman"/>
                        <a:cs typeface="Times New Roman"/>
                      </a:endParaRPr>
                    </a:p>
                  </a:txBody>
                  <a:tcPr marL="0" marR="0" marT="20955"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L="52069">
                        <a:lnSpc>
                          <a:spcPct val="100000"/>
                        </a:lnSpc>
                        <a:spcBef>
                          <a:spcPts val="165"/>
                        </a:spcBef>
                      </a:pPr>
                      <a:r>
                        <a:rPr sz="400" spc="10" dirty="0">
                          <a:solidFill>
                            <a:srgbClr val="333333"/>
                          </a:solidFill>
                          <a:latin typeface="Times New Roman"/>
                          <a:cs typeface="Times New Roman"/>
                        </a:rPr>
                        <a:t>28.000</a:t>
                      </a:r>
                      <a:endParaRPr sz="400">
                        <a:latin typeface="Times New Roman"/>
                        <a:cs typeface="Times New Roman"/>
                      </a:endParaRPr>
                    </a:p>
                  </a:txBody>
                  <a:tcPr marL="0" marR="0" marT="20955"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R="17780" algn="r">
                        <a:lnSpc>
                          <a:spcPct val="100000"/>
                        </a:lnSpc>
                        <a:spcBef>
                          <a:spcPts val="165"/>
                        </a:spcBef>
                      </a:pPr>
                      <a:r>
                        <a:rPr sz="400" spc="-5" dirty="0">
                          <a:solidFill>
                            <a:srgbClr val="333333"/>
                          </a:solidFill>
                          <a:latin typeface="Times New Roman"/>
                          <a:cs typeface="Times New Roman"/>
                        </a:rPr>
                        <a:t>+</a:t>
                      </a:r>
                      <a:r>
                        <a:rPr sz="400" spc="-10" dirty="0">
                          <a:solidFill>
                            <a:srgbClr val="333333"/>
                          </a:solidFill>
                          <a:latin typeface="Times New Roman"/>
                          <a:cs typeface="Times New Roman"/>
                        </a:rPr>
                        <a:t>1</a:t>
                      </a:r>
                      <a:r>
                        <a:rPr sz="400" dirty="0">
                          <a:solidFill>
                            <a:srgbClr val="333333"/>
                          </a:solidFill>
                          <a:latin typeface="Times New Roman"/>
                          <a:cs typeface="Times New Roman"/>
                        </a:rPr>
                        <a:t>0.000</a:t>
                      </a:r>
                      <a:endParaRPr sz="400">
                        <a:latin typeface="Times New Roman"/>
                        <a:cs typeface="Times New Roman"/>
                      </a:endParaRPr>
                    </a:p>
                  </a:txBody>
                  <a:tcPr marL="0" marR="0" marT="20955" marB="0">
                    <a:lnL w="6350">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solidFill>
                      <a:srgbClr val="F9F9F9"/>
                    </a:solidFill>
                  </a:tcPr>
                </a:tc>
                <a:tc>
                  <a:txBody>
                    <a:bodyPr/>
                    <a:lstStyle/>
                    <a:p>
                      <a:pPr marR="17145" algn="r">
                        <a:lnSpc>
                          <a:spcPct val="100000"/>
                        </a:lnSpc>
                        <a:spcBef>
                          <a:spcPts val="165"/>
                        </a:spcBef>
                      </a:pPr>
                      <a:r>
                        <a:rPr sz="400" dirty="0">
                          <a:solidFill>
                            <a:srgbClr val="333333"/>
                          </a:solidFill>
                          <a:latin typeface="Times New Roman"/>
                          <a:cs typeface="Times New Roman"/>
                        </a:rPr>
                        <a:t>55.55</a:t>
                      </a:r>
                      <a:endParaRPr sz="400">
                        <a:latin typeface="Times New Roman"/>
                        <a:cs typeface="Times New Roman"/>
                      </a:endParaRPr>
                    </a:p>
                  </a:txBody>
                  <a:tcPr marL="0" marR="0" marT="20955"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9F9F9"/>
                    </a:solidFill>
                  </a:tcPr>
                </a:tc>
                <a:extLst>
                  <a:ext uri="{0D108BD9-81ED-4DB2-BD59-A6C34878D82A}">
                    <a16:rowId xmlns:a16="http://schemas.microsoft.com/office/drawing/2014/main" val="10001"/>
                  </a:ext>
                </a:extLst>
              </a:tr>
              <a:tr h="107441">
                <a:tc>
                  <a:txBody>
                    <a:bodyPr/>
                    <a:lstStyle/>
                    <a:p>
                      <a:pPr marL="22225">
                        <a:lnSpc>
                          <a:spcPct val="100000"/>
                        </a:lnSpc>
                        <a:spcBef>
                          <a:spcPts val="165"/>
                        </a:spcBef>
                      </a:pPr>
                      <a:r>
                        <a:rPr sz="400" spc="5" dirty="0">
                          <a:solidFill>
                            <a:srgbClr val="333333"/>
                          </a:solidFill>
                          <a:latin typeface="Times New Roman"/>
                          <a:cs typeface="Times New Roman"/>
                        </a:rPr>
                        <a:t>101. </a:t>
                      </a:r>
                      <a:r>
                        <a:rPr sz="400" spc="10" dirty="0">
                          <a:solidFill>
                            <a:srgbClr val="333333"/>
                          </a:solidFill>
                          <a:latin typeface="Times New Roman"/>
                          <a:cs typeface="Times New Roman"/>
                        </a:rPr>
                        <a:t>Alınan</a:t>
                      </a:r>
                      <a:r>
                        <a:rPr sz="400" spc="-10" dirty="0">
                          <a:solidFill>
                            <a:srgbClr val="333333"/>
                          </a:solidFill>
                          <a:latin typeface="Times New Roman"/>
                          <a:cs typeface="Times New Roman"/>
                        </a:rPr>
                        <a:t> </a:t>
                      </a:r>
                      <a:r>
                        <a:rPr sz="400" spc="10" dirty="0">
                          <a:solidFill>
                            <a:srgbClr val="333333"/>
                          </a:solidFill>
                          <a:latin typeface="Times New Roman"/>
                          <a:cs typeface="Times New Roman"/>
                        </a:rPr>
                        <a:t>Çekler</a:t>
                      </a:r>
                      <a:endParaRPr sz="400">
                        <a:latin typeface="Times New Roman"/>
                        <a:cs typeface="Times New Roman"/>
                      </a:endParaRPr>
                    </a:p>
                  </a:txBody>
                  <a:tcPr marL="0" marR="0" marT="20955" marB="0">
                    <a:lnL w="3175">
                      <a:solidFill>
                        <a:srgbClr val="000000"/>
                      </a:solidFill>
                      <a:prstDash val="solid"/>
                    </a:lnL>
                    <a:lnR w="6350">
                      <a:solidFill>
                        <a:srgbClr val="000000"/>
                      </a:solidFill>
                      <a:prstDash val="solid"/>
                    </a:lnR>
                    <a:lnT w="3175">
                      <a:solidFill>
                        <a:srgbClr val="000000"/>
                      </a:solidFill>
                      <a:prstDash val="solid"/>
                    </a:lnT>
                    <a:lnB w="6350">
                      <a:solidFill>
                        <a:srgbClr val="000000"/>
                      </a:solidFill>
                      <a:prstDash val="solid"/>
                    </a:lnB>
                  </a:tcPr>
                </a:tc>
                <a:tc>
                  <a:txBody>
                    <a:bodyPr/>
                    <a:lstStyle/>
                    <a:p>
                      <a:pPr marL="24765" algn="ctr">
                        <a:lnSpc>
                          <a:spcPct val="100000"/>
                        </a:lnSpc>
                        <a:spcBef>
                          <a:spcPts val="165"/>
                        </a:spcBef>
                      </a:pPr>
                      <a:r>
                        <a:rPr sz="400" spc="5" dirty="0">
                          <a:solidFill>
                            <a:srgbClr val="333333"/>
                          </a:solidFill>
                          <a:latin typeface="Times New Roman"/>
                          <a:cs typeface="Times New Roman"/>
                        </a:rPr>
                        <a:t>21.600</a:t>
                      </a:r>
                      <a:endParaRPr sz="400">
                        <a:latin typeface="Times New Roman"/>
                        <a:cs typeface="Times New Roman"/>
                      </a:endParaRPr>
                    </a:p>
                  </a:txBody>
                  <a:tcPr marL="0" marR="0" marT="20955" marB="0">
                    <a:lnL w="6350">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52069">
                        <a:lnSpc>
                          <a:spcPct val="100000"/>
                        </a:lnSpc>
                        <a:spcBef>
                          <a:spcPts val="165"/>
                        </a:spcBef>
                      </a:pPr>
                      <a:r>
                        <a:rPr sz="400" spc="10" dirty="0">
                          <a:solidFill>
                            <a:srgbClr val="333333"/>
                          </a:solidFill>
                          <a:latin typeface="Times New Roman"/>
                          <a:cs typeface="Times New Roman"/>
                        </a:rPr>
                        <a:t>41.000</a:t>
                      </a:r>
                      <a:endParaRPr sz="400">
                        <a:latin typeface="Times New Roman"/>
                        <a:cs typeface="Times New Roman"/>
                      </a:endParaRPr>
                    </a:p>
                  </a:txBody>
                  <a:tcPr marL="0" marR="0" marT="20955" marB="0">
                    <a:lnL w="3175">
                      <a:solidFill>
                        <a:srgbClr val="000000"/>
                      </a:solidFill>
                      <a:prstDash val="solid"/>
                    </a:lnL>
                    <a:lnR w="6350">
                      <a:solidFill>
                        <a:srgbClr val="000000"/>
                      </a:solidFill>
                      <a:prstDash val="solid"/>
                    </a:lnR>
                    <a:lnT w="3175">
                      <a:solidFill>
                        <a:srgbClr val="000000"/>
                      </a:solidFill>
                      <a:prstDash val="solid"/>
                    </a:lnT>
                    <a:lnB w="6350">
                      <a:solidFill>
                        <a:srgbClr val="000000"/>
                      </a:solidFill>
                      <a:prstDash val="solid"/>
                    </a:lnB>
                  </a:tcPr>
                </a:tc>
                <a:tc>
                  <a:txBody>
                    <a:bodyPr/>
                    <a:lstStyle/>
                    <a:p>
                      <a:pPr marR="17780" algn="r">
                        <a:lnSpc>
                          <a:spcPct val="100000"/>
                        </a:lnSpc>
                        <a:spcBef>
                          <a:spcPts val="165"/>
                        </a:spcBef>
                      </a:pPr>
                      <a:r>
                        <a:rPr sz="400" spc="-5" dirty="0">
                          <a:solidFill>
                            <a:srgbClr val="333333"/>
                          </a:solidFill>
                          <a:latin typeface="Times New Roman"/>
                          <a:cs typeface="Times New Roman"/>
                        </a:rPr>
                        <a:t>+</a:t>
                      </a:r>
                      <a:r>
                        <a:rPr sz="400" spc="-10" dirty="0">
                          <a:solidFill>
                            <a:srgbClr val="333333"/>
                          </a:solidFill>
                          <a:latin typeface="Times New Roman"/>
                          <a:cs typeface="Times New Roman"/>
                        </a:rPr>
                        <a:t>1</a:t>
                      </a:r>
                      <a:r>
                        <a:rPr sz="400" dirty="0">
                          <a:solidFill>
                            <a:srgbClr val="333333"/>
                          </a:solidFill>
                          <a:latin typeface="Times New Roman"/>
                          <a:cs typeface="Times New Roman"/>
                        </a:rPr>
                        <a:t>9.400</a:t>
                      </a:r>
                      <a:endParaRPr sz="400">
                        <a:latin typeface="Times New Roman"/>
                        <a:cs typeface="Times New Roman"/>
                      </a:endParaRPr>
                    </a:p>
                  </a:txBody>
                  <a:tcPr marL="0" marR="0" marT="20955" marB="0">
                    <a:lnL w="6350">
                      <a:solidFill>
                        <a:srgbClr val="000000"/>
                      </a:solidFill>
                      <a:prstDash val="solid"/>
                    </a:lnL>
                    <a:lnR w="6350">
                      <a:solidFill>
                        <a:srgbClr val="000000"/>
                      </a:solidFill>
                      <a:prstDash val="solid"/>
                    </a:lnR>
                    <a:lnT w="3175">
                      <a:solidFill>
                        <a:srgbClr val="000000"/>
                      </a:solidFill>
                      <a:prstDash val="solid"/>
                    </a:lnT>
                    <a:lnB w="6350">
                      <a:solidFill>
                        <a:srgbClr val="000000"/>
                      </a:solidFill>
                      <a:prstDash val="solid"/>
                    </a:lnB>
                  </a:tcPr>
                </a:tc>
                <a:tc>
                  <a:txBody>
                    <a:bodyPr/>
                    <a:lstStyle/>
                    <a:p>
                      <a:pPr marR="17145" algn="r">
                        <a:lnSpc>
                          <a:spcPct val="100000"/>
                        </a:lnSpc>
                        <a:spcBef>
                          <a:spcPts val="165"/>
                        </a:spcBef>
                      </a:pPr>
                      <a:r>
                        <a:rPr sz="400" dirty="0">
                          <a:solidFill>
                            <a:srgbClr val="333333"/>
                          </a:solidFill>
                          <a:latin typeface="Times New Roman"/>
                          <a:cs typeface="Times New Roman"/>
                        </a:rPr>
                        <a:t>89,81</a:t>
                      </a:r>
                      <a:endParaRPr sz="400">
                        <a:latin typeface="Times New Roman"/>
                        <a:cs typeface="Times New Roman"/>
                      </a:endParaRPr>
                    </a:p>
                  </a:txBody>
                  <a:tcPr marL="0" marR="0" marT="20955" marB="0">
                    <a:lnL w="6350">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03632">
                <a:tc>
                  <a:txBody>
                    <a:bodyPr/>
                    <a:lstStyle/>
                    <a:p>
                      <a:pPr marL="22225">
                        <a:lnSpc>
                          <a:spcPct val="100000"/>
                        </a:lnSpc>
                        <a:spcBef>
                          <a:spcPts val="145"/>
                        </a:spcBef>
                      </a:pPr>
                      <a:r>
                        <a:rPr sz="400" spc="5" dirty="0">
                          <a:solidFill>
                            <a:srgbClr val="333333"/>
                          </a:solidFill>
                          <a:latin typeface="Times New Roman"/>
                          <a:cs typeface="Times New Roman"/>
                        </a:rPr>
                        <a:t>102. </a:t>
                      </a:r>
                      <a:r>
                        <a:rPr sz="400" spc="10" dirty="0">
                          <a:solidFill>
                            <a:srgbClr val="333333"/>
                          </a:solidFill>
                          <a:latin typeface="Times New Roman"/>
                          <a:cs typeface="Times New Roman"/>
                        </a:rPr>
                        <a:t>Bankalar</a:t>
                      </a:r>
                      <a:endParaRPr sz="400">
                        <a:latin typeface="Times New Roman"/>
                        <a:cs typeface="Times New Roman"/>
                      </a:endParaRPr>
                    </a:p>
                  </a:txBody>
                  <a:tcPr marL="0" marR="0" marT="1841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24765" algn="ctr">
                        <a:lnSpc>
                          <a:spcPct val="100000"/>
                        </a:lnSpc>
                        <a:spcBef>
                          <a:spcPts val="145"/>
                        </a:spcBef>
                      </a:pPr>
                      <a:r>
                        <a:rPr sz="400" spc="5" dirty="0">
                          <a:solidFill>
                            <a:srgbClr val="333333"/>
                          </a:solidFill>
                          <a:latin typeface="Times New Roman"/>
                          <a:cs typeface="Times New Roman"/>
                        </a:rPr>
                        <a:t>27.000</a:t>
                      </a:r>
                      <a:endParaRPr sz="400">
                        <a:latin typeface="Times New Roman"/>
                        <a:cs typeface="Times New Roman"/>
                      </a:endParaRPr>
                    </a:p>
                  </a:txBody>
                  <a:tcPr marL="0" marR="0" marT="1841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52069">
                        <a:lnSpc>
                          <a:spcPct val="100000"/>
                        </a:lnSpc>
                        <a:spcBef>
                          <a:spcPts val="145"/>
                        </a:spcBef>
                      </a:pPr>
                      <a:r>
                        <a:rPr sz="400" spc="10" dirty="0">
                          <a:solidFill>
                            <a:srgbClr val="333333"/>
                          </a:solidFill>
                          <a:latin typeface="Times New Roman"/>
                          <a:cs typeface="Times New Roman"/>
                        </a:rPr>
                        <a:t>54.000</a:t>
                      </a:r>
                      <a:endParaRPr sz="400">
                        <a:latin typeface="Times New Roman"/>
                        <a:cs typeface="Times New Roman"/>
                      </a:endParaRPr>
                    </a:p>
                  </a:txBody>
                  <a:tcPr marL="0" marR="0" marT="1841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780" algn="r">
                        <a:lnSpc>
                          <a:spcPct val="100000"/>
                        </a:lnSpc>
                        <a:spcBef>
                          <a:spcPts val="145"/>
                        </a:spcBef>
                      </a:pPr>
                      <a:r>
                        <a:rPr sz="400" spc="-5" dirty="0">
                          <a:solidFill>
                            <a:srgbClr val="333333"/>
                          </a:solidFill>
                          <a:latin typeface="Times New Roman"/>
                          <a:cs typeface="Times New Roman"/>
                        </a:rPr>
                        <a:t>+</a:t>
                      </a:r>
                      <a:r>
                        <a:rPr sz="400" spc="-10" dirty="0">
                          <a:solidFill>
                            <a:srgbClr val="333333"/>
                          </a:solidFill>
                          <a:latin typeface="Times New Roman"/>
                          <a:cs typeface="Times New Roman"/>
                        </a:rPr>
                        <a:t>2</a:t>
                      </a:r>
                      <a:r>
                        <a:rPr sz="400" dirty="0">
                          <a:solidFill>
                            <a:srgbClr val="333333"/>
                          </a:solidFill>
                          <a:latin typeface="Times New Roman"/>
                          <a:cs typeface="Times New Roman"/>
                        </a:rPr>
                        <a:t>7.000</a:t>
                      </a:r>
                      <a:endParaRPr sz="400">
                        <a:latin typeface="Times New Roman"/>
                        <a:cs typeface="Times New Roman"/>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145" algn="r">
                        <a:lnSpc>
                          <a:spcPct val="100000"/>
                        </a:lnSpc>
                        <a:spcBef>
                          <a:spcPts val="145"/>
                        </a:spcBef>
                      </a:pPr>
                      <a:r>
                        <a:rPr sz="400" dirty="0">
                          <a:solidFill>
                            <a:srgbClr val="333333"/>
                          </a:solidFill>
                          <a:latin typeface="Times New Roman"/>
                          <a:cs typeface="Times New Roman"/>
                        </a:rPr>
                        <a:t>100,00</a:t>
                      </a:r>
                      <a:endParaRPr sz="400">
                        <a:latin typeface="Times New Roman"/>
                        <a:cs typeface="Times New Roman"/>
                      </a:endParaRPr>
                    </a:p>
                  </a:txBody>
                  <a:tcPr marL="0" marR="0" marT="1841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extLst>
                  <a:ext uri="{0D108BD9-81ED-4DB2-BD59-A6C34878D82A}">
                    <a16:rowId xmlns:a16="http://schemas.microsoft.com/office/drawing/2014/main" val="10003"/>
                  </a:ext>
                </a:extLst>
              </a:tr>
              <a:tr h="106680">
                <a:tc>
                  <a:txBody>
                    <a:bodyPr/>
                    <a:lstStyle/>
                    <a:p>
                      <a:pPr marL="22225">
                        <a:lnSpc>
                          <a:spcPct val="100000"/>
                        </a:lnSpc>
                        <a:spcBef>
                          <a:spcPts val="155"/>
                        </a:spcBef>
                      </a:pPr>
                      <a:r>
                        <a:rPr sz="400" spc="5" dirty="0">
                          <a:solidFill>
                            <a:srgbClr val="333333"/>
                          </a:solidFill>
                          <a:latin typeface="Times New Roman"/>
                          <a:cs typeface="Times New Roman"/>
                        </a:rPr>
                        <a:t>103. Verilen </a:t>
                      </a:r>
                      <a:r>
                        <a:rPr sz="400" spc="10" dirty="0">
                          <a:solidFill>
                            <a:srgbClr val="333333"/>
                          </a:solidFill>
                          <a:latin typeface="Times New Roman"/>
                          <a:cs typeface="Times New Roman"/>
                        </a:rPr>
                        <a:t>Çekler ve </a:t>
                      </a:r>
                      <a:r>
                        <a:rPr sz="400" spc="5" dirty="0">
                          <a:solidFill>
                            <a:srgbClr val="333333"/>
                          </a:solidFill>
                          <a:latin typeface="Times New Roman"/>
                          <a:cs typeface="Times New Roman"/>
                        </a:rPr>
                        <a:t>Öd. </a:t>
                      </a:r>
                      <a:r>
                        <a:rPr sz="400" spc="10" dirty="0">
                          <a:solidFill>
                            <a:srgbClr val="333333"/>
                          </a:solidFill>
                          <a:latin typeface="Times New Roman"/>
                          <a:cs typeface="Times New Roman"/>
                        </a:rPr>
                        <a:t>Emir.</a:t>
                      </a:r>
                      <a:r>
                        <a:rPr sz="400" spc="15" dirty="0">
                          <a:solidFill>
                            <a:srgbClr val="333333"/>
                          </a:solidFill>
                          <a:latin typeface="Times New Roman"/>
                          <a:cs typeface="Times New Roman"/>
                        </a:rPr>
                        <a:t> </a:t>
                      </a:r>
                      <a:r>
                        <a:rPr sz="400" dirty="0">
                          <a:solidFill>
                            <a:srgbClr val="333333"/>
                          </a:solidFill>
                          <a:latin typeface="Times New Roman"/>
                          <a:cs typeface="Times New Roman"/>
                        </a:rPr>
                        <a:t>(-)</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875" algn="ctr">
                        <a:lnSpc>
                          <a:spcPct val="100000"/>
                        </a:lnSpc>
                        <a:spcBef>
                          <a:spcPts val="155"/>
                        </a:spcBef>
                      </a:pPr>
                      <a:r>
                        <a:rPr sz="400" spc="5" dirty="0">
                          <a:solidFill>
                            <a:srgbClr val="333333"/>
                          </a:solidFill>
                          <a:latin typeface="Times New Roman"/>
                          <a:cs typeface="Times New Roman"/>
                        </a:rPr>
                        <a:t>(5.400)</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43180">
                        <a:lnSpc>
                          <a:spcPct val="100000"/>
                        </a:lnSpc>
                        <a:spcBef>
                          <a:spcPts val="155"/>
                        </a:spcBef>
                      </a:pPr>
                      <a:r>
                        <a:rPr sz="400" spc="5" dirty="0">
                          <a:solidFill>
                            <a:srgbClr val="333333"/>
                          </a:solidFill>
                          <a:latin typeface="Times New Roman"/>
                          <a:cs typeface="Times New Roman"/>
                        </a:rPr>
                        <a:t>(3.000)</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7780" algn="r">
                        <a:lnSpc>
                          <a:spcPct val="100000"/>
                        </a:lnSpc>
                        <a:spcBef>
                          <a:spcPts val="155"/>
                        </a:spcBef>
                      </a:pPr>
                      <a:r>
                        <a:rPr sz="400" spc="-10" dirty="0">
                          <a:solidFill>
                            <a:srgbClr val="333333"/>
                          </a:solidFill>
                          <a:latin typeface="Times New Roman"/>
                          <a:cs typeface="Times New Roman"/>
                        </a:rPr>
                        <a:t>-</a:t>
                      </a:r>
                      <a:r>
                        <a:rPr sz="400" dirty="0">
                          <a:solidFill>
                            <a:srgbClr val="333333"/>
                          </a:solidFill>
                          <a:latin typeface="Times New Roman"/>
                          <a:cs typeface="Times New Roman"/>
                        </a:rPr>
                        <a:t>1.400</a:t>
                      </a:r>
                      <a:endParaRPr sz="400">
                        <a:latin typeface="Times New Roman"/>
                        <a:cs typeface="Times New Roman"/>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7145" algn="r">
                        <a:lnSpc>
                          <a:spcPct val="100000"/>
                        </a:lnSpc>
                        <a:spcBef>
                          <a:spcPts val="155"/>
                        </a:spcBef>
                      </a:pPr>
                      <a:r>
                        <a:rPr sz="400" dirty="0">
                          <a:solidFill>
                            <a:srgbClr val="333333"/>
                          </a:solidFill>
                          <a:latin typeface="Times New Roman"/>
                          <a:cs typeface="Times New Roman"/>
                        </a:rPr>
                        <a:t>-25,92</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5156">
                <a:tc>
                  <a:txBody>
                    <a:bodyPr/>
                    <a:lstStyle/>
                    <a:p>
                      <a:pPr marL="22225">
                        <a:lnSpc>
                          <a:spcPct val="100000"/>
                        </a:lnSpc>
                        <a:spcBef>
                          <a:spcPts val="145"/>
                        </a:spcBef>
                      </a:pPr>
                      <a:r>
                        <a:rPr sz="400" spc="5" dirty="0">
                          <a:solidFill>
                            <a:srgbClr val="333333"/>
                          </a:solidFill>
                          <a:latin typeface="Times New Roman"/>
                          <a:cs typeface="Times New Roman"/>
                        </a:rPr>
                        <a:t>110. </a:t>
                      </a:r>
                      <a:r>
                        <a:rPr sz="400" spc="10" dirty="0">
                          <a:solidFill>
                            <a:srgbClr val="333333"/>
                          </a:solidFill>
                          <a:latin typeface="Times New Roman"/>
                          <a:cs typeface="Times New Roman"/>
                        </a:rPr>
                        <a:t>Hisse</a:t>
                      </a:r>
                      <a:r>
                        <a:rPr sz="400" spc="-5" dirty="0">
                          <a:solidFill>
                            <a:srgbClr val="333333"/>
                          </a:solidFill>
                          <a:latin typeface="Times New Roman"/>
                          <a:cs typeface="Times New Roman"/>
                        </a:rPr>
                        <a:t> </a:t>
                      </a:r>
                      <a:r>
                        <a:rPr sz="400" spc="5" dirty="0">
                          <a:solidFill>
                            <a:srgbClr val="333333"/>
                          </a:solidFill>
                          <a:latin typeface="Times New Roman"/>
                          <a:cs typeface="Times New Roman"/>
                        </a:rPr>
                        <a:t>Senetleri</a:t>
                      </a:r>
                      <a:endParaRPr sz="400">
                        <a:latin typeface="Times New Roman"/>
                        <a:cs typeface="Times New Roman"/>
                      </a:endParaRPr>
                    </a:p>
                  </a:txBody>
                  <a:tcPr marL="0" marR="0" marT="1841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24765" algn="ctr">
                        <a:lnSpc>
                          <a:spcPct val="100000"/>
                        </a:lnSpc>
                        <a:spcBef>
                          <a:spcPts val="145"/>
                        </a:spcBef>
                      </a:pPr>
                      <a:r>
                        <a:rPr sz="400" spc="5" dirty="0">
                          <a:solidFill>
                            <a:srgbClr val="333333"/>
                          </a:solidFill>
                          <a:latin typeface="Times New Roman"/>
                          <a:cs typeface="Times New Roman"/>
                        </a:rPr>
                        <a:t>36.000</a:t>
                      </a:r>
                      <a:endParaRPr sz="400">
                        <a:latin typeface="Times New Roman"/>
                        <a:cs typeface="Times New Roman"/>
                      </a:endParaRPr>
                    </a:p>
                  </a:txBody>
                  <a:tcPr marL="0" marR="0" marT="1841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52069">
                        <a:lnSpc>
                          <a:spcPct val="100000"/>
                        </a:lnSpc>
                        <a:spcBef>
                          <a:spcPts val="145"/>
                        </a:spcBef>
                      </a:pPr>
                      <a:r>
                        <a:rPr sz="400" spc="10" dirty="0">
                          <a:solidFill>
                            <a:srgbClr val="333333"/>
                          </a:solidFill>
                          <a:latin typeface="Times New Roman"/>
                          <a:cs typeface="Times New Roman"/>
                        </a:rPr>
                        <a:t>18.000</a:t>
                      </a:r>
                      <a:endParaRPr sz="400">
                        <a:latin typeface="Times New Roman"/>
                        <a:cs typeface="Times New Roman"/>
                      </a:endParaRPr>
                    </a:p>
                  </a:txBody>
                  <a:tcPr marL="0" marR="0" marT="1841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780" algn="r">
                        <a:lnSpc>
                          <a:spcPct val="100000"/>
                        </a:lnSpc>
                        <a:spcBef>
                          <a:spcPts val="145"/>
                        </a:spcBef>
                      </a:pPr>
                      <a:r>
                        <a:rPr sz="400" dirty="0">
                          <a:solidFill>
                            <a:srgbClr val="333333"/>
                          </a:solidFill>
                          <a:latin typeface="Times New Roman"/>
                          <a:cs typeface="Times New Roman"/>
                        </a:rPr>
                        <a:t>-</a:t>
                      </a:r>
                      <a:r>
                        <a:rPr sz="400" spc="-10" dirty="0">
                          <a:solidFill>
                            <a:srgbClr val="333333"/>
                          </a:solidFill>
                          <a:latin typeface="Times New Roman"/>
                          <a:cs typeface="Times New Roman"/>
                        </a:rPr>
                        <a:t>1</a:t>
                      </a:r>
                      <a:r>
                        <a:rPr sz="400" dirty="0">
                          <a:solidFill>
                            <a:srgbClr val="333333"/>
                          </a:solidFill>
                          <a:latin typeface="Times New Roman"/>
                          <a:cs typeface="Times New Roman"/>
                        </a:rPr>
                        <a:t>8.000</a:t>
                      </a:r>
                      <a:endParaRPr sz="400">
                        <a:latin typeface="Times New Roman"/>
                        <a:cs typeface="Times New Roman"/>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145" algn="r">
                        <a:lnSpc>
                          <a:spcPct val="100000"/>
                        </a:lnSpc>
                        <a:spcBef>
                          <a:spcPts val="145"/>
                        </a:spcBef>
                      </a:pPr>
                      <a:r>
                        <a:rPr sz="400" dirty="0">
                          <a:solidFill>
                            <a:srgbClr val="333333"/>
                          </a:solidFill>
                          <a:latin typeface="Times New Roman"/>
                          <a:cs typeface="Times New Roman"/>
                        </a:rPr>
                        <a:t>-50,00</a:t>
                      </a:r>
                      <a:endParaRPr sz="400">
                        <a:latin typeface="Times New Roman"/>
                        <a:cs typeface="Times New Roman"/>
                      </a:endParaRPr>
                    </a:p>
                  </a:txBody>
                  <a:tcPr marL="0" marR="0" marT="1841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extLst>
                  <a:ext uri="{0D108BD9-81ED-4DB2-BD59-A6C34878D82A}">
                    <a16:rowId xmlns:a16="http://schemas.microsoft.com/office/drawing/2014/main" val="10005"/>
                  </a:ext>
                </a:extLst>
              </a:tr>
              <a:tr h="105917">
                <a:tc>
                  <a:txBody>
                    <a:bodyPr/>
                    <a:lstStyle/>
                    <a:p>
                      <a:pPr marL="22225">
                        <a:lnSpc>
                          <a:spcPct val="100000"/>
                        </a:lnSpc>
                        <a:spcBef>
                          <a:spcPts val="155"/>
                        </a:spcBef>
                      </a:pPr>
                      <a:r>
                        <a:rPr sz="400" spc="5" dirty="0">
                          <a:solidFill>
                            <a:srgbClr val="333333"/>
                          </a:solidFill>
                          <a:latin typeface="Times New Roman"/>
                          <a:cs typeface="Times New Roman"/>
                        </a:rPr>
                        <a:t>120.</a:t>
                      </a:r>
                      <a:r>
                        <a:rPr sz="400" dirty="0">
                          <a:solidFill>
                            <a:srgbClr val="333333"/>
                          </a:solidFill>
                          <a:latin typeface="Times New Roman"/>
                          <a:cs typeface="Times New Roman"/>
                        </a:rPr>
                        <a:t> </a:t>
                      </a:r>
                      <a:r>
                        <a:rPr sz="400" spc="5" dirty="0">
                          <a:solidFill>
                            <a:srgbClr val="333333"/>
                          </a:solidFill>
                          <a:latin typeface="Times New Roman"/>
                          <a:cs typeface="Times New Roman"/>
                        </a:rPr>
                        <a:t>Alıcılar</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765" algn="ctr">
                        <a:lnSpc>
                          <a:spcPct val="100000"/>
                        </a:lnSpc>
                        <a:spcBef>
                          <a:spcPts val="155"/>
                        </a:spcBef>
                      </a:pPr>
                      <a:r>
                        <a:rPr sz="400" spc="5" dirty="0">
                          <a:solidFill>
                            <a:srgbClr val="333333"/>
                          </a:solidFill>
                          <a:latin typeface="Times New Roman"/>
                          <a:cs typeface="Times New Roman"/>
                        </a:rPr>
                        <a:t>45.000</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2069">
                        <a:lnSpc>
                          <a:spcPct val="100000"/>
                        </a:lnSpc>
                        <a:spcBef>
                          <a:spcPts val="155"/>
                        </a:spcBef>
                      </a:pPr>
                      <a:r>
                        <a:rPr sz="400" spc="10" dirty="0">
                          <a:solidFill>
                            <a:srgbClr val="333333"/>
                          </a:solidFill>
                          <a:latin typeface="Times New Roman"/>
                          <a:cs typeface="Times New Roman"/>
                        </a:rPr>
                        <a:t>80.000</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7780" algn="r">
                        <a:lnSpc>
                          <a:spcPct val="100000"/>
                        </a:lnSpc>
                        <a:spcBef>
                          <a:spcPts val="155"/>
                        </a:spcBef>
                      </a:pPr>
                      <a:r>
                        <a:rPr sz="400" spc="-5" dirty="0">
                          <a:solidFill>
                            <a:srgbClr val="333333"/>
                          </a:solidFill>
                          <a:latin typeface="Times New Roman"/>
                          <a:cs typeface="Times New Roman"/>
                        </a:rPr>
                        <a:t>+</a:t>
                      </a:r>
                      <a:r>
                        <a:rPr sz="400" spc="-10" dirty="0">
                          <a:solidFill>
                            <a:srgbClr val="333333"/>
                          </a:solidFill>
                          <a:latin typeface="Times New Roman"/>
                          <a:cs typeface="Times New Roman"/>
                        </a:rPr>
                        <a:t>3</a:t>
                      </a:r>
                      <a:r>
                        <a:rPr sz="400" dirty="0">
                          <a:solidFill>
                            <a:srgbClr val="333333"/>
                          </a:solidFill>
                          <a:latin typeface="Times New Roman"/>
                          <a:cs typeface="Times New Roman"/>
                        </a:rPr>
                        <a:t>5.000</a:t>
                      </a:r>
                      <a:endParaRPr sz="400">
                        <a:latin typeface="Times New Roman"/>
                        <a:cs typeface="Times New Roman"/>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7145" algn="r">
                        <a:lnSpc>
                          <a:spcPct val="100000"/>
                        </a:lnSpc>
                        <a:spcBef>
                          <a:spcPts val="155"/>
                        </a:spcBef>
                      </a:pPr>
                      <a:r>
                        <a:rPr sz="400" dirty="0">
                          <a:solidFill>
                            <a:srgbClr val="333333"/>
                          </a:solidFill>
                          <a:latin typeface="Times New Roman"/>
                          <a:cs typeface="Times New Roman"/>
                        </a:rPr>
                        <a:t>77,78</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4394">
                <a:tc>
                  <a:txBody>
                    <a:bodyPr/>
                    <a:lstStyle/>
                    <a:p>
                      <a:pPr marL="22225">
                        <a:lnSpc>
                          <a:spcPct val="100000"/>
                        </a:lnSpc>
                        <a:spcBef>
                          <a:spcPts val="150"/>
                        </a:spcBef>
                      </a:pPr>
                      <a:r>
                        <a:rPr sz="400" spc="5" dirty="0">
                          <a:solidFill>
                            <a:srgbClr val="333333"/>
                          </a:solidFill>
                          <a:latin typeface="Times New Roman"/>
                          <a:cs typeface="Times New Roman"/>
                        </a:rPr>
                        <a:t>153. Ticari </a:t>
                      </a:r>
                      <a:r>
                        <a:rPr sz="400" spc="10" dirty="0">
                          <a:solidFill>
                            <a:srgbClr val="333333"/>
                          </a:solidFill>
                          <a:latin typeface="Times New Roman"/>
                          <a:cs typeface="Times New Roman"/>
                        </a:rPr>
                        <a:t>Mallar</a:t>
                      </a:r>
                      <a:endParaRPr sz="400">
                        <a:latin typeface="Times New Roman"/>
                        <a:cs typeface="Times New Roman"/>
                      </a:endParaRPr>
                    </a:p>
                  </a:txBody>
                  <a:tcPr marL="0" marR="0" marT="1905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24765" algn="ctr">
                        <a:lnSpc>
                          <a:spcPct val="100000"/>
                        </a:lnSpc>
                        <a:spcBef>
                          <a:spcPts val="150"/>
                        </a:spcBef>
                      </a:pPr>
                      <a:r>
                        <a:rPr sz="400" spc="5" dirty="0">
                          <a:solidFill>
                            <a:srgbClr val="333333"/>
                          </a:solidFill>
                          <a:latin typeface="Times New Roman"/>
                          <a:cs typeface="Times New Roman"/>
                        </a:rPr>
                        <a:t>80.000</a:t>
                      </a:r>
                      <a:endParaRPr sz="400">
                        <a:latin typeface="Times New Roman"/>
                        <a:cs typeface="Times New Roman"/>
                      </a:endParaRPr>
                    </a:p>
                  </a:txBody>
                  <a:tcPr marL="0" marR="0" marT="19050"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L="24765">
                        <a:lnSpc>
                          <a:spcPct val="100000"/>
                        </a:lnSpc>
                        <a:spcBef>
                          <a:spcPts val="150"/>
                        </a:spcBef>
                      </a:pPr>
                      <a:r>
                        <a:rPr sz="400" spc="10" dirty="0">
                          <a:solidFill>
                            <a:srgbClr val="333333"/>
                          </a:solidFill>
                          <a:latin typeface="Times New Roman"/>
                          <a:cs typeface="Times New Roman"/>
                        </a:rPr>
                        <a:t>140.000</a:t>
                      </a:r>
                      <a:endParaRPr sz="400">
                        <a:latin typeface="Times New Roman"/>
                        <a:cs typeface="Times New Roman"/>
                      </a:endParaRPr>
                    </a:p>
                  </a:txBody>
                  <a:tcPr marL="0" marR="0" marT="19050" marB="0">
                    <a:lnL w="31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780" algn="r">
                        <a:lnSpc>
                          <a:spcPct val="100000"/>
                        </a:lnSpc>
                        <a:spcBef>
                          <a:spcPts val="150"/>
                        </a:spcBef>
                      </a:pPr>
                      <a:r>
                        <a:rPr sz="400" spc="-5" dirty="0">
                          <a:solidFill>
                            <a:srgbClr val="333333"/>
                          </a:solidFill>
                          <a:latin typeface="Times New Roman"/>
                          <a:cs typeface="Times New Roman"/>
                        </a:rPr>
                        <a:t>+</a:t>
                      </a:r>
                      <a:r>
                        <a:rPr sz="400" spc="-10" dirty="0">
                          <a:solidFill>
                            <a:srgbClr val="333333"/>
                          </a:solidFill>
                          <a:latin typeface="Times New Roman"/>
                          <a:cs typeface="Times New Roman"/>
                        </a:rPr>
                        <a:t>6</a:t>
                      </a:r>
                      <a:r>
                        <a:rPr sz="400" dirty="0">
                          <a:solidFill>
                            <a:srgbClr val="333333"/>
                          </a:solidFill>
                          <a:latin typeface="Times New Roman"/>
                          <a:cs typeface="Times New Roman"/>
                        </a:rPr>
                        <a:t>0.000</a:t>
                      </a:r>
                      <a:endParaRPr sz="400">
                        <a:latin typeface="Times New Roman"/>
                        <a:cs typeface="Times New Roman"/>
                      </a:endParaRPr>
                    </a:p>
                  </a:txBody>
                  <a:tcPr marL="0" marR="0" marT="190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9F9F9"/>
                    </a:solidFill>
                  </a:tcPr>
                </a:tc>
                <a:tc>
                  <a:txBody>
                    <a:bodyPr/>
                    <a:lstStyle/>
                    <a:p>
                      <a:pPr marR="17145" algn="r">
                        <a:lnSpc>
                          <a:spcPct val="100000"/>
                        </a:lnSpc>
                        <a:spcBef>
                          <a:spcPts val="150"/>
                        </a:spcBef>
                      </a:pPr>
                      <a:r>
                        <a:rPr sz="400" dirty="0">
                          <a:solidFill>
                            <a:srgbClr val="333333"/>
                          </a:solidFill>
                          <a:latin typeface="Times New Roman"/>
                          <a:cs typeface="Times New Roman"/>
                        </a:rPr>
                        <a:t>75,00</a:t>
                      </a:r>
                      <a:endParaRPr sz="400">
                        <a:latin typeface="Times New Roman"/>
                        <a:cs typeface="Times New Roman"/>
                      </a:endParaRPr>
                    </a:p>
                  </a:txBody>
                  <a:tcPr marL="0" marR="0" marT="19050"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9F9F9"/>
                    </a:solidFill>
                  </a:tcPr>
                </a:tc>
                <a:extLst>
                  <a:ext uri="{0D108BD9-81ED-4DB2-BD59-A6C34878D82A}">
                    <a16:rowId xmlns:a16="http://schemas.microsoft.com/office/drawing/2014/main" val="10007"/>
                  </a:ext>
                </a:extLst>
              </a:tr>
              <a:tr h="105917">
                <a:tc>
                  <a:txBody>
                    <a:bodyPr/>
                    <a:lstStyle/>
                    <a:p>
                      <a:pPr algn="ctr">
                        <a:lnSpc>
                          <a:spcPct val="100000"/>
                        </a:lnSpc>
                        <a:spcBef>
                          <a:spcPts val="155"/>
                        </a:spcBef>
                      </a:pPr>
                      <a:r>
                        <a:rPr sz="400" b="1" spc="15" dirty="0">
                          <a:solidFill>
                            <a:srgbClr val="333333"/>
                          </a:solidFill>
                          <a:latin typeface="Times New Roman"/>
                          <a:cs typeface="Times New Roman"/>
                        </a:rPr>
                        <a:t>Toplam</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algn="ctr">
                        <a:lnSpc>
                          <a:spcPct val="100000"/>
                        </a:lnSpc>
                        <a:spcBef>
                          <a:spcPts val="155"/>
                        </a:spcBef>
                      </a:pPr>
                      <a:r>
                        <a:rPr sz="400" b="1" spc="10" dirty="0">
                          <a:solidFill>
                            <a:srgbClr val="333333"/>
                          </a:solidFill>
                          <a:latin typeface="Times New Roman"/>
                          <a:cs typeface="Times New Roman"/>
                        </a:rPr>
                        <a:t>222.200</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24765">
                        <a:lnSpc>
                          <a:spcPct val="100000"/>
                        </a:lnSpc>
                        <a:spcBef>
                          <a:spcPts val="155"/>
                        </a:spcBef>
                      </a:pPr>
                      <a:r>
                        <a:rPr sz="400" b="1" spc="10" dirty="0">
                          <a:solidFill>
                            <a:srgbClr val="333333"/>
                          </a:solidFill>
                          <a:latin typeface="Times New Roman"/>
                          <a:cs typeface="Times New Roman"/>
                        </a:rPr>
                        <a:t>358.000</a:t>
                      </a:r>
                      <a:endParaRPr sz="400">
                        <a:latin typeface="Times New Roman"/>
                        <a:cs typeface="Times New Roman"/>
                      </a:endParaRPr>
                    </a:p>
                  </a:txBody>
                  <a:tcPr marL="0" marR="0" marT="19685" marB="0">
                    <a:lnL w="3175">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marR="17780" algn="r">
                        <a:lnSpc>
                          <a:spcPct val="100000"/>
                        </a:lnSpc>
                        <a:spcBef>
                          <a:spcPts val="155"/>
                        </a:spcBef>
                      </a:pPr>
                      <a:r>
                        <a:rPr sz="400" b="1" dirty="0">
                          <a:solidFill>
                            <a:srgbClr val="333333"/>
                          </a:solidFill>
                          <a:latin typeface="Times New Roman"/>
                          <a:cs typeface="Times New Roman"/>
                        </a:rPr>
                        <a:t>1</a:t>
                      </a:r>
                      <a:r>
                        <a:rPr sz="400" b="1" spc="-15" dirty="0">
                          <a:solidFill>
                            <a:srgbClr val="333333"/>
                          </a:solidFill>
                          <a:latin typeface="Times New Roman"/>
                          <a:cs typeface="Times New Roman"/>
                        </a:rPr>
                        <a:t>3</a:t>
                      </a:r>
                      <a:r>
                        <a:rPr sz="400" b="1" dirty="0">
                          <a:solidFill>
                            <a:srgbClr val="333333"/>
                          </a:solidFill>
                          <a:latin typeface="Times New Roman"/>
                          <a:cs typeface="Times New Roman"/>
                        </a:rPr>
                        <a:t>5.800</a:t>
                      </a:r>
                      <a:endParaRPr sz="400">
                        <a:latin typeface="Times New Roman"/>
                        <a:cs typeface="Times New Roman"/>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3175">
                      <a:solidFill>
                        <a:srgbClr val="000000"/>
                      </a:solidFill>
                      <a:prstDash val="solid"/>
                    </a:lnB>
                  </a:tcPr>
                </a:tc>
                <a:tc>
                  <a:txBody>
                    <a:bodyPr/>
                    <a:lstStyle/>
                    <a:p>
                      <a:pPr marR="17145" algn="r">
                        <a:lnSpc>
                          <a:spcPct val="100000"/>
                        </a:lnSpc>
                        <a:spcBef>
                          <a:spcPts val="155"/>
                        </a:spcBef>
                      </a:pPr>
                      <a:r>
                        <a:rPr sz="400" b="1" dirty="0">
                          <a:solidFill>
                            <a:srgbClr val="333333"/>
                          </a:solidFill>
                          <a:latin typeface="Times New Roman"/>
                          <a:cs typeface="Times New Roman"/>
                        </a:rPr>
                        <a:t>61,11</a:t>
                      </a:r>
                      <a:endParaRPr sz="400">
                        <a:latin typeface="Times New Roman"/>
                        <a:cs typeface="Times New Roman"/>
                      </a:endParaRPr>
                    </a:p>
                  </a:txBody>
                  <a:tcPr marL="0" marR="0" marT="19685" marB="0">
                    <a:lnL w="6350">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19" name="object 19"/>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0970" algn="just">
                        <a:lnSpc>
                          <a:spcPct val="100499"/>
                        </a:lnSpc>
                        <a:spcBef>
                          <a:spcPts val="530"/>
                        </a:spcBef>
                      </a:pPr>
                      <a:r>
                        <a:rPr sz="700" b="1" dirty="0">
                          <a:latin typeface="Times New Roman"/>
                          <a:cs typeface="Times New Roman"/>
                        </a:rPr>
                        <a:t>Analiz </a:t>
                      </a:r>
                      <a:r>
                        <a:rPr sz="700" b="1" spc="-5" dirty="0">
                          <a:latin typeface="Times New Roman"/>
                          <a:cs typeface="Times New Roman"/>
                        </a:rPr>
                        <a:t>ve </a:t>
                      </a:r>
                      <a:r>
                        <a:rPr sz="700" b="1" dirty="0">
                          <a:latin typeface="Times New Roman"/>
                          <a:cs typeface="Times New Roman"/>
                        </a:rPr>
                        <a:t>Yorumu: </a:t>
                      </a:r>
                      <a:r>
                        <a:rPr sz="700" spc="-5" dirty="0">
                          <a:latin typeface="Times New Roman"/>
                          <a:cs typeface="Times New Roman"/>
                        </a:rPr>
                        <a:t>Karşılaştırmalı (mukayeseli) analiz  yapılırken bilanço ve gelir </a:t>
                      </a:r>
                      <a:r>
                        <a:rPr sz="700" dirty="0">
                          <a:latin typeface="Times New Roman"/>
                          <a:cs typeface="Times New Roman"/>
                        </a:rPr>
                        <a:t>tablosundaki </a:t>
                      </a:r>
                      <a:r>
                        <a:rPr sz="700" spc="-5" dirty="0">
                          <a:latin typeface="Times New Roman"/>
                          <a:cs typeface="Times New Roman"/>
                        </a:rPr>
                        <a:t>bilgilerden yararlanarak  </a:t>
                      </a:r>
                      <a:r>
                        <a:rPr sz="700" dirty="0">
                          <a:latin typeface="Times New Roman"/>
                          <a:cs typeface="Times New Roman"/>
                        </a:rPr>
                        <a:t>aşağıdaki </a:t>
                      </a:r>
                      <a:r>
                        <a:rPr sz="700" spc="-5" dirty="0">
                          <a:latin typeface="Times New Roman"/>
                          <a:cs typeface="Times New Roman"/>
                        </a:rPr>
                        <a:t>değişiklikler </a:t>
                      </a:r>
                      <a:r>
                        <a:rPr sz="700" dirty="0">
                          <a:latin typeface="Times New Roman"/>
                          <a:cs typeface="Times New Roman"/>
                        </a:rPr>
                        <a:t>çerçevesinde bilançonun yorumlanması  gerekir.</a:t>
                      </a:r>
                      <a:endParaRPr sz="700">
                        <a:latin typeface="Times New Roman"/>
                        <a:cs typeface="Times New Roman"/>
                      </a:endParaRPr>
                    </a:p>
                    <a:p>
                      <a:pPr>
                        <a:lnSpc>
                          <a:spcPct val="100000"/>
                        </a:lnSpc>
                        <a:spcBef>
                          <a:spcPts val="40"/>
                        </a:spcBef>
                      </a:pPr>
                      <a:endParaRPr sz="10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spc="-5" dirty="0">
                          <a:latin typeface="Times New Roman"/>
                          <a:cs typeface="Times New Roman"/>
                        </a:rPr>
                        <a:t>Kasa ve </a:t>
                      </a:r>
                      <a:r>
                        <a:rPr sz="700" dirty="0">
                          <a:latin typeface="Times New Roman"/>
                          <a:cs typeface="Times New Roman"/>
                        </a:rPr>
                        <a:t>bankadaki</a:t>
                      </a:r>
                      <a:r>
                        <a:rPr sz="700" spc="-35" dirty="0">
                          <a:latin typeface="Times New Roman"/>
                          <a:cs typeface="Times New Roman"/>
                        </a:rPr>
                        <a:t> </a:t>
                      </a:r>
                      <a:r>
                        <a:rPr sz="700" spc="-5" dirty="0">
                          <a:latin typeface="Times New Roman"/>
                          <a:cs typeface="Times New Roman"/>
                        </a:rPr>
                        <a:t>değişiklikler,</a:t>
                      </a:r>
                      <a:endParaRPr sz="700">
                        <a:latin typeface="Times New Roman"/>
                        <a:cs typeface="Times New Roman"/>
                      </a:endParaRPr>
                    </a:p>
                    <a:p>
                      <a:pPr marL="127635" indent="-100965">
                        <a:lnSpc>
                          <a:spcPct val="100000"/>
                        </a:lnSpc>
                        <a:spcBef>
                          <a:spcPts val="165"/>
                        </a:spcBef>
                        <a:buClr>
                          <a:srgbClr val="330066"/>
                        </a:buClr>
                        <a:buSzPct val="71428"/>
                        <a:buFont typeface="Wingdings"/>
                        <a:buChar char=""/>
                        <a:tabLst>
                          <a:tab pos="128270" algn="l"/>
                        </a:tabLst>
                      </a:pPr>
                      <a:r>
                        <a:rPr sz="700" dirty="0">
                          <a:latin typeface="Times New Roman"/>
                          <a:cs typeface="Times New Roman"/>
                        </a:rPr>
                        <a:t>Menkul kıymetlerdeki</a:t>
                      </a:r>
                      <a:r>
                        <a:rPr sz="700" spc="-45" dirty="0">
                          <a:latin typeface="Times New Roman"/>
                          <a:cs typeface="Times New Roman"/>
                        </a:rPr>
                        <a:t> </a:t>
                      </a:r>
                      <a:r>
                        <a:rPr sz="700" spc="-5" dirty="0">
                          <a:latin typeface="Times New Roman"/>
                          <a:cs typeface="Times New Roman"/>
                        </a:rPr>
                        <a:t>değişiklikler,</a:t>
                      </a:r>
                      <a:endParaRPr sz="700">
                        <a:latin typeface="Times New Roman"/>
                        <a:cs typeface="Times New Roman"/>
                      </a:endParaRPr>
                    </a:p>
                    <a:p>
                      <a:pPr marL="127635" indent="-100965">
                        <a:lnSpc>
                          <a:spcPct val="100000"/>
                        </a:lnSpc>
                        <a:spcBef>
                          <a:spcPts val="180"/>
                        </a:spcBef>
                        <a:buClr>
                          <a:srgbClr val="330066"/>
                        </a:buClr>
                        <a:buSzPct val="71428"/>
                        <a:buFont typeface="Wingdings"/>
                        <a:buChar char=""/>
                        <a:tabLst>
                          <a:tab pos="128270" algn="l"/>
                        </a:tabLst>
                      </a:pPr>
                      <a:r>
                        <a:rPr sz="700" spc="-5" dirty="0">
                          <a:latin typeface="Times New Roman"/>
                          <a:cs typeface="Times New Roman"/>
                        </a:rPr>
                        <a:t>Alacaklardaki değişiklikler,</a:t>
                      </a:r>
                      <a:endParaRPr sz="700">
                        <a:latin typeface="Times New Roman"/>
                        <a:cs typeface="Times New Roman"/>
                      </a:endParaRPr>
                    </a:p>
                    <a:p>
                      <a:pPr marL="127635" indent="-100965">
                        <a:lnSpc>
                          <a:spcPct val="100000"/>
                        </a:lnSpc>
                        <a:spcBef>
                          <a:spcPts val="170"/>
                        </a:spcBef>
                        <a:buClr>
                          <a:srgbClr val="330066"/>
                        </a:buClr>
                        <a:buSzPct val="71428"/>
                        <a:buFont typeface="Wingdings"/>
                        <a:buChar char=""/>
                        <a:tabLst>
                          <a:tab pos="128270" algn="l"/>
                        </a:tabLst>
                      </a:pPr>
                      <a:r>
                        <a:rPr sz="700" dirty="0">
                          <a:latin typeface="Times New Roman"/>
                          <a:cs typeface="Times New Roman"/>
                        </a:rPr>
                        <a:t>Stoklardaki</a:t>
                      </a:r>
                      <a:r>
                        <a:rPr sz="700" spc="-20" dirty="0">
                          <a:latin typeface="Times New Roman"/>
                          <a:cs typeface="Times New Roman"/>
                        </a:rPr>
                        <a:t> </a:t>
                      </a:r>
                      <a:r>
                        <a:rPr sz="700" spc="-5" dirty="0">
                          <a:latin typeface="Times New Roman"/>
                          <a:cs typeface="Times New Roman"/>
                        </a:rPr>
                        <a:t>değişiklikler.</a:t>
                      </a:r>
                      <a:endParaRPr sz="700">
                        <a:latin typeface="Times New Roman"/>
                        <a:cs typeface="Times New Roman"/>
                      </a:endParaRPr>
                    </a:p>
                  </a:txBody>
                  <a:tcPr marL="0" marR="0" marT="6731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535"/>
                        </a:spcBef>
                      </a:pPr>
                      <a:r>
                        <a:rPr sz="700" b="1" spc="5" dirty="0">
                          <a:latin typeface="Times New Roman"/>
                          <a:cs typeface="Times New Roman"/>
                        </a:rPr>
                        <a:t>2- </a:t>
                      </a:r>
                      <a:r>
                        <a:rPr sz="700" b="1" spc="-5" dirty="0">
                          <a:latin typeface="Times New Roman"/>
                          <a:cs typeface="Times New Roman"/>
                        </a:rPr>
                        <a:t>Yüzde yöntemiyle </a:t>
                      </a:r>
                      <a:r>
                        <a:rPr sz="700" b="1" dirty="0">
                          <a:latin typeface="Times New Roman"/>
                          <a:cs typeface="Times New Roman"/>
                        </a:rPr>
                        <a:t>analiz </a:t>
                      </a:r>
                      <a:r>
                        <a:rPr sz="700" b="1" spc="-5" dirty="0">
                          <a:latin typeface="Times New Roman"/>
                          <a:cs typeface="Times New Roman"/>
                        </a:rPr>
                        <a:t>(Dikey</a:t>
                      </a:r>
                      <a:r>
                        <a:rPr sz="700" b="1" spc="-15" dirty="0">
                          <a:latin typeface="Times New Roman"/>
                          <a:cs typeface="Times New Roman"/>
                        </a:rPr>
                        <a:t> </a:t>
                      </a:r>
                      <a:r>
                        <a:rPr sz="700" b="1" dirty="0">
                          <a:latin typeface="Times New Roman"/>
                          <a:cs typeface="Times New Roman"/>
                        </a:rPr>
                        <a:t>Analiz):</a:t>
                      </a:r>
                      <a:endParaRPr sz="700">
                        <a:latin typeface="Times New Roman"/>
                        <a:cs typeface="Times New Roman"/>
                      </a:endParaRPr>
                    </a:p>
                    <a:p>
                      <a:pPr>
                        <a:lnSpc>
                          <a:spcPct val="100000"/>
                        </a:lnSpc>
                        <a:spcBef>
                          <a:spcPts val="30"/>
                        </a:spcBef>
                      </a:pPr>
                      <a:endParaRPr sz="1000">
                        <a:latin typeface="Times New Roman"/>
                        <a:cs typeface="Times New Roman"/>
                      </a:endParaRPr>
                    </a:p>
                    <a:p>
                      <a:pPr marL="27305" marR="142875" algn="just">
                        <a:lnSpc>
                          <a:spcPct val="100600"/>
                        </a:lnSpc>
                      </a:pPr>
                      <a:r>
                        <a:rPr sz="700" spc="-5" dirty="0">
                          <a:latin typeface="Times New Roman"/>
                          <a:cs typeface="Times New Roman"/>
                        </a:rPr>
                        <a:t>İşletmenin sürekliliği </a:t>
                      </a:r>
                      <a:r>
                        <a:rPr sz="700" dirty="0">
                          <a:latin typeface="Times New Roman"/>
                          <a:cs typeface="Times New Roman"/>
                        </a:rPr>
                        <a:t>çerçevesinde </a:t>
                      </a:r>
                      <a:r>
                        <a:rPr sz="700" b="1" spc="-5" dirty="0">
                          <a:latin typeface="Times New Roman"/>
                          <a:cs typeface="Times New Roman"/>
                        </a:rPr>
                        <a:t>bilanço kalemlerinin </a:t>
                      </a:r>
                      <a:r>
                        <a:rPr sz="700" spc="-5" dirty="0">
                          <a:latin typeface="Times New Roman"/>
                          <a:cs typeface="Times New Roman"/>
                        </a:rPr>
                        <a:t>yıllar  itibari </a:t>
                      </a:r>
                      <a:r>
                        <a:rPr sz="700" spc="-10" dirty="0">
                          <a:latin typeface="Times New Roman"/>
                          <a:cs typeface="Times New Roman"/>
                        </a:rPr>
                        <a:t>ile </a:t>
                      </a:r>
                      <a:r>
                        <a:rPr sz="700" dirty="0">
                          <a:solidFill>
                            <a:srgbClr val="FF0000"/>
                          </a:solidFill>
                          <a:latin typeface="Times New Roman"/>
                          <a:cs typeface="Times New Roman"/>
                        </a:rPr>
                        <a:t>ekonomik </a:t>
                      </a:r>
                      <a:r>
                        <a:rPr sz="700" spc="-5" dirty="0">
                          <a:solidFill>
                            <a:srgbClr val="FF0000"/>
                          </a:solidFill>
                          <a:latin typeface="Times New Roman"/>
                          <a:cs typeface="Times New Roman"/>
                        </a:rPr>
                        <a:t>yapı </a:t>
                      </a:r>
                      <a:r>
                        <a:rPr sz="700" dirty="0">
                          <a:solidFill>
                            <a:srgbClr val="FF0000"/>
                          </a:solidFill>
                          <a:latin typeface="Times New Roman"/>
                          <a:cs typeface="Times New Roman"/>
                        </a:rPr>
                        <a:t>içindeki </a:t>
                      </a:r>
                      <a:r>
                        <a:rPr sz="700" spc="-5" dirty="0">
                          <a:solidFill>
                            <a:srgbClr val="FF0000"/>
                          </a:solidFill>
                          <a:latin typeface="Times New Roman"/>
                          <a:cs typeface="Times New Roman"/>
                        </a:rPr>
                        <a:t>paylarının değişimini </a:t>
                      </a:r>
                      <a:r>
                        <a:rPr sz="700" spc="-5" dirty="0">
                          <a:latin typeface="Times New Roman"/>
                          <a:cs typeface="Times New Roman"/>
                        </a:rPr>
                        <a:t>ve </a:t>
                      </a:r>
                      <a:r>
                        <a:rPr sz="700" b="1" spc="-5" dirty="0">
                          <a:latin typeface="Times New Roman"/>
                          <a:cs typeface="Times New Roman"/>
                        </a:rPr>
                        <a:t>gelir  </a:t>
                      </a:r>
                      <a:r>
                        <a:rPr sz="700" b="1" dirty="0">
                          <a:latin typeface="Times New Roman"/>
                          <a:cs typeface="Times New Roman"/>
                        </a:rPr>
                        <a:t>tablosu </a:t>
                      </a:r>
                      <a:r>
                        <a:rPr sz="700" b="1" spc="-5" dirty="0">
                          <a:latin typeface="Times New Roman"/>
                          <a:cs typeface="Times New Roman"/>
                        </a:rPr>
                        <a:t>kalemlerinin </a:t>
                      </a:r>
                      <a:r>
                        <a:rPr sz="700" spc="-10" dirty="0">
                          <a:latin typeface="Times New Roman"/>
                          <a:cs typeface="Times New Roman"/>
                        </a:rPr>
                        <a:t>yıllar </a:t>
                      </a:r>
                      <a:r>
                        <a:rPr sz="700" spc="-5" dirty="0">
                          <a:latin typeface="Times New Roman"/>
                          <a:cs typeface="Times New Roman"/>
                        </a:rPr>
                        <a:t>itibariyle </a:t>
                      </a:r>
                      <a:r>
                        <a:rPr sz="700" b="1" dirty="0">
                          <a:latin typeface="Times New Roman"/>
                          <a:cs typeface="Times New Roman"/>
                        </a:rPr>
                        <a:t>net satış </a:t>
                      </a:r>
                      <a:r>
                        <a:rPr sz="700" b="1" spc="-5" dirty="0">
                          <a:latin typeface="Times New Roman"/>
                          <a:cs typeface="Times New Roman"/>
                        </a:rPr>
                        <a:t>hasılatına </a:t>
                      </a:r>
                      <a:r>
                        <a:rPr sz="700" spc="-5" dirty="0">
                          <a:solidFill>
                            <a:srgbClr val="FF0000"/>
                          </a:solidFill>
                          <a:latin typeface="Times New Roman"/>
                          <a:cs typeface="Times New Roman"/>
                        </a:rPr>
                        <a:t>etki  </a:t>
                      </a:r>
                      <a:r>
                        <a:rPr sz="700" dirty="0">
                          <a:solidFill>
                            <a:srgbClr val="FF0000"/>
                          </a:solidFill>
                          <a:latin typeface="Times New Roman"/>
                          <a:cs typeface="Times New Roman"/>
                        </a:rPr>
                        <a:t>eden </a:t>
                      </a:r>
                      <a:r>
                        <a:rPr sz="700" spc="-10" dirty="0">
                          <a:solidFill>
                            <a:srgbClr val="FF0000"/>
                          </a:solidFill>
                          <a:latin typeface="Times New Roman"/>
                          <a:cs typeface="Times New Roman"/>
                        </a:rPr>
                        <a:t>gelir </a:t>
                      </a:r>
                      <a:r>
                        <a:rPr sz="700" spc="-5" dirty="0">
                          <a:solidFill>
                            <a:srgbClr val="FF0000"/>
                          </a:solidFill>
                          <a:latin typeface="Times New Roman"/>
                          <a:cs typeface="Times New Roman"/>
                        </a:rPr>
                        <a:t>ve gider </a:t>
                      </a:r>
                      <a:r>
                        <a:rPr sz="700" dirty="0">
                          <a:solidFill>
                            <a:srgbClr val="FF0000"/>
                          </a:solidFill>
                          <a:latin typeface="Times New Roman"/>
                          <a:cs typeface="Times New Roman"/>
                        </a:rPr>
                        <a:t>değişimlerini </a:t>
                      </a:r>
                      <a:r>
                        <a:rPr sz="700" spc="-5" dirty="0">
                          <a:latin typeface="Times New Roman"/>
                          <a:cs typeface="Times New Roman"/>
                        </a:rPr>
                        <a:t>belirleyerek işletme </a:t>
                      </a:r>
                      <a:r>
                        <a:rPr sz="700" dirty="0">
                          <a:latin typeface="Times New Roman"/>
                          <a:cs typeface="Times New Roman"/>
                        </a:rPr>
                        <a:t>ve  </a:t>
                      </a:r>
                      <a:r>
                        <a:rPr sz="700" spc="-5" dirty="0">
                          <a:latin typeface="Times New Roman"/>
                          <a:cs typeface="Times New Roman"/>
                        </a:rPr>
                        <a:t>finansman politikalarının etkinliğini ve verimliliğini belirlemeye  yönelik</a:t>
                      </a:r>
                      <a:r>
                        <a:rPr sz="700" dirty="0">
                          <a:latin typeface="Times New Roman"/>
                          <a:cs typeface="Times New Roman"/>
                        </a:rPr>
                        <a:t> </a:t>
                      </a:r>
                      <a:r>
                        <a:rPr sz="700" spc="-5" dirty="0">
                          <a:latin typeface="Times New Roman"/>
                          <a:cs typeface="Times New Roman"/>
                        </a:rPr>
                        <a:t>analizdir.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4460" indent="-97790" algn="just">
                        <a:lnSpc>
                          <a:spcPct val="100000"/>
                        </a:lnSpc>
                        <a:spcBef>
                          <a:spcPts val="535"/>
                        </a:spcBef>
                        <a:buAutoNum type="alphaLcParenR"/>
                        <a:tabLst>
                          <a:tab pos="125095" algn="l"/>
                        </a:tabLst>
                      </a:pPr>
                      <a:r>
                        <a:rPr sz="700" b="1" dirty="0">
                          <a:latin typeface="Times New Roman"/>
                          <a:cs typeface="Times New Roman"/>
                        </a:rPr>
                        <a:t>Bilanço</a:t>
                      </a:r>
                      <a:r>
                        <a:rPr sz="700" b="1" spc="-25" dirty="0">
                          <a:latin typeface="Times New Roman"/>
                          <a:cs typeface="Times New Roman"/>
                        </a:rPr>
                        <a:t> </a:t>
                      </a:r>
                      <a:r>
                        <a:rPr sz="700" b="1" spc="-5" dirty="0">
                          <a:latin typeface="Times New Roman"/>
                          <a:cs typeface="Times New Roman"/>
                        </a:rPr>
                        <a:t>Analizi</a:t>
                      </a:r>
                      <a:endParaRPr sz="700">
                        <a:latin typeface="Times New Roman"/>
                        <a:cs typeface="Times New Roman"/>
                      </a:endParaRPr>
                    </a:p>
                    <a:p>
                      <a:pPr marL="27305" marR="141605" algn="just">
                        <a:lnSpc>
                          <a:spcPct val="100699"/>
                        </a:lnSpc>
                        <a:spcBef>
                          <a:spcPts val="160"/>
                        </a:spcBef>
                      </a:pPr>
                      <a:r>
                        <a:rPr sz="700" spc="-5" dirty="0">
                          <a:latin typeface="Times New Roman"/>
                          <a:cs typeface="Times New Roman"/>
                        </a:rPr>
                        <a:t>İşletmenin </a:t>
                      </a:r>
                      <a:r>
                        <a:rPr sz="700" dirty="0">
                          <a:latin typeface="Times New Roman"/>
                          <a:cs typeface="Times New Roman"/>
                        </a:rPr>
                        <a:t>bir </a:t>
                      </a:r>
                      <a:r>
                        <a:rPr sz="700" spc="-10" dirty="0">
                          <a:latin typeface="Times New Roman"/>
                          <a:cs typeface="Times New Roman"/>
                        </a:rPr>
                        <a:t>veya </a:t>
                      </a:r>
                      <a:r>
                        <a:rPr sz="700" dirty="0">
                          <a:latin typeface="Times New Roman"/>
                          <a:cs typeface="Times New Roman"/>
                        </a:rPr>
                        <a:t>birden </a:t>
                      </a:r>
                      <a:r>
                        <a:rPr sz="700" spc="-5" dirty="0">
                          <a:latin typeface="Times New Roman"/>
                          <a:cs typeface="Times New Roman"/>
                        </a:rPr>
                        <a:t>fazla </a:t>
                      </a:r>
                      <a:r>
                        <a:rPr sz="700" dirty="0">
                          <a:latin typeface="Times New Roman"/>
                          <a:cs typeface="Times New Roman"/>
                        </a:rPr>
                        <a:t>hesap dönemine </a:t>
                      </a:r>
                      <a:r>
                        <a:rPr sz="700" spc="-5" dirty="0">
                          <a:latin typeface="Times New Roman"/>
                          <a:cs typeface="Times New Roman"/>
                        </a:rPr>
                        <a:t>ait </a:t>
                      </a:r>
                      <a:r>
                        <a:rPr sz="700" dirty="0">
                          <a:latin typeface="Times New Roman"/>
                          <a:cs typeface="Times New Roman"/>
                        </a:rPr>
                        <a:t>bilançosunun  </a:t>
                      </a:r>
                      <a:r>
                        <a:rPr sz="700" spc="-5" dirty="0">
                          <a:latin typeface="Times New Roman"/>
                          <a:cs typeface="Times New Roman"/>
                        </a:rPr>
                        <a:t>aktif </a:t>
                      </a:r>
                      <a:r>
                        <a:rPr sz="700" dirty="0">
                          <a:latin typeface="Times New Roman"/>
                          <a:cs typeface="Times New Roman"/>
                        </a:rPr>
                        <a:t>ve pasif </a:t>
                      </a:r>
                      <a:r>
                        <a:rPr sz="700" spc="-5" dirty="0">
                          <a:latin typeface="Times New Roman"/>
                          <a:cs typeface="Times New Roman"/>
                        </a:rPr>
                        <a:t>toplamları </a:t>
                      </a:r>
                      <a:r>
                        <a:rPr sz="700" dirty="0">
                          <a:solidFill>
                            <a:srgbClr val="FF0000"/>
                          </a:solidFill>
                          <a:latin typeface="Times New Roman"/>
                          <a:cs typeface="Times New Roman"/>
                        </a:rPr>
                        <a:t>100 kabul </a:t>
                      </a:r>
                      <a:r>
                        <a:rPr sz="700" spc="-5" dirty="0">
                          <a:solidFill>
                            <a:srgbClr val="FF0000"/>
                          </a:solidFill>
                          <a:latin typeface="Times New Roman"/>
                          <a:cs typeface="Times New Roman"/>
                        </a:rPr>
                        <a:t>edilerek </a:t>
                      </a:r>
                      <a:r>
                        <a:rPr sz="700" spc="-5" dirty="0">
                          <a:latin typeface="Times New Roman"/>
                          <a:cs typeface="Times New Roman"/>
                        </a:rPr>
                        <a:t>aktif </a:t>
                      </a:r>
                      <a:r>
                        <a:rPr sz="700" dirty="0">
                          <a:latin typeface="Times New Roman"/>
                          <a:cs typeface="Times New Roman"/>
                        </a:rPr>
                        <a:t>ve pasif  kalemlerinin </a:t>
                      </a:r>
                      <a:r>
                        <a:rPr sz="700" spc="-5" dirty="0">
                          <a:latin typeface="Times New Roman"/>
                          <a:cs typeface="Times New Roman"/>
                        </a:rPr>
                        <a:t>her birinin aktif </a:t>
                      </a:r>
                      <a:r>
                        <a:rPr sz="700" dirty="0">
                          <a:latin typeface="Times New Roman"/>
                          <a:cs typeface="Times New Roman"/>
                        </a:rPr>
                        <a:t>/ pasif toplamı </a:t>
                      </a:r>
                      <a:r>
                        <a:rPr sz="700" spc="-5" dirty="0">
                          <a:latin typeface="Times New Roman"/>
                          <a:cs typeface="Times New Roman"/>
                        </a:rPr>
                        <a:t>içindeki veya ilgili  bilanço </a:t>
                      </a:r>
                      <a:r>
                        <a:rPr sz="700" dirty="0">
                          <a:latin typeface="Times New Roman"/>
                          <a:cs typeface="Times New Roman"/>
                        </a:rPr>
                        <a:t>grubu </a:t>
                      </a:r>
                      <a:r>
                        <a:rPr sz="700" spc="-5" dirty="0">
                          <a:latin typeface="Times New Roman"/>
                          <a:cs typeface="Times New Roman"/>
                        </a:rPr>
                        <a:t>içindeki payını yüzde olarak </a:t>
                      </a:r>
                      <a:r>
                        <a:rPr sz="700" dirty="0">
                          <a:latin typeface="Times New Roman"/>
                          <a:cs typeface="Times New Roman"/>
                        </a:rPr>
                        <a:t>ifade </a:t>
                      </a:r>
                      <a:r>
                        <a:rPr sz="700" spc="-5" dirty="0">
                          <a:latin typeface="Times New Roman"/>
                          <a:cs typeface="Times New Roman"/>
                        </a:rPr>
                        <a:t>edilmesini sağlar  ve</a:t>
                      </a:r>
                      <a:r>
                        <a:rPr sz="700" dirty="0">
                          <a:latin typeface="Times New Roman"/>
                          <a:cs typeface="Times New Roman"/>
                        </a:rPr>
                        <a:t> </a:t>
                      </a:r>
                      <a:r>
                        <a:rPr sz="700" spc="-5" dirty="0">
                          <a:latin typeface="Times New Roman"/>
                          <a:cs typeface="Times New Roman"/>
                        </a:rPr>
                        <a:t>inceler.</a:t>
                      </a:r>
                      <a:endParaRPr sz="700">
                        <a:latin typeface="Times New Roman"/>
                        <a:cs typeface="Times New Roman"/>
                      </a:endParaRPr>
                    </a:p>
                    <a:p>
                      <a:pPr>
                        <a:lnSpc>
                          <a:spcPct val="100000"/>
                        </a:lnSpc>
                        <a:spcBef>
                          <a:spcPts val="40"/>
                        </a:spcBef>
                      </a:pPr>
                      <a:endParaRPr sz="1000">
                        <a:latin typeface="Times New Roman"/>
                        <a:cs typeface="Times New Roman"/>
                      </a:endParaRPr>
                    </a:p>
                    <a:p>
                      <a:pPr marL="129539" indent="-102870" algn="just">
                        <a:lnSpc>
                          <a:spcPct val="100000"/>
                        </a:lnSpc>
                        <a:buAutoNum type="alphaLcParenR" startAt="2"/>
                        <a:tabLst>
                          <a:tab pos="130175" algn="l"/>
                        </a:tabLst>
                      </a:pPr>
                      <a:r>
                        <a:rPr sz="700" b="1" spc="-5" dirty="0">
                          <a:latin typeface="Times New Roman"/>
                          <a:cs typeface="Times New Roman"/>
                        </a:rPr>
                        <a:t>Gelir Tablosu</a:t>
                      </a:r>
                      <a:r>
                        <a:rPr sz="700" b="1" spc="5" dirty="0">
                          <a:latin typeface="Times New Roman"/>
                          <a:cs typeface="Times New Roman"/>
                        </a:rPr>
                        <a:t> </a:t>
                      </a:r>
                      <a:r>
                        <a:rPr sz="700" b="1" dirty="0">
                          <a:latin typeface="Times New Roman"/>
                          <a:cs typeface="Times New Roman"/>
                        </a:rPr>
                        <a:t>Analizi</a:t>
                      </a:r>
                      <a:endParaRPr sz="700">
                        <a:latin typeface="Times New Roman"/>
                        <a:cs typeface="Times New Roman"/>
                      </a:endParaRPr>
                    </a:p>
                    <a:p>
                      <a:pPr marL="27305" marR="142240" algn="just">
                        <a:lnSpc>
                          <a:spcPct val="101499"/>
                        </a:lnSpc>
                        <a:spcBef>
                          <a:spcPts val="155"/>
                        </a:spcBef>
                      </a:pPr>
                      <a:r>
                        <a:rPr sz="700" spc="-5" dirty="0">
                          <a:latin typeface="Times New Roman"/>
                          <a:cs typeface="Times New Roman"/>
                        </a:rPr>
                        <a:t>Gelir tablosu </a:t>
                      </a:r>
                      <a:r>
                        <a:rPr sz="700" dirty="0">
                          <a:latin typeface="Times New Roman"/>
                          <a:cs typeface="Times New Roman"/>
                        </a:rPr>
                        <a:t>kalemlerinin her birinin </a:t>
                      </a:r>
                      <a:r>
                        <a:rPr sz="700" dirty="0">
                          <a:solidFill>
                            <a:srgbClr val="FF0000"/>
                          </a:solidFill>
                          <a:latin typeface="Times New Roman"/>
                          <a:cs typeface="Times New Roman"/>
                        </a:rPr>
                        <a:t>“NET </a:t>
                      </a:r>
                      <a:r>
                        <a:rPr sz="700" spc="-5" dirty="0">
                          <a:solidFill>
                            <a:srgbClr val="FF0000"/>
                          </a:solidFill>
                          <a:latin typeface="Times New Roman"/>
                          <a:cs typeface="Times New Roman"/>
                        </a:rPr>
                        <a:t>SATIŞLAR” </a:t>
                      </a:r>
                      <a:r>
                        <a:rPr sz="700" dirty="0">
                          <a:solidFill>
                            <a:srgbClr val="FF0000"/>
                          </a:solidFill>
                          <a:latin typeface="Times New Roman"/>
                          <a:cs typeface="Times New Roman"/>
                        </a:rPr>
                        <a:t>tutarı  içindeki yüzde </a:t>
                      </a:r>
                      <a:r>
                        <a:rPr sz="700" spc="-5" dirty="0">
                          <a:solidFill>
                            <a:srgbClr val="FF0000"/>
                          </a:solidFill>
                          <a:latin typeface="Times New Roman"/>
                          <a:cs typeface="Times New Roman"/>
                        </a:rPr>
                        <a:t>payını </a:t>
                      </a:r>
                      <a:r>
                        <a:rPr sz="700" spc="-5" dirty="0">
                          <a:latin typeface="Times New Roman"/>
                          <a:cs typeface="Times New Roman"/>
                        </a:rPr>
                        <a:t>belirler ve inceler.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nSpc>
                          <a:spcPct val="107300"/>
                        </a:lnSpc>
                        <a:spcBef>
                          <a:spcPts val="515"/>
                        </a:spcBef>
                      </a:pPr>
                      <a:r>
                        <a:rPr sz="550" b="1" spc="15" dirty="0">
                          <a:latin typeface="Times New Roman"/>
                          <a:cs typeface="Times New Roman"/>
                        </a:rPr>
                        <a:t>Yüzde yöntemiyle </a:t>
                      </a:r>
                      <a:r>
                        <a:rPr sz="550" b="1" spc="10" dirty="0">
                          <a:latin typeface="Times New Roman"/>
                          <a:cs typeface="Times New Roman"/>
                        </a:rPr>
                        <a:t>analiz </a:t>
                      </a:r>
                      <a:r>
                        <a:rPr sz="550" b="1" spc="15" dirty="0">
                          <a:latin typeface="Times New Roman"/>
                          <a:cs typeface="Times New Roman"/>
                        </a:rPr>
                        <a:t>(Dikey </a:t>
                      </a:r>
                      <a:r>
                        <a:rPr sz="550" b="1" spc="10" dirty="0">
                          <a:latin typeface="Times New Roman"/>
                          <a:cs typeface="Times New Roman"/>
                        </a:rPr>
                        <a:t>Analiz)’de </a:t>
                      </a:r>
                      <a:r>
                        <a:rPr sz="550" spc="10" dirty="0">
                          <a:latin typeface="Times New Roman"/>
                          <a:cs typeface="Times New Roman"/>
                        </a:rPr>
                        <a:t>aşağıda belirtilen bölümler  </a:t>
                      </a:r>
                      <a:r>
                        <a:rPr sz="550" spc="15" dirty="0">
                          <a:latin typeface="Times New Roman"/>
                          <a:cs typeface="Times New Roman"/>
                        </a:rPr>
                        <a:t>üzerinde </a:t>
                      </a:r>
                      <a:r>
                        <a:rPr sz="550" spc="10" dirty="0">
                          <a:latin typeface="Times New Roman"/>
                          <a:cs typeface="Times New Roman"/>
                        </a:rPr>
                        <a:t>durularak yorumlar</a:t>
                      </a:r>
                      <a:r>
                        <a:rPr sz="550" spc="-45" dirty="0">
                          <a:latin typeface="Times New Roman"/>
                          <a:cs typeface="Times New Roman"/>
                        </a:rPr>
                        <a:t> </a:t>
                      </a:r>
                      <a:r>
                        <a:rPr sz="550" spc="10" dirty="0">
                          <a:latin typeface="Times New Roman"/>
                          <a:cs typeface="Times New Roman"/>
                        </a:rPr>
                        <a:t>yapılır.</a:t>
                      </a:r>
                      <a:endParaRPr sz="550">
                        <a:latin typeface="Times New Roman"/>
                        <a:cs typeface="Times New Roman"/>
                      </a:endParaRPr>
                    </a:p>
                    <a:p>
                      <a:pPr>
                        <a:lnSpc>
                          <a:spcPct val="100000"/>
                        </a:lnSpc>
                      </a:pPr>
                      <a:endParaRPr sz="600">
                        <a:latin typeface="Times New Roman"/>
                        <a:cs typeface="Times New Roman"/>
                      </a:endParaRPr>
                    </a:p>
                    <a:p>
                      <a:pPr marL="127635" indent="-100965">
                        <a:lnSpc>
                          <a:spcPct val="100000"/>
                        </a:lnSpc>
                        <a:spcBef>
                          <a:spcPts val="345"/>
                        </a:spcBef>
                        <a:buClr>
                          <a:srgbClr val="330066"/>
                        </a:buClr>
                        <a:buSzPct val="72727"/>
                        <a:buFont typeface="Wingdings"/>
                        <a:buChar char=""/>
                        <a:tabLst>
                          <a:tab pos="128270" algn="l"/>
                        </a:tabLst>
                      </a:pPr>
                      <a:r>
                        <a:rPr sz="550" spc="10" dirty="0">
                          <a:latin typeface="Times New Roman"/>
                          <a:cs typeface="Times New Roman"/>
                        </a:rPr>
                        <a:t>Stoklardaki</a:t>
                      </a:r>
                      <a:r>
                        <a:rPr sz="550" spc="5" dirty="0">
                          <a:latin typeface="Times New Roman"/>
                          <a:cs typeface="Times New Roman"/>
                        </a:rPr>
                        <a:t> </a:t>
                      </a:r>
                      <a:r>
                        <a:rPr sz="550" spc="10" dirty="0">
                          <a:latin typeface="Times New Roman"/>
                          <a:cs typeface="Times New Roman"/>
                        </a:rPr>
                        <a:t>değişiklik,</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20" dirty="0">
                          <a:latin typeface="Times New Roman"/>
                          <a:cs typeface="Times New Roman"/>
                        </a:rPr>
                        <a:t>Dönen </a:t>
                      </a:r>
                      <a:r>
                        <a:rPr sz="550" spc="10" dirty="0">
                          <a:latin typeface="Times New Roman"/>
                          <a:cs typeface="Times New Roman"/>
                        </a:rPr>
                        <a:t>Varlıkların </a:t>
                      </a:r>
                      <a:r>
                        <a:rPr sz="550" spc="15" dirty="0">
                          <a:latin typeface="Times New Roman"/>
                          <a:cs typeface="Times New Roman"/>
                        </a:rPr>
                        <a:t>dağılımındaki</a:t>
                      </a:r>
                      <a:r>
                        <a:rPr sz="550" spc="-45" dirty="0">
                          <a:latin typeface="Times New Roman"/>
                          <a:cs typeface="Times New Roman"/>
                        </a:rPr>
                        <a:t> </a:t>
                      </a:r>
                      <a:r>
                        <a:rPr sz="550" spc="10" dirty="0">
                          <a:latin typeface="Times New Roman"/>
                          <a:cs typeface="Times New Roman"/>
                        </a:rPr>
                        <a:t>değişiklik,</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Aktif Varlıkların dağılımındaki</a:t>
                      </a:r>
                      <a:r>
                        <a:rPr sz="550" spc="-5" dirty="0">
                          <a:latin typeface="Times New Roman"/>
                          <a:cs typeface="Times New Roman"/>
                        </a:rPr>
                        <a:t> </a:t>
                      </a:r>
                      <a:r>
                        <a:rPr sz="550" spc="10" dirty="0">
                          <a:latin typeface="Times New Roman"/>
                          <a:cs typeface="Times New Roman"/>
                        </a:rPr>
                        <a:t>değişiklik,</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5" dirty="0">
                          <a:latin typeface="Times New Roman"/>
                          <a:cs typeface="Times New Roman"/>
                        </a:rPr>
                        <a:t>Kısa </a:t>
                      </a:r>
                      <a:r>
                        <a:rPr sz="550" spc="10" dirty="0">
                          <a:latin typeface="Times New Roman"/>
                          <a:cs typeface="Times New Roman"/>
                        </a:rPr>
                        <a:t>vadeli yabancı kaynaklardaki</a:t>
                      </a:r>
                      <a:r>
                        <a:rPr sz="550" spc="35" dirty="0">
                          <a:latin typeface="Times New Roman"/>
                          <a:cs typeface="Times New Roman"/>
                        </a:rPr>
                        <a:t> </a:t>
                      </a:r>
                      <a:r>
                        <a:rPr sz="550" spc="10" dirty="0">
                          <a:latin typeface="Times New Roman"/>
                          <a:cs typeface="Times New Roman"/>
                        </a:rPr>
                        <a:t>değişiklik,</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20" dirty="0">
                          <a:latin typeface="Times New Roman"/>
                          <a:cs typeface="Times New Roman"/>
                        </a:rPr>
                        <a:t>Toplam</a:t>
                      </a:r>
                      <a:r>
                        <a:rPr sz="550" spc="-20" dirty="0">
                          <a:latin typeface="Times New Roman"/>
                          <a:cs typeface="Times New Roman"/>
                        </a:rPr>
                        <a:t> </a:t>
                      </a:r>
                      <a:r>
                        <a:rPr sz="550" spc="10" dirty="0">
                          <a:latin typeface="Times New Roman"/>
                          <a:cs typeface="Times New Roman"/>
                        </a:rPr>
                        <a:t>Borçların</a:t>
                      </a:r>
                      <a:r>
                        <a:rPr sz="550" dirty="0">
                          <a:latin typeface="Times New Roman"/>
                          <a:cs typeface="Times New Roman"/>
                        </a:rPr>
                        <a:t> </a:t>
                      </a:r>
                      <a:r>
                        <a:rPr sz="550" spc="10" dirty="0">
                          <a:latin typeface="Times New Roman"/>
                          <a:cs typeface="Times New Roman"/>
                        </a:rPr>
                        <a:t>pasif</a:t>
                      </a:r>
                      <a:r>
                        <a:rPr sz="550" dirty="0">
                          <a:latin typeface="Times New Roman"/>
                          <a:cs typeface="Times New Roman"/>
                        </a:rPr>
                        <a:t> </a:t>
                      </a:r>
                      <a:r>
                        <a:rPr sz="550" spc="15" dirty="0">
                          <a:latin typeface="Times New Roman"/>
                          <a:cs typeface="Times New Roman"/>
                        </a:rPr>
                        <a:t>toplamı</a:t>
                      </a:r>
                      <a:r>
                        <a:rPr sz="550" spc="-15" dirty="0">
                          <a:latin typeface="Times New Roman"/>
                          <a:cs typeface="Times New Roman"/>
                        </a:rPr>
                        <a:t> </a:t>
                      </a:r>
                      <a:r>
                        <a:rPr sz="550" spc="15" dirty="0">
                          <a:latin typeface="Times New Roman"/>
                          <a:cs typeface="Times New Roman"/>
                        </a:rPr>
                        <a:t>içindeki</a:t>
                      </a:r>
                      <a:r>
                        <a:rPr sz="550" spc="-25" dirty="0">
                          <a:latin typeface="Times New Roman"/>
                          <a:cs typeface="Times New Roman"/>
                        </a:rPr>
                        <a:t> </a:t>
                      </a:r>
                      <a:r>
                        <a:rPr sz="550" spc="10" dirty="0">
                          <a:latin typeface="Times New Roman"/>
                          <a:cs typeface="Times New Roman"/>
                        </a:rPr>
                        <a:t>değişiklik,</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Özkaynaklardaki değişiklik </a:t>
                      </a:r>
                      <a:r>
                        <a:rPr sz="550" spc="15" dirty="0">
                          <a:latin typeface="Times New Roman"/>
                          <a:cs typeface="Times New Roman"/>
                        </a:rPr>
                        <a:t>ile </a:t>
                      </a:r>
                      <a:r>
                        <a:rPr sz="550" spc="10" dirty="0">
                          <a:latin typeface="Times New Roman"/>
                          <a:cs typeface="Times New Roman"/>
                        </a:rPr>
                        <a:t>aktif değerlerdeki</a:t>
                      </a:r>
                      <a:r>
                        <a:rPr sz="550" spc="-25" dirty="0">
                          <a:latin typeface="Times New Roman"/>
                          <a:cs typeface="Times New Roman"/>
                        </a:rPr>
                        <a:t> </a:t>
                      </a:r>
                      <a:r>
                        <a:rPr sz="550" spc="10" dirty="0">
                          <a:latin typeface="Times New Roman"/>
                          <a:cs typeface="Times New Roman"/>
                        </a:rPr>
                        <a:t>değişikliklerin</a:t>
                      </a:r>
                      <a:endParaRPr sz="550">
                        <a:latin typeface="Times New Roman"/>
                        <a:cs typeface="Times New Roman"/>
                      </a:endParaRPr>
                    </a:p>
                    <a:p>
                      <a:pPr>
                        <a:lnSpc>
                          <a:spcPct val="100000"/>
                        </a:lnSpc>
                        <a:spcBef>
                          <a:spcPts val="40"/>
                        </a:spcBef>
                      </a:pPr>
                      <a:endParaRPr sz="850">
                        <a:latin typeface="Times New Roman"/>
                        <a:cs typeface="Times New Roman"/>
                      </a:endParaRPr>
                    </a:p>
                    <a:p>
                      <a:pPr marL="27305">
                        <a:lnSpc>
                          <a:spcPct val="100000"/>
                        </a:lnSpc>
                      </a:pPr>
                      <a:r>
                        <a:rPr sz="550" spc="10" dirty="0">
                          <a:latin typeface="Times New Roman"/>
                          <a:cs typeface="Times New Roman"/>
                        </a:rPr>
                        <a:t>Karşılaştırılması</a:t>
                      </a:r>
                      <a:r>
                        <a:rPr sz="550" spc="-10" dirty="0">
                          <a:latin typeface="Times New Roman"/>
                          <a:cs typeface="Times New Roman"/>
                        </a:rPr>
                        <a:t> </a:t>
                      </a:r>
                      <a:r>
                        <a:rPr sz="550" spc="10" dirty="0">
                          <a:latin typeface="Times New Roman"/>
                          <a:cs typeface="Times New Roman"/>
                        </a:rPr>
                        <a:t>yapılmaktadır.</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5" dirty="0">
                          <a:latin typeface="Times New Roman"/>
                          <a:cs typeface="Times New Roman"/>
                        </a:rPr>
                        <a:t>Yüzde yöntemi </a:t>
                      </a:r>
                      <a:r>
                        <a:rPr sz="550" b="1" spc="5" dirty="0">
                          <a:latin typeface="Times New Roman"/>
                          <a:cs typeface="Times New Roman"/>
                        </a:rPr>
                        <a:t>ile </a:t>
                      </a:r>
                      <a:r>
                        <a:rPr sz="550" b="1" spc="10" dirty="0">
                          <a:latin typeface="Times New Roman"/>
                          <a:cs typeface="Times New Roman"/>
                        </a:rPr>
                        <a:t>analiz</a:t>
                      </a:r>
                      <a:r>
                        <a:rPr sz="550" b="1" spc="-10" dirty="0">
                          <a:latin typeface="Times New Roman"/>
                          <a:cs typeface="Times New Roman"/>
                        </a:rPr>
                        <a:t> </a:t>
                      </a:r>
                      <a:r>
                        <a:rPr sz="550" b="1" spc="15" dirty="0">
                          <a:latin typeface="Times New Roman"/>
                          <a:cs typeface="Times New Roman"/>
                        </a:rPr>
                        <a:t>Formülü</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b="1" spc="10" dirty="0">
                          <a:solidFill>
                            <a:srgbClr val="00AF50"/>
                          </a:solidFill>
                          <a:latin typeface="Times New Roman"/>
                          <a:cs typeface="Times New Roman"/>
                        </a:rPr>
                        <a:t>Bilanço hesaplarının bilanço </a:t>
                      </a:r>
                      <a:r>
                        <a:rPr sz="550" b="1" spc="15" dirty="0">
                          <a:solidFill>
                            <a:srgbClr val="00AF50"/>
                          </a:solidFill>
                          <a:latin typeface="Times New Roman"/>
                          <a:cs typeface="Times New Roman"/>
                        </a:rPr>
                        <a:t>toplamına</a:t>
                      </a:r>
                      <a:r>
                        <a:rPr sz="550" b="1" spc="25" dirty="0">
                          <a:solidFill>
                            <a:srgbClr val="00AF50"/>
                          </a:solidFill>
                          <a:latin typeface="Times New Roman"/>
                          <a:cs typeface="Times New Roman"/>
                        </a:rPr>
                        <a:t> </a:t>
                      </a:r>
                      <a:r>
                        <a:rPr sz="550" b="1" spc="10" dirty="0">
                          <a:solidFill>
                            <a:srgbClr val="00AF50"/>
                          </a:solidFill>
                          <a:latin typeface="Times New Roman"/>
                          <a:cs typeface="Times New Roman"/>
                        </a:rPr>
                        <a:t>oranı</a:t>
                      </a:r>
                      <a:endParaRPr sz="550">
                        <a:latin typeface="Times New Roman"/>
                        <a:cs typeface="Times New Roman"/>
                      </a:endParaRPr>
                    </a:p>
                    <a:p>
                      <a:pPr marL="27305">
                        <a:lnSpc>
                          <a:spcPct val="100000"/>
                        </a:lnSpc>
                        <a:spcBef>
                          <a:spcPts val="180"/>
                        </a:spcBef>
                      </a:pPr>
                      <a:r>
                        <a:rPr sz="550" spc="15" dirty="0">
                          <a:solidFill>
                            <a:srgbClr val="FF0000"/>
                          </a:solidFill>
                          <a:latin typeface="Times New Roman"/>
                          <a:cs typeface="Times New Roman"/>
                        </a:rPr>
                        <a:t>Bilanço Kalemi</a:t>
                      </a:r>
                      <a:r>
                        <a:rPr sz="550" spc="-20" dirty="0">
                          <a:solidFill>
                            <a:srgbClr val="FF0000"/>
                          </a:solidFill>
                          <a:latin typeface="Times New Roman"/>
                          <a:cs typeface="Times New Roman"/>
                        </a:rPr>
                        <a:t> </a:t>
                      </a:r>
                      <a:r>
                        <a:rPr sz="550" spc="10" dirty="0">
                          <a:solidFill>
                            <a:srgbClr val="FF0000"/>
                          </a:solidFill>
                          <a:latin typeface="Times New Roman"/>
                          <a:cs typeface="Times New Roman"/>
                        </a:rPr>
                        <a:t>tutarı</a:t>
                      </a:r>
                      <a:endParaRPr sz="550">
                        <a:latin typeface="Times New Roman"/>
                        <a:cs typeface="Times New Roman"/>
                      </a:endParaRPr>
                    </a:p>
                    <a:p>
                      <a:pPr marL="27305">
                        <a:lnSpc>
                          <a:spcPct val="100000"/>
                        </a:lnSpc>
                        <a:spcBef>
                          <a:spcPts val="45"/>
                        </a:spcBef>
                        <a:tabLst>
                          <a:tab pos="1099820" algn="l"/>
                        </a:tabLst>
                      </a:pPr>
                      <a:r>
                        <a:rPr sz="550" spc="35" dirty="0">
                          <a:solidFill>
                            <a:srgbClr val="FF0000"/>
                          </a:solidFill>
                          <a:latin typeface="Times New Roman"/>
                          <a:cs typeface="Times New Roman"/>
                        </a:rPr>
                        <a:t>—————————-   </a:t>
                      </a:r>
                      <a:r>
                        <a:rPr sz="550" spc="195" dirty="0">
                          <a:solidFill>
                            <a:srgbClr val="FF0000"/>
                          </a:solidFill>
                          <a:latin typeface="Times New Roman"/>
                          <a:cs typeface="Times New Roman"/>
                        </a:rPr>
                        <a:t> </a:t>
                      </a:r>
                      <a:r>
                        <a:rPr sz="550" b="1" spc="25" dirty="0">
                          <a:solidFill>
                            <a:srgbClr val="FF0000"/>
                          </a:solidFill>
                          <a:latin typeface="Times New Roman"/>
                          <a:cs typeface="Times New Roman"/>
                        </a:rPr>
                        <a:t>X	</a:t>
                      </a:r>
                      <a:r>
                        <a:rPr sz="550" spc="20" dirty="0">
                          <a:solidFill>
                            <a:srgbClr val="FF0000"/>
                          </a:solidFill>
                          <a:latin typeface="Times New Roman"/>
                          <a:cs typeface="Times New Roman"/>
                        </a:rPr>
                        <a:t>100</a:t>
                      </a:r>
                      <a:endParaRPr sz="550">
                        <a:latin typeface="Times New Roman"/>
                        <a:cs typeface="Times New Roman"/>
                      </a:endParaRPr>
                    </a:p>
                    <a:p>
                      <a:pPr marL="27305">
                        <a:lnSpc>
                          <a:spcPct val="100000"/>
                        </a:lnSpc>
                        <a:spcBef>
                          <a:spcPts val="35"/>
                        </a:spcBef>
                      </a:pPr>
                      <a:r>
                        <a:rPr sz="550" spc="10" dirty="0">
                          <a:solidFill>
                            <a:srgbClr val="FF0000"/>
                          </a:solidFill>
                          <a:latin typeface="Times New Roman"/>
                          <a:cs typeface="Times New Roman"/>
                        </a:rPr>
                        <a:t>Aktif / Pasif</a:t>
                      </a:r>
                      <a:r>
                        <a:rPr sz="550" spc="5" dirty="0">
                          <a:solidFill>
                            <a:srgbClr val="FF0000"/>
                          </a:solidFill>
                          <a:latin typeface="Times New Roman"/>
                          <a:cs typeface="Times New Roman"/>
                        </a:rPr>
                        <a:t> </a:t>
                      </a:r>
                      <a:r>
                        <a:rPr sz="550" spc="20" dirty="0">
                          <a:solidFill>
                            <a:srgbClr val="FF0000"/>
                          </a:solidFill>
                          <a:latin typeface="Times New Roman"/>
                          <a:cs typeface="Times New Roman"/>
                        </a:rPr>
                        <a:t>Toplamı</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b="1" spc="10" dirty="0">
                          <a:solidFill>
                            <a:srgbClr val="00AF50"/>
                          </a:solidFill>
                          <a:latin typeface="Times New Roman"/>
                          <a:cs typeface="Times New Roman"/>
                        </a:rPr>
                        <a:t>Bilanço hesabının ilgili bilanço grubu </a:t>
                      </a:r>
                      <a:r>
                        <a:rPr sz="550" b="1" spc="15" dirty="0">
                          <a:solidFill>
                            <a:srgbClr val="00AF50"/>
                          </a:solidFill>
                          <a:latin typeface="Times New Roman"/>
                          <a:cs typeface="Times New Roman"/>
                        </a:rPr>
                        <a:t>toplamına olan</a:t>
                      </a:r>
                      <a:r>
                        <a:rPr sz="550" b="1" dirty="0">
                          <a:solidFill>
                            <a:srgbClr val="00AF50"/>
                          </a:solidFill>
                          <a:latin typeface="Times New Roman"/>
                          <a:cs typeface="Times New Roman"/>
                        </a:rPr>
                        <a:t> </a:t>
                      </a:r>
                      <a:r>
                        <a:rPr sz="550" b="1" spc="10" dirty="0">
                          <a:solidFill>
                            <a:srgbClr val="00AF50"/>
                          </a:solidFill>
                          <a:latin typeface="Times New Roman"/>
                          <a:cs typeface="Times New Roman"/>
                        </a:rPr>
                        <a:t>oranı</a:t>
                      </a:r>
                      <a:endParaRPr sz="550">
                        <a:latin typeface="Times New Roman"/>
                        <a:cs typeface="Times New Roman"/>
                      </a:endParaRPr>
                    </a:p>
                    <a:p>
                      <a:pPr marL="27305">
                        <a:lnSpc>
                          <a:spcPct val="100000"/>
                        </a:lnSpc>
                        <a:spcBef>
                          <a:spcPts val="180"/>
                        </a:spcBef>
                      </a:pPr>
                      <a:r>
                        <a:rPr sz="550" spc="15" dirty="0">
                          <a:solidFill>
                            <a:srgbClr val="FF0000"/>
                          </a:solidFill>
                          <a:latin typeface="Times New Roman"/>
                          <a:cs typeface="Times New Roman"/>
                        </a:rPr>
                        <a:t>Bilanço Kalemi</a:t>
                      </a:r>
                      <a:r>
                        <a:rPr sz="550" spc="-20" dirty="0">
                          <a:solidFill>
                            <a:srgbClr val="FF0000"/>
                          </a:solidFill>
                          <a:latin typeface="Times New Roman"/>
                          <a:cs typeface="Times New Roman"/>
                        </a:rPr>
                        <a:t> </a:t>
                      </a:r>
                      <a:r>
                        <a:rPr sz="550" spc="15" dirty="0">
                          <a:solidFill>
                            <a:srgbClr val="FF0000"/>
                          </a:solidFill>
                          <a:latin typeface="Times New Roman"/>
                          <a:cs typeface="Times New Roman"/>
                        </a:rPr>
                        <a:t>Tutarı</a:t>
                      </a:r>
                      <a:endParaRPr sz="550">
                        <a:latin typeface="Times New Roman"/>
                        <a:cs typeface="Times New Roman"/>
                      </a:endParaRPr>
                    </a:p>
                    <a:p>
                      <a:pPr marL="27305">
                        <a:lnSpc>
                          <a:spcPct val="100000"/>
                        </a:lnSpc>
                        <a:spcBef>
                          <a:spcPts val="45"/>
                        </a:spcBef>
                      </a:pPr>
                      <a:r>
                        <a:rPr sz="550" spc="35" dirty="0">
                          <a:solidFill>
                            <a:srgbClr val="FF0000"/>
                          </a:solidFill>
                          <a:latin typeface="Times New Roman"/>
                          <a:cs typeface="Times New Roman"/>
                        </a:rPr>
                        <a:t>—————————————– </a:t>
                      </a:r>
                      <a:r>
                        <a:rPr sz="550" b="1" spc="25" dirty="0">
                          <a:solidFill>
                            <a:srgbClr val="FF0000"/>
                          </a:solidFill>
                          <a:latin typeface="Times New Roman"/>
                          <a:cs typeface="Times New Roman"/>
                        </a:rPr>
                        <a:t>X</a:t>
                      </a:r>
                      <a:r>
                        <a:rPr sz="550" b="1" spc="140" dirty="0">
                          <a:solidFill>
                            <a:srgbClr val="FF0000"/>
                          </a:solidFill>
                          <a:latin typeface="Times New Roman"/>
                          <a:cs typeface="Times New Roman"/>
                        </a:rPr>
                        <a:t> </a:t>
                      </a:r>
                      <a:r>
                        <a:rPr sz="550" spc="20" dirty="0">
                          <a:solidFill>
                            <a:srgbClr val="FF0000"/>
                          </a:solidFill>
                          <a:latin typeface="Times New Roman"/>
                          <a:cs typeface="Times New Roman"/>
                        </a:rPr>
                        <a:t>100</a:t>
                      </a:r>
                      <a:endParaRPr sz="550">
                        <a:latin typeface="Times New Roman"/>
                        <a:cs typeface="Times New Roman"/>
                      </a:endParaRPr>
                    </a:p>
                    <a:p>
                      <a:pPr marL="27305">
                        <a:lnSpc>
                          <a:spcPct val="100000"/>
                        </a:lnSpc>
                        <a:spcBef>
                          <a:spcPts val="40"/>
                        </a:spcBef>
                      </a:pPr>
                      <a:r>
                        <a:rPr sz="550" spc="15" dirty="0">
                          <a:solidFill>
                            <a:srgbClr val="FF0000"/>
                          </a:solidFill>
                          <a:latin typeface="Times New Roman"/>
                          <a:cs typeface="Times New Roman"/>
                        </a:rPr>
                        <a:t>Bilanço Kalemi Grup</a:t>
                      </a:r>
                      <a:r>
                        <a:rPr sz="550" spc="-20" dirty="0">
                          <a:solidFill>
                            <a:srgbClr val="FF0000"/>
                          </a:solidFill>
                          <a:latin typeface="Times New Roman"/>
                          <a:cs typeface="Times New Roman"/>
                        </a:rPr>
                        <a:t> </a:t>
                      </a:r>
                      <a:r>
                        <a:rPr sz="550" spc="15" dirty="0">
                          <a:solidFill>
                            <a:srgbClr val="FF0000"/>
                          </a:solidFill>
                          <a:latin typeface="Times New Roman"/>
                          <a:cs typeface="Times New Roman"/>
                        </a:rPr>
                        <a:t>Toplamı</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b="1" spc="15" dirty="0">
                          <a:solidFill>
                            <a:srgbClr val="00AF50"/>
                          </a:solidFill>
                          <a:latin typeface="Times New Roman"/>
                          <a:cs typeface="Times New Roman"/>
                        </a:rPr>
                        <a:t>Gelir Tablosu </a:t>
                      </a:r>
                      <a:r>
                        <a:rPr sz="550" b="1" spc="10" dirty="0">
                          <a:solidFill>
                            <a:srgbClr val="00AF50"/>
                          </a:solidFill>
                          <a:latin typeface="Times New Roman"/>
                          <a:cs typeface="Times New Roman"/>
                        </a:rPr>
                        <a:t>hesabının </a:t>
                      </a:r>
                      <a:r>
                        <a:rPr sz="550" b="1" spc="15" dirty="0">
                          <a:solidFill>
                            <a:srgbClr val="00AF50"/>
                          </a:solidFill>
                          <a:latin typeface="Times New Roman"/>
                          <a:cs typeface="Times New Roman"/>
                        </a:rPr>
                        <a:t>Net </a:t>
                      </a:r>
                      <a:r>
                        <a:rPr sz="550" b="1" spc="10" dirty="0">
                          <a:solidFill>
                            <a:srgbClr val="00AF50"/>
                          </a:solidFill>
                          <a:latin typeface="Times New Roman"/>
                          <a:cs typeface="Times New Roman"/>
                        </a:rPr>
                        <a:t>satışlara </a:t>
                      </a:r>
                      <a:r>
                        <a:rPr sz="550" b="1" spc="15" dirty="0">
                          <a:solidFill>
                            <a:srgbClr val="00AF50"/>
                          </a:solidFill>
                          <a:latin typeface="Times New Roman"/>
                          <a:cs typeface="Times New Roman"/>
                        </a:rPr>
                        <a:t>olan</a:t>
                      </a:r>
                      <a:r>
                        <a:rPr sz="550" b="1" spc="-65" dirty="0">
                          <a:solidFill>
                            <a:srgbClr val="00AF50"/>
                          </a:solidFill>
                          <a:latin typeface="Times New Roman"/>
                          <a:cs typeface="Times New Roman"/>
                        </a:rPr>
                        <a:t> </a:t>
                      </a:r>
                      <a:r>
                        <a:rPr sz="550" b="1" spc="10" dirty="0">
                          <a:solidFill>
                            <a:srgbClr val="00AF50"/>
                          </a:solidFill>
                          <a:latin typeface="Times New Roman"/>
                          <a:cs typeface="Times New Roman"/>
                        </a:rPr>
                        <a:t>oranı</a:t>
                      </a:r>
                      <a:endParaRPr sz="550">
                        <a:latin typeface="Times New Roman"/>
                        <a:cs typeface="Times New Roman"/>
                      </a:endParaRPr>
                    </a:p>
                    <a:p>
                      <a:pPr marL="27305">
                        <a:lnSpc>
                          <a:spcPct val="100000"/>
                        </a:lnSpc>
                        <a:spcBef>
                          <a:spcPts val="180"/>
                        </a:spcBef>
                      </a:pPr>
                      <a:r>
                        <a:rPr sz="550" spc="10" dirty="0">
                          <a:solidFill>
                            <a:srgbClr val="FF0000"/>
                          </a:solidFill>
                          <a:latin typeface="Times New Roman"/>
                          <a:cs typeface="Times New Roman"/>
                        </a:rPr>
                        <a:t>Gelir </a:t>
                      </a:r>
                      <a:r>
                        <a:rPr sz="550" spc="15" dirty="0">
                          <a:solidFill>
                            <a:srgbClr val="FF0000"/>
                          </a:solidFill>
                          <a:latin typeface="Times New Roman"/>
                          <a:cs typeface="Times New Roman"/>
                        </a:rPr>
                        <a:t>Tablosu</a:t>
                      </a:r>
                      <a:r>
                        <a:rPr sz="550" spc="-30" dirty="0">
                          <a:solidFill>
                            <a:srgbClr val="FF0000"/>
                          </a:solidFill>
                          <a:latin typeface="Times New Roman"/>
                          <a:cs typeface="Times New Roman"/>
                        </a:rPr>
                        <a:t> </a:t>
                      </a:r>
                      <a:r>
                        <a:rPr sz="550" spc="15" dirty="0">
                          <a:solidFill>
                            <a:srgbClr val="FF0000"/>
                          </a:solidFill>
                          <a:latin typeface="Times New Roman"/>
                          <a:cs typeface="Times New Roman"/>
                        </a:rPr>
                        <a:t>Kalemi</a:t>
                      </a:r>
                      <a:endParaRPr sz="550">
                        <a:latin typeface="Times New Roman"/>
                        <a:cs typeface="Times New Roman"/>
                      </a:endParaRPr>
                    </a:p>
                    <a:p>
                      <a:pPr marL="27305">
                        <a:lnSpc>
                          <a:spcPct val="100000"/>
                        </a:lnSpc>
                        <a:spcBef>
                          <a:spcPts val="50"/>
                        </a:spcBef>
                        <a:tabLst>
                          <a:tab pos="831850" algn="l"/>
                          <a:tab pos="1099820" algn="l"/>
                        </a:tabLst>
                      </a:pPr>
                      <a:r>
                        <a:rPr sz="550" spc="35" dirty="0">
                          <a:solidFill>
                            <a:srgbClr val="FF0000"/>
                          </a:solidFill>
                          <a:latin typeface="Times New Roman"/>
                          <a:cs typeface="Times New Roman"/>
                        </a:rPr>
                        <a:t>—————————	</a:t>
                      </a:r>
                      <a:r>
                        <a:rPr sz="550" b="1" spc="25" dirty="0">
                          <a:solidFill>
                            <a:srgbClr val="FF0000"/>
                          </a:solidFill>
                          <a:latin typeface="Times New Roman"/>
                          <a:cs typeface="Times New Roman"/>
                        </a:rPr>
                        <a:t>X	</a:t>
                      </a:r>
                      <a:r>
                        <a:rPr sz="550" spc="20" dirty="0">
                          <a:solidFill>
                            <a:srgbClr val="FF0000"/>
                          </a:solidFill>
                          <a:latin typeface="Times New Roman"/>
                          <a:cs typeface="Times New Roman"/>
                        </a:rPr>
                        <a:t>100</a:t>
                      </a:r>
                      <a:endParaRPr sz="550">
                        <a:latin typeface="Times New Roman"/>
                        <a:cs typeface="Times New Roman"/>
                      </a:endParaRPr>
                    </a:p>
                    <a:p>
                      <a:pPr marL="27305">
                        <a:lnSpc>
                          <a:spcPct val="100000"/>
                        </a:lnSpc>
                        <a:spcBef>
                          <a:spcPts val="45"/>
                        </a:spcBef>
                      </a:pPr>
                      <a:r>
                        <a:rPr sz="550" spc="15" dirty="0">
                          <a:solidFill>
                            <a:srgbClr val="FF0000"/>
                          </a:solidFill>
                          <a:latin typeface="Times New Roman"/>
                          <a:cs typeface="Times New Roman"/>
                        </a:rPr>
                        <a:t>Net</a:t>
                      </a:r>
                      <a:r>
                        <a:rPr sz="550" spc="5" dirty="0">
                          <a:solidFill>
                            <a:srgbClr val="FF0000"/>
                          </a:solidFill>
                          <a:latin typeface="Times New Roman"/>
                          <a:cs typeface="Times New Roman"/>
                        </a:rPr>
                        <a:t> </a:t>
                      </a:r>
                      <a:r>
                        <a:rPr sz="550" spc="10" dirty="0">
                          <a:solidFill>
                            <a:srgbClr val="FF0000"/>
                          </a:solidFill>
                          <a:latin typeface="Times New Roman"/>
                          <a:cs typeface="Times New Roman"/>
                        </a:rPr>
                        <a:t>Satışlar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665480" marR="144145" indent="-512445">
                        <a:lnSpc>
                          <a:spcPct val="103400"/>
                        </a:lnSpc>
                        <a:spcBef>
                          <a:spcPts val="8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Tablolar </a:t>
                      </a:r>
                      <a:r>
                        <a:rPr sz="900" b="1" spc="10" dirty="0">
                          <a:solidFill>
                            <a:srgbClr val="330066"/>
                          </a:solidFill>
                          <a:latin typeface="Times New Roman"/>
                          <a:cs typeface="Times New Roman"/>
                        </a:rPr>
                        <a:t>Analiz Teknikleri :  </a:t>
                      </a:r>
                      <a:r>
                        <a:rPr sz="900" b="1" spc="20" dirty="0">
                          <a:solidFill>
                            <a:srgbClr val="FF0000"/>
                          </a:solidFill>
                          <a:latin typeface="Times New Roman"/>
                          <a:cs typeface="Times New Roman"/>
                        </a:rPr>
                        <a:t>Örnek</a:t>
                      </a:r>
                      <a:r>
                        <a:rPr sz="900" b="1" dirty="0">
                          <a:solidFill>
                            <a:srgbClr val="FF0000"/>
                          </a:solidFill>
                          <a:latin typeface="Times New Roman"/>
                          <a:cs typeface="Times New Roman"/>
                        </a:rPr>
                        <a:t> </a:t>
                      </a:r>
                      <a:r>
                        <a:rPr sz="900" b="1" spc="15" dirty="0">
                          <a:solidFill>
                            <a:srgbClr val="FF0000"/>
                          </a:solidFill>
                          <a:latin typeface="Times New Roman"/>
                          <a:cs typeface="Times New Roman"/>
                        </a:rPr>
                        <a:t>Uygulama</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
                        </a:spcBef>
                      </a:pPr>
                      <a:endParaRPr sz="1050">
                        <a:latin typeface="Times New Roman"/>
                        <a:cs typeface="Times New Roman"/>
                      </a:endParaRPr>
                    </a:p>
                    <a:p>
                      <a:pPr marL="27305" marR="144145" algn="just">
                        <a:lnSpc>
                          <a:spcPct val="103499"/>
                        </a:lnSpc>
                      </a:pPr>
                      <a:r>
                        <a:rPr sz="850" spc="15" dirty="0">
                          <a:latin typeface="Times New Roman"/>
                          <a:cs typeface="Times New Roman"/>
                        </a:rPr>
                        <a:t>ABC </a:t>
                      </a:r>
                      <a:r>
                        <a:rPr sz="850" spc="5" dirty="0">
                          <a:latin typeface="Times New Roman"/>
                          <a:cs typeface="Times New Roman"/>
                        </a:rPr>
                        <a:t>A.Ş.’nin </a:t>
                      </a:r>
                      <a:r>
                        <a:rPr sz="850" spc="10" dirty="0">
                          <a:latin typeface="Times New Roman"/>
                          <a:cs typeface="Times New Roman"/>
                        </a:rPr>
                        <a:t>31.12.2015 ve 31.12.2016 </a:t>
                      </a:r>
                      <a:r>
                        <a:rPr sz="850" spc="5" dirty="0">
                          <a:latin typeface="Times New Roman"/>
                          <a:cs typeface="Times New Roman"/>
                        </a:rPr>
                        <a:t>tarihli  </a:t>
                      </a:r>
                      <a:r>
                        <a:rPr sz="850" spc="10" dirty="0">
                          <a:latin typeface="Times New Roman"/>
                          <a:cs typeface="Times New Roman"/>
                        </a:rPr>
                        <a:t>temel mali </a:t>
                      </a:r>
                      <a:r>
                        <a:rPr sz="850" spc="5" dirty="0">
                          <a:latin typeface="Times New Roman"/>
                          <a:cs typeface="Times New Roman"/>
                        </a:rPr>
                        <a:t>tablolarını ele </a:t>
                      </a:r>
                      <a:r>
                        <a:rPr sz="850" spc="10" dirty="0">
                          <a:latin typeface="Times New Roman"/>
                          <a:cs typeface="Times New Roman"/>
                        </a:rPr>
                        <a:t>alarak </a:t>
                      </a:r>
                      <a:r>
                        <a:rPr sz="850" spc="5" dirty="0">
                          <a:latin typeface="Times New Roman"/>
                          <a:cs typeface="Times New Roman"/>
                        </a:rPr>
                        <a:t>şirketin </a:t>
                      </a:r>
                      <a:r>
                        <a:rPr sz="850" spc="10" dirty="0">
                          <a:latin typeface="Times New Roman"/>
                          <a:cs typeface="Times New Roman"/>
                        </a:rPr>
                        <a:t>mali  durumunu </a:t>
                      </a:r>
                      <a:r>
                        <a:rPr sz="850" spc="5" dirty="0">
                          <a:latin typeface="Times New Roman"/>
                          <a:cs typeface="Times New Roman"/>
                        </a:rPr>
                        <a:t>analiz</a:t>
                      </a:r>
                      <a:r>
                        <a:rPr sz="850" spc="35" dirty="0">
                          <a:latin typeface="Times New Roman"/>
                          <a:cs typeface="Times New Roman"/>
                        </a:rPr>
                        <a:t> </a:t>
                      </a:r>
                      <a:r>
                        <a:rPr sz="850" spc="5" dirty="0">
                          <a:latin typeface="Times New Roman"/>
                          <a:cs typeface="Times New Roman"/>
                        </a:rPr>
                        <a:t>edelim…</a:t>
                      </a:r>
                      <a:endParaRPr sz="8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1044960" y="1780986"/>
            <a:ext cx="1360170" cy="168275"/>
          </a:xfrm>
          <a:prstGeom prst="rect">
            <a:avLst/>
          </a:prstGeom>
        </p:spPr>
        <p:txBody>
          <a:bodyPr vert="horz" wrap="square" lIns="0" tIns="17145" rIns="0" bIns="0" rtlCol="0">
            <a:spAutoFit/>
          </a:bodyPr>
          <a:lstStyle/>
          <a:p>
            <a:pPr marL="12700">
              <a:lnSpc>
                <a:spcPct val="100000"/>
              </a:lnSpc>
              <a:spcBef>
                <a:spcPts val="135"/>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Bilanço</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Verileri</a:t>
            </a:r>
            <a:endParaRPr sz="900">
              <a:latin typeface="Times New Roman"/>
              <a:cs typeface="Times New Roman"/>
            </a:endParaRPr>
          </a:p>
        </p:txBody>
      </p:sp>
      <p:graphicFrame>
        <p:nvGraphicFramePr>
          <p:cNvPr id="7" name="object 7"/>
          <p:cNvGraphicFramePr>
            <a:graphicFrameLocks noGrp="1"/>
          </p:cNvGraphicFramePr>
          <p:nvPr/>
        </p:nvGraphicFramePr>
        <p:xfrm>
          <a:off x="1117091" y="2417063"/>
          <a:ext cx="2074545" cy="996950"/>
        </p:xfrm>
        <a:graphic>
          <a:graphicData uri="http://schemas.openxmlformats.org/drawingml/2006/table">
            <a:tbl>
              <a:tblPr firstRow="1" bandRow="1">
                <a:tableStyleId>{2D5ABB26-0587-4C30-8999-92F81FD0307C}</a:tableStyleId>
              </a:tblPr>
              <a:tblGrid>
                <a:gridCol w="1016635">
                  <a:extLst>
                    <a:ext uri="{9D8B030D-6E8A-4147-A177-3AD203B41FA5}">
                      <a16:colId xmlns:a16="http://schemas.microsoft.com/office/drawing/2014/main" val="20000"/>
                    </a:ext>
                  </a:extLst>
                </a:gridCol>
                <a:gridCol w="525779">
                  <a:extLst>
                    <a:ext uri="{9D8B030D-6E8A-4147-A177-3AD203B41FA5}">
                      <a16:colId xmlns:a16="http://schemas.microsoft.com/office/drawing/2014/main" val="20001"/>
                    </a:ext>
                  </a:extLst>
                </a:gridCol>
                <a:gridCol w="527050">
                  <a:extLst>
                    <a:ext uri="{9D8B030D-6E8A-4147-A177-3AD203B41FA5}">
                      <a16:colId xmlns:a16="http://schemas.microsoft.com/office/drawing/2014/main" val="20002"/>
                    </a:ext>
                  </a:extLst>
                </a:gridCol>
              </a:tblGrid>
              <a:tr h="108204">
                <a:tc gridSpan="3">
                  <a:txBody>
                    <a:bodyPr/>
                    <a:lstStyle/>
                    <a:p>
                      <a:pPr algn="ctr">
                        <a:lnSpc>
                          <a:spcPts val="520"/>
                        </a:lnSpc>
                        <a:spcBef>
                          <a:spcPts val="229"/>
                        </a:spcBef>
                      </a:pPr>
                      <a:r>
                        <a:rPr sz="500" b="1" spc="20" dirty="0">
                          <a:latin typeface="Times New Roman"/>
                          <a:cs typeface="Times New Roman"/>
                        </a:rPr>
                        <a:t>ABC </a:t>
                      </a:r>
                      <a:r>
                        <a:rPr sz="500" b="1" spc="5" dirty="0">
                          <a:latin typeface="Times New Roman"/>
                          <a:cs typeface="Times New Roman"/>
                        </a:rPr>
                        <a:t>A.Ş.</a:t>
                      </a:r>
                      <a:r>
                        <a:rPr sz="500" b="1" spc="-50" dirty="0">
                          <a:latin typeface="Times New Roman"/>
                          <a:cs typeface="Times New Roman"/>
                        </a:rPr>
                        <a:t> </a:t>
                      </a:r>
                      <a:r>
                        <a:rPr sz="500" b="1" spc="15" dirty="0">
                          <a:latin typeface="Times New Roman"/>
                          <a:cs typeface="Times New Roman"/>
                        </a:rPr>
                        <a:t>BİLANÇO</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6680">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0165">
                        <a:lnSpc>
                          <a:spcPct val="100000"/>
                        </a:lnSpc>
                        <a:spcBef>
                          <a:spcPts val="85"/>
                        </a:spcBef>
                      </a:pPr>
                      <a:r>
                        <a:rPr sz="500" b="1" spc="10" dirty="0">
                          <a:latin typeface="Times New Roman"/>
                          <a:cs typeface="Times New Roman"/>
                        </a:rPr>
                        <a:t>Önceki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88265">
                        <a:lnSpc>
                          <a:spcPct val="100000"/>
                        </a:lnSpc>
                        <a:spcBef>
                          <a:spcPts val="85"/>
                        </a:spcBef>
                      </a:pPr>
                      <a:r>
                        <a:rPr sz="500" b="1" spc="10" dirty="0">
                          <a:latin typeface="Times New Roman"/>
                          <a:cs typeface="Times New Roman"/>
                        </a:rPr>
                        <a:t>Cari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1"/>
                  </a:ext>
                </a:extLst>
              </a:tr>
              <a:tr h="133349">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1125">
                        <a:lnSpc>
                          <a:spcPct val="100000"/>
                        </a:lnSpc>
                        <a:spcBef>
                          <a:spcPts val="195"/>
                        </a:spcBef>
                      </a:pPr>
                      <a:r>
                        <a:rPr sz="500" b="1" spc="10" dirty="0">
                          <a:latin typeface="Times New Roman"/>
                          <a:cs typeface="Times New Roman"/>
                        </a:rPr>
                        <a:t>31.12.2015</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2395">
                        <a:lnSpc>
                          <a:spcPct val="100000"/>
                        </a:lnSpc>
                        <a:spcBef>
                          <a:spcPts val="195"/>
                        </a:spcBef>
                      </a:pPr>
                      <a:r>
                        <a:rPr sz="500" b="1" spc="10" dirty="0">
                          <a:latin typeface="Times New Roman"/>
                          <a:cs typeface="Times New Roman"/>
                        </a:rPr>
                        <a:t>31.12.2016</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2"/>
                  </a:ext>
                </a:extLst>
              </a:tr>
              <a:tr h="107442">
                <a:tc>
                  <a:txBody>
                    <a:bodyPr/>
                    <a:lstStyle/>
                    <a:p>
                      <a:pPr marL="1270">
                        <a:lnSpc>
                          <a:spcPct val="100000"/>
                        </a:lnSpc>
                        <a:spcBef>
                          <a:spcPts val="95"/>
                        </a:spcBef>
                      </a:pPr>
                      <a:r>
                        <a:rPr sz="500" b="1" spc="10" dirty="0">
                          <a:latin typeface="Times New Roman"/>
                          <a:cs typeface="Times New Roman"/>
                        </a:rPr>
                        <a:t>Dönen</a:t>
                      </a:r>
                      <a:r>
                        <a:rPr sz="500" b="1" spc="-5" dirty="0">
                          <a:latin typeface="Times New Roman"/>
                          <a:cs typeface="Times New Roman"/>
                        </a:rPr>
                        <a:t> </a:t>
                      </a:r>
                      <a:r>
                        <a:rPr sz="500" b="1" dirty="0">
                          <a:latin typeface="Times New Roman"/>
                          <a:cs typeface="Times New Roman"/>
                        </a:rPr>
                        <a:t>Varlıklar</a:t>
                      </a:r>
                      <a:endParaRPr sz="50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20"/>
                        </a:lnSpc>
                        <a:spcBef>
                          <a:spcPts val="225"/>
                        </a:spcBef>
                      </a:pPr>
                      <a:r>
                        <a:rPr sz="500" b="1" dirty="0">
                          <a:latin typeface="Times New Roman"/>
                          <a:cs typeface="Times New Roman"/>
                        </a:rPr>
                        <a:t>45.300.000</a:t>
                      </a:r>
                      <a:endParaRPr sz="500">
                        <a:latin typeface="Times New Roman"/>
                        <a:cs typeface="Times New Roman"/>
                      </a:endParaRPr>
                    </a:p>
                  </a:txBody>
                  <a:tcPr marL="0" marR="0" marT="285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20"/>
                        </a:lnSpc>
                        <a:spcBef>
                          <a:spcPts val="225"/>
                        </a:spcBef>
                      </a:pPr>
                      <a:r>
                        <a:rPr sz="500" b="1" dirty="0">
                          <a:latin typeface="Times New Roman"/>
                          <a:cs typeface="Times New Roman"/>
                        </a:rPr>
                        <a:t>49.700.000</a:t>
                      </a:r>
                      <a:endParaRPr sz="500">
                        <a:latin typeface="Times New Roman"/>
                        <a:cs typeface="Times New Roman"/>
                      </a:endParaRPr>
                    </a:p>
                  </a:txBody>
                  <a:tcPr marL="0" marR="0" marT="285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8203">
                <a:tc>
                  <a:txBody>
                    <a:bodyPr/>
                    <a:lstStyle/>
                    <a:p>
                      <a:pPr marL="1270">
                        <a:lnSpc>
                          <a:spcPts val="520"/>
                        </a:lnSpc>
                        <a:spcBef>
                          <a:spcPts val="229"/>
                        </a:spcBef>
                      </a:pPr>
                      <a:r>
                        <a:rPr sz="500" spc="5" dirty="0">
                          <a:latin typeface="Times New Roman"/>
                          <a:cs typeface="Times New Roman"/>
                        </a:rPr>
                        <a:t>Nakit </a:t>
                      </a:r>
                      <a:r>
                        <a:rPr sz="500" dirty="0">
                          <a:latin typeface="Times New Roman"/>
                          <a:cs typeface="Times New Roman"/>
                        </a:rPr>
                        <a:t>ve</a:t>
                      </a:r>
                      <a:r>
                        <a:rPr sz="500" spc="20" dirty="0">
                          <a:latin typeface="Times New Roman"/>
                          <a:cs typeface="Times New Roman"/>
                        </a:rPr>
                        <a:t> </a:t>
                      </a:r>
                      <a:r>
                        <a:rPr sz="500" spc="5" dirty="0">
                          <a:latin typeface="Times New Roman"/>
                          <a:cs typeface="Times New Roman"/>
                        </a:rPr>
                        <a:t>Benzerleri</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9"/>
                        </a:spcBef>
                      </a:pPr>
                      <a:r>
                        <a:rPr sz="500" dirty="0">
                          <a:latin typeface="Times New Roman"/>
                          <a:cs typeface="Times New Roman"/>
                        </a:rPr>
                        <a:t>2.900.000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9"/>
                        </a:spcBef>
                      </a:pPr>
                      <a:r>
                        <a:rPr sz="500" dirty="0">
                          <a:latin typeface="Times New Roman"/>
                          <a:cs typeface="Times New Roman"/>
                        </a:rPr>
                        <a:t>3.500.000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6680">
                <a:tc>
                  <a:txBody>
                    <a:bodyPr/>
                    <a:lstStyle/>
                    <a:p>
                      <a:pPr marL="1270">
                        <a:lnSpc>
                          <a:spcPts val="520"/>
                        </a:lnSpc>
                        <a:spcBef>
                          <a:spcPts val="220"/>
                        </a:spcBef>
                      </a:pPr>
                      <a:r>
                        <a:rPr sz="500" dirty="0">
                          <a:latin typeface="Times New Roman"/>
                          <a:cs typeface="Times New Roman"/>
                        </a:rPr>
                        <a:t>Ticari</a:t>
                      </a:r>
                      <a:r>
                        <a:rPr sz="500" spc="-15" dirty="0">
                          <a:latin typeface="Times New Roman"/>
                          <a:cs typeface="Times New Roman"/>
                        </a:rPr>
                        <a:t> </a:t>
                      </a:r>
                      <a:r>
                        <a:rPr sz="500" spc="5" dirty="0">
                          <a:latin typeface="Times New Roman"/>
                          <a:cs typeface="Times New Roman"/>
                        </a:rPr>
                        <a:t>Alacaklar</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0"/>
                        </a:spcBef>
                      </a:pPr>
                      <a:r>
                        <a:rPr sz="500" dirty="0">
                          <a:latin typeface="Times New Roman"/>
                          <a:cs typeface="Times New Roman"/>
                        </a:rPr>
                        <a:t>18.800.000</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0"/>
                        </a:spcBef>
                      </a:pPr>
                      <a:r>
                        <a:rPr sz="500" dirty="0">
                          <a:latin typeface="Times New Roman"/>
                          <a:cs typeface="Times New Roman"/>
                        </a:rPr>
                        <a:t>19.300.000</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8203">
                <a:tc>
                  <a:txBody>
                    <a:bodyPr/>
                    <a:lstStyle/>
                    <a:p>
                      <a:pPr marL="1270">
                        <a:lnSpc>
                          <a:spcPts val="520"/>
                        </a:lnSpc>
                        <a:spcBef>
                          <a:spcPts val="229"/>
                        </a:spcBef>
                      </a:pPr>
                      <a:r>
                        <a:rPr sz="500" spc="5" dirty="0">
                          <a:latin typeface="Times New Roman"/>
                          <a:cs typeface="Times New Roman"/>
                        </a:rPr>
                        <a:t>Diğer</a:t>
                      </a:r>
                      <a:r>
                        <a:rPr sz="500" spc="-5" dirty="0">
                          <a:latin typeface="Times New Roman"/>
                          <a:cs typeface="Times New Roman"/>
                        </a:rPr>
                        <a:t> </a:t>
                      </a:r>
                      <a:r>
                        <a:rPr sz="500" spc="5" dirty="0">
                          <a:latin typeface="Times New Roman"/>
                          <a:cs typeface="Times New Roman"/>
                        </a:rPr>
                        <a:t>Alacaklar</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9"/>
                        </a:spcBef>
                      </a:pPr>
                      <a:r>
                        <a:rPr sz="500" dirty="0">
                          <a:latin typeface="Times New Roman"/>
                          <a:cs typeface="Times New Roman"/>
                        </a:rPr>
                        <a:t>200.000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9"/>
                        </a:spcBef>
                      </a:pPr>
                      <a:r>
                        <a:rPr sz="500" dirty="0">
                          <a:latin typeface="Times New Roman"/>
                          <a:cs typeface="Times New Roman"/>
                        </a:rPr>
                        <a:t>500.000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6680">
                <a:tc>
                  <a:txBody>
                    <a:bodyPr/>
                    <a:lstStyle/>
                    <a:p>
                      <a:pPr marL="1270">
                        <a:lnSpc>
                          <a:spcPts val="520"/>
                        </a:lnSpc>
                        <a:spcBef>
                          <a:spcPts val="220"/>
                        </a:spcBef>
                      </a:pPr>
                      <a:r>
                        <a:rPr sz="500" spc="5" dirty="0">
                          <a:latin typeface="Times New Roman"/>
                          <a:cs typeface="Times New Roman"/>
                        </a:rPr>
                        <a:t>Stoklar</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0"/>
                        </a:spcBef>
                      </a:pPr>
                      <a:r>
                        <a:rPr sz="500" dirty="0">
                          <a:latin typeface="Times New Roman"/>
                          <a:cs typeface="Times New Roman"/>
                        </a:rPr>
                        <a:t>20.500.000</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20"/>
                        </a:spcBef>
                      </a:pPr>
                      <a:r>
                        <a:rPr sz="500" dirty="0">
                          <a:latin typeface="Times New Roman"/>
                          <a:cs typeface="Times New Roman"/>
                        </a:rPr>
                        <a:t>23.200.000</a:t>
                      </a:r>
                      <a:endParaRPr sz="50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08203">
                <a:tc>
                  <a:txBody>
                    <a:bodyPr/>
                    <a:lstStyle/>
                    <a:p>
                      <a:pPr marL="1270">
                        <a:lnSpc>
                          <a:spcPts val="520"/>
                        </a:lnSpc>
                        <a:spcBef>
                          <a:spcPts val="229"/>
                        </a:spcBef>
                      </a:pPr>
                      <a:r>
                        <a:rPr sz="500" spc="5" dirty="0">
                          <a:latin typeface="Times New Roman"/>
                          <a:cs typeface="Times New Roman"/>
                        </a:rPr>
                        <a:t>Diğer Dönen</a:t>
                      </a:r>
                      <a:r>
                        <a:rPr sz="500" spc="25" dirty="0">
                          <a:latin typeface="Times New Roman"/>
                          <a:cs typeface="Times New Roman"/>
                        </a:rPr>
                        <a:t> </a:t>
                      </a:r>
                      <a:r>
                        <a:rPr sz="500" dirty="0">
                          <a:latin typeface="Times New Roman"/>
                          <a:cs typeface="Times New Roman"/>
                        </a:rPr>
                        <a:t>Varlıklar</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229"/>
                        </a:spcBef>
                      </a:pPr>
                      <a:r>
                        <a:rPr sz="500" dirty="0">
                          <a:latin typeface="Times New Roman"/>
                          <a:cs typeface="Times New Roman"/>
                        </a:rPr>
                        <a:t>2.900.000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229"/>
                        </a:spcBef>
                      </a:pPr>
                      <a:r>
                        <a:rPr sz="500" dirty="0">
                          <a:latin typeface="Times New Roman"/>
                          <a:cs typeface="Times New Roman"/>
                        </a:rPr>
                        <a:t>3.200.000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8" name="object 8"/>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9" name="object 9"/>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0" name="object 10"/>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2" name="object 12"/>
          <p:cNvSpPr txBox="1"/>
          <p:nvPr/>
        </p:nvSpPr>
        <p:spPr>
          <a:xfrm>
            <a:off x="4131066" y="1759680"/>
            <a:ext cx="1360170" cy="168275"/>
          </a:xfrm>
          <a:prstGeom prst="rect">
            <a:avLst/>
          </a:prstGeom>
        </p:spPr>
        <p:txBody>
          <a:bodyPr vert="horz" wrap="square" lIns="0" tIns="17145" rIns="0" bIns="0" rtlCol="0">
            <a:spAutoFit/>
          </a:bodyPr>
          <a:lstStyle/>
          <a:p>
            <a:pPr marL="12700">
              <a:lnSpc>
                <a:spcPct val="100000"/>
              </a:lnSpc>
              <a:spcBef>
                <a:spcPts val="135"/>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Bilanço</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Verileri</a:t>
            </a:r>
            <a:endParaRPr sz="900">
              <a:latin typeface="Times New Roman"/>
              <a:cs typeface="Times New Roman"/>
            </a:endParaRPr>
          </a:p>
        </p:txBody>
      </p:sp>
      <p:graphicFrame>
        <p:nvGraphicFramePr>
          <p:cNvPr id="13" name="object 13"/>
          <p:cNvGraphicFramePr>
            <a:graphicFrameLocks noGrp="1"/>
          </p:cNvGraphicFramePr>
          <p:nvPr/>
        </p:nvGraphicFramePr>
        <p:xfrm>
          <a:off x="4224527" y="2395727"/>
          <a:ext cx="2108200" cy="870585"/>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537844">
                  <a:extLst>
                    <a:ext uri="{9D8B030D-6E8A-4147-A177-3AD203B41FA5}">
                      <a16:colId xmlns:a16="http://schemas.microsoft.com/office/drawing/2014/main" val="20001"/>
                    </a:ext>
                  </a:extLst>
                </a:gridCol>
                <a:gridCol w="536575">
                  <a:extLst>
                    <a:ext uri="{9D8B030D-6E8A-4147-A177-3AD203B41FA5}">
                      <a16:colId xmlns:a16="http://schemas.microsoft.com/office/drawing/2014/main" val="20002"/>
                    </a:ext>
                  </a:extLst>
                </a:gridCol>
              </a:tblGrid>
              <a:tr h="147828">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5880">
                        <a:lnSpc>
                          <a:spcPct val="100000"/>
                        </a:lnSpc>
                        <a:spcBef>
                          <a:spcPts val="254"/>
                        </a:spcBef>
                      </a:pPr>
                      <a:r>
                        <a:rPr sz="500" b="1" spc="10" dirty="0">
                          <a:latin typeface="Times New Roman"/>
                          <a:cs typeface="Times New Roman"/>
                        </a:rPr>
                        <a:t>Önceki</a:t>
                      </a:r>
                      <a:r>
                        <a:rPr sz="500" b="1" spc="-5"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91440">
                        <a:lnSpc>
                          <a:spcPct val="100000"/>
                        </a:lnSpc>
                        <a:spcBef>
                          <a:spcPts val="254"/>
                        </a:spcBef>
                      </a:pPr>
                      <a:r>
                        <a:rPr sz="500" b="1" spc="10" dirty="0">
                          <a:latin typeface="Times New Roman"/>
                          <a:cs typeface="Times New Roman"/>
                        </a:rPr>
                        <a:t>Cari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0"/>
                  </a:ext>
                </a:extLst>
              </a:tr>
              <a:tr h="92201">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6839">
                        <a:lnSpc>
                          <a:spcPts val="600"/>
                        </a:lnSpc>
                        <a:spcBef>
                          <a:spcPts val="25"/>
                        </a:spcBef>
                      </a:pPr>
                      <a:r>
                        <a:rPr sz="500" b="1" spc="10" dirty="0">
                          <a:latin typeface="Times New Roman"/>
                          <a:cs typeface="Times New Roman"/>
                        </a:rPr>
                        <a:t>31.12.2015</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5570">
                        <a:lnSpc>
                          <a:spcPts val="600"/>
                        </a:lnSpc>
                        <a:spcBef>
                          <a:spcPts val="25"/>
                        </a:spcBef>
                      </a:pPr>
                      <a:r>
                        <a:rPr sz="500" b="1" spc="10" dirty="0">
                          <a:latin typeface="Times New Roman"/>
                          <a:cs typeface="Times New Roman"/>
                        </a:rPr>
                        <a:t>31.12.2016</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1"/>
                  </a:ext>
                </a:extLst>
              </a:tr>
              <a:tr h="92201">
                <a:tc>
                  <a:txBody>
                    <a:bodyPr/>
                    <a:lstStyle/>
                    <a:p>
                      <a:pPr marL="1270">
                        <a:lnSpc>
                          <a:spcPts val="520"/>
                        </a:lnSpc>
                        <a:spcBef>
                          <a:spcPts val="105"/>
                        </a:spcBef>
                      </a:pPr>
                      <a:r>
                        <a:rPr sz="500" b="1" spc="10" dirty="0">
                          <a:latin typeface="Times New Roman"/>
                          <a:cs typeface="Times New Roman"/>
                        </a:rPr>
                        <a:t>Duran</a:t>
                      </a:r>
                      <a:r>
                        <a:rPr sz="500" b="1" spc="-5" dirty="0">
                          <a:latin typeface="Times New Roman"/>
                          <a:cs typeface="Times New Roman"/>
                        </a:rPr>
                        <a:t> </a:t>
                      </a:r>
                      <a:r>
                        <a:rPr sz="500" b="1" dirty="0">
                          <a:latin typeface="Times New Roman"/>
                          <a:cs typeface="Times New Roman"/>
                        </a:rPr>
                        <a:t>Varlıklar</a:t>
                      </a:r>
                      <a:endParaRPr sz="50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90"/>
                        </a:lnSpc>
                        <a:spcBef>
                          <a:spcPts val="35"/>
                        </a:spcBef>
                      </a:pPr>
                      <a:r>
                        <a:rPr sz="500" b="1" dirty="0">
                          <a:latin typeface="Times New Roman"/>
                          <a:cs typeface="Times New Roman"/>
                        </a:rPr>
                        <a:t>47.809.000</a:t>
                      </a:r>
                      <a:endParaRPr sz="5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90"/>
                        </a:lnSpc>
                        <a:spcBef>
                          <a:spcPts val="35"/>
                        </a:spcBef>
                      </a:pPr>
                      <a:r>
                        <a:rPr sz="500" b="1" dirty="0">
                          <a:latin typeface="Times New Roman"/>
                          <a:cs typeface="Times New Roman"/>
                        </a:rPr>
                        <a:t>52.156.000</a:t>
                      </a:r>
                      <a:endParaRPr sz="5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8391">
                <a:tc>
                  <a:txBody>
                    <a:bodyPr/>
                    <a:lstStyle/>
                    <a:p>
                      <a:pPr marL="1270">
                        <a:lnSpc>
                          <a:spcPts val="520"/>
                        </a:lnSpc>
                        <a:spcBef>
                          <a:spcPts val="75"/>
                        </a:spcBef>
                      </a:pPr>
                      <a:r>
                        <a:rPr sz="500" spc="5" dirty="0">
                          <a:latin typeface="Times New Roman"/>
                          <a:cs typeface="Times New Roman"/>
                        </a:rPr>
                        <a:t>Diğer</a:t>
                      </a:r>
                      <a:r>
                        <a:rPr sz="500" spc="-5" dirty="0">
                          <a:latin typeface="Times New Roman"/>
                          <a:cs typeface="Times New Roman"/>
                        </a:rPr>
                        <a:t> </a:t>
                      </a:r>
                      <a:r>
                        <a:rPr sz="500" spc="5" dirty="0">
                          <a:latin typeface="Times New Roman"/>
                          <a:cs typeface="Times New Roman"/>
                        </a:rPr>
                        <a:t>Alacaklar</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45.000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54.000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88391">
                <a:tc>
                  <a:txBody>
                    <a:bodyPr/>
                    <a:lstStyle/>
                    <a:p>
                      <a:pPr marL="1270">
                        <a:lnSpc>
                          <a:spcPts val="520"/>
                        </a:lnSpc>
                        <a:spcBef>
                          <a:spcPts val="75"/>
                        </a:spcBef>
                      </a:pPr>
                      <a:r>
                        <a:rPr sz="500" dirty="0">
                          <a:latin typeface="Times New Roman"/>
                          <a:cs typeface="Times New Roman"/>
                        </a:rPr>
                        <a:t>Yatırım </a:t>
                      </a:r>
                      <a:r>
                        <a:rPr sz="500" spc="5" dirty="0">
                          <a:latin typeface="Times New Roman"/>
                          <a:cs typeface="Times New Roman"/>
                        </a:rPr>
                        <a:t>Amaçlı</a:t>
                      </a:r>
                      <a:r>
                        <a:rPr sz="500" spc="-10" dirty="0">
                          <a:latin typeface="Times New Roman"/>
                          <a:cs typeface="Times New Roman"/>
                        </a:rPr>
                        <a:t> </a:t>
                      </a:r>
                      <a:r>
                        <a:rPr sz="500" spc="5" dirty="0">
                          <a:latin typeface="Times New Roman"/>
                          <a:cs typeface="Times New Roman"/>
                        </a:rPr>
                        <a:t>Gayrimenkuller</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140.000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142.000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88391">
                <a:tc>
                  <a:txBody>
                    <a:bodyPr/>
                    <a:lstStyle/>
                    <a:p>
                      <a:pPr marL="1270">
                        <a:lnSpc>
                          <a:spcPts val="520"/>
                        </a:lnSpc>
                        <a:spcBef>
                          <a:spcPts val="75"/>
                        </a:spcBef>
                      </a:pPr>
                      <a:r>
                        <a:rPr sz="500" spc="5" dirty="0">
                          <a:latin typeface="Times New Roman"/>
                          <a:cs typeface="Times New Roman"/>
                        </a:rPr>
                        <a:t>Maddi </a:t>
                      </a:r>
                      <a:r>
                        <a:rPr sz="500" spc="10" dirty="0">
                          <a:latin typeface="Times New Roman"/>
                          <a:cs typeface="Times New Roman"/>
                        </a:rPr>
                        <a:t>Duran</a:t>
                      </a:r>
                      <a:r>
                        <a:rPr sz="500" spc="5" dirty="0">
                          <a:latin typeface="Times New Roman"/>
                          <a:cs typeface="Times New Roman"/>
                        </a:rPr>
                        <a:t> </a:t>
                      </a:r>
                      <a:r>
                        <a:rPr sz="500" dirty="0">
                          <a:latin typeface="Times New Roman"/>
                          <a:cs typeface="Times New Roman"/>
                        </a:rPr>
                        <a:t>Varlıklar</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43.600.000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46.400.000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88391">
                <a:tc>
                  <a:txBody>
                    <a:bodyPr/>
                    <a:lstStyle/>
                    <a:p>
                      <a:pPr marL="1270">
                        <a:lnSpc>
                          <a:spcPts val="520"/>
                        </a:lnSpc>
                        <a:spcBef>
                          <a:spcPts val="75"/>
                        </a:spcBef>
                      </a:pPr>
                      <a:r>
                        <a:rPr sz="500" spc="5" dirty="0">
                          <a:latin typeface="Times New Roman"/>
                          <a:cs typeface="Times New Roman"/>
                        </a:rPr>
                        <a:t>Maddi Olmayan </a:t>
                      </a:r>
                      <a:r>
                        <a:rPr sz="500" spc="10" dirty="0">
                          <a:latin typeface="Times New Roman"/>
                          <a:cs typeface="Times New Roman"/>
                        </a:rPr>
                        <a:t>Duran</a:t>
                      </a:r>
                      <a:r>
                        <a:rPr sz="500" spc="15" dirty="0">
                          <a:latin typeface="Times New Roman"/>
                          <a:cs typeface="Times New Roman"/>
                        </a:rPr>
                        <a:t> </a:t>
                      </a:r>
                      <a:r>
                        <a:rPr sz="500" dirty="0">
                          <a:latin typeface="Times New Roman"/>
                          <a:cs typeface="Times New Roman"/>
                        </a:rPr>
                        <a:t>Varlıklar</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74.000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spc="-25" dirty="0">
                          <a:latin typeface="Times New Roman"/>
                          <a:cs typeface="Times New Roman"/>
                        </a:rPr>
                        <a:t>1</a:t>
                      </a:r>
                      <a:r>
                        <a:rPr sz="500" dirty="0">
                          <a:latin typeface="Times New Roman"/>
                          <a:cs typeface="Times New Roman"/>
                        </a:rPr>
                        <a:t>10.000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88391">
                <a:tc>
                  <a:txBody>
                    <a:bodyPr/>
                    <a:lstStyle/>
                    <a:p>
                      <a:pPr marL="1270">
                        <a:lnSpc>
                          <a:spcPts val="520"/>
                        </a:lnSpc>
                        <a:spcBef>
                          <a:spcPts val="75"/>
                        </a:spcBef>
                      </a:pPr>
                      <a:r>
                        <a:rPr sz="500" dirty="0">
                          <a:latin typeface="Times New Roman"/>
                          <a:cs typeface="Times New Roman"/>
                        </a:rPr>
                        <a:t>Ertelenmiş </a:t>
                      </a:r>
                      <a:r>
                        <a:rPr sz="500" spc="-10" dirty="0">
                          <a:latin typeface="Times New Roman"/>
                          <a:cs typeface="Times New Roman"/>
                        </a:rPr>
                        <a:t>Vergi</a:t>
                      </a:r>
                      <a:r>
                        <a:rPr sz="500" spc="-55" dirty="0">
                          <a:latin typeface="Times New Roman"/>
                          <a:cs typeface="Times New Roman"/>
                        </a:rPr>
                        <a:t> </a:t>
                      </a:r>
                      <a:r>
                        <a:rPr sz="500" spc="-5" dirty="0">
                          <a:latin typeface="Times New Roman"/>
                          <a:cs typeface="Times New Roman"/>
                        </a:rPr>
                        <a:t>Varlığı</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3.950.000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75"/>
                        </a:spcBef>
                      </a:pPr>
                      <a:r>
                        <a:rPr sz="500" dirty="0">
                          <a:latin typeface="Times New Roman"/>
                          <a:cs typeface="Times New Roman"/>
                        </a:rPr>
                        <a:t>5.450.000</a:t>
                      </a:r>
                      <a:endParaRPr sz="50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92964">
                <a:tc>
                  <a:txBody>
                    <a:bodyPr/>
                    <a:lstStyle/>
                    <a:p>
                      <a:pPr marL="313690">
                        <a:lnSpc>
                          <a:spcPct val="100000"/>
                        </a:lnSpc>
                        <a:spcBef>
                          <a:spcPts val="25"/>
                        </a:spcBef>
                      </a:pPr>
                      <a:r>
                        <a:rPr sz="500" b="1" spc="10" dirty="0">
                          <a:latin typeface="Times New Roman"/>
                          <a:cs typeface="Times New Roman"/>
                        </a:rPr>
                        <a:t>Aktif</a:t>
                      </a:r>
                      <a:r>
                        <a:rPr sz="500" b="1" spc="-15" dirty="0">
                          <a:latin typeface="Times New Roman"/>
                          <a:cs typeface="Times New Roman"/>
                        </a:rPr>
                        <a:t> </a:t>
                      </a:r>
                      <a:r>
                        <a:rPr sz="500" b="1" dirty="0">
                          <a:latin typeface="Times New Roman"/>
                          <a:cs typeface="Times New Roman"/>
                        </a:rPr>
                        <a:t>Toplamı</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30"/>
                        </a:lnSpc>
                        <a:spcBef>
                          <a:spcPts val="100"/>
                        </a:spcBef>
                      </a:pPr>
                      <a:r>
                        <a:rPr sz="500" b="1" dirty="0">
                          <a:latin typeface="Times New Roman"/>
                          <a:cs typeface="Times New Roman"/>
                        </a:rPr>
                        <a:t>93.109.000</a:t>
                      </a:r>
                      <a:endParaRPr sz="50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30"/>
                        </a:lnSpc>
                        <a:spcBef>
                          <a:spcPts val="100"/>
                        </a:spcBef>
                      </a:pPr>
                      <a:r>
                        <a:rPr sz="500" b="1" dirty="0">
                          <a:latin typeface="Times New Roman"/>
                          <a:cs typeface="Times New Roman"/>
                        </a:rPr>
                        <a:t>101.856.000</a:t>
                      </a:r>
                      <a:endParaRPr sz="50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14" name="object 14"/>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6" name="object 16"/>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8" name="object 18"/>
          <p:cNvSpPr txBox="1"/>
          <p:nvPr/>
        </p:nvSpPr>
        <p:spPr>
          <a:xfrm>
            <a:off x="1044960" y="4370255"/>
            <a:ext cx="1360170" cy="168275"/>
          </a:xfrm>
          <a:prstGeom prst="rect">
            <a:avLst/>
          </a:prstGeom>
        </p:spPr>
        <p:txBody>
          <a:bodyPr vert="horz" wrap="square" lIns="0" tIns="17145" rIns="0" bIns="0" rtlCol="0">
            <a:spAutoFit/>
          </a:bodyPr>
          <a:lstStyle/>
          <a:p>
            <a:pPr marL="12700">
              <a:lnSpc>
                <a:spcPct val="100000"/>
              </a:lnSpc>
              <a:spcBef>
                <a:spcPts val="135"/>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Bilanço</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Verileri</a:t>
            </a:r>
            <a:endParaRPr sz="900">
              <a:latin typeface="Times New Roman"/>
              <a:cs typeface="Times New Roman"/>
            </a:endParaRPr>
          </a:p>
        </p:txBody>
      </p:sp>
      <p:graphicFrame>
        <p:nvGraphicFramePr>
          <p:cNvPr id="19" name="object 19"/>
          <p:cNvGraphicFramePr>
            <a:graphicFrameLocks noGrp="1"/>
          </p:cNvGraphicFramePr>
          <p:nvPr/>
        </p:nvGraphicFramePr>
        <p:xfrm>
          <a:off x="1159763" y="4963668"/>
          <a:ext cx="2086610" cy="814069"/>
        </p:xfrm>
        <a:graphic>
          <a:graphicData uri="http://schemas.openxmlformats.org/drawingml/2006/table">
            <a:tbl>
              <a:tblPr firstRow="1" bandRow="1">
                <a:tableStyleId>{2D5ABB26-0587-4C30-8999-92F81FD0307C}</a:tableStyleId>
              </a:tblPr>
              <a:tblGrid>
                <a:gridCol w="1019810">
                  <a:extLst>
                    <a:ext uri="{9D8B030D-6E8A-4147-A177-3AD203B41FA5}">
                      <a16:colId xmlns:a16="http://schemas.microsoft.com/office/drawing/2014/main" val="20000"/>
                    </a:ext>
                  </a:extLst>
                </a:gridCol>
                <a:gridCol w="530860">
                  <a:extLst>
                    <a:ext uri="{9D8B030D-6E8A-4147-A177-3AD203B41FA5}">
                      <a16:colId xmlns:a16="http://schemas.microsoft.com/office/drawing/2014/main" val="20001"/>
                    </a:ext>
                  </a:extLst>
                </a:gridCol>
                <a:gridCol w="532130">
                  <a:extLst>
                    <a:ext uri="{9D8B030D-6E8A-4147-A177-3AD203B41FA5}">
                      <a16:colId xmlns:a16="http://schemas.microsoft.com/office/drawing/2014/main" val="20002"/>
                    </a:ext>
                  </a:extLst>
                </a:gridCol>
              </a:tblGrid>
              <a:tr h="143255">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1435">
                        <a:lnSpc>
                          <a:spcPct val="100000"/>
                        </a:lnSpc>
                        <a:spcBef>
                          <a:spcPts val="229"/>
                        </a:spcBef>
                      </a:pPr>
                      <a:r>
                        <a:rPr sz="500" b="1" spc="10" dirty="0">
                          <a:latin typeface="Times New Roman"/>
                          <a:cs typeface="Times New Roman"/>
                        </a:rPr>
                        <a:t>Önceki</a:t>
                      </a:r>
                      <a:r>
                        <a:rPr sz="500" b="1" spc="-5"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89535">
                        <a:lnSpc>
                          <a:spcPct val="100000"/>
                        </a:lnSpc>
                        <a:spcBef>
                          <a:spcPts val="229"/>
                        </a:spcBef>
                      </a:pPr>
                      <a:r>
                        <a:rPr sz="500" b="1" spc="10" dirty="0">
                          <a:latin typeface="Times New Roman"/>
                          <a:cs typeface="Times New Roman"/>
                        </a:rPr>
                        <a:t>Cari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0"/>
                  </a:ext>
                </a:extLst>
              </a:tr>
              <a:tr h="84581">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2395">
                        <a:lnSpc>
                          <a:spcPts val="560"/>
                        </a:lnSpc>
                        <a:spcBef>
                          <a:spcPts val="5"/>
                        </a:spcBef>
                      </a:pPr>
                      <a:r>
                        <a:rPr sz="500" b="1" spc="10" dirty="0">
                          <a:latin typeface="Times New Roman"/>
                          <a:cs typeface="Times New Roman"/>
                        </a:rPr>
                        <a:t>31.12.2015</a:t>
                      </a:r>
                      <a:endParaRPr sz="500">
                        <a:latin typeface="Times New Roman"/>
                        <a:cs typeface="Times New Roman"/>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13664">
                        <a:lnSpc>
                          <a:spcPts val="560"/>
                        </a:lnSpc>
                        <a:spcBef>
                          <a:spcPts val="5"/>
                        </a:spcBef>
                      </a:pPr>
                      <a:r>
                        <a:rPr sz="500" b="1" spc="10" dirty="0">
                          <a:latin typeface="Times New Roman"/>
                          <a:cs typeface="Times New Roman"/>
                        </a:rPr>
                        <a:t>31.12.2016</a:t>
                      </a:r>
                      <a:endParaRPr sz="500">
                        <a:latin typeface="Times New Roman"/>
                        <a:cs typeface="Times New Roman"/>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1"/>
                  </a:ext>
                </a:extLst>
              </a:tr>
              <a:tr h="83057">
                <a:tc>
                  <a:txBody>
                    <a:bodyPr/>
                    <a:lstStyle/>
                    <a:p>
                      <a:pPr marL="1270">
                        <a:lnSpc>
                          <a:spcPts val="520"/>
                        </a:lnSpc>
                        <a:spcBef>
                          <a:spcPts val="35"/>
                        </a:spcBef>
                      </a:pPr>
                      <a:r>
                        <a:rPr sz="500" b="1" spc="10" dirty="0">
                          <a:latin typeface="Times New Roman"/>
                          <a:cs typeface="Times New Roman"/>
                        </a:rPr>
                        <a:t>Kısa </a:t>
                      </a:r>
                      <a:r>
                        <a:rPr sz="500" b="1" dirty="0">
                          <a:latin typeface="Times New Roman"/>
                          <a:cs typeface="Times New Roman"/>
                        </a:rPr>
                        <a:t>Vadeli Yabancı</a:t>
                      </a:r>
                      <a:r>
                        <a:rPr sz="500" b="1" spc="-15" dirty="0">
                          <a:latin typeface="Times New Roman"/>
                          <a:cs typeface="Times New Roman"/>
                        </a:rPr>
                        <a:t> </a:t>
                      </a:r>
                      <a:r>
                        <a:rPr sz="500" b="1" spc="10" dirty="0">
                          <a:latin typeface="Times New Roman"/>
                          <a:cs typeface="Times New Roman"/>
                        </a:rPr>
                        <a:t>Kaynaklar</a:t>
                      </a:r>
                      <a:endParaRPr sz="5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55"/>
                        </a:lnSpc>
                      </a:pPr>
                      <a:r>
                        <a:rPr sz="500" b="1" dirty="0">
                          <a:latin typeface="Times New Roman"/>
                          <a:cs typeface="Times New Roman"/>
                        </a:rPr>
                        <a:t>25.610.000</a:t>
                      </a: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55"/>
                        </a:lnSpc>
                      </a:pPr>
                      <a:r>
                        <a:rPr sz="500" b="1" dirty="0">
                          <a:latin typeface="Times New Roman"/>
                          <a:cs typeface="Times New Roman"/>
                        </a:rPr>
                        <a:t>23.720.000</a:t>
                      </a: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2296">
                <a:tc>
                  <a:txBody>
                    <a:bodyPr/>
                    <a:lstStyle/>
                    <a:p>
                      <a:pPr marL="1270">
                        <a:lnSpc>
                          <a:spcPts val="520"/>
                        </a:lnSpc>
                        <a:spcBef>
                          <a:spcPts val="25"/>
                        </a:spcBef>
                      </a:pPr>
                      <a:r>
                        <a:rPr sz="500" spc="5" dirty="0">
                          <a:latin typeface="Times New Roman"/>
                          <a:cs typeface="Times New Roman"/>
                        </a:rPr>
                        <a:t>Finansal</a:t>
                      </a:r>
                      <a:r>
                        <a:rPr sz="500" spc="20"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5"/>
                        </a:spcBef>
                      </a:pPr>
                      <a:r>
                        <a:rPr sz="500" dirty="0">
                          <a:latin typeface="Times New Roman"/>
                          <a:cs typeface="Times New Roman"/>
                        </a:rPr>
                        <a:t>7.700.000</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5"/>
                        </a:spcBef>
                      </a:pPr>
                      <a:r>
                        <a:rPr sz="500" dirty="0">
                          <a:latin typeface="Times New Roman"/>
                          <a:cs typeface="Times New Roman"/>
                        </a:rPr>
                        <a:t>5.300.000</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83819">
                <a:tc>
                  <a:txBody>
                    <a:bodyPr/>
                    <a:lstStyle/>
                    <a:p>
                      <a:pPr marL="1270">
                        <a:lnSpc>
                          <a:spcPts val="520"/>
                        </a:lnSpc>
                        <a:spcBef>
                          <a:spcPts val="40"/>
                        </a:spcBef>
                      </a:pPr>
                      <a:r>
                        <a:rPr sz="500" dirty="0">
                          <a:latin typeface="Times New Roman"/>
                          <a:cs typeface="Times New Roman"/>
                        </a:rPr>
                        <a:t>Ticari</a:t>
                      </a:r>
                      <a:r>
                        <a:rPr sz="500" spc="15"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spc="-25" dirty="0">
                          <a:latin typeface="Times New Roman"/>
                          <a:cs typeface="Times New Roman"/>
                        </a:rPr>
                        <a:t>1</a:t>
                      </a:r>
                      <a:r>
                        <a:rPr sz="500" dirty="0">
                          <a:latin typeface="Times New Roman"/>
                          <a:cs typeface="Times New Roman"/>
                        </a:rPr>
                        <a:t>1.000.000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dirty="0">
                          <a:latin typeface="Times New Roman"/>
                          <a:cs typeface="Times New Roman"/>
                        </a:rPr>
                        <a:t>12.300.000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83819">
                <a:tc>
                  <a:txBody>
                    <a:bodyPr/>
                    <a:lstStyle/>
                    <a:p>
                      <a:pPr marL="1270">
                        <a:lnSpc>
                          <a:spcPts val="520"/>
                        </a:lnSpc>
                        <a:spcBef>
                          <a:spcPts val="40"/>
                        </a:spcBef>
                      </a:pPr>
                      <a:r>
                        <a:rPr sz="500" spc="5" dirty="0">
                          <a:latin typeface="Times New Roman"/>
                          <a:cs typeface="Times New Roman"/>
                        </a:rPr>
                        <a:t>Diğer</a:t>
                      </a:r>
                      <a:r>
                        <a:rPr sz="500" spc="15"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dirty="0">
                          <a:latin typeface="Times New Roman"/>
                          <a:cs typeface="Times New Roman"/>
                        </a:rPr>
                        <a:t>3.000.000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dirty="0">
                          <a:latin typeface="Times New Roman"/>
                          <a:cs typeface="Times New Roman"/>
                        </a:rPr>
                        <a:t>1.400.000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82296">
                <a:tc>
                  <a:txBody>
                    <a:bodyPr/>
                    <a:lstStyle/>
                    <a:p>
                      <a:pPr marL="1270">
                        <a:lnSpc>
                          <a:spcPts val="520"/>
                        </a:lnSpc>
                        <a:spcBef>
                          <a:spcPts val="25"/>
                        </a:spcBef>
                      </a:pPr>
                      <a:r>
                        <a:rPr sz="500" spc="10" dirty="0">
                          <a:latin typeface="Times New Roman"/>
                          <a:cs typeface="Times New Roman"/>
                        </a:rPr>
                        <a:t>Dönem Karı </a:t>
                      </a:r>
                      <a:r>
                        <a:rPr sz="500" spc="-10" dirty="0">
                          <a:latin typeface="Times New Roman"/>
                          <a:cs typeface="Times New Roman"/>
                        </a:rPr>
                        <a:t>Vergi</a:t>
                      </a:r>
                      <a:r>
                        <a:rPr sz="500" spc="-25" dirty="0">
                          <a:latin typeface="Times New Roman"/>
                          <a:cs typeface="Times New Roman"/>
                        </a:rPr>
                        <a:t> </a:t>
                      </a:r>
                      <a:r>
                        <a:rPr sz="500" spc="5" dirty="0">
                          <a:latin typeface="Times New Roman"/>
                          <a:cs typeface="Times New Roman"/>
                        </a:rPr>
                        <a:t>Yükümlülükleri</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5"/>
                        </a:spcBef>
                      </a:pPr>
                      <a:r>
                        <a:rPr sz="500" dirty="0">
                          <a:latin typeface="Times New Roman"/>
                          <a:cs typeface="Times New Roman"/>
                        </a:rPr>
                        <a:t>2.500.000</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25"/>
                        </a:spcBef>
                      </a:pPr>
                      <a:r>
                        <a:rPr sz="500" dirty="0">
                          <a:latin typeface="Times New Roman"/>
                          <a:cs typeface="Times New Roman"/>
                        </a:rPr>
                        <a:t>3.100.000</a:t>
                      </a:r>
                      <a:endParaRPr sz="500">
                        <a:latin typeface="Times New Roman"/>
                        <a:cs typeface="Times New Roman"/>
                      </a:endParaRPr>
                    </a:p>
                  </a:txBody>
                  <a:tcPr marL="0" marR="0" marT="31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83819">
                <a:tc>
                  <a:txBody>
                    <a:bodyPr/>
                    <a:lstStyle/>
                    <a:p>
                      <a:pPr marL="1270">
                        <a:lnSpc>
                          <a:spcPts val="520"/>
                        </a:lnSpc>
                        <a:spcBef>
                          <a:spcPts val="40"/>
                        </a:spcBef>
                      </a:pPr>
                      <a:r>
                        <a:rPr sz="500" spc="5" dirty="0">
                          <a:latin typeface="Times New Roman"/>
                          <a:cs typeface="Times New Roman"/>
                        </a:rPr>
                        <a:t>Borç</a:t>
                      </a:r>
                      <a:r>
                        <a:rPr sz="500" spc="15" dirty="0">
                          <a:latin typeface="Times New Roman"/>
                          <a:cs typeface="Times New Roman"/>
                        </a:rPr>
                        <a:t> </a:t>
                      </a:r>
                      <a:r>
                        <a:rPr sz="500" spc="5" dirty="0">
                          <a:latin typeface="Times New Roman"/>
                          <a:cs typeface="Times New Roman"/>
                        </a:rPr>
                        <a:t>Karşılıkları</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dirty="0">
                          <a:latin typeface="Times New Roman"/>
                          <a:cs typeface="Times New Roman"/>
                        </a:rPr>
                        <a:t>800.000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40"/>
                        </a:spcBef>
                      </a:pPr>
                      <a:r>
                        <a:rPr sz="500" dirty="0">
                          <a:latin typeface="Times New Roman"/>
                          <a:cs typeface="Times New Roman"/>
                        </a:rPr>
                        <a:t>900.000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83820">
                <a:tc>
                  <a:txBody>
                    <a:bodyPr/>
                    <a:lstStyle/>
                    <a:p>
                      <a:pPr marL="1270">
                        <a:lnSpc>
                          <a:spcPts val="520"/>
                        </a:lnSpc>
                        <a:spcBef>
                          <a:spcPts val="40"/>
                        </a:spcBef>
                      </a:pPr>
                      <a:r>
                        <a:rPr sz="500" spc="5" dirty="0">
                          <a:latin typeface="Times New Roman"/>
                          <a:cs typeface="Times New Roman"/>
                        </a:rPr>
                        <a:t>Diğer </a:t>
                      </a:r>
                      <a:r>
                        <a:rPr sz="500" spc="10" dirty="0">
                          <a:latin typeface="Times New Roman"/>
                          <a:cs typeface="Times New Roman"/>
                        </a:rPr>
                        <a:t>Kısa </a:t>
                      </a:r>
                      <a:r>
                        <a:rPr sz="500" spc="-5" dirty="0">
                          <a:latin typeface="Times New Roman"/>
                          <a:cs typeface="Times New Roman"/>
                        </a:rPr>
                        <a:t>Vadeli</a:t>
                      </a:r>
                      <a:r>
                        <a:rPr sz="500" spc="-10" dirty="0">
                          <a:latin typeface="Times New Roman"/>
                          <a:cs typeface="Times New Roman"/>
                        </a:rPr>
                        <a:t> </a:t>
                      </a:r>
                      <a:r>
                        <a:rPr sz="500" spc="5" dirty="0">
                          <a:latin typeface="Times New Roman"/>
                          <a:cs typeface="Times New Roman"/>
                        </a:rPr>
                        <a:t>Yükümlülükler</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40"/>
                        </a:spcBef>
                      </a:pPr>
                      <a:r>
                        <a:rPr sz="500" dirty="0">
                          <a:latin typeface="Times New Roman"/>
                          <a:cs typeface="Times New Roman"/>
                        </a:rPr>
                        <a:t>610.000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40"/>
                        </a:spcBef>
                      </a:pPr>
                      <a:r>
                        <a:rPr sz="500" dirty="0">
                          <a:latin typeface="Times New Roman"/>
                          <a:cs typeface="Times New Roman"/>
                        </a:rPr>
                        <a:t>720.000</a:t>
                      </a:r>
                      <a:endParaRPr sz="50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20" name="object 20"/>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63291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22" name="object 22"/>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4116324" y="478688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24" name="object 24"/>
          <p:cNvSpPr txBox="1"/>
          <p:nvPr/>
        </p:nvSpPr>
        <p:spPr>
          <a:xfrm>
            <a:off x="4131066" y="4391590"/>
            <a:ext cx="1360170" cy="168275"/>
          </a:xfrm>
          <a:prstGeom prst="rect">
            <a:avLst/>
          </a:prstGeom>
        </p:spPr>
        <p:txBody>
          <a:bodyPr vert="horz" wrap="square" lIns="0" tIns="17145" rIns="0" bIns="0" rtlCol="0">
            <a:spAutoFit/>
          </a:bodyPr>
          <a:lstStyle/>
          <a:p>
            <a:pPr marL="12700">
              <a:lnSpc>
                <a:spcPct val="100000"/>
              </a:lnSpc>
              <a:spcBef>
                <a:spcPts val="135"/>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Bilanço</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Verileri</a:t>
            </a:r>
            <a:endParaRPr sz="900">
              <a:latin typeface="Times New Roman"/>
              <a:cs typeface="Times New Roman"/>
            </a:endParaRPr>
          </a:p>
        </p:txBody>
      </p:sp>
      <p:graphicFrame>
        <p:nvGraphicFramePr>
          <p:cNvPr id="25" name="object 25"/>
          <p:cNvGraphicFramePr>
            <a:graphicFrameLocks noGrp="1"/>
          </p:cNvGraphicFramePr>
          <p:nvPr/>
        </p:nvGraphicFramePr>
        <p:xfrm>
          <a:off x="4203191" y="5027676"/>
          <a:ext cx="2129155" cy="826135"/>
        </p:xfrm>
        <a:graphic>
          <a:graphicData uri="http://schemas.openxmlformats.org/drawingml/2006/table">
            <a:tbl>
              <a:tblPr firstRow="1" bandRow="1">
                <a:tableStyleId>{2D5ABB26-0587-4C30-8999-92F81FD0307C}</a:tableStyleId>
              </a:tblPr>
              <a:tblGrid>
                <a:gridCol w="1039494">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tblGrid>
              <a:tr h="185928">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9055">
                        <a:lnSpc>
                          <a:spcPct val="100000"/>
                        </a:lnSpc>
                        <a:spcBef>
                          <a:spcPts val="400"/>
                        </a:spcBef>
                      </a:pPr>
                      <a:r>
                        <a:rPr sz="500" b="1" spc="10" dirty="0">
                          <a:latin typeface="Times New Roman"/>
                          <a:cs typeface="Times New Roman"/>
                        </a:rPr>
                        <a:t>Önceki</a:t>
                      </a:r>
                      <a:r>
                        <a:rPr sz="500" b="1" spc="-5"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5080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95885">
                        <a:lnSpc>
                          <a:spcPct val="100000"/>
                        </a:lnSpc>
                        <a:spcBef>
                          <a:spcPts val="400"/>
                        </a:spcBef>
                      </a:pPr>
                      <a:r>
                        <a:rPr sz="500" b="1" spc="10" dirty="0">
                          <a:latin typeface="Times New Roman"/>
                          <a:cs typeface="Times New Roman"/>
                        </a:rPr>
                        <a:t>Cari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5080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0"/>
                  </a:ext>
                </a:extLst>
              </a:tr>
              <a:tr h="108965">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20014">
                        <a:lnSpc>
                          <a:spcPct val="100000"/>
                        </a:lnSpc>
                        <a:spcBef>
                          <a:spcPts val="100"/>
                        </a:spcBef>
                      </a:pPr>
                      <a:r>
                        <a:rPr sz="500" b="1" spc="10" dirty="0">
                          <a:latin typeface="Times New Roman"/>
                          <a:cs typeface="Times New Roman"/>
                        </a:rPr>
                        <a:t>31.12.2015</a:t>
                      </a:r>
                      <a:endParaRPr sz="500">
                        <a:latin typeface="Times New Roman"/>
                        <a:cs typeface="Times New Roman"/>
                      </a:endParaRPr>
                    </a:p>
                  </a:txBody>
                  <a:tcPr marL="0" marR="0" marT="1270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20014">
                        <a:lnSpc>
                          <a:spcPct val="100000"/>
                        </a:lnSpc>
                        <a:spcBef>
                          <a:spcPts val="100"/>
                        </a:spcBef>
                      </a:pPr>
                      <a:r>
                        <a:rPr sz="500" b="1" spc="10" dirty="0">
                          <a:latin typeface="Times New Roman"/>
                          <a:cs typeface="Times New Roman"/>
                        </a:rPr>
                        <a:t>31.12.2016</a:t>
                      </a:r>
                      <a:endParaRPr sz="500">
                        <a:latin typeface="Times New Roman"/>
                        <a:cs typeface="Times New Roman"/>
                      </a:endParaRPr>
                    </a:p>
                  </a:txBody>
                  <a:tcPr marL="0" marR="0" marT="1270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1"/>
                  </a:ext>
                </a:extLst>
              </a:tr>
              <a:tr h="108966">
                <a:tc>
                  <a:txBody>
                    <a:bodyPr/>
                    <a:lstStyle/>
                    <a:p>
                      <a:pPr marL="1270">
                        <a:lnSpc>
                          <a:spcPts val="520"/>
                        </a:lnSpc>
                        <a:spcBef>
                          <a:spcPts val="235"/>
                        </a:spcBef>
                      </a:pPr>
                      <a:r>
                        <a:rPr sz="500" b="1" spc="5" dirty="0">
                          <a:latin typeface="Times New Roman"/>
                          <a:cs typeface="Times New Roman"/>
                        </a:rPr>
                        <a:t>Uzun </a:t>
                      </a:r>
                      <a:r>
                        <a:rPr sz="500" b="1" dirty="0">
                          <a:latin typeface="Times New Roman"/>
                          <a:cs typeface="Times New Roman"/>
                        </a:rPr>
                        <a:t>Vadeli Yabancı</a:t>
                      </a:r>
                      <a:r>
                        <a:rPr sz="500" b="1" spc="10" dirty="0">
                          <a:latin typeface="Times New Roman"/>
                          <a:cs typeface="Times New Roman"/>
                        </a:rPr>
                        <a:t> Kaynaklar</a:t>
                      </a:r>
                      <a:endParaRPr sz="500">
                        <a:latin typeface="Times New Roman"/>
                        <a:cs typeface="Times New Roman"/>
                      </a:endParaRPr>
                    </a:p>
                  </a:txBody>
                  <a:tcPr marL="0" marR="0" marT="298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95"/>
                        </a:spcBef>
                      </a:pPr>
                      <a:r>
                        <a:rPr sz="500" b="1" dirty="0">
                          <a:latin typeface="Times New Roman"/>
                          <a:cs typeface="Times New Roman"/>
                        </a:rPr>
                        <a:t>10.350.000</a:t>
                      </a:r>
                      <a:endParaRPr sz="50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95"/>
                        </a:spcBef>
                      </a:pPr>
                      <a:r>
                        <a:rPr sz="500" b="1" spc="-30" dirty="0">
                          <a:latin typeface="Times New Roman"/>
                          <a:cs typeface="Times New Roman"/>
                        </a:rPr>
                        <a:t>1</a:t>
                      </a:r>
                      <a:r>
                        <a:rPr sz="500" b="1" dirty="0">
                          <a:latin typeface="Times New Roman"/>
                          <a:cs typeface="Times New Roman"/>
                        </a:rPr>
                        <a:t>1.400.000</a:t>
                      </a:r>
                      <a:endParaRPr sz="50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03632">
                <a:tc>
                  <a:txBody>
                    <a:bodyPr/>
                    <a:lstStyle/>
                    <a:p>
                      <a:pPr marL="1270">
                        <a:lnSpc>
                          <a:spcPts val="520"/>
                        </a:lnSpc>
                        <a:spcBef>
                          <a:spcPts val="195"/>
                        </a:spcBef>
                      </a:pPr>
                      <a:r>
                        <a:rPr sz="500" spc="5" dirty="0">
                          <a:latin typeface="Times New Roman"/>
                          <a:cs typeface="Times New Roman"/>
                        </a:rPr>
                        <a:t>Finansal</a:t>
                      </a:r>
                      <a:r>
                        <a:rPr sz="500" spc="20"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4.000.000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5.600.000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3631">
                <a:tc>
                  <a:txBody>
                    <a:bodyPr/>
                    <a:lstStyle/>
                    <a:p>
                      <a:pPr marL="1270">
                        <a:lnSpc>
                          <a:spcPts val="520"/>
                        </a:lnSpc>
                        <a:spcBef>
                          <a:spcPts val="195"/>
                        </a:spcBef>
                      </a:pPr>
                      <a:r>
                        <a:rPr sz="500" spc="5" dirty="0">
                          <a:latin typeface="Times New Roman"/>
                          <a:cs typeface="Times New Roman"/>
                        </a:rPr>
                        <a:t>Diğer</a:t>
                      </a:r>
                      <a:r>
                        <a:rPr sz="500" spc="15"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3.500.000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2.400.000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3632">
                <a:tc>
                  <a:txBody>
                    <a:bodyPr/>
                    <a:lstStyle/>
                    <a:p>
                      <a:pPr marL="1270">
                        <a:lnSpc>
                          <a:spcPts val="520"/>
                        </a:lnSpc>
                        <a:spcBef>
                          <a:spcPts val="195"/>
                        </a:spcBef>
                      </a:pPr>
                      <a:r>
                        <a:rPr sz="500" spc="5" dirty="0">
                          <a:latin typeface="Times New Roman"/>
                          <a:cs typeface="Times New Roman"/>
                        </a:rPr>
                        <a:t>Kıdem </a:t>
                      </a:r>
                      <a:r>
                        <a:rPr sz="500" dirty="0">
                          <a:latin typeface="Times New Roman"/>
                          <a:cs typeface="Times New Roman"/>
                        </a:rPr>
                        <a:t>Tazminatı</a:t>
                      </a:r>
                      <a:r>
                        <a:rPr sz="500" spc="35" dirty="0">
                          <a:latin typeface="Times New Roman"/>
                          <a:cs typeface="Times New Roman"/>
                        </a:rPr>
                        <a:t> </a:t>
                      </a:r>
                      <a:r>
                        <a:rPr sz="500" spc="5" dirty="0">
                          <a:latin typeface="Times New Roman"/>
                          <a:cs typeface="Times New Roman"/>
                        </a:rPr>
                        <a:t>Karşılıkları</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2.500.000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195"/>
                        </a:spcBef>
                      </a:pPr>
                      <a:r>
                        <a:rPr sz="500" dirty="0">
                          <a:latin typeface="Times New Roman"/>
                          <a:cs typeface="Times New Roman"/>
                        </a:rPr>
                        <a:t>2.900.000</a:t>
                      </a:r>
                      <a:endParaRPr sz="50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8204">
                <a:tc>
                  <a:txBody>
                    <a:bodyPr/>
                    <a:lstStyle/>
                    <a:p>
                      <a:pPr marL="1270">
                        <a:lnSpc>
                          <a:spcPts val="520"/>
                        </a:lnSpc>
                        <a:spcBef>
                          <a:spcPts val="229"/>
                        </a:spcBef>
                      </a:pPr>
                      <a:r>
                        <a:rPr sz="500" spc="5" dirty="0">
                          <a:latin typeface="Times New Roman"/>
                          <a:cs typeface="Times New Roman"/>
                        </a:rPr>
                        <a:t>Diğer Uzun </a:t>
                      </a:r>
                      <a:r>
                        <a:rPr sz="500" spc="-5" dirty="0">
                          <a:latin typeface="Times New Roman"/>
                          <a:cs typeface="Times New Roman"/>
                        </a:rPr>
                        <a:t>Vadeli</a:t>
                      </a:r>
                      <a:r>
                        <a:rPr sz="500" spc="20" dirty="0">
                          <a:latin typeface="Times New Roman"/>
                          <a:cs typeface="Times New Roman"/>
                        </a:rPr>
                        <a:t> </a:t>
                      </a:r>
                      <a:r>
                        <a:rPr sz="500" spc="5" dirty="0">
                          <a:latin typeface="Times New Roman"/>
                          <a:cs typeface="Times New Roman"/>
                        </a:rPr>
                        <a:t>Yükümlülükler</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229"/>
                        </a:spcBef>
                      </a:pPr>
                      <a:r>
                        <a:rPr sz="500" dirty="0">
                          <a:latin typeface="Times New Roman"/>
                          <a:cs typeface="Times New Roman"/>
                        </a:rPr>
                        <a:t>350.000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229"/>
                        </a:spcBef>
                      </a:pPr>
                      <a:r>
                        <a:rPr sz="500" dirty="0">
                          <a:latin typeface="Times New Roman"/>
                          <a:cs typeface="Times New Roman"/>
                        </a:rPr>
                        <a:t>500.000</a:t>
                      </a:r>
                      <a:endParaRPr sz="500">
                        <a:latin typeface="Times New Roman"/>
                        <a:cs typeface="Times New Roman"/>
                      </a:endParaRPr>
                    </a:p>
                  </a:txBody>
                  <a:tcPr marL="0" marR="0" marT="29209"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bl>
          </a:graphicData>
        </a:graphic>
      </p:graphicFrame>
      <p:sp>
        <p:nvSpPr>
          <p:cNvPr id="26" name="object 26"/>
          <p:cNvSpPr/>
          <p:nvPr/>
        </p:nvSpPr>
        <p:spPr>
          <a:xfrm>
            <a:off x="3988308" y="434492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7" name="object 27"/>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28" name="object 28"/>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30" name="object 30"/>
          <p:cNvSpPr txBox="1"/>
          <p:nvPr/>
        </p:nvSpPr>
        <p:spPr>
          <a:xfrm>
            <a:off x="1044960" y="7061626"/>
            <a:ext cx="1360170" cy="168275"/>
          </a:xfrm>
          <a:prstGeom prst="rect">
            <a:avLst/>
          </a:prstGeom>
        </p:spPr>
        <p:txBody>
          <a:bodyPr vert="horz" wrap="square" lIns="0" tIns="17145" rIns="0" bIns="0" rtlCol="0">
            <a:spAutoFit/>
          </a:bodyPr>
          <a:lstStyle/>
          <a:p>
            <a:pPr marL="12700">
              <a:lnSpc>
                <a:spcPct val="100000"/>
              </a:lnSpc>
              <a:spcBef>
                <a:spcPts val="135"/>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Bilanço</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Verileri</a:t>
            </a:r>
            <a:endParaRPr sz="900">
              <a:latin typeface="Times New Roman"/>
              <a:cs typeface="Times New Roman"/>
            </a:endParaRPr>
          </a:p>
        </p:txBody>
      </p:sp>
      <p:graphicFrame>
        <p:nvGraphicFramePr>
          <p:cNvPr id="31" name="object 31"/>
          <p:cNvGraphicFramePr>
            <a:graphicFrameLocks noGrp="1"/>
          </p:cNvGraphicFramePr>
          <p:nvPr/>
        </p:nvGraphicFramePr>
        <p:xfrm>
          <a:off x="1179575" y="7697723"/>
          <a:ext cx="1969135" cy="763905"/>
        </p:xfrm>
        <a:graphic>
          <a:graphicData uri="http://schemas.openxmlformats.org/drawingml/2006/table">
            <a:tbl>
              <a:tblPr firstRow="1" bandRow="1">
                <a:tableStyleId>{2D5ABB26-0587-4C30-8999-92F81FD0307C}</a:tableStyleId>
              </a:tblPr>
              <a:tblGrid>
                <a:gridCol w="961390">
                  <a:extLst>
                    <a:ext uri="{9D8B030D-6E8A-4147-A177-3AD203B41FA5}">
                      <a16:colId xmlns:a16="http://schemas.microsoft.com/office/drawing/2014/main" val="20000"/>
                    </a:ext>
                  </a:extLst>
                </a:gridCol>
                <a:gridCol w="501015">
                  <a:extLst>
                    <a:ext uri="{9D8B030D-6E8A-4147-A177-3AD203B41FA5}">
                      <a16:colId xmlns:a16="http://schemas.microsoft.com/office/drawing/2014/main" val="20001"/>
                    </a:ext>
                  </a:extLst>
                </a:gridCol>
                <a:gridCol w="501015">
                  <a:extLst>
                    <a:ext uri="{9D8B030D-6E8A-4147-A177-3AD203B41FA5}">
                      <a16:colId xmlns:a16="http://schemas.microsoft.com/office/drawing/2014/main" val="20002"/>
                    </a:ext>
                  </a:extLst>
                </a:gridCol>
              </a:tblGrid>
              <a:tr h="147828">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30480" algn="r">
                        <a:lnSpc>
                          <a:spcPct val="100000"/>
                        </a:lnSpc>
                        <a:spcBef>
                          <a:spcPts val="254"/>
                        </a:spcBef>
                      </a:pPr>
                      <a:r>
                        <a:rPr sz="500" b="1" spc="10" dirty="0">
                          <a:latin typeface="Times New Roman"/>
                          <a:cs typeface="Times New Roman"/>
                        </a:rPr>
                        <a:t>Önceki</a:t>
                      </a:r>
                      <a:r>
                        <a:rPr sz="500" b="1" spc="-7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4295">
                        <a:lnSpc>
                          <a:spcPct val="100000"/>
                        </a:lnSpc>
                        <a:spcBef>
                          <a:spcPts val="254"/>
                        </a:spcBef>
                      </a:pPr>
                      <a:r>
                        <a:rPr sz="500" b="1" spc="10" dirty="0">
                          <a:latin typeface="Times New Roman"/>
                          <a:cs typeface="Times New Roman"/>
                        </a:rPr>
                        <a:t>Cari</a:t>
                      </a:r>
                      <a:r>
                        <a:rPr sz="500" b="1" spc="-10" dirty="0">
                          <a:latin typeface="Times New Roman"/>
                          <a:cs typeface="Times New Roman"/>
                        </a:rPr>
                        <a:t> </a:t>
                      </a:r>
                      <a:r>
                        <a:rPr sz="500" b="1" spc="10" dirty="0">
                          <a:latin typeface="Times New Roman"/>
                          <a:cs typeface="Times New Roman"/>
                        </a:rPr>
                        <a:t>Dönem</a:t>
                      </a:r>
                      <a:endParaRPr sz="500">
                        <a:latin typeface="Times New Roman"/>
                        <a:cs typeface="Times New Roman"/>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0"/>
                  </a:ext>
                </a:extLst>
              </a:tr>
              <a:tr h="89153">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98425">
                        <a:lnSpc>
                          <a:spcPts val="575"/>
                        </a:lnSpc>
                        <a:spcBef>
                          <a:spcPts val="30"/>
                        </a:spcBef>
                      </a:pPr>
                      <a:r>
                        <a:rPr sz="500" b="1" spc="10" dirty="0">
                          <a:latin typeface="Times New Roman"/>
                          <a:cs typeface="Times New Roman"/>
                        </a:rPr>
                        <a:t>31.12.2015</a:t>
                      </a:r>
                      <a:endParaRPr sz="500">
                        <a:latin typeface="Times New Roman"/>
                        <a:cs typeface="Times New Roman"/>
                      </a:endParaRPr>
                    </a:p>
                  </a:txBody>
                  <a:tcPr marL="0" marR="0" marT="38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99060">
                        <a:lnSpc>
                          <a:spcPts val="575"/>
                        </a:lnSpc>
                        <a:spcBef>
                          <a:spcPts val="30"/>
                        </a:spcBef>
                      </a:pPr>
                      <a:r>
                        <a:rPr sz="500" b="1" spc="10" dirty="0">
                          <a:latin typeface="Times New Roman"/>
                          <a:cs typeface="Times New Roman"/>
                        </a:rPr>
                        <a:t>31.12.2016</a:t>
                      </a:r>
                      <a:endParaRPr sz="500">
                        <a:latin typeface="Times New Roman"/>
                        <a:cs typeface="Times New Roman"/>
                      </a:endParaRPr>
                    </a:p>
                  </a:txBody>
                  <a:tcPr marL="0" marR="0" marT="38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extLst>
                  <a:ext uri="{0D108BD9-81ED-4DB2-BD59-A6C34878D82A}">
                    <a16:rowId xmlns:a16="http://schemas.microsoft.com/office/drawing/2014/main" val="10001"/>
                  </a:ext>
                </a:extLst>
              </a:tr>
              <a:tr h="90677">
                <a:tc>
                  <a:txBody>
                    <a:bodyPr/>
                    <a:lstStyle/>
                    <a:p>
                      <a:pPr marL="2540">
                        <a:lnSpc>
                          <a:spcPts val="520"/>
                        </a:lnSpc>
                        <a:spcBef>
                          <a:spcPts val="95"/>
                        </a:spcBef>
                      </a:pPr>
                      <a:r>
                        <a:rPr sz="500" b="1" spc="5" dirty="0">
                          <a:latin typeface="Times New Roman"/>
                          <a:cs typeface="Times New Roman"/>
                        </a:rPr>
                        <a:t>Özkaynaklar</a:t>
                      </a:r>
                      <a:endParaRPr sz="50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80"/>
                        </a:lnSpc>
                        <a:spcBef>
                          <a:spcPts val="35"/>
                        </a:spcBef>
                      </a:pPr>
                      <a:r>
                        <a:rPr sz="500" b="1" dirty="0">
                          <a:latin typeface="Times New Roman"/>
                          <a:cs typeface="Times New Roman"/>
                        </a:rPr>
                        <a:t>57.149.000</a:t>
                      </a:r>
                      <a:endParaRPr sz="5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580"/>
                        </a:lnSpc>
                        <a:spcBef>
                          <a:spcPts val="35"/>
                        </a:spcBef>
                      </a:pPr>
                      <a:r>
                        <a:rPr sz="500" b="1" dirty="0">
                          <a:latin typeface="Times New Roman"/>
                          <a:cs typeface="Times New Roman"/>
                        </a:rPr>
                        <a:t>66.736.000</a:t>
                      </a:r>
                      <a:endParaRPr sz="5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5344">
                <a:tc>
                  <a:txBody>
                    <a:bodyPr/>
                    <a:lstStyle/>
                    <a:p>
                      <a:pPr marL="2540">
                        <a:lnSpc>
                          <a:spcPts val="565"/>
                        </a:lnSpc>
                        <a:spcBef>
                          <a:spcPts val="5"/>
                        </a:spcBef>
                      </a:pPr>
                      <a:r>
                        <a:rPr sz="500" dirty="0">
                          <a:latin typeface="Times New Roman"/>
                          <a:cs typeface="Times New Roman"/>
                        </a:rPr>
                        <a:t>Ödenmiş</a:t>
                      </a:r>
                      <a:r>
                        <a:rPr sz="500" spc="60" dirty="0">
                          <a:latin typeface="Times New Roman"/>
                          <a:cs typeface="Times New Roman"/>
                        </a:rPr>
                        <a:t> </a:t>
                      </a:r>
                      <a:r>
                        <a:rPr sz="500" spc="5" dirty="0">
                          <a:latin typeface="Times New Roman"/>
                          <a:cs typeface="Times New Roman"/>
                        </a:rPr>
                        <a:t>Sermaye</a:t>
                      </a:r>
                      <a:endParaRPr sz="50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38.000.000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38.000.000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86867">
                <a:tc>
                  <a:txBody>
                    <a:bodyPr/>
                    <a:lstStyle/>
                    <a:p>
                      <a:pPr marL="2540">
                        <a:lnSpc>
                          <a:spcPts val="565"/>
                        </a:lnSpc>
                        <a:spcBef>
                          <a:spcPts val="15"/>
                        </a:spcBef>
                      </a:pPr>
                      <a:r>
                        <a:rPr sz="500" spc="10" dirty="0">
                          <a:latin typeface="Times New Roman"/>
                          <a:cs typeface="Times New Roman"/>
                        </a:rPr>
                        <a:t>Kardan </a:t>
                      </a:r>
                      <a:r>
                        <a:rPr sz="500" dirty="0">
                          <a:latin typeface="Times New Roman"/>
                          <a:cs typeface="Times New Roman"/>
                        </a:rPr>
                        <a:t>Ayrılan</a:t>
                      </a:r>
                      <a:r>
                        <a:rPr sz="500" spc="-35" dirty="0">
                          <a:latin typeface="Times New Roman"/>
                          <a:cs typeface="Times New Roman"/>
                        </a:rPr>
                        <a:t> </a:t>
                      </a:r>
                      <a:r>
                        <a:rPr sz="500" spc="-5" dirty="0">
                          <a:latin typeface="Times New Roman"/>
                          <a:cs typeface="Times New Roman"/>
                        </a:rPr>
                        <a:t>Yedekler</a:t>
                      </a:r>
                      <a:endParaRPr sz="50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65"/>
                        </a:spcBef>
                      </a:pPr>
                      <a:r>
                        <a:rPr sz="500" dirty="0">
                          <a:latin typeface="Times New Roman"/>
                          <a:cs typeface="Times New Roman"/>
                        </a:rPr>
                        <a:t>2.400.000</a:t>
                      </a:r>
                      <a:endParaRPr sz="50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65"/>
                        </a:spcBef>
                      </a:pPr>
                      <a:r>
                        <a:rPr sz="500" dirty="0">
                          <a:latin typeface="Times New Roman"/>
                          <a:cs typeface="Times New Roman"/>
                        </a:rPr>
                        <a:t>3.500.000</a:t>
                      </a:r>
                      <a:endParaRPr sz="50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85344">
                <a:tc>
                  <a:txBody>
                    <a:bodyPr/>
                    <a:lstStyle/>
                    <a:p>
                      <a:pPr marL="2540">
                        <a:lnSpc>
                          <a:spcPts val="565"/>
                        </a:lnSpc>
                        <a:spcBef>
                          <a:spcPts val="5"/>
                        </a:spcBef>
                      </a:pPr>
                      <a:r>
                        <a:rPr sz="500" spc="5" dirty="0">
                          <a:latin typeface="Times New Roman"/>
                          <a:cs typeface="Times New Roman"/>
                        </a:rPr>
                        <a:t>Geçmiş Yıllar </a:t>
                      </a:r>
                      <a:r>
                        <a:rPr sz="500" spc="10" dirty="0">
                          <a:latin typeface="Times New Roman"/>
                          <a:cs typeface="Times New Roman"/>
                        </a:rPr>
                        <a:t>Karları</a:t>
                      </a:r>
                      <a:endParaRPr sz="50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5.900.000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12.500.000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85343">
                <a:tc>
                  <a:txBody>
                    <a:bodyPr/>
                    <a:lstStyle/>
                    <a:p>
                      <a:pPr marL="2540">
                        <a:lnSpc>
                          <a:spcPts val="565"/>
                        </a:lnSpc>
                        <a:spcBef>
                          <a:spcPts val="5"/>
                        </a:spcBef>
                      </a:pPr>
                      <a:r>
                        <a:rPr sz="500" spc="10" dirty="0">
                          <a:latin typeface="Times New Roman"/>
                          <a:cs typeface="Times New Roman"/>
                        </a:rPr>
                        <a:t>Net Dönem</a:t>
                      </a:r>
                      <a:r>
                        <a:rPr sz="500" spc="5" dirty="0">
                          <a:latin typeface="Times New Roman"/>
                          <a:cs typeface="Times New Roman"/>
                        </a:rPr>
                        <a:t> </a:t>
                      </a:r>
                      <a:r>
                        <a:rPr sz="500" spc="10" dirty="0">
                          <a:latin typeface="Times New Roman"/>
                          <a:cs typeface="Times New Roman"/>
                        </a:rPr>
                        <a:t>Karı</a:t>
                      </a:r>
                      <a:endParaRPr sz="50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10.849.000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20"/>
                        </a:lnSpc>
                        <a:spcBef>
                          <a:spcPts val="50"/>
                        </a:spcBef>
                      </a:pPr>
                      <a:r>
                        <a:rPr sz="500" dirty="0">
                          <a:latin typeface="Times New Roman"/>
                          <a:cs typeface="Times New Roman"/>
                        </a:rPr>
                        <a:t>12.736.000</a:t>
                      </a:r>
                      <a:endParaRPr sz="500">
                        <a:latin typeface="Times New Roman"/>
                        <a:cs typeface="Times New Roman"/>
                      </a:endParaRPr>
                    </a:p>
                  </a:txBody>
                  <a:tcPr marL="0" marR="0" marT="63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89916">
                <a:tc>
                  <a:txBody>
                    <a:bodyPr/>
                    <a:lstStyle/>
                    <a:p>
                      <a:pPr marL="284480">
                        <a:lnSpc>
                          <a:spcPts val="580"/>
                        </a:lnSpc>
                        <a:spcBef>
                          <a:spcPts val="30"/>
                        </a:spcBef>
                      </a:pPr>
                      <a:r>
                        <a:rPr sz="500" b="1" spc="5" dirty="0">
                          <a:latin typeface="Times New Roman"/>
                          <a:cs typeface="Times New Roman"/>
                        </a:rPr>
                        <a:t>Pasif </a:t>
                      </a:r>
                      <a:r>
                        <a:rPr sz="500" b="1" dirty="0">
                          <a:latin typeface="Times New Roman"/>
                          <a:cs typeface="Times New Roman"/>
                        </a:rPr>
                        <a:t>Toplamı</a:t>
                      </a:r>
                      <a:endParaRPr sz="5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90"/>
                        </a:spcBef>
                      </a:pPr>
                      <a:r>
                        <a:rPr sz="500" b="1" dirty="0">
                          <a:latin typeface="Times New Roman"/>
                          <a:cs typeface="Times New Roman"/>
                        </a:rPr>
                        <a:t>93.109.000</a:t>
                      </a:r>
                      <a:endParaRPr sz="50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520"/>
                        </a:lnSpc>
                        <a:spcBef>
                          <a:spcPts val="90"/>
                        </a:spcBef>
                      </a:pPr>
                      <a:r>
                        <a:rPr sz="500" b="1" dirty="0">
                          <a:latin typeface="Times New Roman"/>
                          <a:cs typeface="Times New Roman"/>
                        </a:rPr>
                        <a:t>101.856.000</a:t>
                      </a:r>
                      <a:endParaRPr sz="50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bl>
          </a:graphicData>
        </a:graphic>
      </p:graphicFrame>
      <p:sp>
        <p:nvSpPr>
          <p:cNvPr id="32" name="object 32"/>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33" name="object 3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34" name="object 3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15264">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440690">
                  <a:extLst>
                    <a:ext uri="{9D8B030D-6E8A-4147-A177-3AD203B41FA5}">
                      <a16:colId xmlns:a16="http://schemas.microsoft.com/office/drawing/2014/main" val="20003"/>
                    </a:ext>
                  </a:extLst>
                </a:gridCol>
                <a:gridCol w="440689">
                  <a:extLst>
                    <a:ext uri="{9D8B030D-6E8A-4147-A177-3AD203B41FA5}">
                      <a16:colId xmlns:a16="http://schemas.microsoft.com/office/drawing/2014/main" val="20004"/>
                    </a:ext>
                  </a:extLst>
                </a:gridCol>
                <a:gridCol w="266700">
                  <a:extLst>
                    <a:ext uri="{9D8B030D-6E8A-4147-A177-3AD203B41FA5}">
                      <a16:colId xmlns:a16="http://schemas.microsoft.com/office/drawing/2014/main" val="20005"/>
                    </a:ext>
                  </a:extLst>
                </a:gridCol>
                <a:gridCol w="326389">
                  <a:extLst>
                    <a:ext uri="{9D8B030D-6E8A-4147-A177-3AD203B41FA5}">
                      <a16:colId xmlns:a16="http://schemas.microsoft.com/office/drawing/2014/main" val="20006"/>
                    </a:ext>
                  </a:extLst>
                </a:gridCol>
              </a:tblGrid>
              <a:tr h="446532">
                <a:tc rowSpan="18">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5">
                  <a:txBody>
                    <a:bodyPr/>
                    <a:lstStyle/>
                    <a:p>
                      <a:pPr marL="27305">
                        <a:lnSpc>
                          <a:spcPct val="100000"/>
                        </a:lnSpc>
                        <a:spcBef>
                          <a:spcPts val="500"/>
                        </a:spcBef>
                      </a:pPr>
                      <a:r>
                        <a:rPr sz="900" b="1" spc="20" dirty="0">
                          <a:solidFill>
                            <a:srgbClr val="330066"/>
                          </a:solidFill>
                          <a:latin typeface="Times New Roman"/>
                          <a:cs typeface="Times New Roman"/>
                        </a:rPr>
                        <a:t>ABC </a:t>
                      </a:r>
                      <a:r>
                        <a:rPr sz="900" b="1" spc="10" dirty="0">
                          <a:solidFill>
                            <a:srgbClr val="330066"/>
                          </a:solidFill>
                          <a:latin typeface="Times New Roman"/>
                          <a:cs typeface="Times New Roman"/>
                        </a:rPr>
                        <a:t>A.Ş. </a:t>
                      </a:r>
                      <a:r>
                        <a:rPr sz="900" b="1" spc="15" dirty="0">
                          <a:solidFill>
                            <a:srgbClr val="330066"/>
                          </a:solidFill>
                          <a:latin typeface="Times New Roman"/>
                          <a:cs typeface="Times New Roman"/>
                        </a:rPr>
                        <a:t>Gelir Tablosu</a:t>
                      </a:r>
                      <a:r>
                        <a:rPr sz="900" b="1" dirty="0">
                          <a:solidFill>
                            <a:srgbClr val="330066"/>
                          </a:solidFill>
                          <a:latin typeface="Times New Roman"/>
                          <a:cs typeface="Times New Roman"/>
                        </a:rPr>
                        <a:t> </a:t>
                      </a:r>
                      <a:r>
                        <a:rPr sz="900" b="1" spc="10" dirty="0">
                          <a:solidFill>
                            <a:srgbClr val="330066"/>
                          </a:solidFill>
                          <a:latin typeface="Times New Roman"/>
                          <a:cs typeface="Times New Roman"/>
                        </a:rPr>
                        <a:t>Verileri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8839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rowSpan="16">
                  <a:txBody>
                    <a:bodyPr/>
                    <a:lstStyle/>
                    <a:p>
                      <a:pPr>
                        <a:lnSpc>
                          <a:spcPct val="100000"/>
                        </a:lnSpc>
                      </a:pPr>
                      <a:endParaRPr sz="500">
                        <a:latin typeface="Times New Roman"/>
                        <a:cs typeface="Times New Roman"/>
                      </a:endParaRPr>
                    </a:p>
                  </a:txBody>
                  <a:tcPr marL="0" marR="0" marT="0" marB="0">
                    <a:lnR w="3175">
                      <a:solidFill>
                        <a:srgbClr val="000000"/>
                      </a:solidFill>
                      <a:prstDash val="solid"/>
                    </a:lnR>
                    <a:lnT w="3175" cap="flat" cmpd="sng" algn="ctr">
                      <a:solidFill>
                        <a:srgbClr val="000000"/>
                      </a:solidFill>
                      <a:prstDash val="solid"/>
                      <a:round/>
                      <a:headEnd type="none" w="med" len="med"/>
                      <a:tailEnd type="none" w="med" len="med"/>
                    </a:lnT>
                  </a:tcPr>
                </a:tc>
                <a:tc gridSpan="3">
                  <a:txBody>
                    <a:bodyPr/>
                    <a:lstStyle/>
                    <a:p>
                      <a:pPr marL="493395">
                        <a:lnSpc>
                          <a:spcPts val="455"/>
                        </a:lnSpc>
                        <a:spcBef>
                          <a:spcPts val="135"/>
                        </a:spcBef>
                      </a:pPr>
                      <a:r>
                        <a:rPr sz="450" b="1" spc="5" dirty="0">
                          <a:latin typeface="Times New Roman"/>
                          <a:cs typeface="Times New Roman"/>
                        </a:rPr>
                        <a:t>ABC A.Ş. </a:t>
                      </a:r>
                      <a:r>
                        <a:rPr sz="450" b="1" spc="10" dirty="0">
                          <a:latin typeface="Times New Roman"/>
                          <a:cs typeface="Times New Roman"/>
                        </a:rPr>
                        <a:t>GELİR</a:t>
                      </a:r>
                      <a:r>
                        <a:rPr sz="450" b="1" spc="-55" dirty="0">
                          <a:latin typeface="Times New Roman"/>
                          <a:cs typeface="Times New Roman"/>
                        </a:rPr>
                        <a:t> </a:t>
                      </a:r>
                      <a:r>
                        <a:rPr sz="450" b="1" spc="5" dirty="0">
                          <a:latin typeface="Times New Roman"/>
                          <a:cs typeface="Times New Roman"/>
                        </a:rPr>
                        <a:t>TABLOSU</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rowSpan="16" grid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12700">
                      <a:solidFill>
                        <a:srgbClr val="000000"/>
                      </a:solidFill>
                      <a:prstDash val="solid"/>
                    </a:lnR>
                  </a:tcPr>
                </a:tc>
                <a:tc rowSpan="16" hMerge="1">
                  <a:txBody>
                    <a:bodyPr/>
                    <a:lstStyle/>
                    <a:p>
                      <a:endParaRPr/>
                    </a:p>
                  </a:txBody>
                  <a:tcPr marL="0" marR="0" marT="0" marB="0"/>
                </a:tc>
                <a:extLst>
                  <a:ext uri="{0D108BD9-81ED-4DB2-BD59-A6C34878D82A}">
                    <a16:rowId xmlns:a16="http://schemas.microsoft.com/office/drawing/2014/main" val="10001"/>
                  </a:ext>
                </a:extLst>
              </a:tr>
              <a:tr h="10363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23495" algn="r">
                        <a:lnSpc>
                          <a:spcPct val="100000"/>
                        </a:lnSpc>
                        <a:spcBef>
                          <a:spcPts val="115"/>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3500">
                        <a:lnSpc>
                          <a:spcPct val="100000"/>
                        </a:lnSpc>
                        <a:spcBef>
                          <a:spcPts val="115"/>
                        </a:spcBef>
                      </a:pPr>
                      <a:r>
                        <a:rPr sz="450" b="1" spc="5" dirty="0">
                          <a:latin typeface="Times New Roman"/>
                          <a:cs typeface="Times New Roman"/>
                        </a:rPr>
                        <a:t>Cari</a:t>
                      </a:r>
                      <a:r>
                        <a:rPr sz="450" b="1" spc="-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2"/>
                  </a:ext>
                </a:extLst>
              </a:tr>
              <a:tr h="10439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81915">
                        <a:lnSpc>
                          <a:spcPct val="100000"/>
                        </a:lnSpc>
                        <a:spcBef>
                          <a:spcPts val="115"/>
                        </a:spcBef>
                      </a:pPr>
                      <a:r>
                        <a:rPr sz="450" b="1" spc="5" dirty="0">
                          <a:latin typeface="Times New Roman"/>
                          <a:cs typeface="Times New Roman"/>
                        </a:rPr>
                        <a:t>31.12.2015</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81915">
                        <a:lnSpc>
                          <a:spcPct val="100000"/>
                        </a:lnSpc>
                        <a:spcBef>
                          <a:spcPts val="115"/>
                        </a:spcBef>
                      </a:pPr>
                      <a:r>
                        <a:rPr sz="450" b="1" spc="5" dirty="0">
                          <a:latin typeface="Times New Roman"/>
                          <a:cs typeface="Times New Roman"/>
                        </a:rPr>
                        <a:t>31.12.2016</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3"/>
                  </a:ext>
                </a:extLst>
              </a:tr>
              <a:tr h="8000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5"/>
                        </a:spcBef>
                      </a:pPr>
                      <a:r>
                        <a:rPr sz="450" spc="5" dirty="0">
                          <a:latin typeface="Times New Roman"/>
                          <a:cs typeface="Times New Roman"/>
                        </a:rPr>
                        <a:t>Satış</a:t>
                      </a:r>
                      <a:r>
                        <a:rPr sz="450" dirty="0">
                          <a:latin typeface="Times New Roman"/>
                          <a:cs typeface="Times New Roman"/>
                        </a:rPr>
                        <a:t> Gelirleri</a:t>
                      </a:r>
                      <a:endParaRPr sz="45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70"/>
                        </a:lnSpc>
                        <a:spcBef>
                          <a:spcPts val="60"/>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70"/>
                        </a:lnSpc>
                        <a:spcBef>
                          <a:spcPts val="60"/>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2.000.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4"/>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15"/>
                        </a:spcBef>
                      </a:pPr>
                      <a:r>
                        <a:rPr sz="450" spc="5" dirty="0">
                          <a:latin typeface="Times New Roman"/>
                          <a:cs typeface="Times New Roman"/>
                        </a:rPr>
                        <a:t>Satışların </a:t>
                      </a:r>
                      <a:r>
                        <a:rPr sz="450" dirty="0">
                          <a:latin typeface="Times New Roman"/>
                          <a:cs typeface="Times New Roman"/>
                        </a:rPr>
                        <a:t>Maliyeti</a:t>
                      </a:r>
                      <a:r>
                        <a:rPr sz="450" spc="30" dirty="0">
                          <a:latin typeface="Times New Roman"/>
                          <a:cs typeface="Times New Roman"/>
                        </a:rPr>
                        <a:t> </a:t>
                      </a:r>
                      <a:r>
                        <a:rPr sz="450" spc="-5" dirty="0">
                          <a:latin typeface="Times New Roman"/>
                          <a:cs typeface="Times New Roman"/>
                        </a:rPr>
                        <a:t>(-)</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55"/>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55"/>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5.000.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5"/>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15"/>
                        </a:spcBef>
                      </a:pPr>
                      <a:r>
                        <a:rPr sz="450" b="1" spc="5" dirty="0">
                          <a:latin typeface="Times New Roman"/>
                          <a:cs typeface="Times New Roman"/>
                        </a:rPr>
                        <a:t>Brüt</a:t>
                      </a:r>
                      <a:r>
                        <a:rPr sz="450" b="1"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b="1" dirty="0">
                          <a:latin typeface="Times New Roman"/>
                          <a:cs typeface="Times New Roman"/>
                        </a:rPr>
                        <a:t>4</a:t>
                      </a:r>
                      <a:r>
                        <a:rPr sz="450" b="1" spc="5" dirty="0">
                          <a:latin typeface="Times New Roman"/>
                          <a:cs typeface="Times New Roman"/>
                        </a:rPr>
                        <a:t>0</a:t>
                      </a:r>
                      <a:r>
                        <a:rPr sz="450" b="1" dirty="0">
                          <a:latin typeface="Times New Roman"/>
                          <a:cs typeface="Times New Roman"/>
                        </a:rPr>
                        <a:t>.0</a:t>
                      </a:r>
                      <a:r>
                        <a:rPr sz="450" b="1" spc="5" dirty="0">
                          <a:latin typeface="Times New Roman"/>
                          <a:cs typeface="Times New Roman"/>
                        </a:rPr>
                        <a:t>0</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b="1" dirty="0">
                          <a:latin typeface="Times New Roman"/>
                          <a:cs typeface="Times New Roman"/>
                        </a:rPr>
                        <a:t>4</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6"/>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15"/>
                        </a:spcBef>
                      </a:pPr>
                      <a:r>
                        <a:rPr sz="450" dirty="0">
                          <a:latin typeface="Times New Roman"/>
                          <a:cs typeface="Times New Roman"/>
                        </a:rPr>
                        <a:t>Pazarlama </a:t>
                      </a:r>
                      <a:r>
                        <a:rPr sz="450" spc="5" dirty="0">
                          <a:latin typeface="Times New Roman"/>
                          <a:cs typeface="Times New Roman"/>
                        </a:rPr>
                        <a:t>Satış Dağıtım</a:t>
                      </a:r>
                      <a:r>
                        <a:rPr sz="450" spc="40" dirty="0">
                          <a:latin typeface="Times New Roman"/>
                          <a:cs typeface="Times New Roman"/>
                        </a:rPr>
                        <a:t> </a:t>
                      </a:r>
                      <a:r>
                        <a:rPr sz="450" dirty="0">
                          <a:latin typeface="Times New Roman"/>
                          <a:cs typeface="Times New Roman"/>
                        </a:rPr>
                        <a:t>Giderleri</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7"/>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0"/>
                        </a:spcBef>
                      </a:pPr>
                      <a:r>
                        <a:rPr sz="450" dirty="0">
                          <a:latin typeface="Times New Roman"/>
                          <a:cs typeface="Times New Roman"/>
                        </a:rPr>
                        <a:t>Genel </a:t>
                      </a:r>
                      <a:r>
                        <a:rPr sz="450" spc="5" dirty="0">
                          <a:latin typeface="Times New Roman"/>
                          <a:cs typeface="Times New Roman"/>
                        </a:rPr>
                        <a:t>Yönetim </a:t>
                      </a:r>
                      <a:r>
                        <a:rPr sz="450" dirty="0">
                          <a:latin typeface="Times New Roman"/>
                          <a:cs typeface="Times New Roman"/>
                        </a:rPr>
                        <a:t>Giderleri</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9.20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10.1</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8"/>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0"/>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Gelirler</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1.64</a:t>
                      </a:r>
                      <a:r>
                        <a:rPr sz="450" spc="5" dirty="0">
                          <a:latin typeface="Times New Roman"/>
                          <a:cs typeface="Times New Roman"/>
                        </a:rPr>
                        <a:t>9</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spc="5" dirty="0">
                          <a:latin typeface="Times New Roman"/>
                          <a:cs typeface="Times New Roman"/>
                        </a:rPr>
                        <a:t>7</a:t>
                      </a:r>
                      <a:r>
                        <a:rPr sz="450" dirty="0">
                          <a:latin typeface="Times New Roman"/>
                          <a:cs typeface="Times New Roman"/>
                        </a:rPr>
                        <a:t>16.000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9"/>
                  </a:ext>
                </a:extLst>
              </a:tr>
              <a:tr h="7924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495"/>
                        </a:lnSpc>
                        <a:spcBef>
                          <a:spcPts val="30"/>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Giderler</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1.7</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0"/>
                  </a:ext>
                </a:extLst>
              </a:tr>
              <a:tr h="8077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30"/>
                        </a:spcBef>
                      </a:pPr>
                      <a:r>
                        <a:rPr sz="450" b="1" dirty="0">
                          <a:latin typeface="Times New Roman"/>
                          <a:cs typeface="Times New Roman"/>
                        </a:rPr>
                        <a:t>Faaliyet</a:t>
                      </a:r>
                      <a:r>
                        <a:rPr sz="450" b="1" spc="25" dirty="0">
                          <a:latin typeface="Times New Roman"/>
                          <a:cs typeface="Times New Roman"/>
                        </a:rPr>
                        <a:t> </a:t>
                      </a:r>
                      <a:r>
                        <a:rPr sz="450" b="1" dirty="0">
                          <a:latin typeface="Times New Roman"/>
                          <a:cs typeface="Times New Roman"/>
                        </a:rPr>
                        <a:t>Karı</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65"/>
                        </a:spcBef>
                      </a:pPr>
                      <a:r>
                        <a:rPr sz="450" b="1" dirty="0">
                          <a:latin typeface="Times New Roman"/>
                          <a:cs typeface="Times New Roman"/>
                        </a:rPr>
                        <a:t>1</a:t>
                      </a:r>
                      <a:r>
                        <a:rPr sz="450" b="1" spc="5" dirty="0">
                          <a:latin typeface="Times New Roman"/>
                          <a:cs typeface="Times New Roman"/>
                        </a:rPr>
                        <a:t>5</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65"/>
                        </a:spcBef>
                      </a:pPr>
                      <a:r>
                        <a:rPr sz="450" b="1" dirty="0">
                          <a:latin typeface="Times New Roman"/>
                          <a:cs typeface="Times New Roman"/>
                        </a:rPr>
                        <a:t>1</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9</a:t>
                      </a:r>
                      <a:r>
                        <a:rPr sz="450" b="1" dirty="0">
                          <a:latin typeface="Times New Roman"/>
                          <a:cs typeface="Times New Roman"/>
                        </a:rPr>
                        <a:t>16.0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1"/>
                  </a:ext>
                </a:extLst>
              </a:tr>
              <a:tr h="1554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marR="191770">
                        <a:lnSpc>
                          <a:spcPct val="104400"/>
                        </a:lnSpc>
                        <a:spcBef>
                          <a:spcPts val="20"/>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  </a:t>
                      </a:r>
                      <a:r>
                        <a:rPr sz="450" dirty="0">
                          <a:latin typeface="Times New Roman"/>
                          <a:cs typeface="Times New Roman"/>
                        </a:rPr>
                        <a:t>Gelirler</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0"/>
                        </a:spcBef>
                      </a:pPr>
                      <a:endParaRPr sz="550">
                        <a:latin typeface="Times New Roman"/>
                        <a:cs typeface="Times New Roman"/>
                      </a:endParaRPr>
                    </a:p>
                    <a:p>
                      <a:pPr algn="r">
                        <a:lnSpc>
                          <a:spcPts val="455"/>
                        </a:lnSpc>
                        <a:spcBef>
                          <a:spcPts val="5"/>
                        </a:spcBef>
                      </a:pPr>
                      <a:r>
                        <a:rPr sz="450" dirty="0">
                          <a:latin typeface="Times New Roman"/>
                          <a:cs typeface="Times New Roman"/>
                        </a:rPr>
                        <a:t>5.30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0"/>
                        </a:spcBef>
                      </a:pPr>
                      <a:endParaRPr sz="550">
                        <a:latin typeface="Times New Roman"/>
                        <a:cs typeface="Times New Roman"/>
                      </a:endParaRPr>
                    </a:p>
                    <a:p>
                      <a:pPr algn="r">
                        <a:lnSpc>
                          <a:spcPts val="455"/>
                        </a:lnSpc>
                        <a:spcBef>
                          <a:spcPts val="5"/>
                        </a:spcBef>
                      </a:pPr>
                      <a:r>
                        <a:rPr sz="450" dirty="0">
                          <a:latin typeface="Times New Roman"/>
                          <a:cs typeface="Times New Roman"/>
                        </a:rPr>
                        <a:t>4.2</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2"/>
                  </a:ext>
                </a:extLst>
              </a:tr>
              <a:tr h="15697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marR="191770">
                        <a:lnSpc>
                          <a:spcPct val="104500"/>
                        </a:lnSpc>
                        <a:spcBef>
                          <a:spcPts val="15"/>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  </a:t>
                      </a:r>
                      <a:r>
                        <a:rPr sz="450" dirty="0">
                          <a:latin typeface="Times New Roman"/>
                          <a:cs typeface="Times New Roman"/>
                        </a:rPr>
                        <a:t>Giderler</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550">
                        <a:latin typeface="Times New Roman"/>
                        <a:cs typeface="Times New Roman"/>
                      </a:endParaRPr>
                    </a:p>
                    <a:p>
                      <a:pPr algn="r">
                        <a:lnSpc>
                          <a:spcPts val="455"/>
                        </a:lnSpc>
                      </a:pPr>
                      <a:r>
                        <a:rPr sz="450" dirty="0">
                          <a:latin typeface="Times New Roman"/>
                          <a:cs typeface="Times New Roman"/>
                        </a:rPr>
                        <a:t>6.20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550">
                        <a:latin typeface="Times New Roman"/>
                        <a:cs typeface="Times New Roman"/>
                      </a:endParaRPr>
                    </a:p>
                    <a:p>
                      <a:pPr algn="r">
                        <a:lnSpc>
                          <a:spcPts val="455"/>
                        </a:lnSpc>
                      </a:pPr>
                      <a:r>
                        <a:rPr sz="450" dirty="0">
                          <a:latin typeface="Times New Roman"/>
                          <a:cs typeface="Times New Roman"/>
                        </a:rPr>
                        <a:t>6.4</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3"/>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0"/>
                        </a:spcBef>
                      </a:pPr>
                      <a:r>
                        <a:rPr sz="450" b="1" spc="-5" dirty="0">
                          <a:latin typeface="Times New Roman"/>
                          <a:cs typeface="Times New Roman"/>
                        </a:rPr>
                        <a:t>Vergi </a:t>
                      </a:r>
                      <a:r>
                        <a:rPr sz="450" b="1" dirty="0">
                          <a:latin typeface="Times New Roman"/>
                          <a:cs typeface="Times New Roman"/>
                        </a:rPr>
                        <a:t>Öncesi</a:t>
                      </a:r>
                      <a:r>
                        <a:rPr sz="450" b="1" spc="40"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.9</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b="1" dirty="0">
                          <a:latin typeface="Times New Roman"/>
                          <a:cs typeface="Times New Roman"/>
                        </a:rPr>
                        <a:t>1</a:t>
                      </a:r>
                      <a:r>
                        <a:rPr sz="450" b="1" spc="5" dirty="0">
                          <a:latin typeface="Times New Roman"/>
                          <a:cs typeface="Times New Roman"/>
                        </a:rPr>
                        <a:t>5</a:t>
                      </a:r>
                      <a:r>
                        <a:rPr sz="450" b="1" dirty="0">
                          <a:latin typeface="Times New Roman"/>
                          <a:cs typeface="Times New Roman"/>
                        </a:rPr>
                        <a:t>.</a:t>
                      </a:r>
                      <a:r>
                        <a:rPr sz="450" b="1" spc="5" dirty="0">
                          <a:latin typeface="Times New Roman"/>
                          <a:cs typeface="Times New Roman"/>
                        </a:rPr>
                        <a:t>7</a:t>
                      </a:r>
                      <a:r>
                        <a:rPr sz="450" b="1" dirty="0">
                          <a:latin typeface="Times New Roman"/>
                          <a:cs typeface="Times New Roman"/>
                        </a:rPr>
                        <a:t>16.0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4"/>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0"/>
                        </a:spcBef>
                      </a:pPr>
                      <a:r>
                        <a:rPr sz="450" spc="-10" dirty="0">
                          <a:latin typeface="Times New Roman"/>
                          <a:cs typeface="Times New Roman"/>
                        </a:rPr>
                        <a:t>Vergi</a:t>
                      </a:r>
                      <a:r>
                        <a:rPr sz="450" spc="10" dirty="0">
                          <a:latin typeface="Times New Roman"/>
                          <a:cs typeface="Times New Roman"/>
                        </a:rPr>
                        <a:t> </a:t>
                      </a:r>
                      <a:r>
                        <a:rPr sz="450" dirty="0">
                          <a:latin typeface="Times New Roman"/>
                          <a:cs typeface="Times New Roman"/>
                        </a:rPr>
                        <a:t>Karşılığı</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4.10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65"/>
                        </a:spcBef>
                      </a:pPr>
                      <a:r>
                        <a:rPr sz="450" dirty="0">
                          <a:latin typeface="Times New Roman"/>
                          <a:cs typeface="Times New Roman"/>
                        </a:rPr>
                        <a:t>2.9</a:t>
                      </a:r>
                      <a:r>
                        <a:rPr sz="450" spc="5" dirty="0">
                          <a:latin typeface="Times New Roman"/>
                          <a:cs typeface="Times New Roman"/>
                        </a:rPr>
                        <a:t>8</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5"/>
                  </a:ext>
                </a:extLst>
              </a:tr>
              <a:tr h="792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vMerge="1">
                  <a:txBody>
                    <a:bodyPr/>
                    <a:lstStyle/>
                    <a:p>
                      <a:endParaRPr/>
                    </a:p>
                  </a:txBody>
                  <a:tcPr marL="0" marR="0" marT="0" marB="0">
                    <a:lnR w="3175">
                      <a:solidFill>
                        <a:srgbClr val="000000"/>
                      </a:solidFill>
                      <a:prstDash val="solid"/>
                    </a:lnR>
                    <a:lnT w="3175">
                      <a:solidFill>
                        <a:srgbClr val="669999"/>
                      </a:solidFill>
                      <a:prstDash val="solid"/>
                    </a:lnT>
                  </a:tcPr>
                </a:tc>
                <a:tc>
                  <a:txBody>
                    <a:bodyPr/>
                    <a:lstStyle/>
                    <a:p>
                      <a:pPr marL="1270">
                        <a:lnSpc>
                          <a:spcPts val="505"/>
                        </a:lnSpc>
                        <a:spcBef>
                          <a:spcPts val="20"/>
                        </a:spcBef>
                      </a:pPr>
                      <a:r>
                        <a:rPr sz="450" b="1" spc="5" dirty="0">
                          <a:latin typeface="Times New Roman"/>
                          <a:cs typeface="Times New Roman"/>
                        </a:rPr>
                        <a:t>Dönem </a:t>
                      </a:r>
                      <a:r>
                        <a:rPr sz="450" b="1" dirty="0">
                          <a:latin typeface="Times New Roman"/>
                          <a:cs typeface="Times New Roman"/>
                        </a:rPr>
                        <a:t>Karı</a:t>
                      </a:r>
                      <a:endParaRPr sz="45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6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65"/>
                        </a:spcBef>
                      </a:pPr>
                      <a:r>
                        <a:rPr sz="450" b="1" dirty="0">
                          <a:latin typeface="Times New Roman"/>
                          <a:cs typeface="Times New Roman"/>
                        </a:rPr>
                        <a:t>1</a:t>
                      </a:r>
                      <a:r>
                        <a:rPr sz="450" b="1" spc="5" dirty="0">
                          <a:latin typeface="Times New Roman"/>
                          <a:cs typeface="Times New Roman"/>
                        </a:rPr>
                        <a:t>2</a:t>
                      </a:r>
                      <a:r>
                        <a:rPr sz="450" b="1" dirty="0">
                          <a:latin typeface="Times New Roman"/>
                          <a:cs typeface="Times New Roman"/>
                        </a:rPr>
                        <a:t>.</a:t>
                      </a:r>
                      <a:r>
                        <a:rPr sz="450" b="1" spc="5" dirty="0">
                          <a:latin typeface="Times New Roman"/>
                          <a:cs typeface="Times New Roman"/>
                        </a:rPr>
                        <a:t>7</a:t>
                      </a:r>
                      <a:r>
                        <a:rPr sz="450" b="1" dirty="0">
                          <a:latin typeface="Times New Roman"/>
                          <a:cs typeface="Times New Roman"/>
                        </a:rPr>
                        <a:t>36.0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gridSpan="2" vMerge="1">
                  <a:txBody>
                    <a:bodyPr/>
                    <a:lstStyle/>
                    <a:p>
                      <a:endParaRPr/>
                    </a:p>
                  </a:txBody>
                  <a:tcPr marL="0" marR="0" marT="0" marB="0">
                    <a:lnL w="3175">
                      <a:solidFill>
                        <a:srgbClr val="000000"/>
                      </a:solidFill>
                      <a:prstDash val="solid"/>
                    </a:lnL>
                    <a:lnR w="12700">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16"/>
                  </a:ext>
                </a:extLst>
              </a:tr>
              <a:tr h="6857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6">
                  <a:txBody>
                    <a:bodyPr/>
                    <a:lstStyle/>
                    <a:p>
                      <a:pPr>
                        <a:lnSpc>
                          <a:spcPct val="100000"/>
                        </a:lnSpc>
                      </a:pPr>
                      <a:endParaRPr sz="2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bl>
          </a:graphicData>
        </a:graphic>
      </p:graphicFrame>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665480" marR="144145" indent="-512445">
                        <a:lnSpc>
                          <a:spcPct val="103400"/>
                        </a:lnSpc>
                        <a:spcBef>
                          <a:spcPts val="8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Tablolar </a:t>
                      </a:r>
                      <a:r>
                        <a:rPr sz="900" b="1" spc="10" dirty="0">
                          <a:solidFill>
                            <a:srgbClr val="330066"/>
                          </a:solidFill>
                          <a:latin typeface="Times New Roman"/>
                          <a:cs typeface="Times New Roman"/>
                        </a:rPr>
                        <a:t>Analiz Teknikleri :  </a:t>
                      </a:r>
                      <a:r>
                        <a:rPr sz="900" b="1" spc="20" dirty="0">
                          <a:solidFill>
                            <a:srgbClr val="FF0000"/>
                          </a:solidFill>
                          <a:latin typeface="Times New Roman"/>
                          <a:cs typeface="Times New Roman"/>
                        </a:rPr>
                        <a:t>Örnek</a:t>
                      </a:r>
                      <a:r>
                        <a:rPr sz="900" b="1" dirty="0">
                          <a:solidFill>
                            <a:srgbClr val="FF0000"/>
                          </a:solidFill>
                          <a:latin typeface="Times New Roman"/>
                          <a:cs typeface="Times New Roman"/>
                        </a:rPr>
                        <a:t> </a:t>
                      </a:r>
                      <a:r>
                        <a:rPr sz="900" b="1" spc="15" dirty="0">
                          <a:solidFill>
                            <a:srgbClr val="FF0000"/>
                          </a:solidFill>
                          <a:latin typeface="Times New Roman"/>
                          <a:cs typeface="Times New Roman"/>
                        </a:rPr>
                        <a:t>Uygulama</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
                        </a:spcBef>
                      </a:pPr>
                      <a:endParaRPr sz="850">
                        <a:latin typeface="Times New Roman"/>
                        <a:cs typeface="Times New Roman"/>
                      </a:endParaRPr>
                    </a:p>
                    <a:p>
                      <a:pPr marL="150495">
                        <a:lnSpc>
                          <a:spcPct val="100000"/>
                        </a:lnSpc>
                        <a:spcBef>
                          <a:spcPts val="5"/>
                        </a:spcBef>
                      </a:pPr>
                      <a:r>
                        <a:rPr sz="800" b="1" dirty="0">
                          <a:latin typeface="Times New Roman"/>
                          <a:cs typeface="Times New Roman"/>
                        </a:rPr>
                        <a:t>Karşılaştırmalı </a:t>
                      </a:r>
                      <a:r>
                        <a:rPr sz="800" b="1" spc="5" dirty="0">
                          <a:latin typeface="Times New Roman"/>
                          <a:cs typeface="Times New Roman"/>
                        </a:rPr>
                        <a:t>Tablolar Analizi (Yatay</a:t>
                      </a:r>
                      <a:r>
                        <a:rPr sz="800" b="1" spc="-105" dirty="0">
                          <a:latin typeface="Times New Roman"/>
                          <a:cs typeface="Times New Roman"/>
                        </a:rPr>
                        <a:t> </a:t>
                      </a:r>
                      <a:r>
                        <a:rPr sz="800" b="1" spc="5" dirty="0">
                          <a:latin typeface="Times New Roman"/>
                          <a:cs typeface="Times New Roman"/>
                        </a:rPr>
                        <a:t>Analiz)</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60"/>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100"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965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marL="127635" marR="144145" indent="-100965" algn="just">
                        <a:lnSpc>
                          <a:spcPct val="102499"/>
                        </a:lnSpc>
                        <a:spcBef>
                          <a:spcPts val="670"/>
                        </a:spcBef>
                        <a:buClr>
                          <a:srgbClr val="330066"/>
                        </a:buClr>
                        <a:buSzPct val="68750"/>
                        <a:buFont typeface="Wingdings"/>
                        <a:buChar char=""/>
                        <a:tabLst>
                          <a:tab pos="128270" algn="l"/>
                        </a:tabLst>
                      </a:pPr>
                      <a:r>
                        <a:rPr sz="800" dirty="0">
                          <a:latin typeface="Times New Roman"/>
                          <a:cs typeface="Times New Roman"/>
                        </a:rPr>
                        <a:t>Bu </a:t>
                      </a:r>
                      <a:r>
                        <a:rPr sz="800" spc="5" dirty="0">
                          <a:latin typeface="Times New Roman"/>
                          <a:cs typeface="Times New Roman"/>
                        </a:rPr>
                        <a:t>analizde </a:t>
                      </a:r>
                      <a:r>
                        <a:rPr sz="800" b="1" spc="5" dirty="0">
                          <a:latin typeface="Times New Roman"/>
                          <a:cs typeface="Times New Roman"/>
                        </a:rPr>
                        <a:t>temel amaç, </a:t>
                      </a:r>
                      <a:r>
                        <a:rPr sz="800" dirty="0">
                          <a:latin typeface="Times New Roman"/>
                          <a:cs typeface="Times New Roman"/>
                        </a:rPr>
                        <a:t>her </a:t>
                      </a:r>
                      <a:r>
                        <a:rPr sz="800" spc="5" dirty="0">
                          <a:latin typeface="Times New Roman"/>
                          <a:cs typeface="Times New Roman"/>
                        </a:rPr>
                        <a:t>hesap kaleminin </a:t>
                      </a:r>
                      <a:r>
                        <a:rPr sz="800" dirty="0">
                          <a:latin typeface="Times New Roman"/>
                          <a:cs typeface="Times New Roman"/>
                        </a:rPr>
                        <a:t>yıllar  </a:t>
                      </a:r>
                      <a:r>
                        <a:rPr sz="800" spc="5" dirty="0">
                          <a:latin typeface="Times New Roman"/>
                          <a:cs typeface="Times New Roman"/>
                        </a:rPr>
                        <a:t>itibariyle gösterdiği </a:t>
                      </a:r>
                      <a:r>
                        <a:rPr sz="800" b="1" spc="10" dirty="0">
                          <a:latin typeface="Times New Roman"/>
                          <a:cs typeface="Times New Roman"/>
                        </a:rPr>
                        <a:t>değişim </a:t>
                      </a:r>
                      <a:r>
                        <a:rPr sz="800" b="1" spc="5" dirty="0">
                          <a:latin typeface="Times New Roman"/>
                          <a:cs typeface="Times New Roman"/>
                        </a:rPr>
                        <a:t>ve gelişmeleri  </a:t>
                      </a:r>
                      <a:r>
                        <a:rPr sz="800" dirty="0">
                          <a:latin typeface="Times New Roman"/>
                          <a:cs typeface="Times New Roman"/>
                        </a:rPr>
                        <a:t>incelemektir.</a:t>
                      </a:r>
                      <a:endParaRPr sz="800">
                        <a:latin typeface="Times New Roman"/>
                        <a:cs typeface="Times New Roman"/>
                      </a:endParaRPr>
                    </a:p>
                    <a:p>
                      <a:pPr>
                        <a:lnSpc>
                          <a:spcPct val="100000"/>
                        </a:lnSpc>
                        <a:buClr>
                          <a:srgbClr val="330066"/>
                        </a:buClr>
                        <a:buFont typeface="Wingdings"/>
                        <a:buChar char=""/>
                      </a:pPr>
                      <a:endParaRPr sz="1200">
                        <a:latin typeface="Times New Roman"/>
                        <a:cs typeface="Times New Roman"/>
                      </a:endParaRPr>
                    </a:p>
                    <a:p>
                      <a:pPr marL="127635" marR="142240" indent="-100965" algn="just">
                        <a:lnSpc>
                          <a:spcPct val="102499"/>
                        </a:lnSpc>
                        <a:buClr>
                          <a:srgbClr val="330066"/>
                        </a:buClr>
                        <a:buSzPct val="68750"/>
                        <a:buFont typeface="Wingdings"/>
                        <a:buChar char=""/>
                        <a:tabLst>
                          <a:tab pos="128270" algn="l"/>
                        </a:tabLst>
                      </a:pPr>
                      <a:r>
                        <a:rPr sz="800" spc="5" dirty="0">
                          <a:latin typeface="Times New Roman"/>
                          <a:cs typeface="Times New Roman"/>
                        </a:rPr>
                        <a:t>Analiz yapılırken önceki </a:t>
                      </a:r>
                      <a:r>
                        <a:rPr sz="800" dirty="0">
                          <a:latin typeface="Times New Roman"/>
                          <a:cs typeface="Times New Roman"/>
                        </a:rPr>
                        <a:t>yıl </a:t>
                      </a:r>
                      <a:r>
                        <a:rPr sz="800" b="1" i="1" spc="5" dirty="0">
                          <a:latin typeface="Times New Roman"/>
                          <a:cs typeface="Times New Roman"/>
                        </a:rPr>
                        <a:t>“temel </a:t>
                      </a:r>
                      <a:r>
                        <a:rPr sz="800" b="1" i="1" dirty="0">
                          <a:latin typeface="Times New Roman"/>
                          <a:cs typeface="Times New Roman"/>
                        </a:rPr>
                        <a:t>yıl” </a:t>
                      </a:r>
                      <a:r>
                        <a:rPr sz="800" dirty="0">
                          <a:latin typeface="Times New Roman"/>
                          <a:cs typeface="Times New Roman"/>
                        </a:rPr>
                        <a:t>olarak  </a:t>
                      </a:r>
                      <a:r>
                        <a:rPr sz="800" spc="5" dirty="0">
                          <a:latin typeface="Times New Roman"/>
                          <a:cs typeface="Times New Roman"/>
                        </a:rPr>
                        <a:t>dikkate </a:t>
                      </a:r>
                      <a:r>
                        <a:rPr sz="800" dirty="0">
                          <a:latin typeface="Times New Roman"/>
                          <a:cs typeface="Times New Roman"/>
                        </a:rPr>
                        <a:t>alınır </a:t>
                      </a:r>
                      <a:r>
                        <a:rPr sz="800" spc="5" dirty="0">
                          <a:latin typeface="Times New Roman"/>
                          <a:cs typeface="Times New Roman"/>
                        </a:rPr>
                        <a:t>ve sonraki </a:t>
                      </a:r>
                      <a:r>
                        <a:rPr sz="800" dirty="0">
                          <a:latin typeface="Times New Roman"/>
                          <a:cs typeface="Times New Roman"/>
                        </a:rPr>
                        <a:t>yıllar </a:t>
                      </a:r>
                      <a:r>
                        <a:rPr sz="800" spc="5" dirty="0">
                          <a:latin typeface="Times New Roman"/>
                          <a:cs typeface="Times New Roman"/>
                        </a:rPr>
                        <a:t>temel </a:t>
                      </a:r>
                      <a:r>
                        <a:rPr sz="800" dirty="0">
                          <a:latin typeface="Times New Roman"/>
                          <a:cs typeface="Times New Roman"/>
                        </a:rPr>
                        <a:t>yıla </a:t>
                      </a:r>
                      <a:r>
                        <a:rPr sz="800" spc="10" dirty="0">
                          <a:latin typeface="Times New Roman"/>
                          <a:cs typeface="Times New Roman"/>
                        </a:rPr>
                        <a:t>göre  </a:t>
                      </a:r>
                      <a:r>
                        <a:rPr sz="800" dirty="0">
                          <a:latin typeface="Times New Roman"/>
                          <a:cs typeface="Times New Roman"/>
                        </a:rPr>
                        <a:t>kıyaslanır.</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60"/>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100"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965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0"/>
                        </a:spcBef>
                      </a:pPr>
                      <a:endParaRPr sz="700">
                        <a:latin typeface="Times New Roman"/>
                        <a:cs typeface="Times New Roman"/>
                      </a:endParaRPr>
                    </a:p>
                    <a:p>
                      <a:pPr marL="27305">
                        <a:lnSpc>
                          <a:spcPct val="100000"/>
                        </a:lnSpc>
                      </a:pPr>
                      <a:r>
                        <a:rPr sz="800" dirty="0">
                          <a:latin typeface="Times New Roman"/>
                          <a:cs typeface="Times New Roman"/>
                        </a:rPr>
                        <a:t>Değişim hesaplanması: </a:t>
                      </a:r>
                      <a:r>
                        <a:rPr sz="800" spc="5" dirty="0">
                          <a:latin typeface="Times New Roman"/>
                          <a:cs typeface="Times New Roman"/>
                        </a:rPr>
                        <a:t>Artış </a:t>
                      </a:r>
                      <a:r>
                        <a:rPr sz="800" spc="-5" dirty="0">
                          <a:latin typeface="Times New Roman"/>
                          <a:cs typeface="Times New Roman"/>
                        </a:rPr>
                        <a:t>ve </a:t>
                      </a:r>
                      <a:r>
                        <a:rPr sz="800" dirty="0">
                          <a:latin typeface="Times New Roman"/>
                          <a:cs typeface="Times New Roman"/>
                        </a:rPr>
                        <a:t>Azalış </a:t>
                      </a:r>
                      <a:r>
                        <a:rPr sz="800" spc="5" dirty="0">
                          <a:latin typeface="Times New Roman"/>
                          <a:cs typeface="Times New Roman"/>
                        </a:rPr>
                        <a:t>(Oran </a:t>
                      </a:r>
                      <a:r>
                        <a:rPr sz="800" dirty="0">
                          <a:latin typeface="Times New Roman"/>
                          <a:cs typeface="Times New Roman"/>
                        </a:rPr>
                        <a:t>olarak)</a:t>
                      </a:r>
                      <a:r>
                        <a:rPr sz="800" spc="25" dirty="0">
                          <a:latin typeface="Times New Roman"/>
                          <a:cs typeface="Times New Roman"/>
                        </a:rPr>
                        <a:t> </a:t>
                      </a:r>
                      <a:r>
                        <a:rPr sz="800" spc="5" dirty="0">
                          <a:latin typeface="Times New Roman"/>
                          <a:cs typeface="Times New Roman"/>
                        </a:rPr>
                        <a:t>=</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R="327660" algn="ctr">
                        <a:lnSpc>
                          <a:spcPct val="100000"/>
                        </a:lnSpc>
                        <a:spcBef>
                          <a:spcPts val="525"/>
                        </a:spcBef>
                      </a:pPr>
                      <a:r>
                        <a:rPr sz="800" i="1" dirty="0">
                          <a:latin typeface="Times New Roman"/>
                          <a:cs typeface="Times New Roman"/>
                        </a:rPr>
                        <a:t>(Cari </a:t>
                      </a:r>
                      <a:r>
                        <a:rPr sz="800" i="1" spc="5" dirty="0">
                          <a:latin typeface="Times New Roman"/>
                          <a:cs typeface="Times New Roman"/>
                        </a:rPr>
                        <a:t>Dönem Tutarı – Önceki Dönem</a:t>
                      </a:r>
                      <a:r>
                        <a:rPr sz="800" i="1" spc="70" dirty="0">
                          <a:latin typeface="Times New Roman"/>
                          <a:cs typeface="Times New Roman"/>
                        </a:rPr>
                        <a:t> </a:t>
                      </a:r>
                      <a:r>
                        <a:rPr sz="800" i="1" spc="5" dirty="0">
                          <a:latin typeface="Times New Roman"/>
                          <a:cs typeface="Times New Roman"/>
                        </a:rPr>
                        <a:t>Tutarı)</a:t>
                      </a:r>
                      <a:endParaRPr sz="800">
                        <a:latin typeface="Times New Roman"/>
                        <a:cs typeface="Times New Roman"/>
                      </a:endParaRPr>
                    </a:p>
                    <a:p>
                      <a:pPr marR="76200" algn="ctr">
                        <a:lnSpc>
                          <a:spcPct val="100000"/>
                        </a:lnSpc>
                        <a:spcBef>
                          <a:spcPts val="215"/>
                        </a:spcBef>
                      </a:pPr>
                      <a:r>
                        <a:rPr sz="800" i="1" spc="5" dirty="0">
                          <a:latin typeface="Times New Roman"/>
                          <a:cs typeface="Times New Roman"/>
                        </a:rPr>
                        <a:t>---------------------------------------------------------- </a:t>
                      </a:r>
                      <a:r>
                        <a:rPr sz="800" b="1" i="1" spc="10" dirty="0">
                          <a:latin typeface="Times New Roman"/>
                          <a:cs typeface="Times New Roman"/>
                        </a:rPr>
                        <a:t>X</a:t>
                      </a:r>
                      <a:r>
                        <a:rPr sz="800" b="1" i="1" spc="20" dirty="0">
                          <a:latin typeface="Times New Roman"/>
                          <a:cs typeface="Times New Roman"/>
                        </a:rPr>
                        <a:t> </a:t>
                      </a:r>
                      <a:r>
                        <a:rPr sz="800" i="1" spc="5" dirty="0">
                          <a:latin typeface="Times New Roman"/>
                          <a:cs typeface="Times New Roman"/>
                        </a:rPr>
                        <a:t>100</a:t>
                      </a:r>
                      <a:endParaRPr sz="800">
                        <a:latin typeface="Times New Roman"/>
                        <a:cs typeface="Times New Roman"/>
                      </a:endParaRPr>
                    </a:p>
                    <a:p>
                      <a:pPr marR="76200" algn="ctr">
                        <a:lnSpc>
                          <a:spcPct val="100000"/>
                        </a:lnSpc>
                        <a:spcBef>
                          <a:spcPts val="229"/>
                        </a:spcBef>
                      </a:pPr>
                      <a:r>
                        <a:rPr sz="800" i="1" dirty="0">
                          <a:latin typeface="Times New Roman"/>
                          <a:cs typeface="Times New Roman"/>
                        </a:rPr>
                        <a:t>Önceki </a:t>
                      </a:r>
                      <a:r>
                        <a:rPr sz="800" i="1" spc="5" dirty="0">
                          <a:latin typeface="Times New Roman"/>
                          <a:cs typeface="Times New Roman"/>
                        </a:rPr>
                        <a:t>Dönem</a:t>
                      </a:r>
                      <a:r>
                        <a:rPr sz="800" i="1" spc="40" dirty="0">
                          <a:latin typeface="Times New Roman"/>
                          <a:cs typeface="Times New Roman"/>
                        </a:rPr>
                        <a:t> </a:t>
                      </a:r>
                      <a:r>
                        <a:rPr sz="800" i="1" spc="5" dirty="0">
                          <a:latin typeface="Times New Roman"/>
                          <a:cs typeface="Times New Roman"/>
                        </a:rPr>
                        <a:t>Tutarı</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291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0" name="object 10"/>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116324" y="478688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2" name="object 12"/>
          <p:cNvSpPr txBox="1"/>
          <p:nvPr/>
        </p:nvSpPr>
        <p:spPr>
          <a:xfrm>
            <a:off x="4131046" y="4451130"/>
            <a:ext cx="2139315" cy="149860"/>
          </a:xfrm>
          <a:prstGeom prst="rect">
            <a:avLst/>
          </a:prstGeom>
        </p:spPr>
        <p:txBody>
          <a:bodyPr vert="horz" wrap="square" lIns="0" tIns="14604" rIns="0" bIns="0" rtlCol="0">
            <a:spAutoFit/>
          </a:bodyPr>
          <a:lstStyle/>
          <a:p>
            <a:pPr marL="12700">
              <a:lnSpc>
                <a:spcPct val="100000"/>
              </a:lnSpc>
              <a:spcBef>
                <a:spcPts val="114"/>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9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13" name="object 13"/>
          <p:cNvGraphicFramePr>
            <a:graphicFrameLocks noGrp="1"/>
          </p:cNvGraphicFramePr>
          <p:nvPr/>
        </p:nvGraphicFramePr>
        <p:xfrm>
          <a:off x="4114800" y="4920995"/>
          <a:ext cx="2217420" cy="1123315"/>
        </p:xfrm>
        <a:graphic>
          <a:graphicData uri="http://schemas.openxmlformats.org/drawingml/2006/table">
            <a:tbl>
              <a:tblPr firstRow="1" bandRow="1">
                <a:tableStyleId>{2D5ABB26-0587-4C30-8999-92F81FD0307C}</a:tableStyleId>
              </a:tblPr>
              <a:tblGrid>
                <a:gridCol w="780415">
                  <a:extLst>
                    <a:ext uri="{9D8B030D-6E8A-4147-A177-3AD203B41FA5}">
                      <a16:colId xmlns:a16="http://schemas.microsoft.com/office/drawing/2014/main" val="20000"/>
                    </a:ext>
                  </a:extLst>
                </a:gridCol>
                <a:gridCol w="403859">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10514">
                  <a:extLst>
                    <a:ext uri="{9D8B030D-6E8A-4147-A177-3AD203B41FA5}">
                      <a16:colId xmlns:a16="http://schemas.microsoft.com/office/drawing/2014/main" val="20003"/>
                    </a:ext>
                  </a:extLst>
                </a:gridCol>
                <a:gridCol w="311785">
                  <a:extLst>
                    <a:ext uri="{9D8B030D-6E8A-4147-A177-3AD203B41FA5}">
                      <a16:colId xmlns:a16="http://schemas.microsoft.com/office/drawing/2014/main" val="20004"/>
                    </a:ext>
                  </a:extLst>
                </a:gridCol>
              </a:tblGrid>
              <a:tr h="134112">
                <a:tc gridSpan="5">
                  <a:txBody>
                    <a:bodyPr/>
                    <a:lstStyle/>
                    <a:p>
                      <a:pPr>
                        <a:lnSpc>
                          <a:spcPct val="100000"/>
                        </a:lnSpc>
                        <a:spcBef>
                          <a:spcPts val="35"/>
                        </a:spcBef>
                      </a:pPr>
                      <a:endParaRPr sz="400">
                        <a:latin typeface="Times New Roman"/>
                        <a:cs typeface="Times New Roman"/>
                      </a:endParaRPr>
                    </a:p>
                    <a:p>
                      <a:pPr marL="635" algn="ctr">
                        <a:lnSpc>
                          <a:spcPts val="455"/>
                        </a:lnSpc>
                      </a:pPr>
                      <a:r>
                        <a:rPr sz="450" b="1" spc="5" dirty="0">
                          <a:latin typeface="Times New Roman"/>
                          <a:cs typeface="Times New Roman"/>
                        </a:rPr>
                        <a:t>ABC A.Ş.</a:t>
                      </a:r>
                      <a:r>
                        <a:rPr sz="450" b="1" spc="-35" dirty="0">
                          <a:latin typeface="Times New Roman"/>
                          <a:cs typeface="Times New Roman"/>
                        </a:rPr>
                        <a:t> </a:t>
                      </a:r>
                      <a:r>
                        <a:rPr sz="450" b="1" spc="5" dirty="0">
                          <a:latin typeface="Times New Roman"/>
                          <a:cs typeface="Times New Roman"/>
                        </a:rPr>
                        <a:t>BİLANÇO</a:t>
                      </a:r>
                      <a:endParaRPr sz="45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4112">
                <a:tc rowSpan="2">
                  <a:txBody>
                    <a:bodyPr/>
                    <a:lstStyle/>
                    <a:p>
                      <a:pPr>
                        <a:lnSpc>
                          <a:spcPct val="100000"/>
                        </a:lnSpc>
                      </a:pPr>
                      <a:endParaRPr sz="6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3175" algn="r">
                        <a:lnSpc>
                          <a:spcPct val="100000"/>
                        </a:lnSpc>
                        <a:spcBef>
                          <a:spcPts val="234"/>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46990">
                        <a:lnSpc>
                          <a:spcPct val="100000"/>
                        </a:lnSpc>
                        <a:spcBef>
                          <a:spcPts val="234"/>
                        </a:spcBef>
                      </a:pPr>
                      <a:r>
                        <a:rPr sz="450" b="1" dirty="0">
                          <a:latin typeface="Times New Roman"/>
                          <a:cs typeface="Times New Roman"/>
                        </a:rPr>
                        <a:t>Cari</a:t>
                      </a:r>
                      <a:r>
                        <a:rPr sz="450" b="1" spc="-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gn="ctr">
                        <a:lnSpc>
                          <a:spcPct val="100000"/>
                        </a:lnSpc>
                        <a:spcBef>
                          <a:spcPts val="234"/>
                        </a:spcBef>
                      </a:pPr>
                      <a:r>
                        <a:rPr sz="450" b="1" spc="5" dirty="0">
                          <a:latin typeface="Times New Roman"/>
                          <a:cs typeface="Times New Roman"/>
                        </a:rPr>
                        <a:t>Değişim</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1"/>
                  </a:ext>
                </a:extLst>
              </a:tr>
              <a:tr h="191261">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nSpc>
                          <a:spcPct val="100000"/>
                        </a:lnSpc>
                      </a:pPr>
                      <a:endParaRPr sz="400">
                        <a:latin typeface="Times New Roman"/>
                        <a:cs typeface="Times New Roman"/>
                      </a:endParaRPr>
                    </a:p>
                    <a:p>
                      <a:pPr marL="65405">
                        <a:lnSpc>
                          <a:spcPct val="100000"/>
                        </a:lnSpc>
                      </a:pPr>
                      <a:r>
                        <a:rPr sz="450" b="1" spc="5" dirty="0">
                          <a:latin typeface="Times New Roman"/>
                          <a:cs typeface="Times New Roman"/>
                        </a:rPr>
                        <a:t>31.12.2015</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nSpc>
                          <a:spcPct val="100000"/>
                        </a:lnSpc>
                      </a:pPr>
                      <a:endParaRPr sz="400">
                        <a:latin typeface="Times New Roman"/>
                        <a:cs typeface="Times New Roman"/>
                      </a:endParaRPr>
                    </a:p>
                    <a:p>
                      <a:pPr marL="64769">
                        <a:lnSpc>
                          <a:spcPct val="100000"/>
                        </a:lnSpc>
                      </a:pPr>
                      <a:r>
                        <a:rPr sz="450" b="1" spc="5" dirty="0">
                          <a:latin typeface="Times New Roman"/>
                          <a:cs typeface="Times New Roman"/>
                        </a:rPr>
                        <a:t>31.12.2016</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a:lnSpc>
                          <a:spcPct val="100000"/>
                        </a:lnSpc>
                      </a:pPr>
                      <a:endParaRPr sz="400">
                        <a:latin typeface="Times New Roman"/>
                        <a:cs typeface="Times New Roman"/>
                      </a:endParaRPr>
                    </a:p>
                    <a:p>
                      <a:pPr marL="83185">
                        <a:lnSpc>
                          <a:spcPct val="100000"/>
                        </a:lnSpc>
                      </a:pPr>
                      <a:r>
                        <a:rPr sz="450" b="1" spc="-5" dirty="0">
                          <a:latin typeface="Times New Roman"/>
                          <a:cs typeface="Times New Roman"/>
                        </a:rPr>
                        <a:t>Tutar</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a:lnSpc>
                          <a:spcPct val="100000"/>
                        </a:lnSpc>
                      </a:pPr>
                      <a:endParaRPr sz="400">
                        <a:latin typeface="Times New Roman"/>
                        <a:cs typeface="Times New Roman"/>
                      </a:endParaRPr>
                    </a:p>
                    <a:p>
                      <a:pPr algn="ctr">
                        <a:lnSpc>
                          <a:spcPct val="100000"/>
                        </a:lnSpc>
                      </a:pPr>
                      <a:r>
                        <a:rPr sz="450" b="1" spc="15" dirty="0">
                          <a:latin typeface="Times New Roman"/>
                          <a:cs typeface="Times New Roman"/>
                        </a:rPr>
                        <a:t>(%)</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2"/>
                  </a:ext>
                </a:extLst>
              </a:tr>
              <a:tr h="113538">
                <a:tc>
                  <a:txBody>
                    <a:bodyPr/>
                    <a:lstStyle/>
                    <a:p>
                      <a:pPr marL="2540">
                        <a:lnSpc>
                          <a:spcPct val="100000"/>
                        </a:lnSpc>
                        <a:spcBef>
                          <a:spcPts val="155"/>
                        </a:spcBef>
                      </a:pPr>
                      <a:r>
                        <a:rPr sz="450" b="1" spc="5" dirty="0">
                          <a:latin typeface="Times New Roman"/>
                          <a:cs typeface="Times New Roman"/>
                        </a:rPr>
                        <a:t>Dönen </a:t>
                      </a:r>
                      <a:r>
                        <a:rPr sz="450" b="1" spc="-5" dirty="0">
                          <a:latin typeface="Times New Roman"/>
                          <a:cs typeface="Times New Roman"/>
                        </a:rPr>
                        <a:t>Varlıklar</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335"/>
                        </a:spcBef>
                      </a:pPr>
                      <a:r>
                        <a:rPr sz="450" b="1" dirty="0">
                          <a:latin typeface="Times New Roman"/>
                          <a:cs typeface="Times New Roman"/>
                        </a:rPr>
                        <a:t>4</a:t>
                      </a:r>
                      <a:r>
                        <a:rPr sz="450" b="1" spc="5" dirty="0">
                          <a:latin typeface="Times New Roman"/>
                          <a:cs typeface="Times New Roman"/>
                        </a:rPr>
                        <a:t>5</a:t>
                      </a:r>
                      <a:r>
                        <a:rPr sz="450" b="1" dirty="0">
                          <a:latin typeface="Times New Roman"/>
                          <a:cs typeface="Times New Roman"/>
                        </a:rPr>
                        <a:t>.3</a:t>
                      </a:r>
                      <a:r>
                        <a:rPr sz="450" b="1" spc="5" dirty="0">
                          <a:latin typeface="Times New Roman"/>
                          <a:cs typeface="Times New Roman"/>
                        </a:rPr>
                        <a:t>0</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425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335"/>
                        </a:spcBef>
                      </a:pPr>
                      <a:r>
                        <a:rPr sz="450" b="1" spc="5" dirty="0">
                          <a:latin typeface="Times New Roman"/>
                          <a:cs typeface="Times New Roman"/>
                        </a:rPr>
                        <a:t>4</a:t>
                      </a:r>
                      <a:r>
                        <a:rPr sz="450" b="1" dirty="0">
                          <a:latin typeface="Times New Roman"/>
                          <a:cs typeface="Times New Roman"/>
                        </a:rPr>
                        <a:t>9.70</a:t>
                      </a:r>
                      <a:r>
                        <a:rPr sz="450" b="1" spc="5" dirty="0">
                          <a:latin typeface="Times New Roman"/>
                          <a:cs typeface="Times New Roman"/>
                        </a:rPr>
                        <a:t>0</a:t>
                      </a:r>
                      <a:r>
                        <a:rPr sz="450" b="1" dirty="0">
                          <a:latin typeface="Times New Roman"/>
                          <a:cs typeface="Times New Roman"/>
                        </a:rPr>
                        <a:t>.0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425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65405">
                        <a:lnSpc>
                          <a:spcPts val="455"/>
                        </a:lnSpc>
                        <a:spcBef>
                          <a:spcPts val="335"/>
                        </a:spcBef>
                      </a:pPr>
                      <a:r>
                        <a:rPr sz="450" b="1" dirty="0">
                          <a:latin typeface="Times New Roman"/>
                          <a:cs typeface="Times New Roman"/>
                        </a:rPr>
                        <a:t>4.40</a:t>
                      </a:r>
                      <a:r>
                        <a:rPr sz="450" b="1" spc="5" dirty="0">
                          <a:latin typeface="Times New Roman"/>
                          <a:cs typeface="Times New Roman"/>
                        </a:rPr>
                        <a:t>0</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425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55"/>
                        </a:spcBef>
                      </a:pPr>
                      <a:r>
                        <a:rPr sz="450" b="1" dirty="0">
                          <a:latin typeface="Times New Roman"/>
                          <a:cs typeface="Times New Roman"/>
                        </a:rPr>
                        <a:t>9,71</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8203">
                <a:tc>
                  <a:txBody>
                    <a:bodyPr/>
                    <a:lstStyle/>
                    <a:p>
                      <a:pPr marL="2540">
                        <a:lnSpc>
                          <a:spcPts val="455"/>
                        </a:lnSpc>
                        <a:spcBef>
                          <a:spcPts val="295"/>
                        </a:spcBef>
                      </a:pPr>
                      <a:r>
                        <a:rPr sz="450" dirty="0">
                          <a:latin typeface="Times New Roman"/>
                          <a:cs typeface="Times New Roman"/>
                        </a:rPr>
                        <a:t>Nakit </a:t>
                      </a:r>
                      <a:r>
                        <a:rPr sz="450" spc="-5" dirty="0">
                          <a:latin typeface="Times New Roman"/>
                          <a:cs typeface="Times New Roman"/>
                        </a:rPr>
                        <a:t>ve</a:t>
                      </a:r>
                      <a:r>
                        <a:rPr sz="450" spc="40" dirty="0">
                          <a:latin typeface="Times New Roman"/>
                          <a:cs typeface="Times New Roman"/>
                        </a:rPr>
                        <a:t> </a:t>
                      </a:r>
                      <a:r>
                        <a:rPr sz="450" dirty="0">
                          <a:latin typeface="Times New Roman"/>
                          <a:cs typeface="Times New Roman"/>
                        </a:rPr>
                        <a:t>Benzerleri</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2.90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5</a:t>
                      </a:r>
                      <a:r>
                        <a:rPr sz="450" dirty="0">
                          <a:latin typeface="Times New Roman"/>
                          <a:cs typeface="Times New Roman"/>
                        </a:rPr>
                        <a:t>00.000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9220">
                        <a:lnSpc>
                          <a:spcPts val="455"/>
                        </a:lnSpc>
                        <a:spcBef>
                          <a:spcPts val="295"/>
                        </a:spcBef>
                      </a:pPr>
                      <a:r>
                        <a:rPr sz="450" dirty="0">
                          <a:latin typeface="Times New Roman"/>
                          <a:cs typeface="Times New Roman"/>
                        </a:rPr>
                        <a:t>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,69</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8203">
                <a:tc>
                  <a:txBody>
                    <a:bodyPr/>
                    <a:lstStyle/>
                    <a:p>
                      <a:pPr marL="2540">
                        <a:lnSpc>
                          <a:spcPts val="455"/>
                        </a:lnSpc>
                        <a:spcBef>
                          <a:spcPts val="295"/>
                        </a:spcBef>
                      </a:pPr>
                      <a:r>
                        <a:rPr sz="450" dirty="0">
                          <a:latin typeface="Times New Roman"/>
                          <a:cs typeface="Times New Roman"/>
                        </a:rPr>
                        <a:t>Ticari</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18.80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1</a:t>
                      </a:r>
                      <a:r>
                        <a:rPr sz="450" spc="5" dirty="0">
                          <a:latin typeface="Times New Roman"/>
                          <a:cs typeface="Times New Roman"/>
                        </a:rPr>
                        <a:t>9</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9220">
                        <a:lnSpc>
                          <a:spcPts val="455"/>
                        </a:lnSpc>
                        <a:spcBef>
                          <a:spcPts val="295"/>
                        </a:spcBef>
                      </a:pPr>
                      <a:r>
                        <a:rPr sz="450" dirty="0">
                          <a:latin typeface="Times New Roman"/>
                          <a:cs typeface="Times New Roman"/>
                        </a:rPr>
                        <a:t>50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2,66</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8203">
                <a:tc>
                  <a:txBody>
                    <a:bodyPr/>
                    <a:lstStyle/>
                    <a:p>
                      <a:pPr marL="2540">
                        <a:lnSpc>
                          <a:spcPts val="455"/>
                        </a:lnSpc>
                        <a:spcBef>
                          <a:spcPts val="295"/>
                        </a:spcBef>
                      </a:pPr>
                      <a:r>
                        <a:rPr sz="450" dirty="0">
                          <a:latin typeface="Times New Roman"/>
                          <a:cs typeface="Times New Roman"/>
                        </a:rPr>
                        <a:t>Diğer</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spc="5" dirty="0">
                          <a:latin typeface="Times New Roman"/>
                          <a:cs typeface="Times New Roman"/>
                        </a:rPr>
                        <a:t>2</a:t>
                      </a:r>
                      <a:r>
                        <a:rPr sz="450" dirty="0">
                          <a:latin typeface="Times New Roman"/>
                          <a:cs typeface="Times New Roman"/>
                        </a:rPr>
                        <a:t>00.000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50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9220">
                        <a:lnSpc>
                          <a:spcPts val="455"/>
                        </a:lnSpc>
                        <a:spcBef>
                          <a:spcPts val="295"/>
                        </a:spcBef>
                      </a:pPr>
                      <a:r>
                        <a:rPr sz="450" dirty="0">
                          <a:latin typeface="Times New Roman"/>
                          <a:cs typeface="Times New Roman"/>
                        </a:rPr>
                        <a:t>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8204">
                <a:tc>
                  <a:txBody>
                    <a:bodyPr/>
                    <a:lstStyle/>
                    <a:p>
                      <a:pPr marL="2540">
                        <a:lnSpc>
                          <a:spcPts val="455"/>
                        </a:lnSpc>
                        <a:spcBef>
                          <a:spcPts val="295"/>
                        </a:spcBef>
                      </a:pPr>
                      <a:r>
                        <a:rPr sz="450" spc="5" dirty="0">
                          <a:latin typeface="Times New Roman"/>
                          <a:cs typeface="Times New Roman"/>
                        </a:rPr>
                        <a:t>Stoklar</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20.50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295"/>
                        </a:spcBef>
                      </a:pPr>
                      <a:r>
                        <a:rPr sz="450" dirty="0">
                          <a:latin typeface="Times New Roman"/>
                          <a:cs typeface="Times New Roman"/>
                        </a:rPr>
                        <a:t>2</a:t>
                      </a: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64769">
                        <a:lnSpc>
                          <a:spcPts val="455"/>
                        </a:lnSpc>
                        <a:spcBef>
                          <a:spcPts val="295"/>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7</a:t>
                      </a:r>
                      <a:r>
                        <a:rPr sz="450" dirty="0">
                          <a:latin typeface="Times New Roman"/>
                          <a:cs typeface="Times New Roman"/>
                        </a:rPr>
                        <a:t>00.000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1</a:t>
                      </a:r>
                      <a:r>
                        <a:rPr sz="450" spc="5" dirty="0">
                          <a:latin typeface="Times New Roman"/>
                          <a:cs typeface="Times New Roman"/>
                        </a:rPr>
                        <a:t>3</a:t>
                      </a:r>
                      <a:r>
                        <a:rPr sz="450" dirty="0">
                          <a:latin typeface="Times New Roman"/>
                          <a:cs typeface="Times New Roman"/>
                        </a:rPr>
                        <a:t>,17</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14300">
                <a:tc>
                  <a:txBody>
                    <a:bodyPr/>
                    <a:lstStyle/>
                    <a:p>
                      <a:pPr marL="2540">
                        <a:lnSpc>
                          <a:spcPts val="455"/>
                        </a:lnSpc>
                        <a:spcBef>
                          <a:spcPts val="340"/>
                        </a:spcBef>
                      </a:pPr>
                      <a:r>
                        <a:rPr sz="450" dirty="0">
                          <a:latin typeface="Times New Roman"/>
                          <a:cs typeface="Times New Roman"/>
                        </a:rPr>
                        <a:t>Diğer </a:t>
                      </a:r>
                      <a:r>
                        <a:rPr sz="450" spc="5" dirty="0">
                          <a:latin typeface="Times New Roman"/>
                          <a:cs typeface="Times New Roman"/>
                        </a:rPr>
                        <a:t>Dönen </a:t>
                      </a:r>
                      <a:r>
                        <a:rPr sz="450" spc="-5" dirty="0">
                          <a:latin typeface="Times New Roman"/>
                          <a:cs typeface="Times New Roman"/>
                        </a:rPr>
                        <a:t>Varlıklar</a:t>
                      </a:r>
                      <a:endParaRPr sz="450">
                        <a:latin typeface="Times New Roman"/>
                        <a:cs typeface="Times New Roman"/>
                      </a:endParaRPr>
                    </a:p>
                  </a:txBody>
                  <a:tcPr marL="0" marR="0" marT="431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340"/>
                        </a:spcBef>
                      </a:pPr>
                      <a:r>
                        <a:rPr sz="450" dirty="0">
                          <a:latin typeface="Times New Roman"/>
                          <a:cs typeface="Times New Roman"/>
                        </a:rPr>
                        <a:t>2.90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431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340"/>
                        </a:spcBef>
                      </a:pP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00.000</a:t>
                      </a:r>
                      <a:endParaRPr sz="450">
                        <a:latin typeface="Times New Roman"/>
                        <a:cs typeface="Times New Roman"/>
                      </a:endParaRPr>
                    </a:p>
                  </a:txBody>
                  <a:tcPr marL="0" marR="0" marT="431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109220">
                        <a:lnSpc>
                          <a:spcPts val="455"/>
                        </a:lnSpc>
                        <a:spcBef>
                          <a:spcPts val="340"/>
                        </a:spcBef>
                      </a:pPr>
                      <a:r>
                        <a:rPr sz="450" dirty="0">
                          <a:latin typeface="Times New Roman"/>
                          <a:cs typeface="Times New Roman"/>
                        </a:rPr>
                        <a:t>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4318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60"/>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,34</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14" name="object 14"/>
          <p:cNvSpPr/>
          <p:nvPr/>
        </p:nvSpPr>
        <p:spPr>
          <a:xfrm>
            <a:off x="3988308" y="434492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16" name="object 16"/>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8" name="object 18"/>
          <p:cNvSpPr txBox="1"/>
          <p:nvPr/>
        </p:nvSpPr>
        <p:spPr>
          <a:xfrm>
            <a:off x="1044969" y="7101366"/>
            <a:ext cx="2139315" cy="149860"/>
          </a:xfrm>
          <a:prstGeom prst="rect">
            <a:avLst/>
          </a:prstGeom>
        </p:spPr>
        <p:txBody>
          <a:bodyPr vert="horz" wrap="square" lIns="0" tIns="14604" rIns="0" bIns="0" rtlCol="0">
            <a:spAutoFit/>
          </a:bodyPr>
          <a:lstStyle/>
          <a:p>
            <a:pPr marL="12700">
              <a:lnSpc>
                <a:spcPct val="100000"/>
              </a:lnSpc>
              <a:spcBef>
                <a:spcPts val="114"/>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9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19" name="object 19"/>
          <p:cNvGraphicFramePr>
            <a:graphicFrameLocks noGrp="1"/>
          </p:cNvGraphicFramePr>
          <p:nvPr/>
        </p:nvGraphicFramePr>
        <p:xfrm>
          <a:off x="1028700" y="7592568"/>
          <a:ext cx="2268220" cy="1016635"/>
        </p:xfrm>
        <a:graphic>
          <a:graphicData uri="http://schemas.openxmlformats.org/drawingml/2006/table">
            <a:tbl>
              <a:tblPr firstRow="1" bandRow="1">
                <a:tableStyleId>{2D5ABB26-0587-4C30-8999-92F81FD0307C}</a:tableStyleId>
              </a:tblPr>
              <a:tblGrid>
                <a:gridCol w="796925">
                  <a:extLst>
                    <a:ext uri="{9D8B030D-6E8A-4147-A177-3AD203B41FA5}">
                      <a16:colId xmlns:a16="http://schemas.microsoft.com/office/drawing/2014/main" val="20000"/>
                    </a:ext>
                  </a:extLst>
                </a:gridCol>
                <a:gridCol w="414655">
                  <a:extLst>
                    <a:ext uri="{9D8B030D-6E8A-4147-A177-3AD203B41FA5}">
                      <a16:colId xmlns:a16="http://schemas.microsoft.com/office/drawing/2014/main" val="20001"/>
                    </a:ext>
                  </a:extLst>
                </a:gridCol>
                <a:gridCol w="414655">
                  <a:extLst>
                    <a:ext uri="{9D8B030D-6E8A-4147-A177-3AD203B41FA5}">
                      <a16:colId xmlns:a16="http://schemas.microsoft.com/office/drawing/2014/main" val="20002"/>
                    </a:ext>
                  </a:extLst>
                </a:gridCol>
                <a:gridCol w="318769">
                  <a:extLst>
                    <a:ext uri="{9D8B030D-6E8A-4147-A177-3AD203B41FA5}">
                      <a16:colId xmlns:a16="http://schemas.microsoft.com/office/drawing/2014/main" val="20003"/>
                    </a:ext>
                  </a:extLst>
                </a:gridCol>
                <a:gridCol w="318769">
                  <a:extLst>
                    <a:ext uri="{9D8B030D-6E8A-4147-A177-3AD203B41FA5}">
                      <a16:colId xmlns:a16="http://schemas.microsoft.com/office/drawing/2014/main" val="20004"/>
                    </a:ext>
                  </a:extLst>
                </a:gridCol>
              </a:tblGrid>
              <a:tr h="172211">
                <a:tc rowSpan="2">
                  <a:txBody>
                    <a:bodyPr/>
                    <a:lstStyle/>
                    <a:p>
                      <a:pPr>
                        <a:lnSpc>
                          <a:spcPct val="100000"/>
                        </a:lnSpc>
                      </a:pPr>
                      <a:endParaRPr sz="6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9525" algn="r">
                        <a:lnSpc>
                          <a:spcPct val="100000"/>
                        </a:lnSpc>
                        <a:spcBef>
                          <a:spcPts val="390"/>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1435">
                        <a:lnSpc>
                          <a:spcPct val="100000"/>
                        </a:lnSpc>
                        <a:spcBef>
                          <a:spcPts val="390"/>
                        </a:spcBef>
                      </a:pPr>
                      <a:r>
                        <a:rPr sz="450" b="1" dirty="0">
                          <a:latin typeface="Times New Roman"/>
                          <a:cs typeface="Times New Roman"/>
                        </a:rPr>
                        <a:t>Cari</a:t>
                      </a:r>
                      <a:r>
                        <a:rPr sz="450" b="1" spc="-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635" algn="ctr">
                        <a:lnSpc>
                          <a:spcPct val="100000"/>
                        </a:lnSpc>
                        <a:spcBef>
                          <a:spcPts val="390"/>
                        </a:spcBef>
                      </a:pPr>
                      <a:r>
                        <a:rPr sz="450" b="1" spc="5" dirty="0">
                          <a:latin typeface="Times New Roman"/>
                          <a:cs typeface="Times New Roman"/>
                        </a:rPr>
                        <a:t>Değişim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0"/>
                  </a:ext>
                </a:extLst>
              </a:tr>
              <a:tr h="108966">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9850">
                        <a:lnSpc>
                          <a:spcPct val="100000"/>
                        </a:lnSpc>
                        <a:spcBef>
                          <a:spcPts val="135"/>
                        </a:spcBef>
                      </a:pPr>
                      <a:r>
                        <a:rPr sz="450" b="1" spc="5" dirty="0">
                          <a:latin typeface="Times New Roman"/>
                          <a:cs typeface="Times New Roman"/>
                        </a:rPr>
                        <a:t>31.12.2015</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9215">
                        <a:lnSpc>
                          <a:spcPct val="100000"/>
                        </a:lnSpc>
                        <a:spcBef>
                          <a:spcPts val="135"/>
                        </a:spcBef>
                      </a:pPr>
                      <a:r>
                        <a:rPr sz="450" b="1" spc="5" dirty="0">
                          <a:latin typeface="Times New Roman"/>
                          <a:cs typeface="Times New Roman"/>
                        </a:rPr>
                        <a:t>31.12.2016</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88265">
                        <a:lnSpc>
                          <a:spcPct val="100000"/>
                        </a:lnSpc>
                        <a:spcBef>
                          <a:spcPts val="135"/>
                        </a:spcBef>
                      </a:pPr>
                      <a:r>
                        <a:rPr sz="450" b="1" spc="-10" dirty="0">
                          <a:latin typeface="Times New Roman"/>
                          <a:cs typeface="Times New Roman"/>
                        </a:rPr>
                        <a:t>Tutar</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algn="ctr">
                        <a:lnSpc>
                          <a:spcPct val="100000"/>
                        </a:lnSpc>
                        <a:spcBef>
                          <a:spcPts val="135"/>
                        </a:spcBef>
                      </a:pPr>
                      <a:r>
                        <a:rPr sz="450" b="1" spc="15" dirty="0">
                          <a:latin typeface="Times New Roman"/>
                          <a:cs typeface="Times New Roman"/>
                        </a:rPr>
                        <a:t>(%)</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1"/>
                  </a:ext>
                </a:extLst>
              </a:tr>
              <a:tr h="107441">
                <a:tc>
                  <a:txBody>
                    <a:bodyPr/>
                    <a:lstStyle/>
                    <a:p>
                      <a:pPr marL="2540">
                        <a:lnSpc>
                          <a:spcPts val="455"/>
                        </a:lnSpc>
                        <a:spcBef>
                          <a:spcPts val="285"/>
                        </a:spcBef>
                      </a:pPr>
                      <a:r>
                        <a:rPr sz="450" b="1" dirty="0">
                          <a:latin typeface="Times New Roman"/>
                          <a:cs typeface="Times New Roman"/>
                        </a:rPr>
                        <a:t>Duran</a:t>
                      </a:r>
                      <a:r>
                        <a:rPr sz="450" b="1" spc="20" dirty="0">
                          <a:latin typeface="Times New Roman"/>
                          <a:cs typeface="Times New Roman"/>
                        </a:rPr>
                        <a:t> </a:t>
                      </a:r>
                      <a:r>
                        <a:rPr sz="450" b="1" spc="-5" dirty="0">
                          <a:latin typeface="Times New Roman"/>
                          <a:cs typeface="Times New Roman"/>
                        </a:rPr>
                        <a:t>Varlıklar</a:t>
                      </a:r>
                      <a:endParaRPr sz="450">
                        <a:latin typeface="Times New Roman"/>
                        <a:cs typeface="Times New Roman"/>
                      </a:endParaRPr>
                    </a:p>
                  </a:txBody>
                  <a:tcPr marL="0" marR="0" marT="361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4</a:t>
                      </a:r>
                      <a:r>
                        <a:rPr sz="450" b="1" spc="5" dirty="0">
                          <a:latin typeface="Times New Roman"/>
                          <a:cs typeface="Times New Roman"/>
                        </a:rPr>
                        <a:t>7</a:t>
                      </a:r>
                      <a:r>
                        <a:rPr sz="450" b="1" dirty="0">
                          <a:latin typeface="Times New Roman"/>
                          <a:cs typeface="Times New Roman"/>
                        </a:rPr>
                        <a:t>.8</a:t>
                      </a:r>
                      <a:r>
                        <a:rPr sz="450" b="1" spc="5" dirty="0">
                          <a:latin typeface="Times New Roman"/>
                          <a:cs typeface="Times New Roman"/>
                        </a:rPr>
                        <a:t>0</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spc="5" dirty="0">
                          <a:latin typeface="Times New Roman"/>
                          <a:cs typeface="Times New Roman"/>
                        </a:rPr>
                        <a:t>5</a:t>
                      </a:r>
                      <a:r>
                        <a:rPr sz="450" b="1" dirty="0">
                          <a:latin typeface="Times New Roman"/>
                          <a:cs typeface="Times New Roman"/>
                        </a:rPr>
                        <a:t>2.156.0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4.3</a:t>
                      </a:r>
                      <a:r>
                        <a:rPr sz="450" b="1" spc="5" dirty="0">
                          <a:latin typeface="Times New Roman"/>
                          <a:cs typeface="Times New Roman"/>
                        </a:rPr>
                        <a:t>4</a:t>
                      </a:r>
                      <a:r>
                        <a:rPr sz="450" b="1" dirty="0">
                          <a:latin typeface="Times New Roman"/>
                          <a:cs typeface="Times New Roman"/>
                        </a:rPr>
                        <a:t>7.</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9,09</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03632">
                <a:tc>
                  <a:txBody>
                    <a:bodyPr/>
                    <a:lstStyle/>
                    <a:p>
                      <a:pPr marL="2540">
                        <a:lnSpc>
                          <a:spcPts val="455"/>
                        </a:lnSpc>
                        <a:spcBef>
                          <a:spcPts val="259"/>
                        </a:spcBef>
                      </a:pPr>
                      <a:r>
                        <a:rPr sz="450" dirty="0">
                          <a:latin typeface="Times New Roman"/>
                          <a:cs typeface="Times New Roman"/>
                        </a:rPr>
                        <a:t>Diğer</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3301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4</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spc="5" dirty="0">
                          <a:latin typeface="Times New Roman"/>
                          <a:cs typeface="Times New Roman"/>
                        </a:rPr>
                        <a:t>5</a:t>
                      </a:r>
                      <a:r>
                        <a:rPr sz="450" dirty="0">
                          <a:latin typeface="Times New Roman"/>
                          <a:cs typeface="Times New Roman"/>
                        </a:rPr>
                        <a:t>4.000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9.0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3632">
                <a:tc>
                  <a:txBody>
                    <a:bodyPr/>
                    <a:lstStyle/>
                    <a:p>
                      <a:pPr marL="2540">
                        <a:lnSpc>
                          <a:spcPts val="455"/>
                        </a:lnSpc>
                        <a:spcBef>
                          <a:spcPts val="259"/>
                        </a:spcBef>
                      </a:pPr>
                      <a:r>
                        <a:rPr sz="450" spc="-5" dirty="0">
                          <a:latin typeface="Times New Roman"/>
                          <a:cs typeface="Times New Roman"/>
                        </a:rPr>
                        <a:t>Yatırım </a:t>
                      </a:r>
                      <a:r>
                        <a:rPr sz="450" dirty="0">
                          <a:latin typeface="Times New Roman"/>
                          <a:cs typeface="Times New Roman"/>
                        </a:rPr>
                        <a:t>Amaçlı</a:t>
                      </a:r>
                      <a:r>
                        <a:rPr sz="450" spc="20" dirty="0">
                          <a:latin typeface="Times New Roman"/>
                          <a:cs typeface="Times New Roman"/>
                        </a:rPr>
                        <a:t> </a:t>
                      </a:r>
                      <a:r>
                        <a:rPr sz="450" dirty="0">
                          <a:latin typeface="Times New Roman"/>
                          <a:cs typeface="Times New Roman"/>
                        </a:rPr>
                        <a:t>Gayrimenkuller</a:t>
                      </a:r>
                      <a:endParaRPr sz="450">
                        <a:latin typeface="Times New Roman"/>
                        <a:cs typeface="Times New Roman"/>
                      </a:endParaRPr>
                    </a:p>
                  </a:txBody>
                  <a:tcPr marL="0" marR="0" marT="33019"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spc="5" dirty="0">
                          <a:latin typeface="Times New Roman"/>
                          <a:cs typeface="Times New Roman"/>
                        </a:rPr>
                        <a:t>1</a:t>
                      </a:r>
                      <a:r>
                        <a:rPr sz="450" dirty="0">
                          <a:latin typeface="Times New Roman"/>
                          <a:cs typeface="Times New Roman"/>
                        </a:rPr>
                        <a:t>42.000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3</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3631">
                <a:tc>
                  <a:txBody>
                    <a:bodyPr/>
                    <a:lstStyle/>
                    <a:p>
                      <a:pPr marL="2540">
                        <a:lnSpc>
                          <a:spcPts val="470"/>
                        </a:lnSpc>
                        <a:spcBef>
                          <a:spcPts val="245"/>
                        </a:spcBef>
                      </a:pPr>
                      <a:r>
                        <a:rPr sz="450" spc="5" dirty="0">
                          <a:latin typeface="Times New Roman"/>
                          <a:cs typeface="Times New Roman"/>
                        </a:rPr>
                        <a:t>Maddi Duran</a:t>
                      </a:r>
                      <a:r>
                        <a:rPr sz="450" spc="-15" dirty="0">
                          <a:latin typeface="Times New Roman"/>
                          <a:cs typeface="Times New Roman"/>
                        </a:rPr>
                        <a:t> </a:t>
                      </a:r>
                      <a:r>
                        <a:rPr sz="450" spc="-5" dirty="0">
                          <a:latin typeface="Times New Roman"/>
                          <a:cs typeface="Times New Roman"/>
                        </a:rPr>
                        <a:t>Varlıklar</a:t>
                      </a:r>
                      <a:endParaRPr sz="450">
                        <a:latin typeface="Times New Roman"/>
                        <a:cs typeface="Times New Roman"/>
                      </a:endParaRPr>
                    </a:p>
                  </a:txBody>
                  <a:tcPr marL="0" marR="0" marT="3111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4</a:t>
                      </a:r>
                      <a:r>
                        <a:rPr sz="450" spc="5" dirty="0">
                          <a:latin typeface="Times New Roman"/>
                          <a:cs typeface="Times New Roman"/>
                        </a:rPr>
                        <a:t>3</a:t>
                      </a:r>
                      <a:r>
                        <a:rPr sz="450" dirty="0">
                          <a:latin typeface="Times New Roman"/>
                          <a:cs typeface="Times New Roman"/>
                        </a:rPr>
                        <a:t>.6</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spc="5" dirty="0">
                          <a:latin typeface="Times New Roman"/>
                          <a:cs typeface="Times New Roman"/>
                        </a:rPr>
                        <a:t>4</a:t>
                      </a:r>
                      <a:r>
                        <a:rPr sz="450" dirty="0">
                          <a:latin typeface="Times New Roman"/>
                          <a:cs typeface="Times New Roman"/>
                        </a:rPr>
                        <a:t>6.400.0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2.8</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6,42</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2108">
                <a:tc>
                  <a:txBody>
                    <a:bodyPr/>
                    <a:lstStyle/>
                    <a:p>
                      <a:pPr marL="2540">
                        <a:lnSpc>
                          <a:spcPts val="455"/>
                        </a:lnSpc>
                        <a:spcBef>
                          <a:spcPts val="245"/>
                        </a:spcBef>
                      </a:pPr>
                      <a:r>
                        <a:rPr sz="450" spc="5" dirty="0">
                          <a:latin typeface="Times New Roman"/>
                          <a:cs typeface="Times New Roman"/>
                        </a:rPr>
                        <a:t>Maddi </a:t>
                      </a:r>
                      <a:r>
                        <a:rPr sz="450" dirty="0">
                          <a:latin typeface="Times New Roman"/>
                          <a:cs typeface="Times New Roman"/>
                        </a:rPr>
                        <a:t>Olmayan </a:t>
                      </a:r>
                      <a:r>
                        <a:rPr sz="450" spc="5" dirty="0">
                          <a:latin typeface="Times New Roman"/>
                          <a:cs typeface="Times New Roman"/>
                        </a:rPr>
                        <a:t>Duran</a:t>
                      </a:r>
                      <a:r>
                        <a:rPr sz="450" spc="20" dirty="0">
                          <a:latin typeface="Times New Roman"/>
                          <a:cs typeface="Times New Roman"/>
                        </a:rPr>
                        <a:t> </a:t>
                      </a:r>
                      <a:r>
                        <a:rPr sz="450" spc="-5" dirty="0">
                          <a:latin typeface="Times New Roman"/>
                          <a:cs typeface="Times New Roman"/>
                        </a:rPr>
                        <a:t>Varlıklar</a:t>
                      </a:r>
                      <a:endParaRPr sz="450">
                        <a:latin typeface="Times New Roman"/>
                        <a:cs typeface="Times New Roman"/>
                      </a:endParaRPr>
                    </a:p>
                  </a:txBody>
                  <a:tcPr marL="0" marR="0" marT="3111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7</a:t>
                      </a:r>
                      <a:r>
                        <a:rPr sz="450" spc="5" dirty="0">
                          <a:latin typeface="Times New Roman"/>
                          <a:cs typeface="Times New Roman"/>
                        </a:rPr>
                        <a:t>4</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spc="-10" dirty="0">
                          <a:latin typeface="Times New Roman"/>
                          <a:cs typeface="Times New Roman"/>
                        </a:rPr>
                        <a:t>1</a:t>
                      </a:r>
                      <a:r>
                        <a:rPr sz="450" spc="5" dirty="0">
                          <a:latin typeface="Times New Roman"/>
                          <a:cs typeface="Times New Roman"/>
                        </a:rPr>
                        <a:t>1</a:t>
                      </a:r>
                      <a:r>
                        <a:rPr sz="450" dirty="0">
                          <a:latin typeface="Times New Roman"/>
                          <a:cs typeface="Times New Roman"/>
                        </a:rPr>
                        <a:t>0.000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36.0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4"/>
                        </a:spcBef>
                      </a:pPr>
                      <a:r>
                        <a:rPr sz="450" dirty="0">
                          <a:latin typeface="Times New Roman"/>
                          <a:cs typeface="Times New Roman"/>
                        </a:rPr>
                        <a:t>4</a:t>
                      </a:r>
                      <a:r>
                        <a:rPr sz="450" spc="5" dirty="0">
                          <a:latin typeface="Times New Roman"/>
                          <a:cs typeface="Times New Roman"/>
                        </a:rPr>
                        <a:t>8</a:t>
                      </a:r>
                      <a:r>
                        <a:rPr sz="450" dirty="0">
                          <a:latin typeface="Times New Roman"/>
                          <a:cs typeface="Times New Roman"/>
                        </a:rPr>
                        <a:t>,65</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3632">
                <a:tc>
                  <a:txBody>
                    <a:bodyPr/>
                    <a:lstStyle/>
                    <a:p>
                      <a:pPr marL="2540">
                        <a:lnSpc>
                          <a:spcPts val="455"/>
                        </a:lnSpc>
                        <a:spcBef>
                          <a:spcPts val="254"/>
                        </a:spcBef>
                      </a:pPr>
                      <a:r>
                        <a:rPr sz="450" dirty="0">
                          <a:latin typeface="Times New Roman"/>
                          <a:cs typeface="Times New Roman"/>
                        </a:rPr>
                        <a:t>Ertelenmiş </a:t>
                      </a:r>
                      <a:r>
                        <a:rPr sz="450" spc="-10" dirty="0">
                          <a:latin typeface="Times New Roman"/>
                          <a:cs typeface="Times New Roman"/>
                        </a:rPr>
                        <a:t>Vergi</a:t>
                      </a:r>
                      <a:r>
                        <a:rPr sz="450" spc="25" dirty="0">
                          <a:latin typeface="Times New Roman"/>
                          <a:cs typeface="Times New Roman"/>
                        </a:rPr>
                        <a:t> </a:t>
                      </a:r>
                      <a:r>
                        <a:rPr sz="450" spc="-5" dirty="0">
                          <a:latin typeface="Times New Roman"/>
                          <a:cs typeface="Times New Roman"/>
                        </a:rPr>
                        <a:t>Varlığı</a:t>
                      </a:r>
                      <a:endParaRPr sz="450">
                        <a:latin typeface="Times New Roman"/>
                        <a:cs typeface="Times New Roman"/>
                      </a:endParaRPr>
                    </a:p>
                  </a:txBody>
                  <a:tcPr marL="0" marR="0" marT="3238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3.95</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5</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50.000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1.50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37,97</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08203">
                <a:tc>
                  <a:txBody>
                    <a:bodyPr/>
                    <a:lstStyle/>
                    <a:p>
                      <a:pPr marL="222250">
                        <a:lnSpc>
                          <a:spcPct val="100000"/>
                        </a:lnSpc>
                        <a:spcBef>
                          <a:spcPts val="135"/>
                        </a:spcBef>
                      </a:pPr>
                      <a:r>
                        <a:rPr sz="450" b="1" dirty="0">
                          <a:latin typeface="Times New Roman"/>
                          <a:cs typeface="Times New Roman"/>
                        </a:rPr>
                        <a:t>Aktif</a:t>
                      </a:r>
                      <a:r>
                        <a:rPr sz="450" b="1" spc="5" dirty="0">
                          <a:latin typeface="Times New Roman"/>
                          <a:cs typeface="Times New Roman"/>
                        </a:rPr>
                        <a:t> </a:t>
                      </a:r>
                      <a:r>
                        <a:rPr sz="450" b="1" spc="-5" dirty="0">
                          <a:latin typeface="Times New Roman"/>
                          <a:cs typeface="Times New Roman"/>
                        </a:rPr>
                        <a:t>Toplamı</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35"/>
                        </a:spcBef>
                      </a:pPr>
                      <a:r>
                        <a:rPr sz="450" b="1" dirty="0">
                          <a:latin typeface="Times New Roman"/>
                          <a:cs typeface="Times New Roman"/>
                        </a:rPr>
                        <a:t>9</a:t>
                      </a:r>
                      <a:r>
                        <a:rPr sz="450" b="1" spc="5" dirty="0">
                          <a:latin typeface="Times New Roman"/>
                          <a:cs typeface="Times New Roman"/>
                        </a:rPr>
                        <a:t>3</a:t>
                      </a: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3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1.856.</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35"/>
                        </a:spcBef>
                      </a:pPr>
                      <a:r>
                        <a:rPr sz="450" b="1" dirty="0">
                          <a:latin typeface="Times New Roman"/>
                          <a:cs typeface="Times New Roman"/>
                        </a:rPr>
                        <a:t>8.7</a:t>
                      </a:r>
                      <a:r>
                        <a:rPr sz="450" b="1" spc="5" dirty="0">
                          <a:latin typeface="Times New Roman"/>
                          <a:cs typeface="Times New Roman"/>
                        </a:rPr>
                        <a:t>4</a:t>
                      </a:r>
                      <a:r>
                        <a:rPr sz="450" b="1" dirty="0">
                          <a:latin typeface="Times New Roman"/>
                          <a:cs typeface="Times New Roman"/>
                        </a:rPr>
                        <a:t>7.</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35"/>
                        </a:spcBef>
                      </a:pPr>
                      <a:r>
                        <a:rPr sz="450" b="1" dirty="0">
                          <a:latin typeface="Times New Roman"/>
                          <a:cs typeface="Times New Roman"/>
                        </a:rPr>
                        <a:t>9,39</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20" name="object 20"/>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22" name="object 22"/>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24" name="object 24"/>
          <p:cNvSpPr txBox="1"/>
          <p:nvPr/>
        </p:nvSpPr>
        <p:spPr>
          <a:xfrm>
            <a:off x="4131046" y="7058725"/>
            <a:ext cx="2139315" cy="149860"/>
          </a:xfrm>
          <a:prstGeom prst="rect">
            <a:avLst/>
          </a:prstGeom>
        </p:spPr>
        <p:txBody>
          <a:bodyPr vert="horz" wrap="square" lIns="0" tIns="14604" rIns="0" bIns="0" rtlCol="0">
            <a:spAutoFit/>
          </a:bodyPr>
          <a:lstStyle/>
          <a:p>
            <a:pPr marL="12700">
              <a:lnSpc>
                <a:spcPct val="100000"/>
              </a:lnSpc>
              <a:spcBef>
                <a:spcPts val="114"/>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9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25" name="object 25"/>
          <p:cNvGraphicFramePr>
            <a:graphicFrameLocks noGrp="1"/>
          </p:cNvGraphicFramePr>
          <p:nvPr/>
        </p:nvGraphicFramePr>
        <p:xfrm>
          <a:off x="4114800" y="7656576"/>
          <a:ext cx="2310765" cy="908685"/>
        </p:xfrm>
        <a:graphic>
          <a:graphicData uri="http://schemas.openxmlformats.org/drawingml/2006/table">
            <a:tbl>
              <a:tblPr firstRow="1" bandRow="1">
                <a:tableStyleId>{2D5ABB26-0587-4C30-8999-92F81FD0307C}</a:tableStyleId>
              </a:tblPr>
              <a:tblGrid>
                <a:gridCol w="868680">
                  <a:extLst>
                    <a:ext uri="{9D8B030D-6E8A-4147-A177-3AD203B41FA5}">
                      <a16:colId xmlns:a16="http://schemas.microsoft.com/office/drawing/2014/main" val="20000"/>
                    </a:ext>
                  </a:extLst>
                </a:gridCol>
                <a:gridCol w="423544">
                  <a:extLst>
                    <a:ext uri="{9D8B030D-6E8A-4147-A177-3AD203B41FA5}">
                      <a16:colId xmlns:a16="http://schemas.microsoft.com/office/drawing/2014/main" val="20001"/>
                    </a:ext>
                  </a:extLst>
                </a:gridCol>
                <a:gridCol w="422275">
                  <a:extLst>
                    <a:ext uri="{9D8B030D-6E8A-4147-A177-3AD203B41FA5}">
                      <a16:colId xmlns:a16="http://schemas.microsoft.com/office/drawing/2014/main" val="20002"/>
                    </a:ext>
                  </a:extLst>
                </a:gridCol>
                <a:gridCol w="315594">
                  <a:extLst>
                    <a:ext uri="{9D8B030D-6E8A-4147-A177-3AD203B41FA5}">
                      <a16:colId xmlns:a16="http://schemas.microsoft.com/office/drawing/2014/main" val="20003"/>
                    </a:ext>
                  </a:extLst>
                </a:gridCol>
                <a:gridCol w="276225">
                  <a:extLst>
                    <a:ext uri="{9D8B030D-6E8A-4147-A177-3AD203B41FA5}">
                      <a16:colId xmlns:a16="http://schemas.microsoft.com/office/drawing/2014/main" val="20004"/>
                    </a:ext>
                  </a:extLst>
                </a:gridCol>
              </a:tblGrid>
              <a:tr h="164592">
                <a:tc rowSpan="2">
                  <a:txBody>
                    <a:bodyPr/>
                    <a:lstStyle/>
                    <a:p>
                      <a:pPr>
                        <a:lnSpc>
                          <a:spcPct val="100000"/>
                        </a:lnSpc>
                      </a:pPr>
                      <a:endParaRPr sz="6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3970" algn="r">
                        <a:lnSpc>
                          <a:spcPct val="100000"/>
                        </a:lnSpc>
                        <a:spcBef>
                          <a:spcPts val="355"/>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50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4610">
                        <a:lnSpc>
                          <a:spcPct val="100000"/>
                        </a:lnSpc>
                        <a:spcBef>
                          <a:spcPts val="355"/>
                        </a:spcBef>
                      </a:pPr>
                      <a:r>
                        <a:rPr sz="450" b="1" dirty="0">
                          <a:latin typeface="Times New Roman"/>
                          <a:cs typeface="Times New Roman"/>
                        </a:rPr>
                        <a:t>Cari</a:t>
                      </a:r>
                      <a:r>
                        <a:rPr sz="450" b="1" spc="-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50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191770">
                        <a:lnSpc>
                          <a:spcPct val="100000"/>
                        </a:lnSpc>
                        <a:spcBef>
                          <a:spcPts val="355"/>
                        </a:spcBef>
                      </a:pPr>
                      <a:r>
                        <a:rPr sz="450" b="1" spc="5" dirty="0">
                          <a:latin typeface="Times New Roman"/>
                          <a:cs typeface="Times New Roman"/>
                        </a:rPr>
                        <a:t>Değişim</a:t>
                      </a:r>
                      <a:endParaRPr sz="450">
                        <a:latin typeface="Times New Roman"/>
                        <a:cs typeface="Times New Roman"/>
                      </a:endParaRPr>
                    </a:p>
                  </a:txBody>
                  <a:tcPr marL="0" marR="0" marT="450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0"/>
                  </a:ext>
                </a:extLst>
              </a:tr>
              <a:tr h="96773">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4295">
                        <a:lnSpc>
                          <a:spcPct val="100000"/>
                        </a:lnSpc>
                        <a:spcBef>
                          <a:spcPts val="90"/>
                        </a:spcBef>
                      </a:pPr>
                      <a:r>
                        <a:rPr sz="450" b="1" spc="5" dirty="0">
                          <a:latin typeface="Times New Roman"/>
                          <a:cs typeface="Times New Roman"/>
                        </a:rPr>
                        <a:t>31.12.2015</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2390">
                        <a:lnSpc>
                          <a:spcPct val="100000"/>
                        </a:lnSpc>
                        <a:spcBef>
                          <a:spcPts val="90"/>
                        </a:spcBef>
                      </a:pPr>
                      <a:r>
                        <a:rPr sz="450" b="1" spc="5" dirty="0">
                          <a:latin typeface="Times New Roman"/>
                          <a:cs typeface="Times New Roman"/>
                        </a:rPr>
                        <a:t>31.12.2016</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86995">
                        <a:lnSpc>
                          <a:spcPct val="100000"/>
                        </a:lnSpc>
                        <a:spcBef>
                          <a:spcPts val="90"/>
                        </a:spcBef>
                      </a:pPr>
                      <a:r>
                        <a:rPr sz="450" b="1" spc="-10" dirty="0">
                          <a:latin typeface="Times New Roman"/>
                          <a:cs typeface="Times New Roman"/>
                        </a:rPr>
                        <a:t>Tutar</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marL="85090">
                        <a:lnSpc>
                          <a:spcPct val="100000"/>
                        </a:lnSpc>
                        <a:spcBef>
                          <a:spcPts val="90"/>
                        </a:spcBef>
                      </a:pPr>
                      <a:r>
                        <a:rPr sz="450" b="1" spc="15" dirty="0">
                          <a:latin typeface="Times New Roman"/>
                          <a:cs typeface="Times New Roman"/>
                        </a:rPr>
                        <a:t>(%)</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1"/>
                  </a:ext>
                </a:extLst>
              </a:tr>
              <a:tr h="96773">
                <a:tc>
                  <a:txBody>
                    <a:bodyPr/>
                    <a:lstStyle/>
                    <a:p>
                      <a:pPr marL="2540">
                        <a:lnSpc>
                          <a:spcPts val="470"/>
                        </a:lnSpc>
                        <a:spcBef>
                          <a:spcPts val="190"/>
                        </a:spcBef>
                      </a:pPr>
                      <a:r>
                        <a:rPr sz="450" b="1" spc="5" dirty="0">
                          <a:latin typeface="Times New Roman"/>
                          <a:cs typeface="Times New Roman"/>
                        </a:rPr>
                        <a:t>Kısa </a:t>
                      </a:r>
                      <a:r>
                        <a:rPr sz="450" b="1" spc="-5" dirty="0">
                          <a:latin typeface="Times New Roman"/>
                          <a:cs typeface="Times New Roman"/>
                        </a:rPr>
                        <a:t>Vadeli Yabancı</a:t>
                      </a:r>
                      <a:r>
                        <a:rPr sz="450" b="1" spc="10" dirty="0">
                          <a:latin typeface="Times New Roman"/>
                          <a:cs typeface="Times New Roman"/>
                        </a:rPr>
                        <a:t> </a:t>
                      </a:r>
                      <a:r>
                        <a:rPr sz="450" b="1" dirty="0">
                          <a:latin typeface="Times New Roman"/>
                          <a:cs typeface="Times New Roman"/>
                        </a:rPr>
                        <a:t>Kaynaklar</a:t>
                      </a:r>
                      <a:endParaRPr sz="450">
                        <a:latin typeface="Times New Roman"/>
                        <a:cs typeface="Times New Roman"/>
                      </a:endParaRPr>
                    </a:p>
                  </a:txBody>
                  <a:tcPr marL="0" marR="0" marT="2413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85"/>
                        </a:spcBef>
                      </a:pPr>
                      <a:r>
                        <a:rPr sz="450" b="1" dirty="0">
                          <a:latin typeface="Times New Roman"/>
                          <a:cs typeface="Times New Roman"/>
                        </a:rPr>
                        <a:t>2</a:t>
                      </a:r>
                      <a:r>
                        <a:rPr sz="450" b="1" spc="5" dirty="0">
                          <a:latin typeface="Times New Roman"/>
                          <a:cs typeface="Times New Roman"/>
                        </a:rPr>
                        <a:t>5</a:t>
                      </a:r>
                      <a:r>
                        <a:rPr sz="450" b="1" dirty="0">
                          <a:latin typeface="Times New Roman"/>
                          <a:cs typeface="Times New Roman"/>
                        </a:rPr>
                        <a:t>.6</a:t>
                      </a:r>
                      <a:r>
                        <a:rPr sz="450" b="1" spc="5" dirty="0">
                          <a:latin typeface="Times New Roman"/>
                          <a:cs typeface="Times New Roman"/>
                        </a:rPr>
                        <a:t>1</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85"/>
                        </a:spcBef>
                      </a:pPr>
                      <a:r>
                        <a:rPr sz="450" b="1" spc="5" dirty="0">
                          <a:latin typeface="Times New Roman"/>
                          <a:cs typeface="Times New Roman"/>
                        </a:rPr>
                        <a:t>2</a:t>
                      </a:r>
                      <a:r>
                        <a:rPr sz="450" b="1" dirty="0">
                          <a:latin typeface="Times New Roman"/>
                          <a:cs typeface="Times New Roman"/>
                        </a:rPr>
                        <a:t>3.</a:t>
                      </a:r>
                      <a:r>
                        <a:rPr sz="450" b="1" spc="5" dirty="0">
                          <a:latin typeface="Times New Roman"/>
                          <a:cs typeface="Times New Roman"/>
                        </a:rPr>
                        <a:t>7</a:t>
                      </a:r>
                      <a:r>
                        <a:rPr sz="450" b="1" dirty="0">
                          <a:latin typeface="Times New Roman"/>
                          <a:cs typeface="Times New Roman"/>
                        </a:rPr>
                        <a:t>20.0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85"/>
                        </a:spcBef>
                      </a:pPr>
                      <a:r>
                        <a:rPr sz="450" b="1" spc="-5" dirty="0">
                          <a:latin typeface="Times New Roman"/>
                          <a:cs typeface="Times New Roman"/>
                        </a:rPr>
                        <a:t>-</a:t>
                      </a:r>
                      <a:r>
                        <a:rPr sz="450" b="1" spc="5" dirty="0">
                          <a:latin typeface="Times New Roman"/>
                          <a:cs typeface="Times New Roman"/>
                        </a:rPr>
                        <a:t>1</a:t>
                      </a:r>
                      <a:r>
                        <a:rPr sz="450" b="1" dirty="0">
                          <a:latin typeface="Times New Roman"/>
                          <a:cs typeface="Times New Roman"/>
                        </a:rPr>
                        <a:t>.</a:t>
                      </a:r>
                      <a:r>
                        <a:rPr sz="450" b="1" spc="5" dirty="0">
                          <a:latin typeface="Times New Roman"/>
                          <a:cs typeface="Times New Roman"/>
                        </a:rPr>
                        <a:t>8</a:t>
                      </a:r>
                      <a:r>
                        <a:rPr sz="450" b="1" dirty="0">
                          <a:latin typeface="Times New Roman"/>
                          <a:cs typeface="Times New Roman"/>
                        </a:rPr>
                        <a:t>90.000</a:t>
                      </a:r>
                      <a:endParaRPr sz="45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144145">
                        <a:lnSpc>
                          <a:spcPct val="100000"/>
                        </a:lnSpc>
                        <a:spcBef>
                          <a:spcPts val="85"/>
                        </a:spcBef>
                      </a:pPr>
                      <a:r>
                        <a:rPr sz="450" b="1" dirty="0">
                          <a:latin typeface="Times New Roman"/>
                          <a:cs typeface="Times New Roman"/>
                        </a:rPr>
                        <a:t>-7,97</a:t>
                      </a:r>
                      <a:endParaRPr sz="45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91440">
                <a:tc>
                  <a:txBody>
                    <a:bodyPr/>
                    <a:lstStyle/>
                    <a:p>
                      <a:pPr marL="2540">
                        <a:lnSpc>
                          <a:spcPts val="470"/>
                        </a:lnSpc>
                        <a:spcBef>
                          <a:spcPts val="150"/>
                        </a:spcBef>
                      </a:pPr>
                      <a:r>
                        <a:rPr sz="450" spc="5" dirty="0">
                          <a:latin typeface="Times New Roman"/>
                          <a:cs typeface="Times New Roman"/>
                        </a:rPr>
                        <a:t>Finansal </a:t>
                      </a:r>
                      <a:r>
                        <a:rPr sz="450" dirty="0">
                          <a:latin typeface="Times New Roman"/>
                          <a:cs typeface="Times New Roman"/>
                        </a:rPr>
                        <a:t>Borçlar</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150"/>
                        </a:spcBef>
                      </a:pPr>
                      <a:r>
                        <a:rPr sz="450" dirty="0">
                          <a:latin typeface="Times New Roman"/>
                          <a:cs typeface="Times New Roman"/>
                        </a:rPr>
                        <a:t>7.70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150"/>
                        </a:spcBef>
                      </a:pPr>
                      <a:r>
                        <a:rPr sz="450" dirty="0">
                          <a:latin typeface="Times New Roman"/>
                          <a:cs typeface="Times New Roman"/>
                        </a:rPr>
                        <a:t>5.3</a:t>
                      </a:r>
                      <a:r>
                        <a:rPr sz="450" spc="5" dirty="0">
                          <a:latin typeface="Times New Roman"/>
                          <a:cs typeface="Times New Roman"/>
                        </a:rPr>
                        <a:t>0</a:t>
                      </a:r>
                      <a:r>
                        <a:rPr sz="450" dirty="0">
                          <a:latin typeface="Times New Roman"/>
                          <a:cs typeface="Times New Roman"/>
                        </a:rPr>
                        <a:t>0.000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65"/>
                        </a:spcBef>
                      </a:pPr>
                      <a:r>
                        <a:rPr sz="450" spc="-15" dirty="0">
                          <a:latin typeface="Times New Roman"/>
                          <a:cs typeface="Times New Roman"/>
                        </a:rPr>
                        <a:t>-</a:t>
                      </a:r>
                      <a:r>
                        <a:rPr sz="450" dirty="0">
                          <a:latin typeface="Times New Roman"/>
                          <a:cs typeface="Times New Roman"/>
                        </a:rPr>
                        <a:t>2.40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15570">
                        <a:lnSpc>
                          <a:spcPct val="100000"/>
                        </a:lnSpc>
                        <a:spcBef>
                          <a:spcPts val="65"/>
                        </a:spcBef>
                      </a:pPr>
                      <a:r>
                        <a:rPr sz="450" spc="-15" dirty="0">
                          <a:latin typeface="Times New Roman"/>
                          <a:cs typeface="Times New Roman"/>
                        </a:rPr>
                        <a:t>-</a:t>
                      </a:r>
                      <a:r>
                        <a:rPr sz="450" dirty="0">
                          <a:latin typeface="Times New Roman"/>
                          <a:cs typeface="Times New Roman"/>
                        </a:rPr>
                        <a:t>45,28</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91439">
                <a:tc>
                  <a:txBody>
                    <a:bodyPr/>
                    <a:lstStyle/>
                    <a:p>
                      <a:pPr marL="2540">
                        <a:lnSpc>
                          <a:spcPts val="455"/>
                        </a:lnSpc>
                        <a:spcBef>
                          <a:spcPts val="160"/>
                        </a:spcBef>
                      </a:pPr>
                      <a:r>
                        <a:rPr sz="450" dirty="0">
                          <a:latin typeface="Times New Roman"/>
                          <a:cs typeface="Times New Roman"/>
                        </a:rPr>
                        <a:t>Ticari</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spc="-5" dirty="0">
                          <a:latin typeface="Times New Roman"/>
                          <a:cs typeface="Times New Roman"/>
                        </a:rPr>
                        <a:t>1</a:t>
                      </a:r>
                      <a:r>
                        <a:rPr sz="450" dirty="0">
                          <a:latin typeface="Times New Roman"/>
                          <a:cs typeface="Times New Roman"/>
                        </a:rPr>
                        <a:t>1.00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dirty="0">
                          <a:latin typeface="Times New Roman"/>
                          <a:cs typeface="Times New Roman"/>
                        </a:rPr>
                        <a:t>12.3</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65"/>
                        </a:spcBef>
                      </a:pPr>
                      <a:r>
                        <a:rPr sz="450" dirty="0">
                          <a:latin typeface="Times New Roman"/>
                          <a:cs typeface="Times New Roman"/>
                        </a:rPr>
                        <a:t>1.30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33350">
                        <a:lnSpc>
                          <a:spcPct val="100000"/>
                        </a:lnSpc>
                        <a:spcBef>
                          <a:spcPts val="65"/>
                        </a:spcBef>
                      </a:pPr>
                      <a:r>
                        <a:rPr sz="450" spc="5" dirty="0">
                          <a:latin typeface="Times New Roman"/>
                          <a:cs typeface="Times New Roman"/>
                        </a:rPr>
                        <a:t>1</a:t>
                      </a:r>
                      <a:r>
                        <a:rPr sz="450" dirty="0">
                          <a:latin typeface="Times New Roman"/>
                          <a:cs typeface="Times New Roman"/>
                        </a:rPr>
                        <a:t>0,57</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91440">
                <a:tc>
                  <a:txBody>
                    <a:bodyPr/>
                    <a:lstStyle/>
                    <a:p>
                      <a:pPr marL="2540">
                        <a:lnSpc>
                          <a:spcPts val="455"/>
                        </a:lnSpc>
                        <a:spcBef>
                          <a:spcPts val="160"/>
                        </a:spcBef>
                      </a:pPr>
                      <a:r>
                        <a:rPr sz="450" dirty="0">
                          <a:latin typeface="Times New Roman"/>
                          <a:cs typeface="Times New Roman"/>
                        </a:rPr>
                        <a:t>Diğer</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dirty="0">
                          <a:latin typeface="Times New Roman"/>
                          <a:cs typeface="Times New Roman"/>
                        </a:rPr>
                        <a:t>3.00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dirty="0">
                          <a:latin typeface="Times New Roman"/>
                          <a:cs typeface="Times New Roman"/>
                        </a:rPr>
                        <a:t>1.4</a:t>
                      </a:r>
                      <a:r>
                        <a:rPr sz="450" spc="5" dirty="0">
                          <a:latin typeface="Times New Roman"/>
                          <a:cs typeface="Times New Roman"/>
                        </a:rPr>
                        <a:t>0</a:t>
                      </a:r>
                      <a:r>
                        <a:rPr sz="450" dirty="0">
                          <a:latin typeface="Times New Roman"/>
                          <a:cs typeface="Times New Roman"/>
                        </a:rPr>
                        <a:t>0.000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65"/>
                        </a:spcBef>
                      </a:pPr>
                      <a:r>
                        <a:rPr sz="450" spc="-15" dirty="0">
                          <a:latin typeface="Times New Roman"/>
                          <a:cs typeface="Times New Roman"/>
                        </a:rPr>
                        <a:t>-</a:t>
                      </a:r>
                      <a:r>
                        <a:rPr sz="450" dirty="0">
                          <a:latin typeface="Times New Roman"/>
                          <a:cs typeface="Times New Roman"/>
                        </a:rPr>
                        <a:t>1.60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86360">
                        <a:lnSpc>
                          <a:spcPct val="100000"/>
                        </a:lnSpc>
                        <a:spcBef>
                          <a:spcPts val="65"/>
                        </a:spcBef>
                      </a:pPr>
                      <a:r>
                        <a:rPr sz="450" spc="-15" dirty="0">
                          <a:latin typeface="Times New Roman"/>
                          <a:cs typeface="Times New Roman"/>
                        </a:rPr>
                        <a:t>-</a:t>
                      </a:r>
                      <a:r>
                        <a:rPr sz="450" spc="-5" dirty="0">
                          <a:latin typeface="Times New Roman"/>
                          <a:cs typeface="Times New Roman"/>
                        </a:rPr>
                        <a:t>1</a:t>
                      </a:r>
                      <a:r>
                        <a:rPr sz="450" dirty="0">
                          <a:latin typeface="Times New Roman"/>
                          <a:cs typeface="Times New Roman"/>
                        </a:rPr>
                        <a:t>14,29</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85343">
                <a:tc>
                  <a:txBody>
                    <a:bodyPr/>
                    <a:lstStyle/>
                    <a:p>
                      <a:pPr marL="2540">
                        <a:lnSpc>
                          <a:spcPts val="455"/>
                        </a:lnSpc>
                        <a:spcBef>
                          <a:spcPts val="114"/>
                        </a:spcBef>
                      </a:pPr>
                      <a:r>
                        <a:rPr sz="450" spc="5" dirty="0">
                          <a:latin typeface="Times New Roman"/>
                          <a:cs typeface="Times New Roman"/>
                        </a:rPr>
                        <a:t>Dönem </a:t>
                      </a:r>
                      <a:r>
                        <a:rPr sz="450" dirty="0">
                          <a:latin typeface="Times New Roman"/>
                          <a:cs typeface="Times New Roman"/>
                        </a:rPr>
                        <a:t>Karı </a:t>
                      </a:r>
                      <a:r>
                        <a:rPr sz="450" spc="-10" dirty="0">
                          <a:latin typeface="Times New Roman"/>
                          <a:cs typeface="Times New Roman"/>
                        </a:rPr>
                        <a:t>Vergi</a:t>
                      </a:r>
                      <a:r>
                        <a:rPr sz="450" spc="-25" dirty="0">
                          <a:latin typeface="Times New Roman"/>
                          <a:cs typeface="Times New Roman"/>
                        </a:rPr>
                        <a:t> </a:t>
                      </a:r>
                      <a:r>
                        <a:rPr sz="450" spc="5" dirty="0">
                          <a:latin typeface="Times New Roman"/>
                          <a:cs typeface="Times New Roman"/>
                        </a:rPr>
                        <a:t>Yükümlülükleri</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14"/>
                        </a:spcBef>
                      </a:pPr>
                      <a:r>
                        <a:rPr sz="450" dirty="0">
                          <a:latin typeface="Times New Roman"/>
                          <a:cs typeface="Times New Roman"/>
                        </a:rPr>
                        <a:t>2.50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14"/>
                        </a:spcBef>
                      </a:pPr>
                      <a:r>
                        <a:rPr sz="450" dirty="0">
                          <a:latin typeface="Times New Roman"/>
                          <a:cs typeface="Times New Roman"/>
                        </a:rPr>
                        <a:t>3.1</a:t>
                      </a:r>
                      <a:r>
                        <a:rPr sz="450" spc="5" dirty="0">
                          <a:latin typeface="Times New Roman"/>
                          <a:cs typeface="Times New Roman"/>
                        </a:rPr>
                        <a:t>0</a:t>
                      </a:r>
                      <a:r>
                        <a:rPr sz="450" dirty="0">
                          <a:latin typeface="Times New Roman"/>
                          <a:cs typeface="Times New Roman"/>
                        </a:rPr>
                        <a:t>0.000</a:t>
                      </a:r>
                      <a:endParaRPr sz="450">
                        <a:latin typeface="Times New Roman"/>
                        <a:cs typeface="Times New Roman"/>
                      </a:endParaRPr>
                    </a:p>
                  </a:txBody>
                  <a:tcPr marL="0" marR="0" marT="1460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40"/>
                        </a:spcBef>
                      </a:pPr>
                      <a:r>
                        <a:rPr sz="450" dirty="0">
                          <a:latin typeface="Times New Roman"/>
                          <a:cs typeface="Times New Roman"/>
                        </a:rPr>
                        <a:t>6</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33985">
                        <a:lnSpc>
                          <a:spcPts val="530"/>
                        </a:lnSpc>
                        <a:spcBef>
                          <a:spcPts val="40"/>
                        </a:spcBef>
                      </a:pPr>
                      <a:r>
                        <a:rPr sz="450" dirty="0">
                          <a:latin typeface="Times New Roman"/>
                          <a:cs typeface="Times New Roman"/>
                        </a:rPr>
                        <a:t>1</a:t>
                      </a:r>
                      <a:r>
                        <a:rPr sz="450" spc="5" dirty="0">
                          <a:latin typeface="Times New Roman"/>
                          <a:cs typeface="Times New Roman"/>
                        </a:rPr>
                        <a:t>9</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5</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91440">
                <a:tc>
                  <a:txBody>
                    <a:bodyPr/>
                    <a:lstStyle/>
                    <a:p>
                      <a:pPr marL="2540">
                        <a:lnSpc>
                          <a:spcPts val="455"/>
                        </a:lnSpc>
                        <a:spcBef>
                          <a:spcPts val="160"/>
                        </a:spcBef>
                      </a:pPr>
                      <a:r>
                        <a:rPr sz="450" spc="5" dirty="0">
                          <a:latin typeface="Times New Roman"/>
                          <a:cs typeface="Times New Roman"/>
                        </a:rPr>
                        <a:t>Borç</a:t>
                      </a:r>
                      <a:r>
                        <a:rPr sz="450" spc="10" dirty="0">
                          <a:latin typeface="Times New Roman"/>
                          <a:cs typeface="Times New Roman"/>
                        </a:rPr>
                        <a:t> </a:t>
                      </a:r>
                      <a:r>
                        <a:rPr sz="450" dirty="0">
                          <a:latin typeface="Times New Roman"/>
                          <a:cs typeface="Times New Roman"/>
                        </a:rPr>
                        <a:t>Karşılıkları</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dirty="0">
                          <a:latin typeface="Times New Roman"/>
                          <a:cs typeface="Times New Roman"/>
                        </a:rPr>
                        <a:t>8</a:t>
                      </a:r>
                      <a:r>
                        <a:rPr sz="450" spc="5" dirty="0">
                          <a:latin typeface="Times New Roman"/>
                          <a:cs typeface="Times New Roman"/>
                        </a:rPr>
                        <a:t>0</a:t>
                      </a:r>
                      <a:r>
                        <a:rPr sz="450" dirty="0">
                          <a:latin typeface="Times New Roman"/>
                          <a:cs typeface="Times New Roman"/>
                        </a:rPr>
                        <a:t>0.000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60"/>
                        </a:spcBef>
                      </a:pPr>
                      <a:r>
                        <a:rPr sz="450" spc="5" dirty="0">
                          <a:latin typeface="Times New Roman"/>
                          <a:cs typeface="Times New Roman"/>
                        </a:rPr>
                        <a:t>9</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65"/>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36525">
                        <a:lnSpc>
                          <a:spcPct val="100000"/>
                        </a:lnSpc>
                        <a:spcBef>
                          <a:spcPts val="65"/>
                        </a:spcBef>
                      </a:pPr>
                      <a:r>
                        <a:rPr sz="450" spc="-5" dirty="0">
                          <a:latin typeface="Times New Roman"/>
                          <a:cs typeface="Times New Roman"/>
                        </a:rPr>
                        <a:t>1</a:t>
                      </a:r>
                      <a:r>
                        <a:rPr sz="450" dirty="0">
                          <a:latin typeface="Times New Roman"/>
                          <a:cs typeface="Times New Roman"/>
                        </a:rPr>
                        <a:t>1,</a:t>
                      </a:r>
                      <a:r>
                        <a:rPr sz="450" spc="-5" dirty="0">
                          <a:latin typeface="Times New Roman"/>
                          <a:cs typeface="Times New Roman"/>
                        </a:rPr>
                        <a:t>1</a:t>
                      </a:r>
                      <a:r>
                        <a:rPr sz="450" dirty="0">
                          <a:latin typeface="Times New Roman"/>
                          <a:cs typeface="Times New Roman"/>
                        </a:rPr>
                        <a:t>1</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96011">
                <a:tc>
                  <a:txBody>
                    <a:bodyPr/>
                    <a:lstStyle/>
                    <a:p>
                      <a:pPr marL="2540">
                        <a:lnSpc>
                          <a:spcPts val="455"/>
                        </a:lnSpc>
                        <a:spcBef>
                          <a:spcPts val="195"/>
                        </a:spcBef>
                      </a:pPr>
                      <a:r>
                        <a:rPr sz="450" dirty="0">
                          <a:latin typeface="Times New Roman"/>
                          <a:cs typeface="Times New Roman"/>
                        </a:rPr>
                        <a:t>Diğer Kısa </a:t>
                      </a:r>
                      <a:r>
                        <a:rPr sz="450" spc="-5" dirty="0">
                          <a:latin typeface="Times New Roman"/>
                          <a:cs typeface="Times New Roman"/>
                        </a:rPr>
                        <a:t>Vadeli </a:t>
                      </a:r>
                      <a:r>
                        <a:rPr sz="450" spc="5" dirty="0">
                          <a:latin typeface="Times New Roman"/>
                          <a:cs typeface="Times New Roman"/>
                        </a:rPr>
                        <a:t>Yükümlülükler</a:t>
                      </a:r>
                      <a:endParaRPr sz="45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195"/>
                        </a:spcBef>
                      </a:pPr>
                      <a:r>
                        <a:rPr sz="450" dirty="0">
                          <a:latin typeface="Times New Roman"/>
                          <a:cs typeface="Times New Roman"/>
                        </a:rPr>
                        <a:t>6</a:t>
                      </a:r>
                      <a:r>
                        <a:rPr sz="450" spc="5" dirty="0">
                          <a:latin typeface="Times New Roman"/>
                          <a:cs typeface="Times New Roman"/>
                        </a:rPr>
                        <a:t>1</a:t>
                      </a:r>
                      <a:r>
                        <a:rPr sz="450" dirty="0">
                          <a:latin typeface="Times New Roman"/>
                          <a:cs typeface="Times New Roman"/>
                        </a:rPr>
                        <a:t>0.000</a:t>
                      </a:r>
                      <a:endParaRPr sz="45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195"/>
                        </a:spcBef>
                      </a:pPr>
                      <a:r>
                        <a:rPr sz="450" spc="5" dirty="0">
                          <a:latin typeface="Times New Roman"/>
                          <a:cs typeface="Times New Roman"/>
                        </a:rPr>
                        <a:t>7</a:t>
                      </a:r>
                      <a:r>
                        <a:rPr sz="450" dirty="0">
                          <a:latin typeface="Times New Roman"/>
                          <a:cs typeface="Times New Roman"/>
                        </a:rPr>
                        <a:t>20.0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90"/>
                        </a:spcBef>
                      </a:pPr>
                      <a:r>
                        <a:rPr sz="450" spc="-5" dirty="0">
                          <a:latin typeface="Times New Roman"/>
                          <a:cs typeface="Times New Roman"/>
                        </a:rPr>
                        <a:t>1</a:t>
                      </a:r>
                      <a:r>
                        <a:rPr sz="450" dirty="0">
                          <a:latin typeface="Times New Roman"/>
                          <a:cs typeface="Times New Roman"/>
                        </a:rPr>
                        <a:t>10.000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133985">
                        <a:lnSpc>
                          <a:spcPct val="100000"/>
                        </a:lnSpc>
                        <a:spcBef>
                          <a:spcPts val="90"/>
                        </a:spcBef>
                      </a:pPr>
                      <a:r>
                        <a:rPr sz="450" dirty="0">
                          <a:latin typeface="Times New Roman"/>
                          <a:cs typeface="Times New Roman"/>
                        </a:rPr>
                        <a:t>15,28</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26" name="object 26"/>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graphicFrame>
        <p:nvGraphicFramePr>
          <p:cNvPr id="6" name="object 6"/>
          <p:cNvGraphicFramePr>
            <a:graphicFrameLocks noGrp="1"/>
          </p:cNvGraphicFramePr>
          <p:nvPr/>
        </p:nvGraphicFramePr>
        <p:xfrm>
          <a:off x="1031748" y="2354579"/>
          <a:ext cx="2243455" cy="974090"/>
        </p:xfrm>
        <a:graphic>
          <a:graphicData uri="http://schemas.openxmlformats.org/drawingml/2006/table">
            <a:tbl>
              <a:tblPr firstRow="1" bandRow="1">
                <a:tableStyleId>{2D5ABB26-0587-4C30-8999-92F81FD0307C}</a:tableStyleId>
              </a:tblPr>
              <a:tblGrid>
                <a:gridCol w="887094">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36550">
                  <a:extLst>
                    <a:ext uri="{9D8B030D-6E8A-4147-A177-3AD203B41FA5}">
                      <a16:colId xmlns:a16="http://schemas.microsoft.com/office/drawing/2014/main" val="20003"/>
                    </a:ext>
                  </a:extLst>
                </a:gridCol>
                <a:gridCol w="211455">
                  <a:extLst>
                    <a:ext uri="{9D8B030D-6E8A-4147-A177-3AD203B41FA5}">
                      <a16:colId xmlns:a16="http://schemas.microsoft.com/office/drawing/2014/main" val="20004"/>
                    </a:ext>
                  </a:extLst>
                </a:gridCol>
              </a:tblGrid>
              <a:tr h="185928">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2700" algn="r">
                        <a:lnSpc>
                          <a:spcPct val="100000"/>
                        </a:lnSpc>
                        <a:spcBef>
                          <a:spcPts val="434"/>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552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34925">
                        <a:lnSpc>
                          <a:spcPct val="100000"/>
                        </a:lnSpc>
                        <a:spcBef>
                          <a:spcPts val="434"/>
                        </a:spcBef>
                      </a:pPr>
                      <a:r>
                        <a:rPr sz="450" b="1" dirty="0">
                          <a:latin typeface="Times New Roman"/>
                          <a:cs typeface="Times New Roman"/>
                        </a:rPr>
                        <a:t>Cari</a:t>
                      </a:r>
                      <a:r>
                        <a:rPr sz="450" b="1" spc="-1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552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172085">
                        <a:lnSpc>
                          <a:spcPct val="100000"/>
                        </a:lnSpc>
                        <a:spcBef>
                          <a:spcPts val="434"/>
                        </a:spcBef>
                      </a:pPr>
                      <a:r>
                        <a:rPr sz="450" b="1" spc="5" dirty="0">
                          <a:latin typeface="Times New Roman"/>
                          <a:cs typeface="Times New Roman"/>
                        </a:rPr>
                        <a:t>Değişim</a:t>
                      </a:r>
                      <a:endParaRPr sz="450">
                        <a:latin typeface="Times New Roman"/>
                        <a:cs typeface="Times New Roman"/>
                      </a:endParaRPr>
                    </a:p>
                  </a:txBody>
                  <a:tcPr marL="0" marR="0" marT="5524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0"/>
                  </a:ext>
                </a:extLst>
              </a:tr>
              <a:tr h="108966">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4295">
                        <a:lnSpc>
                          <a:spcPct val="100000"/>
                        </a:lnSpc>
                        <a:spcBef>
                          <a:spcPts val="135"/>
                        </a:spcBef>
                      </a:pPr>
                      <a:r>
                        <a:rPr sz="450" b="1" spc="5" dirty="0">
                          <a:latin typeface="Times New Roman"/>
                          <a:cs typeface="Times New Roman"/>
                        </a:rPr>
                        <a:t>31.12.2015</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2705">
                        <a:lnSpc>
                          <a:spcPct val="100000"/>
                        </a:lnSpc>
                        <a:spcBef>
                          <a:spcPts val="135"/>
                        </a:spcBef>
                      </a:pPr>
                      <a:r>
                        <a:rPr sz="450" b="1" spc="5" dirty="0">
                          <a:latin typeface="Times New Roman"/>
                          <a:cs typeface="Times New Roman"/>
                        </a:rPr>
                        <a:t>31.12.2016</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97155">
                        <a:lnSpc>
                          <a:spcPct val="100000"/>
                        </a:lnSpc>
                        <a:spcBef>
                          <a:spcPts val="135"/>
                        </a:spcBef>
                      </a:pPr>
                      <a:r>
                        <a:rPr sz="450" b="1" spc="-10" dirty="0">
                          <a:latin typeface="Times New Roman"/>
                          <a:cs typeface="Times New Roman"/>
                        </a:rPr>
                        <a:t>Tutar</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marL="54610">
                        <a:lnSpc>
                          <a:spcPct val="100000"/>
                        </a:lnSpc>
                        <a:spcBef>
                          <a:spcPts val="135"/>
                        </a:spcBef>
                      </a:pPr>
                      <a:r>
                        <a:rPr sz="450" b="1" spc="15" dirty="0">
                          <a:latin typeface="Times New Roman"/>
                          <a:cs typeface="Times New Roman"/>
                        </a:rPr>
                        <a:t>(%)</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1"/>
                  </a:ext>
                </a:extLst>
              </a:tr>
              <a:tr h="148589">
                <a:tc>
                  <a:txBody>
                    <a:bodyPr/>
                    <a:lstStyle/>
                    <a:p>
                      <a:pPr marL="2540">
                        <a:lnSpc>
                          <a:spcPct val="100000"/>
                        </a:lnSpc>
                        <a:spcBef>
                          <a:spcPts val="310"/>
                        </a:spcBef>
                      </a:pPr>
                      <a:r>
                        <a:rPr sz="450" b="1" spc="-5" dirty="0">
                          <a:latin typeface="Times New Roman"/>
                          <a:cs typeface="Times New Roman"/>
                        </a:rPr>
                        <a:t>Uzun Vadeli Yabancı</a:t>
                      </a:r>
                      <a:r>
                        <a:rPr sz="450" b="1" spc="-50" dirty="0">
                          <a:latin typeface="Times New Roman"/>
                          <a:cs typeface="Times New Roman"/>
                        </a:rPr>
                        <a:t> </a:t>
                      </a:r>
                      <a:r>
                        <a:rPr sz="450" b="1" dirty="0">
                          <a:latin typeface="Times New Roman"/>
                          <a:cs typeface="Times New Roman"/>
                        </a:rPr>
                        <a:t>Kaynaklar</a:t>
                      </a:r>
                      <a:endParaRPr sz="450">
                        <a:latin typeface="Times New Roman"/>
                        <a:cs typeface="Times New Roman"/>
                      </a:endParaRPr>
                    </a:p>
                  </a:txBody>
                  <a:tcPr marL="0" marR="0" marT="3937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28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.3</a:t>
                      </a:r>
                      <a:r>
                        <a:rPr sz="450" b="1" spc="5" dirty="0">
                          <a:latin typeface="Times New Roman"/>
                          <a:cs typeface="Times New Roman"/>
                        </a:rPr>
                        <a:t>5</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61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285"/>
                        </a:spcBef>
                      </a:pPr>
                      <a:r>
                        <a:rPr sz="450" b="1" spc="-20" dirty="0">
                          <a:latin typeface="Times New Roman"/>
                          <a:cs typeface="Times New Roman"/>
                        </a:rPr>
                        <a:t>1</a:t>
                      </a:r>
                      <a:r>
                        <a:rPr sz="450" b="1" spc="5" dirty="0">
                          <a:latin typeface="Times New Roman"/>
                          <a:cs typeface="Times New Roman"/>
                        </a:rPr>
                        <a:t>1</a:t>
                      </a:r>
                      <a:r>
                        <a:rPr sz="450" b="1" dirty="0">
                          <a:latin typeface="Times New Roman"/>
                          <a:cs typeface="Times New Roman"/>
                        </a:rPr>
                        <a:t>.</a:t>
                      </a:r>
                      <a:r>
                        <a:rPr sz="450" b="1" spc="5" dirty="0">
                          <a:latin typeface="Times New Roman"/>
                          <a:cs typeface="Times New Roman"/>
                        </a:rPr>
                        <a:t>4</a:t>
                      </a:r>
                      <a:r>
                        <a:rPr sz="450" b="1" dirty="0">
                          <a:latin typeface="Times New Roman"/>
                          <a:cs typeface="Times New Roman"/>
                        </a:rPr>
                        <a:t>00.0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61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285"/>
                        </a:spcBef>
                      </a:pPr>
                      <a:r>
                        <a:rPr sz="450" b="1" dirty="0">
                          <a:latin typeface="Times New Roman"/>
                          <a:cs typeface="Times New Roman"/>
                        </a:rPr>
                        <a:t>1.05</a:t>
                      </a:r>
                      <a:r>
                        <a:rPr sz="450" b="1" spc="5" dirty="0">
                          <a:latin typeface="Times New Roman"/>
                          <a:cs typeface="Times New Roman"/>
                        </a:rPr>
                        <a:t>0</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361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285"/>
                        </a:spcBef>
                      </a:pPr>
                      <a:r>
                        <a:rPr sz="450" b="1" dirty="0">
                          <a:latin typeface="Times New Roman"/>
                          <a:cs typeface="Times New Roman"/>
                        </a:rPr>
                        <a:t>9,21</a:t>
                      </a:r>
                      <a:endParaRPr sz="450">
                        <a:latin typeface="Times New Roman"/>
                        <a:cs typeface="Times New Roman"/>
                      </a:endParaRPr>
                    </a:p>
                  </a:txBody>
                  <a:tcPr marL="0" marR="0" marT="361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6491">
                <a:tc>
                  <a:txBody>
                    <a:bodyPr/>
                    <a:lstStyle/>
                    <a:p>
                      <a:pPr marL="2540">
                        <a:lnSpc>
                          <a:spcPct val="100000"/>
                        </a:lnSpc>
                        <a:spcBef>
                          <a:spcPts val="220"/>
                        </a:spcBef>
                      </a:pPr>
                      <a:r>
                        <a:rPr sz="450" spc="5" dirty="0">
                          <a:latin typeface="Times New Roman"/>
                          <a:cs typeface="Times New Roman"/>
                        </a:rPr>
                        <a:t>Finansal </a:t>
                      </a:r>
                      <a:r>
                        <a:rPr sz="450" dirty="0">
                          <a:latin typeface="Times New Roman"/>
                          <a:cs typeface="Times New Roman"/>
                        </a:rPr>
                        <a:t>Borçlar</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4.000.0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5.600.0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95"/>
                        </a:spcBef>
                      </a:pPr>
                      <a:r>
                        <a:rPr sz="450" dirty="0">
                          <a:latin typeface="Times New Roman"/>
                          <a:cs typeface="Times New Roman"/>
                        </a:rPr>
                        <a:t>1.60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95"/>
                        </a:spcBef>
                      </a:pPr>
                      <a:r>
                        <a:rPr sz="450" spc="5" dirty="0">
                          <a:latin typeface="Times New Roman"/>
                          <a:cs typeface="Times New Roman"/>
                        </a:rPr>
                        <a:t>2</a:t>
                      </a:r>
                      <a:r>
                        <a:rPr sz="450" dirty="0">
                          <a:latin typeface="Times New Roman"/>
                          <a:cs typeface="Times New Roman"/>
                        </a:rPr>
                        <a:t>8,57</a:t>
                      </a:r>
                      <a:endParaRPr sz="450">
                        <a:latin typeface="Times New Roman"/>
                        <a:cs typeface="Times New Roman"/>
                      </a:endParaRPr>
                    </a:p>
                  </a:txBody>
                  <a:tcPr marL="0" marR="0" marT="247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26491">
                <a:tc>
                  <a:txBody>
                    <a:bodyPr/>
                    <a:lstStyle/>
                    <a:p>
                      <a:pPr marL="2540">
                        <a:lnSpc>
                          <a:spcPct val="100000"/>
                        </a:lnSpc>
                        <a:spcBef>
                          <a:spcPts val="234"/>
                        </a:spcBef>
                      </a:pPr>
                      <a:r>
                        <a:rPr sz="450" dirty="0">
                          <a:latin typeface="Times New Roman"/>
                          <a:cs typeface="Times New Roman"/>
                        </a:rPr>
                        <a:t>Diğer</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3.500.0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2.400.0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10"/>
                        </a:spcBef>
                      </a:pPr>
                      <a:r>
                        <a:rPr sz="450" spc="-15" dirty="0">
                          <a:latin typeface="Times New Roman"/>
                          <a:cs typeface="Times New Roman"/>
                        </a:rPr>
                        <a:t>-</a:t>
                      </a:r>
                      <a:r>
                        <a:rPr sz="450" dirty="0">
                          <a:latin typeface="Times New Roman"/>
                          <a:cs typeface="Times New Roman"/>
                        </a:rPr>
                        <a:t>1.10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667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10"/>
                        </a:spcBef>
                      </a:pPr>
                      <a:r>
                        <a:rPr sz="450" spc="-15" dirty="0">
                          <a:latin typeface="Times New Roman"/>
                          <a:cs typeface="Times New Roman"/>
                        </a:rPr>
                        <a:t>-</a:t>
                      </a:r>
                      <a:r>
                        <a:rPr sz="450" dirty="0">
                          <a:latin typeface="Times New Roman"/>
                          <a:cs typeface="Times New Roman"/>
                        </a:rPr>
                        <a:t>45,83</a:t>
                      </a:r>
                      <a:endParaRPr sz="450">
                        <a:latin typeface="Times New Roman"/>
                        <a:cs typeface="Times New Roman"/>
                      </a:endParaRPr>
                    </a:p>
                  </a:txBody>
                  <a:tcPr marL="0" marR="0" marT="2667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7827">
                <a:tc>
                  <a:txBody>
                    <a:bodyPr/>
                    <a:lstStyle/>
                    <a:p>
                      <a:pPr marL="2540">
                        <a:lnSpc>
                          <a:spcPct val="100000"/>
                        </a:lnSpc>
                        <a:spcBef>
                          <a:spcPts val="315"/>
                        </a:spcBef>
                      </a:pPr>
                      <a:r>
                        <a:rPr sz="450" dirty="0">
                          <a:latin typeface="Times New Roman"/>
                          <a:cs typeface="Times New Roman"/>
                        </a:rPr>
                        <a:t>Kıdem </a:t>
                      </a:r>
                      <a:r>
                        <a:rPr sz="450" spc="-5" dirty="0">
                          <a:latin typeface="Times New Roman"/>
                          <a:cs typeface="Times New Roman"/>
                        </a:rPr>
                        <a:t>Tazminatı</a:t>
                      </a:r>
                      <a:r>
                        <a:rPr sz="450" spc="45" dirty="0">
                          <a:latin typeface="Times New Roman"/>
                          <a:cs typeface="Times New Roman"/>
                        </a:rPr>
                        <a:t> </a:t>
                      </a:r>
                      <a:r>
                        <a:rPr sz="450" dirty="0">
                          <a:latin typeface="Times New Roman"/>
                          <a:cs typeface="Times New Roman"/>
                        </a:rPr>
                        <a:t>Karşılıkları</a:t>
                      </a:r>
                      <a:endParaRPr sz="450">
                        <a:latin typeface="Times New Roman"/>
                        <a:cs typeface="Times New Roman"/>
                      </a:endParaRPr>
                    </a:p>
                  </a:txBody>
                  <a:tcPr marL="0" marR="0" marT="400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315"/>
                        </a:spcBef>
                      </a:pPr>
                      <a:r>
                        <a:rPr sz="450" dirty="0">
                          <a:latin typeface="Times New Roman"/>
                          <a:cs typeface="Times New Roman"/>
                        </a:rPr>
                        <a:t>2.500.0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400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315"/>
                        </a:spcBef>
                      </a:pPr>
                      <a:r>
                        <a:rPr sz="450" dirty="0">
                          <a:latin typeface="Times New Roman"/>
                          <a:cs typeface="Times New Roman"/>
                        </a:rPr>
                        <a:t>2.900.0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400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95"/>
                        </a:spcBef>
                      </a:pPr>
                      <a:r>
                        <a:rPr sz="450" dirty="0">
                          <a:latin typeface="Times New Roman"/>
                          <a:cs typeface="Times New Roman"/>
                        </a:rPr>
                        <a:t>4</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95"/>
                        </a:spcBef>
                      </a:pPr>
                      <a:r>
                        <a:rPr sz="450" dirty="0">
                          <a:latin typeface="Times New Roman"/>
                          <a:cs typeface="Times New Roman"/>
                        </a:rPr>
                        <a:t>1</a:t>
                      </a:r>
                      <a:r>
                        <a:rPr sz="450" spc="5" dirty="0">
                          <a:latin typeface="Times New Roman"/>
                          <a:cs typeface="Times New Roman"/>
                        </a:rPr>
                        <a:t>3</a:t>
                      </a:r>
                      <a:r>
                        <a:rPr sz="450" dirty="0">
                          <a:latin typeface="Times New Roman"/>
                          <a:cs typeface="Times New Roman"/>
                        </a:rPr>
                        <a:t>,79</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26491">
                <a:tc>
                  <a:txBody>
                    <a:bodyPr/>
                    <a:lstStyle/>
                    <a:p>
                      <a:pPr marL="2540">
                        <a:lnSpc>
                          <a:spcPct val="100000"/>
                        </a:lnSpc>
                        <a:spcBef>
                          <a:spcPts val="234"/>
                        </a:spcBef>
                      </a:pPr>
                      <a:r>
                        <a:rPr sz="450" dirty="0">
                          <a:latin typeface="Times New Roman"/>
                          <a:cs typeface="Times New Roman"/>
                        </a:rPr>
                        <a:t>Diğer </a:t>
                      </a:r>
                      <a:r>
                        <a:rPr sz="450" spc="5" dirty="0">
                          <a:latin typeface="Times New Roman"/>
                          <a:cs typeface="Times New Roman"/>
                        </a:rPr>
                        <a:t>Uzun </a:t>
                      </a:r>
                      <a:r>
                        <a:rPr sz="450" spc="-5" dirty="0">
                          <a:latin typeface="Times New Roman"/>
                          <a:cs typeface="Times New Roman"/>
                        </a:rPr>
                        <a:t>Vadeli</a:t>
                      </a:r>
                      <a:r>
                        <a:rPr sz="450" spc="-25" dirty="0">
                          <a:latin typeface="Times New Roman"/>
                          <a:cs typeface="Times New Roman"/>
                        </a:rPr>
                        <a:t> </a:t>
                      </a:r>
                      <a:r>
                        <a:rPr sz="450" spc="5" dirty="0">
                          <a:latin typeface="Times New Roman"/>
                          <a:cs typeface="Times New Roman"/>
                        </a:rPr>
                        <a:t>Yükümlülükler</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234"/>
                        </a:spcBef>
                      </a:pPr>
                      <a:r>
                        <a:rPr sz="450" dirty="0">
                          <a:latin typeface="Times New Roman"/>
                          <a:cs typeface="Times New Roman"/>
                        </a:rPr>
                        <a:t>3</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234"/>
                        </a:spcBef>
                      </a:pP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210"/>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667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210"/>
                        </a:spcBef>
                      </a:pPr>
                      <a:r>
                        <a:rPr sz="450" dirty="0">
                          <a:latin typeface="Times New Roman"/>
                          <a:cs typeface="Times New Roman"/>
                        </a:rPr>
                        <a:t>3</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667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bl>
          </a:graphicData>
        </a:graphic>
      </p:graphicFrame>
      <p:sp>
        <p:nvSpPr>
          <p:cNvPr id="7" name="object 7"/>
          <p:cNvSpPr txBox="1"/>
          <p:nvPr/>
        </p:nvSpPr>
        <p:spPr>
          <a:xfrm>
            <a:off x="1044969" y="1855744"/>
            <a:ext cx="210248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Times New Roman"/>
                <a:cs typeface="Times New Roman"/>
              </a:rPr>
              <a:t>Karşılaştırmalı </a:t>
            </a:r>
            <a:r>
              <a:rPr sz="800" b="1" spc="-5" dirty="0">
                <a:latin typeface="Times New Roman"/>
                <a:cs typeface="Times New Roman"/>
              </a:rPr>
              <a:t>Tablolar </a:t>
            </a:r>
            <a:r>
              <a:rPr sz="800" b="1" spc="5" dirty="0">
                <a:latin typeface="Times New Roman"/>
                <a:cs typeface="Times New Roman"/>
              </a:rPr>
              <a:t>Analizi </a:t>
            </a:r>
            <a:r>
              <a:rPr sz="800" b="1" spc="-10" dirty="0">
                <a:latin typeface="Times New Roman"/>
                <a:cs typeface="Times New Roman"/>
              </a:rPr>
              <a:t>(Yatay</a:t>
            </a:r>
            <a:r>
              <a:rPr sz="800" b="1" spc="-15" dirty="0">
                <a:latin typeface="Times New Roman"/>
                <a:cs typeface="Times New Roman"/>
              </a:rPr>
              <a:t> </a:t>
            </a:r>
            <a:r>
              <a:rPr sz="800" b="1" spc="5" dirty="0">
                <a:latin typeface="Times New Roman"/>
                <a:cs typeface="Times New Roman"/>
              </a:rPr>
              <a:t>Analiz)</a:t>
            </a:r>
            <a:endParaRPr sz="800">
              <a:latin typeface="Times New Roman"/>
              <a:cs typeface="Times New Roman"/>
            </a:endParaRPr>
          </a:p>
        </p:txBody>
      </p:sp>
      <p:sp>
        <p:nvSpPr>
          <p:cNvPr id="8" name="object 8"/>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9" name="object 9"/>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0" name="object 10"/>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2" name="object 12"/>
          <p:cNvSpPr txBox="1"/>
          <p:nvPr/>
        </p:nvSpPr>
        <p:spPr>
          <a:xfrm>
            <a:off x="4131046" y="1756646"/>
            <a:ext cx="2139315" cy="149860"/>
          </a:xfrm>
          <a:prstGeom prst="rect">
            <a:avLst/>
          </a:prstGeom>
        </p:spPr>
        <p:txBody>
          <a:bodyPr vert="horz" wrap="square" lIns="0" tIns="14604" rIns="0" bIns="0" rtlCol="0">
            <a:spAutoFit/>
          </a:bodyPr>
          <a:lstStyle/>
          <a:p>
            <a:pPr marL="12700">
              <a:lnSpc>
                <a:spcPct val="100000"/>
              </a:lnSpc>
              <a:spcBef>
                <a:spcPts val="114"/>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9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13" name="object 13"/>
          <p:cNvGraphicFramePr>
            <a:graphicFrameLocks noGrp="1"/>
          </p:cNvGraphicFramePr>
          <p:nvPr/>
        </p:nvGraphicFramePr>
        <p:xfrm>
          <a:off x="4114800" y="2354579"/>
          <a:ext cx="2217420" cy="911860"/>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405129">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12419">
                  <a:extLst>
                    <a:ext uri="{9D8B030D-6E8A-4147-A177-3AD203B41FA5}">
                      <a16:colId xmlns:a16="http://schemas.microsoft.com/office/drawing/2014/main" val="20003"/>
                    </a:ext>
                  </a:extLst>
                </a:gridCol>
                <a:gridCol w="311150">
                  <a:extLst>
                    <a:ext uri="{9D8B030D-6E8A-4147-A177-3AD203B41FA5}">
                      <a16:colId xmlns:a16="http://schemas.microsoft.com/office/drawing/2014/main" val="20004"/>
                    </a:ext>
                  </a:extLst>
                </a:gridCol>
              </a:tblGrid>
              <a:tr h="175260">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5080" algn="r">
                        <a:lnSpc>
                          <a:spcPct val="100000"/>
                        </a:lnSpc>
                        <a:spcBef>
                          <a:spcPts val="390"/>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46355">
                        <a:lnSpc>
                          <a:spcPct val="100000"/>
                        </a:lnSpc>
                        <a:spcBef>
                          <a:spcPts val="390"/>
                        </a:spcBef>
                      </a:pPr>
                      <a:r>
                        <a:rPr sz="450" b="1" spc="5" dirty="0">
                          <a:latin typeface="Times New Roman"/>
                          <a:cs typeface="Times New Roman"/>
                        </a:rPr>
                        <a:t>Cari</a:t>
                      </a:r>
                      <a:r>
                        <a:rPr sz="450" b="1" spc="-1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1905" algn="ctr">
                        <a:lnSpc>
                          <a:spcPct val="100000"/>
                        </a:lnSpc>
                        <a:spcBef>
                          <a:spcPts val="390"/>
                        </a:spcBef>
                      </a:pPr>
                      <a:r>
                        <a:rPr sz="450" b="1" spc="5" dirty="0">
                          <a:latin typeface="Times New Roman"/>
                          <a:cs typeface="Times New Roman"/>
                        </a:rPr>
                        <a:t>Değişim</a:t>
                      </a:r>
                      <a:endParaRPr sz="450">
                        <a:latin typeface="Times New Roman"/>
                        <a:cs typeface="Times New Roman"/>
                      </a:endParaRPr>
                    </a:p>
                  </a:txBody>
                  <a:tcPr marL="0" marR="0" marT="495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0"/>
                  </a:ext>
                </a:extLst>
              </a:tr>
              <a:tr h="107442">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5405">
                        <a:lnSpc>
                          <a:spcPct val="100000"/>
                        </a:lnSpc>
                        <a:spcBef>
                          <a:spcPts val="125"/>
                        </a:spcBef>
                      </a:pPr>
                      <a:r>
                        <a:rPr sz="450" b="1" spc="5" dirty="0">
                          <a:latin typeface="Times New Roman"/>
                          <a:cs typeface="Times New Roman"/>
                        </a:rPr>
                        <a:t>31.12.2015</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5405">
                        <a:lnSpc>
                          <a:spcPct val="100000"/>
                        </a:lnSpc>
                        <a:spcBef>
                          <a:spcPts val="125"/>
                        </a:spcBef>
                      </a:pPr>
                      <a:r>
                        <a:rPr sz="450" b="1" spc="5" dirty="0">
                          <a:latin typeface="Times New Roman"/>
                          <a:cs typeface="Times New Roman"/>
                        </a:rPr>
                        <a:t>31.12.2016</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84455">
                        <a:lnSpc>
                          <a:spcPct val="100000"/>
                        </a:lnSpc>
                        <a:spcBef>
                          <a:spcPts val="125"/>
                        </a:spcBef>
                      </a:pPr>
                      <a:r>
                        <a:rPr sz="450" b="1" spc="-5" dirty="0">
                          <a:latin typeface="Times New Roman"/>
                          <a:cs typeface="Times New Roman"/>
                        </a:rPr>
                        <a:t>Tutar</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marL="101600">
                        <a:lnSpc>
                          <a:spcPct val="100000"/>
                        </a:lnSpc>
                        <a:spcBef>
                          <a:spcPts val="125"/>
                        </a:spcBef>
                      </a:pPr>
                      <a:r>
                        <a:rPr sz="450" b="1" spc="15" dirty="0">
                          <a:latin typeface="Times New Roman"/>
                          <a:cs typeface="Times New Roman"/>
                        </a:rPr>
                        <a:t>(%)</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1"/>
                  </a:ext>
                </a:extLst>
              </a:tr>
              <a:tr h="107441">
                <a:tc>
                  <a:txBody>
                    <a:bodyPr/>
                    <a:lstStyle/>
                    <a:p>
                      <a:pPr marL="2540">
                        <a:lnSpc>
                          <a:spcPct val="100000"/>
                        </a:lnSpc>
                        <a:spcBef>
                          <a:spcPts val="155"/>
                        </a:spcBef>
                      </a:pPr>
                      <a:r>
                        <a:rPr sz="450" b="1" dirty="0">
                          <a:latin typeface="Times New Roman"/>
                          <a:cs typeface="Times New Roman"/>
                        </a:rPr>
                        <a:t>Özkaynaklar</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5</a:t>
                      </a:r>
                      <a:r>
                        <a:rPr sz="450" b="1" spc="5" dirty="0">
                          <a:latin typeface="Times New Roman"/>
                          <a:cs typeface="Times New Roman"/>
                        </a:rPr>
                        <a:t>7</a:t>
                      </a: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66.73</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spc="-10"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9.58</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,37</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02108">
                <a:tc>
                  <a:txBody>
                    <a:bodyPr/>
                    <a:lstStyle/>
                    <a:p>
                      <a:pPr marL="2540">
                        <a:lnSpc>
                          <a:spcPct val="100000"/>
                        </a:lnSpc>
                        <a:spcBef>
                          <a:spcPts val="115"/>
                        </a:spcBef>
                      </a:pPr>
                      <a:r>
                        <a:rPr sz="450" spc="5" dirty="0">
                          <a:latin typeface="Times New Roman"/>
                          <a:cs typeface="Times New Roman"/>
                        </a:rPr>
                        <a:t>Ödenmiş </a:t>
                      </a:r>
                      <a:r>
                        <a:rPr sz="450" dirty="0">
                          <a:latin typeface="Times New Roman"/>
                          <a:cs typeface="Times New Roman"/>
                        </a:rPr>
                        <a:t>Sermaye</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3</a:t>
                      </a:r>
                      <a:r>
                        <a:rPr sz="450" spc="5" dirty="0">
                          <a:latin typeface="Times New Roman"/>
                          <a:cs typeface="Times New Roman"/>
                        </a:rPr>
                        <a:t>8</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38.00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0,00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2108">
                <a:tc>
                  <a:txBody>
                    <a:bodyPr/>
                    <a:lstStyle/>
                    <a:p>
                      <a:pPr marL="2540">
                        <a:lnSpc>
                          <a:spcPct val="100000"/>
                        </a:lnSpc>
                        <a:spcBef>
                          <a:spcPts val="115"/>
                        </a:spcBef>
                      </a:pPr>
                      <a:r>
                        <a:rPr sz="450" dirty="0">
                          <a:latin typeface="Times New Roman"/>
                          <a:cs typeface="Times New Roman"/>
                        </a:rPr>
                        <a:t>Kardan </a:t>
                      </a:r>
                      <a:r>
                        <a:rPr sz="450" spc="-5" dirty="0">
                          <a:latin typeface="Times New Roman"/>
                          <a:cs typeface="Times New Roman"/>
                        </a:rPr>
                        <a:t>Ayrılan Yedekler</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2.40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3.500.0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1.10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3</a:t>
                      </a:r>
                      <a:r>
                        <a:rPr sz="450" spc="5" dirty="0">
                          <a:latin typeface="Times New Roman"/>
                          <a:cs typeface="Times New Roman"/>
                        </a:rPr>
                        <a:t>1</a:t>
                      </a:r>
                      <a:r>
                        <a:rPr sz="450" dirty="0">
                          <a:latin typeface="Times New Roman"/>
                          <a:cs typeface="Times New Roman"/>
                        </a:rPr>
                        <a:t>,43</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3632">
                <a:tc>
                  <a:txBody>
                    <a:bodyPr/>
                    <a:lstStyle/>
                    <a:p>
                      <a:pPr marL="2540">
                        <a:lnSpc>
                          <a:spcPct val="100000"/>
                        </a:lnSpc>
                        <a:spcBef>
                          <a:spcPts val="115"/>
                        </a:spcBef>
                      </a:pPr>
                      <a:r>
                        <a:rPr sz="450" dirty="0">
                          <a:latin typeface="Times New Roman"/>
                          <a:cs typeface="Times New Roman"/>
                        </a:rPr>
                        <a:t>Geçmiş </a:t>
                      </a:r>
                      <a:r>
                        <a:rPr sz="450" spc="5" dirty="0">
                          <a:latin typeface="Times New Roman"/>
                          <a:cs typeface="Times New Roman"/>
                        </a:rPr>
                        <a:t>Yıllar</a:t>
                      </a:r>
                      <a:r>
                        <a:rPr sz="450" spc="35" dirty="0">
                          <a:latin typeface="Times New Roman"/>
                          <a:cs typeface="Times New Roman"/>
                        </a:rPr>
                        <a:t> </a:t>
                      </a:r>
                      <a:r>
                        <a:rPr sz="450" dirty="0">
                          <a:latin typeface="Times New Roman"/>
                          <a:cs typeface="Times New Roman"/>
                        </a:rPr>
                        <a:t>Karları</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5.90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spc="5" dirty="0">
                          <a:latin typeface="Times New Roman"/>
                          <a:cs typeface="Times New Roman"/>
                        </a:rPr>
                        <a:t>1</a:t>
                      </a:r>
                      <a:r>
                        <a:rPr sz="450" dirty="0">
                          <a:latin typeface="Times New Roman"/>
                          <a:cs typeface="Times New Roman"/>
                        </a:rPr>
                        <a:t>2.500.0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6.60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5</a:t>
                      </a:r>
                      <a:r>
                        <a:rPr sz="450" spc="5" dirty="0">
                          <a:latin typeface="Times New Roman"/>
                          <a:cs typeface="Times New Roman"/>
                        </a:rPr>
                        <a:t>2</a:t>
                      </a:r>
                      <a:r>
                        <a:rPr sz="450" dirty="0">
                          <a:latin typeface="Times New Roman"/>
                          <a:cs typeface="Times New Roman"/>
                        </a:rPr>
                        <a:t>,80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2107">
                <a:tc>
                  <a:txBody>
                    <a:bodyPr/>
                    <a:lstStyle/>
                    <a:p>
                      <a:pPr marL="2540">
                        <a:lnSpc>
                          <a:spcPct val="100000"/>
                        </a:lnSpc>
                        <a:spcBef>
                          <a:spcPts val="115"/>
                        </a:spcBef>
                      </a:pPr>
                      <a:r>
                        <a:rPr sz="450" dirty="0">
                          <a:latin typeface="Times New Roman"/>
                          <a:cs typeface="Times New Roman"/>
                        </a:rPr>
                        <a:t>Net </a:t>
                      </a:r>
                      <a:r>
                        <a:rPr sz="450" spc="5" dirty="0">
                          <a:latin typeface="Times New Roman"/>
                          <a:cs typeface="Times New Roman"/>
                        </a:rPr>
                        <a:t>Dönem </a:t>
                      </a:r>
                      <a:r>
                        <a:rPr sz="450" dirty="0">
                          <a:latin typeface="Times New Roman"/>
                          <a:cs typeface="Times New Roman"/>
                        </a:rPr>
                        <a:t>Karı</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.8</a:t>
                      </a:r>
                      <a:r>
                        <a:rPr sz="450" spc="5" dirty="0">
                          <a:latin typeface="Times New Roman"/>
                          <a:cs typeface="Times New Roman"/>
                        </a:rPr>
                        <a:t>4</a:t>
                      </a:r>
                      <a:r>
                        <a:rPr sz="450" dirty="0">
                          <a:latin typeface="Times New Roman"/>
                          <a:cs typeface="Times New Roman"/>
                        </a:rPr>
                        <a:t>9.0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35"/>
                        </a:spcBef>
                      </a:pPr>
                      <a:r>
                        <a:rPr sz="450" dirty="0">
                          <a:latin typeface="Times New Roman"/>
                          <a:cs typeface="Times New Roman"/>
                        </a:rPr>
                        <a:t>12.73</a:t>
                      </a:r>
                      <a:r>
                        <a:rPr sz="450" spc="5" dirty="0">
                          <a:latin typeface="Times New Roman"/>
                          <a:cs typeface="Times New Roman"/>
                        </a:rPr>
                        <a:t>6</a:t>
                      </a:r>
                      <a:r>
                        <a:rPr sz="450" dirty="0">
                          <a:latin typeface="Times New Roman"/>
                          <a:cs typeface="Times New Roman"/>
                        </a:rPr>
                        <a:t>.</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714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1.88</a:t>
                      </a:r>
                      <a:r>
                        <a:rPr sz="450" spc="5" dirty="0">
                          <a:latin typeface="Times New Roman"/>
                          <a:cs typeface="Times New Roman"/>
                        </a:rPr>
                        <a:t>7</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15"/>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,82</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8204">
                <a:tc>
                  <a:txBody>
                    <a:bodyPr/>
                    <a:lstStyle/>
                    <a:p>
                      <a:pPr marL="215900">
                        <a:lnSpc>
                          <a:spcPct val="100000"/>
                        </a:lnSpc>
                        <a:spcBef>
                          <a:spcPts val="125"/>
                        </a:spcBef>
                      </a:pPr>
                      <a:r>
                        <a:rPr sz="450" b="1" spc="5" dirty="0">
                          <a:latin typeface="Times New Roman"/>
                          <a:cs typeface="Times New Roman"/>
                        </a:rPr>
                        <a:t>Pasif</a:t>
                      </a:r>
                      <a:r>
                        <a:rPr sz="450" b="1" spc="-5" dirty="0">
                          <a:latin typeface="Times New Roman"/>
                          <a:cs typeface="Times New Roman"/>
                        </a:rPr>
                        <a:t> Toplamı</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50"/>
                        </a:spcBef>
                      </a:pPr>
                      <a:r>
                        <a:rPr sz="450" b="1" dirty="0">
                          <a:latin typeface="Times New Roman"/>
                          <a:cs typeface="Times New Roman"/>
                        </a:rPr>
                        <a:t>9</a:t>
                      </a:r>
                      <a:r>
                        <a:rPr sz="450" b="1" spc="5" dirty="0">
                          <a:latin typeface="Times New Roman"/>
                          <a:cs typeface="Times New Roman"/>
                        </a:rPr>
                        <a:t>3</a:t>
                      </a: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50"/>
                        </a:spcBef>
                      </a:pPr>
                      <a:r>
                        <a:rPr sz="450" b="1" spc="5" dirty="0">
                          <a:latin typeface="Times New Roman"/>
                          <a:cs typeface="Times New Roman"/>
                        </a:rPr>
                        <a:t>1</a:t>
                      </a:r>
                      <a:r>
                        <a:rPr sz="450" b="1" dirty="0">
                          <a:latin typeface="Times New Roman"/>
                          <a:cs typeface="Times New Roman"/>
                        </a:rPr>
                        <a:t>01.85</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b="1" dirty="0">
                          <a:latin typeface="Times New Roman"/>
                          <a:cs typeface="Times New Roman"/>
                        </a:rPr>
                        <a:t>8.74</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b="1" spc="5" dirty="0">
                          <a:latin typeface="Times New Roman"/>
                          <a:cs typeface="Times New Roman"/>
                        </a:rPr>
                        <a:t>8</a:t>
                      </a:r>
                      <a:r>
                        <a:rPr sz="450" b="1" dirty="0">
                          <a:latin typeface="Times New Roman"/>
                          <a:cs typeface="Times New Roman"/>
                        </a:rPr>
                        <a:t>,59</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bl>
          </a:graphicData>
        </a:graphic>
      </p:graphicFrame>
      <p:sp>
        <p:nvSpPr>
          <p:cNvPr id="14" name="object 14"/>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6" name="object 16"/>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8" name="object 18"/>
          <p:cNvSpPr txBox="1"/>
          <p:nvPr/>
        </p:nvSpPr>
        <p:spPr>
          <a:xfrm>
            <a:off x="1044969" y="4387105"/>
            <a:ext cx="2139315" cy="149860"/>
          </a:xfrm>
          <a:prstGeom prst="rect">
            <a:avLst/>
          </a:prstGeom>
        </p:spPr>
        <p:txBody>
          <a:bodyPr vert="horz" wrap="square" lIns="0" tIns="14604" rIns="0" bIns="0" rtlCol="0">
            <a:spAutoFit/>
          </a:bodyPr>
          <a:lstStyle/>
          <a:p>
            <a:pPr marL="12700">
              <a:lnSpc>
                <a:spcPct val="100000"/>
              </a:lnSpc>
              <a:spcBef>
                <a:spcPts val="114"/>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9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19" name="object 19"/>
          <p:cNvGraphicFramePr>
            <a:graphicFrameLocks noGrp="1"/>
          </p:cNvGraphicFramePr>
          <p:nvPr/>
        </p:nvGraphicFramePr>
        <p:xfrm>
          <a:off x="1028700" y="4837176"/>
          <a:ext cx="2217420" cy="1303020"/>
        </p:xfrm>
        <a:graphic>
          <a:graphicData uri="http://schemas.openxmlformats.org/drawingml/2006/table">
            <a:tbl>
              <a:tblPr firstRow="1" bandRow="1">
                <a:tableStyleId>{2D5ABB26-0587-4C30-8999-92F81FD0307C}</a:tableStyleId>
              </a:tblPr>
              <a:tblGrid>
                <a:gridCol w="868680">
                  <a:extLst>
                    <a:ext uri="{9D8B030D-6E8A-4147-A177-3AD203B41FA5}">
                      <a16:colId xmlns:a16="http://schemas.microsoft.com/office/drawing/2014/main" val="20000"/>
                    </a:ext>
                  </a:extLst>
                </a:gridCol>
                <a:gridCol w="423544">
                  <a:extLst>
                    <a:ext uri="{9D8B030D-6E8A-4147-A177-3AD203B41FA5}">
                      <a16:colId xmlns:a16="http://schemas.microsoft.com/office/drawing/2014/main" val="20001"/>
                    </a:ext>
                  </a:extLst>
                </a:gridCol>
                <a:gridCol w="379094">
                  <a:extLst>
                    <a:ext uri="{9D8B030D-6E8A-4147-A177-3AD203B41FA5}">
                      <a16:colId xmlns:a16="http://schemas.microsoft.com/office/drawing/2014/main" val="20002"/>
                    </a:ext>
                  </a:extLst>
                </a:gridCol>
                <a:gridCol w="316864">
                  <a:extLst>
                    <a:ext uri="{9D8B030D-6E8A-4147-A177-3AD203B41FA5}">
                      <a16:colId xmlns:a16="http://schemas.microsoft.com/office/drawing/2014/main" val="20003"/>
                    </a:ext>
                  </a:extLst>
                </a:gridCol>
                <a:gridCol w="224155">
                  <a:extLst>
                    <a:ext uri="{9D8B030D-6E8A-4147-A177-3AD203B41FA5}">
                      <a16:colId xmlns:a16="http://schemas.microsoft.com/office/drawing/2014/main" val="20004"/>
                    </a:ext>
                  </a:extLst>
                </a:gridCol>
              </a:tblGrid>
              <a:tr h="85344">
                <a:tc gridSpan="5">
                  <a:txBody>
                    <a:bodyPr/>
                    <a:lstStyle/>
                    <a:p>
                      <a:pPr marL="734060">
                        <a:lnSpc>
                          <a:spcPts val="505"/>
                        </a:lnSpc>
                        <a:spcBef>
                          <a:spcPts val="65"/>
                        </a:spcBef>
                      </a:pPr>
                      <a:r>
                        <a:rPr sz="450" b="1" spc="5" dirty="0">
                          <a:latin typeface="Times New Roman"/>
                          <a:cs typeface="Times New Roman"/>
                        </a:rPr>
                        <a:t>ABC A.Ş. </a:t>
                      </a:r>
                      <a:r>
                        <a:rPr sz="450" b="1" spc="10" dirty="0">
                          <a:latin typeface="Times New Roman"/>
                          <a:cs typeface="Times New Roman"/>
                        </a:rPr>
                        <a:t>GELİR</a:t>
                      </a:r>
                      <a:r>
                        <a:rPr sz="450" b="1" spc="-55" dirty="0">
                          <a:latin typeface="Times New Roman"/>
                          <a:cs typeface="Times New Roman"/>
                        </a:rPr>
                        <a:t> </a:t>
                      </a:r>
                      <a:r>
                        <a:rPr sz="450" b="1" spc="5" dirty="0">
                          <a:latin typeface="Times New Roman"/>
                          <a:cs typeface="Times New Roman"/>
                        </a:rPr>
                        <a:t>TABLOSU</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3632">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3970" algn="r">
                        <a:lnSpc>
                          <a:spcPct val="100000"/>
                        </a:lnSpc>
                        <a:spcBef>
                          <a:spcPts val="115"/>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26034" algn="r">
                        <a:lnSpc>
                          <a:spcPct val="100000"/>
                        </a:lnSpc>
                        <a:spcBef>
                          <a:spcPts val="115"/>
                        </a:spcBef>
                      </a:pPr>
                      <a:r>
                        <a:rPr sz="450" b="1" dirty="0">
                          <a:latin typeface="Times New Roman"/>
                          <a:cs typeface="Times New Roman"/>
                        </a:rPr>
                        <a:t>Cari</a:t>
                      </a:r>
                      <a:r>
                        <a:rPr sz="450" b="1" spc="-6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167640">
                        <a:lnSpc>
                          <a:spcPct val="100000"/>
                        </a:lnSpc>
                        <a:spcBef>
                          <a:spcPts val="115"/>
                        </a:spcBef>
                      </a:pPr>
                      <a:r>
                        <a:rPr sz="450" b="1" spc="5" dirty="0">
                          <a:latin typeface="Times New Roman"/>
                          <a:cs typeface="Times New Roman"/>
                        </a:rPr>
                        <a:t>Değişim</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hMerge="1">
                  <a:txBody>
                    <a:bodyPr/>
                    <a:lstStyle/>
                    <a:p>
                      <a:endParaRPr/>
                    </a:p>
                  </a:txBody>
                  <a:tcPr marL="0" marR="0" marT="0" marB="0"/>
                </a:tc>
                <a:extLst>
                  <a:ext uri="{0D108BD9-81ED-4DB2-BD59-A6C34878D82A}">
                    <a16:rowId xmlns:a16="http://schemas.microsoft.com/office/drawing/2014/main" val="10001"/>
                  </a:ext>
                </a:extLst>
              </a:tr>
              <a:tr h="104393">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4295">
                        <a:lnSpc>
                          <a:spcPct val="100000"/>
                        </a:lnSpc>
                        <a:spcBef>
                          <a:spcPts val="125"/>
                        </a:spcBef>
                      </a:pPr>
                      <a:r>
                        <a:rPr sz="450" b="1" spc="5" dirty="0">
                          <a:latin typeface="Times New Roman"/>
                          <a:cs typeface="Times New Roman"/>
                        </a:rPr>
                        <a:t>31.12.2015</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51435">
                        <a:lnSpc>
                          <a:spcPct val="100000"/>
                        </a:lnSpc>
                        <a:spcBef>
                          <a:spcPts val="125"/>
                        </a:spcBef>
                      </a:pPr>
                      <a:r>
                        <a:rPr sz="450" b="1" spc="5" dirty="0">
                          <a:latin typeface="Times New Roman"/>
                          <a:cs typeface="Times New Roman"/>
                        </a:rPr>
                        <a:t>31.12.2016</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86360">
                        <a:lnSpc>
                          <a:spcPct val="100000"/>
                        </a:lnSpc>
                        <a:spcBef>
                          <a:spcPts val="125"/>
                        </a:spcBef>
                      </a:pPr>
                      <a:r>
                        <a:rPr sz="450" b="1" spc="-10" dirty="0">
                          <a:latin typeface="Times New Roman"/>
                          <a:cs typeface="Times New Roman"/>
                        </a:rPr>
                        <a:t>Tutar</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tc>
                  <a:txBody>
                    <a:bodyPr/>
                    <a:lstStyle/>
                    <a:p>
                      <a:pPr marL="59055">
                        <a:lnSpc>
                          <a:spcPct val="100000"/>
                        </a:lnSpc>
                        <a:spcBef>
                          <a:spcPts val="125"/>
                        </a:spcBef>
                      </a:pPr>
                      <a:r>
                        <a:rPr sz="450" b="1" spc="15" dirty="0">
                          <a:latin typeface="Times New Roman"/>
                          <a:cs typeface="Times New Roman"/>
                        </a:rPr>
                        <a:t>(%)</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FCDCD"/>
                    </a:solidFill>
                  </a:tcPr>
                </a:tc>
                <a:extLst>
                  <a:ext uri="{0D108BD9-81ED-4DB2-BD59-A6C34878D82A}">
                    <a16:rowId xmlns:a16="http://schemas.microsoft.com/office/drawing/2014/main" val="10002"/>
                  </a:ext>
                </a:extLst>
              </a:tr>
              <a:tr h="73913">
                <a:tc>
                  <a:txBody>
                    <a:bodyPr/>
                    <a:lstStyle/>
                    <a:p>
                      <a:pPr marL="2540">
                        <a:lnSpc>
                          <a:spcPts val="480"/>
                        </a:lnSpc>
                      </a:pPr>
                      <a:r>
                        <a:rPr sz="450" spc="5" dirty="0">
                          <a:latin typeface="Times New Roman"/>
                          <a:cs typeface="Times New Roman"/>
                        </a:rPr>
                        <a:t>Satış</a:t>
                      </a:r>
                      <a:r>
                        <a:rPr sz="450" dirty="0">
                          <a:latin typeface="Times New Roman"/>
                          <a:cs typeface="Times New Roman"/>
                        </a:rPr>
                        <a:t> Gelirleri</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25"/>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25"/>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2.000.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80"/>
                        </a:lnSpc>
                      </a:pPr>
                      <a:r>
                        <a:rPr sz="450" dirty="0">
                          <a:latin typeface="Times New Roman"/>
                          <a:cs typeface="Times New Roman"/>
                        </a:rPr>
                        <a:t>1</a:t>
                      </a:r>
                      <a:r>
                        <a:rPr sz="450" spc="5" dirty="0">
                          <a:latin typeface="Times New Roman"/>
                          <a:cs typeface="Times New Roman"/>
                        </a:rPr>
                        <a:t>7</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80"/>
                        </a:lnSpc>
                      </a:pP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2</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4676">
                <a:tc>
                  <a:txBody>
                    <a:bodyPr/>
                    <a:lstStyle/>
                    <a:p>
                      <a:pPr marL="2540">
                        <a:lnSpc>
                          <a:spcPts val="480"/>
                        </a:lnSpc>
                        <a:spcBef>
                          <a:spcPts val="5"/>
                        </a:spcBef>
                      </a:pPr>
                      <a:r>
                        <a:rPr sz="450" spc="5" dirty="0">
                          <a:latin typeface="Times New Roman"/>
                          <a:cs typeface="Times New Roman"/>
                        </a:rPr>
                        <a:t>Satışların </a:t>
                      </a:r>
                      <a:r>
                        <a:rPr sz="450" dirty="0">
                          <a:latin typeface="Times New Roman"/>
                          <a:cs typeface="Times New Roman"/>
                        </a:rPr>
                        <a:t>Maliyeti</a:t>
                      </a:r>
                      <a:r>
                        <a:rPr sz="450" spc="30" dirty="0">
                          <a:latin typeface="Times New Roman"/>
                          <a:cs typeface="Times New Roman"/>
                        </a:rPr>
                        <a:t> </a:t>
                      </a:r>
                      <a:r>
                        <a:rPr sz="450" spc="-5" dirty="0">
                          <a:latin typeface="Times New Roman"/>
                          <a:cs typeface="Times New Roman"/>
                        </a:rPr>
                        <a:t>(-)</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5.000.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spc="5" dirty="0">
                          <a:latin typeface="Times New Roman"/>
                          <a:cs typeface="Times New Roman"/>
                        </a:rPr>
                        <a:t>6</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5</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4675">
                <a:tc>
                  <a:txBody>
                    <a:bodyPr/>
                    <a:lstStyle/>
                    <a:p>
                      <a:pPr marL="2540">
                        <a:lnSpc>
                          <a:spcPts val="480"/>
                        </a:lnSpc>
                        <a:spcBef>
                          <a:spcPts val="5"/>
                        </a:spcBef>
                      </a:pPr>
                      <a:r>
                        <a:rPr sz="450" b="1" spc="5" dirty="0">
                          <a:latin typeface="Times New Roman"/>
                          <a:cs typeface="Times New Roman"/>
                        </a:rPr>
                        <a:t>Brüt</a:t>
                      </a:r>
                      <a:r>
                        <a:rPr sz="450" b="1"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b="1" dirty="0">
                          <a:latin typeface="Times New Roman"/>
                          <a:cs typeface="Times New Roman"/>
                        </a:rPr>
                        <a:t>4</a:t>
                      </a:r>
                      <a:r>
                        <a:rPr sz="450" b="1" spc="5" dirty="0">
                          <a:latin typeface="Times New Roman"/>
                          <a:cs typeface="Times New Roman"/>
                        </a:rPr>
                        <a:t>0</a:t>
                      </a:r>
                      <a:r>
                        <a:rPr sz="450" b="1" dirty="0">
                          <a:latin typeface="Times New Roman"/>
                          <a:cs typeface="Times New Roman"/>
                        </a:rPr>
                        <a:t>.0</a:t>
                      </a:r>
                      <a:r>
                        <a:rPr sz="450" b="1" spc="5" dirty="0">
                          <a:latin typeface="Times New Roman"/>
                          <a:cs typeface="Times New Roman"/>
                        </a:rPr>
                        <a:t>0</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b="1" dirty="0">
                          <a:latin typeface="Times New Roman"/>
                          <a:cs typeface="Times New Roman"/>
                        </a:rPr>
                        <a:t>4</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b="1" dirty="0">
                          <a:latin typeface="Times New Roman"/>
                          <a:cs typeface="Times New Roman"/>
                        </a:rPr>
                        <a:t>7.00</a:t>
                      </a:r>
                      <a:r>
                        <a:rPr sz="450" b="1" spc="5" dirty="0">
                          <a:latin typeface="Times New Roman"/>
                          <a:cs typeface="Times New Roman"/>
                        </a:rPr>
                        <a:t>0</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b="1" dirty="0">
                          <a:latin typeface="Times New Roman"/>
                          <a:cs typeface="Times New Roman"/>
                        </a:rPr>
                        <a:t>14,89</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96012">
                <a:tc>
                  <a:txBody>
                    <a:bodyPr/>
                    <a:lstStyle/>
                    <a:p>
                      <a:pPr marL="2540">
                        <a:lnSpc>
                          <a:spcPct val="100000"/>
                        </a:lnSpc>
                        <a:spcBef>
                          <a:spcPts val="75"/>
                        </a:spcBef>
                      </a:pPr>
                      <a:r>
                        <a:rPr sz="450" dirty="0">
                          <a:latin typeface="Times New Roman"/>
                          <a:cs typeface="Times New Roman"/>
                        </a:rPr>
                        <a:t>Pazarlama </a:t>
                      </a:r>
                      <a:r>
                        <a:rPr sz="450" spc="5" dirty="0">
                          <a:latin typeface="Times New Roman"/>
                          <a:cs typeface="Times New Roman"/>
                        </a:rPr>
                        <a:t>Satış Dağıtım</a:t>
                      </a:r>
                      <a:r>
                        <a:rPr sz="450" spc="-70" dirty="0">
                          <a:latin typeface="Times New Roman"/>
                          <a:cs typeface="Times New Roman"/>
                        </a:rPr>
                        <a:t> </a:t>
                      </a:r>
                      <a:r>
                        <a:rPr sz="450" dirty="0">
                          <a:latin typeface="Times New Roman"/>
                          <a:cs typeface="Times New Roman"/>
                        </a:rPr>
                        <a:t>Giderleri</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75"/>
                        </a:spcBef>
                      </a:pPr>
                      <a:r>
                        <a:rPr sz="450" dirty="0">
                          <a:latin typeface="Times New Roman"/>
                          <a:cs typeface="Times New Roman"/>
                        </a:rPr>
                        <a:t>3.00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75"/>
                        </a:spcBef>
                      </a:pPr>
                      <a:r>
                        <a:rPr sz="450" dirty="0">
                          <a:latin typeface="Times New Roman"/>
                          <a:cs typeface="Times New Roman"/>
                        </a:rPr>
                        <a:t>16,67</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73151">
                <a:tc>
                  <a:txBody>
                    <a:bodyPr/>
                    <a:lstStyle/>
                    <a:p>
                      <a:pPr marL="2540">
                        <a:lnSpc>
                          <a:spcPts val="475"/>
                        </a:lnSpc>
                      </a:pPr>
                      <a:r>
                        <a:rPr sz="450" dirty="0">
                          <a:latin typeface="Times New Roman"/>
                          <a:cs typeface="Times New Roman"/>
                        </a:rPr>
                        <a:t>Genel </a:t>
                      </a:r>
                      <a:r>
                        <a:rPr sz="450" spc="5" dirty="0">
                          <a:latin typeface="Times New Roman"/>
                          <a:cs typeface="Times New Roman"/>
                        </a:rPr>
                        <a:t>Yönetim </a:t>
                      </a:r>
                      <a:r>
                        <a:rPr sz="450" dirty="0">
                          <a:latin typeface="Times New Roman"/>
                          <a:cs typeface="Times New Roman"/>
                        </a:rPr>
                        <a:t>Giderleri</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5"/>
                        </a:spcBef>
                      </a:pPr>
                      <a:r>
                        <a:rPr sz="450" dirty="0">
                          <a:latin typeface="Times New Roman"/>
                          <a:cs typeface="Times New Roman"/>
                        </a:rPr>
                        <a:t>9.20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5"/>
                        </a:spcBef>
                      </a:pPr>
                      <a:r>
                        <a:rPr sz="450" dirty="0">
                          <a:latin typeface="Times New Roman"/>
                          <a:cs typeface="Times New Roman"/>
                        </a:rPr>
                        <a:t>10.1</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5"/>
                        </a:lnSpc>
                      </a:pPr>
                      <a:r>
                        <a:rPr sz="450" dirty="0">
                          <a:latin typeface="Times New Roman"/>
                          <a:cs typeface="Times New Roman"/>
                        </a:rPr>
                        <a:t>9</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5"/>
                        </a:lnSpc>
                      </a:pPr>
                      <a:r>
                        <a:rPr sz="450" dirty="0">
                          <a:latin typeface="Times New Roman"/>
                          <a:cs typeface="Times New Roman"/>
                        </a:rPr>
                        <a:t>8,91</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74676">
                <a:tc>
                  <a:txBody>
                    <a:bodyPr/>
                    <a:lstStyle/>
                    <a:p>
                      <a:pPr marL="2540">
                        <a:lnSpc>
                          <a:spcPts val="480"/>
                        </a:lnSpc>
                        <a:spcBef>
                          <a:spcPts val="5"/>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Gelirler</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1.64</a:t>
                      </a:r>
                      <a:r>
                        <a:rPr sz="450" spc="5" dirty="0">
                          <a:latin typeface="Times New Roman"/>
                          <a:cs typeface="Times New Roman"/>
                        </a:rPr>
                        <a:t>9</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spc="5" dirty="0">
                          <a:latin typeface="Times New Roman"/>
                          <a:cs typeface="Times New Roman"/>
                        </a:rPr>
                        <a:t>7</a:t>
                      </a:r>
                      <a:r>
                        <a:rPr sz="450" dirty="0">
                          <a:latin typeface="Times New Roman"/>
                          <a:cs typeface="Times New Roman"/>
                        </a:rPr>
                        <a:t>16.000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spc="-15" dirty="0">
                          <a:latin typeface="Times New Roman"/>
                          <a:cs typeface="Times New Roman"/>
                        </a:rPr>
                        <a:t>-</a:t>
                      </a:r>
                      <a:r>
                        <a:rPr sz="450" dirty="0">
                          <a:latin typeface="Times New Roman"/>
                          <a:cs typeface="Times New Roman"/>
                        </a:rPr>
                        <a:t>93</a:t>
                      </a: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spc="-15" dirty="0">
                          <a:latin typeface="Times New Roman"/>
                          <a:cs typeface="Times New Roman"/>
                        </a:rPr>
                        <a:t>-</a:t>
                      </a:r>
                      <a:r>
                        <a:rPr sz="450" dirty="0">
                          <a:latin typeface="Times New Roman"/>
                          <a:cs typeface="Times New Roman"/>
                        </a:rPr>
                        <a:t>1</a:t>
                      </a:r>
                      <a:r>
                        <a:rPr sz="450" spc="5" dirty="0">
                          <a:latin typeface="Times New Roman"/>
                          <a:cs typeface="Times New Roman"/>
                        </a:rPr>
                        <a:t>3</a:t>
                      </a:r>
                      <a:r>
                        <a:rPr sz="450" dirty="0">
                          <a:latin typeface="Times New Roman"/>
                          <a:cs typeface="Times New Roman"/>
                        </a:rPr>
                        <a:t>0,</a:t>
                      </a:r>
                      <a:r>
                        <a:rPr sz="450" spc="5" dirty="0">
                          <a:latin typeface="Times New Roman"/>
                          <a:cs typeface="Times New Roman"/>
                        </a:rPr>
                        <a:t>3</a:t>
                      </a:r>
                      <a:r>
                        <a:rPr sz="450" dirty="0">
                          <a:latin typeface="Times New Roman"/>
                          <a:cs typeface="Times New Roman"/>
                        </a:rPr>
                        <a:t>1</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74675">
                <a:tc>
                  <a:txBody>
                    <a:bodyPr/>
                    <a:lstStyle/>
                    <a:p>
                      <a:pPr marL="2540">
                        <a:lnSpc>
                          <a:spcPts val="480"/>
                        </a:lnSpc>
                        <a:spcBef>
                          <a:spcPts val="5"/>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Giderler</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1.60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1.7</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dirty="0">
                          <a:latin typeface="Times New Roman"/>
                          <a:cs typeface="Times New Roman"/>
                        </a:rPr>
                        <a:t>5,88</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74676">
                <a:tc>
                  <a:txBody>
                    <a:bodyPr/>
                    <a:lstStyle/>
                    <a:p>
                      <a:pPr marL="2540">
                        <a:lnSpc>
                          <a:spcPts val="480"/>
                        </a:lnSpc>
                        <a:spcBef>
                          <a:spcPts val="5"/>
                        </a:spcBef>
                      </a:pPr>
                      <a:r>
                        <a:rPr sz="450" b="1" dirty="0">
                          <a:latin typeface="Times New Roman"/>
                          <a:cs typeface="Times New Roman"/>
                        </a:rPr>
                        <a:t>Faaliyet</a:t>
                      </a:r>
                      <a:r>
                        <a:rPr sz="450" b="1" spc="25" dirty="0">
                          <a:latin typeface="Times New Roman"/>
                          <a:cs typeface="Times New Roman"/>
                        </a:rPr>
                        <a:t> </a:t>
                      </a:r>
                      <a:r>
                        <a:rPr sz="450" b="1" dirty="0">
                          <a:latin typeface="Times New Roman"/>
                          <a:cs typeface="Times New Roman"/>
                        </a:rPr>
                        <a:t>Karı</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b="1" dirty="0">
                          <a:latin typeface="Times New Roman"/>
                          <a:cs typeface="Times New Roman"/>
                        </a:rPr>
                        <a:t>1</a:t>
                      </a:r>
                      <a:r>
                        <a:rPr sz="450" b="1" spc="5" dirty="0">
                          <a:latin typeface="Times New Roman"/>
                          <a:cs typeface="Times New Roman"/>
                        </a:rPr>
                        <a:t>5</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b="1" dirty="0">
                          <a:latin typeface="Times New Roman"/>
                          <a:cs typeface="Times New Roman"/>
                        </a:rPr>
                        <a:t>1</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9</a:t>
                      </a:r>
                      <a:r>
                        <a:rPr sz="450" b="1" dirty="0">
                          <a:latin typeface="Times New Roman"/>
                          <a:cs typeface="Times New Roman"/>
                        </a:rPr>
                        <a:t>16.0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b="1" dirty="0">
                          <a:latin typeface="Times New Roman"/>
                          <a:cs typeface="Times New Roman"/>
                        </a:rPr>
                        <a:t>2.06</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b="1" spc="-20" dirty="0">
                          <a:latin typeface="Times New Roman"/>
                          <a:cs typeface="Times New Roman"/>
                        </a:rPr>
                        <a:t>1</a:t>
                      </a:r>
                      <a:r>
                        <a:rPr sz="450" b="1" dirty="0">
                          <a:latin typeface="Times New Roman"/>
                          <a:cs typeface="Times New Roman"/>
                        </a:rPr>
                        <a:t>1,54</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82295">
                <a:tc>
                  <a:txBody>
                    <a:bodyPr/>
                    <a:lstStyle/>
                    <a:p>
                      <a:pPr marL="2540">
                        <a:lnSpc>
                          <a:spcPts val="515"/>
                        </a:lnSpc>
                        <a:spcBef>
                          <a:spcPts val="30"/>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a:t>
                      </a:r>
                      <a:r>
                        <a:rPr sz="450" spc="20" dirty="0">
                          <a:latin typeface="Times New Roman"/>
                          <a:cs typeface="Times New Roman"/>
                        </a:rPr>
                        <a:t> </a:t>
                      </a:r>
                      <a:r>
                        <a:rPr sz="450" dirty="0">
                          <a:latin typeface="Times New Roman"/>
                          <a:cs typeface="Times New Roman"/>
                        </a:rPr>
                        <a:t>Gelirler</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95"/>
                        </a:lnSpc>
                        <a:spcBef>
                          <a:spcPts val="55"/>
                        </a:spcBef>
                      </a:pPr>
                      <a:r>
                        <a:rPr sz="450" dirty="0">
                          <a:latin typeface="Times New Roman"/>
                          <a:cs typeface="Times New Roman"/>
                        </a:rPr>
                        <a:t>5.30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95"/>
                        </a:lnSpc>
                        <a:spcBef>
                          <a:spcPts val="55"/>
                        </a:spcBef>
                      </a:pPr>
                      <a:r>
                        <a:rPr sz="450" dirty="0">
                          <a:latin typeface="Times New Roman"/>
                          <a:cs typeface="Times New Roman"/>
                        </a:rPr>
                        <a:t>4.2</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15"/>
                        </a:lnSpc>
                        <a:spcBef>
                          <a:spcPts val="30"/>
                        </a:spcBef>
                      </a:pPr>
                      <a:r>
                        <a:rPr sz="450" spc="-15" dirty="0">
                          <a:latin typeface="Times New Roman"/>
                          <a:cs typeface="Times New Roman"/>
                        </a:rPr>
                        <a:t>-</a:t>
                      </a:r>
                      <a:r>
                        <a:rPr sz="450" dirty="0">
                          <a:latin typeface="Times New Roman"/>
                          <a:cs typeface="Times New Roman"/>
                        </a:rPr>
                        <a:t>1.10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15"/>
                        </a:lnSpc>
                        <a:spcBef>
                          <a:spcPts val="30"/>
                        </a:spcBef>
                      </a:pPr>
                      <a:r>
                        <a:rPr sz="450" spc="-15" dirty="0">
                          <a:latin typeface="Times New Roman"/>
                          <a:cs typeface="Times New Roman"/>
                        </a:rPr>
                        <a:t>-</a:t>
                      </a:r>
                      <a:r>
                        <a:rPr sz="450" dirty="0">
                          <a:latin typeface="Times New Roman"/>
                          <a:cs typeface="Times New Roman"/>
                        </a:rPr>
                        <a:t>2</a:t>
                      </a:r>
                      <a:r>
                        <a:rPr sz="450" spc="5" dirty="0">
                          <a:latin typeface="Times New Roman"/>
                          <a:cs typeface="Times New Roman"/>
                        </a:rPr>
                        <a:t>6</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9</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85344">
                <a:tc>
                  <a:txBody>
                    <a:bodyPr/>
                    <a:lstStyle/>
                    <a:p>
                      <a:pPr marL="2540">
                        <a:lnSpc>
                          <a:spcPts val="530"/>
                        </a:lnSpc>
                        <a:spcBef>
                          <a:spcPts val="40"/>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a:t>
                      </a:r>
                      <a:r>
                        <a:rPr sz="450" spc="15" dirty="0">
                          <a:latin typeface="Times New Roman"/>
                          <a:cs typeface="Times New Roman"/>
                        </a:rPr>
                        <a:t> </a:t>
                      </a:r>
                      <a:r>
                        <a:rPr sz="450" dirty="0">
                          <a:latin typeface="Times New Roman"/>
                          <a:cs typeface="Times New Roman"/>
                        </a:rPr>
                        <a:t>Giderler</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05"/>
                        </a:lnSpc>
                        <a:spcBef>
                          <a:spcPts val="65"/>
                        </a:spcBef>
                      </a:pPr>
                      <a:r>
                        <a:rPr sz="450" dirty="0">
                          <a:latin typeface="Times New Roman"/>
                          <a:cs typeface="Times New Roman"/>
                        </a:rPr>
                        <a:t>6.20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05"/>
                        </a:lnSpc>
                        <a:spcBef>
                          <a:spcPts val="65"/>
                        </a:spcBef>
                      </a:pPr>
                      <a:r>
                        <a:rPr sz="450" dirty="0">
                          <a:latin typeface="Times New Roman"/>
                          <a:cs typeface="Times New Roman"/>
                        </a:rPr>
                        <a:t>6.4</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40"/>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40"/>
                        </a:spcBef>
                      </a:pPr>
                      <a:r>
                        <a:rPr sz="450" dirty="0">
                          <a:latin typeface="Times New Roman"/>
                          <a:cs typeface="Times New Roman"/>
                        </a:rPr>
                        <a:t>3,13</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73151">
                <a:tc>
                  <a:txBody>
                    <a:bodyPr/>
                    <a:lstStyle/>
                    <a:p>
                      <a:pPr marL="2540">
                        <a:lnSpc>
                          <a:spcPts val="475"/>
                        </a:lnSpc>
                      </a:pPr>
                      <a:r>
                        <a:rPr sz="450" b="1" spc="-5" dirty="0">
                          <a:latin typeface="Times New Roman"/>
                          <a:cs typeface="Times New Roman"/>
                        </a:rPr>
                        <a:t>Vergi </a:t>
                      </a:r>
                      <a:r>
                        <a:rPr sz="450" b="1" dirty="0">
                          <a:latin typeface="Times New Roman"/>
                          <a:cs typeface="Times New Roman"/>
                        </a:rPr>
                        <a:t>Öncesi</a:t>
                      </a:r>
                      <a:r>
                        <a:rPr sz="450" b="1" spc="40"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5"/>
                        </a:spcBef>
                      </a:pP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.9</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15"/>
                        </a:spcBef>
                      </a:pPr>
                      <a:r>
                        <a:rPr sz="450" b="1" dirty="0">
                          <a:latin typeface="Times New Roman"/>
                          <a:cs typeface="Times New Roman"/>
                        </a:rPr>
                        <a:t>1</a:t>
                      </a:r>
                      <a:r>
                        <a:rPr sz="450" b="1" spc="5" dirty="0">
                          <a:latin typeface="Times New Roman"/>
                          <a:cs typeface="Times New Roman"/>
                        </a:rPr>
                        <a:t>5</a:t>
                      </a:r>
                      <a:r>
                        <a:rPr sz="450" b="1" dirty="0">
                          <a:latin typeface="Times New Roman"/>
                          <a:cs typeface="Times New Roman"/>
                        </a:rPr>
                        <a:t>.</a:t>
                      </a:r>
                      <a:r>
                        <a:rPr sz="450" b="1" spc="5" dirty="0">
                          <a:latin typeface="Times New Roman"/>
                          <a:cs typeface="Times New Roman"/>
                        </a:rPr>
                        <a:t>7</a:t>
                      </a:r>
                      <a:r>
                        <a:rPr sz="450" b="1" dirty="0">
                          <a:latin typeface="Times New Roman"/>
                          <a:cs typeface="Times New Roman"/>
                        </a:rPr>
                        <a:t>16.0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5"/>
                        </a:lnSpc>
                      </a:pPr>
                      <a:r>
                        <a:rPr sz="450" b="1" dirty="0">
                          <a:latin typeface="Times New Roman"/>
                          <a:cs typeface="Times New Roman"/>
                        </a:rPr>
                        <a:t>7</a:t>
                      </a:r>
                      <a:r>
                        <a:rPr sz="450" b="1" spc="5" dirty="0">
                          <a:latin typeface="Times New Roman"/>
                          <a:cs typeface="Times New Roman"/>
                        </a:rPr>
                        <a:t>6</a:t>
                      </a:r>
                      <a:r>
                        <a:rPr sz="450" b="1" dirty="0">
                          <a:latin typeface="Times New Roman"/>
                          <a:cs typeface="Times New Roman"/>
                        </a:rPr>
                        <a:t>7.</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5"/>
                        </a:lnSpc>
                      </a:pPr>
                      <a:r>
                        <a:rPr sz="450" b="1" dirty="0">
                          <a:latin typeface="Times New Roman"/>
                          <a:cs typeface="Times New Roman"/>
                        </a:rPr>
                        <a:t>4,88</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74676">
                <a:tc>
                  <a:txBody>
                    <a:bodyPr/>
                    <a:lstStyle/>
                    <a:p>
                      <a:pPr marL="2540">
                        <a:lnSpc>
                          <a:spcPts val="480"/>
                        </a:lnSpc>
                        <a:spcBef>
                          <a:spcPts val="5"/>
                        </a:spcBef>
                      </a:pPr>
                      <a:r>
                        <a:rPr sz="450" spc="-10" dirty="0">
                          <a:latin typeface="Times New Roman"/>
                          <a:cs typeface="Times New Roman"/>
                        </a:rPr>
                        <a:t>Vergi</a:t>
                      </a:r>
                      <a:r>
                        <a:rPr sz="450" spc="10" dirty="0">
                          <a:latin typeface="Times New Roman"/>
                          <a:cs typeface="Times New Roman"/>
                        </a:rPr>
                        <a:t> </a:t>
                      </a:r>
                      <a:r>
                        <a:rPr sz="450" dirty="0">
                          <a:latin typeface="Times New Roman"/>
                          <a:cs typeface="Times New Roman"/>
                        </a:rPr>
                        <a:t>Karşılığı</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4.10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0"/>
                        </a:spcBef>
                      </a:pPr>
                      <a:r>
                        <a:rPr sz="450" dirty="0">
                          <a:latin typeface="Times New Roman"/>
                          <a:cs typeface="Times New Roman"/>
                        </a:rPr>
                        <a:t>2.9</a:t>
                      </a:r>
                      <a:r>
                        <a:rPr sz="450" spc="5" dirty="0">
                          <a:latin typeface="Times New Roman"/>
                          <a:cs typeface="Times New Roman"/>
                        </a:rPr>
                        <a:t>8</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spc="-15" dirty="0">
                          <a:latin typeface="Times New Roman"/>
                          <a:cs typeface="Times New Roman"/>
                        </a:rPr>
                        <a:t>-</a:t>
                      </a:r>
                      <a:r>
                        <a:rPr sz="450" dirty="0">
                          <a:latin typeface="Times New Roman"/>
                          <a:cs typeface="Times New Roman"/>
                        </a:rPr>
                        <a:t>1.12</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80"/>
                        </a:lnSpc>
                        <a:spcBef>
                          <a:spcPts val="5"/>
                        </a:spcBef>
                      </a:pPr>
                      <a:r>
                        <a:rPr sz="450" spc="-15" dirty="0">
                          <a:latin typeface="Times New Roman"/>
                          <a:cs typeface="Times New Roman"/>
                        </a:rPr>
                        <a:t>-</a:t>
                      </a:r>
                      <a:r>
                        <a:rPr sz="450" dirty="0">
                          <a:latin typeface="Times New Roman"/>
                          <a:cs typeface="Times New Roman"/>
                        </a:rPr>
                        <a:t>3</a:t>
                      </a:r>
                      <a:r>
                        <a:rPr sz="450" spc="5" dirty="0">
                          <a:latin typeface="Times New Roman"/>
                          <a:cs typeface="Times New Roman"/>
                        </a:rPr>
                        <a:t>7</a:t>
                      </a:r>
                      <a:r>
                        <a:rPr sz="450" dirty="0">
                          <a:latin typeface="Times New Roman"/>
                          <a:cs typeface="Times New Roman"/>
                        </a:rPr>
                        <a:t>,</a:t>
                      </a:r>
                      <a:r>
                        <a:rPr sz="450" spc="5" dirty="0">
                          <a:latin typeface="Times New Roman"/>
                          <a:cs typeface="Times New Roman"/>
                        </a:rPr>
                        <a:t>5</a:t>
                      </a:r>
                      <a:r>
                        <a:rPr sz="450" dirty="0">
                          <a:latin typeface="Times New Roman"/>
                          <a:cs typeface="Times New Roman"/>
                        </a:rPr>
                        <a:t>8</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74675">
                <a:tc>
                  <a:txBody>
                    <a:bodyPr/>
                    <a:lstStyle/>
                    <a:p>
                      <a:pPr marL="2540">
                        <a:lnSpc>
                          <a:spcPts val="480"/>
                        </a:lnSpc>
                        <a:spcBef>
                          <a:spcPts val="5"/>
                        </a:spcBef>
                      </a:pPr>
                      <a:r>
                        <a:rPr sz="450" b="1" spc="5" dirty="0">
                          <a:latin typeface="Times New Roman"/>
                          <a:cs typeface="Times New Roman"/>
                        </a:rPr>
                        <a:t>Dönem </a:t>
                      </a:r>
                      <a:r>
                        <a:rPr sz="450" b="1" dirty="0">
                          <a:latin typeface="Times New Roman"/>
                          <a:cs typeface="Times New Roman"/>
                        </a:rPr>
                        <a:t>Karı</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3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5"/>
                        </a:lnSpc>
                        <a:spcBef>
                          <a:spcPts val="30"/>
                        </a:spcBef>
                      </a:pPr>
                      <a:r>
                        <a:rPr sz="450" b="1" dirty="0">
                          <a:latin typeface="Times New Roman"/>
                          <a:cs typeface="Times New Roman"/>
                        </a:rPr>
                        <a:t>1</a:t>
                      </a:r>
                      <a:r>
                        <a:rPr sz="450" b="1" spc="5" dirty="0">
                          <a:latin typeface="Times New Roman"/>
                          <a:cs typeface="Times New Roman"/>
                        </a:rPr>
                        <a:t>2</a:t>
                      </a:r>
                      <a:r>
                        <a:rPr sz="450" b="1" dirty="0">
                          <a:latin typeface="Times New Roman"/>
                          <a:cs typeface="Times New Roman"/>
                        </a:rPr>
                        <a:t>.</a:t>
                      </a:r>
                      <a:r>
                        <a:rPr sz="450" b="1" spc="5" dirty="0">
                          <a:latin typeface="Times New Roman"/>
                          <a:cs typeface="Times New Roman"/>
                        </a:rPr>
                        <a:t>7</a:t>
                      </a:r>
                      <a:r>
                        <a:rPr sz="450" b="1" dirty="0">
                          <a:latin typeface="Times New Roman"/>
                          <a:cs typeface="Times New Roman"/>
                        </a:rPr>
                        <a:t>36.0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80"/>
                        </a:lnSpc>
                        <a:spcBef>
                          <a:spcPts val="5"/>
                        </a:spcBef>
                      </a:pPr>
                      <a:r>
                        <a:rPr sz="450" b="1" dirty="0">
                          <a:latin typeface="Times New Roman"/>
                          <a:cs typeface="Times New Roman"/>
                        </a:rPr>
                        <a:t>1.88</a:t>
                      </a:r>
                      <a:r>
                        <a:rPr sz="450" b="1" spc="5" dirty="0">
                          <a:latin typeface="Times New Roman"/>
                          <a:cs typeface="Times New Roman"/>
                        </a:rPr>
                        <a:t>7</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80"/>
                        </a:lnSpc>
                        <a:spcBef>
                          <a:spcPts val="5"/>
                        </a:spcBef>
                      </a:pPr>
                      <a:r>
                        <a:rPr sz="450" b="1" dirty="0">
                          <a:latin typeface="Times New Roman"/>
                          <a:cs typeface="Times New Roman"/>
                        </a:rPr>
                        <a:t>14,82</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15"/>
                  </a:ext>
                </a:extLst>
              </a:tr>
            </a:tbl>
          </a:graphicData>
        </a:graphic>
      </p:graphicFrame>
      <p:sp>
        <p:nvSpPr>
          <p:cNvPr id="20" name="object 20"/>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22" name="object 22"/>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Karşılaştırmalı </a:t>
                      </a:r>
                      <a:r>
                        <a:rPr sz="800" b="1" spc="5" dirty="0">
                          <a:solidFill>
                            <a:srgbClr val="330066"/>
                          </a:solidFill>
                          <a:latin typeface="Times New Roman"/>
                          <a:cs typeface="Times New Roman"/>
                        </a:rPr>
                        <a:t>Tablolar Analizi (Yatay</a:t>
                      </a:r>
                      <a:r>
                        <a:rPr sz="800" b="1" spc="-100"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45"/>
                        </a:spcBef>
                      </a:pPr>
                      <a:r>
                        <a:rPr sz="800" b="1" spc="5" dirty="0">
                          <a:solidFill>
                            <a:srgbClr val="FF0000"/>
                          </a:solidFill>
                          <a:latin typeface="Times New Roman"/>
                          <a:cs typeface="Times New Roman"/>
                        </a:rPr>
                        <a:t>Analiz ve</a:t>
                      </a:r>
                      <a:r>
                        <a:rPr sz="800" b="1" spc="10" dirty="0">
                          <a:solidFill>
                            <a:srgbClr val="FF0000"/>
                          </a:solidFill>
                          <a:latin typeface="Times New Roman"/>
                          <a:cs typeface="Times New Roman"/>
                        </a:rPr>
                        <a:t> </a:t>
                      </a:r>
                      <a:r>
                        <a:rPr sz="800" b="1" dirty="0">
                          <a:solidFill>
                            <a:srgbClr val="FF0000"/>
                          </a:solidFill>
                          <a:latin typeface="Times New Roman"/>
                          <a:cs typeface="Times New Roman"/>
                        </a:rPr>
                        <a:t>Yorum;</a:t>
                      </a:r>
                      <a:endParaRPr sz="800">
                        <a:latin typeface="Times New Roman"/>
                        <a:cs typeface="Times New Roman"/>
                      </a:endParaRPr>
                    </a:p>
                    <a:p>
                      <a:pPr>
                        <a:lnSpc>
                          <a:spcPct val="100000"/>
                        </a:lnSpc>
                        <a:spcBef>
                          <a:spcPts val="5"/>
                        </a:spcBef>
                      </a:pPr>
                      <a:endParaRPr sz="850">
                        <a:latin typeface="Times New Roman"/>
                        <a:cs typeface="Times New Roman"/>
                      </a:endParaRPr>
                    </a:p>
                    <a:p>
                      <a:pPr marL="27305" marR="104139">
                        <a:lnSpc>
                          <a:spcPct val="102499"/>
                        </a:lnSpc>
                      </a:pPr>
                      <a:r>
                        <a:rPr sz="800" i="1" spc="5" dirty="0">
                          <a:latin typeface="Times New Roman"/>
                          <a:cs typeface="Times New Roman"/>
                        </a:rPr>
                        <a:t>Mevcut temel </a:t>
                      </a:r>
                      <a:r>
                        <a:rPr sz="800" i="1" dirty="0">
                          <a:latin typeface="Times New Roman"/>
                          <a:cs typeface="Times New Roman"/>
                        </a:rPr>
                        <a:t>ve ek </a:t>
                      </a:r>
                      <a:r>
                        <a:rPr sz="800" i="1" spc="5" dirty="0">
                          <a:latin typeface="Times New Roman"/>
                          <a:cs typeface="Times New Roman"/>
                        </a:rPr>
                        <a:t>mali tablolar dikkate alınarak  aşağıdaki </a:t>
                      </a:r>
                      <a:r>
                        <a:rPr sz="800" i="1" dirty="0">
                          <a:latin typeface="Times New Roman"/>
                          <a:cs typeface="Times New Roman"/>
                        </a:rPr>
                        <a:t>sorulara objektif </a:t>
                      </a:r>
                      <a:r>
                        <a:rPr sz="800" i="1" spc="5" dirty="0">
                          <a:latin typeface="Times New Roman"/>
                          <a:cs typeface="Times New Roman"/>
                        </a:rPr>
                        <a:t>cevaplar</a:t>
                      </a:r>
                      <a:r>
                        <a:rPr sz="800" i="1" spc="85" dirty="0">
                          <a:latin typeface="Times New Roman"/>
                          <a:cs typeface="Times New Roman"/>
                        </a:rPr>
                        <a:t> </a:t>
                      </a:r>
                      <a:r>
                        <a:rPr sz="800" i="1" spc="5" dirty="0">
                          <a:latin typeface="Times New Roman"/>
                          <a:cs typeface="Times New Roman"/>
                        </a:rPr>
                        <a:t>aranır.</a:t>
                      </a:r>
                      <a:endParaRPr sz="800">
                        <a:latin typeface="Times New Roman"/>
                        <a:cs typeface="Times New Roman"/>
                      </a:endParaRPr>
                    </a:p>
                    <a:p>
                      <a:pPr>
                        <a:lnSpc>
                          <a:spcPct val="100000"/>
                        </a:lnSpc>
                        <a:spcBef>
                          <a:spcPts val="40"/>
                        </a:spcBef>
                      </a:pPr>
                      <a:endParaRPr sz="850">
                        <a:latin typeface="Times New Roman"/>
                        <a:cs typeface="Times New Roman"/>
                      </a:endParaRPr>
                    </a:p>
                    <a:p>
                      <a:pPr marL="139700" indent="-113030">
                        <a:lnSpc>
                          <a:spcPct val="100000"/>
                        </a:lnSpc>
                        <a:buFont typeface="Times New Roman"/>
                        <a:buAutoNum type="arabicPlain"/>
                        <a:tabLst>
                          <a:tab pos="140335" algn="l"/>
                        </a:tabLst>
                      </a:pPr>
                      <a:r>
                        <a:rPr sz="800" dirty="0">
                          <a:latin typeface="Times New Roman"/>
                          <a:cs typeface="Times New Roman"/>
                        </a:rPr>
                        <a:t>Cari dönemin önceki dönemden </a:t>
                      </a:r>
                      <a:r>
                        <a:rPr sz="800" spc="5" dirty="0">
                          <a:latin typeface="Times New Roman"/>
                          <a:cs typeface="Times New Roman"/>
                        </a:rPr>
                        <a:t>ne </a:t>
                      </a:r>
                      <a:r>
                        <a:rPr sz="800" dirty="0">
                          <a:latin typeface="Times New Roman"/>
                          <a:cs typeface="Times New Roman"/>
                        </a:rPr>
                        <a:t>gibi </a:t>
                      </a:r>
                      <a:r>
                        <a:rPr sz="800" spc="5" dirty="0">
                          <a:latin typeface="Times New Roman"/>
                          <a:cs typeface="Times New Roman"/>
                        </a:rPr>
                        <a:t>farkları</a:t>
                      </a:r>
                      <a:r>
                        <a:rPr sz="800" spc="180" dirty="0">
                          <a:latin typeface="Times New Roman"/>
                          <a:cs typeface="Times New Roman"/>
                        </a:rPr>
                        <a:t> </a:t>
                      </a:r>
                      <a:r>
                        <a:rPr sz="800" dirty="0">
                          <a:latin typeface="Times New Roman"/>
                          <a:cs typeface="Times New Roman"/>
                        </a:rPr>
                        <a:t>var?</a:t>
                      </a:r>
                      <a:endParaRPr sz="800">
                        <a:latin typeface="Times New Roman"/>
                        <a:cs typeface="Times New Roman"/>
                      </a:endParaRPr>
                    </a:p>
                    <a:p>
                      <a:pPr marL="27305" marR="104775">
                        <a:lnSpc>
                          <a:spcPct val="102499"/>
                        </a:lnSpc>
                        <a:buFont typeface="Times New Roman"/>
                        <a:buAutoNum type="arabicPlain"/>
                        <a:tabLst>
                          <a:tab pos="175260" algn="l"/>
                        </a:tabLst>
                      </a:pPr>
                      <a:r>
                        <a:rPr sz="800" spc="5" dirty="0">
                          <a:latin typeface="Times New Roman"/>
                          <a:cs typeface="Times New Roman"/>
                        </a:rPr>
                        <a:t>Mevcut durumun devam etmesi halinde gelecekte  </a:t>
                      </a:r>
                      <a:r>
                        <a:rPr sz="800" spc="-5" dirty="0">
                          <a:latin typeface="Times New Roman"/>
                          <a:cs typeface="Times New Roman"/>
                        </a:rPr>
                        <a:t>işletmeyi </a:t>
                      </a:r>
                      <a:r>
                        <a:rPr sz="800" dirty="0">
                          <a:latin typeface="Times New Roman"/>
                          <a:cs typeface="Times New Roman"/>
                        </a:rPr>
                        <a:t>bekleyen </a:t>
                      </a:r>
                      <a:r>
                        <a:rPr sz="800" spc="5" dirty="0">
                          <a:latin typeface="Times New Roman"/>
                          <a:cs typeface="Times New Roman"/>
                        </a:rPr>
                        <a:t>fayda </a:t>
                      </a:r>
                      <a:r>
                        <a:rPr sz="800" dirty="0">
                          <a:latin typeface="Times New Roman"/>
                          <a:cs typeface="Times New Roman"/>
                        </a:rPr>
                        <a:t>ve riskler nelerdir?</a:t>
                      </a:r>
                      <a:endParaRPr sz="800">
                        <a:latin typeface="Times New Roman"/>
                        <a:cs typeface="Times New Roman"/>
                      </a:endParaRPr>
                    </a:p>
                    <a:p>
                      <a:pPr marL="27305" marR="105410">
                        <a:lnSpc>
                          <a:spcPct val="102499"/>
                        </a:lnSpc>
                        <a:buFont typeface="Times New Roman"/>
                        <a:buAutoNum type="arabicPlain"/>
                        <a:tabLst>
                          <a:tab pos="182880" algn="l"/>
                        </a:tabLst>
                      </a:pPr>
                      <a:r>
                        <a:rPr sz="800" spc="5" dirty="0">
                          <a:latin typeface="Times New Roman"/>
                          <a:cs typeface="Times New Roman"/>
                        </a:rPr>
                        <a:t>Mevcut duruma göre işletme gelecekte nasıl bir  </a:t>
                      </a:r>
                      <a:r>
                        <a:rPr sz="800" dirty="0">
                          <a:latin typeface="Times New Roman"/>
                          <a:cs typeface="Times New Roman"/>
                        </a:rPr>
                        <a:t>gelişme</a:t>
                      </a:r>
                      <a:r>
                        <a:rPr sz="800" spc="40" dirty="0">
                          <a:latin typeface="Times New Roman"/>
                          <a:cs typeface="Times New Roman"/>
                        </a:rPr>
                        <a:t> </a:t>
                      </a:r>
                      <a:r>
                        <a:rPr sz="800" dirty="0">
                          <a:latin typeface="Times New Roman"/>
                          <a:cs typeface="Times New Roman"/>
                        </a:rPr>
                        <a:t>gösterebilir?</a:t>
                      </a:r>
                      <a:endParaRPr sz="800">
                        <a:latin typeface="Times New Roman"/>
                        <a:cs typeface="Times New Roman"/>
                      </a:endParaRPr>
                    </a:p>
                  </a:txBody>
                  <a:tcPr marL="0" marR="0" marT="692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3" name="object 23"/>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24" name="object 24"/>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26" name="object 26"/>
          <p:cNvSpPr txBox="1"/>
          <p:nvPr/>
        </p:nvSpPr>
        <p:spPr>
          <a:xfrm>
            <a:off x="1256828" y="7974658"/>
            <a:ext cx="1962785" cy="159385"/>
          </a:xfrm>
          <a:prstGeom prst="rect">
            <a:avLst/>
          </a:prstGeom>
        </p:spPr>
        <p:txBody>
          <a:bodyPr vert="horz" wrap="square" lIns="0" tIns="15875" rIns="0" bIns="0" rtlCol="0">
            <a:spAutoFit/>
          </a:bodyPr>
          <a:lstStyle/>
          <a:p>
            <a:pPr marL="12700">
              <a:lnSpc>
                <a:spcPct val="100000"/>
              </a:lnSpc>
              <a:spcBef>
                <a:spcPts val="125"/>
              </a:spcBef>
            </a:pPr>
            <a:r>
              <a:rPr sz="850" b="1" spc="15" dirty="0">
                <a:latin typeface="Times New Roman"/>
                <a:cs typeface="Times New Roman"/>
              </a:rPr>
              <a:t>Yüzde </a:t>
            </a:r>
            <a:r>
              <a:rPr sz="850" b="1" spc="5" dirty="0">
                <a:latin typeface="Times New Roman"/>
                <a:cs typeface="Times New Roman"/>
              </a:rPr>
              <a:t>Yöntemiyle </a:t>
            </a:r>
            <a:r>
              <a:rPr sz="850" b="1" spc="10" dirty="0">
                <a:latin typeface="Times New Roman"/>
                <a:cs typeface="Times New Roman"/>
              </a:rPr>
              <a:t>Analiz </a:t>
            </a:r>
            <a:r>
              <a:rPr sz="850" b="1" spc="5" dirty="0">
                <a:latin typeface="Times New Roman"/>
                <a:cs typeface="Times New Roman"/>
              </a:rPr>
              <a:t>(Dikey</a:t>
            </a:r>
            <a:r>
              <a:rPr sz="850" b="1" spc="25" dirty="0">
                <a:latin typeface="Times New Roman"/>
                <a:cs typeface="Times New Roman"/>
              </a:rPr>
              <a:t> </a:t>
            </a:r>
            <a:r>
              <a:rPr sz="850" b="1" spc="10" dirty="0">
                <a:latin typeface="Times New Roman"/>
                <a:cs typeface="Times New Roman"/>
              </a:rPr>
              <a:t>Analiz)</a:t>
            </a:r>
            <a:endParaRPr sz="850">
              <a:latin typeface="Times New Roman"/>
              <a:cs typeface="Times New Roman"/>
            </a:endParaRPr>
          </a:p>
        </p:txBody>
      </p:sp>
      <p:sp>
        <p:nvSpPr>
          <p:cNvPr id="27" name="object 27"/>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8" name="object 28"/>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29" name="object 29"/>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24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31114"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marR="144780" indent="-100965" algn="just">
                        <a:lnSpc>
                          <a:spcPct val="102600"/>
                        </a:lnSpc>
                        <a:spcBef>
                          <a:spcPts val="635"/>
                        </a:spcBef>
                        <a:buClr>
                          <a:srgbClr val="330066"/>
                        </a:buClr>
                        <a:buSzPct val="68750"/>
                        <a:buFont typeface="Wingdings"/>
                        <a:buChar char=""/>
                        <a:tabLst>
                          <a:tab pos="128270" algn="l"/>
                        </a:tabLst>
                      </a:pPr>
                      <a:r>
                        <a:rPr sz="800" spc="5" dirty="0">
                          <a:latin typeface="Times New Roman"/>
                          <a:cs typeface="Times New Roman"/>
                        </a:rPr>
                        <a:t>Finansal tabloların </a:t>
                      </a:r>
                      <a:r>
                        <a:rPr sz="800" dirty="0">
                          <a:latin typeface="Times New Roman"/>
                          <a:cs typeface="Times New Roman"/>
                        </a:rPr>
                        <a:t>anlaşılabilirliğini </a:t>
                      </a:r>
                      <a:r>
                        <a:rPr sz="800" spc="5" dirty="0">
                          <a:latin typeface="Times New Roman"/>
                          <a:cs typeface="Times New Roman"/>
                        </a:rPr>
                        <a:t>kolaylaştıran bir  </a:t>
                      </a:r>
                      <a:r>
                        <a:rPr sz="800" dirty="0">
                          <a:latin typeface="Times New Roman"/>
                          <a:cs typeface="Times New Roman"/>
                        </a:rPr>
                        <a:t>analiz</a:t>
                      </a:r>
                      <a:r>
                        <a:rPr sz="800" spc="20" dirty="0">
                          <a:latin typeface="Times New Roman"/>
                          <a:cs typeface="Times New Roman"/>
                        </a:rPr>
                        <a:t> </a:t>
                      </a:r>
                      <a:r>
                        <a:rPr sz="800" dirty="0">
                          <a:latin typeface="Times New Roman"/>
                          <a:cs typeface="Times New Roman"/>
                        </a:rPr>
                        <a:t>tekniğidir.</a:t>
                      </a:r>
                      <a:endParaRPr sz="800">
                        <a:latin typeface="Times New Roman"/>
                        <a:cs typeface="Times New Roman"/>
                      </a:endParaRPr>
                    </a:p>
                    <a:p>
                      <a:pPr marL="127635" marR="142240" indent="-100965" algn="just">
                        <a:lnSpc>
                          <a:spcPct val="102600"/>
                        </a:lnSpc>
                        <a:spcBef>
                          <a:spcPts val="204"/>
                        </a:spcBef>
                        <a:buClr>
                          <a:srgbClr val="330066"/>
                        </a:buClr>
                        <a:buSzPct val="68750"/>
                        <a:buFont typeface="Wingdings"/>
                        <a:buChar char=""/>
                        <a:tabLst>
                          <a:tab pos="128270" algn="l"/>
                        </a:tabLst>
                      </a:pPr>
                      <a:r>
                        <a:rPr sz="800" spc="5" dirty="0">
                          <a:latin typeface="Times New Roman"/>
                          <a:cs typeface="Times New Roman"/>
                        </a:rPr>
                        <a:t>Daha çok bilanço ve </a:t>
                      </a:r>
                      <a:r>
                        <a:rPr sz="800" dirty="0">
                          <a:latin typeface="Times New Roman"/>
                          <a:cs typeface="Times New Roman"/>
                        </a:rPr>
                        <a:t>gelir </a:t>
                      </a:r>
                      <a:r>
                        <a:rPr sz="800" spc="5" dirty="0">
                          <a:latin typeface="Times New Roman"/>
                          <a:cs typeface="Times New Roman"/>
                        </a:rPr>
                        <a:t>tablosu analizlerinde  </a:t>
                      </a:r>
                      <a:r>
                        <a:rPr sz="800" dirty="0">
                          <a:latin typeface="Times New Roman"/>
                          <a:cs typeface="Times New Roman"/>
                        </a:rPr>
                        <a:t>kullanılır.</a:t>
                      </a:r>
                      <a:endParaRPr sz="800">
                        <a:latin typeface="Times New Roman"/>
                        <a:cs typeface="Times New Roman"/>
                      </a:endParaRPr>
                    </a:p>
                    <a:p>
                      <a:pPr marL="127635" marR="144780" indent="-100965" algn="just">
                        <a:lnSpc>
                          <a:spcPct val="103800"/>
                        </a:lnSpc>
                        <a:spcBef>
                          <a:spcPts val="180"/>
                        </a:spcBef>
                        <a:buClr>
                          <a:srgbClr val="330066"/>
                        </a:buClr>
                        <a:buSzPct val="68750"/>
                        <a:buFont typeface="Wingdings"/>
                        <a:buChar char=""/>
                        <a:tabLst>
                          <a:tab pos="128270" algn="l"/>
                        </a:tabLst>
                      </a:pPr>
                      <a:r>
                        <a:rPr sz="800" dirty="0">
                          <a:latin typeface="Times New Roman"/>
                          <a:cs typeface="Times New Roman"/>
                        </a:rPr>
                        <a:t>İşletmenin </a:t>
                      </a:r>
                      <a:r>
                        <a:rPr sz="800" spc="5" dirty="0">
                          <a:latin typeface="Times New Roman"/>
                          <a:cs typeface="Times New Roman"/>
                        </a:rPr>
                        <a:t>kendi içerisinde analiz edilmesine imkan  </a:t>
                      </a:r>
                      <a:r>
                        <a:rPr sz="800" dirty="0">
                          <a:latin typeface="Times New Roman"/>
                          <a:cs typeface="Times New Roman"/>
                        </a:rPr>
                        <a:t>verir.</a:t>
                      </a:r>
                      <a:endParaRPr sz="800">
                        <a:latin typeface="Times New Roman"/>
                        <a:cs typeface="Times New Roman"/>
                      </a:endParaRPr>
                    </a:p>
                    <a:p>
                      <a:pPr marL="127635" marR="144780" indent="-100965" algn="just">
                        <a:lnSpc>
                          <a:spcPct val="102600"/>
                        </a:lnSpc>
                        <a:spcBef>
                          <a:spcPts val="190"/>
                        </a:spcBef>
                        <a:buClr>
                          <a:srgbClr val="330066"/>
                        </a:buClr>
                        <a:buSzPct val="68750"/>
                        <a:buFont typeface="Wingdings"/>
                        <a:buChar char=""/>
                        <a:tabLst>
                          <a:tab pos="128270" algn="l"/>
                        </a:tabLst>
                      </a:pPr>
                      <a:r>
                        <a:rPr sz="800" spc="5" dirty="0">
                          <a:latin typeface="Times New Roman"/>
                          <a:cs typeface="Times New Roman"/>
                        </a:rPr>
                        <a:t>Temel </a:t>
                      </a:r>
                      <a:r>
                        <a:rPr sz="800" dirty="0">
                          <a:latin typeface="Times New Roman"/>
                          <a:cs typeface="Times New Roman"/>
                        </a:rPr>
                        <a:t>mali </a:t>
                      </a:r>
                      <a:r>
                        <a:rPr sz="800" spc="5" dirty="0">
                          <a:latin typeface="Times New Roman"/>
                          <a:cs typeface="Times New Roman"/>
                        </a:rPr>
                        <a:t>tablolarda </a:t>
                      </a:r>
                      <a:r>
                        <a:rPr sz="800" i="1" spc="5" dirty="0">
                          <a:latin typeface="Times New Roman"/>
                          <a:cs typeface="Times New Roman"/>
                        </a:rPr>
                        <a:t>(bilanço </a:t>
                      </a:r>
                      <a:r>
                        <a:rPr sz="800" i="1" dirty="0">
                          <a:latin typeface="Times New Roman"/>
                          <a:cs typeface="Times New Roman"/>
                        </a:rPr>
                        <a:t>ve </a:t>
                      </a:r>
                      <a:r>
                        <a:rPr sz="800" i="1" spc="5" dirty="0">
                          <a:latin typeface="Times New Roman"/>
                          <a:cs typeface="Times New Roman"/>
                        </a:rPr>
                        <a:t>gelir tablosu) </a:t>
                      </a:r>
                      <a:r>
                        <a:rPr sz="800" spc="5" dirty="0">
                          <a:latin typeface="Times New Roman"/>
                          <a:cs typeface="Times New Roman"/>
                        </a:rPr>
                        <a:t>yer  </a:t>
                      </a:r>
                      <a:r>
                        <a:rPr sz="800" dirty="0">
                          <a:latin typeface="Times New Roman"/>
                          <a:cs typeface="Times New Roman"/>
                        </a:rPr>
                        <a:t>alan </a:t>
                      </a:r>
                      <a:r>
                        <a:rPr sz="800" spc="5" dirty="0">
                          <a:latin typeface="Times New Roman"/>
                          <a:cs typeface="Times New Roman"/>
                        </a:rPr>
                        <a:t>rakamların toplam ve grup içerisindeki yüzdelik  </a:t>
                      </a:r>
                      <a:r>
                        <a:rPr sz="800" dirty="0">
                          <a:latin typeface="Times New Roman"/>
                          <a:cs typeface="Times New Roman"/>
                        </a:rPr>
                        <a:t>dilimleri</a:t>
                      </a:r>
                      <a:r>
                        <a:rPr sz="800" spc="45" dirty="0">
                          <a:latin typeface="Times New Roman"/>
                          <a:cs typeface="Times New Roman"/>
                        </a:rPr>
                        <a:t> </a:t>
                      </a:r>
                      <a:r>
                        <a:rPr sz="800" dirty="0">
                          <a:latin typeface="Times New Roman"/>
                          <a:cs typeface="Times New Roman"/>
                        </a:rPr>
                        <a:t>hesaplanır.</a:t>
                      </a:r>
                      <a:endParaRPr sz="800">
                        <a:latin typeface="Times New Roman"/>
                        <a:cs typeface="Times New Roman"/>
                      </a:endParaRPr>
                    </a:p>
                  </a:txBody>
                  <a:tcPr marL="0" marR="0" marT="806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55"/>
                        </a:spcBef>
                      </a:pPr>
                      <a:r>
                        <a:rPr sz="850" spc="5" dirty="0">
                          <a:solidFill>
                            <a:srgbClr val="FF0000"/>
                          </a:solidFill>
                          <a:latin typeface="Times New Roman"/>
                          <a:cs typeface="Times New Roman"/>
                        </a:rPr>
                        <a:t>Hesaplama</a:t>
                      </a:r>
                      <a:r>
                        <a:rPr sz="850" spc="65" dirty="0">
                          <a:solidFill>
                            <a:srgbClr val="FF0000"/>
                          </a:solidFill>
                          <a:latin typeface="Times New Roman"/>
                          <a:cs typeface="Times New Roman"/>
                        </a:rPr>
                        <a:t> </a:t>
                      </a:r>
                      <a:r>
                        <a:rPr sz="850" dirty="0">
                          <a:solidFill>
                            <a:srgbClr val="FF0000"/>
                          </a:solidFill>
                          <a:latin typeface="Times New Roman"/>
                          <a:cs typeface="Times New Roman"/>
                        </a:rPr>
                        <a:t>tekniği;</a:t>
                      </a:r>
                      <a:endParaRPr sz="850">
                        <a:latin typeface="Times New Roman"/>
                        <a:cs typeface="Times New Roman"/>
                      </a:endParaRPr>
                    </a:p>
                    <a:p>
                      <a:pPr>
                        <a:lnSpc>
                          <a:spcPct val="100000"/>
                        </a:lnSpc>
                        <a:spcBef>
                          <a:spcPts val="35"/>
                        </a:spcBef>
                      </a:pPr>
                      <a:endParaRPr sz="1250">
                        <a:latin typeface="Times New Roman"/>
                        <a:cs typeface="Times New Roman"/>
                      </a:endParaRPr>
                    </a:p>
                    <a:p>
                      <a:pPr marL="27305" marR="145415">
                        <a:lnSpc>
                          <a:spcPct val="103499"/>
                        </a:lnSpc>
                      </a:pPr>
                      <a:r>
                        <a:rPr sz="850" spc="10" dirty="0">
                          <a:latin typeface="Times New Roman"/>
                          <a:cs typeface="Times New Roman"/>
                        </a:rPr>
                        <a:t>Finansal tablo toplamı 100 kabul </a:t>
                      </a:r>
                      <a:r>
                        <a:rPr sz="850" spc="5" dirty="0">
                          <a:latin typeface="Times New Roman"/>
                          <a:cs typeface="Times New Roman"/>
                        </a:rPr>
                        <a:t>edilerek analiz  </a:t>
                      </a:r>
                      <a:r>
                        <a:rPr sz="850" dirty="0">
                          <a:latin typeface="Times New Roman"/>
                          <a:cs typeface="Times New Roman"/>
                        </a:rPr>
                        <a:t>edilecek </a:t>
                      </a:r>
                      <a:r>
                        <a:rPr sz="850" spc="5" dirty="0">
                          <a:latin typeface="Times New Roman"/>
                          <a:cs typeface="Times New Roman"/>
                        </a:rPr>
                        <a:t>hesap </a:t>
                      </a:r>
                      <a:r>
                        <a:rPr sz="850" dirty="0">
                          <a:latin typeface="Times New Roman"/>
                          <a:cs typeface="Times New Roman"/>
                        </a:rPr>
                        <a:t>kalemi </a:t>
                      </a:r>
                      <a:r>
                        <a:rPr sz="850" spc="10" dirty="0">
                          <a:latin typeface="Times New Roman"/>
                          <a:cs typeface="Times New Roman"/>
                        </a:rPr>
                        <a:t>100 </a:t>
                      </a:r>
                      <a:r>
                        <a:rPr sz="850" spc="5" dirty="0">
                          <a:latin typeface="Times New Roman"/>
                          <a:cs typeface="Times New Roman"/>
                        </a:rPr>
                        <a:t>sayısına göre</a:t>
                      </a:r>
                      <a:r>
                        <a:rPr sz="850" spc="204" dirty="0">
                          <a:latin typeface="Times New Roman"/>
                          <a:cs typeface="Times New Roman"/>
                        </a:rPr>
                        <a:t> </a:t>
                      </a:r>
                      <a:r>
                        <a:rPr sz="850" spc="5" dirty="0">
                          <a:latin typeface="Times New Roman"/>
                          <a:cs typeface="Times New Roman"/>
                        </a:rPr>
                        <a:t>oranlanır.</a:t>
                      </a:r>
                      <a:endParaRPr sz="850">
                        <a:latin typeface="Times New Roman"/>
                        <a:cs typeface="Times New Roman"/>
                      </a:endParaRPr>
                    </a:p>
                  </a:txBody>
                  <a:tcPr marL="0" marR="0" marT="7048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txBox="1"/>
          <p:nvPr/>
        </p:nvSpPr>
        <p:spPr>
          <a:xfrm>
            <a:off x="4131046" y="1735339"/>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9" name="object 9"/>
          <p:cNvGraphicFramePr>
            <a:graphicFrameLocks noGrp="1"/>
          </p:cNvGraphicFramePr>
          <p:nvPr/>
        </p:nvGraphicFramePr>
        <p:xfrm>
          <a:off x="4114800" y="2333244"/>
          <a:ext cx="2330450" cy="932815"/>
        </p:xfrm>
        <a:graphic>
          <a:graphicData uri="http://schemas.openxmlformats.org/drawingml/2006/table">
            <a:tbl>
              <a:tblPr firstRow="1" bandRow="1">
                <a:tableStyleId>{2D5ABB26-0587-4C30-8999-92F81FD0307C}</a:tableStyleId>
              </a:tblPr>
              <a:tblGrid>
                <a:gridCol w="636905">
                  <a:extLst>
                    <a:ext uri="{9D8B030D-6E8A-4147-A177-3AD203B41FA5}">
                      <a16:colId xmlns:a16="http://schemas.microsoft.com/office/drawing/2014/main" val="20000"/>
                    </a:ext>
                  </a:extLst>
                </a:gridCol>
                <a:gridCol w="393064">
                  <a:extLst>
                    <a:ext uri="{9D8B030D-6E8A-4147-A177-3AD203B41FA5}">
                      <a16:colId xmlns:a16="http://schemas.microsoft.com/office/drawing/2014/main" val="20001"/>
                    </a:ext>
                  </a:extLst>
                </a:gridCol>
                <a:gridCol w="351790">
                  <a:extLst>
                    <a:ext uri="{9D8B030D-6E8A-4147-A177-3AD203B41FA5}">
                      <a16:colId xmlns:a16="http://schemas.microsoft.com/office/drawing/2014/main" val="20002"/>
                    </a:ext>
                  </a:extLst>
                </a:gridCol>
                <a:gridCol w="237490">
                  <a:extLst>
                    <a:ext uri="{9D8B030D-6E8A-4147-A177-3AD203B41FA5}">
                      <a16:colId xmlns:a16="http://schemas.microsoft.com/office/drawing/2014/main" val="20003"/>
                    </a:ext>
                  </a:extLst>
                </a:gridCol>
                <a:gridCol w="237489">
                  <a:extLst>
                    <a:ext uri="{9D8B030D-6E8A-4147-A177-3AD203B41FA5}">
                      <a16:colId xmlns:a16="http://schemas.microsoft.com/office/drawing/2014/main" val="20004"/>
                    </a:ext>
                  </a:extLst>
                </a:gridCol>
                <a:gridCol w="231139">
                  <a:extLst>
                    <a:ext uri="{9D8B030D-6E8A-4147-A177-3AD203B41FA5}">
                      <a16:colId xmlns:a16="http://schemas.microsoft.com/office/drawing/2014/main" val="20005"/>
                    </a:ext>
                  </a:extLst>
                </a:gridCol>
                <a:gridCol w="235585">
                  <a:extLst>
                    <a:ext uri="{9D8B030D-6E8A-4147-A177-3AD203B41FA5}">
                      <a16:colId xmlns:a16="http://schemas.microsoft.com/office/drawing/2014/main" val="20006"/>
                    </a:ext>
                  </a:extLst>
                </a:gridCol>
              </a:tblGrid>
              <a:tr h="115824">
                <a:tc gridSpan="7">
                  <a:txBody>
                    <a:bodyPr/>
                    <a:lstStyle/>
                    <a:p>
                      <a:pPr marL="635" algn="ctr">
                        <a:lnSpc>
                          <a:spcPct val="100000"/>
                        </a:lnSpc>
                        <a:spcBef>
                          <a:spcPts val="185"/>
                        </a:spcBef>
                      </a:pPr>
                      <a:r>
                        <a:rPr sz="450" b="1" spc="5" dirty="0">
                          <a:latin typeface="Times New Roman"/>
                          <a:cs typeface="Times New Roman"/>
                        </a:rPr>
                        <a:t>ABC A.Ş.</a:t>
                      </a:r>
                      <a:r>
                        <a:rPr sz="450" b="1" spc="-35" dirty="0">
                          <a:latin typeface="Times New Roman"/>
                          <a:cs typeface="Times New Roman"/>
                        </a:rPr>
                        <a:t> </a:t>
                      </a:r>
                      <a:r>
                        <a:rPr sz="450" b="1" spc="5" dirty="0">
                          <a:latin typeface="Times New Roman"/>
                          <a:cs typeface="Times New Roman"/>
                        </a:rPr>
                        <a:t>BİLANÇO</a:t>
                      </a:r>
                      <a:endParaRPr sz="450">
                        <a:latin typeface="Times New Roman"/>
                        <a:cs typeface="Times New Roman"/>
                      </a:endParaRPr>
                    </a:p>
                  </a:txBody>
                  <a:tcPr marL="0" marR="0" marT="23495" marB="0">
                    <a:lnL w="3175">
                      <a:solidFill>
                        <a:srgbClr val="000000"/>
                      </a:solidFill>
                      <a:prstDash val="solid"/>
                    </a:lnL>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4300">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gn="r">
                        <a:lnSpc>
                          <a:spcPct val="100000"/>
                        </a:lnSpc>
                        <a:spcBef>
                          <a:spcPts val="160"/>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1430" algn="r">
                        <a:lnSpc>
                          <a:spcPct val="100000"/>
                        </a:lnSpc>
                        <a:spcBef>
                          <a:spcPts val="160"/>
                        </a:spcBef>
                      </a:pPr>
                      <a:r>
                        <a:rPr sz="450" b="1" dirty="0">
                          <a:latin typeface="Times New Roman"/>
                          <a:cs typeface="Times New Roman"/>
                        </a:rPr>
                        <a:t>Cari</a:t>
                      </a:r>
                      <a:r>
                        <a:rPr sz="450" b="1" spc="-6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gn="ctr">
                        <a:lnSpc>
                          <a:spcPct val="100000"/>
                        </a:lnSpc>
                        <a:spcBef>
                          <a:spcPts val="160"/>
                        </a:spcBef>
                      </a:pPr>
                      <a:r>
                        <a:rPr sz="450" b="1" spc="10" dirty="0">
                          <a:latin typeface="Times New Roman"/>
                          <a:cs typeface="Times New Roman"/>
                        </a:rPr>
                        <a:t>2015</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tc gridSpan="2">
                  <a:txBody>
                    <a:bodyPr/>
                    <a:lstStyle/>
                    <a:p>
                      <a:pPr algn="ctr">
                        <a:lnSpc>
                          <a:spcPct val="100000"/>
                        </a:lnSpc>
                        <a:spcBef>
                          <a:spcPts val="160"/>
                        </a:spcBef>
                      </a:pPr>
                      <a:r>
                        <a:rPr sz="450" b="1" spc="10" dirty="0">
                          <a:latin typeface="Times New Roman"/>
                          <a:cs typeface="Times New Roman"/>
                        </a:rPr>
                        <a:t>2016</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hMerge="1">
                  <a:txBody>
                    <a:bodyPr/>
                    <a:lstStyle/>
                    <a:p>
                      <a:endParaRPr/>
                    </a:p>
                  </a:txBody>
                  <a:tcPr marL="0" marR="0" marT="0" marB="0"/>
                </a:tc>
                <a:extLst>
                  <a:ext uri="{0D108BD9-81ED-4DB2-BD59-A6C34878D82A}">
                    <a16:rowId xmlns:a16="http://schemas.microsoft.com/office/drawing/2014/main" val="10001"/>
                  </a:ext>
                </a:extLst>
              </a:tr>
              <a:tr h="130301">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0960">
                        <a:lnSpc>
                          <a:spcPct val="100000"/>
                        </a:lnSpc>
                        <a:spcBef>
                          <a:spcPts val="220"/>
                        </a:spcBef>
                      </a:pPr>
                      <a:r>
                        <a:rPr sz="450" b="1" spc="5" dirty="0">
                          <a:latin typeface="Times New Roman"/>
                          <a:cs typeface="Times New Roman"/>
                        </a:rPr>
                        <a:t>31.12.2015</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39370">
                        <a:lnSpc>
                          <a:spcPct val="100000"/>
                        </a:lnSpc>
                        <a:spcBef>
                          <a:spcPts val="220"/>
                        </a:spcBef>
                      </a:pPr>
                      <a:r>
                        <a:rPr sz="450" b="1" spc="5" dirty="0">
                          <a:latin typeface="Times New Roman"/>
                          <a:cs typeface="Times New Roman"/>
                        </a:rPr>
                        <a:t>31.12.2016</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48260">
                        <a:lnSpc>
                          <a:spcPct val="100000"/>
                        </a:lnSpc>
                        <a:spcBef>
                          <a:spcPts val="220"/>
                        </a:spcBef>
                      </a:pPr>
                      <a:r>
                        <a:rPr sz="450" b="1" spc="5" dirty="0">
                          <a:latin typeface="Times New Roman"/>
                          <a:cs typeface="Times New Roman"/>
                        </a:rPr>
                        <a:t>Grup</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R="39370" algn="r">
                        <a:lnSpc>
                          <a:spcPct val="100000"/>
                        </a:lnSpc>
                        <a:spcBef>
                          <a:spcPts val="220"/>
                        </a:spcBef>
                      </a:pPr>
                      <a:r>
                        <a:rPr sz="450" b="1" spc="10" dirty="0">
                          <a:latin typeface="Times New Roman"/>
                          <a:cs typeface="Times New Roman"/>
                        </a:rPr>
                        <a:t>G</a:t>
                      </a:r>
                      <a:r>
                        <a:rPr sz="450" b="1" spc="-10" dirty="0">
                          <a:latin typeface="Times New Roman"/>
                          <a:cs typeface="Times New Roman"/>
                        </a:rPr>
                        <a:t>en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43815">
                        <a:lnSpc>
                          <a:spcPct val="100000"/>
                        </a:lnSpc>
                        <a:spcBef>
                          <a:spcPts val="220"/>
                        </a:spcBef>
                      </a:pPr>
                      <a:r>
                        <a:rPr sz="450" b="1" spc="5" dirty="0">
                          <a:latin typeface="Times New Roman"/>
                          <a:cs typeface="Times New Roman"/>
                        </a:rPr>
                        <a:t>Grup</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a:txBody>
                    <a:bodyPr/>
                    <a:lstStyle/>
                    <a:p>
                      <a:pPr marL="42545">
                        <a:lnSpc>
                          <a:spcPct val="100000"/>
                        </a:lnSpc>
                        <a:spcBef>
                          <a:spcPts val="220"/>
                        </a:spcBef>
                      </a:pPr>
                      <a:r>
                        <a:rPr sz="450" b="1" spc="5" dirty="0">
                          <a:latin typeface="Times New Roman"/>
                          <a:cs typeface="Times New Roman"/>
                        </a:rPr>
                        <a:t>Genel</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extLst>
                  <a:ext uri="{0D108BD9-81ED-4DB2-BD59-A6C34878D82A}">
                    <a16:rowId xmlns:a16="http://schemas.microsoft.com/office/drawing/2014/main" val="10002"/>
                  </a:ext>
                </a:extLst>
              </a:tr>
              <a:tr h="96773">
                <a:tc>
                  <a:txBody>
                    <a:bodyPr/>
                    <a:lstStyle/>
                    <a:p>
                      <a:pPr marL="2540">
                        <a:lnSpc>
                          <a:spcPct val="100000"/>
                        </a:lnSpc>
                        <a:spcBef>
                          <a:spcPts val="85"/>
                        </a:spcBef>
                      </a:pPr>
                      <a:r>
                        <a:rPr sz="450" b="1" spc="5" dirty="0">
                          <a:latin typeface="Times New Roman"/>
                          <a:cs typeface="Times New Roman"/>
                        </a:rPr>
                        <a:t>Dönen </a:t>
                      </a:r>
                      <a:r>
                        <a:rPr sz="450" b="1" spc="-5" dirty="0">
                          <a:latin typeface="Times New Roman"/>
                          <a:cs typeface="Times New Roman"/>
                        </a:rPr>
                        <a:t>Varlıklar</a:t>
                      </a:r>
                      <a:endParaRPr sz="450">
                        <a:latin typeface="Times New Roman"/>
                        <a:cs typeface="Times New Roman"/>
                      </a:endParaRPr>
                    </a:p>
                  </a:txBody>
                  <a:tcPr marL="0" marR="0" marT="1079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dirty="0">
                          <a:latin typeface="Times New Roman"/>
                          <a:cs typeface="Times New Roman"/>
                        </a:rPr>
                        <a:t>4</a:t>
                      </a:r>
                      <a:r>
                        <a:rPr sz="450" b="1" spc="5" dirty="0">
                          <a:latin typeface="Times New Roman"/>
                          <a:cs typeface="Times New Roman"/>
                        </a:rPr>
                        <a:t>5</a:t>
                      </a:r>
                      <a:r>
                        <a:rPr sz="450" b="1" dirty="0">
                          <a:latin typeface="Times New Roman"/>
                          <a:cs typeface="Times New Roman"/>
                        </a:rPr>
                        <a:t>.3</a:t>
                      </a:r>
                      <a:r>
                        <a:rPr sz="450" b="1" spc="5" dirty="0">
                          <a:latin typeface="Times New Roman"/>
                          <a:cs typeface="Times New Roman"/>
                        </a:rPr>
                        <a:t>0</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spc="5" dirty="0">
                          <a:latin typeface="Times New Roman"/>
                          <a:cs typeface="Times New Roman"/>
                        </a:rPr>
                        <a:t>4</a:t>
                      </a:r>
                      <a:r>
                        <a:rPr sz="450" b="1" dirty="0">
                          <a:latin typeface="Times New Roman"/>
                          <a:cs typeface="Times New Roman"/>
                        </a:rPr>
                        <a:t>9.700.0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spc="5" dirty="0">
                          <a:latin typeface="Times New Roman"/>
                          <a:cs typeface="Times New Roman"/>
                        </a:rPr>
                        <a:t>1</a:t>
                      </a:r>
                      <a:r>
                        <a:rPr sz="450" b="1" dirty="0">
                          <a:latin typeface="Times New Roman"/>
                          <a:cs typeface="Times New Roman"/>
                        </a:rPr>
                        <a:t>00</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dirty="0">
                          <a:latin typeface="Times New Roman"/>
                          <a:cs typeface="Times New Roman"/>
                        </a:rPr>
                        <a:t>4</a:t>
                      </a:r>
                      <a:r>
                        <a:rPr sz="450" b="1" spc="5" dirty="0">
                          <a:latin typeface="Times New Roman"/>
                          <a:cs typeface="Times New Roman"/>
                        </a:rPr>
                        <a:t>8</a:t>
                      </a:r>
                      <a:r>
                        <a:rPr sz="450" b="1" dirty="0">
                          <a:latin typeface="Times New Roman"/>
                          <a:cs typeface="Times New Roman"/>
                        </a:rPr>
                        <a:t>,65</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dirty="0">
                          <a:latin typeface="Times New Roman"/>
                          <a:cs typeface="Times New Roman"/>
                        </a:rPr>
                        <a:t>100</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05"/>
                        </a:spcBef>
                      </a:pPr>
                      <a:r>
                        <a:rPr sz="450" b="1" dirty="0">
                          <a:latin typeface="Times New Roman"/>
                          <a:cs typeface="Times New Roman"/>
                        </a:rPr>
                        <a:t>48,79</a:t>
                      </a:r>
                      <a:endParaRPr sz="45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94488">
                <a:tc>
                  <a:txBody>
                    <a:bodyPr/>
                    <a:lstStyle/>
                    <a:p>
                      <a:pPr marL="2540">
                        <a:lnSpc>
                          <a:spcPct val="100000"/>
                        </a:lnSpc>
                        <a:spcBef>
                          <a:spcPts val="100"/>
                        </a:spcBef>
                      </a:pPr>
                      <a:r>
                        <a:rPr sz="450" dirty="0">
                          <a:latin typeface="Times New Roman"/>
                          <a:cs typeface="Times New Roman"/>
                        </a:rPr>
                        <a:t>Nakit </a:t>
                      </a:r>
                      <a:r>
                        <a:rPr sz="450" spc="-5" dirty="0">
                          <a:latin typeface="Times New Roman"/>
                          <a:cs typeface="Times New Roman"/>
                        </a:rPr>
                        <a:t>ve</a:t>
                      </a:r>
                      <a:r>
                        <a:rPr sz="450" spc="35" dirty="0">
                          <a:latin typeface="Times New Roman"/>
                          <a:cs typeface="Times New Roman"/>
                        </a:rPr>
                        <a:t> </a:t>
                      </a:r>
                      <a:r>
                        <a:rPr sz="450" dirty="0">
                          <a:latin typeface="Times New Roman"/>
                          <a:cs typeface="Times New Roman"/>
                        </a:rPr>
                        <a:t>Benzerleri</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9</a:t>
                      </a:r>
                      <a:r>
                        <a:rPr sz="450" dirty="0">
                          <a:latin typeface="Times New Roman"/>
                          <a:cs typeface="Times New Roman"/>
                        </a:rPr>
                        <a:t>00.000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3.500.0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6,40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3,</a:t>
                      </a:r>
                      <a:r>
                        <a:rPr sz="450" spc="-5" dirty="0">
                          <a:latin typeface="Times New Roman"/>
                          <a:cs typeface="Times New Roman"/>
                        </a:rPr>
                        <a:t>1</a:t>
                      </a:r>
                      <a:r>
                        <a:rPr sz="450" dirty="0">
                          <a:latin typeface="Times New Roman"/>
                          <a:cs typeface="Times New Roman"/>
                        </a:rPr>
                        <a:t>1</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7,04</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00"/>
                        </a:spcBef>
                      </a:pPr>
                      <a:r>
                        <a:rPr sz="450" dirty="0">
                          <a:latin typeface="Times New Roman"/>
                          <a:cs typeface="Times New Roman"/>
                        </a:rPr>
                        <a:t>3,44</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92963">
                <a:tc>
                  <a:txBody>
                    <a:bodyPr/>
                    <a:lstStyle/>
                    <a:p>
                      <a:pPr marL="2540">
                        <a:lnSpc>
                          <a:spcPct val="100000"/>
                        </a:lnSpc>
                        <a:spcBef>
                          <a:spcPts val="90"/>
                        </a:spcBef>
                      </a:pPr>
                      <a:r>
                        <a:rPr sz="450" dirty="0">
                          <a:latin typeface="Times New Roman"/>
                          <a:cs typeface="Times New Roman"/>
                        </a:rPr>
                        <a:t>Ticari</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8</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spc="5" dirty="0">
                          <a:latin typeface="Times New Roman"/>
                          <a:cs typeface="Times New Roman"/>
                        </a:rPr>
                        <a:t>1</a:t>
                      </a:r>
                      <a:r>
                        <a:rPr sz="450" dirty="0">
                          <a:latin typeface="Times New Roman"/>
                          <a:cs typeface="Times New Roman"/>
                        </a:rPr>
                        <a:t>9.300.0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dirty="0">
                          <a:latin typeface="Times New Roman"/>
                          <a:cs typeface="Times New Roman"/>
                        </a:rPr>
                        <a:t>41,50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9</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dirty="0">
                          <a:latin typeface="Times New Roman"/>
                          <a:cs typeface="Times New Roman"/>
                        </a:rPr>
                        <a:t>38,83</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90"/>
                        </a:spcBef>
                      </a:pPr>
                      <a:r>
                        <a:rPr sz="450" dirty="0">
                          <a:latin typeface="Times New Roman"/>
                          <a:cs typeface="Times New Roman"/>
                        </a:rPr>
                        <a:t>18,95</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92964">
                <a:tc>
                  <a:txBody>
                    <a:bodyPr/>
                    <a:lstStyle/>
                    <a:p>
                      <a:pPr marL="2540">
                        <a:lnSpc>
                          <a:spcPts val="530"/>
                        </a:lnSpc>
                        <a:spcBef>
                          <a:spcPts val="100"/>
                        </a:spcBef>
                      </a:pPr>
                      <a:r>
                        <a:rPr sz="450" dirty="0">
                          <a:latin typeface="Times New Roman"/>
                          <a:cs typeface="Times New Roman"/>
                        </a:rPr>
                        <a:t>Diğer</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0.000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0,45</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1</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1,01</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0,49</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92964">
                <a:tc>
                  <a:txBody>
                    <a:bodyPr/>
                    <a:lstStyle/>
                    <a:p>
                      <a:pPr marL="2540">
                        <a:lnSpc>
                          <a:spcPts val="530"/>
                        </a:lnSpc>
                        <a:spcBef>
                          <a:spcPts val="100"/>
                        </a:spcBef>
                      </a:pPr>
                      <a:r>
                        <a:rPr sz="450" spc="5" dirty="0">
                          <a:latin typeface="Times New Roman"/>
                          <a:cs typeface="Times New Roman"/>
                        </a:rPr>
                        <a:t>Stoklar</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2</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5</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spc="5" dirty="0">
                          <a:latin typeface="Times New Roman"/>
                          <a:cs typeface="Times New Roman"/>
                        </a:rPr>
                        <a:t>2</a:t>
                      </a:r>
                      <a:r>
                        <a:rPr sz="450" dirty="0">
                          <a:latin typeface="Times New Roman"/>
                          <a:cs typeface="Times New Roman"/>
                        </a:rPr>
                        <a:t>3.200.0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45,25</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2</a:t>
                      </a: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2</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46,68</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100"/>
                        </a:spcBef>
                      </a:pPr>
                      <a:r>
                        <a:rPr sz="450" dirty="0">
                          <a:latin typeface="Times New Roman"/>
                          <a:cs typeface="Times New Roman"/>
                        </a:rPr>
                        <a:t>22,78</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99059">
                <a:tc>
                  <a:txBody>
                    <a:bodyPr/>
                    <a:lstStyle/>
                    <a:p>
                      <a:pPr marL="2540">
                        <a:lnSpc>
                          <a:spcPct val="100000"/>
                        </a:lnSpc>
                        <a:spcBef>
                          <a:spcPts val="125"/>
                        </a:spcBef>
                      </a:pPr>
                      <a:r>
                        <a:rPr sz="450" dirty="0">
                          <a:latin typeface="Times New Roman"/>
                          <a:cs typeface="Times New Roman"/>
                        </a:rPr>
                        <a:t>Diğer </a:t>
                      </a:r>
                      <a:r>
                        <a:rPr sz="450" spc="5" dirty="0">
                          <a:latin typeface="Times New Roman"/>
                          <a:cs typeface="Times New Roman"/>
                        </a:rPr>
                        <a:t>Dönen</a:t>
                      </a:r>
                      <a:r>
                        <a:rPr sz="450" dirty="0">
                          <a:latin typeface="Times New Roman"/>
                          <a:cs typeface="Times New Roman"/>
                        </a:rPr>
                        <a:t> </a:t>
                      </a:r>
                      <a:r>
                        <a:rPr sz="450" spc="-5" dirty="0">
                          <a:latin typeface="Times New Roman"/>
                          <a:cs typeface="Times New Roman"/>
                        </a:rPr>
                        <a:t>Varlıklar</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9</a:t>
                      </a:r>
                      <a:r>
                        <a:rPr sz="450" dirty="0">
                          <a:latin typeface="Times New Roman"/>
                          <a:cs typeface="Times New Roman"/>
                        </a:rPr>
                        <a:t>00.000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dirty="0">
                          <a:latin typeface="Times New Roman"/>
                          <a:cs typeface="Times New Roman"/>
                        </a:rPr>
                        <a:t>3.200.0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dirty="0">
                          <a:latin typeface="Times New Roman"/>
                          <a:cs typeface="Times New Roman"/>
                        </a:rPr>
                        <a:t>6,40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dirty="0">
                          <a:latin typeface="Times New Roman"/>
                          <a:cs typeface="Times New Roman"/>
                        </a:rPr>
                        <a:t>3,</a:t>
                      </a:r>
                      <a:r>
                        <a:rPr sz="450" spc="-5" dirty="0">
                          <a:latin typeface="Times New Roman"/>
                          <a:cs typeface="Times New Roman"/>
                        </a:rPr>
                        <a:t>1</a:t>
                      </a:r>
                      <a:r>
                        <a:rPr sz="450" dirty="0">
                          <a:latin typeface="Times New Roman"/>
                          <a:cs typeface="Times New Roman"/>
                        </a:rPr>
                        <a:t>1</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dirty="0">
                          <a:latin typeface="Times New Roman"/>
                          <a:cs typeface="Times New Roman"/>
                        </a:rPr>
                        <a:t>6,44</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25"/>
                        </a:spcBef>
                      </a:pPr>
                      <a:r>
                        <a:rPr sz="450" dirty="0">
                          <a:latin typeface="Times New Roman"/>
                          <a:cs typeface="Times New Roman"/>
                        </a:rPr>
                        <a:t>3,14</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10" name="object 10"/>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1" name="object 11"/>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2" name="object 12"/>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4" name="object 14"/>
          <p:cNvSpPr txBox="1"/>
          <p:nvPr/>
        </p:nvSpPr>
        <p:spPr>
          <a:xfrm>
            <a:off x="1044969" y="4367303"/>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15" name="object 15"/>
          <p:cNvGraphicFramePr>
            <a:graphicFrameLocks noGrp="1"/>
          </p:cNvGraphicFramePr>
          <p:nvPr/>
        </p:nvGraphicFramePr>
        <p:xfrm>
          <a:off x="990600" y="4920995"/>
          <a:ext cx="2453640" cy="1021080"/>
        </p:xfrm>
        <a:graphic>
          <a:graphicData uri="http://schemas.openxmlformats.org/drawingml/2006/table">
            <a:tbl>
              <a:tblPr firstRow="1" bandRow="1">
                <a:tableStyleId>{2D5ABB26-0587-4C30-8999-92F81FD0307C}</a:tableStyleId>
              </a:tblPr>
              <a:tblGrid>
                <a:gridCol w="86550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gridCol w="316865">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33044">
                  <a:extLst>
                    <a:ext uri="{9D8B030D-6E8A-4147-A177-3AD203B41FA5}">
                      <a16:colId xmlns:a16="http://schemas.microsoft.com/office/drawing/2014/main" val="20004"/>
                    </a:ext>
                  </a:extLst>
                </a:gridCol>
                <a:gridCol w="231775">
                  <a:extLst>
                    <a:ext uri="{9D8B030D-6E8A-4147-A177-3AD203B41FA5}">
                      <a16:colId xmlns:a16="http://schemas.microsoft.com/office/drawing/2014/main" val="20005"/>
                    </a:ext>
                  </a:extLst>
                </a:gridCol>
                <a:gridCol w="190500">
                  <a:extLst>
                    <a:ext uri="{9D8B030D-6E8A-4147-A177-3AD203B41FA5}">
                      <a16:colId xmlns:a16="http://schemas.microsoft.com/office/drawing/2014/main" val="20006"/>
                    </a:ext>
                  </a:extLst>
                </a:gridCol>
              </a:tblGrid>
              <a:tr h="146303">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7470" marR="70485" indent="1270">
                        <a:lnSpc>
                          <a:spcPts val="560"/>
                        </a:lnSpc>
                        <a:spcBef>
                          <a:spcPts val="5"/>
                        </a:spcBef>
                      </a:pPr>
                      <a:r>
                        <a:rPr sz="450" b="1" spc="-5" dirty="0">
                          <a:latin typeface="Times New Roman"/>
                          <a:cs typeface="Times New Roman"/>
                        </a:rPr>
                        <a:t>Ö</a:t>
                      </a:r>
                      <a:r>
                        <a:rPr sz="450" b="1" spc="-10" dirty="0">
                          <a:latin typeface="Times New Roman"/>
                          <a:cs typeface="Times New Roman"/>
                        </a:rPr>
                        <a:t>nc</a:t>
                      </a:r>
                      <a:r>
                        <a:rPr sz="450" b="1" spc="-5" dirty="0">
                          <a:latin typeface="Times New Roman"/>
                          <a:cs typeface="Times New Roman"/>
                        </a:rPr>
                        <a:t>e</a:t>
                      </a:r>
                      <a:r>
                        <a:rPr sz="450" b="1" spc="-25" dirty="0">
                          <a:latin typeface="Times New Roman"/>
                          <a:cs typeface="Times New Roman"/>
                        </a:rPr>
                        <a:t>k</a:t>
                      </a:r>
                      <a:r>
                        <a:rPr sz="450" b="1" dirty="0">
                          <a:latin typeface="Times New Roman"/>
                          <a:cs typeface="Times New Roman"/>
                        </a:rPr>
                        <a:t>i  </a:t>
                      </a:r>
                      <a:r>
                        <a:rPr sz="450" b="1" spc="-5" dirty="0">
                          <a:latin typeface="Times New Roman"/>
                          <a:cs typeface="Times New Roman"/>
                        </a:rPr>
                        <a:t>D</a:t>
                      </a:r>
                      <a:r>
                        <a:rPr sz="450" b="1" dirty="0">
                          <a:latin typeface="Times New Roman"/>
                          <a:cs typeface="Times New Roman"/>
                        </a:rPr>
                        <a:t>ö</a:t>
                      </a:r>
                      <a:r>
                        <a:rPr sz="450" b="1" spc="-10" dirty="0">
                          <a:latin typeface="Times New Roman"/>
                          <a:cs typeface="Times New Roman"/>
                        </a:rPr>
                        <a:t>n</a:t>
                      </a:r>
                      <a:r>
                        <a:rPr sz="450" b="1" spc="-5" dirty="0">
                          <a:latin typeface="Times New Roman"/>
                          <a:cs typeface="Times New Roman"/>
                        </a:rPr>
                        <a:t>e</a:t>
                      </a:r>
                      <a:r>
                        <a:rPr sz="450" b="1" dirty="0">
                          <a:latin typeface="Times New Roman"/>
                          <a:cs typeface="Times New Roman"/>
                        </a:rPr>
                        <a:t>m</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8580" marR="59690" indent="31750">
                        <a:lnSpc>
                          <a:spcPts val="560"/>
                        </a:lnSpc>
                        <a:spcBef>
                          <a:spcPts val="5"/>
                        </a:spcBef>
                      </a:pPr>
                      <a:r>
                        <a:rPr sz="450" b="1" dirty="0">
                          <a:latin typeface="Times New Roman"/>
                          <a:cs typeface="Times New Roman"/>
                        </a:rPr>
                        <a:t>Cari  </a:t>
                      </a:r>
                      <a:r>
                        <a:rPr sz="450" b="1" spc="-5" dirty="0">
                          <a:latin typeface="Times New Roman"/>
                          <a:cs typeface="Times New Roman"/>
                        </a:rPr>
                        <a:t>D</a:t>
                      </a:r>
                      <a:r>
                        <a:rPr sz="450" b="1" dirty="0">
                          <a:latin typeface="Times New Roman"/>
                          <a:cs typeface="Times New Roman"/>
                        </a:rPr>
                        <a:t>ö</a:t>
                      </a:r>
                      <a:r>
                        <a:rPr sz="450" b="1" spc="-10" dirty="0">
                          <a:latin typeface="Times New Roman"/>
                          <a:cs typeface="Times New Roman"/>
                        </a:rPr>
                        <a:t>n</a:t>
                      </a:r>
                      <a:r>
                        <a:rPr sz="450" b="1" spc="-5" dirty="0">
                          <a:latin typeface="Times New Roman"/>
                          <a:cs typeface="Times New Roman"/>
                        </a:rPr>
                        <a:t>e</a:t>
                      </a:r>
                      <a:r>
                        <a:rPr sz="450" b="1" dirty="0">
                          <a:latin typeface="Times New Roman"/>
                          <a:cs typeface="Times New Roman"/>
                        </a:rPr>
                        <a:t>m</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gn="ctr">
                        <a:lnSpc>
                          <a:spcPct val="100000"/>
                        </a:lnSpc>
                        <a:spcBef>
                          <a:spcPts val="280"/>
                        </a:spcBef>
                      </a:pPr>
                      <a:r>
                        <a:rPr sz="450" b="1" spc="10" dirty="0">
                          <a:latin typeface="Times New Roman"/>
                          <a:cs typeface="Times New Roman"/>
                        </a:rPr>
                        <a:t>2015</a:t>
                      </a:r>
                      <a:endParaRPr sz="450">
                        <a:latin typeface="Times New Roman"/>
                        <a:cs typeface="Times New Roman"/>
                      </a:endParaRPr>
                    </a:p>
                  </a:txBody>
                  <a:tcPr marL="0" marR="0" marT="3556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tc gridSpan="2">
                  <a:txBody>
                    <a:bodyPr/>
                    <a:lstStyle/>
                    <a:p>
                      <a:pPr algn="ctr">
                        <a:lnSpc>
                          <a:spcPct val="100000"/>
                        </a:lnSpc>
                        <a:spcBef>
                          <a:spcPts val="280"/>
                        </a:spcBef>
                      </a:pPr>
                      <a:r>
                        <a:rPr sz="450" b="1" spc="10" dirty="0">
                          <a:latin typeface="Times New Roman"/>
                          <a:cs typeface="Times New Roman"/>
                        </a:rPr>
                        <a:t>2016</a:t>
                      </a:r>
                      <a:endParaRPr sz="450">
                        <a:latin typeface="Times New Roman"/>
                        <a:cs typeface="Times New Roman"/>
                      </a:endParaRPr>
                    </a:p>
                  </a:txBody>
                  <a:tcPr marL="0" marR="0" marT="3556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hMerge="1">
                  <a:txBody>
                    <a:bodyPr/>
                    <a:lstStyle/>
                    <a:p>
                      <a:endParaRPr/>
                    </a:p>
                  </a:txBody>
                  <a:tcPr marL="0" marR="0" marT="0" marB="0"/>
                </a:tc>
                <a:extLst>
                  <a:ext uri="{0D108BD9-81ED-4DB2-BD59-A6C34878D82A}">
                    <a16:rowId xmlns:a16="http://schemas.microsoft.com/office/drawing/2014/main" val="10000"/>
                  </a:ext>
                </a:extLst>
              </a:tr>
              <a:tr h="121158">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26034" algn="r">
                        <a:lnSpc>
                          <a:spcPct val="100000"/>
                        </a:lnSpc>
                        <a:spcBef>
                          <a:spcPts val="185"/>
                        </a:spcBef>
                      </a:pPr>
                      <a:r>
                        <a:rPr sz="450" b="1" dirty="0">
                          <a:latin typeface="Times New Roman"/>
                          <a:cs typeface="Times New Roman"/>
                        </a:rPr>
                        <a:t>3</a:t>
                      </a:r>
                      <a:r>
                        <a:rPr sz="450" b="1" spc="5" dirty="0">
                          <a:latin typeface="Times New Roman"/>
                          <a:cs typeface="Times New Roman"/>
                        </a:rPr>
                        <a:t>1</a:t>
                      </a:r>
                      <a:r>
                        <a:rPr sz="450" b="1" dirty="0">
                          <a:latin typeface="Times New Roman"/>
                          <a:cs typeface="Times New Roman"/>
                        </a:rPr>
                        <a:t>.1</a:t>
                      </a:r>
                      <a:r>
                        <a:rPr sz="450" b="1" spc="5" dirty="0">
                          <a:latin typeface="Times New Roman"/>
                          <a:cs typeface="Times New Roman"/>
                        </a:rPr>
                        <a:t>2</a:t>
                      </a:r>
                      <a:r>
                        <a:rPr sz="450" b="1" dirty="0">
                          <a:latin typeface="Times New Roman"/>
                          <a:cs typeface="Times New Roman"/>
                        </a:rPr>
                        <a:t>.</a:t>
                      </a:r>
                      <a:r>
                        <a:rPr sz="450" b="1" spc="5" dirty="0">
                          <a:latin typeface="Times New Roman"/>
                          <a:cs typeface="Times New Roman"/>
                        </a:rPr>
                        <a:t>2</a:t>
                      </a:r>
                      <a:r>
                        <a:rPr sz="450" b="1" dirty="0">
                          <a:latin typeface="Times New Roman"/>
                          <a:cs typeface="Times New Roman"/>
                        </a:rPr>
                        <a:t>0</a:t>
                      </a:r>
                      <a:r>
                        <a:rPr sz="450" b="1" spc="-5" dirty="0">
                          <a:latin typeface="Times New Roman"/>
                          <a:cs typeface="Times New Roman"/>
                        </a:rPr>
                        <a:t>1</a:t>
                      </a:r>
                      <a:r>
                        <a:rPr sz="450" b="1" dirty="0">
                          <a:latin typeface="Times New Roman"/>
                          <a:cs typeface="Times New Roman"/>
                        </a:rPr>
                        <a:t>5</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5875" algn="r">
                        <a:lnSpc>
                          <a:spcPct val="100000"/>
                        </a:lnSpc>
                        <a:spcBef>
                          <a:spcPts val="185"/>
                        </a:spcBef>
                      </a:pPr>
                      <a:r>
                        <a:rPr sz="450" b="1" spc="5" dirty="0">
                          <a:latin typeface="Times New Roman"/>
                          <a:cs typeface="Times New Roman"/>
                        </a:rPr>
                        <a:t>3</a:t>
                      </a:r>
                      <a:r>
                        <a:rPr sz="450" b="1" dirty="0">
                          <a:latin typeface="Times New Roman"/>
                          <a:cs typeface="Times New Roman"/>
                        </a:rPr>
                        <a:t>1.</a:t>
                      </a:r>
                      <a:r>
                        <a:rPr sz="450" b="1" spc="5" dirty="0">
                          <a:latin typeface="Times New Roman"/>
                          <a:cs typeface="Times New Roman"/>
                        </a:rPr>
                        <a:t>1</a:t>
                      </a:r>
                      <a:r>
                        <a:rPr sz="450" b="1" dirty="0">
                          <a:latin typeface="Times New Roman"/>
                          <a:cs typeface="Times New Roman"/>
                        </a:rPr>
                        <a:t>2.20</a:t>
                      </a:r>
                      <a:r>
                        <a:rPr sz="450" b="1" spc="-5" dirty="0">
                          <a:latin typeface="Times New Roman"/>
                          <a:cs typeface="Times New Roman"/>
                        </a:rPr>
                        <a:t>1</a:t>
                      </a:r>
                      <a:r>
                        <a:rPr sz="450" b="1" dirty="0">
                          <a:latin typeface="Times New Roman"/>
                          <a:cs typeface="Times New Roman"/>
                        </a:rPr>
                        <a:t>6</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67310">
                        <a:lnSpc>
                          <a:spcPct val="100000"/>
                        </a:lnSpc>
                        <a:spcBef>
                          <a:spcPts val="185"/>
                        </a:spcBef>
                      </a:pPr>
                      <a:r>
                        <a:rPr sz="450" b="1" spc="5" dirty="0">
                          <a:latin typeface="Times New Roman"/>
                          <a:cs typeface="Times New Roman"/>
                        </a:rPr>
                        <a:t>Grup</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R="34925" algn="r">
                        <a:lnSpc>
                          <a:spcPct val="100000"/>
                        </a:lnSpc>
                        <a:spcBef>
                          <a:spcPts val="185"/>
                        </a:spcBef>
                      </a:pPr>
                      <a:r>
                        <a:rPr sz="450" b="1" spc="10" dirty="0">
                          <a:latin typeface="Times New Roman"/>
                          <a:cs typeface="Times New Roman"/>
                        </a:rPr>
                        <a:t>G</a:t>
                      </a:r>
                      <a:r>
                        <a:rPr sz="450" b="1" spc="-10" dirty="0">
                          <a:latin typeface="Times New Roman"/>
                          <a:cs typeface="Times New Roman"/>
                        </a:rPr>
                        <a:t>en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R="40005" algn="r">
                        <a:lnSpc>
                          <a:spcPct val="100000"/>
                        </a:lnSpc>
                        <a:spcBef>
                          <a:spcPts val="185"/>
                        </a:spcBef>
                      </a:pPr>
                      <a:r>
                        <a:rPr sz="450" b="1" spc="10" dirty="0">
                          <a:latin typeface="Times New Roman"/>
                          <a:cs typeface="Times New Roman"/>
                        </a:rPr>
                        <a:t>G</a:t>
                      </a:r>
                      <a:r>
                        <a:rPr sz="450" b="1" spc="-5" dirty="0">
                          <a:latin typeface="Times New Roman"/>
                          <a:cs typeface="Times New Roman"/>
                        </a:rPr>
                        <a:t>r</a:t>
                      </a:r>
                      <a:r>
                        <a:rPr sz="450" b="1" spc="-15" dirty="0">
                          <a:latin typeface="Times New Roman"/>
                          <a:cs typeface="Times New Roman"/>
                        </a:rPr>
                        <a:t>u</a:t>
                      </a:r>
                      <a:r>
                        <a:rPr sz="450" b="1" dirty="0">
                          <a:latin typeface="Times New Roman"/>
                          <a:cs typeface="Times New Roman"/>
                        </a:rPr>
                        <a:t>p</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a:txBody>
                    <a:bodyPr/>
                    <a:lstStyle/>
                    <a:p>
                      <a:pPr marR="13335" algn="r">
                        <a:lnSpc>
                          <a:spcPct val="100000"/>
                        </a:lnSpc>
                        <a:spcBef>
                          <a:spcPts val="185"/>
                        </a:spcBef>
                      </a:pPr>
                      <a:r>
                        <a:rPr sz="450" b="1" spc="10" dirty="0">
                          <a:latin typeface="Times New Roman"/>
                          <a:cs typeface="Times New Roman"/>
                        </a:rPr>
                        <a:t>G</a:t>
                      </a:r>
                      <a:r>
                        <a:rPr sz="450" b="1" spc="-10" dirty="0">
                          <a:latin typeface="Times New Roman"/>
                          <a:cs typeface="Times New Roman"/>
                        </a:rPr>
                        <a:t>en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2349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extLst>
                  <a:ext uri="{0D108BD9-81ED-4DB2-BD59-A6C34878D82A}">
                    <a16:rowId xmlns:a16="http://schemas.microsoft.com/office/drawing/2014/main" val="10001"/>
                  </a:ext>
                </a:extLst>
              </a:tr>
              <a:tr h="110489">
                <a:tc>
                  <a:txBody>
                    <a:bodyPr/>
                    <a:lstStyle/>
                    <a:p>
                      <a:pPr marL="1270">
                        <a:lnSpc>
                          <a:spcPct val="100000"/>
                        </a:lnSpc>
                        <a:spcBef>
                          <a:spcPts val="165"/>
                        </a:spcBef>
                      </a:pPr>
                      <a:r>
                        <a:rPr sz="450" b="1" dirty="0">
                          <a:latin typeface="Times New Roman"/>
                          <a:cs typeface="Times New Roman"/>
                        </a:rPr>
                        <a:t>Duran</a:t>
                      </a:r>
                      <a:r>
                        <a:rPr sz="450" b="1" spc="20" dirty="0">
                          <a:latin typeface="Times New Roman"/>
                          <a:cs typeface="Times New Roman"/>
                        </a:rPr>
                        <a:t> </a:t>
                      </a:r>
                      <a:r>
                        <a:rPr sz="450" b="1" spc="-5" dirty="0">
                          <a:latin typeface="Times New Roman"/>
                          <a:cs typeface="Times New Roman"/>
                        </a:rPr>
                        <a:t>Varlıklar</a:t>
                      </a:r>
                      <a:endParaRPr sz="450">
                        <a:latin typeface="Times New Roman"/>
                        <a:cs typeface="Times New Roman"/>
                      </a:endParaRPr>
                    </a:p>
                  </a:txBody>
                  <a:tcPr marL="0" marR="0" marT="2095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45"/>
                        </a:spcBef>
                      </a:pPr>
                      <a:r>
                        <a:rPr sz="450" b="1" dirty="0">
                          <a:latin typeface="Times New Roman"/>
                          <a:cs typeface="Times New Roman"/>
                        </a:rPr>
                        <a:t>4</a:t>
                      </a:r>
                      <a:r>
                        <a:rPr sz="450" b="1" spc="5" dirty="0">
                          <a:latin typeface="Times New Roman"/>
                          <a:cs typeface="Times New Roman"/>
                        </a:rPr>
                        <a:t>7</a:t>
                      </a:r>
                      <a:r>
                        <a:rPr sz="450" b="1" dirty="0">
                          <a:latin typeface="Times New Roman"/>
                          <a:cs typeface="Times New Roman"/>
                        </a:rPr>
                        <a:t>.8</a:t>
                      </a:r>
                      <a:r>
                        <a:rPr sz="450" b="1" spc="5" dirty="0">
                          <a:latin typeface="Times New Roman"/>
                          <a:cs typeface="Times New Roman"/>
                        </a:rPr>
                        <a:t>0</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841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45"/>
                        </a:spcBef>
                      </a:pPr>
                      <a:r>
                        <a:rPr sz="450" b="1" spc="5" dirty="0">
                          <a:latin typeface="Times New Roman"/>
                          <a:cs typeface="Times New Roman"/>
                        </a:rPr>
                        <a:t>5</a:t>
                      </a:r>
                      <a:r>
                        <a:rPr sz="450" b="1" dirty="0">
                          <a:latin typeface="Times New Roman"/>
                          <a:cs typeface="Times New Roman"/>
                        </a:rPr>
                        <a:t>2.156.0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841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6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2095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65"/>
                        </a:spcBef>
                      </a:pPr>
                      <a:r>
                        <a:rPr sz="450" b="1" spc="5" dirty="0">
                          <a:latin typeface="Times New Roman"/>
                          <a:cs typeface="Times New Roman"/>
                        </a:rPr>
                        <a:t>5</a:t>
                      </a:r>
                      <a:r>
                        <a:rPr sz="450" b="1" dirty="0">
                          <a:latin typeface="Times New Roman"/>
                          <a:cs typeface="Times New Roman"/>
                        </a:rPr>
                        <a:t>1,35</a:t>
                      </a:r>
                      <a:endParaRPr sz="450">
                        <a:latin typeface="Times New Roman"/>
                        <a:cs typeface="Times New Roman"/>
                      </a:endParaRPr>
                    </a:p>
                  </a:txBody>
                  <a:tcPr marL="0" marR="0" marT="2095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6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2095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65"/>
                        </a:spcBef>
                      </a:pPr>
                      <a:r>
                        <a:rPr sz="450" b="1" dirty="0">
                          <a:latin typeface="Times New Roman"/>
                          <a:cs typeface="Times New Roman"/>
                        </a:rPr>
                        <a:t>51,21</a:t>
                      </a:r>
                      <a:endParaRPr sz="450">
                        <a:latin typeface="Times New Roman"/>
                        <a:cs typeface="Times New Roman"/>
                      </a:endParaRPr>
                    </a:p>
                  </a:txBody>
                  <a:tcPr marL="0" marR="0" marT="2095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05156">
                <a:tc>
                  <a:txBody>
                    <a:bodyPr/>
                    <a:lstStyle/>
                    <a:p>
                      <a:pPr marL="1270">
                        <a:lnSpc>
                          <a:spcPct val="100000"/>
                        </a:lnSpc>
                        <a:spcBef>
                          <a:spcPts val="150"/>
                        </a:spcBef>
                      </a:pPr>
                      <a:r>
                        <a:rPr sz="450" dirty="0">
                          <a:latin typeface="Times New Roman"/>
                          <a:cs typeface="Times New Roman"/>
                        </a:rPr>
                        <a:t>Diğer</a:t>
                      </a:r>
                      <a:r>
                        <a:rPr sz="450" spc="-10" dirty="0">
                          <a:latin typeface="Times New Roman"/>
                          <a:cs typeface="Times New Roman"/>
                        </a:rPr>
                        <a:t> </a:t>
                      </a:r>
                      <a:r>
                        <a:rPr sz="450" dirty="0">
                          <a:latin typeface="Times New Roman"/>
                          <a:cs typeface="Times New Roman"/>
                        </a:rPr>
                        <a:t>Alacaklar</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4</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5</a:t>
                      </a:r>
                      <a:r>
                        <a:rPr sz="450" dirty="0">
                          <a:latin typeface="Times New Roman"/>
                          <a:cs typeface="Times New Roman"/>
                        </a:rPr>
                        <a:t>4.000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0,10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0,10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6679">
                <a:tc>
                  <a:txBody>
                    <a:bodyPr/>
                    <a:lstStyle/>
                    <a:p>
                      <a:pPr marL="1270">
                        <a:lnSpc>
                          <a:spcPct val="100000"/>
                        </a:lnSpc>
                        <a:spcBef>
                          <a:spcPts val="150"/>
                        </a:spcBef>
                      </a:pPr>
                      <a:r>
                        <a:rPr sz="450" spc="-5" dirty="0">
                          <a:latin typeface="Times New Roman"/>
                          <a:cs typeface="Times New Roman"/>
                        </a:rPr>
                        <a:t>Yatırım </a:t>
                      </a:r>
                      <a:r>
                        <a:rPr sz="450" dirty="0">
                          <a:latin typeface="Times New Roman"/>
                          <a:cs typeface="Times New Roman"/>
                        </a:rPr>
                        <a:t>Amaçlı</a:t>
                      </a:r>
                      <a:r>
                        <a:rPr sz="450" spc="20" dirty="0">
                          <a:latin typeface="Times New Roman"/>
                          <a:cs typeface="Times New Roman"/>
                        </a:rPr>
                        <a:t> </a:t>
                      </a:r>
                      <a:r>
                        <a:rPr sz="450" dirty="0">
                          <a:latin typeface="Times New Roman"/>
                          <a:cs typeface="Times New Roman"/>
                        </a:rPr>
                        <a:t>Gayrimenkuller</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1</a:t>
                      </a:r>
                      <a:r>
                        <a:rPr sz="450" dirty="0">
                          <a:latin typeface="Times New Roman"/>
                          <a:cs typeface="Times New Roman"/>
                        </a:rPr>
                        <a:t>42.000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0,29</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0,27</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a:t>
                      </a:r>
                      <a:r>
                        <a:rPr sz="450" spc="5" dirty="0">
                          <a:latin typeface="Times New Roman"/>
                          <a:cs typeface="Times New Roman"/>
                        </a:rPr>
                        <a:t>1</a:t>
                      </a:r>
                      <a:r>
                        <a:rPr sz="450" dirty="0">
                          <a:latin typeface="Times New Roman"/>
                          <a:cs typeface="Times New Roman"/>
                        </a:rPr>
                        <a:t>4</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5156">
                <a:tc>
                  <a:txBody>
                    <a:bodyPr/>
                    <a:lstStyle/>
                    <a:p>
                      <a:pPr marL="1270">
                        <a:lnSpc>
                          <a:spcPct val="100000"/>
                        </a:lnSpc>
                        <a:spcBef>
                          <a:spcPts val="150"/>
                        </a:spcBef>
                      </a:pPr>
                      <a:r>
                        <a:rPr sz="450" spc="5" dirty="0">
                          <a:latin typeface="Times New Roman"/>
                          <a:cs typeface="Times New Roman"/>
                        </a:rPr>
                        <a:t>Maddi Duran</a:t>
                      </a:r>
                      <a:r>
                        <a:rPr sz="450" spc="-15" dirty="0">
                          <a:latin typeface="Times New Roman"/>
                          <a:cs typeface="Times New Roman"/>
                        </a:rPr>
                        <a:t> </a:t>
                      </a:r>
                      <a:r>
                        <a:rPr sz="450" spc="-5" dirty="0">
                          <a:latin typeface="Times New Roman"/>
                          <a:cs typeface="Times New Roman"/>
                        </a:rPr>
                        <a:t>Varlıklar</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4</a:t>
                      </a:r>
                      <a:r>
                        <a:rPr sz="450" spc="5" dirty="0">
                          <a:latin typeface="Times New Roman"/>
                          <a:cs typeface="Times New Roman"/>
                        </a:rPr>
                        <a:t>3</a:t>
                      </a:r>
                      <a:r>
                        <a:rPr sz="450" dirty="0">
                          <a:latin typeface="Times New Roman"/>
                          <a:cs typeface="Times New Roman"/>
                        </a:rPr>
                        <a:t>.6</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4</a:t>
                      </a:r>
                      <a:r>
                        <a:rPr sz="450" dirty="0">
                          <a:latin typeface="Times New Roman"/>
                          <a:cs typeface="Times New Roman"/>
                        </a:rPr>
                        <a:t>6.400.0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9</a:t>
                      </a:r>
                      <a:r>
                        <a:rPr sz="450" spc="5" dirty="0">
                          <a:latin typeface="Times New Roman"/>
                          <a:cs typeface="Times New Roman"/>
                        </a:rPr>
                        <a:t>1</a:t>
                      </a:r>
                      <a:r>
                        <a:rPr sz="450" dirty="0">
                          <a:latin typeface="Times New Roman"/>
                          <a:cs typeface="Times New Roman"/>
                        </a:rPr>
                        <a:t>,20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4</a:t>
                      </a:r>
                      <a:r>
                        <a:rPr sz="450" dirty="0">
                          <a:latin typeface="Times New Roman"/>
                          <a:cs typeface="Times New Roman"/>
                        </a:rPr>
                        <a:t>6,83</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8</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9</a:t>
                      </a:r>
                      <a:r>
                        <a:rPr sz="450" dirty="0">
                          <a:latin typeface="Times New Roman"/>
                          <a:cs typeface="Times New Roman"/>
                        </a:rPr>
                        <a:t>6</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45,55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6680">
                <a:tc>
                  <a:txBody>
                    <a:bodyPr/>
                    <a:lstStyle/>
                    <a:p>
                      <a:pPr marL="1270">
                        <a:lnSpc>
                          <a:spcPct val="100000"/>
                        </a:lnSpc>
                        <a:spcBef>
                          <a:spcPts val="150"/>
                        </a:spcBef>
                      </a:pPr>
                      <a:r>
                        <a:rPr sz="450" spc="5" dirty="0">
                          <a:latin typeface="Times New Roman"/>
                          <a:cs typeface="Times New Roman"/>
                        </a:rPr>
                        <a:t>Maddi </a:t>
                      </a:r>
                      <a:r>
                        <a:rPr sz="450" dirty="0">
                          <a:latin typeface="Times New Roman"/>
                          <a:cs typeface="Times New Roman"/>
                        </a:rPr>
                        <a:t>Olmayan </a:t>
                      </a:r>
                      <a:r>
                        <a:rPr sz="450" spc="5" dirty="0">
                          <a:latin typeface="Times New Roman"/>
                          <a:cs typeface="Times New Roman"/>
                        </a:rPr>
                        <a:t>Duran</a:t>
                      </a:r>
                      <a:r>
                        <a:rPr sz="450" spc="25" dirty="0">
                          <a:latin typeface="Times New Roman"/>
                          <a:cs typeface="Times New Roman"/>
                        </a:rPr>
                        <a:t> </a:t>
                      </a:r>
                      <a:r>
                        <a:rPr sz="450" spc="-5" dirty="0">
                          <a:latin typeface="Times New Roman"/>
                          <a:cs typeface="Times New Roman"/>
                        </a:rPr>
                        <a:t>Varlıklar</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7</a:t>
                      </a:r>
                      <a:r>
                        <a:rPr sz="450" spc="5" dirty="0">
                          <a:latin typeface="Times New Roman"/>
                          <a:cs typeface="Times New Roman"/>
                        </a:rPr>
                        <a:t>4</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10" dirty="0">
                          <a:latin typeface="Times New Roman"/>
                          <a:cs typeface="Times New Roman"/>
                        </a:rPr>
                        <a:t>1</a:t>
                      </a:r>
                      <a:r>
                        <a:rPr sz="450" spc="5" dirty="0">
                          <a:latin typeface="Times New Roman"/>
                          <a:cs typeface="Times New Roman"/>
                        </a:rPr>
                        <a:t>1</a:t>
                      </a:r>
                      <a:r>
                        <a:rPr sz="450" dirty="0">
                          <a:latin typeface="Times New Roman"/>
                          <a:cs typeface="Times New Roman"/>
                        </a:rPr>
                        <a:t>0.000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0,15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8</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0,22</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0,</a:t>
                      </a:r>
                      <a:r>
                        <a:rPr sz="450" spc="-5" dirty="0">
                          <a:latin typeface="Times New Roman"/>
                          <a:cs typeface="Times New Roman"/>
                        </a:rPr>
                        <a:t>1</a:t>
                      </a:r>
                      <a:r>
                        <a:rPr sz="450" dirty="0">
                          <a:latin typeface="Times New Roman"/>
                          <a:cs typeface="Times New Roman"/>
                        </a:rPr>
                        <a:t>1</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05155">
                <a:tc>
                  <a:txBody>
                    <a:bodyPr/>
                    <a:lstStyle/>
                    <a:p>
                      <a:pPr marL="1270">
                        <a:lnSpc>
                          <a:spcPct val="100000"/>
                        </a:lnSpc>
                        <a:spcBef>
                          <a:spcPts val="150"/>
                        </a:spcBef>
                      </a:pPr>
                      <a:r>
                        <a:rPr sz="450" dirty="0">
                          <a:latin typeface="Times New Roman"/>
                          <a:cs typeface="Times New Roman"/>
                        </a:rPr>
                        <a:t>Ertelenmiş </a:t>
                      </a:r>
                      <a:r>
                        <a:rPr sz="450" spc="-10" dirty="0">
                          <a:latin typeface="Times New Roman"/>
                          <a:cs typeface="Times New Roman"/>
                        </a:rPr>
                        <a:t>Vergi</a:t>
                      </a:r>
                      <a:r>
                        <a:rPr sz="450" spc="25" dirty="0">
                          <a:latin typeface="Times New Roman"/>
                          <a:cs typeface="Times New Roman"/>
                        </a:rPr>
                        <a:t> </a:t>
                      </a:r>
                      <a:r>
                        <a:rPr sz="450" spc="-5" dirty="0">
                          <a:latin typeface="Times New Roman"/>
                          <a:cs typeface="Times New Roman"/>
                        </a:rPr>
                        <a:t>Varlığı</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dirty="0">
                          <a:latin typeface="Times New Roman"/>
                          <a:cs typeface="Times New Roman"/>
                        </a:rPr>
                        <a:t>3.95</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25"/>
                        </a:spcBef>
                      </a:pPr>
                      <a:r>
                        <a:rPr sz="450" spc="5" dirty="0">
                          <a:latin typeface="Times New Roman"/>
                          <a:cs typeface="Times New Roman"/>
                        </a:rPr>
                        <a:t>5</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50.000</a:t>
                      </a:r>
                      <a:endParaRPr sz="450">
                        <a:latin typeface="Times New Roman"/>
                        <a:cs typeface="Times New Roman"/>
                      </a:endParaRPr>
                    </a:p>
                  </a:txBody>
                  <a:tcPr marL="0" marR="0" marT="1587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8,26</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4</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4</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10,45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5,</a:t>
                      </a:r>
                      <a:r>
                        <a:rPr sz="450" spc="5" dirty="0">
                          <a:latin typeface="Times New Roman"/>
                          <a:cs typeface="Times New Roman"/>
                        </a:rPr>
                        <a:t>3</a:t>
                      </a:r>
                      <a:r>
                        <a:rPr sz="450" dirty="0">
                          <a:latin typeface="Times New Roman"/>
                          <a:cs typeface="Times New Roman"/>
                        </a:rPr>
                        <a:t>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11251">
                <a:tc>
                  <a:txBody>
                    <a:bodyPr/>
                    <a:lstStyle/>
                    <a:p>
                      <a:pPr marL="255904">
                        <a:lnSpc>
                          <a:spcPct val="100000"/>
                        </a:lnSpc>
                        <a:spcBef>
                          <a:spcPts val="150"/>
                        </a:spcBef>
                      </a:pPr>
                      <a:r>
                        <a:rPr sz="450" b="1" dirty="0">
                          <a:latin typeface="Times New Roman"/>
                          <a:cs typeface="Times New Roman"/>
                        </a:rPr>
                        <a:t>Aktif</a:t>
                      </a:r>
                      <a:r>
                        <a:rPr sz="450" b="1" spc="10" dirty="0">
                          <a:latin typeface="Times New Roman"/>
                          <a:cs typeface="Times New Roman"/>
                        </a:rPr>
                        <a:t> </a:t>
                      </a:r>
                      <a:r>
                        <a:rPr sz="450" b="1" spc="-5" dirty="0">
                          <a:latin typeface="Times New Roman"/>
                          <a:cs typeface="Times New Roman"/>
                        </a:rPr>
                        <a:t>Toplamı</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50"/>
                        </a:spcBef>
                      </a:pPr>
                      <a:r>
                        <a:rPr sz="450" b="1" dirty="0">
                          <a:latin typeface="Times New Roman"/>
                          <a:cs typeface="Times New Roman"/>
                        </a:rPr>
                        <a:t>9</a:t>
                      </a:r>
                      <a:r>
                        <a:rPr sz="450" b="1" spc="5" dirty="0">
                          <a:latin typeface="Times New Roman"/>
                          <a:cs typeface="Times New Roman"/>
                        </a:rPr>
                        <a:t>3</a:t>
                      </a:r>
                      <a:r>
                        <a:rPr sz="450" b="1" dirty="0">
                          <a:latin typeface="Times New Roman"/>
                          <a:cs typeface="Times New Roman"/>
                        </a:rPr>
                        <a:t>.</a:t>
                      </a:r>
                      <a:r>
                        <a:rPr sz="450" b="1" spc="5" dirty="0">
                          <a:latin typeface="Times New Roman"/>
                          <a:cs typeface="Times New Roman"/>
                        </a:rPr>
                        <a:t>1</a:t>
                      </a:r>
                      <a:r>
                        <a:rPr sz="450" b="1" dirty="0">
                          <a:latin typeface="Times New Roman"/>
                          <a:cs typeface="Times New Roman"/>
                        </a:rPr>
                        <a:t>09.0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50"/>
                        </a:spcBef>
                      </a:pPr>
                      <a:r>
                        <a:rPr sz="450" b="1" spc="5" dirty="0">
                          <a:latin typeface="Times New Roman"/>
                          <a:cs typeface="Times New Roman"/>
                        </a:rPr>
                        <a:t>1</a:t>
                      </a:r>
                      <a:r>
                        <a:rPr sz="450" b="1" dirty="0">
                          <a:latin typeface="Times New Roman"/>
                          <a:cs typeface="Times New Roman"/>
                        </a:rPr>
                        <a:t>01.85</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extLst>
                  <a:ext uri="{0D108BD9-81ED-4DB2-BD59-A6C34878D82A}">
                    <a16:rowId xmlns:a16="http://schemas.microsoft.com/office/drawing/2014/main" val="10008"/>
                  </a:ext>
                </a:extLst>
              </a:tr>
            </a:tbl>
          </a:graphicData>
        </a:graphic>
      </p:graphicFrame>
      <p:sp>
        <p:nvSpPr>
          <p:cNvPr id="16" name="object 16"/>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7" name="object 17"/>
          <p:cNvSpPr/>
          <p:nvPr/>
        </p:nvSpPr>
        <p:spPr>
          <a:xfrm>
            <a:off x="63291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8" name="object 18"/>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116324" y="478688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20" name="object 20"/>
          <p:cNvSpPr txBox="1"/>
          <p:nvPr/>
        </p:nvSpPr>
        <p:spPr>
          <a:xfrm>
            <a:off x="4131046" y="4387105"/>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21" name="object 21"/>
          <p:cNvGraphicFramePr>
            <a:graphicFrameLocks noGrp="1"/>
          </p:cNvGraphicFramePr>
          <p:nvPr/>
        </p:nvGraphicFramePr>
        <p:xfrm>
          <a:off x="4114800" y="4942331"/>
          <a:ext cx="2372995" cy="929640"/>
        </p:xfrm>
        <a:graphic>
          <a:graphicData uri="http://schemas.openxmlformats.org/drawingml/2006/table">
            <a:tbl>
              <a:tblPr firstRow="1" bandRow="1">
                <a:tableStyleId>{2D5ABB26-0587-4C30-8999-92F81FD0307C}</a:tableStyleId>
              </a:tblPr>
              <a:tblGrid>
                <a:gridCol w="848994">
                  <a:extLst>
                    <a:ext uri="{9D8B030D-6E8A-4147-A177-3AD203B41FA5}">
                      <a16:colId xmlns:a16="http://schemas.microsoft.com/office/drawing/2014/main" val="20000"/>
                    </a:ext>
                  </a:extLst>
                </a:gridCol>
                <a:gridCol w="315594">
                  <a:extLst>
                    <a:ext uri="{9D8B030D-6E8A-4147-A177-3AD203B41FA5}">
                      <a16:colId xmlns:a16="http://schemas.microsoft.com/office/drawing/2014/main" val="20001"/>
                    </a:ext>
                  </a:extLst>
                </a:gridCol>
                <a:gridCol w="316865">
                  <a:extLst>
                    <a:ext uri="{9D8B030D-6E8A-4147-A177-3AD203B41FA5}">
                      <a16:colId xmlns:a16="http://schemas.microsoft.com/office/drawing/2014/main" val="20002"/>
                    </a:ext>
                  </a:extLst>
                </a:gridCol>
                <a:gridCol w="211454">
                  <a:extLst>
                    <a:ext uri="{9D8B030D-6E8A-4147-A177-3AD203B41FA5}">
                      <a16:colId xmlns:a16="http://schemas.microsoft.com/office/drawing/2014/main" val="20003"/>
                    </a:ext>
                  </a:extLst>
                </a:gridCol>
                <a:gridCol w="231139">
                  <a:extLst>
                    <a:ext uri="{9D8B030D-6E8A-4147-A177-3AD203B41FA5}">
                      <a16:colId xmlns:a16="http://schemas.microsoft.com/office/drawing/2014/main" val="20004"/>
                    </a:ext>
                  </a:extLst>
                </a:gridCol>
                <a:gridCol w="232410">
                  <a:extLst>
                    <a:ext uri="{9D8B030D-6E8A-4147-A177-3AD203B41FA5}">
                      <a16:colId xmlns:a16="http://schemas.microsoft.com/office/drawing/2014/main" val="20005"/>
                    </a:ext>
                  </a:extLst>
                </a:gridCol>
                <a:gridCol w="209550">
                  <a:extLst>
                    <a:ext uri="{9D8B030D-6E8A-4147-A177-3AD203B41FA5}">
                      <a16:colId xmlns:a16="http://schemas.microsoft.com/office/drawing/2014/main" val="20006"/>
                    </a:ext>
                  </a:extLst>
                </a:gridCol>
              </a:tblGrid>
              <a:tr h="166116">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6675" marR="59690" indent="1270">
                        <a:lnSpc>
                          <a:spcPct val="104500"/>
                        </a:lnSpc>
                        <a:spcBef>
                          <a:spcPts val="55"/>
                        </a:spcBef>
                      </a:pPr>
                      <a:r>
                        <a:rPr sz="450" b="1" spc="-5" dirty="0">
                          <a:latin typeface="Times New Roman"/>
                          <a:cs typeface="Times New Roman"/>
                        </a:rPr>
                        <a:t>Ö</a:t>
                      </a:r>
                      <a:r>
                        <a:rPr sz="450" b="1" spc="-10" dirty="0">
                          <a:latin typeface="Times New Roman"/>
                          <a:cs typeface="Times New Roman"/>
                        </a:rPr>
                        <a:t>nc</a:t>
                      </a:r>
                      <a:r>
                        <a:rPr sz="450" b="1" spc="-5" dirty="0">
                          <a:latin typeface="Times New Roman"/>
                          <a:cs typeface="Times New Roman"/>
                        </a:rPr>
                        <a:t>e</a:t>
                      </a:r>
                      <a:r>
                        <a:rPr sz="450" b="1" spc="-25" dirty="0">
                          <a:latin typeface="Times New Roman"/>
                          <a:cs typeface="Times New Roman"/>
                        </a:rPr>
                        <a:t>k</a:t>
                      </a:r>
                      <a:r>
                        <a:rPr sz="450" b="1" dirty="0">
                          <a:latin typeface="Times New Roman"/>
                          <a:cs typeface="Times New Roman"/>
                        </a:rPr>
                        <a:t>i  </a:t>
                      </a:r>
                      <a:r>
                        <a:rPr sz="450" b="1" spc="-5" dirty="0">
                          <a:latin typeface="Times New Roman"/>
                          <a:cs typeface="Times New Roman"/>
                        </a:rPr>
                        <a:t>D</a:t>
                      </a:r>
                      <a:r>
                        <a:rPr sz="450" b="1" dirty="0">
                          <a:latin typeface="Times New Roman"/>
                          <a:cs typeface="Times New Roman"/>
                        </a:rPr>
                        <a:t>ö</a:t>
                      </a:r>
                      <a:r>
                        <a:rPr sz="450" b="1" spc="-10" dirty="0">
                          <a:latin typeface="Times New Roman"/>
                          <a:cs typeface="Times New Roman"/>
                        </a:rPr>
                        <a:t>n</a:t>
                      </a:r>
                      <a:r>
                        <a:rPr sz="450" b="1" spc="-5" dirty="0">
                          <a:latin typeface="Times New Roman"/>
                          <a:cs typeface="Times New Roman"/>
                        </a:rPr>
                        <a:t>e</a:t>
                      </a:r>
                      <a:r>
                        <a:rPr sz="450" b="1" dirty="0">
                          <a:latin typeface="Times New Roman"/>
                          <a:cs typeface="Times New Roman"/>
                        </a:rPr>
                        <a:t>m</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8580" marR="59690" indent="31750">
                        <a:lnSpc>
                          <a:spcPct val="104500"/>
                        </a:lnSpc>
                        <a:spcBef>
                          <a:spcPts val="55"/>
                        </a:spcBef>
                      </a:pPr>
                      <a:r>
                        <a:rPr sz="450" b="1" dirty="0">
                          <a:latin typeface="Times New Roman"/>
                          <a:cs typeface="Times New Roman"/>
                        </a:rPr>
                        <a:t>Cari  </a:t>
                      </a:r>
                      <a:r>
                        <a:rPr sz="450" b="1" spc="-5" dirty="0">
                          <a:latin typeface="Times New Roman"/>
                          <a:cs typeface="Times New Roman"/>
                        </a:rPr>
                        <a:t>D</a:t>
                      </a:r>
                      <a:r>
                        <a:rPr sz="450" b="1" dirty="0">
                          <a:latin typeface="Times New Roman"/>
                          <a:cs typeface="Times New Roman"/>
                        </a:rPr>
                        <a:t>ö</a:t>
                      </a:r>
                      <a:r>
                        <a:rPr sz="450" b="1" spc="-10" dirty="0">
                          <a:latin typeface="Times New Roman"/>
                          <a:cs typeface="Times New Roman"/>
                        </a:rPr>
                        <a:t>n</a:t>
                      </a:r>
                      <a:r>
                        <a:rPr sz="450" b="1" spc="-5" dirty="0">
                          <a:latin typeface="Times New Roman"/>
                          <a:cs typeface="Times New Roman"/>
                        </a:rPr>
                        <a:t>e</a:t>
                      </a:r>
                      <a:r>
                        <a:rPr sz="450" b="1" dirty="0">
                          <a:latin typeface="Times New Roman"/>
                          <a:cs typeface="Times New Roman"/>
                        </a:rPr>
                        <a:t>m</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gn="ctr">
                        <a:lnSpc>
                          <a:spcPct val="100000"/>
                        </a:lnSpc>
                        <a:spcBef>
                          <a:spcPts val="365"/>
                        </a:spcBef>
                      </a:pPr>
                      <a:r>
                        <a:rPr sz="450" b="1" spc="10" dirty="0">
                          <a:latin typeface="Times New Roman"/>
                          <a:cs typeface="Times New Roman"/>
                        </a:rPr>
                        <a:t>2015</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tc gridSpan="2">
                  <a:txBody>
                    <a:bodyPr/>
                    <a:lstStyle/>
                    <a:p>
                      <a:pPr algn="ctr">
                        <a:lnSpc>
                          <a:spcPct val="100000"/>
                        </a:lnSpc>
                        <a:spcBef>
                          <a:spcPts val="365"/>
                        </a:spcBef>
                      </a:pPr>
                      <a:r>
                        <a:rPr sz="450" b="1" spc="10" dirty="0">
                          <a:latin typeface="Times New Roman"/>
                          <a:cs typeface="Times New Roman"/>
                        </a:rPr>
                        <a:t>2016</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hMerge="1">
                  <a:txBody>
                    <a:bodyPr/>
                    <a:lstStyle/>
                    <a:p>
                      <a:endParaRPr/>
                    </a:p>
                  </a:txBody>
                  <a:tcPr marL="0" marR="0" marT="0" marB="0"/>
                </a:tc>
                <a:extLst>
                  <a:ext uri="{0D108BD9-81ED-4DB2-BD59-A6C34878D82A}">
                    <a16:rowId xmlns:a16="http://schemas.microsoft.com/office/drawing/2014/main" val="10000"/>
                  </a:ext>
                </a:extLst>
              </a:tr>
              <a:tr h="95250">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5240" algn="r">
                        <a:lnSpc>
                          <a:spcPct val="100000"/>
                        </a:lnSpc>
                        <a:spcBef>
                          <a:spcPts val="90"/>
                        </a:spcBef>
                      </a:pPr>
                      <a:r>
                        <a:rPr sz="450" b="1" dirty="0">
                          <a:latin typeface="Times New Roman"/>
                          <a:cs typeface="Times New Roman"/>
                        </a:rPr>
                        <a:t>3</a:t>
                      </a:r>
                      <a:r>
                        <a:rPr sz="450" b="1" spc="5" dirty="0">
                          <a:latin typeface="Times New Roman"/>
                          <a:cs typeface="Times New Roman"/>
                        </a:rPr>
                        <a:t>1</a:t>
                      </a:r>
                      <a:r>
                        <a:rPr sz="450" b="1" dirty="0">
                          <a:latin typeface="Times New Roman"/>
                          <a:cs typeface="Times New Roman"/>
                        </a:rPr>
                        <a:t>.1</a:t>
                      </a:r>
                      <a:r>
                        <a:rPr sz="450" b="1" spc="5" dirty="0">
                          <a:latin typeface="Times New Roman"/>
                          <a:cs typeface="Times New Roman"/>
                        </a:rPr>
                        <a:t>2</a:t>
                      </a:r>
                      <a:r>
                        <a:rPr sz="450" b="1" dirty="0">
                          <a:latin typeface="Times New Roman"/>
                          <a:cs typeface="Times New Roman"/>
                        </a:rPr>
                        <a:t>.</a:t>
                      </a:r>
                      <a:r>
                        <a:rPr sz="450" b="1" spc="5" dirty="0">
                          <a:latin typeface="Times New Roman"/>
                          <a:cs typeface="Times New Roman"/>
                        </a:rPr>
                        <a:t>2</a:t>
                      </a:r>
                      <a:r>
                        <a:rPr sz="450" b="1" dirty="0">
                          <a:latin typeface="Times New Roman"/>
                          <a:cs typeface="Times New Roman"/>
                        </a:rPr>
                        <a:t>0</a:t>
                      </a:r>
                      <a:r>
                        <a:rPr sz="450" b="1" spc="-5" dirty="0">
                          <a:latin typeface="Times New Roman"/>
                          <a:cs typeface="Times New Roman"/>
                        </a:rPr>
                        <a:t>1</a:t>
                      </a:r>
                      <a:r>
                        <a:rPr sz="450" b="1" dirty="0">
                          <a:latin typeface="Times New Roman"/>
                          <a:cs typeface="Times New Roman"/>
                        </a:rPr>
                        <a:t>5</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5875" algn="r">
                        <a:lnSpc>
                          <a:spcPct val="100000"/>
                        </a:lnSpc>
                        <a:spcBef>
                          <a:spcPts val="90"/>
                        </a:spcBef>
                      </a:pPr>
                      <a:r>
                        <a:rPr sz="450" b="1" spc="5" dirty="0">
                          <a:latin typeface="Times New Roman"/>
                          <a:cs typeface="Times New Roman"/>
                        </a:rPr>
                        <a:t>3</a:t>
                      </a:r>
                      <a:r>
                        <a:rPr sz="450" b="1" dirty="0">
                          <a:latin typeface="Times New Roman"/>
                          <a:cs typeface="Times New Roman"/>
                        </a:rPr>
                        <a:t>1.12.20</a:t>
                      </a:r>
                      <a:r>
                        <a:rPr sz="450" b="1" spc="-5" dirty="0">
                          <a:latin typeface="Times New Roman"/>
                          <a:cs typeface="Times New Roman"/>
                        </a:rPr>
                        <a:t>1</a:t>
                      </a:r>
                      <a:r>
                        <a:rPr sz="450" b="1" dirty="0">
                          <a:latin typeface="Times New Roman"/>
                          <a:cs typeface="Times New Roman"/>
                        </a:rPr>
                        <a:t>6</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R="29209" algn="r">
                        <a:lnSpc>
                          <a:spcPct val="100000"/>
                        </a:lnSpc>
                        <a:spcBef>
                          <a:spcPts val="90"/>
                        </a:spcBef>
                      </a:pPr>
                      <a:r>
                        <a:rPr sz="450" b="1" spc="10" dirty="0">
                          <a:latin typeface="Times New Roman"/>
                          <a:cs typeface="Times New Roman"/>
                        </a:rPr>
                        <a:t>G</a:t>
                      </a:r>
                      <a:r>
                        <a:rPr sz="450" b="1" spc="-10" dirty="0">
                          <a:latin typeface="Times New Roman"/>
                          <a:cs typeface="Times New Roman"/>
                        </a:rPr>
                        <a:t>ru</a:t>
                      </a:r>
                      <a:r>
                        <a:rPr sz="450" b="1" dirty="0">
                          <a:latin typeface="Times New Roman"/>
                          <a:cs typeface="Times New Roman"/>
                        </a:rPr>
                        <a:t>p</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R="34925" algn="r">
                        <a:lnSpc>
                          <a:spcPct val="100000"/>
                        </a:lnSpc>
                        <a:spcBef>
                          <a:spcPts val="90"/>
                        </a:spcBef>
                      </a:pPr>
                      <a:r>
                        <a:rPr sz="450" b="1" spc="10" dirty="0">
                          <a:latin typeface="Times New Roman"/>
                          <a:cs typeface="Times New Roman"/>
                        </a:rPr>
                        <a:t>G</a:t>
                      </a:r>
                      <a:r>
                        <a:rPr sz="450" b="1" spc="-10" dirty="0">
                          <a:latin typeface="Times New Roman"/>
                          <a:cs typeface="Times New Roman"/>
                        </a:rPr>
                        <a:t>en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R="40005" algn="r">
                        <a:lnSpc>
                          <a:spcPct val="100000"/>
                        </a:lnSpc>
                        <a:spcBef>
                          <a:spcPts val="90"/>
                        </a:spcBef>
                      </a:pPr>
                      <a:r>
                        <a:rPr sz="450" b="1" spc="10" dirty="0">
                          <a:latin typeface="Times New Roman"/>
                          <a:cs typeface="Times New Roman"/>
                        </a:rPr>
                        <a:t>G</a:t>
                      </a:r>
                      <a:r>
                        <a:rPr sz="450" b="1" spc="-10" dirty="0">
                          <a:latin typeface="Times New Roman"/>
                          <a:cs typeface="Times New Roman"/>
                        </a:rPr>
                        <a:t>ru</a:t>
                      </a:r>
                      <a:r>
                        <a:rPr sz="450" b="1" dirty="0">
                          <a:latin typeface="Times New Roman"/>
                          <a:cs typeface="Times New Roman"/>
                        </a:rPr>
                        <a:t>p</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a:txBody>
                    <a:bodyPr/>
                    <a:lstStyle/>
                    <a:p>
                      <a:pPr marR="24130" algn="r">
                        <a:lnSpc>
                          <a:spcPct val="100000"/>
                        </a:lnSpc>
                        <a:spcBef>
                          <a:spcPts val="90"/>
                        </a:spcBef>
                      </a:pPr>
                      <a:r>
                        <a:rPr sz="450" b="1" spc="5" dirty="0">
                          <a:latin typeface="Times New Roman"/>
                          <a:cs typeface="Times New Roman"/>
                        </a:rPr>
                        <a:t>G</a:t>
                      </a:r>
                      <a:r>
                        <a:rPr sz="450" b="1" spc="-5" dirty="0">
                          <a:latin typeface="Times New Roman"/>
                          <a:cs typeface="Times New Roman"/>
                        </a:rPr>
                        <a:t>e</a:t>
                      </a:r>
                      <a:r>
                        <a:rPr sz="450" b="1" spc="-15" dirty="0">
                          <a:latin typeface="Times New Roman"/>
                          <a:cs typeface="Times New Roman"/>
                        </a:rPr>
                        <a:t>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extLst>
                  <a:ext uri="{0D108BD9-81ED-4DB2-BD59-A6C34878D82A}">
                    <a16:rowId xmlns:a16="http://schemas.microsoft.com/office/drawing/2014/main" val="10001"/>
                  </a:ext>
                </a:extLst>
              </a:tr>
              <a:tr h="96773">
                <a:tc>
                  <a:txBody>
                    <a:bodyPr/>
                    <a:lstStyle/>
                    <a:p>
                      <a:pPr marL="2540">
                        <a:lnSpc>
                          <a:spcPct val="100000"/>
                        </a:lnSpc>
                        <a:spcBef>
                          <a:spcPts val="120"/>
                        </a:spcBef>
                      </a:pPr>
                      <a:r>
                        <a:rPr sz="450" b="1" spc="5" dirty="0">
                          <a:latin typeface="Times New Roman"/>
                          <a:cs typeface="Times New Roman"/>
                        </a:rPr>
                        <a:t>Kısa </a:t>
                      </a:r>
                      <a:r>
                        <a:rPr sz="450" b="1" spc="-5" dirty="0">
                          <a:latin typeface="Times New Roman"/>
                          <a:cs typeface="Times New Roman"/>
                        </a:rPr>
                        <a:t>Vadeli Yabancı</a:t>
                      </a:r>
                      <a:r>
                        <a:rPr sz="450" b="1" spc="10" dirty="0">
                          <a:latin typeface="Times New Roman"/>
                          <a:cs typeface="Times New Roman"/>
                        </a:rPr>
                        <a:t> </a:t>
                      </a:r>
                      <a:r>
                        <a:rPr sz="450" b="1" dirty="0">
                          <a:latin typeface="Times New Roman"/>
                          <a:cs typeface="Times New Roman"/>
                        </a:rPr>
                        <a:t>Kaynaklar</a:t>
                      </a:r>
                      <a:endParaRPr sz="450">
                        <a:latin typeface="Times New Roman"/>
                        <a:cs typeface="Times New Roman"/>
                      </a:endParaRPr>
                    </a:p>
                  </a:txBody>
                  <a:tcPr marL="0" marR="0" marT="1524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95"/>
                        </a:spcBef>
                      </a:pPr>
                      <a:r>
                        <a:rPr sz="450" b="1" dirty="0">
                          <a:latin typeface="Times New Roman"/>
                          <a:cs typeface="Times New Roman"/>
                        </a:rPr>
                        <a:t>2</a:t>
                      </a:r>
                      <a:r>
                        <a:rPr sz="450" b="1" spc="5" dirty="0">
                          <a:latin typeface="Times New Roman"/>
                          <a:cs typeface="Times New Roman"/>
                        </a:rPr>
                        <a:t>5</a:t>
                      </a:r>
                      <a:r>
                        <a:rPr sz="450" b="1" dirty="0">
                          <a:latin typeface="Times New Roman"/>
                          <a:cs typeface="Times New Roman"/>
                        </a:rPr>
                        <a:t>.6</a:t>
                      </a:r>
                      <a:r>
                        <a:rPr sz="450" b="1" spc="5" dirty="0">
                          <a:latin typeface="Times New Roman"/>
                          <a:cs typeface="Times New Roman"/>
                        </a:rPr>
                        <a:t>1</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95"/>
                        </a:spcBef>
                      </a:pPr>
                      <a:r>
                        <a:rPr sz="450" b="1" spc="5" dirty="0">
                          <a:latin typeface="Times New Roman"/>
                          <a:cs typeface="Times New Roman"/>
                        </a:rPr>
                        <a:t>2</a:t>
                      </a:r>
                      <a:r>
                        <a:rPr sz="450" b="1" dirty="0">
                          <a:latin typeface="Times New Roman"/>
                          <a:cs typeface="Times New Roman"/>
                        </a:rPr>
                        <a:t>3.720.0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206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2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524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20"/>
                        </a:spcBef>
                      </a:pPr>
                      <a:r>
                        <a:rPr sz="450" b="1" dirty="0">
                          <a:latin typeface="Times New Roman"/>
                          <a:cs typeface="Times New Roman"/>
                        </a:rPr>
                        <a:t>27,51</a:t>
                      </a:r>
                      <a:endParaRPr sz="450">
                        <a:latin typeface="Times New Roman"/>
                        <a:cs typeface="Times New Roman"/>
                      </a:endParaRPr>
                    </a:p>
                  </a:txBody>
                  <a:tcPr marL="0" marR="0" marT="1524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2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524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20"/>
                        </a:spcBef>
                      </a:pPr>
                      <a:r>
                        <a:rPr sz="450" b="1" dirty="0">
                          <a:latin typeface="Times New Roman"/>
                          <a:cs typeface="Times New Roman"/>
                        </a:rPr>
                        <a:t>2</a:t>
                      </a:r>
                      <a:r>
                        <a:rPr sz="450" b="1" spc="5" dirty="0">
                          <a:latin typeface="Times New Roman"/>
                          <a:cs typeface="Times New Roman"/>
                        </a:rPr>
                        <a:t>3</a:t>
                      </a:r>
                      <a:r>
                        <a:rPr sz="450" b="1" dirty="0">
                          <a:latin typeface="Times New Roman"/>
                          <a:cs typeface="Times New Roman"/>
                        </a:rPr>
                        <a:t>,29</a:t>
                      </a:r>
                      <a:endParaRPr sz="450">
                        <a:latin typeface="Times New Roman"/>
                        <a:cs typeface="Times New Roman"/>
                      </a:endParaRPr>
                    </a:p>
                  </a:txBody>
                  <a:tcPr marL="0" marR="0" marT="1524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91439">
                <a:tc>
                  <a:txBody>
                    <a:bodyPr/>
                    <a:lstStyle/>
                    <a:p>
                      <a:pPr marL="2540">
                        <a:lnSpc>
                          <a:spcPts val="530"/>
                        </a:lnSpc>
                        <a:spcBef>
                          <a:spcPts val="90"/>
                        </a:spcBef>
                      </a:pPr>
                      <a:r>
                        <a:rPr sz="450" spc="5" dirty="0">
                          <a:latin typeface="Times New Roman"/>
                          <a:cs typeface="Times New Roman"/>
                        </a:rPr>
                        <a:t>Finansal </a:t>
                      </a:r>
                      <a:r>
                        <a:rPr sz="450" dirty="0">
                          <a:latin typeface="Times New Roman"/>
                          <a:cs typeface="Times New Roman"/>
                        </a:rPr>
                        <a:t>Borçlar</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7.7</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5</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00.000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30,07</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8,27</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22,34</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5,20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91440">
                <a:tc>
                  <a:txBody>
                    <a:bodyPr/>
                    <a:lstStyle/>
                    <a:p>
                      <a:pPr marL="2540">
                        <a:lnSpc>
                          <a:spcPts val="530"/>
                        </a:lnSpc>
                        <a:spcBef>
                          <a:spcPts val="90"/>
                        </a:spcBef>
                      </a:pPr>
                      <a:r>
                        <a:rPr sz="450" dirty="0">
                          <a:latin typeface="Times New Roman"/>
                          <a:cs typeface="Times New Roman"/>
                        </a:rPr>
                        <a:t>Ticari</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1</a:t>
                      </a:r>
                      <a:r>
                        <a:rPr sz="450" dirty="0">
                          <a:latin typeface="Times New Roman"/>
                          <a:cs typeface="Times New Roman"/>
                        </a:rPr>
                        <a:t>1.0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1</a:t>
                      </a: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42,95</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1</a:t>
                      </a:r>
                      <a:r>
                        <a:rPr sz="450" dirty="0">
                          <a:latin typeface="Times New Roman"/>
                          <a:cs typeface="Times New Roman"/>
                        </a:rPr>
                        <a:t>1,81</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51,85</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12,08</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91439">
                <a:tc>
                  <a:txBody>
                    <a:bodyPr/>
                    <a:lstStyle/>
                    <a:p>
                      <a:pPr marL="2540">
                        <a:lnSpc>
                          <a:spcPts val="530"/>
                        </a:lnSpc>
                        <a:spcBef>
                          <a:spcPts val="90"/>
                        </a:spcBef>
                      </a:pPr>
                      <a:r>
                        <a:rPr sz="450" dirty="0">
                          <a:latin typeface="Times New Roman"/>
                          <a:cs typeface="Times New Roman"/>
                        </a:rPr>
                        <a:t>Diğer</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3.0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1</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00.000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1</a:t>
                      </a:r>
                      <a:r>
                        <a:rPr sz="450" dirty="0">
                          <a:latin typeface="Times New Roman"/>
                          <a:cs typeface="Times New Roman"/>
                        </a:rPr>
                        <a:t>1,71</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3,22</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5,90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1,37</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06680">
                <a:tc>
                  <a:txBody>
                    <a:bodyPr/>
                    <a:lstStyle/>
                    <a:p>
                      <a:pPr marL="2540">
                        <a:lnSpc>
                          <a:spcPct val="100000"/>
                        </a:lnSpc>
                        <a:spcBef>
                          <a:spcPts val="150"/>
                        </a:spcBef>
                      </a:pPr>
                      <a:r>
                        <a:rPr sz="450" spc="5" dirty="0">
                          <a:latin typeface="Times New Roman"/>
                          <a:cs typeface="Times New Roman"/>
                        </a:rPr>
                        <a:t>Dönem </a:t>
                      </a:r>
                      <a:r>
                        <a:rPr sz="450" dirty="0">
                          <a:latin typeface="Times New Roman"/>
                          <a:cs typeface="Times New Roman"/>
                        </a:rPr>
                        <a:t>Karı </a:t>
                      </a:r>
                      <a:r>
                        <a:rPr sz="450" spc="-10" dirty="0">
                          <a:latin typeface="Times New Roman"/>
                          <a:cs typeface="Times New Roman"/>
                        </a:rPr>
                        <a:t>Vergi</a:t>
                      </a:r>
                      <a:r>
                        <a:rPr sz="450" spc="-35" dirty="0">
                          <a:latin typeface="Times New Roman"/>
                          <a:cs typeface="Times New Roman"/>
                        </a:rPr>
                        <a:t> </a:t>
                      </a:r>
                      <a:r>
                        <a:rPr sz="450" spc="5" dirty="0">
                          <a:latin typeface="Times New Roman"/>
                          <a:cs typeface="Times New Roman"/>
                        </a:rPr>
                        <a:t>Yükümlülükleri</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2.5</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00.000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9,76</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2,69</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13,07</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150"/>
                        </a:spcBef>
                      </a:pPr>
                      <a:r>
                        <a:rPr sz="450" dirty="0">
                          <a:latin typeface="Times New Roman"/>
                          <a:cs typeface="Times New Roman"/>
                        </a:rPr>
                        <a:t>3,04</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91439">
                <a:tc>
                  <a:txBody>
                    <a:bodyPr/>
                    <a:lstStyle/>
                    <a:p>
                      <a:pPr marL="2540">
                        <a:lnSpc>
                          <a:spcPts val="530"/>
                        </a:lnSpc>
                        <a:spcBef>
                          <a:spcPts val="90"/>
                        </a:spcBef>
                      </a:pPr>
                      <a:r>
                        <a:rPr sz="450" spc="5" dirty="0">
                          <a:latin typeface="Times New Roman"/>
                          <a:cs typeface="Times New Roman"/>
                        </a:rPr>
                        <a:t>Borç</a:t>
                      </a:r>
                      <a:r>
                        <a:rPr sz="450" spc="10" dirty="0">
                          <a:latin typeface="Times New Roman"/>
                          <a:cs typeface="Times New Roman"/>
                        </a:rPr>
                        <a:t> </a:t>
                      </a:r>
                      <a:r>
                        <a:rPr sz="450" dirty="0">
                          <a:latin typeface="Times New Roman"/>
                          <a:cs typeface="Times New Roman"/>
                        </a:rPr>
                        <a:t>Karşılıkları</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spc="5" dirty="0">
                          <a:latin typeface="Times New Roman"/>
                          <a:cs typeface="Times New Roman"/>
                        </a:rPr>
                        <a:t>8</a:t>
                      </a:r>
                      <a:r>
                        <a:rPr sz="450" dirty="0">
                          <a:latin typeface="Times New Roman"/>
                          <a:cs typeface="Times New Roman"/>
                        </a:rPr>
                        <a:t>00.000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90</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3,12</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0,86</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3,79</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530"/>
                        </a:lnSpc>
                        <a:spcBef>
                          <a:spcPts val="90"/>
                        </a:spcBef>
                      </a:pPr>
                      <a:r>
                        <a:rPr sz="450" dirty="0">
                          <a:latin typeface="Times New Roman"/>
                          <a:cs typeface="Times New Roman"/>
                        </a:rPr>
                        <a:t>0,88</a:t>
                      </a:r>
                      <a:endParaRPr sz="450">
                        <a:latin typeface="Times New Roman"/>
                        <a:cs typeface="Times New Roman"/>
                      </a:endParaRPr>
                    </a:p>
                  </a:txBody>
                  <a:tcPr marL="0" marR="0" marT="1143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96012">
                <a:tc>
                  <a:txBody>
                    <a:bodyPr/>
                    <a:lstStyle/>
                    <a:p>
                      <a:pPr marL="2540">
                        <a:lnSpc>
                          <a:spcPct val="100000"/>
                        </a:lnSpc>
                        <a:spcBef>
                          <a:spcPts val="115"/>
                        </a:spcBef>
                      </a:pPr>
                      <a:r>
                        <a:rPr sz="450" dirty="0">
                          <a:latin typeface="Times New Roman"/>
                          <a:cs typeface="Times New Roman"/>
                        </a:rPr>
                        <a:t>Diğer Kısa </a:t>
                      </a:r>
                      <a:r>
                        <a:rPr sz="450" spc="-5" dirty="0">
                          <a:latin typeface="Times New Roman"/>
                          <a:cs typeface="Times New Roman"/>
                        </a:rPr>
                        <a:t>Vadeli </a:t>
                      </a:r>
                      <a:r>
                        <a:rPr sz="450" spc="5" dirty="0">
                          <a:latin typeface="Times New Roman"/>
                          <a:cs typeface="Times New Roman"/>
                        </a:rPr>
                        <a:t>Yükümlülükler</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spc="5" dirty="0">
                          <a:latin typeface="Times New Roman"/>
                          <a:cs typeface="Times New Roman"/>
                        </a:rPr>
                        <a:t>6</a:t>
                      </a:r>
                      <a:r>
                        <a:rPr sz="450" dirty="0">
                          <a:latin typeface="Times New Roman"/>
                          <a:cs typeface="Times New Roman"/>
                        </a:rPr>
                        <a:t>10.000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dirty="0">
                          <a:latin typeface="Times New Roman"/>
                          <a:cs typeface="Times New Roman"/>
                        </a:rPr>
                        <a:t>72</a:t>
                      </a:r>
                      <a:r>
                        <a:rPr sz="450" spc="5" dirty="0">
                          <a:latin typeface="Times New Roman"/>
                          <a:cs typeface="Times New Roman"/>
                        </a:rPr>
                        <a:t>0</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dirty="0">
                          <a:latin typeface="Times New Roman"/>
                          <a:cs typeface="Times New Roman"/>
                        </a:rPr>
                        <a:t>2,39</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dirty="0">
                          <a:latin typeface="Times New Roman"/>
                          <a:cs typeface="Times New Roman"/>
                        </a:rPr>
                        <a:t>0,66</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dirty="0">
                          <a:latin typeface="Times New Roman"/>
                          <a:cs typeface="Times New Roman"/>
                        </a:rPr>
                        <a:t>3,05</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115"/>
                        </a:spcBef>
                      </a:pPr>
                      <a:r>
                        <a:rPr sz="450" dirty="0">
                          <a:latin typeface="Times New Roman"/>
                          <a:cs typeface="Times New Roman"/>
                        </a:rPr>
                        <a:t>0,71</a:t>
                      </a:r>
                      <a:endParaRPr sz="450">
                        <a:latin typeface="Times New Roman"/>
                        <a:cs typeface="Times New Roman"/>
                      </a:endParaRPr>
                    </a:p>
                  </a:txBody>
                  <a:tcPr marL="0" marR="0" marT="146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bl>
          </a:graphicData>
        </a:graphic>
      </p:graphicFrame>
      <p:sp>
        <p:nvSpPr>
          <p:cNvPr id="22" name="object 22"/>
          <p:cNvSpPr/>
          <p:nvPr/>
        </p:nvSpPr>
        <p:spPr>
          <a:xfrm>
            <a:off x="3988308" y="434492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3" name="object 23"/>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24" name="object 24"/>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26" name="object 26"/>
          <p:cNvSpPr txBox="1"/>
          <p:nvPr/>
        </p:nvSpPr>
        <p:spPr>
          <a:xfrm>
            <a:off x="1044969" y="7017571"/>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27" name="object 27"/>
          <p:cNvGraphicFramePr>
            <a:graphicFrameLocks noGrp="1"/>
          </p:cNvGraphicFramePr>
          <p:nvPr/>
        </p:nvGraphicFramePr>
        <p:xfrm>
          <a:off x="990600" y="7677911"/>
          <a:ext cx="2368550" cy="934719"/>
        </p:xfrm>
        <a:graphic>
          <a:graphicData uri="http://schemas.openxmlformats.org/drawingml/2006/table">
            <a:tbl>
              <a:tblPr firstRow="1" bandRow="1">
                <a:tableStyleId>{2D5ABB26-0587-4C30-8999-92F81FD0307C}</a:tableStyleId>
              </a:tblPr>
              <a:tblGrid>
                <a:gridCol w="887094">
                  <a:extLst>
                    <a:ext uri="{9D8B030D-6E8A-4147-A177-3AD203B41FA5}">
                      <a16:colId xmlns:a16="http://schemas.microsoft.com/office/drawing/2014/main" val="20000"/>
                    </a:ext>
                  </a:extLst>
                </a:gridCol>
                <a:gridCol w="337184">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212090">
                  <a:extLst>
                    <a:ext uri="{9D8B030D-6E8A-4147-A177-3AD203B41FA5}">
                      <a16:colId xmlns:a16="http://schemas.microsoft.com/office/drawing/2014/main" val="20003"/>
                    </a:ext>
                  </a:extLst>
                </a:gridCol>
                <a:gridCol w="204469">
                  <a:extLst>
                    <a:ext uri="{9D8B030D-6E8A-4147-A177-3AD203B41FA5}">
                      <a16:colId xmlns:a16="http://schemas.microsoft.com/office/drawing/2014/main" val="20004"/>
                    </a:ext>
                  </a:extLst>
                </a:gridCol>
                <a:gridCol w="215264">
                  <a:extLst>
                    <a:ext uri="{9D8B030D-6E8A-4147-A177-3AD203B41FA5}">
                      <a16:colId xmlns:a16="http://schemas.microsoft.com/office/drawing/2014/main" val="20005"/>
                    </a:ext>
                  </a:extLst>
                </a:gridCol>
                <a:gridCol w="192405">
                  <a:extLst>
                    <a:ext uri="{9D8B030D-6E8A-4147-A177-3AD203B41FA5}">
                      <a16:colId xmlns:a16="http://schemas.microsoft.com/office/drawing/2014/main" val="20006"/>
                    </a:ext>
                  </a:extLst>
                </a:gridCol>
              </a:tblGrid>
              <a:tr h="144780">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78740">
                        <a:lnSpc>
                          <a:spcPts val="535"/>
                        </a:lnSpc>
                      </a:pPr>
                      <a:r>
                        <a:rPr sz="450" b="1" dirty="0">
                          <a:latin typeface="Times New Roman"/>
                          <a:cs typeface="Times New Roman"/>
                        </a:rPr>
                        <a:t>Önceki</a:t>
                      </a:r>
                      <a:endParaRPr sz="450">
                        <a:latin typeface="Times New Roman"/>
                        <a:cs typeface="Times New Roman"/>
                      </a:endParaRPr>
                    </a:p>
                    <a:p>
                      <a:pPr marL="77470">
                        <a:lnSpc>
                          <a:spcPts val="480"/>
                        </a:lnSpc>
                        <a:spcBef>
                          <a:spcPts val="20"/>
                        </a:spcBef>
                      </a:pPr>
                      <a:r>
                        <a:rPr sz="450" b="1" spc="5" dirty="0">
                          <a:latin typeface="Times New Roman"/>
                          <a:cs typeface="Times New Roman"/>
                        </a:rPr>
                        <a:t>Dönem</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100330">
                        <a:lnSpc>
                          <a:spcPts val="535"/>
                        </a:lnSpc>
                      </a:pPr>
                      <a:r>
                        <a:rPr sz="450" b="1" dirty="0">
                          <a:latin typeface="Times New Roman"/>
                          <a:cs typeface="Times New Roman"/>
                        </a:rPr>
                        <a:t>Cari</a:t>
                      </a:r>
                      <a:endParaRPr sz="450">
                        <a:latin typeface="Times New Roman"/>
                        <a:cs typeface="Times New Roman"/>
                      </a:endParaRPr>
                    </a:p>
                    <a:p>
                      <a:pPr marL="68580">
                        <a:lnSpc>
                          <a:spcPts val="480"/>
                        </a:lnSpc>
                        <a:spcBef>
                          <a:spcPts val="20"/>
                        </a:spcBef>
                      </a:pPr>
                      <a:r>
                        <a:rPr sz="450" b="1" spc="5" dirty="0">
                          <a:latin typeface="Times New Roman"/>
                          <a:cs typeface="Times New Roman"/>
                        </a:rPr>
                        <a:t>Dönem</a:t>
                      </a:r>
                      <a:endParaRPr sz="45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gn="ctr">
                        <a:lnSpc>
                          <a:spcPct val="100000"/>
                        </a:lnSpc>
                        <a:spcBef>
                          <a:spcPts val="270"/>
                        </a:spcBef>
                      </a:pPr>
                      <a:r>
                        <a:rPr sz="450" b="1" spc="10" dirty="0">
                          <a:latin typeface="Times New Roman"/>
                          <a:cs typeface="Times New Roman"/>
                        </a:rPr>
                        <a:t>2015</a:t>
                      </a:r>
                      <a:endParaRPr sz="450">
                        <a:latin typeface="Times New Roman"/>
                        <a:cs typeface="Times New Roman"/>
                      </a:endParaRPr>
                    </a:p>
                  </a:txBody>
                  <a:tcPr marL="0" marR="0" marT="342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tc gridSpan="2">
                  <a:txBody>
                    <a:bodyPr/>
                    <a:lstStyle/>
                    <a:p>
                      <a:pPr algn="ctr">
                        <a:lnSpc>
                          <a:spcPct val="100000"/>
                        </a:lnSpc>
                        <a:spcBef>
                          <a:spcPts val="270"/>
                        </a:spcBef>
                      </a:pPr>
                      <a:r>
                        <a:rPr sz="450" b="1" spc="10" dirty="0">
                          <a:latin typeface="Times New Roman"/>
                          <a:cs typeface="Times New Roman"/>
                        </a:rPr>
                        <a:t>2016</a:t>
                      </a:r>
                      <a:endParaRPr sz="450">
                        <a:latin typeface="Times New Roman"/>
                        <a:cs typeface="Times New Roman"/>
                      </a:endParaRPr>
                    </a:p>
                  </a:txBody>
                  <a:tcPr marL="0" marR="0" marT="342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hMerge="1">
                  <a:txBody>
                    <a:bodyPr/>
                    <a:lstStyle/>
                    <a:p>
                      <a:endParaRPr/>
                    </a:p>
                  </a:txBody>
                  <a:tcPr marL="0" marR="0" marT="0" marB="0"/>
                </a:tc>
                <a:extLst>
                  <a:ext uri="{0D108BD9-81ED-4DB2-BD59-A6C34878D82A}">
                    <a16:rowId xmlns:a16="http://schemas.microsoft.com/office/drawing/2014/main" val="10000"/>
                  </a:ext>
                </a:extLst>
              </a:tr>
              <a:tr h="150113">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30480">
                        <a:lnSpc>
                          <a:spcPct val="100000"/>
                        </a:lnSpc>
                        <a:spcBef>
                          <a:spcPts val="295"/>
                        </a:spcBef>
                      </a:pPr>
                      <a:r>
                        <a:rPr sz="450" b="1" spc="5" dirty="0">
                          <a:latin typeface="Times New Roman"/>
                          <a:cs typeface="Times New Roman"/>
                        </a:rPr>
                        <a:t>31.12.2015</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R="15875" algn="r">
                        <a:lnSpc>
                          <a:spcPct val="100000"/>
                        </a:lnSpc>
                        <a:spcBef>
                          <a:spcPts val="295"/>
                        </a:spcBef>
                      </a:pPr>
                      <a:r>
                        <a:rPr sz="450" b="1" spc="5" dirty="0">
                          <a:latin typeface="Times New Roman"/>
                          <a:cs typeface="Times New Roman"/>
                        </a:rPr>
                        <a:t>3</a:t>
                      </a:r>
                      <a:r>
                        <a:rPr sz="450" b="1" dirty="0">
                          <a:latin typeface="Times New Roman"/>
                          <a:cs typeface="Times New Roman"/>
                        </a:rPr>
                        <a:t>1.</a:t>
                      </a:r>
                      <a:r>
                        <a:rPr sz="450" b="1" spc="5" dirty="0">
                          <a:latin typeface="Times New Roman"/>
                          <a:cs typeface="Times New Roman"/>
                        </a:rPr>
                        <a:t>1</a:t>
                      </a:r>
                      <a:r>
                        <a:rPr sz="450" b="1" dirty="0">
                          <a:latin typeface="Times New Roman"/>
                          <a:cs typeface="Times New Roman"/>
                        </a:rPr>
                        <a:t>2.20</a:t>
                      </a:r>
                      <a:r>
                        <a:rPr sz="450" b="1" spc="-5" dirty="0">
                          <a:latin typeface="Times New Roman"/>
                          <a:cs typeface="Times New Roman"/>
                        </a:rPr>
                        <a:t>1</a:t>
                      </a:r>
                      <a:r>
                        <a:rPr sz="450" b="1" dirty="0">
                          <a:latin typeface="Times New Roman"/>
                          <a:cs typeface="Times New Roman"/>
                        </a:rPr>
                        <a:t>6</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R="29209" algn="r">
                        <a:lnSpc>
                          <a:spcPct val="100000"/>
                        </a:lnSpc>
                        <a:spcBef>
                          <a:spcPts val="295"/>
                        </a:spcBef>
                      </a:pPr>
                      <a:r>
                        <a:rPr sz="450" b="1" spc="10" dirty="0">
                          <a:latin typeface="Times New Roman"/>
                          <a:cs typeface="Times New Roman"/>
                        </a:rPr>
                        <a:t>G</a:t>
                      </a:r>
                      <a:r>
                        <a:rPr sz="450" b="1" spc="-10" dirty="0">
                          <a:latin typeface="Times New Roman"/>
                          <a:cs typeface="Times New Roman"/>
                        </a:rPr>
                        <a:t>ru</a:t>
                      </a:r>
                      <a:r>
                        <a:rPr sz="450" b="1" dirty="0">
                          <a:latin typeface="Times New Roman"/>
                          <a:cs typeface="Times New Roman"/>
                        </a:rPr>
                        <a:t>p</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26034">
                        <a:lnSpc>
                          <a:spcPct val="100000"/>
                        </a:lnSpc>
                        <a:spcBef>
                          <a:spcPts val="295"/>
                        </a:spcBef>
                      </a:pPr>
                      <a:r>
                        <a:rPr sz="450" b="1" spc="5" dirty="0">
                          <a:latin typeface="Times New Roman"/>
                          <a:cs typeface="Times New Roman"/>
                        </a:rPr>
                        <a:t>Genel</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36195">
                        <a:lnSpc>
                          <a:spcPct val="100000"/>
                        </a:lnSpc>
                        <a:spcBef>
                          <a:spcPts val="295"/>
                        </a:spcBef>
                      </a:pPr>
                      <a:r>
                        <a:rPr sz="450" b="1" spc="5" dirty="0">
                          <a:latin typeface="Times New Roman"/>
                          <a:cs typeface="Times New Roman"/>
                        </a:rPr>
                        <a:t>Grup</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a:txBody>
                    <a:bodyPr/>
                    <a:lstStyle/>
                    <a:p>
                      <a:pPr marR="15240" algn="r">
                        <a:lnSpc>
                          <a:spcPct val="100000"/>
                        </a:lnSpc>
                        <a:spcBef>
                          <a:spcPts val="295"/>
                        </a:spcBef>
                      </a:pPr>
                      <a:r>
                        <a:rPr sz="450" b="1" spc="10" dirty="0">
                          <a:latin typeface="Times New Roman"/>
                          <a:cs typeface="Times New Roman"/>
                        </a:rPr>
                        <a:t>G</a:t>
                      </a:r>
                      <a:r>
                        <a:rPr sz="450" b="1" spc="-10" dirty="0">
                          <a:latin typeface="Times New Roman"/>
                          <a:cs typeface="Times New Roman"/>
                        </a:rPr>
                        <a:t>en</a:t>
                      </a:r>
                      <a:r>
                        <a:rPr sz="450" b="1" spc="-5" dirty="0">
                          <a:latin typeface="Times New Roman"/>
                          <a:cs typeface="Times New Roman"/>
                        </a:rPr>
                        <a:t>e</a:t>
                      </a:r>
                      <a:r>
                        <a:rPr sz="450" b="1" dirty="0">
                          <a:latin typeface="Times New Roman"/>
                          <a:cs typeface="Times New Roman"/>
                        </a:rPr>
                        <a:t>l</a:t>
                      </a:r>
                      <a:endParaRPr sz="450">
                        <a:latin typeface="Times New Roman"/>
                        <a:cs typeface="Times New Roman"/>
                      </a:endParaRPr>
                    </a:p>
                  </a:txBody>
                  <a:tcPr marL="0" marR="0" marT="3746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extLst>
                  <a:ext uri="{0D108BD9-81ED-4DB2-BD59-A6C34878D82A}">
                    <a16:rowId xmlns:a16="http://schemas.microsoft.com/office/drawing/2014/main" val="10001"/>
                  </a:ext>
                </a:extLst>
              </a:tr>
              <a:tr h="108966">
                <a:tc>
                  <a:txBody>
                    <a:bodyPr/>
                    <a:lstStyle/>
                    <a:p>
                      <a:pPr marL="1270">
                        <a:lnSpc>
                          <a:spcPct val="100000"/>
                        </a:lnSpc>
                        <a:spcBef>
                          <a:spcPts val="155"/>
                        </a:spcBef>
                      </a:pPr>
                      <a:r>
                        <a:rPr sz="450" b="1" spc="-5" dirty="0">
                          <a:latin typeface="Times New Roman"/>
                          <a:cs typeface="Times New Roman"/>
                        </a:rPr>
                        <a:t>Uzun Vadeli Yabancı</a:t>
                      </a:r>
                      <a:r>
                        <a:rPr sz="450" b="1" spc="-50" dirty="0">
                          <a:latin typeface="Times New Roman"/>
                          <a:cs typeface="Times New Roman"/>
                        </a:rPr>
                        <a:t> </a:t>
                      </a:r>
                      <a:r>
                        <a:rPr sz="450" b="1" dirty="0">
                          <a:latin typeface="Times New Roman"/>
                          <a:cs typeface="Times New Roman"/>
                        </a:rPr>
                        <a:t>Kaynaklar</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.3</a:t>
                      </a:r>
                      <a:r>
                        <a:rPr sz="450" b="1" spc="5" dirty="0">
                          <a:latin typeface="Times New Roman"/>
                          <a:cs typeface="Times New Roman"/>
                        </a:rPr>
                        <a:t>5</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30"/>
                        </a:spcBef>
                      </a:pPr>
                      <a:r>
                        <a:rPr sz="450" b="1" spc="-15" dirty="0">
                          <a:latin typeface="Times New Roman"/>
                          <a:cs typeface="Times New Roman"/>
                        </a:rPr>
                        <a:t>1</a:t>
                      </a:r>
                      <a:r>
                        <a:rPr sz="450" b="1" dirty="0">
                          <a:latin typeface="Times New Roman"/>
                          <a:cs typeface="Times New Roman"/>
                        </a:rPr>
                        <a:t>1.400.0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5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65405">
                        <a:lnSpc>
                          <a:spcPct val="100000"/>
                        </a:lnSpc>
                        <a:spcBef>
                          <a:spcPts val="155"/>
                        </a:spcBef>
                      </a:pPr>
                      <a:r>
                        <a:rPr sz="450" b="1" spc="-20" dirty="0">
                          <a:latin typeface="Times New Roman"/>
                          <a:cs typeface="Times New Roman"/>
                        </a:rPr>
                        <a:t>1</a:t>
                      </a:r>
                      <a:r>
                        <a:rPr sz="450" b="1" spc="5" dirty="0">
                          <a:latin typeface="Times New Roman"/>
                          <a:cs typeface="Times New Roman"/>
                        </a:rPr>
                        <a:t>1</a:t>
                      </a:r>
                      <a:r>
                        <a:rPr sz="450" b="1" dirty="0">
                          <a:latin typeface="Times New Roman"/>
                          <a:cs typeface="Times New Roman"/>
                        </a:rPr>
                        <a:t>,</a:t>
                      </a:r>
                      <a:r>
                        <a:rPr sz="450" b="1" spc="5" dirty="0">
                          <a:latin typeface="Times New Roman"/>
                          <a:cs typeface="Times New Roman"/>
                        </a:rPr>
                        <a:t>1</a:t>
                      </a:r>
                      <a:r>
                        <a:rPr sz="450" b="1" dirty="0">
                          <a:latin typeface="Times New Roman"/>
                          <a:cs typeface="Times New Roman"/>
                        </a:rPr>
                        <a:t>2</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55"/>
                        </a:spcBef>
                      </a:pPr>
                      <a:r>
                        <a:rPr sz="450" b="1" dirty="0">
                          <a:latin typeface="Times New Roman"/>
                          <a:cs typeface="Times New Roman"/>
                        </a:rPr>
                        <a:t>100</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55"/>
                        </a:spcBef>
                      </a:pPr>
                      <a:r>
                        <a:rPr sz="450" b="1" spc="-15" dirty="0">
                          <a:latin typeface="Times New Roman"/>
                          <a:cs typeface="Times New Roman"/>
                        </a:rPr>
                        <a:t>1</a:t>
                      </a:r>
                      <a:r>
                        <a:rPr sz="450" b="1" dirty="0">
                          <a:latin typeface="Times New Roman"/>
                          <a:cs typeface="Times New Roman"/>
                        </a:rPr>
                        <a:t>1,</a:t>
                      </a:r>
                      <a:r>
                        <a:rPr sz="450" b="1" spc="5" dirty="0">
                          <a:latin typeface="Times New Roman"/>
                          <a:cs typeface="Times New Roman"/>
                        </a:rPr>
                        <a:t>1</a:t>
                      </a:r>
                      <a:r>
                        <a:rPr sz="450" b="1" dirty="0">
                          <a:latin typeface="Times New Roman"/>
                          <a:cs typeface="Times New Roman"/>
                        </a:rPr>
                        <a:t>9</a:t>
                      </a:r>
                      <a:endParaRPr sz="450">
                        <a:latin typeface="Times New Roman"/>
                        <a:cs typeface="Times New Roman"/>
                      </a:endParaRPr>
                    </a:p>
                  </a:txBody>
                  <a:tcPr marL="0" marR="0" marT="1968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3443">
                <a:tc>
                  <a:txBody>
                    <a:bodyPr/>
                    <a:lstStyle/>
                    <a:p>
                      <a:pPr marL="1270">
                        <a:lnSpc>
                          <a:spcPct val="100000"/>
                        </a:lnSpc>
                        <a:spcBef>
                          <a:spcPts val="220"/>
                        </a:spcBef>
                      </a:pPr>
                      <a:r>
                        <a:rPr sz="450" spc="5" dirty="0">
                          <a:latin typeface="Times New Roman"/>
                          <a:cs typeface="Times New Roman"/>
                        </a:rPr>
                        <a:t>Finansal </a:t>
                      </a:r>
                      <a:r>
                        <a:rPr sz="450" dirty="0">
                          <a:latin typeface="Times New Roman"/>
                          <a:cs typeface="Times New Roman"/>
                        </a:rPr>
                        <a:t>Borçlar</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4.000.0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5.60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spc="5" dirty="0">
                          <a:latin typeface="Times New Roman"/>
                          <a:cs typeface="Times New Roman"/>
                        </a:rPr>
                        <a:t>3</a:t>
                      </a:r>
                      <a:r>
                        <a:rPr sz="450" dirty="0">
                          <a:latin typeface="Times New Roman"/>
                          <a:cs typeface="Times New Roman"/>
                        </a:rPr>
                        <a:t>8,</a:t>
                      </a:r>
                      <a:r>
                        <a:rPr sz="450" spc="5" dirty="0">
                          <a:latin typeface="Times New Roman"/>
                          <a:cs typeface="Times New Roman"/>
                        </a:rPr>
                        <a:t>6</a:t>
                      </a:r>
                      <a:r>
                        <a:rPr sz="450" dirty="0">
                          <a:latin typeface="Times New Roman"/>
                          <a:cs typeface="Times New Roman"/>
                        </a:rPr>
                        <a:t>5</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92710">
                        <a:lnSpc>
                          <a:spcPct val="100000"/>
                        </a:lnSpc>
                        <a:spcBef>
                          <a:spcPts val="220"/>
                        </a:spcBef>
                      </a:pPr>
                      <a:r>
                        <a:rPr sz="450" dirty="0">
                          <a:latin typeface="Times New Roman"/>
                          <a:cs typeface="Times New Roman"/>
                        </a:rPr>
                        <a:t>4,</a:t>
                      </a:r>
                      <a:r>
                        <a:rPr sz="450" spc="5" dirty="0">
                          <a:latin typeface="Times New Roman"/>
                          <a:cs typeface="Times New Roman"/>
                        </a:rPr>
                        <a:t>3</a:t>
                      </a:r>
                      <a:r>
                        <a:rPr sz="450" dirty="0">
                          <a:latin typeface="Times New Roman"/>
                          <a:cs typeface="Times New Roman"/>
                        </a:rPr>
                        <a:t>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49,12</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20"/>
                        </a:spcBef>
                      </a:pPr>
                      <a:r>
                        <a:rPr sz="450" dirty="0">
                          <a:latin typeface="Times New Roman"/>
                          <a:cs typeface="Times New Roman"/>
                        </a:rPr>
                        <a:t>5,50</a:t>
                      </a:r>
                      <a:endParaRPr sz="450">
                        <a:latin typeface="Times New Roman"/>
                        <a:cs typeface="Times New Roman"/>
                      </a:endParaRPr>
                    </a:p>
                  </a:txBody>
                  <a:tcPr marL="0" marR="0" marT="279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26492">
                <a:tc>
                  <a:txBody>
                    <a:bodyPr/>
                    <a:lstStyle/>
                    <a:p>
                      <a:pPr marL="1270">
                        <a:lnSpc>
                          <a:spcPct val="100000"/>
                        </a:lnSpc>
                        <a:spcBef>
                          <a:spcPts val="234"/>
                        </a:spcBef>
                      </a:pPr>
                      <a:r>
                        <a:rPr sz="450" dirty="0">
                          <a:latin typeface="Times New Roman"/>
                          <a:cs typeface="Times New Roman"/>
                        </a:rPr>
                        <a:t>Diğer</a:t>
                      </a:r>
                      <a:r>
                        <a:rPr sz="450" spc="15" dirty="0">
                          <a:latin typeface="Times New Roman"/>
                          <a:cs typeface="Times New Roman"/>
                        </a:rPr>
                        <a:t> </a:t>
                      </a:r>
                      <a:r>
                        <a:rPr sz="450" dirty="0">
                          <a:latin typeface="Times New Roman"/>
                          <a:cs typeface="Times New Roman"/>
                        </a:rPr>
                        <a:t>Borçlar</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3.500.0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2.40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spc="5" dirty="0">
                          <a:latin typeface="Times New Roman"/>
                          <a:cs typeface="Times New Roman"/>
                        </a:rPr>
                        <a:t>3</a:t>
                      </a:r>
                      <a:r>
                        <a:rPr sz="450" dirty="0">
                          <a:latin typeface="Times New Roman"/>
                          <a:cs typeface="Times New Roman"/>
                        </a:rPr>
                        <a:t>3,</a:t>
                      </a:r>
                      <a:r>
                        <a:rPr sz="450" spc="5" dirty="0">
                          <a:latin typeface="Times New Roman"/>
                          <a:cs typeface="Times New Roman"/>
                        </a:rPr>
                        <a:t>8</a:t>
                      </a:r>
                      <a:r>
                        <a:rPr sz="450" dirty="0">
                          <a:latin typeface="Times New Roman"/>
                          <a:cs typeface="Times New Roman"/>
                        </a:rPr>
                        <a:t>2</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92710">
                        <a:lnSpc>
                          <a:spcPct val="100000"/>
                        </a:lnSpc>
                        <a:spcBef>
                          <a:spcPts val="234"/>
                        </a:spcBef>
                      </a:pPr>
                      <a:r>
                        <a:rPr sz="450" dirty="0">
                          <a:latin typeface="Times New Roman"/>
                          <a:cs typeface="Times New Roman"/>
                        </a:rPr>
                        <a:t>3,</a:t>
                      </a:r>
                      <a:r>
                        <a:rPr sz="450" spc="5" dirty="0">
                          <a:latin typeface="Times New Roman"/>
                          <a:cs typeface="Times New Roman"/>
                        </a:rPr>
                        <a:t>7</a:t>
                      </a:r>
                      <a:r>
                        <a:rPr sz="450" dirty="0">
                          <a:latin typeface="Times New Roman"/>
                          <a:cs typeface="Times New Roman"/>
                        </a:rPr>
                        <a:t>6</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21,05</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2,36</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26491">
                <a:tc>
                  <a:txBody>
                    <a:bodyPr/>
                    <a:lstStyle/>
                    <a:p>
                      <a:pPr marL="1270">
                        <a:lnSpc>
                          <a:spcPct val="100000"/>
                        </a:lnSpc>
                        <a:spcBef>
                          <a:spcPts val="234"/>
                        </a:spcBef>
                      </a:pPr>
                      <a:r>
                        <a:rPr sz="450" dirty="0">
                          <a:latin typeface="Times New Roman"/>
                          <a:cs typeface="Times New Roman"/>
                        </a:rPr>
                        <a:t>Kıdem </a:t>
                      </a:r>
                      <a:r>
                        <a:rPr sz="450" spc="-5" dirty="0">
                          <a:latin typeface="Times New Roman"/>
                          <a:cs typeface="Times New Roman"/>
                        </a:rPr>
                        <a:t>Tazminatı</a:t>
                      </a:r>
                      <a:r>
                        <a:rPr sz="450" spc="45" dirty="0">
                          <a:latin typeface="Times New Roman"/>
                          <a:cs typeface="Times New Roman"/>
                        </a:rPr>
                        <a:t> </a:t>
                      </a:r>
                      <a:r>
                        <a:rPr sz="450" dirty="0">
                          <a:latin typeface="Times New Roman"/>
                          <a:cs typeface="Times New Roman"/>
                        </a:rPr>
                        <a:t>Karşılıkları</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2.500.0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2.90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spc="5" dirty="0">
                          <a:latin typeface="Times New Roman"/>
                          <a:cs typeface="Times New Roman"/>
                        </a:rPr>
                        <a:t>2</a:t>
                      </a:r>
                      <a:r>
                        <a:rPr sz="450" dirty="0">
                          <a:latin typeface="Times New Roman"/>
                          <a:cs typeface="Times New Roman"/>
                        </a:rPr>
                        <a:t>4,</a:t>
                      </a:r>
                      <a:r>
                        <a:rPr sz="450" spc="5" dirty="0">
                          <a:latin typeface="Times New Roman"/>
                          <a:cs typeface="Times New Roman"/>
                        </a:rPr>
                        <a:t>1</a:t>
                      </a:r>
                      <a:r>
                        <a:rPr sz="450" dirty="0">
                          <a:latin typeface="Times New Roman"/>
                          <a:cs typeface="Times New Roman"/>
                        </a:rPr>
                        <a:t>5</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92710">
                        <a:lnSpc>
                          <a:spcPct val="100000"/>
                        </a:lnSpc>
                        <a:spcBef>
                          <a:spcPts val="234"/>
                        </a:spcBef>
                      </a:pPr>
                      <a:r>
                        <a:rPr sz="450" dirty="0">
                          <a:latin typeface="Times New Roman"/>
                          <a:cs typeface="Times New Roman"/>
                        </a:rPr>
                        <a:t>2,</a:t>
                      </a:r>
                      <a:r>
                        <a:rPr sz="450" spc="5" dirty="0">
                          <a:latin typeface="Times New Roman"/>
                          <a:cs typeface="Times New Roman"/>
                        </a:rPr>
                        <a:t>6</a:t>
                      </a:r>
                      <a:r>
                        <a:rPr sz="450" dirty="0">
                          <a:latin typeface="Times New Roman"/>
                          <a:cs typeface="Times New Roman"/>
                        </a:rPr>
                        <a:t>9</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25,44</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ct val="100000"/>
                        </a:lnSpc>
                        <a:spcBef>
                          <a:spcPts val="234"/>
                        </a:spcBef>
                      </a:pPr>
                      <a:r>
                        <a:rPr sz="450" dirty="0">
                          <a:latin typeface="Times New Roman"/>
                          <a:cs typeface="Times New Roman"/>
                        </a:rPr>
                        <a:t>2,85</a:t>
                      </a:r>
                      <a:endParaRPr sz="450">
                        <a:latin typeface="Times New Roman"/>
                        <a:cs typeface="Times New Roman"/>
                      </a:endParaRPr>
                    </a:p>
                  </a:txBody>
                  <a:tcPr marL="0" marR="0" marT="29844"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50876">
                <a:tc>
                  <a:txBody>
                    <a:bodyPr/>
                    <a:lstStyle/>
                    <a:p>
                      <a:pPr marL="1270">
                        <a:lnSpc>
                          <a:spcPct val="100000"/>
                        </a:lnSpc>
                        <a:spcBef>
                          <a:spcPts val="330"/>
                        </a:spcBef>
                      </a:pPr>
                      <a:r>
                        <a:rPr sz="450" dirty="0">
                          <a:latin typeface="Times New Roman"/>
                          <a:cs typeface="Times New Roman"/>
                        </a:rPr>
                        <a:t>Diğer </a:t>
                      </a:r>
                      <a:r>
                        <a:rPr sz="450" spc="5" dirty="0">
                          <a:latin typeface="Times New Roman"/>
                          <a:cs typeface="Times New Roman"/>
                        </a:rPr>
                        <a:t>Uzun </a:t>
                      </a:r>
                      <a:r>
                        <a:rPr sz="450" spc="-5" dirty="0">
                          <a:latin typeface="Times New Roman"/>
                          <a:cs typeface="Times New Roman"/>
                        </a:rPr>
                        <a:t>Vadeli</a:t>
                      </a:r>
                      <a:r>
                        <a:rPr sz="450" spc="-25" dirty="0">
                          <a:latin typeface="Times New Roman"/>
                          <a:cs typeface="Times New Roman"/>
                        </a:rPr>
                        <a:t> </a:t>
                      </a:r>
                      <a:r>
                        <a:rPr sz="450" spc="5" dirty="0">
                          <a:latin typeface="Times New Roman"/>
                          <a:cs typeface="Times New Roman"/>
                        </a:rPr>
                        <a:t>Yükümlülükler</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330"/>
                        </a:spcBef>
                      </a:pPr>
                      <a:r>
                        <a:rPr sz="450" dirty="0">
                          <a:latin typeface="Times New Roman"/>
                          <a:cs typeface="Times New Roman"/>
                        </a:rPr>
                        <a:t>3</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330"/>
                        </a:spcBef>
                      </a:pPr>
                      <a:r>
                        <a:rPr sz="450" spc="5" dirty="0">
                          <a:latin typeface="Times New Roman"/>
                          <a:cs typeface="Times New Roman"/>
                        </a:rPr>
                        <a:t>5</a:t>
                      </a:r>
                      <a:r>
                        <a:rPr sz="450" dirty="0">
                          <a:latin typeface="Times New Roman"/>
                          <a:cs typeface="Times New Roman"/>
                        </a:rPr>
                        <a:t>00.000</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330"/>
                        </a:spcBef>
                      </a:pPr>
                      <a:r>
                        <a:rPr sz="450" dirty="0">
                          <a:latin typeface="Times New Roman"/>
                          <a:cs typeface="Times New Roman"/>
                        </a:rPr>
                        <a:t>3,</a:t>
                      </a:r>
                      <a:r>
                        <a:rPr sz="450" spc="5" dirty="0">
                          <a:latin typeface="Times New Roman"/>
                          <a:cs typeface="Times New Roman"/>
                        </a:rPr>
                        <a:t>3</a:t>
                      </a:r>
                      <a:r>
                        <a:rPr sz="450" dirty="0">
                          <a:latin typeface="Times New Roman"/>
                          <a:cs typeface="Times New Roman"/>
                        </a:rPr>
                        <a:t>8</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92710">
                        <a:lnSpc>
                          <a:spcPct val="100000"/>
                        </a:lnSpc>
                        <a:spcBef>
                          <a:spcPts val="330"/>
                        </a:spcBef>
                      </a:pPr>
                      <a:r>
                        <a:rPr sz="450" dirty="0">
                          <a:latin typeface="Times New Roman"/>
                          <a:cs typeface="Times New Roman"/>
                        </a:rPr>
                        <a:t>0,</a:t>
                      </a:r>
                      <a:r>
                        <a:rPr sz="450" spc="5" dirty="0">
                          <a:latin typeface="Times New Roman"/>
                          <a:cs typeface="Times New Roman"/>
                        </a:rPr>
                        <a:t>3</a:t>
                      </a:r>
                      <a:r>
                        <a:rPr sz="450" dirty="0">
                          <a:latin typeface="Times New Roman"/>
                          <a:cs typeface="Times New Roman"/>
                        </a:rPr>
                        <a:t>8</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330"/>
                        </a:spcBef>
                      </a:pPr>
                      <a:r>
                        <a:rPr sz="450" dirty="0">
                          <a:latin typeface="Times New Roman"/>
                          <a:cs typeface="Times New Roman"/>
                        </a:rPr>
                        <a:t>4,39</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ct val="100000"/>
                        </a:lnSpc>
                        <a:spcBef>
                          <a:spcPts val="330"/>
                        </a:spcBef>
                      </a:pPr>
                      <a:r>
                        <a:rPr sz="450" dirty="0">
                          <a:latin typeface="Times New Roman"/>
                          <a:cs typeface="Times New Roman"/>
                        </a:rPr>
                        <a:t>0,49</a:t>
                      </a:r>
                      <a:endParaRPr sz="450">
                        <a:latin typeface="Times New Roman"/>
                        <a:cs typeface="Times New Roman"/>
                      </a:endParaRPr>
                    </a:p>
                  </a:txBody>
                  <a:tcPr marL="0" marR="0" marT="4191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bl>
          </a:graphicData>
        </a:graphic>
      </p:graphicFrame>
      <p:sp>
        <p:nvSpPr>
          <p:cNvPr id="28" name="object 28"/>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9" name="object 29"/>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30" name="object 30"/>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32" name="object 32"/>
          <p:cNvSpPr txBox="1"/>
          <p:nvPr/>
        </p:nvSpPr>
        <p:spPr>
          <a:xfrm>
            <a:off x="4131046" y="7017571"/>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33" name="object 33"/>
          <p:cNvGraphicFramePr>
            <a:graphicFrameLocks noGrp="1"/>
          </p:cNvGraphicFramePr>
          <p:nvPr/>
        </p:nvGraphicFramePr>
        <p:xfrm>
          <a:off x="4114800" y="7656576"/>
          <a:ext cx="2330450" cy="1059180"/>
        </p:xfrm>
        <a:graphic>
          <a:graphicData uri="http://schemas.openxmlformats.org/drawingml/2006/table">
            <a:tbl>
              <a:tblPr firstRow="1" bandRow="1">
                <a:tableStyleId>{2D5ABB26-0587-4C30-8999-92F81FD0307C}</a:tableStyleId>
              </a:tblPr>
              <a:tblGrid>
                <a:gridCol w="615950">
                  <a:extLst>
                    <a:ext uri="{9D8B030D-6E8A-4147-A177-3AD203B41FA5}">
                      <a16:colId xmlns:a16="http://schemas.microsoft.com/office/drawing/2014/main" val="20000"/>
                    </a:ext>
                  </a:extLst>
                </a:gridCol>
                <a:gridCol w="401319">
                  <a:extLst>
                    <a:ext uri="{9D8B030D-6E8A-4147-A177-3AD203B41FA5}">
                      <a16:colId xmlns:a16="http://schemas.microsoft.com/office/drawing/2014/main" val="20001"/>
                    </a:ext>
                  </a:extLst>
                </a:gridCol>
                <a:gridCol w="339090">
                  <a:extLst>
                    <a:ext uri="{9D8B030D-6E8A-4147-A177-3AD203B41FA5}">
                      <a16:colId xmlns:a16="http://schemas.microsoft.com/office/drawing/2014/main" val="20002"/>
                    </a:ext>
                  </a:extLst>
                </a:gridCol>
                <a:gridCol w="267334">
                  <a:extLst>
                    <a:ext uri="{9D8B030D-6E8A-4147-A177-3AD203B41FA5}">
                      <a16:colId xmlns:a16="http://schemas.microsoft.com/office/drawing/2014/main" val="20003"/>
                    </a:ext>
                  </a:extLst>
                </a:gridCol>
                <a:gridCol w="236855">
                  <a:extLst>
                    <a:ext uri="{9D8B030D-6E8A-4147-A177-3AD203B41FA5}">
                      <a16:colId xmlns:a16="http://schemas.microsoft.com/office/drawing/2014/main" val="20004"/>
                    </a:ext>
                  </a:extLst>
                </a:gridCol>
                <a:gridCol w="232410">
                  <a:extLst>
                    <a:ext uri="{9D8B030D-6E8A-4147-A177-3AD203B41FA5}">
                      <a16:colId xmlns:a16="http://schemas.microsoft.com/office/drawing/2014/main" val="20005"/>
                    </a:ext>
                  </a:extLst>
                </a:gridCol>
                <a:gridCol w="236855">
                  <a:extLst>
                    <a:ext uri="{9D8B030D-6E8A-4147-A177-3AD203B41FA5}">
                      <a16:colId xmlns:a16="http://schemas.microsoft.com/office/drawing/2014/main" val="20006"/>
                    </a:ext>
                  </a:extLst>
                </a:gridCol>
              </a:tblGrid>
              <a:tr h="230123">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nSpc>
                          <a:spcPct val="100000"/>
                        </a:lnSpc>
                        <a:spcBef>
                          <a:spcPts val="40"/>
                        </a:spcBef>
                      </a:pPr>
                      <a:endParaRPr sz="500">
                        <a:latin typeface="Times New Roman"/>
                        <a:cs typeface="Times New Roman"/>
                      </a:endParaRPr>
                    </a:p>
                    <a:p>
                      <a:pPr marR="1905" algn="r">
                        <a:lnSpc>
                          <a:spcPct val="100000"/>
                        </a:lnSpc>
                        <a:spcBef>
                          <a:spcPts val="5"/>
                        </a:spcBef>
                      </a:pPr>
                      <a:r>
                        <a:rPr sz="450" b="1" dirty="0">
                          <a:latin typeface="Times New Roman"/>
                          <a:cs typeface="Times New Roman"/>
                        </a:rPr>
                        <a:t>Önceki</a:t>
                      </a:r>
                      <a:r>
                        <a:rPr sz="450" b="1" spc="-40"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nSpc>
                          <a:spcPct val="100000"/>
                        </a:lnSpc>
                        <a:spcBef>
                          <a:spcPts val="40"/>
                        </a:spcBef>
                      </a:pPr>
                      <a:endParaRPr sz="500">
                        <a:latin typeface="Times New Roman"/>
                        <a:cs typeface="Times New Roman"/>
                      </a:endParaRPr>
                    </a:p>
                    <a:p>
                      <a:pPr marL="13335">
                        <a:lnSpc>
                          <a:spcPct val="100000"/>
                        </a:lnSpc>
                        <a:spcBef>
                          <a:spcPts val="5"/>
                        </a:spcBef>
                      </a:pPr>
                      <a:r>
                        <a:rPr sz="450" b="1" dirty="0">
                          <a:latin typeface="Times New Roman"/>
                          <a:cs typeface="Times New Roman"/>
                        </a:rPr>
                        <a:t>Cari</a:t>
                      </a:r>
                      <a:r>
                        <a:rPr sz="450" b="1" spc="-2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a:lnSpc>
                          <a:spcPct val="100000"/>
                        </a:lnSpc>
                        <a:spcBef>
                          <a:spcPts val="40"/>
                        </a:spcBef>
                      </a:pPr>
                      <a:endParaRPr sz="500">
                        <a:latin typeface="Times New Roman"/>
                        <a:cs typeface="Times New Roman"/>
                      </a:endParaRPr>
                    </a:p>
                    <a:p>
                      <a:pPr algn="ctr">
                        <a:lnSpc>
                          <a:spcPct val="100000"/>
                        </a:lnSpc>
                        <a:spcBef>
                          <a:spcPts val="5"/>
                        </a:spcBef>
                      </a:pPr>
                      <a:r>
                        <a:rPr sz="450" b="1" spc="5" dirty="0">
                          <a:latin typeface="Times New Roman"/>
                          <a:cs typeface="Times New Roman"/>
                        </a:rPr>
                        <a:t>2015</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tc gridSpan="2">
                  <a:txBody>
                    <a:bodyPr/>
                    <a:lstStyle/>
                    <a:p>
                      <a:pPr>
                        <a:lnSpc>
                          <a:spcPct val="100000"/>
                        </a:lnSpc>
                        <a:spcBef>
                          <a:spcPts val="40"/>
                        </a:spcBef>
                      </a:pPr>
                      <a:endParaRPr sz="500">
                        <a:latin typeface="Times New Roman"/>
                        <a:cs typeface="Times New Roman"/>
                      </a:endParaRPr>
                    </a:p>
                    <a:p>
                      <a:pPr algn="ctr">
                        <a:lnSpc>
                          <a:spcPct val="100000"/>
                        </a:lnSpc>
                        <a:spcBef>
                          <a:spcPts val="5"/>
                        </a:spcBef>
                      </a:pPr>
                      <a:r>
                        <a:rPr sz="450" b="1" spc="10" dirty="0">
                          <a:latin typeface="Times New Roman"/>
                          <a:cs typeface="Times New Roman"/>
                        </a:rPr>
                        <a:t>2016</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hMerge="1">
                  <a:txBody>
                    <a:bodyPr/>
                    <a:lstStyle/>
                    <a:p>
                      <a:endParaRPr/>
                    </a:p>
                  </a:txBody>
                  <a:tcPr marL="0" marR="0" marT="0" marB="0"/>
                </a:tc>
                <a:extLst>
                  <a:ext uri="{0D108BD9-81ED-4DB2-BD59-A6C34878D82A}">
                    <a16:rowId xmlns:a16="http://schemas.microsoft.com/office/drawing/2014/main" val="10000"/>
                  </a:ext>
                </a:extLst>
              </a:tr>
              <a:tr h="118110">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3500">
                        <a:lnSpc>
                          <a:spcPct val="100000"/>
                        </a:lnSpc>
                        <a:spcBef>
                          <a:spcPts val="175"/>
                        </a:spcBef>
                      </a:pPr>
                      <a:r>
                        <a:rPr sz="450" b="1" spc="5" dirty="0">
                          <a:latin typeface="Times New Roman"/>
                          <a:cs typeface="Times New Roman"/>
                        </a:rPr>
                        <a:t>31.12.2015</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31750">
                        <a:lnSpc>
                          <a:spcPct val="100000"/>
                        </a:lnSpc>
                        <a:spcBef>
                          <a:spcPts val="175"/>
                        </a:spcBef>
                      </a:pPr>
                      <a:r>
                        <a:rPr sz="450" b="1" spc="5" dirty="0">
                          <a:latin typeface="Times New Roman"/>
                          <a:cs typeface="Times New Roman"/>
                        </a:rPr>
                        <a:t>31.12.2016</a:t>
                      </a:r>
                      <a:endParaRPr sz="450">
                        <a:latin typeface="Times New Roman"/>
                        <a:cs typeface="Times New Roman"/>
                      </a:endParaRPr>
                    </a:p>
                  </a:txBody>
                  <a:tcPr marL="0" marR="0" marT="22225" marB="0">
                    <a:lnL w="3175">
                      <a:solidFill>
                        <a:srgbClr val="000000"/>
                      </a:solidFill>
                      <a:prstDash val="solid"/>
                    </a:lnL>
                    <a:lnT w="3175">
                      <a:solidFill>
                        <a:srgbClr val="000000"/>
                      </a:solidFill>
                      <a:prstDash val="solid"/>
                    </a:lnT>
                    <a:lnB w="3175">
                      <a:solidFill>
                        <a:srgbClr val="000000"/>
                      </a:solidFill>
                      <a:prstDash val="solid"/>
                    </a:lnB>
                    <a:solidFill>
                      <a:srgbClr val="F7CAAC"/>
                    </a:solidFill>
                  </a:tcPr>
                </a:tc>
                <a:tc>
                  <a:txBody>
                    <a:bodyPr/>
                    <a:lstStyle/>
                    <a:p>
                      <a:pPr marL="64135">
                        <a:lnSpc>
                          <a:spcPct val="100000"/>
                        </a:lnSpc>
                        <a:spcBef>
                          <a:spcPts val="175"/>
                        </a:spcBef>
                      </a:pPr>
                      <a:r>
                        <a:rPr sz="450" b="1" spc="5" dirty="0">
                          <a:latin typeface="Times New Roman"/>
                          <a:cs typeface="Times New Roman"/>
                        </a:rPr>
                        <a:t>Grup</a:t>
                      </a:r>
                      <a:endParaRPr sz="450">
                        <a:latin typeface="Times New Roman"/>
                        <a:cs typeface="Times New Roman"/>
                      </a:endParaRPr>
                    </a:p>
                  </a:txBody>
                  <a:tcPr marL="0" marR="0" marT="22225" marB="0">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41910">
                        <a:lnSpc>
                          <a:spcPct val="100000"/>
                        </a:lnSpc>
                        <a:spcBef>
                          <a:spcPts val="175"/>
                        </a:spcBef>
                      </a:pPr>
                      <a:r>
                        <a:rPr sz="450" b="1" spc="5" dirty="0">
                          <a:latin typeface="Times New Roman"/>
                          <a:cs typeface="Times New Roman"/>
                        </a:rPr>
                        <a:t>Genel</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45720">
                        <a:lnSpc>
                          <a:spcPct val="100000"/>
                        </a:lnSpc>
                        <a:spcBef>
                          <a:spcPts val="175"/>
                        </a:spcBef>
                      </a:pPr>
                      <a:r>
                        <a:rPr sz="450" b="1" spc="5" dirty="0">
                          <a:latin typeface="Times New Roman"/>
                          <a:cs typeface="Times New Roman"/>
                        </a:rPr>
                        <a:t>Grup</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tc>
                  <a:txBody>
                    <a:bodyPr/>
                    <a:lstStyle/>
                    <a:p>
                      <a:pPr marL="42545">
                        <a:lnSpc>
                          <a:spcPct val="100000"/>
                        </a:lnSpc>
                        <a:spcBef>
                          <a:spcPts val="175"/>
                        </a:spcBef>
                      </a:pPr>
                      <a:r>
                        <a:rPr sz="450" b="1" spc="5" dirty="0">
                          <a:latin typeface="Times New Roman"/>
                          <a:cs typeface="Times New Roman"/>
                        </a:rPr>
                        <a:t>Genel</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E2EFDA"/>
                    </a:solidFill>
                  </a:tcPr>
                </a:tc>
                <a:extLst>
                  <a:ext uri="{0D108BD9-81ED-4DB2-BD59-A6C34878D82A}">
                    <a16:rowId xmlns:a16="http://schemas.microsoft.com/office/drawing/2014/main" val="10001"/>
                  </a:ext>
                </a:extLst>
              </a:tr>
              <a:tr h="118110">
                <a:tc>
                  <a:txBody>
                    <a:bodyPr/>
                    <a:lstStyle/>
                    <a:p>
                      <a:pPr marL="2540">
                        <a:lnSpc>
                          <a:spcPts val="455"/>
                        </a:lnSpc>
                        <a:spcBef>
                          <a:spcPts val="370"/>
                        </a:spcBef>
                      </a:pPr>
                      <a:r>
                        <a:rPr sz="450" b="1" dirty="0">
                          <a:latin typeface="Times New Roman"/>
                          <a:cs typeface="Times New Roman"/>
                        </a:rPr>
                        <a:t>Özkaynaklar</a:t>
                      </a:r>
                      <a:endParaRPr sz="450">
                        <a:latin typeface="Times New Roman"/>
                        <a:cs typeface="Times New Roman"/>
                      </a:endParaRPr>
                    </a:p>
                  </a:txBody>
                  <a:tcPr marL="0" marR="0" marT="469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ct val="100000"/>
                        </a:lnSpc>
                        <a:spcBef>
                          <a:spcPts val="170"/>
                        </a:spcBef>
                      </a:pPr>
                      <a:r>
                        <a:rPr sz="450" b="1" dirty="0">
                          <a:latin typeface="Times New Roman"/>
                          <a:cs typeface="Times New Roman"/>
                        </a:rPr>
                        <a:t>5</a:t>
                      </a:r>
                      <a:r>
                        <a:rPr sz="450" b="1" spc="5" dirty="0">
                          <a:latin typeface="Times New Roman"/>
                          <a:cs typeface="Times New Roman"/>
                        </a:rPr>
                        <a:t>7</a:t>
                      </a: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gridSpan="2">
                  <a:txBody>
                    <a:bodyPr/>
                    <a:lstStyle/>
                    <a:p>
                      <a:pPr marL="62230">
                        <a:lnSpc>
                          <a:spcPct val="100000"/>
                        </a:lnSpc>
                        <a:spcBef>
                          <a:spcPts val="170"/>
                        </a:spcBef>
                        <a:tabLst>
                          <a:tab pos="509905" algn="l"/>
                        </a:tabLst>
                      </a:pPr>
                      <a:r>
                        <a:rPr sz="450" b="1" spc="5" dirty="0">
                          <a:latin typeface="Times New Roman"/>
                          <a:cs typeface="Times New Roman"/>
                        </a:rPr>
                        <a:t>6</a:t>
                      </a:r>
                      <a:r>
                        <a:rPr sz="450" b="1" dirty="0">
                          <a:latin typeface="Times New Roman"/>
                          <a:cs typeface="Times New Roman"/>
                        </a:rPr>
                        <a:t>6.</a:t>
                      </a:r>
                      <a:r>
                        <a:rPr sz="450" b="1" spc="5" dirty="0">
                          <a:latin typeface="Times New Roman"/>
                          <a:cs typeface="Times New Roman"/>
                        </a:rPr>
                        <a:t>7</a:t>
                      </a:r>
                      <a:r>
                        <a:rPr sz="450" b="1" dirty="0">
                          <a:latin typeface="Times New Roman"/>
                          <a:cs typeface="Times New Roman"/>
                        </a:rPr>
                        <a:t>36.0</a:t>
                      </a:r>
                      <a:r>
                        <a:rPr sz="450" b="1" spc="-5" dirty="0">
                          <a:latin typeface="Times New Roman"/>
                          <a:cs typeface="Times New Roman"/>
                        </a:rPr>
                        <a:t>0</a:t>
                      </a:r>
                      <a:r>
                        <a:rPr sz="450" b="1" dirty="0">
                          <a:latin typeface="Times New Roman"/>
                          <a:cs typeface="Times New Roman"/>
                        </a:rPr>
                        <a:t>0	</a:t>
                      </a:r>
                      <a:r>
                        <a:rPr sz="675" b="1" baseline="-24691" dirty="0">
                          <a:latin typeface="Times New Roman"/>
                          <a:cs typeface="Times New Roman"/>
                        </a:rPr>
                        <a:t>1</a:t>
                      </a:r>
                      <a:r>
                        <a:rPr sz="675" b="1" spc="7" baseline="-24691" dirty="0">
                          <a:latin typeface="Times New Roman"/>
                          <a:cs typeface="Times New Roman"/>
                        </a:rPr>
                        <a:t>0</a:t>
                      </a:r>
                      <a:r>
                        <a:rPr sz="675" b="1" baseline="-24691" dirty="0">
                          <a:latin typeface="Times New Roman"/>
                          <a:cs typeface="Times New Roman"/>
                        </a:rPr>
                        <a:t>0</a:t>
                      </a:r>
                      <a:endParaRPr sz="675" baseline="-24691">
                        <a:latin typeface="Times New Roman"/>
                        <a:cs typeface="Times New Roman"/>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gn="r">
                        <a:lnSpc>
                          <a:spcPts val="455"/>
                        </a:lnSpc>
                        <a:spcBef>
                          <a:spcPts val="370"/>
                        </a:spcBef>
                      </a:pPr>
                      <a:r>
                        <a:rPr sz="450" b="1" dirty="0">
                          <a:latin typeface="Times New Roman"/>
                          <a:cs typeface="Times New Roman"/>
                        </a:rPr>
                        <a:t>61,38</a:t>
                      </a:r>
                      <a:endParaRPr sz="450">
                        <a:latin typeface="Times New Roman"/>
                        <a:cs typeface="Times New Roman"/>
                      </a:endParaRPr>
                    </a:p>
                  </a:txBody>
                  <a:tcPr marL="0" marR="0" marT="469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37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469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5"/>
                        </a:lnSpc>
                        <a:spcBef>
                          <a:spcPts val="370"/>
                        </a:spcBef>
                      </a:pPr>
                      <a:r>
                        <a:rPr sz="450" b="1" dirty="0">
                          <a:latin typeface="Times New Roman"/>
                          <a:cs typeface="Times New Roman"/>
                        </a:rPr>
                        <a:t>65,52</a:t>
                      </a:r>
                      <a:endParaRPr sz="450">
                        <a:latin typeface="Times New Roman"/>
                        <a:cs typeface="Times New Roman"/>
                      </a:endParaRPr>
                    </a:p>
                  </a:txBody>
                  <a:tcPr marL="0" marR="0" marT="4699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17348">
                <a:tc>
                  <a:txBody>
                    <a:bodyPr/>
                    <a:lstStyle/>
                    <a:p>
                      <a:pPr marL="2540">
                        <a:lnSpc>
                          <a:spcPct val="100000"/>
                        </a:lnSpc>
                        <a:spcBef>
                          <a:spcPts val="175"/>
                        </a:spcBef>
                      </a:pPr>
                      <a:r>
                        <a:rPr sz="450" spc="5" dirty="0">
                          <a:latin typeface="Times New Roman"/>
                          <a:cs typeface="Times New Roman"/>
                        </a:rPr>
                        <a:t>Ödenmiş</a:t>
                      </a:r>
                      <a:r>
                        <a:rPr sz="450" dirty="0">
                          <a:latin typeface="Times New Roman"/>
                          <a:cs typeface="Times New Roman"/>
                        </a:rPr>
                        <a:t> Sermaye</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3</a:t>
                      </a:r>
                      <a:r>
                        <a:rPr sz="450" spc="5" dirty="0">
                          <a:latin typeface="Times New Roman"/>
                          <a:cs typeface="Times New Roman"/>
                        </a:rPr>
                        <a:t>8</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2230">
                        <a:lnSpc>
                          <a:spcPts val="455"/>
                        </a:lnSpc>
                        <a:spcBef>
                          <a:spcPts val="365"/>
                        </a:spcBef>
                        <a:tabLst>
                          <a:tab pos="464184" algn="l"/>
                        </a:tabLst>
                      </a:pPr>
                      <a:r>
                        <a:rPr sz="450" spc="5" dirty="0">
                          <a:latin typeface="Times New Roman"/>
                          <a:cs typeface="Times New Roman"/>
                        </a:rPr>
                        <a:t>3</a:t>
                      </a:r>
                      <a:r>
                        <a:rPr sz="450" dirty="0">
                          <a:latin typeface="Times New Roman"/>
                          <a:cs typeface="Times New Roman"/>
                        </a:rPr>
                        <a:t>8.</a:t>
                      </a:r>
                      <a:r>
                        <a:rPr sz="450" spc="5" dirty="0">
                          <a:latin typeface="Times New Roman"/>
                          <a:cs typeface="Times New Roman"/>
                        </a:rPr>
                        <a:t>0</a:t>
                      </a:r>
                      <a:r>
                        <a:rPr sz="450" dirty="0">
                          <a:latin typeface="Times New Roman"/>
                          <a:cs typeface="Times New Roman"/>
                        </a:rPr>
                        <a:t>00.0</a:t>
                      </a:r>
                      <a:r>
                        <a:rPr sz="450" spc="-5" dirty="0">
                          <a:latin typeface="Times New Roman"/>
                          <a:cs typeface="Times New Roman"/>
                        </a:rPr>
                        <a:t>0</a:t>
                      </a:r>
                      <a:r>
                        <a:rPr sz="450" dirty="0">
                          <a:latin typeface="Times New Roman"/>
                          <a:cs typeface="Times New Roman"/>
                        </a:rPr>
                        <a:t>0	6</a:t>
                      </a:r>
                      <a:r>
                        <a:rPr sz="450" spc="5" dirty="0">
                          <a:latin typeface="Times New Roman"/>
                          <a:cs typeface="Times New Roman"/>
                        </a:rPr>
                        <a:t>6</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9</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gn="r">
                        <a:lnSpc>
                          <a:spcPts val="455"/>
                        </a:lnSpc>
                        <a:spcBef>
                          <a:spcPts val="365"/>
                        </a:spcBef>
                      </a:pPr>
                      <a:r>
                        <a:rPr sz="450" dirty="0">
                          <a:latin typeface="Times New Roman"/>
                          <a:cs typeface="Times New Roman"/>
                        </a:rPr>
                        <a:t>40,81</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spc="5" dirty="0">
                          <a:latin typeface="Times New Roman"/>
                          <a:cs typeface="Times New Roman"/>
                        </a:rPr>
                        <a:t>5</a:t>
                      </a:r>
                      <a:r>
                        <a:rPr sz="450" dirty="0">
                          <a:latin typeface="Times New Roman"/>
                          <a:cs typeface="Times New Roman"/>
                        </a:rPr>
                        <a:t>6,94</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37,31</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18871">
                <a:tc>
                  <a:txBody>
                    <a:bodyPr/>
                    <a:lstStyle/>
                    <a:p>
                      <a:pPr marL="2540">
                        <a:lnSpc>
                          <a:spcPct val="100000"/>
                        </a:lnSpc>
                        <a:spcBef>
                          <a:spcPts val="175"/>
                        </a:spcBef>
                      </a:pPr>
                      <a:r>
                        <a:rPr sz="450" dirty="0">
                          <a:latin typeface="Times New Roman"/>
                          <a:cs typeface="Times New Roman"/>
                        </a:rPr>
                        <a:t>Kardan </a:t>
                      </a:r>
                      <a:r>
                        <a:rPr sz="450" spc="-5" dirty="0">
                          <a:latin typeface="Times New Roman"/>
                          <a:cs typeface="Times New Roman"/>
                        </a:rPr>
                        <a:t>Ayrılan</a:t>
                      </a:r>
                      <a:r>
                        <a:rPr sz="450" spc="-15" dirty="0">
                          <a:latin typeface="Times New Roman"/>
                          <a:cs typeface="Times New Roman"/>
                        </a:rPr>
                        <a:t> </a:t>
                      </a:r>
                      <a:r>
                        <a:rPr sz="450" spc="-5" dirty="0">
                          <a:latin typeface="Times New Roman"/>
                          <a:cs typeface="Times New Roman"/>
                        </a:rPr>
                        <a:t>Yedekler</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365"/>
                        </a:spcBef>
                      </a:pPr>
                      <a:r>
                        <a:rPr sz="450" dirty="0">
                          <a:latin typeface="Times New Roman"/>
                          <a:cs typeface="Times New Roman"/>
                        </a:rPr>
                        <a:t>2.40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92710">
                        <a:lnSpc>
                          <a:spcPts val="470"/>
                        </a:lnSpc>
                        <a:spcBef>
                          <a:spcPts val="365"/>
                        </a:spcBef>
                        <a:tabLst>
                          <a:tab pos="494665" algn="l"/>
                        </a:tabLst>
                      </a:pPr>
                      <a:r>
                        <a:rPr sz="450" spc="5" dirty="0">
                          <a:latin typeface="Times New Roman"/>
                          <a:cs typeface="Times New Roman"/>
                        </a:rPr>
                        <a:t>3</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0.000	4,20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gn="r">
                        <a:lnSpc>
                          <a:spcPts val="470"/>
                        </a:lnSpc>
                        <a:spcBef>
                          <a:spcPts val="365"/>
                        </a:spcBef>
                      </a:pPr>
                      <a:r>
                        <a:rPr sz="450" dirty="0">
                          <a:latin typeface="Times New Roman"/>
                          <a:cs typeface="Times New Roman"/>
                        </a:rPr>
                        <a:t>2,58</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365"/>
                        </a:spcBef>
                      </a:pPr>
                      <a:r>
                        <a:rPr sz="450" spc="5" dirty="0">
                          <a:latin typeface="Times New Roman"/>
                          <a:cs typeface="Times New Roman"/>
                        </a:rPr>
                        <a:t>5</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4</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365"/>
                        </a:spcBef>
                      </a:pPr>
                      <a:r>
                        <a:rPr sz="450" dirty="0">
                          <a:latin typeface="Times New Roman"/>
                          <a:cs typeface="Times New Roman"/>
                        </a:rPr>
                        <a:t>3,44</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17348">
                <a:tc>
                  <a:txBody>
                    <a:bodyPr/>
                    <a:lstStyle/>
                    <a:p>
                      <a:pPr marL="2540">
                        <a:lnSpc>
                          <a:spcPct val="100000"/>
                        </a:lnSpc>
                        <a:spcBef>
                          <a:spcPts val="160"/>
                        </a:spcBef>
                      </a:pPr>
                      <a:r>
                        <a:rPr sz="450" dirty="0">
                          <a:latin typeface="Times New Roman"/>
                          <a:cs typeface="Times New Roman"/>
                        </a:rPr>
                        <a:t>Geçmiş </a:t>
                      </a:r>
                      <a:r>
                        <a:rPr sz="450" spc="5" dirty="0">
                          <a:latin typeface="Times New Roman"/>
                          <a:cs typeface="Times New Roman"/>
                        </a:rPr>
                        <a:t>Yıllar</a:t>
                      </a:r>
                      <a:r>
                        <a:rPr sz="450" spc="20" dirty="0">
                          <a:latin typeface="Times New Roman"/>
                          <a:cs typeface="Times New Roman"/>
                        </a:rPr>
                        <a:t> </a:t>
                      </a:r>
                      <a:r>
                        <a:rPr sz="450" dirty="0">
                          <a:latin typeface="Times New Roman"/>
                          <a:cs typeface="Times New Roman"/>
                        </a:rPr>
                        <a:t>Karları</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5.90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2230">
                        <a:lnSpc>
                          <a:spcPts val="455"/>
                        </a:lnSpc>
                        <a:spcBef>
                          <a:spcPts val="365"/>
                        </a:spcBef>
                        <a:tabLst>
                          <a:tab pos="464820" algn="l"/>
                        </a:tabLst>
                      </a:pPr>
                      <a:r>
                        <a:rPr sz="450" dirty="0">
                          <a:latin typeface="Times New Roman"/>
                          <a:cs typeface="Times New Roman"/>
                        </a:rPr>
                        <a:t>1</a:t>
                      </a:r>
                      <a:r>
                        <a:rPr sz="450" spc="5" dirty="0">
                          <a:latin typeface="Times New Roman"/>
                          <a:cs typeface="Times New Roman"/>
                        </a:rPr>
                        <a:t>2</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	10,32</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gn="r">
                        <a:lnSpc>
                          <a:spcPts val="455"/>
                        </a:lnSpc>
                        <a:spcBef>
                          <a:spcPts val="365"/>
                        </a:spcBef>
                      </a:pPr>
                      <a:r>
                        <a:rPr sz="450" dirty="0">
                          <a:latin typeface="Times New Roman"/>
                          <a:cs typeface="Times New Roman"/>
                        </a:rPr>
                        <a:t>6,34</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7</a:t>
                      </a:r>
                      <a:r>
                        <a:rPr sz="450" dirty="0">
                          <a:latin typeface="Times New Roman"/>
                          <a:cs typeface="Times New Roman"/>
                        </a:rPr>
                        <a:t>3</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spc="5" dirty="0">
                          <a:latin typeface="Times New Roman"/>
                          <a:cs typeface="Times New Roman"/>
                        </a:rPr>
                        <a:t>1</a:t>
                      </a:r>
                      <a:r>
                        <a:rPr sz="450" dirty="0">
                          <a:latin typeface="Times New Roman"/>
                          <a:cs typeface="Times New Roman"/>
                        </a:rPr>
                        <a:t>2,27</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17348">
                <a:tc>
                  <a:txBody>
                    <a:bodyPr/>
                    <a:lstStyle/>
                    <a:p>
                      <a:pPr marL="2540">
                        <a:lnSpc>
                          <a:spcPct val="100000"/>
                        </a:lnSpc>
                        <a:spcBef>
                          <a:spcPts val="175"/>
                        </a:spcBef>
                      </a:pPr>
                      <a:r>
                        <a:rPr sz="450" dirty="0">
                          <a:latin typeface="Times New Roman"/>
                          <a:cs typeface="Times New Roman"/>
                        </a:rPr>
                        <a:t>Net </a:t>
                      </a:r>
                      <a:r>
                        <a:rPr sz="450" spc="5" dirty="0">
                          <a:latin typeface="Times New Roman"/>
                          <a:cs typeface="Times New Roman"/>
                        </a:rPr>
                        <a:t>Dönem </a:t>
                      </a:r>
                      <a:r>
                        <a:rPr sz="450" dirty="0">
                          <a:latin typeface="Times New Roman"/>
                          <a:cs typeface="Times New Roman"/>
                        </a:rPr>
                        <a:t>Karı</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1</a:t>
                      </a:r>
                      <a:r>
                        <a:rPr sz="450" spc="5" dirty="0">
                          <a:latin typeface="Times New Roman"/>
                          <a:cs typeface="Times New Roman"/>
                        </a:rPr>
                        <a:t>0</a:t>
                      </a:r>
                      <a:r>
                        <a:rPr sz="450" dirty="0">
                          <a:latin typeface="Times New Roman"/>
                          <a:cs typeface="Times New Roman"/>
                        </a:rPr>
                        <a:t>.8</a:t>
                      </a:r>
                      <a:r>
                        <a:rPr sz="450" spc="5" dirty="0">
                          <a:latin typeface="Times New Roman"/>
                          <a:cs typeface="Times New Roman"/>
                        </a:rPr>
                        <a:t>4</a:t>
                      </a:r>
                      <a:r>
                        <a:rPr sz="450" dirty="0">
                          <a:latin typeface="Times New Roman"/>
                          <a:cs typeface="Times New Roman"/>
                        </a:rPr>
                        <a:t>9.0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2230">
                        <a:lnSpc>
                          <a:spcPts val="455"/>
                        </a:lnSpc>
                        <a:spcBef>
                          <a:spcPts val="365"/>
                        </a:spcBef>
                        <a:tabLst>
                          <a:tab pos="464184" algn="l"/>
                        </a:tabLst>
                      </a:pPr>
                      <a:r>
                        <a:rPr sz="450" spc="5" dirty="0">
                          <a:latin typeface="Times New Roman"/>
                          <a:cs typeface="Times New Roman"/>
                        </a:rPr>
                        <a:t>1</a:t>
                      </a:r>
                      <a:r>
                        <a:rPr sz="450" dirty="0">
                          <a:latin typeface="Times New Roman"/>
                          <a:cs typeface="Times New Roman"/>
                        </a:rPr>
                        <a:t>2.</a:t>
                      </a:r>
                      <a:r>
                        <a:rPr sz="450" spc="5" dirty="0">
                          <a:latin typeface="Times New Roman"/>
                          <a:cs typeface="Times New Roman"/>
                        </a:rPr>
                        <a:t>7</a:t>
                      </a:r>
                      <a:r>
                        <a:rPr sz="450" dirty="0">
                          <a:latin typeface="Times New Roman"/>
                          <a:cs typeface="Times New Roman"/>
                        </a:rPr>
                        <a:t>36.0</a:t>
                      </a:r>
                      <a:r>
                        <a:rPr sz="450" spc="-5" dirty="0">
                          <a:latin typeface="Times New Roman"/>
                          <a:cs typeface="Times New Roman"/>
                        </a:rPr>
                        <a:t>0</a:t>
                      </a:r>
                      <a:r>
                        <a:rPr sz="450" dirty="0">
                          <a:latin typeface="Times New Roman"/>
                          <a:cs typeface="Times New Roman"/>
                        </a:rPr>
                        <a:t>0	1</a:t>
                      </a: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9</a:t>
                      </a:r>
                      <a:r>
                        <a:rPr sz="450" dirty="0">
                          <a:latin typeface="Times New Roman"/>
                          <a:cs typeface="Times New Roman"/>
                        </a:rPr>
                        <a:t>9</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gn="r">
                        <a:lnSpc>
                          <a:spcPts val="455"/>
                        </a:lnSpc>
                        <a:spcBef>
                          <a:spcPts val="365"/>
                        </a:spcBef>
                      </a:pPr>
                      <a:r>
                        <a:rPr sz="450" spc="-5" dirty="0">
                          <a:latin typeface="Times New Roman"/>
                          <a:cs typeface="Times New Roman"/>
                        </a:rPr>
                        <a:t>1</a:t>
                      </a:r>
                      <a:r>
                        <a:rPr sz="450" dirty="0">
                          <a:latin typeface="Times New Roman"/>
                          <a:cs typeface="Times New Roman"/>
                        </a:rPr>
                        <a:t>1,65</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spc="5" dirty="0">
                          <a:latin typeface="Times New Roman"/>
                          <a:cs typeface="Times New Roman"/>
                        </a:rPr>
                        <a:t>1</a:t>
                      </a:r>
                      <a:r>
                        <a:rPr sz="450" dirty="0">
                          <a:latin typeface="Times New Roman"/>
                          <a:cs typeface="Times New Roman"/>
                        </a:rPr>
                        <a:t>9,09</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365"/>
                        </a:spcBef>
                      </a:pPr>
                      <a:r>
                        <a:rPr sz="450" dirty="0">
                          <a:latin typeface="Times New Roman"/>
                          <a:cs typeface="Times New Roman"/>
                        </a:rPr>
                        <a:t>12,50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18871">
                <a:tc>
                  <a:txBody>
                    <a:bodyPr/>
                    <a:lstStyle/>
                    <a:p>
                      <a:pPr marL="135255">
                        <a:lnSpc>
                          <a:spcPct val="100000"/>
                        </a:lnSpc>
                        <a:spcBef>
                          <a:spcPts val="175"/>
                        </a:spcBef>
                      </a:pPr>
                      <a:r>
                        <a:rPr sz="450" b="1" spc="5" dirty="0">
                          <a:latin typeface="Times New Roman"/>
                          <a:cs typeface="Times New Roman"/>
                        </a:rPr>
                        <a:t>Pasif</a:t>
                      </a:r>
                      <a:r>
                        <a:rPr sz="450" b="1" spc="-5" dirty="0">
                          <a:latin typeface="Times New Roman"/>
                          <a:cs typeface="Times New Roman"/>
                        </a:rPr>
                        <a:t> Toplamı</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70"/>
                        </a:lnSpc>
                        <a:spcBef>
                          <a:spcPts val="365"/>
                        </a:spcBef>
                      </a:pPr>
                      <a:r>
                        <a:rPr sz="450" b="1" dirty="0">
                          <a:latin typeface="Times New Roman"/>
                          <a:cs typeface="Times New Roman"/>
                        </a:rPr>
                        <a:t>9</a:t>
                      </a:r>
                      <a:r>
                        <a:rPr sz="450" b="1" spc="5" dirty="0">
                          <a:latin typeface="Times New Roman"/>
                          <a:cs typeface="Times New Roman"/>
                        </a:rPr>
                        <a:t>3</a:t>
                      </a: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4635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31750">
                        <a:lnSpc>
                          <a:spcPts val="470"/>
                        </a:lnSpc>
                        <a:spcBef>
                          <a:spcPts val="36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1.</a:t>
                      </a:r>
                      <a:r>
                        <a:rPr sz="450" b="1" spc="5" dirty="0">
                          <a:latin typeface="Times New Roman"/>
                          <a:cs typeface="Times New Roman"/>
                        </a:rPr>
                        <a:t>8</a:t>
                      </a:r>
                      <a:r>
                        <a:rPr sz="450" b="1" dirty="0">
                          <a:latin typeface="Times New Roman"/>
                          <a:cs typeface="Times New Roman"/>
                        </a:rPr>
                        <a:t>56.</a:t>
                      </a:r>
                      <a:r>
                        <a:rPr sz="450" b="1" spc="-5" dirty="0">
                          <a:latin typeface="Times New Roman"/>
                          <a:cs typeface="Times New Roman"/>
                        </a:rPr>
                        <a:t>0</a:t>
                      </a:r>
                      <a:r>
                        <a:rPr sz="450" b="1" dirty="0">
                          <a:latin typeface="Times New Roman"/>
                          <a:cs typeface="Times New Roman"/>
                        </a:rPr>
                        <a:t>00</a:t>
                      </a:r>
                      <a:endParaRPr sz="450">
                        <a:latin typeface="Times New Roman"/>
                        <a:cs typeface="Times New Roman"/>
                      </a:endParaRPr>
                    </a:p>
                  </a:txBody>
                  <a:tcPr marL="0" marR="0" marT="46355" marB="0">
                    <a:lnL w="3175">
                      <a:solidFill>
                        <a:srgbClr val="000000"/>
                      </a:solidFill>
                      <a:prstDash val="solid"/>
                    </a:lnL>
                    <a:lnT w="6350">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solidFill>
                      <a:srgbClr val="FBE4D6"/>
                    </a:solidFill>
                  </a:tcPr>
                </a:tc>
                <a:extLst>
                  <a:ext uri="{0D108BD9-81ED-4DB2-BD59-A6C34878D82A}">
                    <a16:rowId xmlns:a16="http://schemas.microsoft.com/office/drawing/2014/main" val="10007"/>
                  </a:ext>
                </a:extLst>
              </a:tr>
            </a:tbl>
          </a:graphicData>
        </a:graphic>
      </p:graphicFrame>
      <p:sp>
        <p:nvSpPr>
          <p:cNvPr id="34" name="object 34"/>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1044969" y="1756646"/>
            <a:ext cx="1834514" cy="149860"/>
          </a:xfrm>
          <a:prstGeom prst="rect">
            <a:avLst/>
          </a:prstGeom>
        </p:spPr>
        <p:txBody>
          <a:bodyPr vert="horz" wrap="square" lIns="0" tIns="14604" rIns="0" bIns="0" rtlCol="0">
            <a:spAutoFit/>
          </a:bodyPr>
          <a:lstStyle/>
          <a:p>
            <a:pPr marL="12700">
              <a:lnSpc>
                <a:spcPct val="100000"/>
              </a:lnSpc>
              <a:spcBef>
                <a:spcPts val="114"/>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p:txBody>
      </p:sp>
      <p:graphicFrame>
        <p:nvGraphicFramePr>
          <p:cNvPr id="7" name="object 7"/>
          <p:cNvGraphicFramePr>
            <a:graphicFrameLocks noGrp="1"/>
          </p:cNvGraphicFramePr>
          <p:nvPr/>
        </p:nvGraphicFramePr>
        <p:xfrm>
          <a:off x="1028700" y="2164079"/>
          <a:ext cx="2217420" cy="1403985"/>
        </p:xfrm>
        <a:graphic>
          <a:graphicData uri="http://schemas.openxmlformats.org/drawingml/2006/table">
            <a:tbl>
              <a:tblPr firstRow="1" bandRow="1">
                <a:tableStyleId>{2D5ABB26-0587-4C30-8999-92F81FD0307C}</a:tableStyleId>
              </a:tblPr>
              <a:tblGrid>
                <a:gridCol w="101663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38455">
                  <a:extLst>
                    <a:ext uri="{9D8B030D-6E8A-4147-A177-3AD203B41FA5}">
                      <a16:colId xmlns:a16="http://schemas.microsoft.com/office/drawing/2014/main" val="20002"/>
                    </a:ext>
                  </a:extLst>
                </a:gridCol>
                <a:gridCol w="274319">
                  <a:extLst>
                    <a:ext uri="{9D8B030D-6E8A-4147-A177-3AD203B41FA5}">
                      <a16:colId xmlns:a16="http://schemas.microsoft.com/office/drawing/2014/main" val="20003"/>
                    </a:ext>
                  </a:extLst>
                </a:gridCol>
                <a:gridCol w="224155">
                  <a:extLst>
                    <a:ext uri="{9D8B030D-6E8A-4147-A177-3AD203B41FA5}">
                      <a16:colId xmlns:a16="http://schemas.microsoft.com/office/drawing/2014/main" val="20004"/>
                    </a:ext>
                  </a:extLst>
                </a:gridCol>
              </a:tblGrid>
              <a:tr h="77724">
                <a:tc gridSpan="5">
                  <a:txBody>
                    <a:bodyPr/>
                    <a:lstStyle/>
                    <a:p>
                      <a:pPr marL="734060">
                        <a:lnSpc>
                          <a:spcPts val="459"/>
                        </a:lnSpc>
                        <a:spcBef>
                          <a:spcPts val="55"/>
                        </a:spcBef>
                      </a:pPr>
                      <a:r>
                        <a:rPr sz="450" b="1" spc="5" dirty="0">
                          <a:latin typeface="Times New Roman"/>
                          <a:cs typeface="Times New Roman"/>
                        </a:rPr>
                        <a:t>ABC A.Ş. </a:t>
                      </a:r>
                      <a:r>
                        <a:rPr sz="450" b="1" spc="10" dirty="0">
                          <a:latin typeface="Times New Roman"/>
                          <a:cs typeface="Times New Roman"/>
                        </a:rPr>
                        <a:t>GELİR</a:t>
                      </a:r>
                      <a:r>
                        <a:rPr sz="450" b="1" spc="-55" dirty="0">
                          <a:latin typeface="Times New Roman"/>
                          <a:cs typeface="Times New Roman"/>
                        </a:rPr>
                        <a:t> </a:t>
                      </a:r>
                      <a:r>
                        <a:rPr sz="450" b="1" spc="5" dirty="0">
                          <a:latin typeface="Times New Roman"/>
                          <a:cs typeface="Times New Roman"/>
                        </a:rPr>
                        <a:t>TABLOSU</a:t>
                      </a:r>
                      <a:endParaRPr sz="450">
                        <a:latin typeface="Times New Roman"/>
                        <a:cs typeface="Times New Roman"/>
                      </a:endParaRPr>
                    </a:p>
                  </a:txBody>
                  <a:tcPr marL="0" marR="0" marT="6985" marB="0">
                    <a:lnL w="3175">
                      <a:solidFill>
                        <a:srgbClr val="000000"/>
                      </a:solidFill>
                      <a:prstDash val="solid"/>
                    </a:lnL>
                    <a:lnT w="3175">
                      <a:solidFill>
                        <a:srgbClr val="000000"/>
                      </a:solidFill>
                      <a:prstDash val="solid"/>
                    </a:lnT>
                    <a:lnB w="317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3923">
                <a:tc rowSpan="2">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89535" marR="80645" indent="1270">
                        <a:lnSpc>
                          <a:spcPct val="104400"/>
                        </a:lnSpc>
                        <a:spcBef>
                          <a:spcPts val="5"/>
                        </a:spcBef>
                      </a:pPr>
                      <a:r>
                        <a:rPr sz="450" b="1" spc="-5" dirty="0">
                          <a:latin typeface="Times New Roman"/>
                          <a:cs typeface="Times New Roman"/>
                        </a:rPr>
                        <a:t>Ö</a:t>
                      </a:r>
                      <a:r>
                        <a:rPr sz="450" b="1" spc="-10" dirty="0">
                          <a:latin typeface="Times New Roman"/>
                          <a:cs typeface="Times New Roman"/>
                        </a:rPr>
                        <a:t>nc</a:t>
                      </a:r>
                      <a:r>
                        <a:rPr sz="450" b="1" spc="-5" dirty="0">
                          <a:latin typeface="Times New Roman"/>
                          <a:cs typeface="Times New Roman"/>
                        </a:rPr>
                        <a:t>e</a:t>
                      </a:r>
                      <a:r>
                        <a:rPr sz="450" b="1" spc="-25" dirty="0">
                          <a:latin typeface="Times New Roman"/>
                          <a:cs typeface="Times New Roman"/>
                        </a:rPr>
                        <a:t>k</a:t>
                      </a:r>
                      <a:r>
                        <a:rPr sz="450" b="1" dirty="0">
                          <a:latin typeface="Times New Roman"/>
                          <a:cs typeface="Times New Roman"/>
                        </a:rPr>
                        <a:t>i  </a:t>
                      </a:r>
                      <a:r>
                        <a:rPr sz="450" b="1" spc="-5" dirty="0">
                          <a:latin typeface="Times New Roman"/>
                          <a:cs typeface="Times New Roman"/>
                        </a:rPr>
                        <a:t>D</a:t>
                      </a:r>
                      <a:r>
                        <a:rPr sz="450" b="1" dirty="0">
                          <a:latin typeface="Times New Roman"/>
                          <a:cs typeface="Times New Roman"/>
                        </a:rPr>
                        <a:t>ö</a:t>
                      </a:r>
                      <a:r>
                        <a:rPr sz="450" b="1" spc="-10" dirty="0">
                          <a:latin typeface="Times New Roman"/>
                          <a:cs typeface="Times New Roman"/>
                        </a:rPr>
                        <a:t>n</a:t>
                      </a:r>
                      <a:r>
                        <a:rPr sz="450" b="1" spc="-5" dirty="0">
                          <a:latin typeface="Times New Roman"/>
                          <a:cs typeface="Times New Roman"/>
                        </a:rPr>
                        <a:t>e</a:t>
                      </a:r>
                      <a:r>
                        <a:rPr sz="450" b="1" dirty="0">
                          <a:latin typeface="Times New Roman"/>
                          <a:cs typeface="Times New Roman"/>
                        </a:rPr>
                        <a:t>m</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635" algn="ctr">
                        <a:lnSpc>
                          <a:spcPct val="100000"/>
                        </a:lnSpc>
                        <a:spcBef>
                          <a:spcPts val="315"/>
                        </a:spcBef>
                      </a:pPr>
                      <a:r>
                        <a:rPr sz="450" b="1" dirty="0">
                          <a:latin typeface="Times New Roman"/>
                          <a:cs typeface="Times New Roman"/>
                        </a:rPr>
                        <a:t>Cari</a:t>
                      </a:r>
                      <a:r>
                        <a:rPr sz="450" b="1" spc="-25" dirty="0">
                          <a:latin typeface="Times New Roman"/>
                          <a:cs typeface="Times New Roman"/>
                        </a:rPr>
                        <a:t> </a:t>
                      </a:r>
                      <a:r>
                        <a:rPr sz="450" b="1" spc="5" dirty="0">
                          <a:latin typeface="Times New Roman"/>
                          <a:cs typeface="Times New Roman"/>
                        </a:rPr>
                        <a:t>Dönem</a:t>
                      </a:r>
                      <a:endParaRPr sz="450">
                        <a:latin typeface="Times New Roman"/>
                        <a:cs typeface="Times New Roman"/>
                      </a:endParaRPr>
                    </a:p>
                  </a:txBody>
                  <a:tcPr marL="0" marR="0" marT="400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gridSpan="2">
                  <a:txBody>
                    <a:bodyPr/>
                    <a:lstStyle/>
                    <a:p>
                      <a:pPr marL="121285">
                        <a:lnSpc>
                          <a:spcPct val="100000"/>
                        </a:lnSpc>
                        <a:spcBef>
                          <a:spcPts val="315"/>
                        </a:spcBef>
                      </a:pPr>
                      <a:r>
                        <a:rPr sz="450" b="1" spc="5" dirty="0">
                          <a:latin typeface="Times New Roman"/>
                          <a:cs typeface="Times New Roman"/>
                        </a:rPr>
                        <a:t>Oran </a:t>
                      </a:r>
                      <a:r>
                        <a:rPr sz="450" b="1" spc="15" dirty="0">
                          <a:latin typeface="Times New Roman"/>
                          <a:cs typeface="Times New Roman"/>
                        </a:rPr>
                        <a:t>(%)</a:t>
                      </a:r>
                      <a:endParaRPr sz="450">
                        <a:latin typeface="Times New Roman"/>
                        <a:cs typeface="Times New Roman"/>
                      </a:endParaRPr>
                    </a:p>
                  </a:txBody>
                  <a:tcPr marL="0" marR="0" marT="4000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hMerge="1">
                  <a:txBody>
                    <a:bodyPr/>
                    <a:lstStyle/>
                    <a:p>
                      <a:endParaRPr/>
                    </a:p>
                  </a:txBody>
                  <a:tcPr marL="0" marR="0" marT="0" marB="0"/>
                </a:tc>
                <a:extLst>
                  <a:ext uri="{0D108BD9-81ED-4DB2-BD59-A6C34878D82A}">
                    <a16:rowId xmlns:a16="http://schemas.microsoft.com/office/drawing/2014/main" val="10001"/>
                  </a:ext>
                </a:extLst>
              </a:tr>
              <a:tr h="93726">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marL="42545">
                        <a:lnSpc>
                          <a:spcPct val="100000"/>
                        </a:lnSpc>
                        <a:spcBef>
                          <a:spcPts val="75"/>
                        </a:spcBef>
                      </a:pPr>
                      <a:r>
                        <a:rPr sz="450" b="1" spc="5" dirty="0">
                          <a:latin typeface="Times New Roman"/>
                          <a:cs typeface="Times New Roman"/>
                        </a:rPr>
                        <a:t>31.12.2015</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8E1F2"/>
                    </a:solidFill>
                  </a:tcPr>
                </a:tc>
                <a:tc>
                  <a:txBody>
                    <a:bodyPr/>
                    <a:lstStyle/>
                    <a:p>
                      <a:pPr algn="ctr">
                        <a:lnSpc>
                          <a:spcPct val="100000"/>
                        </a:lnSpc>
                        <a:spcBef>
                          <a:spcPts val="75"/>
                        </a:spcBef>
                      </a:pPr>
                      <a:r>
                        <a:rPr sz="450" b="1" spc="5" dirty="0">
                          <a:latin typeface="Times New Roman"/>
                          <a:cs typeface="Times New Roman"/>
                        </a:rPr>
                        <a:t>31.12.2016</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7CAAC"/>
                    </a:solidFill>
                  </a:tcPr>
                </a:tc>
                <a:tc>
                  <a:txBody>
                    <a:bodyPr/>
                    <a:lstStyle/>
                    <a:p>
                      <a:pPr marL="74295">
                        <a:lnSpc>
                          <a:spcPct val="100000"/>
                        </a:lnSpc>
                        <a:spcBef>
                          <a:spcPts val="75"/>
                        </a:spcBef>
                      </a:pPr>
                      <a:r>
                        <a:rPr sz="450" b="1" spc="10" dirty="0">
                          <a:latin typeface="Times New Roman"/>
                          <a:cs typeface="Times New Roman"/>
                        </a:rPr>
                        <a:t>2015</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tc>
                  <a:txBody>
                    <a:bodyPr/>
                    <a:lstStyle/>
                    <a:p>
                      <a:pPr marL="48260">
                        <a:lnSpc>
                          <a:spcPct val="100000"/>
                        </a:lnSpc>
                        <a:spcBef>
                          <a:spcPts val="75"/>
                        </a:spcBef>
                      </a:pPr>
                      <a:r>
                        <a:rPr sz="450" b="1" spc="10" dirty="0">
                          <a:latin typeface="Times New Roman"/>
                          <a:cs typeface="Times New Roman"/>
                        </a:rPr>
                        <a:t>2016</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E699"/>
                    </a:solidFill>
                  </a:tcPr>
                </a:tc>
                <a:extLst>
                  <a:ext uri="{0D108BD9-81ED-4DB2-BD59-A6C34878D82A}">
                    <a16:rowId xmlns:a16="http://schemas.microsoft.com/office/drawing/2014/main" val="10002"/>
                  </a:ext>
                </a:extLst>
              </a:tr>
              <a:tr h="78486">
                <a:tc>
                  <a:txBody>
                    <a:bodyPr/>
                    <a:lstStyle/>
                    <a:p>
                      <a:pPr marL="2540">
                        <a:lnSpc>
                          <a:spcPts val="495"/>
                        </a:lnSpc>
                        <a:spcBef>
                          <a:spcPts val="25"/>
                        </a:spcBef>
                      </a:pPr>
                      <a:r>
                        <a:rPr sz="450" spc="5" dirty="0">
                          <a:latin typeface="Times New Roman"/>
                          <a:cs typeface="Times New Roman"/>
                        </a:rPr>
                        <a:t>Satış</a:t>
                      </a:r>
                      <a:r>
                        <a:rPr sz="450" dirty="0">
                          <a:latin typeface="Times New Roman"/>
                          <a:cs typeface="Times New Roman"/>
                        </a:rPr>
                        <a:t> Gelirleri</a:t>
                      </a:r>
                      <a:endParaRPr sz="450">
                        <a:latin typeface="Times New Roman"/>
                        <a:cs typeface="Times New Roman"/>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9"/>
                        </a:lnSpc>
                        <a:spcBef>
                          <a:spcPts val="60"/>
                        </a:spcBef>
                      </a:pPr>
                      <a:r>
                        <a:rPr sz="450" dirty="0">
                          <a:latin typeface="Times New Roman"/>
                          <a:cs typeface="Times New Roman"/>
                        </a:rPr>
                        <a:t>1</a:t>
                      </a:r>
                      <a:r>
                        <a:rPr sz="450" spc="5" dirty="0">
                          <a:latin typeface="Times New Roman"/>
                          <a:cs typeface="Times New Roman"/>
                        </a:rPr>
                        <a:t>8</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25400" algn="ctr">
                        <a:lnSpc>
                          <a:spcPts val="459"/>
                        </a:lnSpc>
                        <a:spcBef>
                          <a:spcPts val="60"/>
                        </a:spcBef>
                      </a:pPr>
                      <a:r>
                        <a:rPr sz="450" dirty="0">
                          <a:latin typeface="Times New Roman"/>
                          <a:cs typeface="Times New Roman"/>
                        </a:rPr>
                        <a:t>20</a:t>
                      </a:r>
                      <a:r>
                        <a:rPr sz="450" spc="5" dirty="0">
                          <a:latin typeface="Times New Roman"/>
                          <a:cs typeface="Times New Roman"/>
                        </a:rPr>
                        <a:t>2</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r>
                        <a:rPr sz="450" spc="-1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9"/>
                        </a:lnSpc>
                        <a:spcBef>
                          <a:spcPts val="60"/>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r">
                        <a:lnSpc>
                          <a:spcPts val="459"/>
                        </a:lnSpc>
                        <a:spcBef>
                          <a:spcPts val="60"/>
                        </a:spcBef>
                      </a:pPr>
                      <a:r>
                        <a:rPr sz="450" b="1" dirty="0">
                          <a:latin typeface="Times New Roman"/>
                          <a:cs typeface="Times New Roman"/>
                        </a:rPr>
                        <a:t>100</a:t>
                      </a:r>
                      <a:endParaRPr sz="450">
                        <a:latin typeface="Times New Roman"/>
                        <a:cs typeface="Times New Roman"/>
                      </a:endParaRPr>
                    </a:p>
                  </a:txBody>
                  <a:tcPr marL="0" marR="0" marT="7620"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7724">
                <a:tc>
                  <a:txBody>
                    <a:bodyPr/>
                    <a:lstStyle/>
                    <a:p>
                      <a:pPr marL="2540">
                        <a:lnSpc>
                          <a:spcPts val="495"/>
                        </a:lnSpc>
                        <a:spcBef>
                          <a:spcPts val="15"/>
                        </a:spcBef>
                      </a:pPr>
                      <a:r>
                        <a:rPr sz="450" spc="5" dirty="0">
                          <a:latin typeface="Times New Roman"/>
                          <a:cs typeface="Times New Roman"/>
                        </a:rPr>
                        <a:t>Satışların </a:t>
                      </a:r>
                      <a:r>
                        <a:rPr sz="450" dirty="0">
                          <a:latin typeface="Times New Roman"/>
                          <a:cs typeface="Times New Roman"/>
                        </a:rPr>
                        <a:t>Maliyeti</a:t>
                      </a:r>
                      <a:r>
                        <a:rPr sz="450" spc="30" dirty="0">
                          <a:latin typeface="Times New Roman"/>
                          <a:cs typeface="Times New Roman"/>
                        </a:rPr>
                        <a:t> </a:t>
                      </a:r>
                      <a:r>
                        <a:rPr sz="450" spc="-5" dirty="0">
                          <a:latin typeface="Times New Roman"/>
                          <a:cs typeface="Times New Roman"/>
                        </a:rPr>
                        <a:t>(-)</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dirty="0">
                          <a:latin typeface="Times New Roman"/>
                          <a:cs typeface="Times New Roman"/>
                        </a:rPr>
                        <a:t>1</a:t>
                      </a:r>
                      <a:r>
                        <a:rPr sz="450" spc="5" dirty="0">
                          <a:latin typeface="Times New Roman"/>
                          <a:cs typeface="Times New Roman"/>
                        </a:rPr>
                        <a:t>4</a:t>
                      </a:r>
                      <a:r>
                        <a:rPr sz="450" dirty="0">
                          <a:latin typeface="Times New Roman"/>
                          <a:cs typeface="Times New Roman"/>
                        </a:rPr>
                        <a:t>5.</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25400" algn="ctr">
                        <a:lnSpc>
                          <a:spcPts val="459"/>
                        </a:lnSpc>
                        <a:spcBef>
                          <a:spcPts val="55"/>
                        </a:spcBef>
                      </a:pPr>
                      <a:r>
                        <a:rPr sz="450" dirty="0">
                          <a:latin typeface="Times New Roman"/>
                          <a:cs typeface="Times New Roman"/>
                        </a:rPr>
                        <a:t>15</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a:t>
                      </a:r>
                      <a:r>
                        <a:rPr sz="450" spc="-10" dirty="0">
                          <a:latin typeface="Times New Roman"/>
                          <a:cs typeface="Times New Roman"/>
                        </a:rPr>
                        <a:t>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dirty="0">
                          <a:latin typeface="Times New Roman"/>
                          <a:cs typeface="Times New Roman"/>
                        </a:rPr>
                        <a:t>78,38</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dirty="0">
                          <a:latin typeface="Times New Roman"/>
                          <a:cs typeface="Times New Roman"/>
                        </a:rPr>
                        <a:t>76,73</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9247">
                <a:tc>
                  <a:txBody>
                    <a:bodyPr/>
                    <a:lstStyle/>
                    <a:p>
                      <a:pPr marL="2540">
                        <a:lnSpc>
                          <a:spcPts val="505"/>
                        </a:lnSpc>
                        <a:spcBef>
                          <a:spcPts val="15"/>
                        </a:spcBef>
                      </a:pPr>
                      <a:r>
                        <a:rPr sz="450" b="1" spc="5" dirty="0">
                          <a:latin typeface="Times New Roman"/>
                          <a:cs typeface="Times New Roman"/>
                        </a:rPr>
                        <a:t>Brüt</a:t>
                      </a:r>
                      <a:r>
                        <a:rPr sz="450" b="1"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65"/>
                        </a:spcBef>
                      </a:pPr>
                      <a:r>
                        <a:rPr sz="450" b="1" dirty="0">
                          <a:latin typeface="Times New Roman"/>
                          <a:cs typeface="Times New Roman"/>
                        </a:rPr>
                        <a:t>4</a:t>
                      </a:r>
                      <a:r>
                        <a:rPr sz="450" b="1" spc="5" dirty="0">
                          <a:latin typeface="Times New Roman"/>
                          <a:cs typeface="Times New Roman"/>
                        </a:rPr>
                        <a:t>0</a:t>
                      </a:r>
                      <a:r>
                        <a:rPr sz="450" b="1" dirty="0">
                          <a:latin typeface="Times New Roman"/>
                          <a:cs typeface="Times New Roman"/>
                        </a:rPr>
                        <a:t>.0</a:t>
                      </a:r>
                      <a:r>
                        <a:rPr sz="450" b="1" spc="5" dirty="0">
                          <a:latin typeface="Times New Roman"/>
                          <a:cs typeface="Times New Roman"/>
                        </a:rPr>
                        <a:t>0</a:t>
                      </a:r>
                      <a:r>
                        <a:rPr sz="450" b="1" dirty="0">
                          <a:latin typeface="Times New Roman"/>
                          <a:cs typeface="Times New Roman"/>
                        </a:rPr>
                        <a:t>0.0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5244" algn="ctr">
                        <a:lnSpc>
                          <a:spcPts val="459"/>
                        </a:lnSpc>
                        <a:spcBef>
                          <a:spcPts val="65"/>
                        </a:spcBef>
                      </a:pPr>
                      <a:r>
                        <a:rPr sz="450" b="1" dirty="0">
                          <a:latin typeface="Times New Roman"/>
                          <a:cs typeface="Times New Roman"/>
                        </a:rPr>
                        <a:t>47.00</a:t>
                      </a:r>
                      <a:r>
                        <a:rPr sz="450" b="1" spc="5" dirty="0">
                          <a:latin typeface="Times New Roman"/>
                          <a:cs typeface="Times New Roman"/>
                        </a:rPr>
                        <a:t>0</a:t>
                      </a:r>
                      <a:r>
                        <a:rPr sz="450" b="1" dirty="0">
                          <a:latin typeface="Times New Roman"/>
                          <a:cs typeface="Times New Roman"/>
                        </a:rPr>
                        <a:t>.</a:t>
                      </a:r>
                      <a:r>
                        <a:rPr sz="450" b="1" spc="5" dirty="0">
                          <a:latin typeface="Times New Roman"/>
                          <a:cs typeface="Times New Roman"/>
                        </a:rPr>
                        <a:t>0</a:t>
                      </a:r>
                      <a:r>
                        <a:rPr sz="450" b="1" spc="-10"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65"/>
                        </a:spcBef>
                      </a:pPr>
                      <a:r>
                        <a:rPr sz="450" b="1" spc="5" dirty="0">
                          <a:latin typeface="Times New Roman"/>
                          <a:cs typeface="Times New Roman"/>
                        </a:rPr>
                        <a:t>2</a:t>
                      </a:r>
                      <a:r>
                        <a:rPr sz="450" b="1" dirty="0">
                          <a:latin typeface="Times New Roman"/>
                          <a:cs typeface="Times New Roman"/>
                        </a:rPr>
                        <a:t>1,62</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65"/>
                        </a:spcBef>
                      </a:pPr>
                      <a:r>
                        <a:rPr sz="450" b="1" spc="5" dirty="0">
                          <a:latin typeface="Times New Roman"/>
                          <a:cs typeface="Times New Roman"/>
                        </a:rPr>
                        <a:t>2</a:t>
                      </a:r>
                      <a:r>
                        <a:rPr sz="450" b="1" dirty="0">
                          <a:latin typeface="Times New Roman"/>
                          <a:cs typeface="Times New Roman"/>
                        </a:rPr>
                        <a:t>3,27</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94488">
                <a:tc>
                  <a:txBody>
                    <a:bodyPr/>
                    <a:lstStyle/>
                    <a:p>
                      <a:pPr marL="2540">
                        <a:lnSpc>
                          <a:spcPct val="100000"/>
                        </a:lnSpc>
                        <a:spcBef>
                          <a:spcPts val="75"/>
                        </a:spcBef>
                      </a:pPr>
                      <a:r>
                        <a:rPr sz="450" dirty="0">
                          <a:latin typeface="Times New Roman"/>
                          <a:cs typeface="Times New Roman"/>
                        </a:rPr>
                        <a:t>Pazarlama </a:t>
                      </a:r>
                      <a:r>
                        <a:rPr sz="450" spc="5" dirty="0">
                          <a:latin typeface="Times New Roman"/>
                          <a:cs typeface="Times New Roman"/>
                        </a:rPr>
                        <a:t>Satış Dağıtım</a:t>
                      </a:r>
                      <a:r>
                        <a:rPr sz="450" spc="-60" dirty="0">
                          <a:latin typeface="Times New Roman"/>
                          <a:cs typeface="Times New Roman"/>
                        </a:rPr>
                        <a:t> </a:t>
                      </a:r>
                      <a:r>
                        <a:rPr sz="450" dirty="0">
                          <a:latin typeface="Times New Roman"/>
                          <a:cs typeface="Times New Roman"/>
                        </a:rPr>
                        <a:t>Giderleri</a:t>
                      </a:r>
                      <a:endParaRPr sz="450">
                        <a:latin typeface="Times New Roman"/>
                        <a:cs typeface="Times New Roman"/>
                      </a:endParaRPr>
                    </a:p>
                  </a:txBody>
                  <a:tcPr marL="0" marR="0" marT="95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175"/>
                        </a:spcBef>
                      </a:pPr>
                      <a:r>
                        <a:rPr sz="450" dirty="0">
                          <a:latin typeface="Times New Roman"/>
                          <a:cs typeface="Times New Roman"/>
                        </a:rPr>
                        <a:t>1</a:t>
                      </a:r>
                      <a:r>
                        <a:rPr sz="450" spc="5" dirty="0">
                          <a:latin typeface="Times New Roman"/>
                          <a:cs typeface="Times New Roman"/>
                        </a:rPr>
                        <a:t>5</a:t>
                      </a:r>
                      <a:r>
                        <a:rPr sz="450" dirty="0">
                          <a:latin typeface="Times New Roman"/>
                          <a:cs typeface="Times New Roman"/>
                        </a:rPr>
                        <a:t>.0</a:t>
                      </a:r>
                      <a:r>
                        <a:rPr sz="450" spc="5" dirty="0">
                          <a:latin typeface="Times New Roman"/>
                          <a:cs typeface="Times New Roman"/>
                        </a:rPr>
                        <a:t>0</a:t>
                      </a:r>
                      <a:r>
                        <a:rPr sz="450" dirty="0">
                          <a:latin typeface="Times New Roman"/>
                          <a:cs typeface="Times New Roman"/>
                        </a:rPr>
                        <a:t>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5244" algn="ctr">
                        <a:lnSpc>
                          <a:spcPts val="470"/>
                        </a:lnSpc>
                        <a:spcBef>
                          <a:spcPts val="175"/>
                        </a:spcBef>
                      </a:pPr>
                      <a:r>
                        <a:rPr sz="450" dirty="0">
                          <a:latin typeface="Times New Roman"/>
                          <a:cs typeface="Times New Roman"/>
                        </a:rPr>
                        <a:t>18.00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spc="-10"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175"/>
                        </a:spcBef>
                      </a:pPr>
                      <a:r>
                        <a:rPr sz="450" spc="5" dirty="0">
                          <a:latin typeface="Times New Roman"/>
                          <a:cs typeface="Times New Roman"/>
                        </a:rPr>
                        <a:t>8</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1</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175"/>
                        </a:spcBef>
                      </a:pPr>
                      <a:r>
                        <a:rPr sz="450" dirty="0">
                          <a:latin typeface="Times New Roman"/>
                          <a:cs typeface="Times New Roman"/>
                        </a:rPr>
                        <a:t>8,91</a:t>
                      </a:r>
                      <a:endParaRPr sz="450">
                        <a:latin typeface="Times New Roman"/>
                        <a:cs typeface="Times New Roman"/>
                      </a:endParaRPr>
                    </a:p>
                  </a:txBody>
                  <a:tcPr marL="0" marR="0" marT="2222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77724">
                <a:tc>
                  <a:txBody>
                    <a:bodyPr/>
                    <a:lstStyle/>
                    <a:p>
                      <a:pPr marL="2540">
                        <a:lnSpc>
                          <a:spcPts val="505"/>
                        </a:lnSpc>
                        <a:spcBef>
                          <a:spcPts val="5"/>
                        </a:spcBef>
                      </a:pPr>
                      <a:r>
                        <a:rPr sz="450" dirty="0">
                          <a:latin typeface="Times New Roman"/>
                          <a:cs typeface="Times New Roman"/>
                        </a:rPr>
                        <a:t>Genel </a:t>
                      </a:r>
                      <a:r>
                        <a:rPr sz="450" spc="5" dirty="0">
                          <a:latin typeface="Times New Roman"/>
                          <a:cs typeface="Times New Roman"/>
                        </a:rPr>
                        <a:t>Yönetim </a:t>
                      </a:r>
                      <a:r>
                        <a:rPr sz="450" dirty="0">
                          <a:latin typeface="Times New Roman"/>
                          <a:cs typeface="Times New Roman"/>
                        </a:rPr>
                        <a:t>Giderleri</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dirty="0">
                          <a:latin typeface="Times New Roman"/>
                          <a:cs typeface="Times New Roman"/>
                        </a:rPr>
                        <a:t>9.20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5244" algn="ctr">
                        <a:lnSpc>
                          <a:spcPts val="459"/>
                        </a:lnSpc>
                        <a:spcBef>
                          <a:spcPts val="55"/>
                        </a:spcBef>
                      </a:pPr>
                      <a:r>
                        <a:rPr sz="450" spc="5" dirty="0">
                          <a:latin typeface="Times New Roman"/>
                          <a:cs typeface="Times New Roman"/>
                        </a:rPr>
                        <a:t>1</a:t>
                      </a:r>
                      <a:r>
                        <a:rPr sz="450" dirty="0">
                          <a:latin typeface="Times New Roman"/>
                          <a:cs typeface="Times New Roman"/>
                        </a:rPr>
                        <a:t>0.100.0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spc="5" dirty="0">
                          <a:latin typeface="Times New Roman"/>
                          <a:cs typeface="Times New Roman"/>
                        </a:rPr>
                        <a:t>4</a:t>
                      </a:r>
                      <a:r>
                        <a:rPr sz="450" dirty="0">
                          <a:latin typeface="Times New Roman"/>
                          <a:cs typeface="Times New Roman"/>
                        </a:rPr>
                        <a:t>,</a:t>
                      </a:r>
                      <a:r>
                        <a:rPr sz="450" spc="5" dirty="0">
                          <a:latin typeface="Times New Roman"/>
                          <a:cs typeface="Times New Roman"/>
                        </a:rPr>
                        <a:t>9</a:t>
                      </a:r>
                      <a:r>
                        <a:rPr sz="450" dirty="0">
                          <a:latin typeface="Times New Roman"/>
                          <a:cs typeface="Times New Roman"/>
                        </a:rPr>
                        <a:t>7</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spc="5" dirty="0">
                          <a:latin typeface="Times New Roman"/>
                          <a:cs typeface="Times New Roman"/>
                        </a:rPr>
                        <a:t>5</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89916">
                <a:tc>
                  <a:txBody>
                    <a:bodyPr/>
                    <a:lstStyle/>
                    <a:p>
                      <a:pPr marL="2540">
                        <a:lnSpc>
                          <a:spcPct val="100000"/>
                        </a:lnSpc>
                        <a:spcBef>
                          <a:spcPts val="65"/>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Gelirler</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dirty="0">
                          <a:latin typeface="Times New Roman"/>
                          <a:cs typeface="Times New Roman"/>
                        </a:rPr>
                        <a:t>1.64</a:t>
                      </a:r>
                      <a:r>
                        <a:rPr sz="450" spc="5" dirty="0">
                          <a:latin typeface="Times New Roman"/>
                          <a:cs typeface="Times New Roman"/>
                        </a:rPr>
                        <a:t>9</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30175" algn="ctr">
                        <a:lnSpc>
                          <a:spcPts val="459"/>
                        </a:lnSpc>
                        <a:spcBef>
                          <a:spcPts val="150"/>
                        </a:spcBef>
                      </a:pPr>
                      <a:r>
                        <a:rPr sz="450" dirty="0">
                          <a:latin typeface="Times New Roman"/>
                          <a:cs typeface="Times New Roman"/>
                        </a:rPr>
                        <a:t>7</a:t>
                      </a:r>
                      <a:r>
                        <a:rPr sz="450" spc="5" dirty="0">
                          <a:latin typeface="Times New Roman"/>
                          <a:cs typeface="Times New Roman"/>
                        </a:rPr>
                        <a:t>1</a:t>
                      </a:r>
                      <a:r>
                        <a:rPr sz="450" dirty="0">
                          <a:latin typeface="Times New Roman"/>
                          <a:cs typeface="Times New Roman"/>
                        </a:rPr>
                        <a:t>6.000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8</a:t>
                      </a:r>
                      <a:r>
                        <a:rPr sz="450" dirty="0">
                          <a:latin typeface="Times New Roman"/>
                          <a:cs typeface="Times New Roman"/>
                        </a:rPr>
                        <a:t>9</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5</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89916">
                <a:tc>
                  <a:txBody>
                    <a:bodyPr/>
                    <a:lstStyle/>
                    <a:p>
                      <a:pPr marL="2540">
                        <a:lnSpc>
                          <a:spcPct val="100000"/>
                        </a:lnSpc>
                        <a:spcBef>
                          <a:spcPts val="65"/>
                        </a:spcBef>
                      </a:pPr>
                      <a:r>
                        <a:rPr sz="450" dirty="0">
                          <a:latin typeface="Times New Roman"/>
                          <a:cs typeface="Times New Roman"/>
                        </a:rPr>
                        <a:t>Diğer Faaliyetlerden</a:t>
                      </a:r>
                      <a:r>
                        <a:rPr sz="450" spc="50" dirty="0">
                          <a:latin typeface="Times New Roman"/>
                          <a:cs typeface="Times New Roman"/>
                        </a:rPr>
                        <a:t> </a:t>
                      </a:r>
                      <a:r>
                        <a:rPr sz="450" dirty="0">
                          <a:latin typeface="Times New Roman"/>
                          <a:cs typeface="Times New Roman"/>
                        </a:rPr>
                        <a:t>Giderler</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dirty="0">
                          <a:latin typeface="Times New Roman"/>
                          <a:cs typeface="Times New Roman"/>
                        </a:rPr>
                        <a:t>1.60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87630" algn="ctr">
                        <a:lnSpc>
                          <a:spcPts val="459"/>
                        </a:lnSpc>
                        <a:spcBef>
                          <a:spcPts val="150"/>
                        </a:spcBef>
                      </a:pPr>
                      <a:r>
                        <a:rPr sz="450" dirty="0">
                          <a:latin typeface="Times New Roman"/>
                          <a:cs typeface="Times New Roman"/>
                        </a:rPr>
                        <a:t>1.700.0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8</a:t>
                      </a:r>
                      <a:r>
                        <a:rPr sz="450" dirty="0">
                          <a:latin typeface="Times New Roman"/>
                          <a:cs typeface="Times New Roman"/>
                        </a:rPr>
                        <a:t>6</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50"/>
                        </a:spcBef>
                      </a:pP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8</a:t>
                      </a:r>
                      <a:r>
                        <a:rPr sz="450" dirty="0">
                          <a:latin typeface="Times New Roman"/>
                          <a:cs typeface="Times New Roman"/>
                        </a:rPr>
                        <a:t>4</a:t>
                      </a:r>
                      <a:endParaRPr sz="450">
                        <a:latin typeface="Times New Roman"/>
                        <a:cs typeface="Times New Roman"/>
                      </a:endParaRPr>
                    </a:p>
                  </a:txBody>
                  <a:tcPr marL="0" marR="0" marT="1905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77723">
                <a:tc>
                  <a:txBody>
                    <a:bodyPr/>
                    <a:lstStyle/>
                    <a:p>
                      <a:pPr marL="2540">
                        <a:lnSpc>
                          <a:spcPts val="495"/>
                        </a:lnSpc>
                        <a:spcBef>
                          <a:spcPts val="15"/>
                        </a:spcBef>
                      </a:pPr>
                      <a:r>
                        <a:rPr sz="450" b="1" dirty="0">
                          <a:latin typeface="Times New Roman"/>
                          <a:cs typeface="Times New Roman"/>
                        </a:rPr>
                        <a:t>Faaliyet</a:t>
                      </a:r>
                      <a:r>
                        <a:rPr sz="450" b="1" spc="25" dirty="0">
                          <a:latin typeface="Times New Roman"/>
                          <a:cs typeface="Times New Roman"/>
                        </a:rPr>
                        <a:t> </a:t>
                      </a:r>
                      <a:r>
                        <a:rPr sz="450" b="1" dirty="0">
                          <a:latin typeface="Times New Roman"/>
                          <a:cs typeface="Times New Roman"/>
                        </a:rPr>
                        <a:t>Karı</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b="1" dirty="0">
                          <a:latin typeface="Times New Roman"/>
                          <a:cs typeface="Times New Roman"/>
                        </a:rPr>
                        <a:t>1</a:t>
                      </a:r>
                      <a:r>
                        <a:rPr sz="450" b="1" spc="5" dirty="0">
                          <a:latin typeface="Times New Roman"/>
                          <a:cs typeface="Times New Roman"/>
                        </a:rPr>
                        <a:t>5</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5244" algn="ctr">
                        <a:lnSpc>
                          <a:spcPts val="459"/>
                        </a:lnSpc>
                        <a:spcBef>
                          <a:spcPts val="55"/>
                        </a:spcBef>
                      </a:pPr>
                      <a:r>
                        <a:rPr sz="450" b="1" dirty="0">
                          <a:latin typeface="Times New Roman"/>
                          <a:cs typeface="Times New Roman"/>
                        </a:rPr>
                        <a:t>17.91</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spc="-10"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b="1" dirty="0">
                          <a:latin typeface="Times New Roman"/>
                          <a:cs typeface="Times New Roman"/>
                        </a:rPr>
                        <a:t>8,57</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55"/>
                        </a:spcBef>
                      </a:pPr>
                      <a:r>
                        <a:rPr sz="450" b="1" dirty="0">
                          <a:latin typeface="Times New Roman"/>
                          <a:cs typeface="Times New Roman"/>
                        </a:rPr>
                        <a:t>8,87</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91440">
                <a:tc>
                  <a:txBody>
                    <a:bodyPr/>
                    <a:lstStyle/>
                    <a:p>
                      <a:pPr marL="2540">
                        <a:lnSpc>
                          <a:spcPct val="100000"/>
                        </a:lnSpc>
                        <a:spcBef>
                          <a:spcPts val="65"/>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a:t>
                      </a:r>
                      <a:r>
                        <a:rPr sz="450" spc="35" dirty="0">
                          <a:latin typeface="Times New Roman"/>
                          <a:cs typeface="Times New Roman"/>
                        </a:rPr>
                        <a:t> </a:t>
                      </a:r>
                      <a:r>
                        <a:rPr sz="450" dirty="0">
                          <a:latin typeface="Times New Roman"/>
                          <a:cs typeface="Times New Roman"/>
                        </a:rPr>
                        <a:t>Gelirler</a:t>
                      </a:r>
                      <a:endParaRPr sz="450">
                        <a:latin typeface="Times New Roman"/>
                        <a:cs typeface="Times New Roman"/>
                      </a:endParaRPr>
                    </a:p>
                  </a:txBody>
                  <a:tcPr marL="0" marR="0" marT="825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60"/>
                        </a:spcBef>
                      </a:pPr>
                      <a:r>
                        <a:rPr sz="450" dirty="0">
                          <a:latin typeface="Times New Roman"/>
                          <a:cs typeface="Times New Roman"/>
                        </a:rPr>
                        <a:t>5.30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87630" algn="ctr">
                        <a:lnSpc>
                          <a:spcPts val="459"/>
                        </a:lnSpc>
                        <a:spcBef>
                          <a:spcPts val="160"/>
                        </a:spcBef>
                      </a:pPr>
                      <a:r>
                        <a:rPr sz="450" dirty="0">
                          <a:latin typeface="Times New Roman"/>
                          <a:cs typeface="Times New Roman"/>
                        </a:rPr>
                        <a:t>4.200.0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60"/>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8</a:t>
                      </a:r>
                      <a:r>
                        <a:rPr sz="450" dirty="0">
                          <a:latin typeface="Times New Roman"/>
                          <a:cs typeface="Times New Roman"/>
                        </a:rPr>
                        <a:t>6</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60"/>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8</a:t>
                      </a:r>
                      <a:endParaRPr sz="450">
                        <a:latin typeface="Times New Roman"/>
                        <a:cs typeface="Times New Roman"/>
                      </a:endParaRPr>
                    </a:p>
                  </a:txBody>
                  <a:tcPr marL="0" marR="0" marT="2032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83820">
                <a:tc>
                  <a:txBody>
                    <a:bodyPr/>
                    <a:lstStyle/>
                    <a:p>
                      <a:pPr marL="2540">
                        <a:lnSpc>
                          <a:spcPts val="520"/>
                        </a:lnSpc>
                        <a:spcBef>
                          <a:spcPts val="40"/>
                        </a:spcBef>
                      </a:pPr>
                      <a:r>
                        <a:rPr sz="450" spc="5" dirty="0">
                          <a:latin typeface="Times New Roman"/>
                          <a:cs typeface="Times New Roman"/>
                        </a:rPr>
                        <a:t>Esas </a:t>
                      </a:r>
                      <a:r>
                        <a:rPr sz="450" dirty="0">
                          <a:latin typeface="Times New Roman"/>
                          <a:cs typeface="Times New Roman"/>
                        </a:rPr>
                        <a:t>Faaliyet </a:t>
                      </a:r>
                      <a:r>
                        <a:rPr sz="450" spc="5" dirty="0">
                          <a:latin typeface="Times New Roman"/>
                          <a:cs typeface="Times New Roman"/>
                        </a:rPr>
                        <a:t>Dışı Finansal</a:t>
                      </a:r>
                      <a:r>
                        <a:rPr sz="450" spc="35" dirty="0">
                          <a:latin typeface="Times New Roman"/>
                          <a:cs typeface="Times New Roman"/>
                        </a:rPr>
                        <a:t> </a:t>
                      </a:r>
                      <a:r>
                        <a:rPr sz="450" dirty="0">
                          <a:latin typeface="Times New Roman"/>
                          <a:cs typeface="Times New Roman"/>
                        </a:rPr>
                        <a:t>Giderler</a:t>
                      </a:r>
                      <a:endParaRPr sz="450">
                        <a:latin typeface="Times New Roman"/>
                        <a:cs typeface="Times New Roman"/>
                      </a:endParaRPr>
                    </a:p>
                  </a:txBody>
                  <a:tcPr marL="0" marR="0" marT="508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00"/>
                        </a:spcBef>
                      </a:pPr>
                      <a:r>
                        <a:rPr sz="450" dirty="0">
                          <a:latin typeface="Times New Roman"/>
                          <a:cs typeface="Times New Roman"/>
                        </a:rPr>
                        <a:t>6.20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87630" algn="ctr">
                        <a:lnSpc>
                          <a:spcPts val="459"/>
                        </a:lnSpc>
                        <a:spcBef>
                          <a:spcPts val="100"/>
                        </a:spcBef>
                      </a:pPr>
                      <a:r>
                        <a:rPr sz="450" dirty="0">
                          <a:latin typeface="Times New Roman"/>
                          <a:cs typeface="Times New Roman"/>
                        </a:rPr>
                        <a:t>6.400.0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00"/>
                        </a:spcBef>
                      </a:pP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3</a:t>
                      </a:r>
                      <a:r>
                        <a:rPr sz="450" dirty="0">
                          <a:latin typeface="Times New Roman"/>
                          <a:cs typeface="Times New Roman"/>
                        </a:rPr>
                        <a:t>5</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9"/>
                        </a:lnSpc>
                        <a:spcBef>
                          <a:spcPts val="100"/>
                        </a:spcBef>
                      </a:pP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1</a:t>
                      </a:r>
                      <a:r>
                        <a:rPr sz="450" dirty="0">
                          <a:latin typeface="Times New Roman"/>
                          <a:cs typeface="Times New Roman"/>
                        </a:rPr>
                        <a:t>7</a:t>
                      </a:r>
                      <a:endParaRPr sz="450">
                        <a:latin typeface="Times New Roman"/>
                        <a:cs typeface="Times New Roman"/>
                      </a:endParaRPr>
                    </a:p>
                  </a:txBody>
                  <a:tcPr marL="0" marR="0" marT="1270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79247">
                <a:tc>
                  <a:txBody>
                    <a:bodyPr/>
                    <a:lstStyle/>
                    <a:p>
                      <a:pPr marL="2540">
                        <a:lnSpc>
                          <a:spcPts val="505"/>
                        </a:lnSpc>
                        <a:spcBef>
                          <a:spcPts val="15"/>
                        </a:spcBef>
                      </a:pPr>
                      <a:r>
                        <a:rPr sz="450" b="1" spc="-5" dirty="0">
                          <a:latin typeface="Times New Roman"/>
                          <a:cs typeface="Times New Roman"/>
                        </a:rPr>
                        <a:t>Vergi </a:t>
                      </a:r>
                      <a:r>
                        <a:rPr sz="450" b="1" dirty="0">
                          <a:latin typeface="Times New Roman"/>
                          <a:cs typeface="Times New Roman"/>
                        </a:rPr>
                        <a:t>Öncesi</a:t>
                      </a:r>
                      <a:r>
                        <a:rPr sz="450" b="1" spc="45" dirty="0">
                          <a:latin typeface="Times New Roman"/>
                          <a:cs typeface="Times New Roman"/>
                        </a:rPr>
                        <a:t> </a:t>
                      </a:r>
                      <a:r>
                        <a:rPr sz="450" b="1" spc="5" dirty="0">
                          <a:latin typeface="Times New Roman"/>
                          <a:cs typeface="Times New Roman"/>
                        </a:rPr>
                        <a:t>Kar</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55"/>
                        </a:spcBef>
                      </a:pPr>
                      <a:r>
                        <a:rPr sz="450" b="1" dirty="0">
                          <a:latin typeface="Times New Roman"/>
                          <a:cs typeface="Times New Roman"/>
                        </a:rPr>
                        <a:t>1</a:t>
                      </a:r>
                      <a:r>
                        <a:rPr sz="450" b="1" spc="5" dirty="0">
                          <a:latin typeface="Times New Roman"/>
                          <a:cs typeface="Times New Roman"/>
                        </a:rPr>
                        <a:t>4</a:t>
                      </a:r>
                      <a:r>
                        <a:rPr sz="450" b="1" dirty="0">
                          <a:latin typeface="Times New Roman"/>
                          <a:cs typeface="Times New Roman"/>
                        </a:rPr>
                        <a:t>.9</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55244" algn="ctr">
                        <a:lnSpc>
                          <a:spcPts val="470"/>
                        </a:lnSpc>
                        <a:spcBef>
                          <a:spcPts val="55"/>
                        </a:spcBef>
                      </a:pPr>
                      <a:r>
                        <a:rPr sz="450" b="1" dirty="0">
                          <a:latin typeface="Times New Roman"/>
                          <a:cs typeface="Times New Roman"/>
                        </a:rPr>
                        <a:t>15.71</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spc="-10"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55"/>
                        </a:spcBef>
                      </a:pPr>
                      <a:r>
                        <a:rPr sz="450" b="1" dirty="0">
                          <a:latin typeface="Times New Roman"/>
                          <a:cs typeface="Times New Roman"/>
                        </a:rPr>
                        <a:t>8,08</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70"/>
                        </a:lnSpc>
                        <a:spcBef>
                          <a:spcPts val="55"/>
                        </a:spcBef>
                      </a:pPr>
                      <a:r>
                        <a:rPr sz="450" b="1" dirty="0">
                          <a:latin typeface="Times New Roman"/>
                          <a:cs typeface="Times New Roman"/>
                        </a:rPr>
                        <a:t>7,78</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77724">
                <a:tc>
                  <a:txBody>
                    <a:bodyPr/>
                    <a:lstStyle/>
                    <a:p>
                      <a:pPr marL="2540">
                        <a:lnSpc>
                          <a:spcPts val="505"/>
                        </a:lnSpc>
                        <a:spcBef>
                          <a:spcPts val="5"/>
                        </a:spcBef>
                      </a:pPr>
                      <a:r>
                        <a:rPr sz="450" spc="-10" dirty="0">
                          <a:latin typeface="Times New Roman"/>
                          <a:cs typeface="Times New Roman"/>
                        </a:rPr>
                        <a:t>Vergi</a:t>
                      </a:r>
                      <a:r>
                        <a:rPr sz="450" spc="10" dirty="0">
                          <a:latin typeface="Times New Roman"/>
                          <a:cs typeface="Times New Roman"/>
                        </a:rPr>
                        <a:t> </a:t>
                      </a:r>
                      <a:r>
                        <a:rPr sz="450" dirty="0">
                          <a:latin typeface="Times New Roman"/>
                          <a:cs typeface="Times New Roman"/>
                        </a:rPr>
                        <a:t>Karşılığı</a:t>
                      </a:r>
                      <a:endParaRPr sz="450">
                        <a:latin typeface="Times New Roman"/>
                        <a:cs typeface="Times New Roman"/>
                      </a:endParaRPr>
                    </a:p>
                  </a:txBody>
                  <a:tcPr marL="0" marR="0" marT="63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55"/>
                        </a:spcBef>
                      </a:pPr>
                      <a:r>
                        <a:rPr sz="450" dirty="0">
                          <a:latin typeface="Times New Roman"/>
                          <a:cs typeface="Times New Roman"/>
                        </a:rPr>
                        <a:t>4.10</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87630" algn="ctr">
                        <a:lnSpc>
                          <a:spcPts val="455"/>
                        </a:lnSpc>
                        <a:spcBef>
                          <a:spcPts val="55"/>
                        </a:spcBef>
                      </a:pPr>
                      <a:r>
                        <a:rPr sz="450" dirty="0">
                          <a:latin typeface="Times New Roman"/>
                          <a:cs typeface="Times New Roman"/>
                        </a:rPr>
                        <a:t>2.980.0</a:t>
                      </a:r>
                      <a:r>
                        <a:rPr sz="450" spc="5" dirty="0">
                          <a:latin typeface="Times New Roman"/>
                          <a:cs typeface="Times New Roman"/>
                        </a:rPr>
                        <a:t>0</a:t>
                      </a:r>
                      <a:r>
                        <a:rPr sz="450"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55"/>
                        </a:spcBef>
                      </a:pPr>
                      <a:r>
                        <a:rPr sz="450" spc="5" dirty="0">
                          <a:latin typeface="Times New Roman"/>
                          <a:cs typeface="Times New Roman"/>
                        </a:rPr>
                        <a:t>2</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2</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r">
                        <a:lnSpc>
                          <a:spcPts val="455"/>
                        </a:lnSpc>
                        <a:spcBef>
                          <a:spcPts val="55"/>
                        </a:spcBef>
                      </a:pPr>
                      <a:r>
                        <a:rPr sz="450" spc="5" dirty="0">
                          <a:latin typeface="Times New Roman"/>
                          <a:cs typeface="Times New Roman"/>
                        </a:rPr>
                        <a:t>1</a:t>
                      </a:r>
                      <a:r>
                        <a:rPr sz="450" dirty="0">
                          <a:latin typeface="Times New Roman"/>
                          <a:cs typeface="Times New Roman"/>
                        </a:rPr>
                        <a:t>,</a:t>
                      </a:r>
                      <a:r>
                        <a:rPr sz="450" spc="5" dirty="0">
                          <a:latin typeface="Times New Roman"/>
                          <a:cs typeface="Times New Roman"/>
                        </a:rPr>
                        <a:t>4</a:t>
                      </a:r>
                      <a:r>
                        <a:rPr sz="450" dirty="0">
                          <a:latin typeface="Times New Roman"/>
                          <a:cs typeface="Times New Roman"/>
                        </a:rPr>
                        <a:t>8</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77724">
                <a:tc>
                  <a:txBody>
                    <a:bodyPr/>
                    <a:lstStyle/>
                    <a:p>
                      <a:pPr marL="2540">
                        <a:lnSpc>
                          <a:spcPts val="495"/>
                        </a:lnSpc>
                        <a:spcBef>
                          <a:spcPts val="15"/>
                        </a:spcBef>
                      </a:pPr>
                      <a:r>
                        <a:rPr sz="450" b="1" spc="5" dirty="0">
                          <a:latin typeface="Times New Roman"/>
                          <a:cs typeface="Times New Roman"/>
                        </a:rPr>
                        <a:t>Dönem </a:t>
                      </a:r>
                      <a:r>
                        <a:rPr sz="450" b="1" dirty="0">
                          <a:latin typeface="Times New Roman"/>
                          <a:cs typeface="Times New Roman"/>
                        </a:rPr>
                        <a:t>Karı</a:t>
                      </a:r>
                      <a:endParaRPr sz="450">
                        <a:latin typeface="Times New Roman"/>
                        <a:cs typeface="Times New Roman"/>
                      </a:endParaRPr>
                    </a:p>
                  </a:txBody>
                  <a:tcPr marL="0" marR="0" marT="190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9"/>
                        </a:lnSpc>
                        <a:spcBef>
                          <a:spcPts val="55"/>
                        </a:spcBef>
                      </a:pPr>
                      <a:r>
                        <a:rPr sz="450" b="1" dirty="0">
                          <a:latin typeface="Times New Roman"/>
                          <a:cs typeface="Times New Roman"/>
                        </a:rPr>
                        <a:t>1</a:t>
                      </a:r>
                      <a:r>
                        <a:rPr sz="450" b="1" spc="5" dirty="0">
                          <a:latin typeface="Times New Roman"/>
                          <a:cs typeface="Times New Roman"/>
                        </a:rPr>
                        <a:t>0</a:t>
                      </a:r>
                      <a:r>
                        <a:rPr sz="450" b="1" dirty="0">
                          <a:latin typeface="Times New Roman"/>
                          <a:cs typeface="Times New Roman"/>
                        </a:rPr>
                        <a:t>.8</a:t>
                      </a:r>
                      <a:r>
                        <a:rPr sz="450" b="1" spc="5" dirty="0">
                          <a:latin typeface="Times New Roman"/>
                          <a:cs typeface="Times New Roman"/>
                        </a:rPr>
                        <a:t>4</a:t>
                      </a:r>
                      <a:r>
                        <a:rPr sz="450" b="1" dirty="0">
                          <a:latin typeface="Times New Roman"/>
                          <a:cs typeface="Times New Roman"/>
                        </a:rPr>
                        <a:t>9.0</a:t>
                      </a:r>
                      <a:r>
                        <a:rPr sz="450" b="1" spc="-5"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55244" algn="ctr">
                        <a:lnSpc>
                          <a:spcPts val="459"/>
                        </a:lnSpc>
                        <a:spcBef>
                          <a:spcPts val="55"/>
                        </a:spcBef>
                      </a:pPr>
                      <a:r>
                        <a:rPr sz="450" b="1" dirty="0">
                          <a:latin typeface="Times New Roman"/>
                          <a:cs typeface="Times New Roman"/>
                        </a:rPr>
                        <a:t>12.73</a:t>
                      </a:r>
                      <a:r>
                        <a:rPr sz="450" b="1" spc="5" dirty="0">
                          <a:latin typeface="Times New Roman"/>
                          <a:cs typeface="Times New Roman"/>
                        </a:rPr>
                        <a:t>6</a:t>
                      </a:r>
                      <a:r>
                        <a:rPr sz="450" b="1" dirty="0">
                          <a:latin typeface="Times New Roman"/>
                          <a:cs typeface="Times New Roman"/>
                        </a:rPr>
                        <a:t>.</a:t>
                      </a:r>
                      <a:r>
                        <a:rPr sz="450" b="1" spc="5" dirty="0">
                          <a:latin typeface="Times New Roman"/>
                          <a:cs typeface="Times New Roman"/>
                        </a:rPr>
                        <a:t>0</a:t>
                      </a:r>
                      <a:r>
                        <a:rPr sz="450" b="1" spc="-10" dirty="0">
                          <a:latin typeface="Times New Roman"/>
                          <a:cs typeface="Times New Roman"/>
                        </a:rPr>
                        <a:t>0</a:t>
                      </a:r>
                      <a:r>
                        <a:rPr sz="450" b="1" dirty="0">
                          <a:latin typeface="Times New Roman"/>
                          <a:cs typeface="Times New Roman"/>
                        </a:rPr>
                        <a:t>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9"/>
                        </a:lnSpc>
                        <a:spcBef>
                          <a:spcPts val="55"/>
                        </a:spcBef>
                      </a:pPr>
                      <a:r>
                        <a:rPr sz="450" b="1" dirty="0">
                          <a:latin typeface="Times New Roman"/>
                          <a:cs typeface="Times New Roman"/>
                        </a:rPr>
                        <a:t>5,86</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r">
                        <a:lnSpc>
                          <a:spcPts val="459"/>
                        </a:lnSpc>
                        <a:spcBef>
                          <a:spcPts val="55"/>
                        </a:spcBef>
                      </a:pPr>
                      <a:r>
                        <a:rPr sz="450" b="1" dirty="0">
                          <a:latin typeface="Times New Roman"/>
                          <a:cs typeface="Times New Roman"/>
                        </a:rPr>
                        <a:t>6,30</a:t>
                      </a:r>
                      <a:endParaRPr sz="450">
                        <a:latin typeface="Times New Roman"/>
                        <a:cs typeface="Times New Roman"/>
                      </a:endParaRPr>
                    </a:p>
                  </a:txBody>
                  <a:tcPr marL="0" marR="0" marT="698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15"/>
                  </a:ext>
                </a:extLst>
              </a:tr>
            </a:tbl>
          </a:graphicData>
        </a:graphic>
      </p:graphicFrame>
      <p:sp>
        <p:nvSpPr>
          <p:cNvPr id="8" name="object 8"/>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9" name="object 9"/>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Yüzde </a:t>
                      </a:r>
                      <a:r>
                        <a:rPr sz="800" b="1" dirty="0">
                          <a:solidFill>
                            <a:srgbClr val="330066"/>
                          </a:solidFill>
                          <a:latin typeface="Times New Roman"/>
                          <a:cs typeface="Times New Roman"/>
                        </a:rPr>
                        <a:t>Yöntemiyle </a:t>
                      </a:r>
                      <a:r>
                        <a:rPr sz="800" b="1" spc="5" dirty="0">
                          <a:solidFill>
                            <a:srgbClr val="330066"/>
                          </a:solidFill>
                          <a:latin typeface="Times New Roman"/>
                          <a:cs typeface="Times New Roman"/>
                        </a:rPr>
                        <a:t>Analiz </a:t>
                      </a:r>
                      <a:r>
                        <a:rPr sz="800" b="1" dirty="0">
                          <a:solidFill>
                            <a:srgbClr val="330066"/>
                          </a:solidFill>
                          <a:latin typeface="Times New Roman"/>
                          <a:cs typeface="Times New Roman"/>
                        </a:rPr>
                        <a:t>(Dikey</a:t>
                      </a:r>
                      <a:r>
                        <a:rPr sz="800" b="1" spc="105" dirty="0">
                          <a:solidFill>
                            <a:srgbClr val="330066"/>
                          </a:solidFill>
                          <a:latin typeface="Times New Roman"/>
                          <a:cs typeface="Times New Roman"/>
                        </a:rPr>
                        <a:t> </a:t>
                      </a:r>
                      <a:r>
                        <a:rPr sz="800" b="1" spc="5" dirty="0">
                          <a:solidFill>
                            <a:srgbClr val="330066"/>
                          </a:solidFill>
                          <a:latin typeface="Times New Roman"/>
                          <a:cs typeface="Times New Roman"/>
                        </a:rPr>
                        <a:t>Analiz)</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0" dirty="0">
                          <a:solidFill>
                            <a:srgbClr val="FF0000"/>
                          </a:solidFill>
                          <a:latin typeface="Times New Roman"/>
                          <a:cs typeface="Times New Roman"/>
                        </a:rPr>
                        <a:t>Analiz </a:t>
                      </a:r>
                      <a:r>
                        <a:rPr sz="550" b="1" spc="20" dirty="0">
                          <a:solidFill>
                            <a:srgbClr val="FF0000"/>
                          </a:solidFill>
                          <a:latin typeface="Times New Roman"/>
                          <a:cs typeface="Times New Roman"/>
                        </a:rPr>
                        <a:t>ve</a:t>
                      </a:r>
                      <a:r>
                        <a:rPr sz="550" b="1" spc="-5" dirty="0">
                          <a:solidFill>
                            <a:srgbClr val="FF0000"/>
                          </a:solidFill>
                          <a:latin typeface="Times New Roman"/>
                          <a:cs typeface="Times New Roman"/>
                        </a:rPr>
                        <a:t> </a:t>
                      </a:r>
                      <a:r>
                        <a:rPr sz="550" b="1" spc="15" dirty="0">
                          <a:solidFill>
                            <a:srgbClr val="FF0000"/>
                          </a:solidFill>
                          <a:latin typeface="Times New Roman"/>
                          <a:cs typeface="Times New Roman"/>
                        </a:rPr>
                        <a:t>Yorum;</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143510">
                        <a:lnSpc>
                          <a:spcPct val="105400"/>
                        </a:lnSpc>
                      </a:pPr>
                      <a:r>
                        <a:rPr sz="550" i="1" spc="15" dirty="0">
                          <a:latin typeface="Times New Roman"/>
                          <a:cs typeface="Times New Roman"/>
                        </a:rPr>
                        <a:t>Her </a:t>
                      </a:r>
                      <a:r>
                        <a:rPr sz="550" i="1" spc="10" dirty="0">
                          <a:latin typeface="Times New Roman"/>
                          <a:cs typeface="Times New Roman"/>
                        </a:rPr>
                        <a:t>yıla ait </a:t>
                      </a:r>
                      <a:r>
                        <a:rPr sz="550" i="1" spc="15" dirty="0">
                          <a:latin typeface="Times New Roman"/>
                          <a:cs typeface="Times New Roman"/>
                        </a:rPr>
                        <a:t>ve </a:t>
                      </a:r>
                      <a:r>
                        <a:rPr sz="550" i="1" spc="10" dirty="0">
                          <a:latin typeface="Times New Roman"/>
                          <a:cs typeface="Times New Roman"/>
                        </a:rPr>
                        <a:t>birbirinden </a:t>
                      </a:r>
                      <a:r>
                        <a:rPr sz="550" i="1" spc="15" dirty="0">
                          <a:latin typeface="Times New Roman"/>
                          <a:cs typeface="Times New Roman"/>
                        </a:rPr>
                        <a:t>bağımsız </a:t>
                      </a:r>
                      <a:r>
                        <a:rPr sz="550" i="1" spc="10" dirty="0">
                          <a:latin typeface="Times New Roman"/>
                          <a:cs typeface="Times New Roman"/>
                        </a:rPr>
                        <a:t>temel mali tablolar dikkate alınarak  </a:t>
                      </a:r>
                      <a:r>
                        <a:rPr sz="550" i="1" spc="15" dirty="0">
                          <a:latin typeface="Times New Roman"/>
                          <a:cs typeface="Times New Roman"/>
                        </a:rPr>
                        <a:t>aşağıdaki</a:t>
                      </a:r>
                      <a:r>
                        <a:rPr sz="550" i="1" spc="-25" dirty="0">
                          <a:latin typeface="Times New Roman"/>
                          <a:cs typeface="Times New Roman"/>
                        </a:rPr>
                        <a:t> </a:t>
                      </a:r>
                      <a:r>
                        <a:rPr sz="550" i="1" spc="15" dirty="0">
                          <a:latin typeface="Times New Roman"/>
                          <a:cs typeface="Times New Roman"/>
                        </a:rPr>
                        <a:t>sorulara</a:t>
                      </a:r>
                      <a:r>
                        <a:rPr sz="550" i="1" spc="-25" dirty="0">
                          <a:latin typeface="Times New Roman"/>
                          <a:cs typeface="Times New Roman"/>
                        </a:rPr>
                        <a:t> </a:t>
                      </a:r>
                      <a:r>
                        <a:rPr sz="550" i="1" spc="15" dirty="0">
                          <a:latin typeface="Times New Roman"/>
                          <a:cs typeface="Times New Roman"/>
                        </a:rPr>
                        <a:t>objektif</a:t>
                      </a:r>
                      <a:r>
                        <a:rPr sz="550" i="1" spc="-5" dirty="0">
                          <a:latin typeface="Times New Roman"/>
                          <a:cs typeface="Times New Roman"/>
                        </a:rPr>
                        <a:t> </a:t>
                      </a:r>
                      <a:r>
                        <a:rPr sz="550" i="1" spc="10" dirty="0">
                          <a:latin typeface="Times New Roman"/>
                          <a:cs typeface="Times New Roman"/>
                        </a:rPr>
                        <a:t>cevaplar</a:t>
                      </a:r>
                      <a:r>
                        <a:rPr sz="550" i="1" spc="-15" dirty="0">
                          <a:latin typeface="Times New Roman"/>
                          <a:cs typeface="Times New Roman"/>
                        </a:rPr>
                        <a:t> </a:t>
                      </a:r>
                      <a:r>
                        <a:rPr sz="550" i="1" spc="15" dirty="0">
                          <a:latin typeface="Times New Roman"/>
                          <a:cs typeface="Times New Roman"/>
                        </a:rPr>
                        <a:t>aranır.</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143510">
                        <a:lnSpc>
                          <a:spcPct val="105500"/>
                        </a:lnSpc>
                        <a:buFont typeface="Times New Roman"/>
                        <a:buAutoNum type="arabicPlain"/>
                        <a:tabLst>
                          <a:tab pos="108585" algn="l"/>
                        </a:tabLst>
                      </a:pPr>
                      <a:r>
                        <a:rPr sz="550" spc="15" dirty="0">
                          <a:latin typeface="Times New Roman"/>
                          <a:cs typeface="Times New Roman"/>
                        </a:rPr>
                        <a:t>Önceki </a:t>
                      </a:r>
                      <a:r>
                        <a:rPr sz="550" spc="20" dirty="0">
                          <a:latin typeface="Times New Roman"/>
                          <a:cs typeface="Times New Roman"/>
                        </a:rPr>
                        <a:t>dönem </a:t>
                      </a:r>
                      <a:r>
                        <a:rPr sz="550" spc="10" dirty="0">
                          <a:latin typeface="Times New Roman"/>
                          <a:cs typeface="Times New Roman"/>
                        </a:rPr>
                        <a:t>ve </a:t>
                      </a:r>
                      <a:r>
                        <a:rPr sz="550" spc="5" dirty="0">
                          <a:latin typeface="Times New Roman"/>
                          <a:cs typeface="Times New Roman"/>
                        </a:rPr>
                        <a:t>cari </a:t>
                      </a:r>
                      <a:r>
                        <a:rPr sz="550" spc="15" dirty="0">
                          <a:latin typeface="Times New Roman"/>
                          <a:cs typeface="Times New Roman"/>
                        </a:rPr>
                        <a:t>döneme </a:t>
                      </a:r>
                      <a:r>
                        <a:rPr sz="550" spc="5" dirty="0">
                          <a:latin typeface="Times New Roman"/>
                          <a:cs typeface="Times New Roman"/>
                        </a:rPr>
                        <a:t>ait </a:t>
                      </a:r>
                      <a:r>
                        <a:rPr sz="550" spc="15" dirty="0">
                          <a:latin typeface="Times New Roman"/>
                          <a:cs typeface="Times New Roman"/>
                        </a:rPr>
                        <a:t>hesap </a:t>
                      </a:r>
                      <a:r>
                        <a:rPr sz="550" spc="10" dirty="0">
                          <a:latin typeface="Times New Roman"/>
                          <a:cs typeface="Times New Roman"/>
                        </a:rPr>
                        <a:t>kalemlerinin, kendi grup toplamı ve  </a:t>
                      </a:r>
                      <a:r>
                        <a:rPr sz="550" spc="15" dirty="0">
                          <a:latin typeface="Times New Roman"/>
                          <a:cs typeface="Times New Roman"/>
                        </a:rPr>
                        <a:t>genel</a:t>
                      </a:r>
                      <a:r>
                        <a:rPr sz="550" spc="-10" dirty="0">
                          <a:latin typeface="Times New Roman"/>
                          <a:cs typeface="Times New Roman"/>
                        </a:rPr>
                        <a:t> </a:t>
                      </a:r>
                      <a:r>
                        <a:rPr sz="550" spc="15" dirty="0">
                          <a:latin typeface="Times New Roman"/>
                          <a:cs typeface="Times New Roman"/>
                        </a:rPr>
                        <a:t>toplam</a:t>
                      </a:r>
                      <a:r>
                        <a:rPr sz="550" spc="-10" dirty="0">
                          <a:latin typeface="Times New Roman"/>
                          <a:cs typeface="Times New Roman"/>
                        </a:rPr>
                        <a:t> </a:t>
                      </a:r>
                      <a:r>
                        <a:rPr sz="550" spc="15" dirty="0">
                          <a:latin typeface="Times New Roman"/>
                          <a:cs typeface="Times New Roman"/>
                        </a:rPr>
                        <a:t>içindeki</a:t>
                      </a:r>
                      <a:r>
                        <a:rPr sz="550" spc="-25" dirty="0">
                          <a:latin typeface="Times New Roman"/>
                          <a:cs typeface="Times New Roman"/>
                        </a:rPr>
                        <a:t> </a:t>
                      </a:r>
                      <a:r>
                        <a:rPr sz="550" spc="10" dirty="0">
                          <a:latin typeface="Times New Roman"/>
                          <a:cs typeface="Times New Roman"/>
                        </a:rPr>
                        <a:t>ağırlığı </a:t>
                      </a:r>
                      <a:r>
                        <a:rPr sz="550" spc="15" dirty="0">
                          <a:latin typeface="Times New Roman"/>
                          <a:cs typeface="Times New Roman"/>
                        </a:rPr>
                        <a:t>nedir?</a:t>
                      </a:r>
                      <a:r>
                        <a:rPr sz="550" spc="-20" dirty="0">
                          <a:latin typeface="Times New Roman"/>
                          <a:cs typeface="Times New Roman"/>
                        </a:rPr>
                        <a:t> </a:t>
                      </a:r>
                      <a:r>
                        <a:rPr sz="550" spc="20" dirty="0">
                          <a:latin typeface="Times New Roman"/>
                          <a:cs typeface="Times New Roman"/>
                        </a:rPr>
                        <a:t>Bu</a:t>
                      </a:r>
                      <a:r>
                        <a:rPr sz="550" spc="-5" dirty="0">
                          <a:latin typeface="Times New Roman"/>
                          <a:cs typeface="Times New Roman"/>
                        </a:rPr>
                        <a:t> </a:t>
                      </a:r>
                      <a:r>
                        <a:rPr sz="550" spc="10" dirty="0">
                          <a:latin typeface="Times New Roman"/>
                          <a:cs typeface="Times New Roman"/>
                        </a:rPr>
                        <a:t>ağırlık</a:t>
                      </a:r>
                      <a:r>
                        <a:rPr sz="550" spc="-5" dirty="0">
                          <a:latin typeface="Times New Roman"/>
                          <a:cs typeface="Times New Roman"/>
                        </a:rPr>
                        <a:t> </a:t>
                      </a:r>
                      <a:r>
                        <a:rPr sz="550" spc="15" dirty="0">
                          <a:latin typeface="Times New Roman"/>
                          <a:cs typeface="Times New Roman"/>
                        </a:rPr>
                        <a:t>uygun</a:t>
                      </a:r>
                      <a:r>
                        <a:rPr sz="550" spc="20" dirty="0">
                          <a:latin typeface="Times New Roman"/>
                          <a:cs typeface="Times New Roman"/>
                        </a:rPr>
                        <a:t> mu</a:t>
                      </a:r>
                      <a:r>
                        <a:rPr sz="550" dirty="0">
                          <a:latin typeface="Times New Roman"/>
                          <a:cs typeface="Times New Roman"/>
                        </a:rPr>
                        <a:t> </a:t>
                      </a:r>
                      <a:r>
                        <a:rPr sz="550" spc="15" dirty="0">
                          <a:latin typeface="Times New Roman"/>
                          <a:cs typeface="Times New Roman"/>
                        </a:rPr>
                        <a:t>dur?</a:t>
                      </a:r>
                      <a:endParaRPr sz="550">
                        <a:latin typeface="Times New Roman"/>
                        <a:cs typeface="Times New Roman"/>
                      </a:endParaRPr>
                    </a:p>
                    <a:p>
                      <a:pPr>
                        <a:lnSpc>
                          <a:spcPct val="100000"/>
                        </a:lnSpc>
                        <a:spcBef>
                          <a:spcPts val="30"/>
                        </a:spcBef>
                        <a:buFont typeface="Times New Roman"/>
                        <a:buAutoNum type="arabicPlain"/>
                      </a:pPr>
                      <a:endParaRPr sz="600">
                        <a:latin typeface="Times New Roman"/>
                        <a:cs typeface="Times New Roman"/>
                      </a:endParaRPr>
                    </a:p>
                    <a:p>
                      <a:pPr marL="27305" marR="142240">
                        <a:lnSpc>
                          <a:spcPct val="105500"/>
                        </a:lnSpc>
                        <a:buFont typeface="Times New Roman"/>
                        <a:buAutoNum type="arabicPlain"/>
                        <a:tabLst>
                          <a:tab pos="122555" algn="l"/>
                        </a:tabLst>
                      </a:pPr>
                      <a:r>
                        <a:rPr sz="550" spc="15" dirty="0">
                          <a:latin typeface="Times New Roman"/>
                          <a:cs typeface="Times New Roman"/>
                        </a:rPr>
                        <a:t>önceki dönem </a:t>
                      </a:r>
                      <a:r>
                        <a:rPr sz="550" spc="10" dirty="0">
                          <a:latin typeface="Times New Roman"/>
                          <a:cs typeface="Times New Roman"/>
                        </a:rPr>
                        <a:t>ve cari </a:t>
                      </a:r>
                      <a:r>
                        <a:rPr sz="550" spc="20" dirty="0">
                          <a:latin typeface="Times New Roman"/>
                          <a:cs typeface="Times New Roman"/>
                        </a:rPr>
                        <a:t>dönem </a:t>
                      </a:r>
                      <a:r>
                        <a:rPr sz="550" spc="10" dirty="0">
                          <a:latin typeface="Times New Roman"/>
                          <a:cs typeface="Times New Roman"/>
                        </a:rPr>
                        <a:t>değişimleri (pozitif/negatif </a:t>
                      </a:r>
                      <a:r>
                        <a:rPr sz="550" spc="15" dirty="0">
                          <a:latin typeface="Times New Roman"/>
                          <a:cs typeface="Times New Roman"/>
                        </a:rPr>
                        <a:t>yönde) </a:t>
                      </a:r>
                      <a:r>
                        <a:rPr sz="550" spc="10" dirty="0">
                          <a:latin typeface="Times New Roman"/>
                          <a:cs typeface="Times New Roman"/>
                        </a:rPr>
                        <a:t>sektörel  açıdan işletmeyi nasıl etkileyecektir? Alınması gereken </a:t>
                      </a:r>
                      <a:r>
                        <a:rPr sz="550" spc="15" dirty="0">
                          <a:latin typeface="Times New Roman"/>
                          <a:cs typeface="Times New Roman"/>
                        </a:rPr>
                        <a:t>tedbirler </a:t>
                      </a:r>
                      <a:r>
                        <a:rPr sz="550" spc="20" dirty="0">
                          <a:latin typeface="Times New Roman"/>
                          <a:cs typeface="Times New Roman"/>
                        </a:rPr>
                        <a:t>ne</a:t>
                      </a:r>
                      <a:r>
                        <a:rPr sz="550" spc="-45" dirty="0">
                          <a:latin typeface="Times New Roman"/>
                          <a:cs typeface="Times New Roman"/>
                        </a:rPr>
                        <a:t> </a:t>
                      </a:r>
                      <a:r>
                        <a:rPr sz="550" spc="15" dirty="0">
                          <a:latin typeface="Times New Roman"/>
                          <a:cs typeface="Times New Roman"/>
                        </a:rPr>
                        <a:t>olmalıdır?</a:t>
                      </a:r>
                      <a:endParaRPr sz="550">
                        <a:latin typeface="Times New Roman"/>
                        <a:cs typeface="Times New Roman"/>
                      </a:endParaRPr>
                    </a:p>
                    <a:p>
                      <a:pPr>
                        <a:lnSpc>
                          <a:spcPct val="100000"/>
                        </a:lnSpc>
                        <a:spcBef>
                          <a:spcPts val="30"/>
                        </a:spcBef>
                        <a:buFont typeface="Times New Roman"/>
                        <a:buAutoNum type="arabicPlain"/>
                      </a:pPr>
                      <a:endParaRPr sz="600">
                        <a:latin typeface="Times New Roman"/>
                        <a:cs typeface="Times New Roman"/>
                      </a:endParaRPr>
                    </a:p>
                    <a:p>
                      <a:pPr marL="27305" marR="144145">
                        <a:lnSpc>
                          <a:spcPct val="105400"/>
                        </a:lnSpc>
                        <a:buFont typeface="Times New Roman"/>
                        <a:buAutoNum type="arabicPlain"/>
                        <a:tabLst>
                          <a:tab pos="127000" algn="l"/>
                        </a:tabLst>
                      </a:pPr>
                      <a:r>
                        <a:rPr sz="550" spc="10" dirty="0">
                          <a:latin typeface="Times New Roman"/>
                          <a:cs typeface="Times New Roman"/>
                        </a:rPr>
                        <a:t>Sonraki yıllarda </a:t>
                      </a:r>
                      <a:r>
                        <a:rPr sz="550" spc="15" dirty="0">
                          <a:latin typeface="Times New Roman"/>
                          <a:cs typeface="Times New Roman"/>
                        </a:rPr>
                        <a:t>işletme </a:t>
                      </a:r>
                      <a:r>
                        <a:rPr sz="550" spc="5" dirty="0">
                          <a:latin typeface="Times New Roman"/>
                          <a:cs typeface="Times New Roman"/>
                        </a:rPr>
                        <a:t>politikaları, </a:t>
                      </a:r>
                      <a:r>
                        <a:rPr sz="550" spc="10" dirty="0">
                          <a:latin typeface="Times New Roman"/>
                          <a:cs typeface="Times New Roman"/>
                        </a:rPr>
                        <a:t>bütçeleme, yatırım harcamaları vb.  </a:t>
                      </a:r>
                      <a:r>
                        <a:rPr sz="550" spc="5" dirty="0">
                          <a:latin typeface="Times New Roman"/>
                          <a:cs typeface="Times New Roman"/>
                        </a:rPr>
                        <a:t>kararlara </a:t>
                      </a:r>
                      <a:r>
                        <a:rPr sz="550" spc="10" dirty="0">
                          <a:latin typeface="Times New Roman"/>
                          <a:cs typeface="Times New Roman"/>
                        </a:rPr>
                        <a:t>olası etkileri </a:t>
                      </a:r>
                      <a:r>
                        <a:rPr sz="550" spc="15" dirty="0">
                          <a:latin typeface="Times New Roman"/>
                          <a:cs typeface="Times New Roman"/>
                        </a:rPr>
                        <a:t>neler</a:t>
                      </a:r>
                      <a:r>
                        <a:rPr sz="550" spc="-20" dirty="0">
                          <a:latin typeface="Times New Roman"/>
                          <a:cs typeface="Times New Roman"/>
                        </a:rPr>
                        <a:t> </a:t>
                      </a:r>
                      <a:r>
                        <a:rPr sz="550" spc="10" dirty="0">
                          <a:latin typeface="Times New Roman"/>
                          <a:cs typeface="Times New Roman"/>
                        </a:rPr>
                        <a:t>olabilir?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2" name="object 12"/>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4" name="object 14"/>
          <p:cNvSpPr txBox="1"/>
          <p:nvPr/>
        </p:nvSpPr>
        <p:spPr>
          <a:xfrm>
            <a:off x="1005349" y="5292365"/>
            <a:ext cx="2353310" cy="149860"/>
          </a:xfrm>
          <a:prstGeom prst="rect">
            <a:avLst/>
          </a:prstGeom>
        </p:spPr>
        <p:txBody>
          <a:bodyPr vert="horz" wrap="square" lIns="0" tIns="14604" rIns="0" bIns="0" rtlCol="0">
            <a:spAutoFit/>
          </a:bodyPr>
          <a:lstStyle/>
          <a:p>
            <a:pPr marL="12700">
              <a:lnSpc>
                <a:spcPct val="100000"/>
              </a:lnSpc>
              <a:spcBef>
                <a:spcPts val="114"/>
              </a:spcBef>
            </a:pPr>
            <a:r>
              <a:rPr sz="800" b="1" spc="5" dirty="0">
                <a:latin typeface="Times New Roman"/>
                <a:cs typeface="Times New Roman"/>
              </a:rPr>
              <a:t>Eğilim Yüzdeleri </a:t>
            </a:r>
            <a:r>
              <a:rPr sz="800" b="1" dirty="0">
                <a:latin typeface="Times New Roman"/>
                <a:cs typeface="Times New Roman"/>
              </a:rPr>
              <a:t>Yöntemi </a:t>
            </a:r>
            <a:r>
              <a:rPr sz="800" b="1" spc="5" dirty="0">
                <a:latin typeface="Times New Roman"/>
                <a:cs typeface="Times New Roman"/>
              </a:rPr>
              <a:t>ile Analiz (Trend</a:t>
            </a:r>
            <a:r>
              <a:rPr sz="800" b="1" spc="70" dirty="0">
                <a:latin typeface="Times New Roman"/>
                <a:cs typeface="Times New Roman"/>
              </a:rPr>
              <a:t> </a:t>
            </a:r>
            <a:r>
              <a:rPr sz="800" b="1" spc="5" dirty="0">
                <a:latin typeface="Times New Roman"/>
                <a:cs typeface="Times New Roman"/>
              </a:rPr>
              <a:t>Analizi)</a:t>
            </a:r>
            <a:endParaRPr sz="800">
              <a:latin typeface="Times New Roman"/>
              <a:cs typeface="Times New Roman"/>
            </a:endParaRPr>
          </a:p>
        </p:txBody>
      </p:sp>
      <p:sp>
        <p:nvSpPr>
          <p:cNvPr id="15" name="object 15"/>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6" name="object 16"/>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5">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569595">
                        <a:lnSpc>
                          <a:spcPct val="102499"/>
                        </a:lnSpc>
                        <a:spcBef>
                          <a:spcPts val="280"/>
                        </a:spcBef>
                      </a:pPr>
                      <a:r>
                        <a:rPr sz="800" b="1" spc="5" dirty="0">
                          <a:solidFill>
                            <a:srgbClr val="330066"/>
                          </a:solidFill>
                          <a:latin typeface="Times New Roman"/>
                          <a:cs typeface="Times New Roman"/>
                        </a:rPr>
                        <a:t>Eğilim Yüzdeleri </a:t>
                      </a:r>
                      <a:r>
                        <a:rPr sz="800" b="1" dirty="0">
                          <a:solidFill>
                            <a:srgbClr val="330066"/>
                          </a:solidFill>
                          <a:latin typeface="Times New Roman"/>
                          <a:cs typeface="Times New Roman"/>
                        </a:rPr>
                        <a:t>Yöntemi ile </a:t>
                      </a:r>
                      <a:r>
                        <a:rPr sz="800" b="1" spc="5" dirty="0">
                          <a:solidFill>
                            <a:srgbClr val="330066"/>
                          </a:solidFill>
                          <a:latin typeface="Times New Roman"/>
                          <a:cs typeface="Times New Roman"/>
                        </a:rPr>
                        <a:t>Analiz  (Trend</a:t>
                      </a:r>
                      <a:r>
                        <a:rPr sz="800" b="1" spc="1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3556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46260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marR="142875" indent="-100965" algn="just">
                        <a:lnSpc>
                          <a:spcPct val="100000"/>
                        </a:lnSpc>
                        <a:spcBef>
                          <a:spcPts val="655"/>
                        </a:spcBef>
                        <a:buClr>
                          <a:srgbClr val="330066"/>
                        </a:buClr>
                        <a:buSzPct val="71428"/>
                        <a:buFont typeface="Wingdings"/>
                        <a:buChar char=""/>
                        <a:tabLst>
                          <a:tab pos="128270" algn="l"/>
                        </a:tabLst>
                      </a:pPr>
                      <a:r>
                        <a:rPr sz="700" dirty="0">
                          <a:latin typeface="Times New Roman"/>
                          <a:cs typeface="Times New Roman"/>
                        </a:rPr>
                        <a:t>Dinamik bir </a:t>
                      </a:r>
                      <a:r>
                        <a:rPr sz="700" spc="-5" dirty="0">
                          <a:latin typeface="Times New Roman"/>
                          <a:cs typeface="Times New Roman"/>
                        </a:rPr>
                        <a:t>analiz olan </a:t>
                      </a:r>
                      <a:r>
                        <a:rPr sz="700" dirty="0">
                          <a:latin typeface="Times New Roman"/>
                          <a:cs typeface="Times New Roman"/>
                        </a:rPr>
                        <a:t>Trend </a:t>
                      </a:r>
                      <a:r>
                        <a:rPr sz="700" spc="-5" dirty="0">
                          <a:latin typeface="Times New Roman"/>
                          <a:cs typeface="Times New Roman"/>
                        </a:rPr>
                        <a:t>Analizi, </a:t>
                      </a:r>
                      <a:r>
                        <a:rPr sz="700" dirty="0">
                          <a:latin typeface="Times New Roman"/>
                          <a:cs typeface="Times New Roman"/>
                        </a:rPr>
                        <a:t>finansal </a:t>
                      </a:r>
                      <a:r>
                        <a:rPr sz="700" spc="-5" dirty="0">
                          <a:latin typeface="Times New Roman"/>
                          <a:cs typeface="Times New Roman"/>
                        </a:rPr>
                        <a:t>tablolarda yer  alan </a:t>
                      </a:r>
                      <a:r>
                        <a:rPr sz="700" dirty="0">
                          <a:latin typeface="Times New Roman"/>
                          <a:cs typeface="Times New Roman"/>
                        </a:rPr>
                        <a:t>hesap </a:t>
                      </a:r>
                      <a:r>
                        <a:rPr sz="700" spc="-5" dirty="0">
                          <a:latin typeface="Times New Roman"/>
                          <a:cs typeface="Times New Roman"/>
                        </a:rPr>
                        <a:t>kalemlerinin </a:t>
                      </a:r>
                      <a:r>
                        <a:rPr sz="700" spc="-5" dirty="0">
                          <a:solidFill>
                            <a:srgbClr val="FF0000"/>
                          </a:solidFill>
                          <a:latin typeface="Times New Roman"/>
                          <a:cs typeface="Times New Roman"/>
                        </a:rPr>
                        <a:t>zaman </a:t>
                      </a:r>
                      <a:r>
                        <a:rPr sz="700" dirty="0">
                          <a:solidFill>
                            <a:srgbClr val="FF0000"/>
                          </a:solidFill>
                          <a:latin typeface="Times New Roman"/>
                          <a:cs typeface="Times New Roman"/>
                        </a:rPr>
                        <a:t>içerisinde </a:t>
                      </a:r>
                      <a:r>
                        <a:rPr sz="700" spc="-5" dirty="0">
                          <a:solidFill>
                            <a:srgbClr val="FF0000"/>
                          </a:solidFill>
                          <a:latin typeface="Times New Roman"/>
                          <a:cs typeface="Times New Roman"/>
                        </a:rPr>
                        <a:t>gösterdikleri </a:t>
                      </a:r>
                      <a:r>
                        <a:rPr sz="700" spc="-5" dirty="0">
                          <a:latin typeface="Times New Roman"/>
                          <a:cs typeface="Times New Roman"/>
                        </a:rPr>
                        <a:t> eğilimleri</a:t>
                      </a:r>
                      <a:r>
                        <a:rPr sz="700" spc="5" dirty="0">
                          <a:latin typeface="Times New Roman"/>
                          <a:cs typeface="Times New Roman"/>
                        </a:rPr>
                        <a:t> </a:t>
                      </a:r>
                      <a:r>
                        <a:rPr sz="700" spc="-5" dirty="0">
                          <a:latin typeface="Times New Roman"/>
                          <a:cs typeface="Times New Roman"/>
                        </a:rPr>
                        <a:t>inceler.</a:t>
                      </a:r>
                      <a:endParaRPr sz="700">
                        <a:latin typeface="Times New Roman"/>
                        <a:cs typeface="Times New Roman"/>
                      </a:endParaRPr>
                    </a:p>
                  </a:txBody>
                  <a:tcPr marL="0" marR="0" marT="83185"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32233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marR="146050" indent="-100965">
                        <a:lnSpc>
                          <a:spcPct val="101200"/>
                        </a:lnSpc>
                        <a:spcBef>
                          <a:spcPts val="375"/>
                        </a:spcBef>
                        <a:buClr>
                          <a:srgbClr val="330066"/>
                        </a:buClr>
                        <a:buSzPct val="71428"/>
                        <a:buFont typeface="Wingdings"/>
                        <a:buChar char=""/>
                        <a:tabLst>
                          <a:tab pos="128270" algn="l"/>
                        </a:tabLst>
                      </a:pPr>
                      <a:r>
                        <a:rPr sz="700" spc="-5" dirty="0">
                          <a:latin typeface="Times New Roman"/>
                          <a:cs typeface="Times New Roman"/>
                        </a:rPr>
                        <a:t>Sağlıklı bir </a:t>
                      </a:r>
                      <a:r>
                        <a:rPr sz="700" dirty="0">
                          <a:latin typeface="Times New Roman"/>
                          <a:cs typeface="Times New Roman"/>
                        </a:rPr>
                        <a:t>sonuca </a:t>
                      </a:r>
                      <a:r>
                        <a:rPr sz="700" spc="-5" dirty="0">
                          <a:latin typeface="Times New Roman"/>
                          <a:cs typeface="Times New Roman"/>
                        </a:rPr>
                        <a:t>ulaşabilmek için en </a:t>
                      </a:r>
                      <a:r>
                        <a:rPr sz="700" dirty="0">
                          <a:latin typeface="Times New Roman"/>
                          <a:cs typeface="Times New Roman"/>
                        </a:rPr>
                        <a:t>az </a:t>
                      </a:r>
                      <a:r>
                        <a:rPr sz="700" b="1" dirty="0">
                          <a:solidFill>
                            <a:srgbClr val="FF0000"/>
                          </a:solidFill>
                          <a:latin typeface="Times New Roman"/>
                          <a:cs typeface="Times New Roman"/>
                        </a:rPr>
                        <a:t>7 </a:t>
                      </a:r>
                      <a:r>
                        <a:rPr sz="700" spc="-5" dirty="0">
                          <a:solidFill>
                            <a:srgbClr val="FF0000"/>
                          </a:solidFill>
                          <a:latin typeface="Times New Roman"/>
                          <a:cs typeface="Times New Roman"/>
                        </a:rPr>
                        <a:t>yıllık verilerin </a:t>
                      </a:r>
                      <a:r>
                        <a:rPr sz="700" spc="-5" dirty="0">
                          <a:latin typeface="Times New Roman"/>
                          <a:cs typeface="Times New Roman"/>
                        </a:rPr>
                        <a:t> olması esastır.</a:t>
                      </a:r>
                      <a:endParaRPr sz="700">
                        <a:latin typeface="Times New Roman"/>
                        <a:cs typeface="Times New Roman"/>
                      </a:endParaRPr>
                    </a:p>
                  </a:txBody>
                  <a:tcPr marL="0" marR="0" marT="4762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42899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marR="141605" indent="-100965" algn="just">
                        <a:lnSpc>
                          <a:spcPct val="100600"/>
                        </a:lnSpc>
                        <a:spcBef>
                          <a:spcPts val="375"/>
                        </a:spcBef>
                        <a:buClr>
                          <a:srgbClr val="330066"/>
                        </a:buClr>
                        <a:buSzPct val="71428"/>
                        <a:buFont typeface="Wingdings"/>
                        <a:buChar char=""/>
                        <a:tabLst>
                          <a:tab pos="128270" algn="l"/>
                        </a:tabLst>
                      </a:pPr>
                      <a:r>
                        <a:rPr sz="700" dirty="0">
                          <a:latin typeface="Times New Roman"/>
                          <a:cs typeface="Times New Roman"/>
                        </a:rPr>
                        <a:t>Trend </a:t>
                      </a:r>
                      <a:r>
                        <a:rPr sz="700" spc="-5" dirty="0">
                          <a:latin typeface="Times New Roman"/>
                          <a:cs typeface="Times New Roman"/>
                        </a:rPr>
                        <a:t>Analizinin kullanılmasının </a:t>
                      </a:r>
                      <a:r>
                        <a:rPr sz="700" dirty="0">
                          <a:latin typeface="Times New Roman"/>
                          <a:cs typeface="Times New Roman"/>
                        </a:rPr>
                        <a:t>en önemli </a:t>
                      </a:r>
                      <a:r>
                        <a:rPr sz="700" spc="-5" dirty="0">
                          <a:latin typeface="Times New Roman"/>
                          <a:cs typeface="Times New Roman"/>
                        </a:rPr>
                        <a:t>sebebi, </a:t>
                      </a:r>
                      <a:r>
                        <a:rPr sz="700" dirty="0">
                          <a:solidFill>
                            <a:srgbClr val="FF0000"/>
                          </a:solidFill>
                          <a:latin typeface="Times New Roman"/>
                          <a:cs typeface="Times New Roman"/>
                        </a:rPr>
                        <a:t>karmaşık  </a:t>
                      </a:r>
                      <a:r>
                        <a:rPr sz="700" spc="-5" dirty="0">
                          <a:solidFill>
                            <a:srgbClr val="FF0000"/>
                          </a:solidFill>
                          <a:latin typeface="Times New Roman"/>
                          <a:cs typeface="Times New Roman"/>
                        </a:rPr>
                        <a:t>rakamlarla </a:t>
                      </a:r>
                      <a:r>
                        <a:rPr sz="700" spc="-5" dirty="0">
                          <a:latin typeface="Times New Roman"/>
                          <a:cs typeface="Times New Roman"/>
                        </a:rPr>
                        <a:t>görülemeyen trendlerin </a:t>
                      </a:r>
                      <a:r>
                        <a:rPr sz="700" dirty="0">
                          <a:latin typeface="Times New Roman"/>
                          <a:cs typeface="Times New Roman"/>
                        </a:rPr>
                        <a:t>daha kolay  </a:t>
                      </a:r>
                      <a:r>
                        <a:rPr sz="700" spc="-5" dirty="0">
                          <a:latin typeface="Times New Roman"/>
                          <a:cs typeface="Times New Roman"/>
                        </a:rPr>
                        <a:t>algılanabilmesidir.</a:t>
                      </a:r>
                      <a:endParaRPr sz="700">
                        <a:latin typeface="Times New Roman"/>
                        <a:cs typeface="Times New Roman"/>
                      </a:endParaRPr>
                    </a:p>
                  </a:txBody>
                  <a:tcPr marL="0" marR="0" marT="4762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34206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385"/>
                        </a:spcBef>
                        <a:buClr>
                          <a:srgbClr val="330066"/>
                        </a:buClr>
                        <a:buSzPct val="71428"/>
                        <a:buFont typeface="Wingdings"/>
                        <a:buChar char=""/>
                        <a:tabLst>
                          <a:tab pos="128270" algn="l"/>
                        </a:tabLst>
                      </a:pPr>
                      <a:r>
                        <a:rPr sz="700" spc="-5" dirty="0">
                          <a:solidFill>
                            <a:srgbClr val="FF0000"/>
                          </a:solidFill>
                          <a:latin typeface="Times New Roman"/>
                          <a:cs typeface="Times New Roman"/>
                        </a:rPr>
                        <a:t>Enflasyon </a:t>
                      </a:r>
                      <a:r>
                        <a:rPr sz="700" dirty="0">
                          <a:latin typeface="Times New Roman"/>
                          <a:cs typeface="Times New Roman"/>
                        </a:rPr>
                        <a:t>hesaplamalarında sıkça</a:t>
                      </a:r>
                      <a:r>
                        <a:rPr sz="700" spc="-20" dirty="0">
                          <a:latin typeface="Times New Roman"/>
                          <a:cs typeface="Times New Roman"/>
                        </a:rPr>
                        <a:t> </a:t>
                      </a:r>
                      <a:r>
                        <a:rPr sz="700" dirty="0">
                          <a:latin typeface="Times New Roman"/>
                          <a:cs typeface="Times New Roman"/>
                        </a:rPr>
                        <a:t>kullanılmaktadır.</a:t>
                      </a:r>
                      <a:endParaRPr sz="700">
                        <a:latin typeface="Times New Roman"/>
                        <a:cs typeface="Times New Roman"/>
                      </a:endParaRPr>
                    </a:p>
                  </a:txBody>
                  <a:tcPr marL="0" marR="0" marT="48895"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8" name="object 18"/>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marR="569595">
                        <a:lnSpc>
                          <a:spcPct val="102499"/>
                        </a:lnSpc>
                        <a:spcBef>
                          <a:spcPts val="434"/>
                        </a:spcBef>
                      </a:pPr>
                      <a:r>
                        <a:rPr sz="800" b="1" spc="5" dirty="0">
                          <a:solidFill>
                            <a:srgbClr val="330066"/>
                          </a:solidFill>
                          <a:latin typeface="Times New Roman"/>
                          <a:cs typeface="Times New Roman"/>
                        </a:rPr>
                        <a:t>Eğilim Yüzdeleri </a:t>
                      </a:r>
                      <a:r>
                        <a:rPr sz="800" b="1" dirty="0">
                          <a:solidFill>
                            <a:srgbClr val="330066"/>
                          </a:solidFill>
                          <a:latin typeface="Times New Roman"/>
                          <a:cs typeface="Times New Roman"/>
                        </a:rPr>
                        <a:t>Yöntemi ile </a:t>
                      </a:r>
                      <a:r>
                        <a:rPr sz="800" b="1" spc="5" dirty="0">
                          <a:solidFill>
                            <a:srgbClr val="330066"/>
                          </a:solidFill>
                          <a:latin typeface="Times New Roman"/>
                          <a:cs typeface="Times New Roman"/>
                        </a:rPr>
                        <a:t>Analiz  (Trend</a:t>
                      </a:r>
                      <a:r>
                        <a:rPr sz="800" b="1" spc="1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5244"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5"/>
                        </a:spcBef>
                      </a:pPr>
                      <a:endParaRPr sz="800">
                        <a:latin typeface="Times New Roman"/>
                        <a:cs typeface="Times New Roman"/>
                      </a:endParaRPr>
                    </a:p>
                    <a:p>
                      <a:pPr marL="115570">
                        <a:lnSpc>
                          <a:spcPct val="100000"/>
                        </a:lnSpc>
                      </a:pPr>
                      <a:r>
                        <a:rPr sz="550" b="1" spc="15" dirty="0">
                          <a:solidFill>
                            <a:srgbClr val="FF0000"/>
                          </a:solidFill>
                          <a:latin typeface="Times New Roman"/>
                          <a:cs typeface="Times New Roman"/>
                        </a:rPr>
                        <a:t>Eğilim </a:t>
                      </a:r>
                      <a:r>
                        <a:rPr sz="550" b="1" spc="10" dirty="0">
                          <a:solidFill>
                            <a:srgbClr val="FF0000"/>
                          </a:solidFill>
                          <a:latin typeface="Times New Roman"/>
                          <a:cs typeface="Times New Roman"/>
                        </a:rPr>
                        <a:t>Yüzdesi </a:t>
                      </a:r>
                      <a:r>
                        <a:rPr sz="550" b="1" spc="20" dirty="0">
                          <a:solidFill>
                            <a:srgbClr val="FF0000"/>
                          </a:solidFill>
                          <a:latin typeface="Times New Roman"/>
                          <a:cs typeface="Times New Roman"/>
                        </a:rPr>
                        <a:t>= </a:t>
                      </a:r>
                      <a:r>
                        <a:rPr sz="550" b="1" spc="5" dirty="0">
                          <a:solidFill>
                            <a:srgbClr val="FF0000"/>
                          </a:solidFill>
                          <a:latin typeface="Times New Roman"/>
                          <a:cs typeface="Times New Roman"/>
                        </a:rPr>
                        <a:t>(İlgili </a:t>
                      </a:r>
                      <a:r>
                        <a:rPr sz="550" b="1" spc="15" dirty="0">
                          <a:solidFill>
                            <a:srgbClr val="FF0000"/>
                          </a:solidFill>
                          <a:latin typeface="Times New Roman"/>
                          <a:cs typeface="Times New Roman"/>
                        </a:rPr>
                        <a:t>Yıldaki Kalemin</a:t>
                      </a:r>
                      <a:r>
                        <a:rPr sz="550" b="1" spc="-105" dirty="0">
                          <a:solidFill>
                            <a:srgbClr val="FF0000"/>
                          </a:solidFill>
                          <a:latin typeface="Times New Roman"/>
                          <a:cs typeface="Times New Roman"/>
                        </a:rPr>
                        <a:t> </a:t>
                      </a:r>
                      <a:r>
                        <a:rPr sz="550" b="1" spc="15" dirty="0">
                          <a:solidFill>
                            <a:srgbClr val="FF0000"/>
                          </a:solidFill>
                          <a:latin typeface="Times New Roman"/>
                          <a:cs typeface="Times New Roman"/>
                        </a:rPr>
                        <a:t>Değeri </a:t>
                      </a:r>
                      <a:r>
                        <a:rPr sz="550" b="1" spc="10" dirty="0">
                          <a:solidFill>
                            <a:srgbClr val="FF0000"/>
                          </a:solidFill>
                          <a:latin typeface="Times New Roman"/>
                          <a:cs typeface="Times New Roman"/>
                        </a:rPr>
                        <a:t>/ </a:t>
                      </a:r>
                      <a:r>
                        <a:rPr sz="550" b="1" spc="20" dirty="0">
                          <a:solidFill>
                            <a:srgbClr val="FF0000"/>
                          </a:solidFill>
                          <a:latin typeface="Times New Roman"/>
                          <a:cs typeface="Times New Roman"/>
                        </a:rPr>
                        <a:t>Baz </a:t>
                      </a:r>
                      <a:r>
                        <a:rPr sz="550" b="1" spc="10" dirty="0">
                          <a:solidFill>
                            <a:srgbClr val="FF0000"/>
                          </a:solidFill>
                          <a:latin typeface="Times New Roman"/>
                          <a:cs typeface="Times New Roman"/>
                        </a:rPr>
                        <a:t>Yılın </a:t>
                      </a:r>
                      <a:r>
                        <a:rPr sz="550" b="1" spc="15" dirty="0">
                          <a:solidFill>
                            <a:srgbClr val="FF0000"/>
                          </a:solidFill>
                          <a:latin typeface="Times New Roman"/>
                          <a:cs typeface="Times New Roman"/>
                        </a:rPr>
                        <a:t>Değeri) x </a:t>
                      </a:r>
                      <a:r>
                        <a:rPr sz="550" b="1" spc="20" dirty="0">
                          <a:solidFill>
                            <a:srgbClr val="FF0000"/>
                          </a:solidFill>
                          <a:latin typeface="Times New Roman"/>
                          <a:cs typeface="Times New Roman"/>
                        </a:rPr>
                        <a:t>100</a:t>
                      </a:r>
                      <a:endParaRPr sz="55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700">
                        <a:latin typeface="Times New Roman"/>
                        <a:cs typeface="Times New Roman"/>
                      </a:endParaRPr>
                    </a:p>
                    <a:p>
                      <a:pPr marL="115570">
                        <a:lnSpc>
                          <a:spcPct val="100000"/>
                        </a:lnSpc>
                      </a:pPr>
                      <a:r>
                        <a:rPr sz="500" dirty="0">
                          <a:latin typeface="Times New Roman"/>
                          <a:cs typeface="Times New Roman"/>
                        </a:rPr>
                        <a:t>*Temel yıldaki </a:t>
                      </a:r>
                      <a:r>
                        <a:rPr sz="500" i="1" spc="10" dirty="0">
                          <a:latin typeface="Times New Roman"/>
                          <a:cs typeface="Times New Roman"/>
                        </a:rPr>
                        <a:t>(baz </a:t>
                      </a:r>
                      <a:r>
                        <a:rPr sz="500" i="1" spc="5" dirty="0">
                          <a:latin typeface="Times New Roman"/>
                          <a:cs typeface="Times New Roman"/>
                        </a:rPr>
                        <a:t>yılındaki) </a:t>
                      </a:r>
                      <a:r>
                        <a:rPr sz="500" dirty="0">
                          <a:latin typeface="Times New Roman"/>
                          <a:cs typeface="Times New Roman"/>
                        </a:rPr>
                        <a:t>değer </a:t>
                      </a:r>
                      <a:r>
                        <a:rPr sz="500" b="1" spc="10" dirty="0">
                          <a:latin typeface="Times New Roman"/>
                          <a:cs typeface="Times New Roman"/>
                        </a:rPr>
                        <a:t>100 </a:t>
                      </a:r>
                      <a:r>
                        <a:rPr sz="500" spc="5" dirty="0">
                          <a:latin typeface="Times New Roman"/>
                          <a:cs typeface="Times New Roman"/>
                        </a:rPr>
                        <a:t>olarak</a:t>
                      </a:r>
                      <a:r>
                        <a:rPr sz="500" spc="20" dirty="0">
                          <a:latin typeface="Times New Roman"/>
                          <a:cs typeface="Times New Roman"/>
                        </a:rPr>
                        <a:t> </a:t>
                      </a:r>
                      <a:r>
                        <a:rPr sz="500" spc="5" dirty="0">
                          <a:latin typeface="Times New Roman"/>
                          <a:cs typeface="Times New Roman"/>
                        </a:rPr>
                        <a:t>alınır.</a:t>
                      </a: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21" name="object 21"/>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23" name="object 23"/>
          <p:cNvSpPr txBox="1"/>
          <p:nvPr/>
        </p:nvSpPr>
        <p:spPr>
          <a:xfrm>
            <a:off x="4129528" y="7038860"/>
            <a:ext cx="1633220" cy="274955"/>
          </a:xfrm>
          <a:prstGeom prst="rect">
            <a:avLst/>
          </a:prstGeom>
        </p:spPr>
        <p:txBody>
          <a:bodyPr vert="horz" wrap="square" lIns="0" tIns="11430" rIns="0" bIns="0" rtlCol="0">
            <a:spAutoFit/>
          </a:bodyPr>
          <a:lstStyle/>
          <a:p>
            <a:pPr marL="12700" marR="5080">
              <a:lnSpc>
                <a:spcPct val="102499"/>
              </a:lnSpc>
              <a:spcBef>
                <a:spcPts val="90"/>
              </a:spcBef>
            </a:pPr>
            <a:r>
              <a:rPr sz="800" b="1" spc="5" dirty="0">
                <a:solidFill>
                  <a:srgbClr val="330066"/>
                </a:solidFill>
                <a:latin typeface="Times New Roman"/>
                <a:cs typeface="Times New Roman"/>
              </a:rPr>
              <a:t>Eğilim Yüzdeleri </a:t>
            </a:r>
            <a:r>
              <a:rPr sz="800" b="1" dirty="0">
                <a:solidFill>
                  <a:srgbClr val="330066"/>
                </a:solidFill>
                <a:latin typeface="Times New Roman"/>
                <a:cs typeface="Times New Roman"/>
              </a:rPr>
              <a:t>Yöntemi ile </a:t>
            </a:r>
            <a:r>
              <a:rPr sz="800" b="1" spc="5" dirty="0">
                <a:solidFill>
                  <a:srgbClr val="330066"/>
                </a:solidFill>
                <a:latin typeface="Times New Roman"/>
                <a:cs typeface="Times New Roman"/>
              </a:rPr>
              <a:t>Analiz  (Trend</a:t>
            </a:r>
            <a:r>
              <a:rPr sz="800" b="1" spc="1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p:txBody>
      </p:sp>
      <p:graphicFrame>
        <p:nvGraphicFramePr>
          <p:cNvPr id="24" name="object 24"/>
          <p:cNvGraphicFramePr>
            <a:graphicFrameLocks noGrp="1"/>
          </p:cNvGraphicFramePr>
          <p:nvPr/>
        </p:nvGraphicFramePr>
        <p:xfrm>
          <a:off x="4113942" y="7486554"/>
          <a:ext cx="2418080" cy="318135"/>
        </p:xfrm>
        <a:graphic>
          <a:graphicData uri="http://schemas.openxmlformats.org/drawingml/2006/table">
            <a:tbl>
              <a:tblPr firstRow="1" bandRow="1">
                <a:tableStyleId>{2D5ABB26-0587-4C30-8999-92F81FD0307C}</a:tableStyleId>
              </a:tblPr>
              <a:tblGrid>
                <a:gridCol w="565785">
                  <a:extLst>
                    <a:ext uri="{9D8B030D-6E8A-4147-A177-3AD203B41FA5}">
                      <a16:colId xmlns:a16="http://schemas.microsoft.com/office/drawing/2014/main" val="20000"/>
                    </a:ext>
                  </a:extLst>
                </a:gridCol>
                <a:gridCol w="229870">
                  <a:extLst>
                    <a:ext uri="{9D8B030D-6E8A-4147-A177-3AD203B41FA5}">
                      <a16:colId xmlns:a16="http://schemas.microsoft.com/office/drawing/2014/main" val="20001"/>
                    </a:ext>
                  </a:extLst>
                </a:gridCol>
                <a:gridCol w="229235">
                  <a:extLst>
                    <a:ext uri="{9D8B030D-6E8A-4147-A177-3AD203B41FA5}">
                      <a16:colId xmlns:a16="http://schemas.microsoft.com/office/drawing/2014/main" val="20002"/>
                    </a:ext>
                  </a:extLst>
                </a:gridCol>
                <a:gridCol w="240029">
                  <a:extLst>
                    <a:ext uri="{9D8B030D-6E8A-4147-A177-3AD203B41FA5}">
                      <a16:colId xmlns:a16="http://schemas.microsoft.com/office/drawing/2014/main" val="20003"/>
                    </a:ext>
                  </a:extLst>
                </a:gridCol>
                <a:gridCol w="229869">
                  <a:extLst>
                    <a:ext uri="{9D8B030D-6E8A-4147-A177-3AD203B41FA5}">
                      <a16:colId xmlns:a16="http://schemas.microsoft.com/office/drawing/2014/main" val="20004"/>
                    </a:ext>
                  </a:extLst>
                </a:gridCol>
                <a:gridCol w="229235">
                  <a:extLst>
                    <a:ext uri="{9D8B030D-6E8A-4147-A177-3AD203B41FA5}">
                      <a16:colId xmlns:a16="http://schemas.microsoft.com/office/drawing/2014/main" val="20005"/>
                    </a:ext>
                  </a:extLst>
                </a:gridCol>
                <a:gridCol w="229235">
                  <a:extLst>
                    <a:ext uri="{9D8B030D-6E8A-4147-A177-3AD203B41FA5}">
                      <a16:colId xmlns:a16="http://schemas.microsoft.com/office/drawing/2014/main" val="20006"/>
                    </a:ext>
                  </a:extLst>
                </a:gridCol>
                <a:gridCol w="229869">
                  <a:extLst>
                    <a:ext uri="{9D8B030D-6E8A-4147-A177-3AD203B41FA5}">
                      <a16:colId xmlns:a16="http://schemas.microsoft.com/office/drawing/2014/main" val="20007"/>
                    </a:ext>
                  </a:extLst>
                </a:gridCol>
                <a:gridCol w="229235">
                  <a:extLst>
                    <a:ext uri="{9D8B030D-6E8A-4147-A177-3AD203B41FA5}">
                      <a16:colId xmlns:a16="http://schemas.microsoft.com/office/drawing/2014/main" val="20008"/>
                    </a:ext>
                  </a:extLst>
                </a:gridCol>
              </a:tblGrid>
              <a:tr h="103727">
                <a:tc>
                  <a:txBody>
                    <a:bodyPr/>
                    <a:lstStyle/>
                    <a:p>
                      <a:pPr marL="13335">
                        <a:lnSpc>
                          <a:spcPts val="630"/>
                        </a:lnSpc>
                        <a:spcBef>
                          <a:spcPts val="85"/>
                        </a:spcBef>
                      </a:pPr>
                      <a:r>
                        <a:rPr sz="600" spc="-5" dirty="0">
                          <a:latin typeface="Times New Roman"/>
                          <a:cs typeface="Times New Roman"/>
                        </a:rPr>
                        <a:t>Yıllar</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3810" algn="ctr">
                        <a:lnSpc>
                          <a:spcPts val="640"/>
                        </a:lnSpc>
                        <a:spcBef>
                          <a:spcPts val="75"/>
                        </a:spcBef>
                      </a:pPr>
                      <a:r>
                        <a:rPr sz="600" b="1" dirty="0">
                          <a:latin typeface="Times New Roman"/>
                          <a:cs typeface="Times New Roman"/>
                        </a:rPr>
                        <a:t>2010</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3810" algn="ctr">
                        <a:lnSpc>
                          <a:spcPts val="640"/>
                        </a:lnSpc>
                        <a:spcBef>
                          <a:spcPts val="75"/>
                        </a:spcBef>
                      </a:pPr>
                      <a:r>
                        <a:rPr sz="600" b="1" spc="5" dirty="0">
                          <a:latin typeface="Times New Roman"/>
                          <a:cs typeface="Times New Roman"/>
                        </a:rPr>
                        <a:t>2011</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640"/>
                        </a:lnSpc>
                        <a:spcBef>
                          <a:spcPts val="75"/>
                        </a:spcBef>
                      </a:pPr>
                      <a:r>
                        <a:rPr sz="600" b="1" dirty="0">
                          <a:latin typeface="Times New Roman"/>
                          <a:cs typeface="Times New Roman"/>
                        </a:rPr>
                        <a:t>2012</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4445" algn="ctr">
                        <a:lnSpc>
                          <a:spcPts val="640"/>
                        </a:lnSpc>
                        <a:spcBef>
                          <a:spcPts val="75"/>
                        </a:spcBef>
                      </a:pPr>
                      <a:r>
                        <a:rPr sz="600" b="1" dirty="0">
                          <a:latin typeface="Times New Roman"/>
                          <a:cs typeface="Times New Roman"/>
                        </a:rPr>
                        <a:t>2013</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4445" algn="ctr">
                        <a:lnSpc>
                          <a:spcPts val="640"/>
                        </a:lnSpc>
                        <a:spcBef>
                          <a:spcPts val="75"/>
                        </a:spcBef>
                      </a:pPr>
                      <a:r>
                        <a:rPr sz="600" b="1" spc="5" dirty="0">
                          <a:latin typeface="Times New Roman"/>
                          <a:cs typeface="Times New Roman"/>
                        </a:rPr>
                        <a:t>2014</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5080" algn="ctr">
                        <a:lnSpc>
                          <a:spcPts val="640"/>
                        </a:lnSpc>
                        <a:spcBef>
                          <a:spcPts val="75"/>
                        </a:spcBef>
                      </a:pPr>
                      <a:r>
                        <a:rPr sz="600" b="1" dirty="0">
                          <a:latin typeface="Times New Roman"/>
                          <a:cs typeface="Times New Roman"/>
                        </a:rPr>
                        <a:t>2015</a:t>
                      </a:r>
                      <a:endParaRPr sz="600">
                        <a:latin typeface="Times New Roman"/>
                        <a:cs typeface="Times New Roman"/>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3810" algn="ctr">
                        <a:lnSpc>
                          <a:spcPts val="640"/>
                        </a:lnSpc>
                        <a:spcBef>
                          <a:spcPts val="75"/>
                        </a:spcBef>
                      </a:pPr>
                      <a:r>
                        <a:rPr sz="600" b="1" dirty="0">
                          <a:latin typeface="Times New Roman"/>
                          <a:cs typeface="Times New Roman"/>
                        </a:rPr>
                        <a:t>2016</a:t>
                      </a:r>
                      <a:endParaRPr sz="600">
                        <a:latin typeface="Times New Roman"/>
                        <a:cs typeface="Times New Roman"/>
                      </a:endParaRPr>
                    </a:p>
                  </a:txBody>
                  <a:tcPr marL="0" marR="0" marT="9525"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R="26034" algn="r">
                        <a:lnSpc>
                          <a:spcPts val="640"/>
                        </a:lnSpc>
                        <a:spcBef>
                          <a:spcPts val="75"/>
                        </a:spcBef>
                      </a:pPr>
                      <a:r>
                        <a:rPr sz="600" b="1" spc="15" dirty="0">
                          <a:latin typeface="Times New Roman"/>
                          <a:cs typeface="Times New Roman"/>
                        </a:rPr>
                        <a:t>2</a:t>
                      </a:r>
                      <a:r>
                        <a:rPr sz="600" b="1" spc="10" dirty="0">
                          <a:latin typeface="Times New Roman"/>
                          <a:cs typeface="Times New Roman"/>
                        </a:rPr>
                        <a:t>0</a:t>
                      </a:r>
                      <a:r>
                        <a:rPr sz="600" b="1" spc="15" dirty="0">
                          <a:latin typeface="Times New Roman"/>
                          <a:cs typeface="Times New Roman"/>
                        </a:rPr>
                        <a:t>1</a:t>
                      </a:r>
                      <a:r>
                        <a:rPr sz="600" b="1" dirty="0">
                          <a:latin typeface="Times New Roman"/>
                          <a:cs typeface="Times New Roman"/>
                        </a:rPr>
                        <a:t>7</a:t>
                      </a:r>
                      <a:endParaRPr sz="600">
                        <a:latin typeface="Times New Roman"/>
                        <a:cs typeface="Times New Roman"/>
                      </a:endParaRPr>
                    </a:p>
                  </a:txBody>
                  <a:tcPr marL="0" marR="0" marT="9525"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03774">
                <a:tc>
                  <a:txBody>
                    <a:bodyPr/>
                    <a:lstStyle/>
                    <a:p>
                      <a:pPr marL="13335">
                        <a:lnSpc>
                          <a:spcPts val="630"/>
                        </a:lnSpc>
                        <a:spcBef>
                          <a:spcPts val="85"/>
                        </a:spcBef>
                      </a:pPr>
                      <a:r>
                        <a:rPr sz="600" spc="-15" dirty="0">
                          <a:latin typeface="Times New Roman"/>
                          <a:cs typeface="Times New Roman"/>
                        </a:rPr>
                        <a:t>Ticari</a:t>
                      </a:r>
                      <a:r>
                        <a:rPr sz="600" spc="-20" dirty="0">
                          <a:latin typeface="Times New Roman"/>
                          <a:cs typeface="Times New Roman"/>
                        </a:rPr>
                        <a:t> </a:t>
                      </a:r>
                      <a:r>
                        <a:rPr sz="600" spc="-15" dirty="0">
                          <a:latin typeface="Times New Roman"/>
                          <a:cs typeface="Times New Roman"/>
                        </a:rPr>
                        <a:t>Alacaklar</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845" algn="ctr">
                        <a:lnSpc>
                          <a:spcPts val="630"/>
                        </a:lnSpc>
                        <a:spcBef>
                          <a:spcPts val="85"/>
                        </a:spcBef>
                      </a:pPr>
                      <a:r>
                        <a:rPr sz="600" spc="10" dirty="0">
                          <a:latin typeface="Times New Roman"/>
                          <a:cs typeface="Times New Roman"/>
                        </a:rPr>
                        <a:t>5</a:t>
                      </a:r>
                      <a:r>
                        <a:rPr sz="600" dirty="0">
                          <a:latin typeface="Times New Roman"/>
                          <a:cs typeface="Times New Roman"/>
                        </a:rPr>
                        <a:t>.</a:t>
                      </a:r>
                      <a:r>
                        <a:rPr sz="600" spc="10" dirty="0">
                          <a:latin typeface="Times New Roman"/>
                          <a:cs typeface="Times New Roman"/>
                        </a:rPr>
                        <a:t>0</a:t>
                      </a:r>
                      <a:r>
                        <a:rPr sz="600" spc="15"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845" algn="ctr">
                        <a:lnSpc>
                          <a:spcPts val="630"/>
                        </a:lnSpc>
                        <a:spcBef>
                          <a:spcPts val="85"/>
                        </a:spcBef>
                      </a:pPr>
                      <a:r>
                        <a:rPr sz="600" spc="5" dirty="0">
                          <a:latin typeface="Times New Roman"/>
                          <a:cs typeface="Times New Roman"/>
                        </a:rPr>
                        <a:t>7</a:t>
                      </a:r>
                      <a:r>
                        <a:rPr sz="600" spc="-10" dirty="0">
                          <a:latin typeface="Times New Roman"/>
                          <a:cs typeface="Times New Roman"/>
                        </a:rPr>
                        <a:t>.</a:t>
                      </a:r>
                      <a:r>
                        <a:rPr sz="600" spc="15" dirty="0">
                          <a:latin typeface="Times New Roman"/>
                          <a:cs typeface="Times New Roman"/>
                        </a:rPr>
                        <a:t>0</a:t>
                      </a:r>
                      <a:r>
                        <a:rPr sz="600" spc="10"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40005" algn="ctr">
                        <a:lnSpc>
                          <a:spcPts val="630"/>
                        </a:lnSpc>
                        <a:spcBef>
                          <a:spcPts val="85"/>
                        </a:spcBef>
                      </a:pPr>
                      <a:r>
                        <a:rPr sz="600" spc="15" dirty="0">
                          <a:latin typeface="Times New Roman"/>
                          <a:cs typeface="Times New Roman"/>
                        </a:rPr>
                        <a:t>8</a:t>
                      </a:r>
                      <a:r>
                        <a:rPr sz="600" spc="-10" dirty="0">
                          <a:latin typeface="Times New Roman"/>
                          <a:cs typeface="Times New Roman"/>
                        </a:rPr>
                        <a:t>.</a:t>
                      </a:r>
                      <a:r>
                        <a:rPr sz="600" spc="5" dirty="0">
                          <a:latin typeface="Times New Roman"/>
                          <a:cs typeface="Times New Roman"/>
                        </a:rPr>
                        <a:t>0</a:t>
                      </a:r>
                      <a:r>
                        <a:rPr sz="600" spc="15"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209" algn="ctr">
                        <a:lnSpc>
                          <a:spcPts val="630"/>
                        </a:lnSpc>
                        <a:spcBef>
                          <a:spcPts val="85"/>
                        </a:spcBef>
                      </a:pPr>
                      <a:r>
                        <a:rPr sz="600" spc="15" dirty="0">
                          <a:latin typeface="Times New Roman"/>
                          <a:cs typeface="Times New Roman"/>
                        </a:rPr>
                        <a:t>8</a:t>
                      </a:r>
                      <a:r>
                        <a:rPr sz="600" spc="-10" dirty="0">
                          <a:latin typeface="Times New Roman"/>
                          <a:cs typeface="Times New Roman"/>
                        </a:rPr>
                        <a:t>.</a:t>
                      </a:r>
                      <a:r>
                        <a:rPr sz="600" spc="15" dirty="0">
                          <a:latin typeface="Times New Roman"/>
                          <a:cs typeface="Times New Roman"/>
                        </a:rPr>
                        <a:t>60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845" algn="ctr">
                        <a:lnSpc>
                          <a:spcPts val="630"/>
                        </a:lnSpc>
                        <a:spcBef>
                          <a:spcPts val="85"/>
                        </a:spcBef>
                      </a:pPr>
                      <a:r>
                        <a:rPr sz="600" spc="5" dirty="0">
                          <a:latin typeface="Times New Roman"/>
                          <a:cs typeface="Times New Roman"/>
                        </a:rPr>
                        <a:t>9</a:t>
                      </a:r>
                      <a:r>
                        <a:rPr sz="600" spc="-10" dirty="0">
                          <a:latin typeface="Times New Roman"/>
                          <a:cs typeface="Times New Roman"/>
                        </a:rPr>
                        <a:t>.</a:t>
                      </a:r>
                      <a:r>
                        <a:rPr sz="600" spc="15" dirty="0">
                          <a:latin typeface="Times New Roman"/>
                          <a:cs typeface="Times New Roman"/>
                        </a:rPr>
                        <a:t>40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845" algn="ctr">
                        <a:lnSpc>
                          <a:spcPts val="630"/>
                        </a:lnSpc>
                        <a:spcBef>
                          <a:spcPts val="85"/>
                        </a:spcBef>
                      </a:pPr>
                      <a:r>
                        <a:rPr sz="600" spc="10" dirty="0">
                          <a:latin typeface="Times New Roman"/>
                          <a:cs typeface="Times New Roman"/>
                        </a:rPr>
                        <a:t>9</a:t>
                      </a:r>
                      <a:r>
                        <a:rPr sz="600" dirty="0">
                          <a:latin typeface="Times New Roman"/>
                          <a:cs typeface="Times New Roman"/>
                        </a:rPr>
                        <a:t>.7</a:t>
                      </a:r>
                      <a:r>
                        <a:rPr sz="600" spc="15"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L="29845" algn="ctr">
                        <a:lnSpc>
                          <a:spcPts val="630"/>
                        </a:lnSpc>
                        <a:spcBef>
                          <a:spcPts val="85"/>
                        </a:spcBef>
                      </a:pPr>
                      <a:r>
                        <a:rPr sz="600" spc="10" dirty="0">
                          <a:latin typeface="Times New Roman"/>
                          <a:cs typeface="Times New Roman"/>
                        </a:rPr>
                        <a:t>8</a:t>
                      </a:r>
                      <a:r>
                        <a:rPr sz="600" dirty="0">
                          <a:latin typeface="Times New Roman"/>
                          <a:cs typeface="Times New Roman"/>
                        </a:rPr>
                        <a:t>.</a:t>
                      </a:r>
                      <a:r>
                        <a:rPr sz="600" spc="10" dirty="0">
                          <a:latin typeface="Times New Roman"/>
                          <a:cs typeface="Times New Roman"/>
                        </a:rPr>
                        <a:t>2</a:t>
                      </a:r>
                      <a:r>
                        <a:rPr sz="600" spc="15"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3C6E6"/>
                    </a:solidFill>
                  </a:tcPr>
                </a:tc>
                <a:tc>
                  <a:txBody>
                    <a:bodyPr/>
                    <a:lstStyle/>
                    <a:p>
                      <a:pPr marR="5080" algn="r">
                        <a:lnSpc>
                          <a:spcPts val="630"/>
                        </a:lnSpc>
                        <a:spcBef>
                          <a:spcPts val="85"/>
                        </a:spcBef>
                      </a:pPr>
                      <a:r>
                        <a:rPr sz="600" spc="5" dirty="0">
                          <a:latin typeface="Times New Roman"/>
                          <a:cs typeface="Times New Roman"/>
                        </a:rPr>
                        <a:t>7</a:t>
                      </a:r>
                      <a:r>
                        <a:rPr sz="600" spc="-10" dirty="0">
                          <a:latin typeface="Times New Roman"/>
                          <a:cs typeface="Times New Roman"/>
                        </a:rPr>
                        <a:t>.</a:t>
                      </a:r>
                      <a:r>
                        <a:rPr sz="600" spc="15" dirty="0">
                          <a:latin typeface="Times New Roman"/>
                          <a:cs typeface="Times New Roman"/>
                        </a:rPr>
                        <a:t>4</a:t>
                      </a:r>
                      <a:r>
                        <a:rPr sz="600" spc="10"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3C6E6"/>
                    </a:solidFill>
                  </a:tcPr>
                </a:tc>
                <a:extLst>
                  <a:ext uri="{0D108BD9-81ED-4DB2-BD59-A6C34878D82A}">
                    <a16:rowId xmlns:a16="http://schemas.microsoft.com/office/drawing/2014/main" val="10001"/>
                  </a:ext>
                </a:extLst>
              </a:tr>
              <a:tr h="103727">
                <a:tc>
                  <a:txBody>
                    <a:bodyPr/>
                    <a:lstStyle/>
                    <a:p>
                      <a:pPr marL="13335">
                        <a:lnSpc>
                          <a:spcPts val="630"/>
                        </a:lnSpc>
                        <a:spcBef>
                          <a:spcPts val="85"/>
                        </a:spcBef>
                      </a:pPr>
                      <a:r>
                        <a:rPr sz="600" spc="-5" dirty="0">
                          <a:latin typeface="Times New Roman"/>
                          <a:cs typeface="Times New Roman"/>
                        </a:rPr>
                        <a:t>Eğilim</a:t>
                      </a:r>
                      <a:r>
                        <a:rPr sz="600" spc="-45" dirty="0">
                          <a:latin typeface="Times New Roman"/>
                          <a:cs typeface="Times New Roman"/>
                        </a:rPr>
                        <a:t> </a:t>
                      </a:r>
                      <a:r>
                        <a:rPr sz="600" spc="-10" dirty="0">
                          <a:latin typeface="Times New Roman"/>
                          <a:cs typeface="Times New Roman"/>
                        </a:rPr>
                        <a:t>Yüzdeleri</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algn="ctr">
                        <a:lnSpc>
                          <a:spcPts val="630"/>
                        </a:lnSpc>
                        <a:spcBef>
                          <a:spcPts val="85"/>
                        </a:spcBef>
                      </a:pPr>
                      <a:r>
                        <a:rPr sz="600" dirty="0">
                          <a:latin typeface="Times New Roman"/>
                          <a:cs typeface="Times New Roman"/>
                        </a:rPr>
                        <a:t>100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algn="ctr">
                        <a:lnSpc>
                          <a:spcPts val="630"/>
                        </a:lnSpc>
                        <a:spcBef>
                          <a:spcPts val="85"/>
                        </a:spcBef>
                      </a:pPr>
                      <a:r>
                        <a:rPr sz="600" dirty="0">
                          <a:latin typeface="Times New Roman"/>
                          <a:cs typeface="Times New Roman"/>
                        </a:rPr>
                        <a:t>40,00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marL="5080" algn="ctr">
                        <a:lnSpc>
                          <a:spcPts val="630"/>
                        </a:lnSpc>
                        <a:spcBef>
                          <a:spcPts val="85"/>
                        </a:spcBef>
                      </a:pPr>
                      <a:r>
                        <a:rPr sz="600" dirty="0">
                          <a:latin typeface="Times New Roman"/>
                          <a:cs typeface="Times New Roman"/>
                        </a:rPr>
                        <a:t>60,00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algn="ctr">
                        <a:lnSpc>
                          <a:spcPts val="630"/>
                        </a:lnSpc>
                        <a:spcBef>
                          <a:spcPts val="85"/>
                        </a:spcBef>
                      </a:pPr>
                      <a:r>
                        <a:rPr sz="600" dirty="0">
                          <a:latin typeface="Times New Roman"/>
                          <a:cs typeface="Times New Roman"/>
                        </a:rPr>
                        <a:t>72,00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algn="ctr">
                        <a:lnSpc>
                          <a:spcPts val="630"/>
                        </a:lnSpc>
                        <a:spcBef>
                          <a:spcPts val="85"/>
                        </a:spcBef>
                      </a:pPr>
                      <a:r>
                        <a:rPr sz="600" dirty="0">
                          <a:latin typeface="Times New Roman"/>
                          <a:cs typeface="Times New Roman"/>
                        </a:rPr>
                        <a:t>88,00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marL="1905" algn="ctr">
                        <a:lnSpc>
                          <a:spcPts val="630"/>
                        </a:lnSpc>
                        <a:spcBef>
                          <a:spcPts val="85"/>
                        </a:spcBef>
                      </a:pPr>
                      <a:r>
                        <a:rPr sz="600" dirty="0">
                          <a:latin typeface="Times New Roman"/>
                          <a:cs typeface="Times New Roman"/>
                        </a:rPr>
                        <a:t>94,00</a:t>
                      </a:r>
                      <a:endParaRPr sz="600">
                        <a:latin typeface="Times New Roman"/>
                        <a:cs typeface="Times New Roman"/>
                      </a:endParaRPr>
                    </a:p>
                  </a:txBody>
                  <a:tcPr marL="0" marR="0" marT="1079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marL="635" algn="ctr">
                        <a:lnSpc>
                          <a:spcPts val="630"/>
                        </a:lnSpc>
                        <a:spcBef>
                          <a:spcPts val="85"/>
                        </a:spcBef>
                      </a:pPr>
                      <a:r>
                        <a:rPr sz="600" dirty="0">
                          <a:latin typeface="Times New Roman"/>
                          <a:cs typeface="Times New Roman"/>
                        </a:rPr>
                        <a:t>64,00</a:t>
                      </a:r>
                      <a:endParaRPr sz="600">
                        <a:latin typeface="Times New Roman"/>
                        <a:cs typeface="Times New Roman"/>
                      </a:endParaRPr>
                    </a:p>
                  </a:txBody>
                  <a:tcPr marL="0" marR="0" marT="10795"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solidFill>
                      <a:srgbClr val="FFE699"/>
                    </a:solidFill>
                  </a:tcPr>
                </a:tc>
                <a:tc>
                  <a:txBody>
                    <a:bodyPr/>
                    <a:lstStyle/>
                    <a:p>
                      <a:pPr marR="19685" algn="r">
                        <a:lnSpc>
                          <a:spcPts val="630"/>
                        </a:lnSpc>
                        <a:spcBef>
                          <a:spcPts val="85"/>
                        </a:spcBef>
                      </a:pPr>
                      <a:r>
                        <a:rPr sz="600" spc="10" dirty="0">
                          <a:latin typeface="Times New Roman"/>
                          <a:cs typeface="Times New Roman"/>
                        </a:rPr>
                        <a:t>4</a:t>
                      </a:r>
                      <a:r>
                        <a:rPr sz="600" spc="15" dirty="0">
                          <a:latin typeface="Times New Roman"/>
                          <a:cs typeface="Times New Roman"/>
                        </a:rPr>
                        <a:t>8</a:t>
                      </a:r>
                      <a:r>
                        <a:rPr sz="600" spc="-10" dirty="0">
                          <a:latin typeface="Times New Roman"/>
                          <a:cs typeface="Times New Roman"/>
                        </a:rPr>
                        <a:t>,</a:t>
                      </a:r>
                      <a:r>
                        <a:rPr sz="600" spc="5" dirty="0">
                          <a:latin typeface="Times New Roman"/>
                          <a:cs typeface="Times New Roman"/>
                        </a:rPr>
                        <a:t>0</a:t>
                      </a:r>
                      <a:r>
                        <a:rPr sz="600" dirty="0">
                          <a:latin typeface="Times New Roman"/>
                          <a:cs typeface="Times New Roman"/>
                        </a:rPr>
                        <a:t>0</a:t>
                      </a:r>
                      <a:endParaRPr sz="600">
                        <a:latin typeface="Times New Roman"/>
                        <a:cs typeface="Times New Roman"/>
                      </a:endParaRPr>
                    </a:p>
                  </a:txBody>
                  <a:tcPr marL="0" marR="0" marT="10795" marB="0">
                    <a:lnL w="9525">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FFE699"/>
                    </a:solidFill>
                  </a:tcPr>
                </a:tc>
                <a:extLst>
                  <a:ext uri="{0D108BD9-81ED-4DB2-BD59-A6C34878D82A}">
                    <a16:rowId xmlns:a16="http://schemas.microsoft.com/office/drawing/2014/main" val="10002"/>
                  </a:ext>
                </a:extLst>
              </a:tr>
            </a:tbl>
          </a:graphicData>
        </a:graphic>
      </p:graphicFrame>
      <p:sp>
        <p:nvSpPr>
          <p:cNvPr id="25" name="object 25"/>
          <p:cNvSpPr/>
          <p:nvPr/>
        </p:nvSpPr>
        <p:spPr>
          <a:xfrm>
            <a:off x="5280660" y="7975092"/>
            <a:ext cx="1285240" cy="803275"/>
          </a:xfrm>
          <a:custGeom>
            <a:avLst/>
            <a:gdLst/>
            <a:ahLst/>
            <a:cxnLst/>
            <a:rect l="l" t="t" r="r" b="b"/>
            <a:pathLst>
              <a:path w="1285240" h="803275">
                <a:moveTo>
                  <a:pt x="0" y="0"/>
                </a:moveTo>
                <a:lnTo>
                  <a:pt x="1284732" y="0"/>
                </a:lnTo>
                <a:lnTo>
                  <a:pt x="1284732" y="803147"/>
                </a:lnTo>
                <a:lnTo>
                  <a:pt x="0" y="803147"/>
                </a:lnTo>
                <a:lnTo>
                  <a:pt x="0" y="0"/>
                </a:lnTo>
                <a:close/>
              </a:path>
            </a:pathLst>
          </a:custGeom>
          <a:solidFill>
            <a:srgbClr val="000000"/>
          </a:solidFill>
        </p:spPr>
        <p:txBody>
          <a:bodyPr wrap="square" lIns="0" tIns="0" rIns="0" bIns="0" rtlCol="0"/>
          <a:lstStyle/>
          <a:p>
            <a:endParaRPr/>
          </a:p>
        </p:txBody>
      </p:sp>
      <p:sp>
        <p:nvSpPr>
          <p:cNvPr id="26" name="object 26"/>
          <p:cNvSpPr/>
          <p:nvPr/>
        </p:nvSpPr>
        <p:spPr>
          <a:xfrm>
            <a:off x="5490971" y="8101583"/>
            <a:ext cx="1007364" cy="530351"/>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5498592" y="8109204"/>
            <a:ext cx="0" cy="516890"/>
          </a:xfrm>
          <a:custGeom>
            <a:avLst/>
            <a:gdLst/>
            <a:ahLst/>
            <a:cxnLst/>
            <a:rect l="l" t="t" r="r" b="b"/>
            <a:pathLst>
              <a:path h="516890">
                <a:moveTo>
                  <a:pt x="0" y="0"/>
                </a:moveTo>
                <a:lnTo>
                  <a:pt x="0" y="516635"/>
                </a:lnTo>
              </a:path>
            </a:pathLst>
          </a:custGeom>
          <a:ln w="3175">
            <a:solidFill>
              <a:srgbClr val="7E7E7E"/>
            </a:solidFill>
          </a:ln>
        </p:spPr>
        <p:txBody>
          <a:bodyPr wrap="square" lIns="0" tIns="0" rIns="0" bIns="0" rtlCol="0"/>
          <a:lstStyle/>
          <a:p>
            <a:endParaRPr/>
          </a:p>
        </p:txBody>
      </p:sp>
      <p:sp>
        <p:nvSpPr>
          <p:cNvPr id="28" name="object 28"/>
          <p:cNvSpPr/>
          <p:nvPr/>
        </p:nvSpPr>
        <p:spPr>
          <a:xfrm>
            <a:off x="5490971" y="8101583"/>
            <a:ext cx="1007364" cy="367283"/>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5497067" y="8130540"/>
            <a:ext cx="995680" cy="292735"/>
          </a:xfrm>
          <a:custGeom>
            <a:avLst/>
            <a:gdLst/>
            <a:ahLst/>
            <a:cxnLst/>
            <a:rect l="l" t="t" r="r" b="b"/>
            <a:pathLst>
              <a:path w="995679" h="292734">
                <a:moveTo>
                  <a:pt x="1523" y="292608"/>
                </a:moveTo>
                <a:lnTo>
                  <a:pt x="0" y="291084"/>
                </a:lnTo>
                <a:lnTo>
                  <a:pt x="0" y="284987"/>
                </a:lnTo>
                <a:lnTo>
                  <a:pt x="19811" y="272796"/>
                </a:lnTo>
                <a:lnTo>
                  <a:pt x="41147" y="259080"/>
                </a:lnTo>
                <a:lnTo>
                  <a:pt x="82295" y="231648"/>
                </a:lnTo>
                <a:lnTo>
                  <a:pt x="123443" y="205740"/>
                </a:lnTo>
                <a:lnTo>
                  <a:pt x="164591" y="182880"/>
                </a:lnTo>
                <a:lnTo>
                  <a:pt x="207263" y="164592"/>
                </a:lnTo>
                <a:lnTo>
                  <a:pt x="227075" y="156972"/>
                </a:lnTo>
                <a:lnTo>
                  <a:pt x="248411" y="149352"/>
                </a:lnTo>
                <a:lnTo>
                  <a:pt x="289559" y="135636"/>
                </a:lnTo>
                <a:lnTo>
                  <a:pt x="310895" y="128016"/>
                </a:lnTo>
                <a:lnTo>
                  <a:pt x="330707" y="120395"/>
                </a:lnTo>
                <a:lnTo>
                  <a:pt x="352043" y="109728"/>
                </a:lnTo>
                <a:lnTo>
                  <a:pt x="371855" y="99060"/>
                </a:lnTo>
                <a:lnTo>
                  <a:pt x="393191" y="88392"/>
                </a:lnTo>
                <a:lnTo>
                  <a:pt x="413003" y="76200"/>
                </a:lnTo>
                <a:lnTo>
                  <a:pt x="434339" y="65531"/>
                </a:lnTo>
                <a:lnTo>
                  <a:pt x="454151" y="54864"/>
                </a:lnTo>
                <a:lnTo>
                  <a:pt x="496823" y="36576"/>
                </a:lnTo>
                <a:lnTo>
                  <a:pt x="516636" y="28956"/>
                </a:lnTo>
                <a:lnTo>
                  <a:pt x="559307" y="13716"/>
                </a:lnTo>
                <a:lnTo>
                  <a:pt x="579119" y="6095"/>
                </a:lnTo>
                <a:lnTo>
                  <a:pt x="589787" y="4571"/>
                </a:lnTo>
                <a:lnTo>
                  <a:pt x="600455" y="1524"/>
                </a:lnTo>
                <a:lnTo>
                  <a:pt x="611124" y="0"/>
                </a:lnTo>
                <a:lnTo>
                  <a:pt x="643127" y="0"/>
                </a:lnTo>
                <a:lnTo>
                  <a:pt x="664464" y="6095"/>
                </a:lnTo>
                <a:lnTo>
                  <a:pt x="612647" y="6095"/>
                </a:lnTo>
                <a:lnTo>
                  <a:pt x="601979" y="7619"/>
                </a:lnTo>
                <a:lnTo>
                  <a:pt x="580643" y="13716"/>
                </a:lnTo>
                <a:lnTo>
                  <a:pt x="560831" y="19812"/>
                </a:lnTo>
                <a:lnTo>
                  <a:pt x="539495" y="27431"/>
                </a:lnTo>
                <a:lnTo>
                  <a:pt x="519683" y="35052"/>
                </a:lnTo>
                <a:lnTo>
                  <a:pt x="498347" y="42671"/>
                </a:lnTo>
                <a:lnTo>
                  <a:pt x="478535" y="51816"/>
                </a:lnTo>
                <a:lnTo>
                  <a:pt x="457199" y="60960"/>
                </a:lnTo>
                <a:lnTo>
                  <a:pt x="437387" y="71628"/>
                </a:lnTo>
                <a:lnTo>
                  <a:pt x="416051" y="82295"/>
                </a:lnTo>
                <a:lnTo>
                  <a:pt x="396239" y="94488"/>
                </a:lnTo>
                <a:lnTo>
                  <a:pt x="353567" y="115824"/>
                </a:lnTo>
                <a:lnTo>
                  <a:pt x="333755" y="126492"/>
                </a:lnTo>
                <a:lnTo>
                  <a:pt x="291083" y="141732"/>
                </a:lnTo>
                <a:lnTo>
                  <a:pt x="249935" y="155448"/>
                </a:lnTo>
                <a:lnTo>
                  <a:pt x="230123" y="163068"/>
                </a:lnTo>
                <a:lnTo>
                  <a:pt x="188975" y="178308"/>
                </a:lnTo>
                <a:lnTo>
                  <a:pt x="147827" y="198120"/>
                </a:lnTo>
                <a:lnTo>
                  <a:pt x="106679" y="224028"/>
                </a:lnTo>
                <a:lnTo>
                  <a:pt x="85343" y="236220"/>
                </a:lnTo>
                <a:lnTo>
                  <a:pt x="44195" y="263652"/>
                </a:lnTo>
                <a:lnTo>
                  <a:pt x="22859" y="277368"/>
                </a:lnTo>
                <a:lnTo>
                  <a:pt x="3047" y="291084"/>
                </a:lnTo>
                <a:lnTo>
                  <a:pt x="1523" y="292608"/>
                </a:lnTo>
                <a:close/>
              </a:path>
              <a:path w="995679" h="292734">
                <a:moveTo>
                  <a:pt x="993647" y="251460"/>
                </a:moveTo>
                <a:lnTo>
                  <a:pt x="992124" y="249936"/>
                </a:lnTo>
                <a:lnTo>
                  <a:pt x="972312" y="240792"/>
                </a:lnTo>
                <a:lnTo>
                  <a:pt x="950975" y="231648"/>
                </a:lnTo>
                <a:lnTo>
                  <a:pt x="909827" y="213360"/>
                </a:lnTo>
                <a:lnTo>
                  <a:pt x="868679" y="193548"/>
                </a:lnTo>
                <a:lnTo>
                  <a:pt x="826008" y="167640"/>
                </a:lnTo>
                <a:lnTo>
                  <a:pt x="784860" y="128016"/>
                </a:lnTo>
                <a:lnTo>
                  <a:pt x="743712" y="82295"/>
                </a:lnTo>
                <a:lnTo>
                  <a:pt x="733043" y="70104"/>
                </a:lnTo>
                <a:lnTo>
                  <a:pt x="722375" y="59436"/>
                </a:lnTo>
                <a:lnTo>
                  <a:pt x="713231" y="48768"/>
                </a:lnTo>
                <a:lnTo>
                  <a:pt x="691895" y="30480"/>
                </a:lnTo>
                <a:lnTo>
                  <a:pt x="652272" y="9144"/>
                </a:lnTo>
                <a:lnTo>
                  <a:pt x="641603" y="7619"/>
                </a:lnTo>
                <a:lnTo>
                  <a:pt x="632460" y="6095"/>
                </a:lnTo>
                <a:lnTo>
                  <a:pt x="664464" y="6095"/>
                </a:lnTo>
                <a:lnTo>
                  <a:pt x="675131" y="10668"/>
                </a:lnTo>
                <a:lnTo>
                  <a:pt x="685799" y="16764"/>
                </a:lnTo>
                <a:lnTo>
                  <a:pt x="696468" y="25907"/>
                </a:lnTo>
                <a:lnTo>
                  <a:pt x="707135" y="33528"/>
                </a:lnTo>
                <a:lnTo>
                  <a:pt x="717803" y="44195"/>
                </a:lnTo>
                <a:lnTo>
                  <a:pt x="726947" y="54864"/>
                </a:lnTo>
                <a:lnTo>
                  <a:pt x="737616" y="65531"/>
                </a:lnTo>
                <a:lnTo>
                  <a:pt x="748283" y="77724"/>
                </a:lnTo>
                <a:lnTo>
                  <a:pt x="769620" y="100583"/>
                </a:lnTo>
                <a:lnTo>
                  <a:pt x="789431" y="123444"/>
                </a:lnTo>
                <a:lnTo>
                  <a:pt x="819912" y="153924"/>
                </a:lnTo>
                <a:lnTo>
                  <a:pt x="871727" y="187452"/>
                </a:lnTo>
                <a:lnTo>
                  <a:pt x="912875" y="207264"/>
                </a:lnTo>
                <a:lnTo>
                  <a:pt x="954024" y="225552"/>
                </a:lnTo>
                <a:lnTo>
                  <a:pt x="975360" y="234696"/>
                </a:lnTo>
                <a:lnTo>
                  <a:pt x="995172" y="243840"/>
                </a:lnTo>
                <a:lnTo>
                  <a:pt x="995172" y="250697"/>
                </a:lnTo>
                <a:lnTo>
                  <a:pt x="993647" y="251460"/>
                </a:lnTo>
                <a:close/>
              </a:path>
            </a:pathLst>
          </a:custGeom>
          <a:solidFill>
            <a:srgbClr val="ED7C31"/>
          </a:solidFill>
        </p:spPr>
        <p:txBody>
          <a:bodyPr wrap="square" lIns="0" tIns="0" rIns="0" bIns="0" rtlCol="0"/>
          <a:lstStyle/>
          <a:p>
            <a:endParaRPr/>
          </a:p>
        </p:txBody>
      </p:sp>
      <p:sp>
        <p:nvSpPr>
          <p:cNvPr id="30" name="object 30"/>
          <p:cNvSpPr/>
          <p:nvPr/>
        </p:nvSpPr>
        <p:spPr>
          <a:xfrm>
            <a:off x="5498591" y="8394192"/>
            <a:ext cx="117475" cy="50800"/>
          </a:xfrm>
          <a:custGeom>
            <a:avLst/>
            <a:gdLst/>
            <a:ahLst/>
            <a:cxnLst/>
            <a:rect l="l" t="t" r="r" b="b"/>
            <a:pathLst>
              <a:path w="117475" h="50800">
                <a:moveTo>
                  <a:pt x="0" y="24384"/>
                </a:moveTo>
                <a:lnTo>
                  <a:pt x="19812" y="7620"/>
                </a:lnTo>
                <a:lnTo>
                  <a:pt x="19812" y="0"/>
                </a:lnTo>
                <a:lnTo>
                  <a:pt x="117348" y="0"/>
                </a:lnTo>
                <a:lnTo>
                  <a:pt x="117348" y="19812"/>
                </a:lnTo>
                <a:lnTo>
                  <a:pt x="19812" y="19812"/>
                </a:lnTo>
                <a:lnTo>
                  <a:pt x="0" y="24384"/>
                </a:lnTo>
                <a:close/>
              </a:path>
              <a:path w="117475" h="50800">
                <a:moveTo>
                  <a:pt x="117348" y="50292"/>
                </a:moveTo>
                <a:lnTo>
                  <a:pt x="19812" y="50292"/>
                </a:lnTo>
                <a:lnTo>
                  <a:pt x="19812" y="19812"/>
                </a:lnTo>
                <a:lnTo>
                  <a:pt x="117348" y="19812"/>
                </a:lnTo>
                <a:lnTo>
                  <a:pt x="117348" y="50292"/>
                </a:lnTo>
                <a:close/>
              </a:path>
            </a:pathLst>
          </a:custGeom>
          <a:solidFill>
            <a:srgbClr val="595959"/>
          </a:solidFill>
        </p:spPr>
        <p:txBody>
          <a:bodyPr wrap="square" lIns="0" tIns="0" rIns="0" bIns="0" rtlCol="0"/>
          <a:lstStyle/>
          <a:p>
            <a:endParaRPr/>
          </a:p>
        </p:txBody>
      </p:sp>
      <p:sp>
        <p:nvSpPr>
          <p:cNvPr id="31" name="object 31"/>
          <p:cNvSpPr/>
          <p:nvPr/>
        </p:nvSpPr>
        <p:spPr>
          <a:xfrm>
            <a:off x="5663183" y="8290559"/>
            <a:ext cx="119380" cy="50800"/>
          </a:xfrm>
          <a:custGeom>
            <a:avLst/>
            <a:gdLst/>
            <a:ahLst/>
            <a:cxnLst/>
            <a:rect l="l" t="t" r="r" b="b"/>
            <a:pathLst>
              <a:path w="119379" h="50800">
                <a:moveTo>
                  <a:pt x="0" y="24384"/>
                </a:moveTo>
                <a:lnTo>
                  <a:pt x="21336" y="7620"/>
                </a:lnTo>
                <a:lnTo>
                  <a:pt x="21336" y="0"/>
                </a:lnTo>
                <a:lnTo>
                  <a:pt x="118872" y="0"/>
                </a:lnTo>
                <a:lnTo>
                  <a:pt x="118872" y="21336"/>
                </a:lnTo>
                <a:lnTo>
                  <a:pt x="21336" y="21336"/>
                </a:lnTo>
                <a:lnTo>
                  <a:pt x="0" y="24384"/>
                </a:lnTo>
                <a:close/>
              </a:path>
              <a:path w="119379" h="50800">
                <a:moveTo>
                  <a:pt x="118872" y="50292"/>
                </a:moveTo>
                <a:lnTo>
                  <a:pt x="21336" y="50292"/>
                </a:lnTo>
                <a:lnTo>
                  <a:pt x="21336" y="21336"/>
                </a:lnTo>
                <a:lnTo>
                  <a:pt x="118872" y="21336"/>
                </a:lnTo>
                <a:lnTo>
                  <a:pt x="118872" y="50292"/>
                </a:lnTo>
                <a:close/>
              </a:path>
            </a:pathLst>
          </a:custGeom>
          <a:solidFill>
            <a:srgbClr val="595959"/>
          </a:solidFill>
        </p:spPr>
        <p:txBody>
          <a:bodyPr wrap="square" lIns="0" tIns="0" rIns="0" bIns="0" rtlCol="0"/>
          <a:lstStyle/>
          <a:p>
            <a:endParaRPr/>
          </a:p>
        </p:txBody>
      </p:sp>
      <p:sp>
        <p:nvSpPr>
          <p:cNvPr id="32" name="object 32"/>
          <p:cNvSpPr txBox="1"/>
          <p:nvPr/>
        </p:nvSpPr>
        <p:spPr>
          <a:xfrm>
            <a:off x="5679347" y="8280660"/>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60</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33" name="object 33"/>
          <p:cNvSpPr/>
          <p:nvPr/>
        </p:nvSpPr>
        <p:spPr>
          <a:xfrm>
            <a:off x="5829300" y="8228076"/>
            <a:ext cx="119380" cy="50800"/>
          </a:xfrm>
          <a:custGeom>
            <a:avLst/>
            <a:gdLst/>
            <a:ahLst/>
            <a:cxnLst/>
            <a:rect l="l" t="t" r="r" b="b"/>
            <a:pathLst>
              <a:path w="119379" h="50800">
                <a:moveTo>
                  <a:pt x="0" y="25908"/>
                </a:moveTo>
                <a:lnTo>
                  <a:pt x="19812" y="9144"/>
                </a:lnTo>
                <a:lnTo>
                  <a:pt x="19812" y="0"/>
                </a:lnTo>
                <a:lnTo>
                  <a:pt x="118872" y="0"/>
                </a:lnTo>
                <a:lnTo>
                  <a:pt x="118872" y="21336"/>
                </a:lnTo>
                <a:lnTo>
                  <a:pt x="19812" y="21336"/>
                </a:lnTo>
                <a:lnTo>
                  <a:pt x="0" y="25908"/>
                </a:lnTo>
                <a:close/>
              </a:path>
              <a:path w="119379" h="50800">
                <a:moveTo>
                  <a:pt x="118872" y="50292"/>
                </a:moveTo>
                <a:lnTo>
                  <a:pt x="19812" y="50292"/>
                </a:lnTo>
                <a:lnTo>
                  <a:pt x="19812" y="21336"/>
                </a:lnTo>
                <a:lnTo>
                  <a:pt x="118872" y="21336"/>
                </a:lnTo>
                <a:lnTo>
                  <a:pt x="118872" y="50292"/>
                </a:lnTo>
                <a:close/>
              </a:path>
            </a:pathLst>
          </a:custGeom>
          <a:solidFill>
            <a:srgbClr val="595959"/>
          </a:solidFill>
        </p:spPr>
        <p:txBody>
          <a:bodyPr wrap="square" lIns="0" tIns="0" rIns="0" bIns="0" rtlCol="0"/>
          <a:lstStyle/>
          <a:p>
            <a:endParaRPr/>
          </a:p>
        </p:txBody>
      </p:sp>
      <p:sp>
        <p:nvSpPr>
          <p:cNvPr id="34" name="object 34"/>
          <p:cNvSpPr txBox="1"/>
          <p:nvPr/>
        </p:nvSpPr>
        <p:spPr>
          <a:xfrm>
            <a:off x="5845450" y="8219698"/>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72</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35" name="object 35"/>
          <p:cNvSpPr/>
          <p:nvPr/>
        </p:nvSpPr>
        <p:spPr>
          <a:xfrm>
            <a:off x="5995416" y="8145780"/>
            <a:ext cx="117475" cy="50800"/>
          </a:xfrm>
          <a:custGeom>
            <a:avLst/>
            <a:gdLst/>
            <a:ahLst/>
            <a:cxnLst/>
            <a:rect l="l" t="t" r="r" b="b"/>
            <a:pathLst>
              <a:path w="117475" h="50800">
                <a:moveTo>
                  <a:pt x="0" y="24384"/>
                </a:moveTo>
                <a:lnTo>
                  <a:pt x="19812" y="9144"/>
                </a:lnTo>
                <a:lnTo>
                  <a:pt x="19812" y="0"/>
                </a:lnTo>
                <a:lnTo>
                  <a:pt x="117348" y="0"/>
                </a:lnTo>
                <a:lnTo>
                  <a:pt x="117348" y="21336"/>
                </a:lnTo>
                <a:lnTo>
                  <a:pt x="19812" y="21336"/>
                </a:lnTo>
                <a:lnTo>
                  <a:pt x="0" y="24384"/>
                </a:lnTo>
                <a:close/>
              </a:path>
              <a:path w="117475" h="50800">
                <a:moveTo>
                  <a:pt x="117348" y="50292"/>
                </a:moveTo>
                <a:lnTo>
                  <a:pt x="19812" y="50292"/>
                </a:lnTo>
                <a:lnTo>
                  <a:pt x="19812" y="21336"/>
                </a:lnTo>
                <a:lnTo>
                  <a:pt x="117348" y="21336"/>
                </a:lnTo>
                <a:lnTo>
                  <a:pt x="117348" y="50292"/>
                </a:lnTo>
                <a:close/>
              </a:path>
            </a:pathLst>
          </a:custGeom>
          <a:solidFill>
            <a:srgbClr val="595959"/>
          </a:solidFill>
        </p:spPr>
        <p:txBody>
          <a:bodyPr wrap="square" lIns="0" tIns="0" rIns="0" bIns="0" rtlCol="0"/>
          <a:lstStyle/>
          <a:p>
            <a:endParaRPr/>
          </a:p>
        </p:txBody>
      </p:sp>
      <p:sp>
        <p:nvSpPr>
          <p:cNvPr id="36" name="object 36"/>
          <p:cNvSpPr txBox="1"/>
          <p:nvPr/>
        </p:nvSpPr>
        <p:spPr>
          <a:xfrm>
            <a:off x="6011563" y="8135884"/>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88</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37" name="object 37"/>
          <p:cNvSpPr/>
          <p:nvPr/>
        </p:nvSpPr>
        <p:spPr>
          <a:xfrm>
            <a:off x="6160008" y="8115300"/>
            <a:ext cx="119380" cy="48895"/>
          </a:xfrm>
          <a:custGeom>
            <a:avLst/>
            <a:gdLst/>
            <a:ahLst/>
            <a:cxnLst/>
            <a:rect l="l" t="t" r="r" b="b"/>
            <a:pathLst>
              <a:path w="119379" h="48895">
                <a:moveTo>
                  <a:pt x="0" y="24384"/>
                </a:moveTo>
                <a:lnTo>
                  <a:pt x="21336" y="7620"/>
                </a:lnTo>
                <a:lnTo>
                  <a:pt x="21336" y="0"/>
                </a:lnTo>
                <a:lnTo>
                  <a:pt x="118872" y="0"/>
                </a:lnTo>
                <a:lnTo>
                  <a:pt x="118872" y="19812"/>
                </a:lnTo>
                <a:lnTo>
                  <a:pt x="21336" y="19812"/>
                </a:lnTo>
                <a:lnTo>
                  <a:pt x="0" y="24384"/>
                </a:lnTo>
                <a:close/>
              </a:path>
              <a:path w="119379" h="48895">
                <a:moveTo>
                  <a:pt x="118872" y="48768"/>
                </a:moveTo>
                <a:lnTo>
                  <a:pt x="21336" y="48768"/>
                </a:lnTo>
                <a:lnTo>
                  <a:pt x="21336" y="19812"/>
                </a:lnTo>
                <a:lnTo>
                  <a:pt x="118872" y="19812"/>
                </a:lnTo>
                <a:lnTo>
                  <a:pt x="118872" y="48768"/>
                </a:lnTo>
                <a:close/>
              </a:path>
            </a:pathLst>
          </a:custGeom>
          <a:solidFill>
            <a:srgbClr val="595959"/>
          </a:solidFill>
        </p:spPr>
        <p:txBody>
          <a:bodyPr wrap="square" lIns="0" tIns="0" rIns="0" bIns="0" rtlCol="0"/>
          <a:lstStyle/>
          <a:p>
            <a:endParaRPr/>
          </a:p>
        </p:txBody>
      </p:sp>
      <p:sp>
        <p:nvSpPr>
          <p:cNvPr id="38" name="object 38"/>
          <p:cNvSpPr txBox="1"/>
          <p:nvPr/>
        </p:nvSpPr>
        <p:spPr>
          <a:xfrm>
            <a:off x="6176150" y="8105409"/>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94</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39" name="object 39"/>
          <p:cNvSpPr/>
          <p:nvPr/>
        </p:nvSpPr>
        <p:spPr>
          <a:xfrm>
            <a:off x="6326123" y="8269223"/>
            <a:ext cx="117475" cy="50800"/>
          </a:xfrm>
          <a:custGeom>
            <a:avLst/>
            <a:gdLst/>
            <a:ahLst/>
            <a:cxnLst/>
            <a:rect l="l" t="t" r="r" b="b"/>
            <a:pathLst>
              <a:path w="117475" h="50800">
                <a:moveTo>
                  <a:pt x="0" y="25908"/>
                </a:moveTo>
                <a:lnTo>
                  <a:pt x="19812" y="9144"/>
                </a:lnTo>
                <a:lnTo>
                  <a:pt x="19812" y="0"/>
                </a:lnTo>
                <a:lnTo>
                  <a:pt x="117348" y="0"/>
                </a:lnTo>
                <a:lnTo>
                  <a:pt x="117348" y="21336"/>
                </a:lnTo>
                <a:lnTo>
                  <a:pt x="19812" y="21336"/>
                </a:lnTo>
                <a:lnTo>
                  <a:pt x="0" y="25908"/>
                </a:lnTo>
                <a:close/>
              </a:path>
              <a:path w="117475" h="50800">
                <a:moveTo>
                  <a:pt x="117348" y="50292"/>
                </a:moveTo>
                <a:lnTo>
                  <a:pt x="19812" y="50292"/>
                </a:lnTo>
                <a:lnTo>
                  <a:pt x="19812" y="21336"/>
                </a:lnTo>
                <a:lnTo>
                  <a:pt x="117348" y="21336"/>
                </a:lnTo>
                <a:lnTo>
                  <a:pt x="117348" y="50292"/>
                </a:lnTo>
                <a:close/>
              </a:path>
            </a:pathLst>
          </a:custGeom>
          <a:solidFill>
            <a:srgbClr val="595959"/>
          </a:solidFill>
        </p:spPr>
        <p:txBody>
          <a:bodyPr wrap="square" lIns="0" tIns="0" rIns="0" bIns="0" rtlCol="0"/>
          <a:lstStyle/>
          <a:p>
            <a:endParaRPr/>
          </a:p>
        </p:txBody>
      </p:sp>
      <p:sp>
        <p:nvSpPr>
          <p:cNvPr id="40" name="object 40"/>
          <p:cNvSpPr txBox="1"/>
          <p:nvPr/>
        </p:nvSpPr>
        <p:spPr>
          <a:xfrm>
            <a:off x="6342263" y="8260847"/>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64</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41" name="object 41"/>
          <p:cNvSpPr/>
          <p:nvPr/>
        </p:nvSpPr>
        <p:spPr>
          <a:xfrm>
            <a:off x="6467855" y="8377428"/>
            <a:ext cx="97790" cy="0"/>
          </a:xfrm>
          <a:custGeom>
            <a:avLst/>
            <a:gdLst/>
            <a:ahLst/>
            <a:cxnLst/>
            <a:rect l="l" t="t" r="r" b="b"/>
            <a:pathLst>
              <a:path w="97790">
                <a:moveTo>
                  <a:pt x="0" y="0"/>
                </a:moveTo>
                <a:lnTo>
                  <a:pt x="97536" y="0"/>
                </a:lnTo>
              </a:path>
            </a:pathLst>
          </a:custGeom>
          <a:ln w="48768">
            <a:solidFill>
              <a:srgbClr val="595959"/>
            </a:solidFill>
          </a:ln>
        </p:spPr>
        <p:txBody>
          <a:bodyPr wrap="square" lIns="0" tIns="0" rIns="0" bIns="0" rtlCol="0"/>
          <a:lstStyle/>
          <a:p>
            <a:endParaRPr/>
          </a:p>
        </p:txBody>
      </p:sp>
      <p:sp>
        <p:nvSpPr>
          <p:cNvPr id="42" name="object 42"/>
          <p:cNvSpPr txBox="1"/>
          <p:nvPr/>
        </p:nvSpPr>
        <p:spPr>
          <a:xfrm>
            <a:off x="6462660" y="8343137"/>
            <a:ext cx="100330" cy="66040"/>
          </a:xfrm>
          <a:prstGeom prst="rect">
            <a:avLst/>
          </a:prstGeom>
        </p:spPr>
        <p:txBody>
          <a:bodyPr vert="horz" wrap="square" lIns="0" tIns="14605" rIns="0" bIns="0" rtlCol="0">
            <a:spAutoFit/>
          </a:bodyPr>
          <a:lstStyle/>
          <a:p>
            <a:pPr marL="12700">
              <a:lnSpc>
                <a:spcPct val="100000"/>
              </a:lnSpc>
              <a:spcBef>
                <a:spcPts val="115"/>
              </a:spcBef>
            </a:pPr>
            <a:r>
              <a:rPr sz="250" spc="5" dirty="0">
                <a:solidFill>
                  <a:srgbClr val="FFFFFF"/>
                </a:solidFill>
                <a:latin typeface="Times New Roman"/>
                <a:cs typeface="Times New Roman"/>
              </a:rPr>
              <a:t>48</a:t>
            </a:r>
            <a:r>
              <a:rPr sz="250" spc="-10" dirty="0">
                <a:solidFill>
                  <a:srgbClr val="FFFFFF"/>
                </a:solidFill>
                <a:latin typeface="Times New Roman"/>
                <a:cs typeface="Times New Roman"/>
              </a:rPr>
              <a:t>,</a:t>
            </a:r>
            <a:r>
              <a:rPr sz="250" spc="5" dirty="0">
                <a:solidFill>
                  <a:srgbClr val="FFFFFF"/>
                </a:solidFill>
                <a:latin typeface="Times New Roman"/>
                <a:cs typeface="Times New Roman"/>
              </a:rPr>
              <a:t>00</a:t>
            </a:r>
            <a:endParaRPr sz="250">
              <a:latin typeface="Times New Roman"/>
              <a:cs typeface="Times New Roman"/>
            </a:endParaRPr>
          </a:p>
        </p:txBody>
      </p:sp>
      <p:sp>
        <p:nvSpPr>
          <p:cNvPr id="43" name="object 43"/>
          <p:cNvSpPr txBox="1"/>
          <p:nvPr/>
        </p:nvSpPr>
        <p:spPr>
          <a:xfrm>
            <a:off x="5379127" y="8423011"/>
            <a:ext cx="100330" cy="233045"/>
          </a:xfrm>
          <a:prstGeom prst="rect">
            <a:avLst/>
          </a:prstGeom>
        </p:spPr>
        <p:txBody>
          <a:bodyPr vert="horz" wrap="square" lIns="0" tIns="26034" rIns="0" bIns="0" rtlCol="0">
            <a:spAutoFit/>
          </a:bodyPr>
          <a:lstStyle/>
          <a:p>
            <a:pPr marL="12700">
              <a:lnSpc>
                <a:spcPct val="100000"/>
              </a:lnSpc>
              <a:spcBef>
                <a:spcPts val="204"/>
              </a:spcBef>
            </a:pPr>
            <a:r>
              <a:rPr sz="250" spc="5" dirty="0">
                <a:solidFill>
                  <a:srgbClr val="BFBFBF"/>
                </a:solidFill>
                <a:latin typeface="Times New Roman"/>
                <a:cs typeface="Times New Roman"/>
              </a:rPr>
              <a:t>30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12700">
              <a:lnSpc>
                <a:spcPct val="100000"/>
              </a:lnSpc>
              <a:spcBef>
                <a:spcPts val="105"/>
              </a:spcBef>
            </a:pPr>
            <a:r>
              <a:rPr sz="250" spc="5" dirty="0">
                <a:solidFill>
                  <a:srgbClr val="BFBFBF"/>
                </a:solidFill>
                <a:latin typeface="Times New Roman"/>
                <a:cs typeface="Times New Roman"/>
              </a:rPr>
              <a:t>20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12700">
              <a:lnSpc>
                <a:spcPct val="100000"/>
              </a:lnSpc>
              <a:spcBef>
                <a:spcPts val="110"/>
              </a:spcBef>
            </a:pPr>
            <a:r>
              <a:rPr sz="250" spc="5" dirty="0">
                <a:solidFill>
                  <a:srgbClr val="BFBFBF"/>
                </a:solidFill>
                <a:latin typeface="Times New Roman"/>
                <a:cs typeface="Times New Roman"/>
              </a:rPr>
              <a:t>10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29209">
              <a:lnSpc>
                <a:spcPct val="100000"/>
              </a:lnSpc>
              <a:spcBef>
                <a:spcPts val="110"/>
              </a:spcBef>
            </a:pPr>
            <a:r>
              <a:rPr sz="250" spc="5" dirty="0">
                <a:solidFill>
                  <a:srgbClr val="BFBFBF"/>
                </a:solidFill>
                <a:latin typeface="Times New Roman"/>
                <a:cs typeface="Times New Roman"/>
              </a:rPr>
              <a:t>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p:txBody>
      </p:sp>
      <p:sp>
        <p:nvSpPr>
          <p:cNvPr id="44" name="object 44"/>
          <p:cNvSpPr txBox="1"/>
          <p:nvPr/>
        </p:nvSpPr>
        <p:spPr>
          <a:xfrm>
            <a:off x="5379127" y="8384285"/>
            <a:ext cx="236220" cy="66040"/>
          </a:xfrm>
          <a:prstGeom prst="rect">
            <a:avLst/>
          </a:prstGeom>
        </p:spPr>
        <p:txBody>
          <a:bodyPr vert="horz" wrap="square" lIns="0" tIns="14605" rIns="0" bIns="0" rtlCol="0">
            <a:spAutoFit/>
          </a:bodyPr>
          <a:lstStyle/>
          <a:p>
            <a:pPr marL="12700">
              <a:lnSpc>
                <a:spcPct val="100000"/>
              </a:lnSpc>
              <a:spcBef>
                <a:spcPts val="115"/>
              </a:spcBef>
            </a:pPr>
            <a:r>
              <a:rPr sz="250" dirty="0">
                <a:solidFill>
                  <a:srgbClr val="BFBFBF"/>
                </a:solidFill>
                <a:latin typeface="Times New Roman"/>
                <a:cs typeface="Times New Roman"/>
              </a:rPr>
              <a:t>40,00</a:t>
            </a:r>
            <a:r>
              <a:rPr sz="250" spc="50" dirty="0">
                <a:solidFill>
                  <a:srgbClr val="BFBFBF"/>
                </a:solidFill>
                <a:latin typeface="Times New Roman"/>
                <a:cs typeface="Times New Roman"/>
              </a:rPr>
              <a:t> </a:t>
            </a:r>
            <a:r>
              <a:rPr sz="250" dirty="0">
                <a:solidFill>
                  <a:srgbClr val="FFFFFF"/>
                </a:solidFill>
                <a:latin typeface="Times New Roman"/>
                <a:cs typeface="Times New Roman"/>
              </a:rPr>
              <a:t>40,00</a:t>
            </a:r>
            <a:endParaRPr sz="250">
              <a:latin typeface="Times New Roman"/>
              <a:cs typeface="Times New Roman"/>
            </a:endParaRPr>
          </a:p>
        </p:txBody>
      </p:sp>
      <p:sp>
        <p:nvSpPr>
          <p:cNvPr id="45" name="object 45"/>
          <p:cNvSpPr txBox="1"/>
          <p:nvPr/>
        </p:nvSpPr>
        <p:spPr>
          <a:xfrm>
            <a:off x="5362358" y="8061814"/>
            <a:ext cx="117475" cy="335280"/>
          </a:xfrm>
          <a:prstGeom prst="rect">
            <a:avLst/>
          </a:prstGeom>
        </p:spPr>
        <p:txBody>
          <a:bodyPr vert="horz" wrap="square" lIns="0" tIns="26034" rIns="0" bIns="0" rtlCol="0">
            <a:spAutoFit/>
          </a:bodyPr>
          <a:lstStyle/>
          <a:p>
            <a:pPr marL="12700">
              <a:lnSpc>
                <a:spcPct val="100000"/>
              </a:lnSpc>
              <a:spcBef>
                <a:spcPts val="204"/>
              </a:spcBef>
            </a:pPr>
            <a:r>
              <a:rPr sz="250" dirty="0">
                <a:solidFill>
                  <a:srgbClr val="BFBFBF"/>
                </a:solidFill>
                <a:latin typeface="Times New Roman"/>
                <a:cs typeface="Times New Roman"/>
              </a:rPr>
              <a:t>100,00</a:t>
            </a:r>
            <a:endParaRPr sz="250">
              <a:latin typeface="Times New Roman"/>
              <a:cs typeface="Times New Roman"/>
            </a:endParaRPr>
          </a:p>
          <a:p>
            <a:pPr marL="29209">
              <a:lnSpc>
                <a:spcPct val="100000"/>
              </a:lnSpc>
              <a:spcBef>
                <a:spcPts val="105"/>
              </a:spcBef>
            </a:pPr>
            <a:r>
              <a:rPr sz="250" spc="5" dirty="0">
                <a:solidFill>
                  <a:srgbClr val="BFBFBF"/>
                </a:solidFill>
                <a:latin typeface="Times New Roman"/>
                <a:cs typeface="Times New Roman"/>
              </a:rPr>
              <a:t>90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29209">
              <a:lnSpc>
                <a:spcPct val="100000"/>
              </a:lnSpc>
              <a:spcBef>
                <a:spcPts val="100"/>
              </a:spcBef>
            </a:pPr>
            <a:r>
              <a:rPr sz="250" spc="5" dirty="0">
                <a:solidFill>
                  <a:srgbClr val="BFBFBF"/>
                </a:solidFill>
                <a:latin typeface="Times New Roman"/>
                <a:cs typeface="Times New Roman"/>
              </a:rPr>
              <a:t>80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29209">
              <a:lnSpc>
                <a:spcPct val="100000"/>
              </a:lnSpc>
              <a:spcBef>
                <a:spcPts val="105"/>
              </a:spcBef>
            </a:pPr>
            <a:r>
              <a:rPr sz="250" spc="5" dirty="0">
                <a:solidFill>
                  <a:srgbClr val="BFBFBF"/>
                </a:solidFill>
                <a:latin typeface="Times New Roman"/>
                <a:cs typeface="Times New Roman"/>
              </a:rPr>
              <a:t>70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29209">
              <a:lnSpc>
                <a:spcPct val="100000"/>
              </a:lnSpc>
              <a:spcBef>
                <a:spcPts val="110"/>
              </a:spcBef>
            </a:pPr>
            <a:r>
              <a:rPr sz="250" spc="5" dirty="0">
                <a:solidFill>
                  <a:srgbClr val="BFBFBF"/>
                </a:solidFill>
                <a:latin typeface="Times New Roman"/>
                <a:cs typeface="Times New Roman"/>
              </a:rPr>
              <a:t>60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a:p>
            <a:pPr marL="29209">
              <a:lnSpc>
                <a:spcPct val="100000"/>
              </a:lnSpc>
              <a:spcBef>
                <a:spcPts val="105"/>
              </a:spcBef>
            </a:pPr>
            <a:r>
              <a:rPr sz="250" spc="5" dirty="0">
                <a:solidFill>
                  <a:srgbClr val="BFBFBF"/>
                </a:solidFill>
                <a:latin typeface="Times New Roman"/>
                <a:cs typeface="Times New Roman"/>
              </a:rPr>
              <a:t>50</a:t>
            </a:r>
            <a:r>
              <a:rPr sz="250" spc="-10" dirty="0">
                <a:solidFill>
                  <a:srgbClr val="BFBFBF"/>
                </a:solidFill>
                <a:latin typeface="Times New Roman"/>
                <a:cs typeface="Times New Roman"/>
              </a:rPr>
              <a:t>,</a:t>
            </a:r>
            <a:r>
              <a:rPr sz="250" spc="5" dirty="0">
                <a:solidFill>
                  <a:srgbClr val="BFBFBF"/>
                </a:solidFill>
                <a:latin typeface="Times New Roman"/>
                <a:cs typeface="Times New Roman"/>
              </a:rPr>
              <a:t>00</a:t>
            </a:r>
            <a:endParaRPr sz="250">
              <a:latin typeface="Times New Roman"/>
              <a:cs typeface="Times New Roman"/>
            </a:endParaRPr>
          </a:p>
        </p:txBody>
      </p:sp>
      <p:sp>
        <p:nvSpPr>
          <p:cNvPr id="46" name="object 46"/>
          <p:cNvSpPr txBox="1"/>
          <p:nvPr/>
        </p:nvSpPr>
        <p:spPr>
          <a:xfrm>
            <a:off x="5312735" y="8048924"/>
            <a:ext cx="62865" cy="59055"/>
          </a:xfrm>
          <a:prstGeom prst="rect">
            <a:avLst/>
          </a:prstGeom>
        </p:spPr>
        <p:txBody>
          <a:bodyPr vert="vert270" wrap="square" lIns="0" tIns="10795" rIns="0" bIns="0" rtlCol="0">
            <a:spAutoFit/>
          </a:bodyPr>
          <a:lstStyle/>
          <a:p>
            <a:pPr marL="12700">
              <a:lnSpc>
                <a:spcPct val="100000"/>
              </a:lnSpc>
              <a:spcBef>
                <a:spcPts val="85"/>
              </a:spcBef>
            </a:pPr>
            <a:r>
              <a:rPr sz="250" b="1" dirty="0">
                <a:solidFill>
                  <a:srgbClr val="BFBFBF"/>
                </a:solidFill>
                <a:latin typeface="Times New Roman"/>
                <a:cs typeface="Times New Roman"/>
              </a:rPr>
              <a:t>%</a:t>
            </a:r>
            <a:endParaRPr sz="250">
              <a:latin typeface="Times New Roman"/>
              <a:cs typeface="Times New Roman"/>
            </a:endParaRPr>
          </a:p>
        </p:txBody>
      </p:sp>
      <p:sp>
        <p:nvSpPr>
          <p:cNvPr id="47" name="object 47"/>
          <p:cNvSpPr txBox="1"/>
          <p:nvPr/>
        </p:nvSpPr>
        <p:spPr>
          <a:xfrm>
            <a:off x="5449225" y="8629648"/>
            <a:ext cx="1086485" cy="107314"/>
          </a:xfrm>
          <a:prstGeom prst="rect">
            <a:avLst/>
          </a:prstGeom>
        </p:spPr>
        <p:txBody>
          <a:bodyPr vert="horz" wrap="square" lIns="0" tIns="14605" rIns="0" bIns="0" rtlCol="0">
            <a:spAutoFit/>
          </a:bodyPr>
          <a:lstStyle/>
          <a:p>
            <a:pPr marR="5080" algn="r">
              <a:lnSpc>
                <a:spcPct val="100000"/>
              </a:lnSpc>
              <a:spcBef>
                <a:spcPts val="115"/>
              </a:spcBef>
            </a:pPr>
            <a:r>
              <a:rPr sz="250" spc="5" dirty="0">
                <a:solidFill>
                  <a:srgbClr val="BFBFBF"/>
                </a:solidFill>
                <a:latin typeface="Times New Roman"/>
                <a:cs typeface="Times New Roman"/>
              </a:rPr>
              <a:t>2011            2012           2013            2014            2015           2016          2017</a:t>
            </a:r>
            <a:endParaRPr sz="250">
              <a:latin typeface="Times New Roman"/>
              <a:cs typeface="Times New Roman"/>
            </a:endParaRPr>
          </a:p>
          <a:p>
            <a:pPr marR="19050" algn="r">
              <a:lnSpc>
                <a:spcPct val="100000"/>
              </a:lnSpc>
              <a:spcBef>
                <a:spcPts val="20"/>
              </a:spcBef>
            </a:pPr>
            <a:r>
              <a:rPr sz="250" b="1" spc="-5" dirty="0">
                <a:solidFill>
                  <a:srgbClr val="BFBFBF"/>
                </a:solidFill>
                <a:latin typeface="Times New Roman"/>
                <a:cs typeface="Times New Roman"/>
              </a:rPr>
              <a:t>Yı</a:t>
            </a:r>
            <a:r>
              <a:rPr sz="250" b="1" dirty="0">
                <a:solidFill>
                  <a:srgbClr val="BFBFBF"/>
                </a:solidFill>
                <a:latin typeface="Times New Roman"/>
                <a:cs typeface="Times New Roman"/>
              </a:rPr>
              <a:t>l</a:t>
            </a:r>
            <a:r>
              <a:rPr sz="250" b="1" spc="-5" dirty="0">
                <a:solidFill>
                  <a:srgbClr val="BFBFBF"/>
                </a:solidFill>
                <a:latin typeface="Times New Roman"/>
                <a:cs typeface="Times New Roman"/>
              </a:rPr>
              <a:t>l</a:t>
            </a:r>
            <a:r>
              <a:rPr sz="250" b="1" spc="5" dirty="0">
                <a:solidFill>
                  <a:srgbClr val="BFBFBF"/>
                </a:solidFill>
                <a:latin typeface="Times New Roman"/>
                <a:cs typeface="Times New Roman"/>
              </a:rPr>
              <a:t>ar</a:t>
            </a:r>
            <a:endParaRPr sz="250">
              <a:latin typeface="Times New Roman"/>
              <a:cs typeface="Times New Roman"/>
            </a:endParaRPr>
          </a:p>
        </p:txBody>
      </p:sp>
      <p:sp>
        <p:nvSpPr>
          <p:cNvPr id="48" name="object 48"/>
          <p:cNvSpPr txBox="1"/>
          <p:nvPr/>
        </p:nvSpPr>
        <p:spPr>
          <a:xfrm>
            <a:off x="5723802" y="7985318"/>
            <a:ext cx="398145" cy="87630"/>
          </a:xfrm>
          <a:prstGeom prst="rect">
            <a:avLst/>
          </a:prstGeom>
        </p:spPr>
        <p:txBody>
          <a:bodyPr vert="horz" wrap="square" lIns="0" tIns="13335" rIns="0" bIns="0" rtlCol="0">
            <a:spAutoFit/>
          </a:bodyPr>
          <a:lstStyle/>
          <a:p>
            <a:pPr marL="12700">
              <a:lnSpc>
                <a:spcPct val="100000"/>
              </a:lnSpc>
              <a:spcBef>
                <a:spcPts val="105"/>
              </a:spcBef>
            </a:pPr>
            <a:r>
              <a:rPr sz="400" b="1" dirty="0">
                <a:solidFill>
                  <a:srgbClr val="D8D8D8"/>
                </a:solidFill>
                <a:latin typeface="Times New Roman"/>
                <a:cs typeface="Times New Roman"/>
              </a:rPr>
              <a:t>Eğilim</a:t>
            </a:r>
            <a:r>
              <a:rPr sz="400" b="1" spc="-25" dirty="0">
                <a:solidFill>
                  <a:srgbClr val="D8D8D8"/>
                </a:solidFill>
                <a:latin typeface="Times New Roman"/>
                <a:cs typeface="Times New Roman"/>
              </a:rPr>
              <a:t> </a:t>
            </a:r>
            <a:r>
              <a:rPr sz="400" b="1" spc="-5" dirty="0">
                <a:solidFill>
                  <a:srgbClr val="D8D8D8"/>
                </a:solidFill>
                <a:latin typeface="Times New Roman"/>
                <a:cs typeface="Times New Roman"/>
              </a:rPr>
              <a:t>Yüzdeleri</a:t>
            </a:r>
            <a:endParaRPr sz="400">
              <a:latin typeface="Times New Roman"/>
              <a:cs typeface="Times New Roman"/>
            </a:endParaRPr>
          </a:p>
        </p:txBody>
      </p:sp>
      <p:sp>
        <p:nvSpPr>
          <p:cNvPr id="49" name="object 49"/>
          <p:cNvSpPr/>
          <p:nvPr/>
        </p:nvSpPr>
        <p:spPr>
          <a:xfrm>
            <a:off x="5280660" y="7974457"/>
            <a:ext cx="1286510" cy="0"/>
          </a:xfrm>
          <a:custGeom>
            <a:avLst/>
            <a:gdLst/>
            <a:ahLst/>
            <a:cxnLst/>
            <a:rect l="l" t="t" r="r" b="b"/>
            <a:pathLst>
              <a:path w="1286509">
                <a:moveTo>
                  <a:pt x="0" y="0"/>
                </a:moveTo>
                <a:lnTo>
                  <a:pt x="1286255" y="0"/>
                </a:lnTo>
              </a:path>
            </a:pathLst>
          </a:custGeom>
          <a:ln w="3175">
            <a:solidFill>
              <a:srgbClr val="D8D8D8"/>
            </a:solidFill>
          </a:ln>
        </p:spPr>
        <p:txBody>
          <a:bodyPr wrap="square" lIns="0" tIns="0" rIns="0" bIns="0" rtlCol="0"/>
          <a:lstStyle/>
          <a:p>
            <a:endParaRPr/>
          </a:p>
        </p:txBody>
      </p:sp>
      <p:sp>
        <p:nvSpPr>
          <p:cNvPr id="50" name="object 50"/>
          <p:cNvSpPr/>
          <p:nvPr/>
        </p:nvSpPr>
        <p:spPr>
          <a:xfrm>
            <a:off x="5281422" y="7975092"/>
            <a:ext cx="0" cy="802640"/>
          </a:xfrm>
          <a:custGeom>
            <a:avLst/>
            <a:gdLst/>
            <a:ahLst/>
            <a:cxnLst/>
            <a:rect l="l" t="t" r="r" b="b"/>
            <a:pathLst>
              <a:path h="802640">
                <a:moveTo>
                  <a:pt x="0" y="0"/>
                </a:moveTo>
                <a:lnTo>
                  <a:pt x="0" y="802639"/>
                </a:lnTo>
              </a:path>
            </a:pathLst>
          </a:custGeom>
          <a:ln w="3175">
            <a:solidFill>
              <a:srgbClr val="D8D8D8"/>
            </a:solidFill>
          </a:ln>
        </p:spPr>
        <p:txBody>
          <a:bodyPr wrap="square" lIns="0" tIns="0" rIns="0" bIns="0" rtlCol="0"/>
          <a:lstStyle/>
          <a:p>
            <a:endParaRPr/>
          </a:p>
        </p:txBody>
      </p:sp>
      <p:sp>
        <p:nvSpPr>
          <p:cNvPr id="51" name="object 51"/>
          <p:cNvSpPr/>
          <p:nvPr/>
        </p:nvSpPr>
        <p:spPr>
          <a:xfrm>
            <a:off x="5280660" y="8779002"/>
            <a:ext cx="1286510" cy="0"/>
          </a:xfrm>
          <a:custGeom>
            <a:avLst/>
            <a:gdLst/>
            <a:ahLst/>
            <a:cxnLst/>
            <a:rect l="l" t="t" r="r" b="b"/>
            <a:pathLst>
              <a:path w="1286509">
                <a:moveTo>
                  <a:pt x="0" y="0"/>
                </a:moveTo>
                <a:lnTo>
                  <a:pt x="1286255" y="0"/>
                </a:lnTo>
              </a:path>
            </a:pathLst>
          </a:custGeom>
          <a:ln w="3175">
            <a:solidFill>
              <a:srgbClr val="D8D8D8"/>
            </a:solidFill>
          </a:ln>
        </p:spPr>
        <p:txBody>
          <a:bodyPr wrap="square" lIns="0" tIns="0" rIns="0" bIns="0" rtlCol="0"/>
          <a:lstStyle/>
          <a:p>
            <a:endParaRPr/>
          </a:p>
        </p:txBody>
      </p:sp>
      <p:sp>
        <p:nvSpPr>
          <p:cNvPr id="52" name="object 52"/>
          <p:cNvSpPr/>
          <p:nvPr/>
        </p:nvSpPr>
        <p:spPr>
          <a:xfrm>
            <a:off x="6565392" y="7975092"/>
            <a:ext cx="0" cy="803275"/>
          </a:xfrm>
          <a:custGeom>
            <a:avLst/>
            <a:gdLst/>
            <a:ahLst/>
            <a:cxnLst/>
            <a:rect l="l" t="t" r="r" b="b"/>
            <a:pathLst>
              <a:path h="803275">
                <a:moveTo>
                  <a:pt x="0" y="0"/>
                </a:moveTo>
                <a:lnTo>
                  <a:pt x="0" y="803148"/>
                </a:lnTo>
              </a:path>
            </a:pathLst>
          </a:custGeom>
          <a:ln w="3175">
            <a:solidFill>
              <a:srgbClr val="D8D8D8"/>
            </a:solidFill>
          </a:ln>
        </p:spPr>
        <p:txBody>
          <a:bodyPr wrap="square" lIns="0" tIns="0" rIns="0" bIns="0" rtlCol="0"/>
          <a:lstStyle/>
          <a:p>
            <a:endParaRPr/>
          </a:p>
        </p:txBody>
      </p:sp>
      <p:sp>
        <p:nvSpPr>
          <p:cNvPr id="53" name="object 53"/>
          <p:cNvSpPr/>
          <p:nvPr/>
        </p:nvSpPr>
        <p:spPr>
          <a:xfrm>
            <a:off x="4078224" y="7978140"/>
            <a:ext cx="1183005" cy="803275"/>
          </a:xfrm>
          <a:custGeom>
            <a:avLst/>
            <a:gdLst/>
            <a:ahLst/>
            <a:cxnLst/>
            <a:rect l="l" t="t" r="r" b="b"/>
            <a:pathLst>
              <a:path w="1183004" h="803275">
                <a:moveTo>
                  <a:pt x="0" y="0"/>
                </a:moveTo>
                <a:lnTo>
                  <a:pt x="1182624" y="0"/>
                </a:lnTo>
                <a:lnTo>
                  <a:pt x="1182624" y="803148"/>
                </a:lnTo>
                <a:lnTo>
                  <a:pt x="0" y="803148"/>
                </a:lnTo>
                <a:lnTo>
                  <a:pt x="0" y="0"/>
                </a:lnTo>
                <a:close/>
              </a:path>
            </a:pathLst>
          </a:custGeom>
          <a:solidFill>
            <a:srgbClr val="3F3F3F"/>
          </a:solidFill>
        </p:spPr>
        <p:txBody>
          <a:bodyPr wrap="square" lIns="0" tIns="0" rIns="0" bIns="0" rtlCol="0"/>
          <a:lstStyle/>
          <a:p>
            <a:endParaRPr/>
          </a:p>
        </p:txBody>
      </p:sp>
      <p:sp>
        <p:nvSpPr>
          <p:cNvPr id="54" name="object 54"/>
          <p:cNvSpPr/>
          <p:nvPr/>
        </p:nvSpPr>
        <p:spPr>
          <a:xfrm>
            <a:off x="4288535" y="8101583"/>
            <a:ext cx="903731" cy="534923"/>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4294632" y="8112252"/>
            <a:ext cx="0" cy="516890"/>
          </a:xfrm>
          <a:custGeom>
            <a:avLst/>
            <a:gdLst/>
            <a:ahLst/>
            <a:cxnLst/>
            <a:rect l="l" t="t" r="r" b="b"/>
            <a:pathLst>
              <a:path h="516890">
                <a:moveTo>
                  <a:pt x="0" y="0"/>
                </a:moveTo>
                <a:lnTo>
                  <a:pt x="0" y="516635"/>
                </a:lnTo>
              </a:path>
            </a:pathLst>
          </a:custGeom>
          <a:ln w="3175">
            <a:solidFill>
              <a:srgbClr val="7E7E7E"/>
            </a:solidFill>
          </a:ln>
        </p:spPr>
        <p:txBody>
          <a:bodyPr wrap="square" lIns="0" tIns="0" rIns="0" bIns="0" rtlCol="0"/>
          <a:lstStyle/>
          <a:p>
            <a:endParaRPr/>
          </a:p>
        </p:txBody>
      </p:sp>
      <p:sp>
        <p:nvSpPr>
          <p:cNvPr id="56" name="object 56"/>
          <p:cNvSpPr/>
          <p:nvPr/>
        </p:nvSpPr>
        <p:spPr>
          <a:xfrm>
            <a:off x="4288535" y="8156447"/>
            <a:ext cx="903731" cy="304800"/>
          </a:xfrm>
          <a:prstGeom prst="rect">
            <a:avLst/>
          </a:prstGeom>
          <a:blipFill>
            <a:blip r:embed="rId11" cstate="print"/>
            <a:stretch>
              <a:fillRect/>
            </a:stretch>
          </a:blipFill>
        </p:spPr>
        <p:txBody>
          <a:bodyPr wrap="square" lIns="0" tIns="0" rIns="0" bIns="0" rtlCol="0"/>
          <a:lstStyle/>
          <a:p>
            <a:endParaRPr/>
          </a:p>
        </p:txBody>
      </p:sp>
      <p:sp>
        <p:nvSpPr>
          <p:cNvPr id="57" name="object 57"/>
          <p:cNvSpPr/>
          <p:nvPr/>
        </p:nvSpPr>
        <p:spPr>
          <a:xfrm>
            <a:off x="4291584" y="8205215"/>
            <a:ext cx="897890" cy="212090"/>
          </a:xfrm>
          <a:custGeom>
            <a:avLst/>
            <a:gdLst/>
            <a:ahLst/>
            <a:cxnLst/>
            <a:rect l="l" t="t" r="r" b="b"/>
            <a:pathLst>
              <a:path w="897889" h="212090">
                <a:moveTo>
                  <a:pt x="3048" y="211836"/>
                </a:moveTo>
                <a:lnTo>
                  <a:pt x="1524" y="211836"/>
                </a:lnTo>
                <a:lnTo>
                  <a:pt x="0" y="210312"/>
                </a:lnTo>
                <a:lnTo>
                  <a:pt x="0" y="207264"/>
                </a:lnTo>
                <a:lnTo>
                  <a:pt x="1524" y="205740"/>
                </a:lnTo>
                <a:lnTo>
                  <a:pt x="16764" y="195072"/>
                </a:lnTo>
                <a:lnTo>
                  <a:pt x="33528" y="182880"/>
                </a:lnTo>
                <a:lnTo>
                  <a:pt x="65532" y="160020"/>
                </a:lnTo>
                <a:lnTo>
                  <a:pt x="80772" y="149352"/>
                </a:lnTo>
                <a:lnTo>
                  <a:pt x="97536" y="137160"/>
                </a:lnTo>
                <a:lnTo>
                  <a:pt x="112776" y="128016"/>
                </a:lnTo>
                <a:lnTo>
                  <a:pt x="129540" y="118872"/>
                </a:lnTo>
                <a:lnTo>
                  <a:pt x="144780" y="111252"/>
                </a:lnTo>
                <a:lnTo>
                  <a:pt x="161543" y="105156"/>
                </a:lnTo>
                <a:lnTo>
                  <a:pt x="176784" y="99060"/>
                </a:lnTo>
                <a:lnTo>
                  <a:pt x="193548" y="92964"/>
                </a:lnTo>
                <a:lnTo>
                  <a:pt x="225552" y="83820"/>
                </a:lnTo>
                <a:lnTo>
                  <a:pt x="257555" y="76200"/>
                </a:lnTo>
                <a:lnTo>
                  <a:pt x="272796" y="71628"/>
                </a:lnTo>
                <a:lnTo>
                  <a:pt x="289560" y="68580"/>
                </a:lnTo>
                <a:lnTo>
                  <a:pt x="384048" y="50292"/>
                </a:lnTo>
                <a:lnTo>
                  <a:pt x="400811" y="45720"/>
                </a:lnTo>
                <a:lnTo>
                  <a:pt x="416052" y="41147"/>
                </a:lnTo>
                <a:lnTo>
                  <a:pt x="480060" y="22859"/>
                </a:lnTo>
                <a:lnTo>
                  <a:pt x="495300" y="18288"/>
                </a:lnTo>
                <a:lnTo>
                  <a:pt x="512063" y="15240"/>
                </a:lnTo>
                <a:lnTo>
                  <a:pt x="559308" y="6096"/>
                </a:lnTo>
                <a:lnTo>
                  <a:pt x="576072" y="3047"/>
                </a:lnTo>
                <a:lnTo>
                  <a:pt x="608076" y="0"/>
                </a:lnTo>
                <a:lnTo>
                  <a:pt x="623316" y="0"/>
                </a:lnTo>
                <a:lnTo>
                  <a:pt x="640080" y="3047"/>
                </a:lnTo>
                <a:lnTo>
                  <a:pt x="647699" y="4571"/>
                </a:lnTo>
                <a:lnTo>
                  <a:pt x="652272" y="6096"/>
                </a:lnTo>
                <a:lnTo>
                  <a:pt x="608076" y="6096"/>
                </a:lnTo>
                <a:lnTo>
                  <a:pt x="576072" y="9144"/>
                </a:lnTo>
                <a:lnTo>
                  <a:pt x="560832" y="12192"/>
                </a:lnTo>
                <a:lnTo>
                  <a:pt x="544068" y="15240"/>
                </a:lnTo>
                <a:lnTo>
                  <a:pt x="513587" y="21335"/>
                </a:lnTo>
                <a:lnTo>
                  <a:pt x="496824" y="25908"/>
                </a:lnTo>
                <a:lnTo>
                  <a:pt x="481584" y="28956"/>
                </a:lnTo>
                <a:lnTo>
                  <a:pt x="417576" y="47244"/>
                </a:lnTo>
                <a:lnTo>
                  <a:pt x="402336" y="51816"/>
                </a:lnTo>
                <a:lnTo>
                  <a:pt x="385572" y="56388"/>
                </a:lnTo>
                <a:lnTo>
                  <a:pt x="274319" y="77724"/>
                </a:lnTo>
                <a:lnTo>
                  <a:pt x="259080" y="82296"/>
                </a:lnTo>
                <a:lnTo>
                  <a:pt x="195072" y="100584"/>
                </a:lnTo>
                <a:lnTo>
                  <a:pt x="147828" y="117348"/>
                </a:lnTo>
                <a:lnTo>
                  <a:pt x="100584" y="143256"/>
                </a:lnTo>
                <a:lnTo>
                  <a:pt x="85344" y="153924"/>
                </a:lnTo>
                <a:lnTo>
                  <a:pt x="68580" y="164592"/>
                </a:lnTo>
                <a:lnTo>
                  <a:pt x="36576" y="188976"/>
                </a:lnTo>
                <a:lnTo>
                  <a:pt x="21336" y="199644"/>
                </a:lnTo>
                <a:lnTo>
                  <a:pt x="4572" y="210312"/>
                </a:lnTo>
                <a:lnTo>
                  <a:pt x="3048" y="211836"/>
                </a:lnTo>
                <a:close/>
              </a:path>
              <a:path w="897889" h="212090">
                <a:moveTo>
                  <a:pt x="894588" y="108204"/>
                </a:moveTo>
                <a:lnTo>
                  <a:pt x="893064" y="108204"/>
                </a:lnTo>
                <a:lnTo>
                  <a:pt x="829055" y="92964"/>
                </a:lnTo>
                <a:lnTo>
                  <a:pt x="813816" y="88392"/>
                </a:lnTo>
                <a:lnTo>
                  <a:pt x="797051" y="83820"/>
                </a:lnTo>
                <a:lnTo>
                  <a:pt x="781812" y="79248"/>
                </a:lnTo>
                <a:lnTo>
                  <a:pt x="765048" y="73152"/>
                </a:lnTo>
                <a:lnTo>
                  <a:pt x="749808" y="65532"/>
                </a:lnTo>
                <a:lnTo>
                  <a:pt x="733044" y="57912"/>
                </a:lnTo>
                <a:lnTo>
                  <a:pt x="717803" y="47244"/>
                </a:lnTo>
                <a:lnTo>
                  <a:pt x="701040" y="38100"/>
                </a:lnTo>
                <a:lnTo>
                  <a:pt x="670560" y="19812"/>
                </a:lnTo>
                <a:lnTo>
                  <a:pt x="655320" y="13716"/>
                </a:lnTo>
                <a:lnTo>
                  <a:pt x="646176" y="10668"/>
                </a:lnTo>
                <a:lnTo>
                  <a:pt x="623316" y="6096"/>
                </a:lnTo>
                <a:lnTo>
                  <a:pt x="652272" y="6096"/>
                </a:lnTo>
                <a:lnTo>
                  <a:pt x="656844" y="7620"/>
                </a:lnTo>
                <a:lnTo>
                  <a:pt x="672084" y="13716"/>
                </a:lnTo>
                <a:lnTo>
                  <a:pt x="705612" y="32004"/>
                </a:lnTo>
                <a:lnTo>
                  <a:pt x="720851" y="42671"/>
                </a:lnTo>
                <a:lnTo>
                  <a:pt x="736092" y="51816"/>
                </a:lnTo>
                <a:lnTo>
                  <a:pt x="752855" y="60960"/>
                </a:lnTo>
                <a:lnTo>
                  <a:pt x="783336" y="73152"/>
                </a:lnTo>
                <a:lnTo>
                  <a:pt x="800099" y="77724"/>
                </a:lnTo>
                <a:lnTo>
                  <a:pt x="815340" y="82296"/>
                </a:lnTo>
                <a:lnTo>
                  <a:pt x="832103" y="86868"/>
                </a:lnTo>
                <a:lnTo>
                  <a:pt x="862584" y="94488"/>
                </a:lnTo>
                <a:lnTo>
                  <a:pt x="894588" y="102108"/>
                </a:lnTo>
                <a:lnTo>
                  <a:pt x="896112" y="102108"/>
                </a:lnTo>
                <a:lnTo>
                  <a:pt x="897636" y="103632"/>
                </a:lnTo>
                <a:lnTo>
                  <a:pt x="897636" y="106680"/>
                </a:lnTo>
                <a:lnTo>
                  <a:pt x="894588" y="108204"/>
                </a:lnTo>
                <a:close/>
              </a:path>
            </a:pathLst>
          </a:custGeom>
          <a:solidFill>
            <a:srgbClr val="669999"/>
          </a:solidFill>
        </p:spPr>
        <p:txBody>
          <a:bodyPr wrap="square" lIns="0" tIns="0" rIns="0" bIns="0" rtlCol="0"/>
          <a:lstStyle/>
          <a:p>
            <a:endParaRPr/>
          </a:p>
        </p:txBody>
      </p:sp>
      <p:sp>
        <p:nvSpPr>
          <p:cNvPr id="58" name="object 58"/>
          <p:cNvSpPr/>
          <p:nvPr/>
        </p:nvSpPr>
        <p:spPr>
          <a:xfrm>
            <a:off x="4294632" y="8331707"/>
            <a:ext cx="109855" cy="82550"/>
          </a:xfrm>
          <a:custGeom>
            <a:avLst/>
            <a:gdLst/>
            <a:ahLst/>
            <a:cxnLst/>
            <a:rect l="l" t="t" r="r" b="b"/>
            <a:pathLst>
              <a:path w="109854" h="82550">
                <a:moveTo>
                  <a:pt x="109728" y="50292"/>
                </a:moveTo>
                <a:lnTo>
                  <a:pt x="12192" y="50292"/>
                </a:lnTo>
                <a:lnTo>
                  <a:pt x="12192" y="0"/>
                </a:lnTo>
                <a:lnTo>
                  <a:pt x="109728" y="0"/>
                </a:lnTo>
                <a:lnTo>
                  <a:pt x="109728" y="50292"/>
                </a:lnTo>
                <a:close/>
              </a:path>
              <a:path w="109854" h="82550">
                <a:moveTo>
                  <a:pt x="0" y="82296"/>
                </a:moveTo>
                <a:lnTo>
                  <a:pt x="28956" y="50292"/>
                </a:lnTo>
                <a:lnTo>
                  <a:pt x="53340" y="50292"/>
                </a:lnTo>
                <a:lnTo>
                  <a:pt x="0" y="82296"/>
                </a:lnTo>
                <a:close/>
              </a:path>
            </a:pathLst>
          </a:custGeom>
          <a:solidFill>
            <a:srgbClr val="595959"/>
          </a:solidFill>
        </p:spPr>
        <p:txBody>
          <a:bodyPr wrap="square" lIns="0" tIns="0" rIns="0" bIns="0" rtlCol="0"/>
          <a:lstStyle/>
          <a:p>
            <a:endParaRPr/>
          </a:p>
        </p:txBody>
      </p:sp>
      <p:sp>
        <p:nvSpPr>
          <p:cNvPr id="59" name="object 59"/>
          <p:cNvSpPr/>
          <p:nvPr/>
        </p:nvSpPr>
        <p:spPr>
          <a:xfrm>
            <a:off x="4372355" y="8257032"/>
            <a:ext cx="99060" cy="70485"/>
          </a:xfrm>
          <a:custGeom>
            <a:avLst/>
            <a:gdLst/>
            <a:ahLst/>
            <a:cxnLst/>
            <a:rect l="l" t="t" r="r" b="b"/>
            <a:pathLst>
              <a:path w="99060" h="70484">
                <a:moveTo>
                  <a:pt x="99060" y="50292"/>
                </a:moveTo>
                <a:lnTo>
                  <a:pt x="0" y="50292"/>
                </a:lnTo>
                <a:lnTo>
                  <a:pt x="0" y="0"/>
                </a:lnTo>
                <a:lnTo>
                  <a:pt x="99060" y="0"/>
                </a:lnTo>
                <a:lnTo>
                  <a:pt x="99060" y="50292"/>
                </a:lnTo>
                <a:close/>
              </a:path>
              <a:path w="99060" h="70484">
                <a:moveTo>
                  <a:pt x="50292" y="70104"/>
                </a:moveTo>
                <a:lnTo>
                  <a:pt x="16764" y="50292"/>
                </a:lnTo>
                <a:lnTo>
                  <a:pt x="41148" y="50292"/>
                </a:lnTo>
                <a:lnTo>
                  <a:pt x="50292" y="70104"/>
                </a:lnTo>
                <a:close/>
              </a:path>
            </a:pathLst>
          </a:custGeom>
          <a:solidFill>
            <a:srgbClr val="595959"/>
          </a:solidFill>
        </p:spPr>
        <p:txBody>
          <a:bodyPr wrap="square" lIns="0" tIns="0" rIns="0" bIns="0" rtlCol="0"/>
          <a:lstStyle/>
          <a:p>
            <a:endParaRPr/>
          </a:p>
        </p:txBody>
      </p:sp>
      <p:sp>
        <p:nvSpPr>
          <p:cNvPr id="60" name="object 60"/>
          <p:cNvSpPr/>
          <p:nvPr/>
        </p:nvSpPr>
        <p:spPr>
          <a:xfrm>
            <a:off x="4500372" y="8214359"/>
            <a:ext cx="97536" cy="70104"/>
          </a:xfrm>
          <a:prstGeom prst="rect">
            <a:avLst/>
          </a:prstGeom>
          <a:blipFill>
            <a:blip r:embed="rId12" cstate="print"/>
            <a:stretch>
              <a:fillRect/>
            </a:stretch>
          </a:blipFill>
        </p:spPr>
        <p:txBody>
          <a:bodyPr wrap="square" lIns="0" tIns="0" rIns="0" bIns="0" rtlCol="0"/>
          <a:lstStyle/>
          <a:p>
            <a:endParaRPr/>
          </a:p>
        </p:txBody>
      </p:sp>
      <p:sp>
        <p:nvSpPr>
          <p:cNvPr id="61" name="object 61"/>
          <p:cNvSpPr txBox="1"/>
          <p:nvPr/>
        </p:nvSpPr>
        <p:spPr>
          <a:xfrm>
            <a:off x="4509441" y="8204470"/>
            <a:ext cx="88900" cy="66040"/>
          </a:xfrm>
          <a:prstGeom prst="rect">
            <a:avLst/>
          </a:prstGeom>
        </p:spPr>
        <p:txBody>
          <a:bodyPr vert="horz" wrap="square" lIns="0" tIns="14605" rIns="0" bIns="0" rtlCol="0">
            <a:spAutoFit/>
          </a:bodyPr>
          <a:lstStyle/>
          <a:p>
            <a:pPr>
              <a:lnSpc>
                <a:spcPct val="100000"/>
              </a:lnSpc>
              <a:spcBef>
                <a:spcPts val="115"/>
              </a:spcBef>
            </a:pPr>
            <a:r>
              <a:rPr sz="250" spc="5" dirty="0">
                <a:solidFill>
                  <a:srgbClr val="FFFFFF"/>
                </a:solidFill>
                <a:latin typeface="Times New Roman"/>
                <a:cs typeface="Times New Roman"/>
              </a:rPr>
              <a:t>8.000</a:t>
            </a:r>
            <a:endParaRPr sz="250">
              <a:latin typeface="Times New Roman"/>
              <a:cs typeface="Times New Roman"/>
            </a:endParaRPr>
          </a:p>
        </p:txBody>
      </p:sp>
      <p:sp>
        <p:nvSpPr>
          <p:cNvPr id="62" name="object 62"/>
          <p:cNvSpPr/>
          <p:nvPr/>
        </p:nvSpPr>
        <p:spPr>
          <a:xfrm>
            <a:off x="4628388" y="8188452"/>
            <a:ext cx="97536" cy="70104"/>
          </a:xfrm>
          <a:prstGeom prst="rect">
            <a:avLst/>
          </a:prstGeom>
          <a:blipFill>
            <a:blip r:embed="rId13" cstate="print"/>
            <a:stretch>
              <a:fillRect/>
            </a:stretch>
          </a:blipFill>
        </p:spPr>
        <p:txBody>
          <a:bodyPr wrap="square" lIns="0" tIns="0" rIns="0" bIns="0" rtlCol="0"/>
          <a:lstStyle/>
          <a:p>
            <a:endParaRPr/>
          </a:p>
        </p:txBody>
      </p:sp>
      <p:sp>
        <p:nvSpPr>
          <p:cNvPr id="63" name="object 63"/>
          <p:cNvSpPr txBox="1"/>
          <p:nvPr/>
        </p:nvSpPr>
        <p:spPr>
          <a:xfrm>
            <a:off x="4635936" y="8178548"/>
            <a:ext cx="88900" cy="66040"/>
          </a:xfrm>
          <a:prstGeom prst="rect">
            <a:avLst/>
          </a:prstGeom>
        </p:spPr>
        <p:txBody>
          <a:bodyPr vert="horz" wrap="square" lIns="0" tIns="14605" rIns="0" bIns="0" rtlCol="0">
            <a:spAutoFit/>
          </a:bodyPr>
          <a:lstStyle/>
          <a:p>
            <a:pPr>
              <a:lnSpc>
                <a:spcPct val="100000"/>
              </a:lnSpc>
              <a:spcBef>
                <a:spcPts val="115"/>
              </a:spcBef>
            </a:pPr>
            <a:r>
              <a:rPr sz="250" spc="5" dirty="0">
                <a:solidFill>
                  <a:srgbClr val="FFFFFF"/>
                </a:solidFill>
                <a:latin typeface="Times New Roman"/>
                <a:cs typeface="Times New Roman"/>
              </a:rPr>
              <a:t>8.600</a:t>
            </a:r>
            <a:endParaRPr sz="250">
              <a:latin typeface="Times New Roman"/>
              <a:cs typeface="Times New Roman"/>
            </a:endParaRPr>
          </a:p>
        </p:txBody>
      </p:sp>
      <p:sp>
        <p:nvSpPr>
          <p:cNvPr id="64" name="object 64"/>
          <p:cNvSpPr/>
          <p:nvPr/>
        </p:nvSpPr>
        <p:spPr>
          <a:xfrm>
            <a:off x="4754879" y="8153400"/>
            <a:ext cx="97536" cy="70104"/>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4882896" y="8141207"/>
            <a:ext cx="97536" cy="70104"/>
          </a:xfrm>
          <a:prstGeom prst="rect">
            <a:avLst/>
          </a:prstGeom>
          <a:blipFill>
            <a:blip r:embed="rId15" cstate="print"/>
            <a:stretch>
              <a:fillRect/>
            </a:stretch>
          </a:blipFill>
        </p:spPr>
        <p:txBody>
          <a:bodyPr wrap="square" lIns="0" tIns="0" rIns="0" bIns="0" rtlCol="0"/>
          <a:lstStyle/>
          <a:p>
            <a:endParaRPr/>
          </a:p>
        </p:txBody>
      </p:sp>
      <p:sp>
        <p:nvSpPr>
          <p:cNvPr id="66" name="object 66"/>
          <p:cNvSpPr txBox="1"/>
          <p:nvPr/>
        </p:nvSpPr>
        <p:spPr>
          <a:xfrm>
            <a:off x="4738535" y="8131309"/>
            <a:ext cx="266700" cy="66040"/>
          </a:xfrm>
          <a:prstGeom prst="rect">
            <a:avLst/>
          </a:prstGeom>
        </p:spPr>
        <p:txBody>
          <a:bodyPr vert="horz" wrap="square" lIns="0" tIns="14605" rIns="0" bIns="0" rtlCol="0">
            <a:spAutoFit/>
          </a:bodyPr>
          <a:lstStyle/>
          <a:p>
            <a:pPr marL="25400">
              <a:lnSpc>
                <a:spcPct val="100000"/>
              </a:lnSpc>
              <a:spcBef>
                <a:spcPts val="115"/>
              </a:spcBef>
            </a:pPr>
            <a:r>
              <a:rPr sz="375" spc="7" baseline="-22222" dirty="0">
                <a:solidFill>
                  <a:srgbClr val="FFFFFF"/>
                </a:solidFill>
                <a:latin typeface="Times New Roman"/>
                <a:cs typeface="Times New Roman"/>
              </a:rPr>
              <a:t>9.400</a:t>
            </a:r>
            <a:r>
              <a:rPr sz="375" spc="22" baseline="-22222" dirty="0">
                <a:solidFill>
                  <a:srgbClr val="FFFFFF"/>
                </a:solidFill>
                <a:latin typeface="Times New Roman"/>
                <a:cs typeface="Times New Roman"/>
              </a:rPr>
              <a:t> </a:t>
            </a:r>
            <a:r>
              <a:rPr sz="250" spc="5" dirty="0">
                <a:solidFill>
                  <a:srgbClr val="FFFFFF"/>
                </a:solidFill>
                <a:latin typeface="Times New Roman"/>
                <a:cs typeface="Times New Roman"/>
              </a:rPr>
              <a:t>9.700</a:t>
            </a:r>
            <a:endParaRPr sz="250">
              <a:latin typeface="Times New Roman"/>
              <a:cs typeface="Times New Roman"/>
            </a:endParaRPr>
          </a:p>
        </p:txBody>
      </p:sp>
      <p:sp>
        <p:nvSpPr>
          <p:cNvPr id="67" name="object 67"/>
          <p:cNvSpPr/>
          <p:nvPr/>
        </p:nvSpPr>
        <p:spPr>
          <a:xfrm>
            <a:off x="5009388" y="8205216"/>
            <a:ext cx="97536" cy="70104"/>
          </a:xfrm>
          <a:prstGeom prst="rect">
            <a:avLst/>
          </a:prstGeom>
          <a:blipFill>
            <a:blip r:embed="rId16" cstate="print"/>
            <a:stretch>
              <a:fillRect/>
            </a:stretch>
          </a:blipFill>
        </p:spPr>
        <p:txBody>
          <a:bodyPr wrap="square" lIns="0" tIns="0" rIns="0" bIns="0" rtlCol="0"/>
          <a:lstStyle/>
          <a:p>
            <a:endParaRPr/>
          </a:p>
        </p:txBody>
      </p:sp>
      <p:sp>
        <p:nvSpPr>
          <p:cNvPr id="68" name="object 68"/>
          <p:cNvSpPr txBox="1"/>
          <p:nvPr/>
        </p:nvSpPr>
        <p:spPr>
          <a:xfrm>
            <a:off x="5018440" y="8195321"/>
            <a:ext cx="88900" cy="66040"/>
          </a:xfrm>
          <a:prstGeom prst="rect">
            <a:avLst/>
          </a:prstGeom>
        </p:spPr>
        <p:txBody>
          <a:bodyPr vert="horz" wrap="square" lIns="0" tIns="14605" rIns="0" bIns="0" rtlCol="0">
            <a:spAutoFit/>
          </a:bodyPr>
          <a:lstStyle/>
          <a:p>
            <a:pPr>
              <a:lnSpc>
                <a:spcPct val="100000"/>
              </a:lnSpc>
              <a:spcBef>
                <a:spcPts val="115"/>
              </a:spcBef>
            </a:pPr>
            <a:r>
              <a:rPr sz="250" spc="5" dirty="0">
                <a:solidFill>
                  <a:srgbClr val="FFFFFF"/>
                </a:solidFill>
                <a:latin typeface="Times New Roman"/>
                <a:cs typeface="Times New Roman"/>
              </a:rPr>
              <a:t>8.200</a:t>
            </a:r>
            <a:endParaRPr sz="250">
              <a:latin typeface="Times New Roman"/>
              <a:cs typeface="Times New Roman"/>
            </a:endParaRPr>
          </a:p>
        </p:txBody>
      </p:sp>
      <p:sp>
        <p:nvSpPr>
          <p:cNvPr id="69" name="object 69"/>
          <p:cNvSpPr/>
          <p:nvPr/>
        </p:nvSpPr>
        <p:spPr>
          <a:xfrm>
            <a:off x="5137403" y="8240267"/>
            <a:ext cx="97536" cy="70104"/>
          </a:xfrm>
          <a:prstGeom prst="rect">
            <a:avLst/>
          </a:prstGeom>
          <a:blipFill>
            <a:blip r:embed="rId13" cstate="print"/>
            <a:stretch>
              <a:fillRect/>
            </a:stretch>
          </a:blipFill>
        </p:spPr>
        <p:txBody>
          <a:bodyPr wrap="square" lIns="0" tIns="0" rIns="0" bIns="0" rtlCol="0"/>
          <a:lstStyle/>
          <a:p>
            <a:endParaRPr/>
          </a:p>
        </p:txBody>
      </p:sp>
      <p:sp>
        <p:nvSpPr>
          <p:cNvPr id="70" name="object 70"/>
          <p:cNvSpPr txBox="1"/>
          <p:nvPr/>
        </p:nvSpPr>
        <p:spPr>
          <a:xfrm>
            <a:off x="5144935" y="8230371"/>
            <a:ext cx="88900" cy="66040"/>
          </a:xfrm>
          <a:prstGeom prst="rect">
            <a:avLst/>
          </a:prstGeom>
        </p:spPr>
        <p:txBody>
          <a:bodyPr vert="horz" wrap="square" lIns="0" tIns="14605" rIns="0" bIns="0" rtlCol="0">
            <a:spAutoFit/>
          </a:bodyPr>
          <a:lstStyle/>
          <a:p>
            <a:pPr>
              <a:lnSpc>
                <a:spcPct val="100000"/>
              </a:lnSpc>
              <a:spcBef>
                <a:spcPts val="115"/>
              </a:spcBef>
            </a:pPr>
            <a:r>
              <a:rPr sz="250" spc="5" dirty="0">
                <a:solidFill>
                  <a:srgbClr val="FFFFFF"/>
                </a:solidFill>
                <a:latin typeface="Times New Roman"/>
                <a:cs typeface="Times New Roman"/>
              </a:rPr>
              <a:t>7.400</a:t>
            </a:r>
            <a:endParaRPr sz="250">
              <a:latin typeface="Times New Roman"/>
              <a:cs typeface="Times New Roman"/>
            </a:endParaRPr>
          </a:p>
        </p:txBody>
      </p:sp>
      <p:sp>
        <p:nvSpPr>
          <p:cNvPr id="71" name="object 71"/>
          <p:cNvSpPr txBox="1"/>
          <p:nvPr/>
        </p:nvSpPr>
        <p:spPr>
          <a:xfrm>
            <a:off x="4171117" y="8076457"/>
            <a:ext cx="299720" cy="238125"/>
          </a:xfrm>
          <a:prstGeom prst="rect">
            <a:avLst/>
          </a:prstGeom>
        </p:spPr>
        <p:txBody>
          <a:bodyPr vert="horz" wrap="square" lIns="0" tIns="14605" rIns="0" bIns="0" rtlCol="0">
            <a:spAutoFit/>
          </a:bodyPr>
          <a:lstStyle/>
          <a:p>
            <a:pPr>
              <a:lnSpc>
                <a:spcPct val="100000"/>
              </a:lnSpc>
              <a:spcBef>
                <a:spcPts val="115"/>
              </a:spcBef>
            </a:pPr>
            <a:r>
              <a:rPr sz="250" dirty="0">
                <a:solidFill>
                  <a:srgbClr val="BFBFBF"/>
                </a:solidFill>
                <a:latin typeface="Times New Roman"/>
                <a:cs typeface="Times New Roman"/>
              </a:rPr>
              <a:t>12.000</a:t>
            </a:r>
            <a:endParaRPr sz="250">
              <a:latin typeface="Times New Roman"/>
              <a:cs typeface="Times New Roman"/>
            </a:endParaRPr>
          </a:p>
          <a:p>
            <a:pPr>
              <a:lnSpc>
                <a:spcPct val="100000"/>
              </a:lnSpc>
              <a:spcBef>
                <a:spcPts val="25"/>
              </a:spcBef>
            </a:pPr>
            <a:endParaRPr sz="300">
              <a:latin typeface="Times New Roman"/>
              <a:cs typeface="Times New Roman"/>
            </a:endParaRPr>
          </a:p>
          <a:p>
            <a:pPr>
              <a:lnSpc>
                <a:spcPct val="100000"/>
              </a:lnSpc>
            </a:pPr>
            <a:r>
              <a:rPr sz="250" dirty="0">
                <a:solidFill>
                  <a:srgbClr val="BFBFBF"/>
                </a:solidFill>
                <a:latin typeface="Times New Roman"/>
                <a:cs typeface="Times New Roman"/>
              </a:rPr>
              <a:t>10.000</a:t>
            </a:r>
            <a:endParaRPr sz="250">
              <a:latin typeface="Times New Roman"/>
              <a:cs typeface="Times New Roman"/>
            </a:endParaRPr>
          </a:p>
          <a:p>
            <a:pPr>
              <a:lnSpc>
                <a:spcPct val="100000"/>
              </a:lnSpc>
              <a:spcBef>
                <a:spcPts val="40"/>
              </a:spcBef>
            </a:pPr>
            <a:endParaRPr sz="300">
              <a:latin typeface="Times New Roman"/>
              <a:cs typeface="Times New Roman"/>
            </a:endParaRPr>
          </a:p>
          <a:p>
            <a:pPr marL="16510">
              <a:lnSpc>
                <a:spcPct val="100000"/>
              </a:lnSpc>
            </a:pPr>
            <a:r>
              <a:rPr sz="250" dirty="0">
                <a:solidFill>
                  <a:srgbClr val="BFBFBF"/>
                </a:solidFill>
                <a:latin typeface="Times New Roman"/>
                <a:cs typeface="Times New Roman"/>
              </a:rPr>
              <a:t>8.000</a:t>
            </a:r>
            <a:r>
              <a:rPr sz="250" spc="60" dirty="0">
                <a:solidFill>
                  <a:srgbClr val="BFBFBF"/>
                </a:solidFill>
                <a:latin typeface="Times New Roman"/>
                <a:cs typeface="Times New Roman"/>
              </a:rPr>
              <a:t> </a:t>
            </a:r>
            <a:r>
              <a:rPr sz="250" spc="5" dirty="0">
                <a:solidFill>
                  <a:srgbClr val="FFFFFF"/>
                </a:solidFill>
                <a:latin typeface="Times New Roman"/>
                <a:cs typeface="Times New Roman"/>
              </a:rPr>
              <a:t>7.000</a:t>
            </a:r>
            <a:endParaRPr sz="250">
              <a:latin typeface="Times New Roman"/>
              <a:cs typeface="Times New Roman"/>
            </a:endParaRPr>
          </a:p>
        </p:txBody>
      </p:sp>
      <p:sp>
        <p:nvSpPr>
          <p:cNvPr id="72" name="object 72"/>
          <p:cNvSpPr txBox="1"/>
          <p:nvPr/>
        </p:nvSpPr>
        <p:spPr>
          <a:xfrm>
            <a:off x="4107259" y="8058628"/>
            <a:ext cx="62865" cy="71120"/>
          </a:xfrm>
          <a:prstGeom prst="rect">
            <a:avLst/>
          </a:prstGeom>
        </p:spPr>
        <p:txBody>
          <a:bodyPr vert="vert270" wrap="square" lIns="0" tIns="10795" rIns="0" bIns="0" rtlCol="0">
            <a:spAutoFit/>
          </a:bodyPr>
          <a:lstStyle/>
          <a:p>
            <a:pPr marL="12700">
              <a:lnSpc>
                <a:spcPct val="100000"/>
              </a:lnSpc>
              <a:spcBef>
                <a:spcPts val="85"/>
              </a:spcBef>
            </a:pPr>
            <a:r>
              <a:rPr sz="250" b="1" dirty="0">
                <a:solidFill>
                  <a:srgbClr val="BFBFBF"/>
                </a:solidFill>
                <a:latin typeface="Times New Roman"/>
                <a:cs typeface="Times New Roman"/>
              </a:rPr>
              <a:t>TL</a:t>
            </a:r>
            <a:endParaRPr sz="250">
              <a:latin typeface="Times New Roman"/>
              <a:cs typeface="Times New Roman"/>
            </a:endParaRPr>
          </a:p>
        </p:txBody>
      </p:sp>
      <p:sp>
        <p:nvSpPr>
          <p:cNvPr id="73" name="object 73"/>
          <p:cNvSpPr txBox="1"/>
          <p:nvPr/>
        </p:nvSpPr>
        <p:spPr>
          <a:xfrm>
            <a:off x="4162477" y="8334008"/>
            <a:ext cx="1120775" cy="410209"/>
          </a:xfrm>
          <a:prstGeom prst="rect">
            <a:avLst/>
          </a:prstGeom>
        </p:spPr>
        <p:txBody>
          <a:bodyPr vert="horz" wrap="square" lIns="0" tIns="14605" rIns="0" bIns="0" rtlCol="0">
            <a:spAutoFit/>
          </a:bodyPr>
          <a:lstStyle/>
          <a:p>
            <a:pPr marL="25400">
              <a:lnSpc>
                <a:spcPct val="100000"/>
              </a:lnSpc>
              <a:spcBef>
                <a:spcPts val="115"/>
              </a:spcBef>
            </a:pPr>
            <a:r>
              <a:rPr sz="250" dirty="0">
                <a:solidFill>
                  <a:srgbClr val="BFBFBF"/>
                </a:solidFill>
                <a:latin typeface="Times New Roman"/>
                <a:cs typeface="Times New Roman"/>
              </a:rPr>
              <a:t>6.000</a:t>
            </a:r>
            <a:r>
              <a:rPr sz="250" spc="35" dirty="0">
                <a:solidFill>
                  <a:srgbClr val="BFBFBF"/>
                </a:solidFill>
                <a:latin typeface="Times New Roman"/>
                <a:cs typeface="Times New Roman"/>
              </a:rPr>
              <a:t> </a:t>
            </a:r>
            <a:r>
              <a:rPr sz="375" spc="7" baseline="22222" dirty="0">
                <a:solidFill>
                  <a:srgbClr val="FFFFFF"/>
                </a:solidFill>
                <a:latin typeface="Times New Roman"/>
                <a:cs typeface="Times New Roman"/>
              </a:rPr>
              <a:t>5.000</a:t>
            </a:r>
            <a:endParaRPr sz="375" baseline="22222">
              <a:latin typeface="Times New Roman"/>
              <a:cs typeface="Times New Roman"/>
            </a:endParaRPr>
          </a:p>
          <a:p>
            <a:pPr>
              <a:lnSpc>
                <a:spcPct val="100000"/>
              </a:lnSpc>
              <a:spcBef>
                <a:spcPts val="35"/>
              </a:spcBef>
            </a:pPr>
            <a:endParaRPr sz="300">
              <a:latin typeface="Times New Roman"/>
              <a:cs typeface="Times New Roman"/>
            </a:endParaRPr>
          </a:p>
          <a:p>
            <a:pPr marL="25400">
              <a:lnSpc>
                <a:spcPct val="100000"/>
              </a:lnSpc>
            </a:pPr>
            <a:r>
              <a:rPr sz="250" dirty="0">
                <a:solidFill>
                  <a:srgbClr val="BFBFBF"/>
                </a:solidFill>
                <a:latin typeface="Times New Roman"/>
                <a:cs typeface="Times New Roman"/>
              </a:rPr>
              <a:t>4.000</a:t>
            </a:r>
            <a:endParaRPr sz="250">
              <a:latin typeface="Times New Roman"/>
              <a:cs typeface="Times New Roman"/>
            </a:endParaRPr>
          </a:p>
          <a:p>
            <a:pPr>
              <a:lnSpc>
                <a:spcPct val="100000"/>
              </a:lnSpc>
              <a:spcBef>
                <a:spcPts val="30"/>
              </a:spcBef>
            </a:pPr>
            <a:endParaRPr sz="300">
              <a:latin typeface="Times New Roman"/>
              <a:cs typeface="Times New Roman"/>
            </a:endParaRPr>
          </a:p>
          <a:p>
            <a:pPr marL="25400">
              <a:lnSpc>
                <a:spcPct val="100000"/>
              </a:lnSpc>
            </a:pPr>
            <a:r>
              <a:rPr sz="250" dirty="0">
                <a:solidFill>
                  <a:srgbClr val="BFBFBF"/>
                </a:solidFill>
                <a:latin typeface="Times New Roman"/>
                <a:cs typeface="Times New Roman"/>
              </a:rPr>
              <a:t>2.000</a:t>
            </a:r>
            <a:endParaRPr sz="250">
              <a:latin typeface="Times New Roman"/>
              <a:cs typeface="Times New Roman"/>
            </a:endParaRPr>
          </a:p>
          <a:p>
            <a:pPr>
              <a:lnSpc>
                <a:spcPct val="100000"/>
              </a:lnSpc>
              <a:spcBef>
                <a:spcPts val="35"/>
              </a:spcBef>
            </a:pPr>
            <a:endParaRPr sz="300">
              <a:latin typeface="Times New Roman"/>
              <a:cs typeface="Times New Roman"/>
            </a:endParaRPr>
          </a:p>
          <a:p>
            <a:pPr marL="84455">
              <a:lnSpc>
                <a:spcPct val="100000"/>
              </a:lnSpc>
              <a:spcBef>
                <a:spcPts val="5"/>
              </a:spcBef>
            </a:pPr>
            <a:r>
              <a:rPr sz="250" spc="5" dirty="0">
                <a:solidFill>
                  <a:srgbClr val="BFBFBF"/>
                </a:solidFill>
                <a:latin typeface="Times New Roman"/>
                <a:cs typeface="Times New Roman"/>
              </a:rPr>
              <a:t>0</a:t>
            </a:r>
            <a:endParaRPr sz="250">
              <a:latin typeface="Times New Roman"/>
              <a:cs typeface="Times New Roman"/>
            </a:endParaRPr>
          </a:p>
          <a:p>
            <a:pPr marL="96520">
              <a:lnSpc>
                <a:spcPct val="100000"/>
              </a:lnSpc>
              <a:spcBef>
                <a:spcPts val="10"/>
              </a:spcBef>
            </a:pPr>
            <a:r>
              <a:rPr sz="250" spc="5" dirty="0">
                <a:solidFill>
                  <a:srgbClr val="BFBFBF"/>
                </a:solidFill>
                <a:latin typeface="Times New Roman"/>
                <a:cs typeface="Times New Roman"/>
              </a:rPr>
              <a:t>2010 2011 2012 2013 2014 2015 2016</a:t>
            </a:r>
            <a:r>
              <a:rPr sz="250" spc="25" dirty="0">
                <a:solidFill>
                  <a:srgbClr val="BFBFBF"/>
                </a:solidFill>
                <a:latin typeface="Times New Roman"/>
                <a:cs typeface="Times New Roman"/>
              </a:rPr>
              <a:t> </a:t>
            </a:r>
            <a:r>
              <a:rPr sz="250" spc="5" dirty="0">
                <a:solidFill>
                  <a:srgbClr val="BFBFBF"/>
                </a:solidFill>
                <a:latin typeface="Times New Roman"/>
                <a:cs typeface="Times New Roman"/>
              </a:rPr>
              <a:t>2017</a:t>
            </a:r>
            <a:endParaRPr sz="250">
              <a:latin typeface="Times New Roman"/>
              <a:cs typeface="Times New Roman"/>
            </a:endParaRPr>
          </a:p>
          <a:p>
            <a:pPr marL="1000125">
              <a:lnSpc>
                <a:spcPct val="100000"/>
              </a:lnSpc>
              <a:spcBef>
                <a:spcPts val="60"/>
              </a:spcBef>
            </a:pPr>
            <a:r>
              <a:rPr sz="250" b="1" dirty="0">
                <a:solidFill>
                  <a:srgbClr val="BFBFBF"/>
                </a:solidFill>
                <a:latin typeface="Times New Roman"/>
                <a:cs typeface="Times New Roman"/>
              </a:rPr>
              <a:t>Yıllar</a:t>
            </a:r>
            <a:endParaRPr sz="250">
              <a:latin typeface="Times New Roman"/>
              <a:cs typeface="Times New Roman"/>
            </a:endParaRPr>
          </a:p>
        </p:txBody>
      </p:sp>
      <p:sp>
        <p:nvSpPr>
          <p:cNvPr id="74" name="object 74"/>
          <p:cNvSpPr txBox="1"/>
          <p:nvPr/>
        </p:nvSpPr>
        <p:spPr>
          <a:xfrm>
            <a:off x="4485235" y="7989904"/>
            <a:ext cx="374650" cy="87630"/>
          </a:xfrm>
          <a:prstGeom prst="rect">
            <a:avLst/>
          </a:prstGeom>
        </p:spPr>
        <p:txBody>
          <a:bodyPr vert="horz" wrap="square" lIns="0" tIns="13335" rIns="0" bIns="0" rtlCol="0">
            <a:spAutoFit/>
          </a:bodyPr>
          <a:lstStyle/>
          <a:p>
            <a:pPr>
              <a:lnSpc>
                <a:spcPct val="100000"/>
              </a:lnSpc>
              <a:spcBef>
                <a:spcPts val="105"/>
              </a:spcBef>
            </a:pPr>
            <a:r>
              <a:rPr sz="400" b="1" spc="-5" dirty="0">
                <a:solidFill>
                  <a:srgbClr val="D8D8D8"/>
                </a:solidFill>
                <a:latin typeface="Times New Roman"/>
                <a:cs typeface="Times New Roman"/>
              </a:rPr>
              <a:t>Ticari</a:t>
            </a:r>
            <a:r>
              <a:rPr sz="400" b="1" spc="-40" dirty="0">
                <a:solidFill>
                  <a:srgbClr val="D8D8D8"/>
                </a:solidFill>
                <a:latin typeface="Times New Roman"/>
                <a:cs typeface="Times New Roman"/>
              </a:rPr>
              <a:t> </a:t>
            </a:r>
            <a:r>
              <a:rPr sz="400" b="1" dirty="0">
                <a:solidFill>
                  <a:srgbClr val="D8D8D8"/>
                </a:solidFill>
                <a:latin typeface="Times New Roman"/>
                <a:cs typeface="Times New Roman"/>
              </a:rPr>
              <a:t>Alacaklar</a:t>
            </a:r>
            <a:endParaRPr sz="400">
              <a:latin typeface="Times New Roman"/>
              <a:cs typeface="Times New Roman"/>
            </a:endParaRPr>
          </a:p>
        </p:txBody>
      </p:sp>
      <p:sp>
        <p:nvSpPr>
          <p:cNvPr id="75" name="object 75"/>
          <p:cNvSpPr/>
          <p:nvPr/>
        </p:nvSpPr>
        <p:spPr>
          <a:xfrm>
            <a:off x="4076700" y="7977504"/>
            <a:ext cx="1186180" cy="0"/>
          </a:xfrm>
          <a:custGeom>
            <a:avLst/>
            <a:gdLst/>
            <a:ahLst/>
            <a:cxnLst/>
            <a:rect l="l" t="t" r="r" b="b"/>
            <a:pathLst>
              <a:path w="1186179">
                <a:moveTo>
                  <a:pt x="0" y="0"/>
                </a:moveTo>
                <a:lnTo>
                  <a:pt x="1185672" y="0"/>
                </a:lnTo>
              </a:path>
            </a:pathLst>
          </a:custGeom>
          <a:ln w="3175">
            <a:solidFill>
              <a:srgbClr val="D8D8D8"/>
            </a:solidFill>
          </a:ln>
        </p:spPr>
        <p:txBody>
          <a:bodyPr wrap="square" lIns="0" tIns="0" rIns="0" bIns="0" rtlCol="0"/>
          <a:lstStyle/>
          <a:p>
            <a:endParaRPr/>
          </a:p>
        </p:txBody>
      </p:sp>
      <p:sp>
        <p:nvSpPr>
          <p:cNvPr id="76" name="object 76"/>
          <p:cNvSpPr/>
          <p:nvPr/>
        </p:nvSpPr>
        <p:spPr>
          <a:xfrm>
            <a:off x="4078223" y="7978140"/>
            <a:ext cx="0" cy="802640"/>
          </a:xfrm>
          <a:custGeom>
            <a:avLst/>
            <a:gdLst/>
            <a:ahLst/>
            <a:cxnLst/>
            <a:rect l="l" t="t" r="r" b="b"/>
            <a:pathLst>
              <a:path h="802640">
                <a:moveTo>
                  <a:pt x="0" y="0"/>
                </a:moveTo>
                <a:lnTo>
                  <a:pt x="0" y="802639"/>
                </a:lnTo>
              </a:path>
            </a:pathLst>
          </a:custGeom>
          <a:ln w="3175">
            <a:solidFill>
              <a:srgbClr val="D8D8D8"/>
            </a:solidFill>
          </a:ln>
        </p:spPr>
        <p:txBody>
          <a:bodyPr wrap="square" lIns="0" tIns="0" rIns="0" bIns="0" rtlCol="0"/>
          <a:lstStyle/>
          <a:p>
            <a:endParaRPr/>
          </a:p>
        </p:txBody>
      </p:sp>
      <p:sp>
        <p:nvSpPr>
          <p:cNvPr id="77" name="object 77"/>
          <p:cNvSpPr/>
          <p:nvPr/>
        </p:nvSpPr>
        <p:spPr>
          <a:xfrm>
            <a:off x="4076700" y="8782050"/>
            <a:ext cx="1186180" cy="0"/>
          </a:xfrm>
          <a:custGeom>
            <a:avLst/>
            <a:gdLst/>
            <a:ahLst/>
            <a:cxnLst/>
            <a:rect l="l" t="t" r="r" b="b"/>
            <a:pathLst>
              <a:path w="1186179">
                <a:moveTo>
                  <a:pt x="0" y="0"/>
                </a:moveTo>
                <a:lnTo>
                  <a:pt x="1185672" y="0"/>
                </a:lnTo>
              </a:path>
            </a:pathLst>
          </a:custGeom>
          <a:ln w="3175">
            <a:solidFill>
              <a:srgbClr val="D8D8D8"/>
            </a:solidFill>
          </a:ln>
        </p:spPr>
        <p:txBody>
          <a:bodyPr wrap="square" lIns="0" tIns="0" rIns="0" bIns="0" rtlCol="0"/>
          <a:lstStyle/>
          <a:p>
            <a:endParaRPr/>
          </a:p>
        </p:txBody>
      </p:sp>
      <p:sp>
        <p:nvSpPr>
          <p:cNvPr id="78" name="object 78"/>
          <p:cNvSpPr/>
          <p:nvPr/>
        </p:nvSpPr>
        <p:spPr>
          <a:xfrm>
            <a:off x="5260847" y="7978140"/>
            <a:ext cx="0" cy="803275"/>
          </a:xfrm>
          <a:custGeom>
            <a:avLst/>
            <a:gdLst/>
            <a:ahLst/>
            <a:cxnLst/>
            <a:rect l="l" t="t" r="r" b="b"/>
            <a:pathLst>
              <a:path h="803275">
                <a:moveTo>
                  <a:pt x="0" y="0"/>
                </a:moveTo>
                <a:lnTo>
                  <a:pt x="0" y="803148"/>
                </a:lnTo>
              </a:path>
            </a:pathLst>
          </a:custGeom>
          <a:ln w="3175">
            <a:solidFill>
              <a:srgbClr val="D8D8D8"/>
            </a:solidFill>
          </a:ln>
        </p:spPr>
        <p:txBody>
          <a:bodyPr wrap="square" lIns="0" tIns="0" rIns="0" bIns="0" rtlCol="0"/>
          <a:lstStyle/>
          <a:p>
            <a:endParaRPr/>
          </a:p>
        </p:txBody>
      </p:sp>
      <p:sp>
        <p:nvSpPr>
          <p:cNvPr id="79" name="object 79"/>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800" dirty="0">
                        <a:latin typeface="Times New Roman"/>
                        <a:cs typeface="Times New Roman"/>
                      </a:endParaRPr>
                    </a:p>
                    <a:p>
                      <a:pPr marL="27305">
                        <a:lnSpc>
                          <a:spcPct val="100000"/>
                        </a:lnSpc>
                        <a:spcBef>
                          <a:spcPts val="5"/>
                        </a:spcBef>
                      </a:pPr>
                      <a:r>
                        <a:rPr sz="800" b="1" spc="5" dirty="0">
                          <a:solidFill>
                            <a:srgbClr val="330066"/>
                          </a:solidFill>
                          <a:latin typeface="Arial"/>
                          <a:cs typeface="Arial"/>
                        </a:rPr>
                        <a:t>Finans denince aklımıza </a:t>
                      </a:r>
                      <a:r>
                        <a:rPr sz="800" b="1" spc="10" dirty="0">
                          <a:solidFill>
                            <a:srgbClr val="330066"/>
                          </a:solidFill>
                          <a:latin typeface="Arial"/>
                          <a:cs typeface="Arial"/>
                        </a:rPr>
                        <a:t>ne </a:t>
                      </a:r>
                      <a:r>
                        <a:rPr sz="800" b="1" dirty="0">
                          <a:solidFill>
                            <a:srgbClr val="330066"/>
                          </a:solidFill>
                          <a:latin typeface="Arial"/>
                          <a:cs typeface="Arial"/>
                        </a:rPr>
                        <a:t>geliyor?</a:t>
                      </a:r>
                      <a:endParaRPr sz="800" dirty="0">
                        <a:latin typeface="Arial"/>
                        <a:cs typeface="Arial"/>
                      </a:endParaRPr>
                    </a:p>
                  </a:txBody>
                  <a:tcPr marL="0" marR="0" marT="508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dirty="0">
                        <a:latin typeface="Times New Roman"/>
                        <a:cs typeface="Times New Roman"/>
                      </a:endParaRPr>
                    </a:p>
                    <a:p>
                      <a:pPr>
                        <a:lnSpc>
                          <a:spcPct val="100000"/>
                        </a:lnSpc>
                        <a:spcBef>
                          <a:spcPts val="40"/>
                        </a:spcBef>
                      </a:pPr>
                      <a:endParaRPr sz="500" dirty="0">
                        <a:latin typeface="Times New Roman"/>
                        <a:cs typeface="Times New Roman"/>
                      </a:endParaRPr>
                    </a:p>
                    <a:p>
                      <a:pPr marL="27305" marR="141605" algn="just">
                        <a:lnSpc>
                          <a:spcPct val="107300"/>
                        </a:lnSpc>
                        <a:spcBef>
                          <a:spcPts val="5"/>
                        </a:spcBef>
                      </a:pPr>
                      <a:r>
                        <a:rPr sz="550" b="1" spc="10" dirty="0">
                          <a:latin typeface="Times New Roman"/>
                          <a:cs typeface="Times New Roman"/>
                        </a:rPr>
                        <a:t>Finans; </a:t>
                      </a:r>
                      <a:r>
                        <a:rPr sz="550" spc="15" dirty="0">
                          <a:latin typeface="Times New Roman"/>
                          <a:cs typeface="Times New Roman"/>
                        </a:rPr>
                        <a:t>Bir </a:t>
                      </a:r>
                      <a:r>
                        <a:rPr sz="550" spc="10" dirty="0">
                          <a:latin typeface="Times New Roman"/>
                          <a:cs typeface="Times New Roman"/>
                        </a:rPr>
                        <a:t>şirketin her türlü harcamasını yerine getirebilmesi </a:t>
                      </a:r>
                      <a:r>
                        <a:rPr sz="550" spc="5" dirty="0">
                          <a:latin typeface="Times New Roman"/>
                          <a:cs typeface="Times New Roman"/>
                        </a:rPr>
                        <a:t>için </a:t>
                      </a:r>
                      <a:r>
                        <a:rPr sz="550" spc="10" dirty="0">
                          <a:latin typeface="Times New Roman"/>
                          <a:cs typeface="Times New Roman"/>
                        </a:rPr>
                        <a:t>ihtiyaç  </a:t>
                      </a:r>
                      <a:r>
                        <a:rPr sz="550" spc="15" dirty="0">
                          <a:latin typeface="Times New Roman"/>
                          <a:cs typeface="Times New Roman"/>
                        </a:rPr>
                        <a:t>duyduğu </a:t>
                      </a:r>
                      <a:r>
                        <a:rPr sz="550" spc="10" dirty="0">
                          <a:latin typeface="Times New Roman"/>
                          <a:cs typeface="Times New Roman"/>
                        </a:rPr>
                        <a:t>fonları (paraları) </a:t>
                      </a:r>
                      <a:r>
                        <a:rPr sz="550" spc="15" dirty="0">
                          <a:latin typeface="Times New Roman"/>
                          <a:cs typeface="Times New Roman"/>
                        </a:rPr>
                        <a:t>bulması </a:t>
                      </a:r>
                      <a:r>
                        <a:rPr sz="550" spc="10" dirty="0">
                          <a:latin typeface="Times New Roman"/>
                          <a:cs typeface="Times New Roman"/>
                        </a:rPr>
                        <a:t>ve </a:t>
                      </a:r>
                      <a:r>
                        <a:rPr sz="550" spc="20" dirty="0">
                          <a:latin typeface="Times New Roman"/>
                          <a:cs typeface="Times New Roman"/>
                        </a:rPr>
                        <a:t>bu </a:t>
                      </a:r>
                      <a:r>
                        <a:rPr sz="550" spc="10" dirty="0">
                          <a:latin typeface="Times New Roman"/>
                          <a:cs typeface="Times New Roman"/>
                        </a:rPr>
                        <a:t>fonları etkin bir şekilde kullanması  </a:t>
                      </a:r>
                      <a:r>
                        <a:rPr sz="550" spc="15" dirty="0">
                          <a:latin typeface="Times New Roman"/>
                          <a:cs typeface="Times New Roman"/>
                        </a:rPr>
                        <a:t>anlamına</a:t>
                      </a:r>
                      <a:r>
                        <a:rPr sz="550" spc="-5" dirty="0">
                          <a:latin typeface="Times New Roman"/>
                          <a:cs typeface="Times New Roman"/>
                        </a:rPr>
                        <a:t> </a:t>
                      </a:r>
                      <a:r>
                        <a:rPr sz="550" spc="10" dirty="0">
                          <a:latin typeface="Times New Roman"/>
                          <a:cs typeface="Times New Roman"/>
                        </a:rPr>
                        <a:t>gelir.</a:t>
                      </a:r>
                      <a:endParaRPr sz="550" dirty="0">
                        <a:latin typeface="Times New Roman"/>
                        <a:cs typeface="Times New Roman"/>
                      </a:endParaRPr>
                    </a:p>
                    <a:p>
                      <a:pPr>
                        <a:lnSpc>
                          <a:spcPct val="100000"/>
                        </a:lnSpc>
                      </a:pPr>
                      <a:endParaRPr sz="600" dirty="0">
                        <a:latin typeface="Times New Roman"/>
                        <a:cs typeface="Times New Roman"/>
                      </a:endParaRPr>
                    </a:p>
                    <a:p>
                      <a:pPr>
                        <a:lnSpc>
                          <a:spcPct val="100000"/>
                        </a:lnSpc>
                        <a:spcBef>
                          <a:spcPts val="25"/>
                        </a:spcBef>
                      </a:pPr>
                      <a:endParaRPr sz="600" dirty="0">
                        <a:latin typeface="Times New Roman"/>
                        <a:cs typeface="Times New Roman"/>
                      </a:endParaRPr>
                    </a:p>
                    <a:p>
                      <a:pPr marL="27305" marR="141605" algn="just">
                        <a:lnSpc>
                          <a:spcPct val="106400"/>
                        </a:lnSpc>
                        <a:spcBef>
                          <a:spcPts val="5"/>
                        </a:spcBef>
                      </a:pPr>
                      <a:r>
                        <a:rPr sz="550" b="1" i="1" spc="15" dirty="0">
                          <a:solidFill>
                            <a:srgbClr val="FF0000"/>
                          </a:solidFill>
                          <a:latin typeface="Times New Roman"/>
                          <a:cs typeface="Times New Roman"/>
                        </a:rPr>
                        <a:t>Örnek; </a:t>
                      </a:r>
                      <a:r>
                        <a:rPr sz="550" i="1" spc="15" dirty="0">
                          <a:latin typeface="Times New Roman"/>
                          <a:cs typeface="Times New Roman"/>
                        </a:rPr>
                        <a:t>Okulunuz </a:t>
                      </a:r>
                      <a:r>
                        <a:rPr sz="550" i="1" spc="5" dirty="0">
                          <a:latin typeface="Times New Roman"/>
                          <a:cs typeface="Times New Roman"/>
                        </a:rPr>
                        <a:t>bitti </a:t>
                      </a:r>
                      <a:r>
                        <a:rPr sz="550" i="1" spc="15" dirty="0">
                          <a:latin typeface="Times New Roman"/>
                          <a:cs typeface="Times New Roman"/>
                        </a:rPr>
                        <a:t>ve </a:t>
                      </a:r>
                      <a:r>
                        <a:rPr sz="550" i="1" spc="10" dirty="0">
                          <a:latin typeface="Times New Roman"/>
                          <a:cs typeface="Times New Roman"/>
                        </a:rPr>
                        <a:t>iyi </a:t>
                      </a:r>
                      <a:r>
                        <a:rPr sz="550" i="1" spc="15" dirty="0">
                          <a:latin typeface="Times New Roman"/>
                          <a:cs typeface="Times New Roman"/>
                        </a:rPr>
                        <a:t>bir </a:t>
                      </a:r>
                      <a:r>
                        <a:rPr sz="550" b="1" i="1" spc="10" dirty="0">
                          <a:latin typeface="Times New Roman"/>
                          <a:cs typeface="Times New Roman"/>
                        </a:rPr>
                        <a:t>Gayrimenkul Yönetimi </a:t>
                      </a:r>
                      <a:r>
                        <a:rPr sz="550" b="1" i="1" spc="15" dirty="0">
                          <a:latin typeface="Times New Roman"/>
                          <a:cs typeface="Times New Roman"/>
                        </a:rPr>
                        <a:t>Uzmanı </a:t>
                      </a:r>
                      <a:r>
                        <a:rPr sz="550" i="1" spc="15" dirty="0">
                          <a:latin typeface="Times New Roman"/>
                          <a:cs typeface="Times New Roman"/>
                        </a:rPr>
                        <a:t>oldunuz</a:t>
                      </a:r>
                      <a:r>
                        <a:rPr sz="550" i="1" spc="165" dirty="0">
                          <a:latin typeface="Times New Roman"/>
                          <a:cs typeface="Times New Roman"/>
                        </a:rPr>
                        <a:t> </a:t>
                      </a:r>
                      <a:r>
                        <a:rPr sz="550" i="1" spc="15" dirty="0">
                          <a:latin typeface="Times New Roman"/>
                          <a:cs typeface="Times New Roman"/>
                        </a:rPr>
                        <a:t>ve  bir </a:t>
                      </a:r>
                      <a:r>
                        <a:rPr sz="550" i="1" spc="10" dirty="0">
                          <a:latin typeface="Times New Roman"/>
                          <a:cs typeface="Times New Roman"/>
                        </a:rPr>
                        <a:t>iş </a:t>
                      </a:r>
                      <a:r>
                        <a:rPr sz="550" i="1" spc="15" dirty="0">
                          <a:latin typeface="Times New Roman"/>
                          <a:cs typeface="Times New Roman"/>
                        </a:rPr>
                        <a:t>kurmak </a:t>
                      </a:r>
                      <a:r>
                        <a:rPr sz="550" i="1" spc="10" dirty="0">
                          <a:latin typeface="Times New Roman"/>
                          <a:cs typeface="Times New Roman"/>
                        </a:rPr>
                        <a:t>istiyorsunuz </a:t>
                      </a:r>
                      <a:r>
                        <a:rPr sz="550" i="1" spc="15" dirty="0">
                          <a:latin typeface="Times New Roman"/>
                          <a:cs typeface="Times New Roman"/>
                        </a:rPr>
                        <a:t>bunun </a:t>
                      </a:r>
                      <a:r>
                        <a:rPr sz="550" i="1" spc="10" dirty="0">
                          <a:latin typeface="Times New Roman"/>
                          <a:cs typeface="Times New Roman"/>
                        </a:rPr>
                        <a:t>için </a:t>
                      </a:r>
                      <a:r>
                        <a:rPr sz="550" i="1" spc="20" dirty="0">
                          <a:latin typeface="Times New Roman"/>
                          <a:cs typeface="Times New Roman"/>
                        </a:rPr>
                        <a:t>de </a:t>
                      </a:r>
                      <a:r>
                        <a:rPr sz="550" i="1" spc="15" dirty="0">
                          <a:latin typeface="Times New Roman"/>
                          <a:cs typeface="Times New Roman"/>
                        </a:rPr>
                        <a:t>paraya </a:t>
                      </a:r>
                      <a:r>
                        <a:rPr sz="550" i="1" spc="10" dirty="0">
                          <a:latin typeface="Times New Roman"/>
                          <a:cs typeface="Times New Roman"/>
                        </a:rPr>
                        <a:t>ihtiyacınız var. </a:t>
                      </a:r>
                      <a:r>
                        <a:rPr sz="550" i="1" spc="5" dirty="0">
                          <a:latin typeface="Times New Roman"/>
                          <a:cs typeface="Times New Roman"/>
                        </a:rPr>
                        <a:t>İşte işi </a:t>
                      </a:r>
                      <a:r>
                        <a:rPr sz="550" i="1" spc="15" dirty="0">
                          <a:latin typeface="Times New Roman"/>
                          <a:cs typeface="Times New Roman"/>
                        </a:rPr>
                        <a:t>kurmak  </a:t>
                      </a:r>
                      <a:r>
                        <a:rPr sz="550" i="1" spc="10" dirty="0">
                          <a:latin typeface="Times New Roman"/>
                          <a:cs typeface="Times New Roman"/>
                        </a:rPr>
                        <a:t>için gerekli parayı </a:t>
                      </a:r>
                      <a:r>
                        <a:rPr sz="550" i="1" spc="15" dirty="0">
                          <a:latin typeface="Times New Roman"/>
                          <a:cs typeface="Times New Roman"/>
                        </a:rPr>
                        <a:t>bulma </a:t>
                      </a:r>
                      <a:r>
                        <a:rPr sz="550" i="1" spc="10" dirty="0">
                          <a:latin typeface="Times New Roman"/>
                          <a:cs typeface="Times New Roman"/>
                        </a:rPr>
                        <a:t>ve yatırımı </a:t>
                      </a:r>
                      <a:r>
                        <a:rPr sz="550" i="1" spc="15" dirty="0">
                          <a:latin typeface="Times New Roman"/>
                          <a:cs typeface="Times New Roman"/>
                        </a:rPr>
                        <a:t>tamamlama </a:t>
                      </a:r>
                      <a:r>
                        <a:rPr sz="550" i="1" spc="10" dirty="0">
                          <a:latin typeface="Times New Roman"/>
                          <a:cs typeface="Times New Roman"/>
                        </a:rPr>
                        <a:t>süreci </a:t>
                      </a:r>
                      <a:r>
                        <a:rPr sz="550" b="1" i="1" spc="10" dirty="0">
                          <a:latin typeface="Times New Roman"/>
                          <a:cs typeface="Times New Roman"/>
                        </a:rPr>
                        <a:t>finansın </a:t>
                      </a:r>
                      <a:r>
                        <a:rPr sz="550" b="1" i="1" spc="15" dirty="0">
                          <a:latin typeface="Times New Roman"/>
                          <a:cs typeface="Times New Roman"/>
                        </a:rPr>
                        <a:t>konusunu  </a:t>
                      </a:r>
                      <a:r>
                        <a:rPr sz="550" i="1" spc="10" dirty="0">
                          <a:latin typeface="Times New Roman"/>
                          <a:cs typeface="Times New Roman"/>
                        </a:rPr>
                        <a:t>oluşturmaktadır. İhtiyaç </a:t>
                      </a:r>
                      <a:r>
                        <a:rPr sz="550" i="1" spc="15" dirty="0">
                          <a:latin typeface="Times New Roman"/>
                          <a:cs typeface="Times New Roman"/>
                        </a:rPr>
                        <a:t>duyduğunuz </a:t>
                      </a:r>
                      <a:r>
                        <a:rPr sz="550" i="1" spc="10" dirty="0">
                          <a:latin typeface="Times New Roman"/>
                          <a:cs typeface="Times New Roman"/>
                        </a:rPr>
                        <a:t>fon, </a:t>
                      </a:r>
                      <a:r>
                        <a:rPr sz="550" i="1" spc="15" dirty="0">
                          <a:latin typeface="Times New Roman"/>
                          <a:cs typeface="Times New Roman"/>
                        </a:rPr>
                        <a:t>para kaynağını bulup  </a:t>
                      </a:r>
                      <a:r>
                        <a:rPr sz="550" i="1" spc="10" dirty="0">
                          <a:latin typeface="Times New Roman"/>
                          <a:cs typeface="Times New Roman"/>
                        </a:rPr>
                        <a:t>yatırımı  </a:t>
                      </a:r>
                      <a:r>
                        <a:rPr sz="550" i="1" spc="15" dirty="0">
                          <a:latin typeface="Times New Roman"/>
                          <a:cs typeface="Times New Roman"/>
                        </a:rPr>
                        <a:t>tamamladığınızda,</a:t>
                      </a:r>
                      <a:r>
                        <a:rPr sz="550" i="1" spc="-40" dirty="0">
                          <a:latin typeface="Times New Roman"/>
                          <a:cs typeface="Times New Roman"/>
                        </a:rPr>
                        <a:t> </a:t>
                      </a:r>
                      <a:r>
                        <a:rPr sz="550" b="1" i="1" spc="15" dirty="0">
                          <a:latin typeface="Times New Roman"/>
                          <a:cs typeface="Times New Roman"/>
                        </a:rPr>
                        <a:t>yatırımın</a:t>
                      </a:r>
                      <a:r>
                        <a:rPr sz="550" b="1" i="1" spc="-40" dirty="0">
                          <a:latin typeface="Times New Roman"/>
                          <a:cs typeface="Times New Roman"/>
                        </a:rPr>
                        <a:t> </a:t>
                      </a:r>
                      <a:r>
                        <a:rPr sz="550" b="1" i="1" spc="15" dirty="0">
                          <a:latin typeface="Times New Roman"/>
                          <a:cs typeface="Times New Roman"/>
                        </a:rPr>
                        <a:t>finansmanını</a:t>
                      </a:r>
                      <a:r>
                        <a:rPr sz="550" b="1" i="1" spc="-30" dirty="0">
                          <a:latin typeface="Times New Roman"/>
                          <a:cs typeface="Times New Roman"/>
                        </a:rPr>
                        <a:t> </a:t>
                      </a:r>
                      <a:r>
                        <a:rPr sz="550" i="1" spc="15" dirty="0">
                          <a:latin typeface="Times New Roman"/>
                          <a:cs typeface="Times New Roman"/>
                        </a:rPr>
                        <a:t>sağlamış</a:t>
                      </a:r>
                      <a:r>
                        <a:rPr sz="550" i="1" spc="-15" dirty="0">
                          <a:latin typeface="Times New Roman"/>
                          <a:cs typeface="Times New Roman"/>
                        </a:rPr>
                        <a:t> </a:t>
                      </a:r>
                      <a:r>
                        <a:rPr sz="550" i="1" spc="15" dirty="0">
                          <a:latin typeface="Times New Roman"/>
                          <a:cs typeface="Times New Roman"/>
                        </a:rPr>
                        <a:t>olursunuz.</a:t>
                      </a:r>
                      <a:endParaRPr sz="550" dirty="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25"/>
                        </a:spcBef>
                      </a:pPr>
                      <a:r>
                        <a:rPr sz="800" b="1" spc="5" dirty="0">
                          <a:solidFill>
                            <a:srgbClr val="330066"/>
                          </a:solidFill>
                          <a:latin typeface="Arial"/>
                          <a:cs typeface="Arial"/>
                        </a:rPr>
                        <a:t>Finans denince aklımıza </a:t>
                      </a:r>
                      <a:r>
                        <a:rPr sz="800" b="1" spc="10" dirty="0">
                          <a:solidFill>
                            <a:srgbClr val="330066"/>
                          </a:solidFill>
                          <a:latin typeface="Arial"/>
                          <a:cs typeface="Arial"/>
                        </a:rPr>
                        <a:t>ne </a:t>
                      </a:r>
                      <a:r>
                        <a:rPr sz="800" b="1" dirty="0">
                          <a:solidFill>
                            <a:srgbClr val="330066"/>
                          </a:solidFill>
                          <a:latin typeface="Arial"/>
                          <a:cs typeface="Arial"/>
                        </a:rPr>
                        <a:t>geliyor?</a:t>
                      </a:r>
                      <a:endParaRPr sz="800">
                        <a:latin typeface="Arial"/>
                        <a:cs typeface="Arial"/>
                      </a:endParaRPr>
                    </a:p>
                  </a:txBody>
                  <a:tcPr marL="0" marR="0" marT="793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5"/>
                        </a:spcBef>
                      </a:pPr>
                      <a:endParaRPr sz="800" dirty="0">
                        <a:latin typeface="Times New Roman"/>
                        <a:cs typeface="Times New Roman"/>
                      </a:endParaRPr>
                    </a:p>
                    <a:p>
                      <a:pPr marL="27305" marR="142240" algn="just">
                        <a:lnSpc>
                          <a:spcPct val="106700"/>
                        </a:lnSpc>
                      </a:pPr>
                      <a:r>
                        <a:rPr sz="550" b="1" spc="10" dirty="0">
                          <a:solidFill>
                            <a:srgbClr val="FF0000"/>
                          </a:solidFill>
                          <a:latin typeface="Times New Roman"/>
                          <a:cs typeface="Times New Roman"/>
                        </a:rPr>
                        <a:t>İşletme Finansmanı</a:t>
                      </a:r>
                      <a:r>
                        <a:rPr sz="550" b="1" spc="10" dirty="0">
                          <a:latin typeface="Times New Roman"/>
                          <a:cs typeface="Times New Roman"/>
                        </a:rPr>
                        <a:t>; </a:t>
                      </a:r>
                      <a:r>
                        <a:rPr sz="550" spc="10" dirty="0">
                          <a:latin typeface="Times New Roman"/>
                          <a:cs typeface="Times New Roman"/>
                        </a:rPr>
                        <a:t>İşletmenin </a:t>
                      </a:r>
                      <a:r>
                        <a:rPr sz="550" spc="20" dirty="0">
                          <a:latin typeface="Times New Roman"/>
                          <a:cs typeface="Times New Roman"/>
                        </a:rPr>
                        <a:t>tüm </a:t>
                      </a:r>
                      <a:r>
                        <a:rPr sz="550" spc="5" dirty="0">
                          <a:latin typeface="Times New Roman"/>
                          <a:cs typeface="Times New Roman"/>
                        </a:rPr>
                        <a:t>aktifleri (varlıkları) </a:t>
                      </a:r>
                      <a:r>
                        <a:rPr sz="550" spc="10" dirty="0">
                          <a:latin typeface="Times New Roman"/>
                          <a:cs typeface="Times New Roman"/>
                        </a:rPr>
                        <a:t>ve </a:t>
                      </a:r>
                      <a:r>
                        <a:rPr sz="550" spc="15" dirty="0">
                          <a:latin typeface="Times New Roman"/>
                          <a:cs typeface="Times New Roman"/>
                        </a:rPr>
                        <a:t>diğer </a:t>
                      </a:r>
                      <a:r>
                        <a:rPr sz="550" spc="10" dirty="0">
                          <a:latin typeface="Times New Roman"/>
                          <a:cs typeface="Times New Roman"/>
                        </a:rPr>
                        <a:t>harcamaları  için gerekli olarak kaynağın </a:t>
                      </a:r>
                      <a:r>
                        <a:rPr sz="550" i="1" spc="10" dirty="0">
                          <a:latin typeface="Times New Roman"/>
                          <a:cs typeface="Times New Roman"/>
                        </a:rPr>
                        <a:t>(kısa </a:t>
                      </a:r>
                      <a:r>
                        <a:rPr sz="550" i="1" spc="15" dirty="0">
                          <a:latin typeface="Times New Roman"/>
                          <a:cs typeface="Times New Roman"/>
                        </a:rPr>
                        <a:t>ve uzun </a:t>
                      </a:r>
                      <a:r>
                        <a:rPr sz="550" i="1" spc="10" dirty="0">
                          <a:latin typeface="Times New Roman"/>
                          <a:cs typeface="Times New Roman"/>
                        </a:rPr>
                        <a:t>vadeli </a:t>
                      </a:r>
                      <a:r>
                        <a:rPr sz="550" i="1" spc="15" dirty="0">
                          <a:latin typeface="Times New Roman"/>
                          <a:cs typeface="Times New Roman"/>
                        </a:rPr>
                        <a:t>banka </a:t>
                      </a:r>
                      <a:r>
                        <a:rPr sz="550" i="1" spc="10" dirty="0">
                          <a:latin typeface="Times New Roman"/>
                          <a:cs typeface="Times New Roman"/>
                        </a:rPr>
                        <a:t>kredileri, satıcı  kredileri, avanslar, </a:t>
                      </a:r>
                      <a:r>
                        <a:rPr sz="550" i="1" spc="15" dirty="0">
                          <a:latin typeface="Times New Roman"/>
                          <a:cs typeface="Times New Roman"/>
                        </a:rPr>
                        <a:t>öz  kaynaklar  ve</a:t>
                      </a:r>
                      <a:r>
                        <a:rPr sz="550" i="1" spc="165" dirty="0">
                          <a:latin typeface="Times New Roman"/>
                          <a:cs typeface="Times New Roman"/>
                        </a:rPr>
                        <a:t> </a:t>
                      </a:r>
                      <a:r>
                        <a:rPr sz="550" i="1" spc="10" dirty="0">
                          <a:latin typeface="Times New Roman"/>
                          <a:cs typeface="Times New Roman"/>
                        </a:rPr>
                        <a:t>diğer yabancı kaynaklar) </a:t>
                      </a:r>
                      <a:r>
                        <a:rPr sz="550" spc="10" dirty="0">
                          <a:latin typeface="Times New Roman"/>
                          <a:cs typeface="Times New Roman"/>
                        </a:rPr>
                        <a:t>temin  </a:t>
                      </a:r>
                      <a:r>
                        <a:rPr sz="550" spc="15" dirty="0">
                          <a:latin typeface="Times New Roman"/>
                          <a:cs typeface="Times New Roman"/>
                        </a:rPr>
                        <a:t>edilmesine</a:t>
                      </a:r>
                      <a:r>
                        <a:rPr sz="550" spc="-35" dirty="0">
                          <a:latin typeface="Times New Roman"/>
                          <a:cs typeface="Times New Roman"/>
                        </a:rPr>
                        <a:t> </a:t>
                      </a:r>
                      <a:r>
                        <a:rPr sz="550" spc="15" dirty="0">
                          <a:latin typeface="Times New Roman"/>
                          <a:cs typeface="Times New Roman"/>
                        </a:rPr>
                        <a:t>denir.</a:t>
                      </a:r>
                      <a:endParaRPr sz="550" dirty="0">
                        <a:latin typeface="Times New Roman"/>
                        <a:cs typeface="Times New Roman"/>
                      </a:endParaRPr>
                    </a:p>
                    <a:p>
                      <a:pPr>
                        <a:lnSpc>
                          <a:spcPct val="100000"/>
                        </a:lnSpc>
                        <a:spcBef>
                          <a:spcPts val="20"/>
                        </a:spcBef>
                      </a:pPr>
                      <a:endParaRPr sz="600" dirty="0">
                        <a:latin typeface="Times New Roman"/>
                        <a:cs typeface="Times New Roman"/>
                      </a:endParaRPr>
                    </a:p>
                    <a:p>
                      <a:pPr marL="27305" marR="140335" algn="just">
                        <a:lnSpc>
                          <a:spcPct val="106700"/>
                        </a:lnSpc>
                        <a:spcBef>
                          <a:spcPts val="5"/>
                        </a:spcBef>
                      </a:pPr>
                      <a:r>
                        <a:rPr sz="550" b="1" spc="10" dirty="0">
                          <a:solidFill>
                            <a:srgbClr val="0070BF"/>
                          </a:solidFill>
                          <a:latin typeface="Times New Roman"/>
                          <a:cs typeface="Times New Roman"/>
                        </a:rPr>
                        <a:t>Kişisel finans, </a:t>
                      </a:r>
                      <a:r>
                        <a:rPr sz="550" spc="10" dirty="0">
                          <a:latin typeface="Times New Roman"/>
                          <a:cs typeface="Times New Roman"/>
                        </a:rPr>
                        <a:t>bireylerin giderlerini karşılayabilmek için </a:t>
                      </a:r>
                      <a:r>
                        <a:rPr sz="550" spc="5" dirty="0">
                          <a:latin typeface="Times New Roman"/>
                          <a:cs typeface="Times New Roman"/>
                        </a:rPr>
                        <a:t>ihtiyaç </a:t>
                      </a:r>
                      <a:r>
                        <a:rPr sz="550" spc="15" dirty="0">
                          <a:latin typeface="Times New Roman"/>
                          <a:cs typeface="Times New Roman"/>
                        </a:rPr>
                        <a:t>duyduğu  </a:t>
                      </a:r>
                      <a:r>
                        <a:rPr sz="550" spc="10" dirty="0">
                          <a:latin typeface="Times New Roman"/>
                          <a:cs typeface="Times New Roman"/>
                        </a:rPr>
                        <a:t>parayı, </a:t>
                      </a:r>
                      <a:r>
                        <a:rPr sz="550" spc="15" dirty="0">
                          <a:latin typeface="Times New Roman"/>
                          <a:cs typeface="Times New Roman"/>
                        </a:rPr>
                        <a:t>piyasa </a:t>
                      </a:r>
                      <a:r>
                        <a:rPr sz="550" spc="10" dirty="0">
                          <a:latin typeface="Times New Roman"/>
                          <a:cs typeface="Times New Roman"/>
                        </a:rPr>
                        <a:t>koşulları altında </a:t>
                      </a:r>
                      <a:r>
                        <a:rPr sz="550" spc="15" dirty="0">
                          <a:latin typeface="Times New Roman"/>
                          <a:cs typeface="Times New Roman"/>
                        </a:rPr>
                        <a:t>temin </a:t>
                      </a:r>
                      <a:r>
                        <a:rPr sz="550" spc="10" dirty="0">
                          <a:latin typeface="Times New Roman"/>
                          <a:cs typeface="Times New Roman"/>
                        </a:rPr>
                        <a:t>etmesi ve bunların verimli / etkin </a:t>
                      </a:r>
                      <a:r>
                        <a:rPr sz="550" spc="15" dirty="0">
                          <a:latin typeface="Times New Roman"/>
                          <a:cs typeface="Times New Roman"/>
                        </a:rPr>
                        <a:t>bir  </a:t>
                      </a:r>
                      <a:r>
                        <a:rPr sz="550" spc="10" dirty="0">
                          <a:latin typeface="Times New Roman"/>
                          <a:cs typeface="Times New Roman"/>
                        </a:rPr>
                        <a:t>şekilde kullanabilmesini ifade eder. Kişilerin dengeli bir bütçeye </a:t>
                      </a:r>
                      <a:r>
                        <a:rPr sz="550" spc="15" dirty="0">
                          <a:latin typeface="Times New Roman"/>
                          <a:cs typeface="Times New Roman"/>
                        </a:rPr>
                        <a:t>sahip </a:t>
                      </a:r>
                      <a:r>
                        <a:rPr sz="550" spc="10" dirty="0">
                          <a:latin typeface="Times New Roman"/>
                          <a:cs typeface="Times New Roman"/>
                        </a:rPr>
                        <a:t>olması  </a:t>
                      </a:r>
                      <a:r>
                        <a:rPr sz="550" spc="15" dirty="0">
                          <a:latin typeface="Times New Roman"/>
                          <a:cs typeface="Times New Roman"/>
                        </a:rPr>
                        <a:t>hiç kuşkusuz doğru bir </a:t>
                      </a:r>
                      <a:r>
                        <a:rPr sz="550" spc="10" dirty="0">
                          <a:latin typeface="Times New Roman"/>
                          <a:cs typeface="Times New Roman"/>
                        </a:rPr>
                        <a:t>finansman</a:t>
                      </a:r>
                      <a:r>
                        <a:rPr sz="550" spc="-60" dirty="0">
                          <a:latin typeface="Times New Roman"/>
                          <a:cs typeface="Times New Roman"/>
                        </a:rPr>
                        <a:t> </a:t>
                      </a:r>
                      <a:r>
                        <a:rPr sz="550" spc="10" dirty="0">
                          <a:latin typeface="Times New Roman"/>
                          <a:cs typeface="Times New Roman"/>
                        </a:rPr>
                        <a:t>uygulamasıdır.</a:t>
                      </a:r>
                      <a:endParaRPr sz="550" dirty="0">
                        <a:latin typeface="Times New Roman"/>
                        <a:cs typeface="Times New Roman"/>
                      </a:endParaRPr>
                    </a:p>
                    <a:p>
                      <a:pPr>
                        <a:lnSpc>
                          <a:spcPct val="100000"/>
                        </a:lnSpc>
                        <a:spcBef>
                          <a:spcPts val="10"/>
                        </a:spcBef>
                      </a:pPr>
                      <a:endParaRPr sz="600" dirty="0">
                        <a:latin typeface="Times New Roman"/>
                        <a:cs typeface="Times New Roman"/>
                      </a:endParaRPr>
                    </a:p>
                    <a:p>
                      <a:pPr marL="27305" marR="142240" algn="just">
                        <a:lnSpc>
                          <a:spcPct val="106400"/>
                        </a:lnSpc>
                      </a:pPr>
                      <a:r>
                        <a:rPr sz="550" b="1" spc="25" dirty="0">
                          <a:solidFill>
                            <a:srgbClr val="702FA0"/>
                          </a:solidFill>
                          <a:latin typeface="Times New Roman"/>
                          <a:cs typeface="Times New Roman"/>
                        </a:rPr>
                        <a:t>Kamu </a:t>
                      </a:r>
                      <a:r>
                        <a:rPr sz="550" b="1" spc="10" dirty="0">
                          <a:solidFill>
                            <a:srgbClr val="702FA0"/>
                          </a:solidFill>
                          <a:latin typeface="Times New Roman"/>
                          <a:cs typeface="Times New Roman"/>
                        </a:rPr>
                        <a:t>Finansmanı </a:t>
                      </a:r>
                      <a:r>
                        <a:rPr sz="550" b="1" spc="20" dirty="0">
                          <a:solidFill>
                            <a:srgbClr val="702FA0"/>
                          </a:solidFill>
                          <a:latin typeface="Times New Roman"/>
                          <a:cs typeface="Times New Roman"/>
                        </a:rPr>
                        <a:t>(Kamu </a:t>
                      </a:r>
                      <a:r>
                        <a:rPr sz="550" b="1" spc="10" dirty="0">
                          <a:solidFill>
                            <a:srgbClr val="702FA0"/>
                          </a:solidFill>
                          <a:latin typeface="Times New Roman"/>
                          <a:cs typeface="Times New Roman"/>
                        </a:rPr>
                        <a:t>Maliyesi); </a:t>
                      </a:r>
                      <a:r>
                        <a:rPr sz="550" spc="15" dirty="0">
                          <a:latin typeface="Times New Roman"/>
                          <a:cs typeface="Times New Roman"/>
                        </a:rPr>
                        <a:t>bütün kamu kurum </a:t>
                      </a:r>
                      <a:r>
                        <a:rPr sz="550" spc="10" dirty="0">
                          <a:latin typeface="Times New Roman"/>
                          <a:cs typeface="Times New Roman"/>
                        </a:rPr>
                        <a:t>ve kuruluşlarının  faaliyetlerini </a:t>
                      </a:r>
                      <a:r>
                        <a:rPr sz="550" spc="15" dirty="0">
                          <a:latin typeface="Times New Roman"/>
                          <a:cs typeface="Times New Roman"/>
                        </a:rPr>
                        <a:t>ekonomik, </a:t>
                      </a:r>
                      <a:r>
                        <a:rPr sz="550" spc="10" dirty="0">
                          <a:latin typeface="Times New Roman"/>
                          <a:cs typeface="Times New Roman"/>
                        </a:rPr>
                        <a:t>mali ve </a:t>
                      </a:r>
                      <a:r>
                        <a:rPr sz="550" spc="5" dirty="0">
                          <a:latin typeface="Times New Roman"/>
                          <a:cs typeface="Times New Roman"/>
                        </a:rPr>
                        <a:t>sosyal </a:t>
                      </a:r>
                      <a:r>
                        <a:rPr sz="550" spc="10" dirty="0">
                          <a:latin typeface="Times New Roman"/>
                          <a:cs typeface="Times New Roman"/>
                        </a:rPr>
                        <a:t>açılardan inceleyen ve </a:t>
                      </a:r>
                      <a:r>
                        <a:rPr sz="550" spc="20" dirty="0">
                          <a:latin typeface="Times New Roman"/>
                          <a:cs typeface="Times New Roman"/>
                        </a:rPr>
                        <a:t>bu </a:t>
                      </a:r>
                      <a:r>
                        <a:rPr sz="550" spc="10" dirty="0">
                          <a:latin typeface="Times New Roman"/>
                          <a:cs typeface="Times New Roman"/>
                        </a:rPr>
                        <a:t>alanlarda  yaşanan </a:t>
                      </a:r>
                      <a:r>
                        <a:rPr sz="550" spc="15" dirty="0">
                          <a:latin typeface="Times New Roman"/>
                          <a:cs typeface="Times New Roman"/>
                        </a:rPr>
                        <a:t>problemlere bilimsel </a:t>
                      </a:r>
                      <a:r>
                        <a:rPr sz="550" spc="20" dirty="0">
                          <a:latin typeface="Times New Roman"/>
                          <a:cs typeface="Times New Roman"/>
                        </a:rPr>
                        <a:t>çözüm </a:t>
                      </a:r>
                      <a:r>
                        <a:rPr sz="550" spc="5" dirty="0">
                          <a:latin typeface="Times New Roman"/>
                          <a:cs typeface="Times New Roman"/>
                        </a:rPr>
                        <a:t>yolları arayan </a:t>
                      </a:r>
                      <a:r>
                        <a:rPr sz="550" spc="15" dirty="0">
                          <a:latin typeface="Times New Roman"/>
                          <a:cs typeface="Times New Roman"/>
                        </a:rPr>
                        <a:t>bir</a:t>
                      </a:r>
                      <a:r>
                        <a:rPr sz="550" spc="-30" dirty="0">
                          <a:latin typeface="Times New Roman"/>
                          <a:cs typeface="Times New Roman"/>
                        </a:rPr>
                        <a:t> </a:t>
                      </a:r>
                      <a:r>
                        <a:rPr sz="550" spc="10" dirty="0">
                          <a:latin typeface="Times New Roman"/>
                          <a:cs typeface="Times New Roman"/>
                        </a:rPr>
                        <a:t>disiplindir.</a:t>
                      </a:r>
                      <a:endParaRPr sz="550" dirty="0">
                        <a:latin typeface="Times New Roman"/>
                        <a:cs typeface="Times New Roman"/>
                      </a:endParaRPr>
                    </a:p>
                  </a:txBody>
                  <a:tcPr marL="0" marR="0" marT="698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67634" cy="1997961"/>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8">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99390">
                        <a:lnSpc>
                          <a:spcPct val="102499"/>
                        </a:lnSpc>
                        <a:spcBef>
                          <a:spcPts val="290"/>
                        </a:spcBef>
                      </a:pPr>
                      <a:r>
                        <a:rPr sz="800" b="1" spc="10" dirty="0">
                          <a:solidFill>
                            <a:srgbClr val="330066"/>
                          </a:solidFill>
                          <a:latin typeface="Arial"/>
                          <a:cs typeface="Arial"/>
                        </a:rPr>
                        <a:t>Günlük </a:t>
                      </a:r>
                      <a:r>
                        <a:rPr sz="800" b="1" spc="5" dirty="0">
                          <a:solidFill>
                            <a:srgbClr val="330066"/>
                          </a:solidFill>
                          <a:latin typeface="Arial"/>
                          <a:cs typeface="Arial"/>
                        </a:rPr>
                        <a:t>hayatımıza finansal </a:t>
                      </a:r>
                      <a:r>
                        <a:rPr sz="800" b="1" dirty="0">
                          <a:solidFill>
                            <a:srgbClr val="330066"/>
                          </a:solidFill>
                          <a:latin typeface="Arial"/>
                          <a:cs typeface="Arial"/>
                        </a:rPr>
                        <a:t>okuryazarlık  diye </a:t>
                      </a:r>
                      <a:r>
                        <a:rPr sz="800" b="1" spc="5" dirty="0">
                          <a:solidFill>
                            <a:srgbClr val="330066"/>
                          </a:solidFill>
                          <a:latin typeface="Arial"/>
                          <a:cs typeface="Arial"/>
                        </a:rPr>
                        <a:t>bir kavram </a:t>
                      </a:r>
                      <a:r>
                        <a:rPr sz="800" b="1" dirty="0">
                          <a:solidFill>
                            <a:srgbClr val="330066"/>
                          </a:solidFill>
                          <a:latin typeface="Arial"/>
                          <a:cs typeface="Arial"/>
                        </a:rPr>
                        <a:t>girdi</a:t>
                      </a:r>
                      <a:r>
                        <a:rPr sz="800" b="1" spc="55" dirty="0">
                          <a:solidFill>
                            <a:srgbClr val="330066"/>
                          </a:solidFill>
                          <a:latin typeface="Arial"/>
                          <a:cs typeface="Arial"/>
                        </a:rPr>
                        <a:t> </a:t>
                      </a:r>
                      <a:r>
                        <a:rPr sz="800" b="1" spc="5" dirty="0">
                          <a:solidFill>
                            <a:srgbClr val="330066"/>
                          </a:solidFill>
                          <a:latin typeface="Arial"/>
                          <a:cs typeface="Arial"/>
                        </a:rPr>
                        <a:t>mi…?</a:t>
                      </a:r>
                      <a:endParaRPr sz="800" dirty="0">
                        <a:latin typeface="Arial"/>
                        <a:cs typeface="Arial"/>
                      </a:endParaRPr>
                    </a:p>
                  </a:txBody>
                  <a:tcPr marL="0" marR="0" marT="3683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39303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dirty="0">
                        <a:latin typeface="Times New Roman"/>
                        <a:cs typeface="Times New Roman"/>
                      </a:endParaRPr>
                    </a:p>
                    <a:p>
                      <a:pPr marL="27305" marR="144780">
                        <a:lnSpc>
                          <a:spcPct val="107300"/>
                        </a:lnSpc>
                        <a:spcBef>
                          <a:spcPts val="450"/>
                        </a:spcBef>
                      </a:pPr>
                      <a:r>
                        <a:rPr sz="550" b="1" spc="10" dirty="0">
                          <a:latin typeface="Times New Roman"/>
                          <a:cs typeface="Times New Roman"/>
                        </a:rPr>
                        <a:t>Finansal </a:t>
                      </a:r>
                      <a:r>
                        <a:rPr sz="550" b="1" spc="15" dirty="0">
                          <a:latin typeface="Times New Roman"/>
                          <a:cs typeface="Times New Roman"/>
                        </a:rPr>
                        <a:t>okuryazarlık;  </a:t>
                      </a:r>
                      <a:r>
                        <a:rPr sz="550" spc="15" dirty="0">
                          <a:latin typeface="Times New Roman"/>
                          <a:cs typeface="Times New Roman"/>
                        </a:rPr>
                        <a:t>Bir</a:t>
                      </a:r>
                      <a:r>
                        <a:rPr sz="550" spc="165" dirty="0">
                          <a:latin typeface="Times New Roman"/>
                          <a:cs typeface="Times New Roman"/>
                        </a:rPr>
                        <a:t> </a:t>
                      </a:r>
                      <a:r>
                        <a:rPr sz="550" spc="10" dirty="0">
                          <a:latin typeface="Times New Roman"/>
                          <a:cs typeface="Times New Roman"/>
                        </a:rPr>
                        <a:t>bireyin hayatını </a:t>
                      </a:r>
                      <a:r>
                        <a:rPr sz="550" spc="15" dirty="0">
                          <a:latin typeface="Times New Roman"/>
                          <a:cs typeface="Times New Roman"/>
                        </a:rPr>
                        <a:t>idame  </a:t>
                      </a:r>
                      <a:r>
                        <a:rPr sz="550" spc="10" dirty="0">
                          <a:latin typeface="Times New Roman"/>
                          <a:cs typeface="Times New Roman"/>
                        </a:rPr>
                        <a:t>ettirirken </a:t>
                      </a:r>
                      <a:r>
                        <a:rPr sz="550" spc="5" dirty="0">
                          <a:latin typeface="Times New Roman"/>
                          <a:cs typeface="Times New Roman"/>
                        </a:rPr>
                        <a:t>ihtiyaç  </a:t>
                      </a:r>
                      <a:r>
                        <a:rPr sz="550" spc="10" dirty="0">
                          <a:latin typeface="Times New Roman"/>
                          <a:cs typeface="Times New Roman"/>
                        </a:rPr>
                        <a:t>duyduğu/duyacağı;</a:t>
                      </a:r>
                      <a:endParaRPr sz="550" dirty="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16077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495"/>
                        </a:spcBef>
                        <a:buClr>
                          <a:srgbClr val="330066"/>
                        </a:buClr>
                        <a:buSzPct val="72727"/>
                        <a:buFont typeface="Wingdings"/>
                        <a:buChar char=""/>
                        <a:tabLst>
                          <a:tab pos="128270" algn="l"/>
                        </a:tabLst>
                      </a:pPr>
                      <a:r>
                        <a:rPr sz="550" spc="15" dirty="0">
                          <a:latin typeface="Times New Roman"/>
                          <a:cs typeface="Times New Roman"/>
                        </a:rPr>
                        <a:t>Bütçe</a:t>
                      </a:r>
                      <a:r>
                        <a:rPr sz="550" spc="-25" dirty="0">
                          <a:latin typeface="Times New Roman"/>
                          <a:cs typeface="Times New Roman"/>
                        </a:rPr>
                        <a:t> </a:t>
                      </a:r>
                      <a:r>
                        <a:rPr sz="550" spc="10" dirty="0">
                          <a:latin typeface="Times New Roman"/>
                          <a:cs typeface="Times New Roman"/>
                        </a:rPr>
                        <a:t>yapma-uygulama,</a:t>
                      </a:r>
                      <a:endParaRPr sz="550" dirty="0">
                        <a:latin typeface="Times New Roman"/>
                        <a:cs typeface="Times New Roman"/>
                      </a:endParaRPr>
                    </a:p>
                  </a:txBody>
                  <a:tcPr marL="0" marR="0" marT="6286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0667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70"/>
                        </a:spcBef>
                        <a:buClr>
                          <a:srgbClr val="330066"/>
                        </a:buClr>
                        <a:buSzPct val="72727"/>
                        <a:buFont typeface="Wingdings"/>
                        <a:buChar char=""/>
                        <a:tabLst>
                          <a:tab pos="128270" algn="l"/>
                        </a:tabLst>
                      </a:pPr>
                      <a:r>
                        <a:rPr sz="550" spc="10" dirty="0">
                          <a:latin typeface="Times New Roman"/>
                          <a:cs typeface="Times New Roman"/>
                        </a:rPr>
                        <a:t>Para biriktirme,</a:t>
                      </a:r>
                      <a:endParaRPr sz="550" dirty="0">
                        <a:latin typeface="Times New Roman"/>
                        <a:cs typeface="Times New Roman"/>
                      </a:endParaRPr>
                    </a:p>
                  </a:txBody>
                  <a:tcPr marL="0" marR="0" marT="889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1074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70"/>
                        </a:spcBef>
                        <a:buClr>
                          <a:srgbClr val="330066"/>
                        </a:buClr>
                        <a:buSzPct val="72727"/>
                        <a:buFont typeface="Wingdings"/>
                        <a:buChar char=""/>
                        <a:tabLst>
                          <a:tab pos="128270" algn="l"/>
                        </a:tabLst>
                      </a:pPr>
                      <a:r>
                        <a:rPr sz="550" spc="10" dirty="0">
                          <a:latin typeface="Times New Roman"/>
                          <a:cs typeface="Times New Roman"/>
                        </a:rPr>
                        <a:t>Tasarruf</a:t>
                      </a:r>
                      <a:r>
                        <a:rPr sz="550" spc="5" dirty="0">
                          <a:latin typeface="Times New Roman"/>
                          <a:cs typeface="Times New Roman"/>
                        </a:rPr>
                        <a:t> </a:t>
                      </a:r>
                      <a:r>
                        <a:rPr sz="550" spc="15" dirty="0">
                          <a:latin typeface="Times New Roman"/>
                          <a:cs typeface="Times New Roman"/>
                        </a:rPr>
                        <a:t>yönetimi,</a:t>
                      </a:r>
                      <a:endParaRPr sz="550" dirty="0">
                        <a:latin typeface="Times New Roman"/>
                        <a:cs typeface="Times New Roman"/>
                      </a:endParaRPr>
                    </a:p>
                  </a:txBody>
                  <a:tcPr marL="0" marR="0" marT="889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4"/>
                  </a:ext>
                </a:extLst>
              </a:tr>
              <a:tr h="1074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75"/>
                        </a:spcBef>
                        <a:buClr>
                          <a:srgbClr val="330066"/>
                        </a:buClr>
                        <a:buSzPct val="72727"/>
                        <a:buFont typeface="Wingdings"/>
                        <a:buChar char=""/>
                        <a:tabLst>
                          <a:tab pos="128270" algn="l"/>
                        </a:tabLst>
                      </a:pPr>
                      <a:r>
                        <a:rPr sz="550" spc="15" dirty="0">
                          <a:latin typeface="Times New Roman"/>
                          <a:cs typeface="Times New Roman"/>
                        </a:rPr>
                        <a:t>Borç</a:t>
                      </a:r>
                      <a:r>
                        <a:rPr sz="550" spc="-10" dirty="0">
                          <a:latin typeface="Times New Roman"/>
                          <a:cs typeface="Times New Roman"/>
                        </a:rPr>
                        <a:t> </a:t>
                      </a:r>
                      <a:r>
                        <a:rPr sz="550" spc="10" dirty="0">
                          <a:latin typeface="Times New Roman"/>
                          <a:cs typeface="Times New Roman"/>
                        </a:rPr>
                        <a:t>alma-verme,</a:t>
                      </a:r>
                      <a:endParaRPr sz="550" dirty="0">
                        <a:latin typeface="Times New Roman"/>
                        <a:cs typeface="Times New Roman"/>
                      </a:endParaRPr>
                    </a:p>
                  </a:txBody>
                  <a:tcPr marL="0" marR="0" marT="952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5"/>
                  </a:ext>
                </a:extLst>
              </a:tr>
              <a:tr h="16078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70"/>
                        </a:spcBef>
                        <a:buClr>
                          <a:srgbClr val="330066"/>
                        </a:buClr>
                        <a:buSzPct val="72727"/>
                        <a:buFont typeface="Wingdings"/>
                        <a:buChar char=""/>
                        <a:tabLst>
                          <a:tab pos="128270" algn="l"/>
                        </a:tabLst>
                      </a:pPr>
                      <a:r>
                        <a:rPr sz="550" spc="10" dirty="0">
                          <a:latin typeface="Times New Roman"/>
                          <a:cs typeface="Times New Roman"/>
                        </a:rPr>
                        <a:t>Yatırım </a:t>
                      </a:r>
                      <a:r>
                        <a:rPr sz="550" spc="5" dirty="0">
                          <a:latin typeface="Times New Roman"/>
                          <a:cs typeface="Times New Roman"/>
                        </a:rPr>
                        <a:t>kararı</a:t>
                      </a:r>
                      <a:r>
                        <a:rPr sz="550" spc="15" dirty="0">
                          <a:latin typeface="Times New Roman"/>
                          <a:cs typeface="Times New Roman"/>
                        </a:rPr>
                        <a:t> alma</a:t>
                      </a:r>
                      <a:endParaRPr sz="550" dirty="0">
                        <a:latin typeface="Times New Roman"/>
                        <a:cs typeface="Times New Roman"/>
                      </a:endParaRPr>
                    </a:p>
                  </a:txBody>
                  <a:tcPr marL="0" marR="0" marT="889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6"/>
                  </a:ext>
                </a:extLst>
              </a:tr>
              <a:tr h="51986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nSpc>
                          <a:spcPct val="107300"/>
                        </a:lnSpc>
                        <a:spcBef>
                          <a:spcPts val="445"/>
                        </a:spcBef>
                      </a:pPr>
                      <a:r>
                        <a:rPr sz="550" spc="10" dirty="0">
                          <a:latin typeface="Times New Roman"/>
                          <a:cs typeface="Times New Roman"/>
                        </a:rPr>
                        <a:t>gibi </a:t>
                      </a:r>
                      <a:r>
                        <a:rPr sz="550" spc="15" dirty="0">
                          <a:latin typeface="Times New Roman"/>
                          <a:cs typeface="Times New Roman"/>
                        </a:rPr>
                        <a:t>en </a:t>
                      </a:r>
                      <a:r>
                        <a:rPr sz="550" spc="10" dirty="0">
                          <a:latin typeface="Times New Roman"/>
                          <a:cs typeface="Times New Roman"/>
                        </a:rPr>
                        <a:t>temel finansal davranışlarını, </a:t>
                      </a:r>
                      <a:r>
                        <a:rPr sz="550" spc="15" dirty="0">
                          <a:latin typeface="Times New Roman"/>
                          <a:cs typeface="Times New Roman"/>
                        </a:rPr>
                        <a:t>ekonomik </a:t>
                      </a:r>
                      <a:r>
                        <a:rPr sz="550" spc="10" dirty="0">
                          <a:latin typeface="Times New Roman"/>
                          <a:cs typeface="Times New Roman"/>
                        </a:rPr>
                        <a:t>koşulları </a:t>
                      </a:r>
                      <a:r>
                        <a:rPr sz="550" spc="20" dirty="0">
                          <a:latin typeface="Times New Roman"/>
                          <a:cs typeface="Times New Roman"/>
                        </a:rPr>
                        <a:t>da </a:t>
                      </a:r>
                      <a:r>
                        <a:rPr sz="550" spc="15" dirty="0">
                          <a:latin typeface="Times New Roman"/>
                          <a:cs typeface="Times New Roman"/>
                        </a:rPr>
                        <a:t>göz </a:t>
                      </a:r>
                      <a:r>
                        <a:rPr sz="550" spc="20" dirty="0">
                          <a:latin typeface="Times New Roman"/>
                          <a:cs typeface="Times New Roman"/>
                        </a:rPr>
                        <a:t>önünde  </a:t>
                      </a:r>
                      <a:r>
                        <a:rPr sz="550" spc="10" dirty="0">
                          <a:latin typeface="Times New Roman"/>
                          <a:cs typeface="Times New Roman"/>
                        </a:rPr>
                        <a:t>bulundurarak, </a:t>
                      </a:r>
                      <a:r>
                        <a:rPr sz="550" spc="15" dirty="0">
                          <a:latin typeface="Times New Roman"/>
                          <a:cs typeface="Times New Roman"/>
                        </a:rPr>
                        <a:t>kendi kendine </a:t>
                      </a:r>
                      <a:r>
                        <a:rPr sz="550" spc="10" dirty="0">
                          <a:latin typeface="Times New Roman"/>
                          <a:cs typeface="Times New Roman"/>
                        </a:rPr>
                        <a:t>kararlaştırabilme yeterliliğini ifade</a:t>
                      </a:r>
                      <a:r>
                        <a:rPr sz="550" spc="-80" dirty="0">
                          <a:latin typeface="Times New Roman"/>
                          <a:cs typeface="Times New Roman"/>
                        </a:rPr>
                        <a:t> </a:t>
                      </a:r>
                      <a:r>
                        <a:rPr sz="550" spc="10" dirty="0">
                          <a:latin typeface="Times New Roman"/>
                          <a:cs typeface="Times New Roman"/>
                        </a:rPr>
                        <a:t>eder.</a:t>
                      </a:r>
                      <a:endParaRPr sz="550" dirty="0">
                        <a:latin typeface="Times New Roman"/>
                        <a:cs typeface="Times New Roman"/>
                      </a:endParaRPr>
                    </a:p>
                  </a:txBody>
                  <a:tcPr marL="0" marR="0" marT="56515"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67634" cy="1997961"/>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5">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99390">
                        <a:lnSpc>
                          <a:spcPct val="102499"/>
                        </a:lnSpc>
                        <a:spcBef>
                          <a:spcPts val="145"/>
                        </a:spcBef>
                      </a:pPr>
                      <a:r>
                        <a:rPr sz="800" b="1" spc="10" dirty="0">
                          <a:solidFill>
                            <a:srgbClr val="330066"/>
                          </a:solidFill>
                          <a:latin typeface="Arial"/>
                          <a:cs typeface="Arial"/>
                        </a:rPr>
                        <a:t>Günlük </a:t>
                      </a:r>
                      <a:r>
                        <a:rPr sz="800" b="1" spc="5" dirty="0">
                          <a:solidFill>
                            <a:srgbClr val="330066"/>
                          </a:solidFill>
                          <a:latin typeface="Arial"/>
                          <a:cs typeface="Arial"/>
                        </a:rPr>
                        <a:t>hayatımıza finansal </a:t>
                      </a:r>
                      <a:r>
                        <a:rPr sz="800" b="1" dirty="0">
                          <a:solidFill>
                            <a:srgbClr val="330066"/>
                          </a:solidFill>
                          <a:latin typeface="Arial"/>
                          <a:cs typeface="Arial"/>
                        </a:rPr>
                        <a:t>okuryazarlık  diye </a:t>
                      </a:r>
                      <a:r>
                        <a:rPr sz="800" b="1" spc="5" dirty="0">
                          <a:solidFill>
                            <a:srgbClr val="330066"/>
                          </a:solidFill>
                          <a:latin typeface="Arial"/>
                          <a:cs typeface="Arial"/>
                        </a:rPr>
                        <a:t>bir kavram </a:t>
                      </a:r>
                      <a:r>
                        <a:rPr sz="800" b="1" dirty="0">
                          <a:solidFill>
                            <a:srgbClr val="330066"/>
                          </a:solidFill>
                          <a:latin typeface="Arial"/>
                          <a:cs typeface="Arial"/>
                        </a:rPr>
                        <a:t>girdi</a:t>
                      </a:r>
                      <a:r>
                        <a:rPr sz="800" b="1" spc="55" dirty="0">
                          <a:solidFill>
                            <a:srgbClr val="330066"/>
                          </a:solidFill>
                          <a:latin typeface="Arial"/>
                          <a:cs typeface="Arial"/>
                        </a:rPr>
                        <a:t> </a:t>
                      </a:r>
                      <a:r>
                        <a:rPr sz="800" b="1" spc="5" dirty="0">
                          <a:solidFill>
                            <a:srgbClr val="330066"/>
                          </a:solidFill>
                          <a:latin typeface="Arial"/>
                          <a:cs typeface="Arial"/>
                        </a:rPr>
                        <a:t>mi…?</a:t>
                      </a:r>
                      <a:endParaRPr sz="800">
                        <a:latin typeface="Arial"/>
                        <a:cs typeface="Arial"/>
                      </a:endParaRPr>
                    </a:p>
                  </a:txBody>
                  <a:tcPr marL="0" marR="0" marT="184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3326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dirty="0">
                          <a:solidFill>
                            <a:srgbClr val="FF0000"/>
                          </a:solidFill>
                          <a:latin typeface="Times New Roman"/>
                          <a:cs typeface="Times New Roman"/>
                        </a:rPr>
                        <a:t>Nasıl </a:t>
                      </a:r>
                      <a:r>
                        <a:rPr sz="700" spc="-5" dirty="0">
                          <a:solidFill>
                            <a:srgbClr val="FF0000"/>
                          </a:solidFill>
                          <a:latin typeface="Times New Roman"/>
                          <a:cs typeface="Times New Roman"/>
                        </a:rPr>
                        <a:t>Bir </a:t>
                      </a:r>
                      <a:r>
                        <a:rPr sz="700" b="1" dirty="0">
                          <a:solidFill>
                            <a:srgbClr val="FF0000"/>
                          </a:solidFill>
                          <a:latin typeface="Times New Roman"/>
                          <a:cs typeface="Times New Roman"/>
                        </a:rPr>
                        <a:t>Finansal </a:t>
                      </a:r>
                      <a:r>
                        <a:rPr sz="700" b="1" spc="-5" dirty="0">
                          <a:solidFill>
                            <a:srgbClr val="FF0000"/>
                          </a:solidFill>
                          <a:latin typeface="Times New Roman"/>
                          <a:cs typeface="Times New Roman"/>
                        </a:rPr>
                        <a:t>Planlama</a:t>
                      </a:r>
                      <a:r>
                        <a:rPr sz="700" b="1" spc="-45" dirty="0">
                          <a:solidFill>
                            <a:srgbClr val="FF0000"/>
                          </a:solidFill>
                          <a:latin typeface="Times New Roman"/>
                          <a:cs typeface="Times New Roman"/>
                        </a:rPr>
                        <a:t> </a:t>
                      </a:r>
                      <a:r>
                        <a:rPr sz="700" dirty="0">
                          <a:solidFill>
                            <a:srgbClr val="FF0000"/>
                          </a:solidFill>
                          <a:latin typeface="Times New Roman"/>
                          <a:cs typeface="Times New Roman"/>
                        </a:rPr>
                        <a:t>Yapmalıyım?</a:t>
                      </a:r>
                      <a:endParaRPr sz="700" dirty="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21411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75"/>
                        </a:spcBef>
                      </a:pPr>
                      <a:r>
                        <a:rPr sz="700" spc="-5" dirty="0">
                          <a:latin typeface="Times New Roman"/>
                          <a:cs typeface="Times New Roman"/>
                        </a:rPr>
                        <a:t>Öncelikle;</a:t>
                      </a:r>
                      <a:endParaRPr sz="700" dirty="0">
                        <a:latin typeface="Times New Roman"/>
                        <a:cs typeface="Times New Roman"/>
                      </a:endParaRPr>
                    </a:p>
                  </a:txBody>
                  <a:tcPr marL="0" marR="0" marT="4762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53644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682114">
                        <a:lnSpc>
                          <a:spcPct val="101400"/>
                        </a:lnSpc>
                        <a:spcBef>
                          <a:spcPts val="370"/>
                        </a:spcBef>
                      </a:pPr>
                      <a:r>
                        <a:rPr sz="700" spc="5" dirty="0">
                          <a:latin typeface="Times New Roman"/>
                          <a:cs typeface="Times New Roman"/>
                        </a:rPr>
                        <a:t>1- </a:t>
                      </a:r>
                      <a:r>
                        <a:rPr sz="700" dirty="0">
                          <a:latin typeface="Times New Roman"/>
                          <a:cs typeface="Times New Roman"/>
                        </a:rPr>
                        <a:t>Neye </a:t>
                      </a:r>
                      <a:r>
                        <a:rPr sz="700" spc="-5" dirty="0">
                          <a:latin typeface="Times New Roman"/>
                          <a:cs typeface="Times New Roman"/>
                        </a:rPr>
                        <a:t>ihtiyacım</a:t>
                      </a:r>
                      <a:r>
                        <a:rPr sz="700" spc="-75" dirty="0">
                          <a:latin typeface="Times New Roman"/>
                          <a:cs typeface="Times New Roman"/>
                        </a:rPr>
                        <a:t> </a:t>
                      </a:r>
                      <a:r>
                        <a:rPr sz="700" dirty="0">
                          <a:latin typeface="Times New Roman"/>
                          <a:cs typeface="Times New Roman"/>
                        </a:rPr>
                        <a:t>var?  </a:t>
                      </a:r>
                      <a:r>
                        <a:rPr sz="700" spc="5" dirty="0">
                          <a:latin typeface="Times New Roman"/>
                          <a:cs typeface="Times New Roman"/>
                        </a:rPr>
                        <a:t>2- </a:t>
                      </a:r>
                      <a:r>
                        <a:rPr sz="700" dirty="0">
                          <a:latin typeface="Times New Roman"/>
                          <a:cs typeface="Times New Roman"/>
                        </a:rPr>
                        <a:t>Nasıl</a:t>
                      </a:r>
                      <a:r>
                        <a:rPr sz="700" spc="-55" dirty="0">
                          <a:latin typeface="Times New Roman"/>
                          <a:cs typeface="Times New Roman"/>
                        </a:rPr>
                        <a:t> </a:t>
                      </a:r>
                      <a:r>
                        <a:rPr sz="700" dirty="0">
                          <a:latin typeface="Times New Roman"/>
                          <a:cs typeface="Times New Roman"/>
                        </a:rPr>
                        <a:t>bulacağım?</a:t>
                      </a:r>
                    </a:p>
                    <a:p>
                      <a:pPr marL="124460" indent="-97790">
                        <a:lnSpc>
                          <a:spcPct val="100000"/>
                        </a:lnSpc>
                        <a:buAutoNum type="arabicPlain" startAt="3"/>
                        <a:tabLst>
                          <a:tab pos="125095" algn="l"/>
                        </a:tabLst>
                      </a:pPr>
                      <a:r>
                        <a:rPr sz="700" dirty="0">
                          <a:latin typeface="Times New Roman"/>
                          <a:cs typeface="Times New Roman"/>
                        </a:rPr>
                        <a:t>Nasıl ve </a:t>
                      </a:r>
                      <a:r>
                        <a:rPr sz="700" spc="5" dirty="0">
                          <a:latin typeface="Times New Roman"/>
                          <a:cs typeface="Times New Roman"/>
                        </a:rPr>
                        <a:t>ne </a:t>
                      </a:r>
                      <a:r>
                        <a:rPr sz="700" dirty="0">
                          <a:latin typeface="Times New Roman"/>
                          <a:cs typeface="Times New Roman"/>
                        </a:rPr>
                        <a:t>zaman</a:t>
                      </a:r>
                      <a:r>
                        <a:rPr sz="700" spc="-70" dirty="0">
                          <a:latin typeface="Times New Roman"/>
                          <a:cs typeface="Times New Roman"/>
                        </a:rPr>
                        <a:t> </a:t>
                      </a:r>
                      <a:r>
                        <a:rPr sz="700" spc="-5" dirty="0">
                          <a:latin typeface="Times New Roman"/>
                          <a:cs typeface="Times New Roman"/>
                        </a:rPr>
                        <a:t>harcayacağım?</a:t>
                      </a:r>
                      <a:endParaRPr sz="700" dirty="0">
                        <a:latin typeface="Times New Roman"/>
                        <a:cs typeface="Times New Roman"/>
                      </a:endParaRPr>
                    </a:p>
                    <a:p>
                      <a:pPr marL="124460" indent="-97790">
                        <a:lnSpc>
                          <a:spcPct val="100000"/>
                        </a:lnSpc>
                        <a:buAutoNum type="arabicPlain" startAt="3"/>
                        <a:tabLst>
                          <a:tab pos="125095" algn="l"/>
                        </a:tabLst>
                      </a:pPr>
                      <a:r>
                        <a:rPr sz="700" dirty="0">
                          <a:latin typeface="Times New Roman"/>
                          <a:cs typeface="Times New Roman"/>
                        </a:rPr>
                        <a:t>Harcadıklarımı </a:t>
                      </a:r>
                      <a:r>
                        <a:rPr sz="700" i="1" spc="-5" dirty="0">
                          <a:latin typeface="Times New Roman"/>
                          <a:cs typeface="Times New Roman"/>
                        </a:rPr>
                        <a:t>(ve </a:t>
                      </a:r>
                      <a:r>
                        <a:rPr sz="700" i="1" spc="5" dirty="0">
                          <a:latin typeface="Times New Roman"/>
                          <a:cs typeface="Times New Roman"/>
                        </a:rPr>
                        <a:t>daha </a:t>
                      </a:r>
                      <a:r>
                        <a:rPr sz="700" i="1" dirty="0">
                          <a:latin typeface="Times New Roman"/>
                          <a:cs typeface="Times New Roman"/>
                        </a:rPr>
                        <a:t>fazlasını) </a:t>
                      </a:r>
                      <a:r>
                        <a:rPr sz="700" dirty="0">
                          <a:latin typeface="Times New Roman"/>
                          <a:cs typeface="Times New Roman"/>
                        </a:rPr>
                        <a:t>nasıl geri</a:t>
                      </a:r>
                      <a:r>
                        <a:rPr sz="700" spc="-90" dirty="0">
                          <a:latin typeface="Times New Roman"/>
                          <a:cs typeface="Times New Roman"/>
                        </a:rPr>
                        <a:t> </a:t>
                      </a:r>
                      <a:r>
                        <a:rPr sz="700" dirty="0">
                          <a:latin typeface="Times New Roman"/>
                          <a:cs typeface="Times New Roman"/>
                        </a:rPr>
                        <a:t>kazanacağım?</a:t>
                      </a:r>
                    </a:p>
                  </a:txBody>
                  <a:tcPr marL="0" marR="0" marT="4699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57217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84"/>
                        </a:spcBef>
                      </a:pPr>
                      <a:r>
                        <a:rPr sz="700" dirty="0">
                          <a:latin typeface="Times New Roman"/>
                          <a:cs typeface="Times New Roman"/>
                        </a:rPr>
                        <a:t>Sorularına doğru </a:t>
                      </a:r>
                      <a:r>
                        <a:rPr sz="700" spc="-5" dirty="0">
                          <a:latin typeface="Times New Roman"/>
                          <a:cs typeface="Times New Roman"/>
                        </a:rPr>
                        <a:t>cevaplar</a:t>
                      </a:r>
                      <a:r>
                        <a:rPr sz="700" spc="-25" dirty="0">
                          <a:latin typeface="Times New Roman"/>
                          <a:cs typeface="Times New Roman"/>
                        </a:rPr>
                        <a:t> </a:t>
                      </a:r>
                      <a:r>
                        <a:rPr sz="700" spc="-5" dirty="0">
                          <a:latin typeface="Times New Roman"/>
                          <a:cs typeface="Times New Roman"/>
                        </a:rPr>
                        <a:t>vermeliyim.</a:t>
                      </a:r>
                      <a:endParaRPr sz="700" dirty="0">
                        <a:latin typeface="Times New Roman"/>
                        <a:cs typeface="Times New Roman"/>
                      </a:endParaRPr>
                    </a:p>
                  </a:txBody>
                  <a:tcPr marL="0" marR="0" marT="48894"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250">
                        <a:latin typeface="Times New Roman"/>
                        <a:cs typeface="Times New Roman"/>
                      </a:endParaRPr>
                    </a:p>
                    <a:p>
                      <a:pPr marL="27305">
                        <a:lnSpc>
                          <a:spcPct val="100000"/>
                        </a:lnSpc>
                      </a:pPr>
                      <a:r>
                        <a:rPr sz="800" b="1" spc="5" dirty="0">
                          <a:solidFill>
                            <a:srgbClr val="330066"/>
                          </a:solidFill>
                          <a:latin typeface="Arial"/>
                          <a:cs typeface="Arial"/>
                        </a:rPr>
                        <a:t>Neden Finansal</a:t>
                      </a:r>
                      <a:r>
                        <a:rPr sz="800" b="1" spc="15" dirty="0">
                          <a:solidFill>
                            <a:srgbClr val="330066"/>
                          </a:solidFill>
                          <a:latin typeface="Arial"/>
                          <a:cs typeface="Arial"/>
                        </a:rPr>
                        <a:t> </a:t>
                      </a:r>
                      <a:r>
                        <a:rPr sz="800" b="1" spc="5" dirty="0">
                          <a:solidFill>
                            <a:srgbClr val="330066"/>
                          </a:solidFill>
                          <a:latin typeface="Arial"/>
                          <a:cs typeface="Arial"/>
                        </a:rPr>
                        <a:t>Eğitim?</a:t>
                      </a:r>
                      <a:endParaRPr sz="800">
                        <a:latin typeface="Arial"/>
                        <a:cs typeface="Arial"/>
                      </a:endParaRPr>
                    </a:p>
                  </a:txBody>
                  <a:tcPr marL="0" marR="0" marT="381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
                        </a:spcBef>
                      </a:pPr>
                      <a:endParaRPr sz="1000" dirty="0">
                        <a:latin typeface="Times New Roman"/>
                        <a:cs typeface="Times New Roman"/>
                      </a:endParaRPr>
                    </a:p>
                    <a:p>
                      <a:pPr marL="27305" marR="140970" algn="just">
                        <a:lnSpc>
                          <a:spcPct val="100499"/>
                        </a:lnSpc>
                      </a:pPr>
                      <a:r>
                        <a:rPr sz="700" dirty="0">
                          <a:latin typeface="Times New Roman"/>
                          <a:cs typeface="Times New Roman"/>
                        </a:rPr>
                        <a:t>2008 </a:t>
                      </a:r>
                      <a:r>
                        <a:rPr sz="700" spc="-5" dirty="0">
                          <a:latin typeface="Times New Roman"/>
                          <a:cs typeface="Times New Roman"/>
                        </a:rPr>
                        <a:t>Finansal krizinin temel </a:t>
                      </a:r>
                      <a:r>
                        <a:rPr sz="700" dirty="0">
                          <a:latin typeface="Times New Roman"/>
                          <a:cs typeface="Times New Roman"/>
                        </a:rPr>
                        <a:t>nedenleri arasında </a:t>
                      </a:r>
                      <a:r>
                        <a:rPr sz="700" u="sng" dirty="0">
                          <a:solidFill>
                            <a:srgbClr val="FF0000"/>
                          </a:solidFill>
                          <a:uFill>
                            <a:solidFill>
                              <a:srgbClr val="FF0000"/>
                            </a:solidFill>
                          </a:uFill>
                          <a:latin typeface="Times New Roman"/>
                          <a:cs typeface="Times New Roman"/>
                        </a:rPr>
                        <a:t>finansa</a:t>
                      </a:r>
                      <a:r>
                        <a:rPr sz="700" dirty="0">
                          <a:solidFill>
                            <a:srgbClr val="FF0000"/>
                          </a:solidFill>
                          <a:latin typeface="Times New Roman"/>
                          <a:cs typeface="Times New Roman"/>
                        </a:rPr>
                        <a:t>l  </a:t>
                      </a:r>
                      <a:r>
                        <a:rPr sz="700" u="sng" spc="-5" dirty="0">
                          <a:solidFill>
                            <a:srgbClr val="FF0000"/>
                          </a:solidFill>
                          <a:uFill>
                            <a:solidFill>
                              <a:srgbClr val="FF0000"/>
                            </a:solidFill>
                          </a:uFill>
                          <a:latin typeface="Times New Roman"/>
                          <a:cs typeface="Times New Roman"/>
                        </a:rPr>
                        <a:t>okuryazarlık </a:t>
                      </a:r>
                      <a:r>
                        <a:rPr sz="700" u="sng" dirty="0">
                          <a:solidFill>
                            <a:srgbClr val="FF0000"/>
                          </a:solidFill>
                          <a:uFill>
                            <a:solidFill>
                              <a:srgbClr val="FF0000"/>
                            </a:solidFill>
                          </a:uFill>
                          <a:latin typeface="Times New Roman"/>
                          <a:cs typeface="Times New Roman"/>
                        </a:rPr>
                        <a:t>oranının düşük</a:t>
                      </a:r>
                      <a:r>
                        <a:rPr sz="700" dirty="0">
                          <a:solidFill>
                            <a:srgbClr val="FF0000"/>
                          </a:solidFill>
                          <a:latin typeface="Times New Roman"/>
                          <a:cs typeface="Times New Roman"/>
                        </a:rPr>
                        <a:t> </a:t>
                      </a:r>
                      <a:r>
                        <a:rPr sz="700" spc="-5" dirty="0">
                          <a:latin typeface="Times New Roman"/>
                          <a:cs typeface="Times New Roman"/>
                        </a:rPr>
                        <a:t>seviyelerde </a:t>
                      </a:r>
                      <a:r>
                        <a:rPr sz="700" dirty="0">
                          <a:latin typeface="Times New Roman"/>
                          <a:cs typeface="Times New Roman"/>
                        </a:rPr>
                        <a:t>olduğu </a:t>
                      </a:r>
                      <a:r>
                        <a:rPr sz="700" spc="-5" dirty="0">
                          <a:latin typeface="Times New Roman"/>
                          <a:cs typeface="Times New Roman"/>
                        </a:rPr>
                        <a:t>gösterilmektedir.  </a:t>
                      </a:r>
                      <a:r>
                        <a:rPr sz="700" dirty="0">
                          <a:latin typeface="Times New Roman"/>
                          <a:cs typeface="Times New Roman"/>
                        </a:rPr>
                        <a:t>Bu </a:t>
                      </a:r>
                      <a:r>
                        <a:rPr sz="700" spc="-5" dirty="0">
                          <a:latin typeface="Times New Roman"/>
                          <a:cs typeface="Times New Roman"/>
                        </a:rPr>
                        <a:t>alanda mücadelenin </a:t>
                      </a:r>
                      <a:r>
                        <a:rPr sz="700" spc="-10" dirty="0">
                          <a:latin typeface="Times New Roman"/>
                          <a:cs typeface="Times New Roman"/>
                        </a:rPr>
                        <a:t>en </a:t>
                      </a:r>
                      <a:r>
                        <a:rPr sz="700" spc="-5" dirty="0">
                          <a:latin typeface="Times New Roman"/>
                          <a:cs typeface="Times New Roman"/>
                        </a:rPr>
                        <a:t>etkili </a:t>
                      </a:r>
                      <a:r>
                        <a:rPr sz="700" dirty="0">
                          <a:latin typeface="Times New Roman"/>
                          <a:cs typeface="Times New Roman"/>
                        </a:rPr>
                        <a:t>aracı </a:t>
                      </a:r>
                      <a:r>
                        <a:rPr sz="700" spc="-5" dirty="0">
                          <a:latin typeface="Times New Roman"/>
                          <a:cs typeface="Times New Roman"/>
                        </a:rPr>
                        <a:t>olarak </a:t>
                      </a:r>
                      <a:r>
                        <a:rPr sz="700" b="1" spc="-5" dirty="0">
                          <a:latin typeface="Times New Roman"/>
                          <a:cs typeface="Times New Roman"/>
                        </a:rPr>
                        <a:t>Finansal </a:t>
                      </a:r>
                      <a:r>
                        <a:rPr sz="700" b="1" dirty="0">
                          <a:latin typeface="Times New Roman"/>
                          <a:cs typeface="Times New Roman"/>
                        </a:rPr>
                        <a:t>Eğitim,  </a:t>
                      </a:r>
                      <a:r>
                        <a:rPr sz="700" spc="-5" dirty="0">
                          <a:latin typeface="Times New Roman"/>
                          <a:cs typeface="Times New Roman"/>
                        </a:rPr>
                        <a:t>uluslararası </a:t>
                      </a:r>
                      <a:r>
                        <a:rPr sz="700" dirty="0">
                          <a:latin typeface="Times New Roman"/>
                          <a:cs typeface="Times New Roman"/>
                        </a:rPr>
                        <a:t>alanda genel kabul</a:t>
                      </a:r>
                      <a:r>
                        <a:rPr sz="700" spc="-35" dirty="0">
                          <a:latin typeface="Times New Roman"/>
                          <a:cs typeface="Times New Roman"/>
                        </a:rPr>
                        <a:t> </a:t>
                      </a:r>
                      <a:r>
                        <a:rPr sz="700" dirty="0">
                          <a:latin typeface="Times New Roman"/>
                          <a:cs typeface="Times New Roman"/>
                        </a:rPr>
                        <a:t>görmektedir.</a:t>
                      </a:r>
                    </a:p>
                    <a:p>
                      <a:pPr>
                        <a:lnSpc>
                          <a:spcPct val="100000"/>
                        </a:lnSpc>
                        <a:spcBef>
                          <a:spcPts val="40"/>
                        </a:spcBef>
                      </a:pPr>
                      <a:endParaRPr sz="700" dirty="0">
                        <a:latin typeface="Times New Roman"/>
                        <a:cs typeface="Times New Roman"/>
                      </a:endParaRPr>
                    </a:p>
                    <a:p>
                      <a:pPr marL="27305" marR="140970" algn="just">
                        <a:lnSpc>
                          <a:spcPct val="100400"/>
                        </a:lnSpc>
                      </a:pPr>
                      <a:r>
                        <a:rPr sz="700" dirty="0">
                          <a:latin typeface="Times New Roman"/>
                          <a:cs typeface="Times New Roman"/>
                        </a:rPr>
                        <a:t>Türkiye’de kamunun öncülüğünde </a:t>
                      </a:r>
                      <a:r>
                        <a:rPr sz="700" spc="-5" dirty="0">
                          <a:latin typeface="Times New Roman"/>
                          <a:cs typeface="Times New Roman"/>
                        </a:rPr>
                        <a:t>gerçekleştirilecek finansal  eğitim çalışmalarına, </a:t>
                      </a:r>
                      <a:r>
                        <a:rPr sz="700" dirty="0">
                          <a:latin typeface="Times New Roman"/>
                          <a:cs typeface="Times New Roman"/>
                        </a:rPr>
                        <a:t>mutlaka </a:t>
                      </a:r>
                      <a:r>
                        <a:rPr sz="700" spc="-5" dirty="0">
                          <a:latin typeface="Times New Roman"/>
                          <a:cs typeface="Times New Roman"/>
                        </a:rPr>
                        <a:t>sivil </a:t>
                      </a:r>
                      <a:r>
                        <a:rPr sz="700" dirty="0">
                          <a:latin typeface="Times New Roman"/>
                          <a:cs typeface="Times New Roman"/>
                        </a:rPr>
                        <a:t>toplum </a:t>
                      </a:r>
                      <a:r>
                        <a:rPr sz="700" spc="-5" dirty="0">
                          <a:latin typeface="Times New Roman"/>
                          <a:cs typeface="Times New Roman"/>
                        </a:rPr>
                        <a:t>kuruluşlarının </a:t>
                      </a:r>
                      <a:r>
                        <a:rPr sz="700" spc="5" dirty="0">
                          <a:latin typeface="Times New Roman"/>
                          <a:cs typeface="Times New Roman"/>
                        </a:rPr>
                        <a:t>da  </a:t>
                      </a:r>
                      <a:r>
                        <a:rPr sz="700" spc="-5" dirty="0">
                          <a:latin typeface="Times New Roman"/>
                          <a:cs typeface="Times New Roman"/>
                        </a:rPr>
                        <a:t>katılımının sağlanması ve sivil toplum </a:t>
                      </a:r>
                      <a:r>
                        <a:rPr sz="700" dirty="0">
                          <a:latin typeface="Times New Roman"/>
                          <a:cs typeface="Times New Roman"/>
                        </a:rPr>
                        <a:t>kuruluşlarının finansal  </a:t>
                      </a:r>
                      <a:r>
                        <a:rPr sz="700" spc="-5" dirty="0">
                          <a:latin typeface="Times New Roman"/>
                          <a:cs typeface="Times New Roman"/>
                        </a:rPr>
                        <a:t>eğitim çabalarına </a:t>
                      </a:r>
                      <a:r>
                        <a:rPr sz="700" dirty="0">
                          <a:latin typeface="Times New Roman"/>
                          <a:cs typeface="Times New Roman"/>
                        </a:rPr>
                        <a:t>katkı </a:t>
                      </a:r>
                      <a:r>
                        <a:rPr sz="700" spc="-5" dirty="0">
                          <a:latin typeface="Times New Roman"/>
                          <a:cs typeface="Times New Roman"/>
                        </a:rPr>
                        <a:t>biçimlerinde </a:t>
                      </a:r>
                      <a:r>
                        <a:rPr sz="700" spc="-5" dirty="0">
                          <a:solidFill>
                            <a:srgbClr val="FF0000"/>
                          </a:solidFill>
                          <a:latin typeface="Times New Roman"/>
                          <a:cs typeface="Times New Roman"/>
                        </a:rPr>
                        <a:t>Avustralya, İngiltere, </a:t>
                      </a:r>
                      <a:r>
                        <a:rPr sz="700" dirty="0">
                          <a:solidFill>
                            <a:srgbClr val="FF0000"/>
                          </a:solidFill>
                          <a:latin typeface="Times New Roman"/>
                          <a:cs typeface="Times New Roman"/>
                        </a:rPr>
                        <a:t>ABD  </a:t>
                      </a:r>
                      <a:r>
                        <a:rPr sz="700" spc="-5" dirty="0">
                          <a:solidFill>
                            <a:srgbClr val="FF0000"/>
                          </a:solidFill>
                          <a:latin typeface="Times New Roman"/>
                          <a:cs typeface="Times New Roman"/>
                        </a:rPr>
                        <a:t>ve Japonya </a:t>
                      </a:r>
                      <a:r>
                        <a:rPr sz="700" dirty="0">
                          <a:latin typeface="Times New Roman"/>
                          <a:cs typeface="Times New Roman"/>
                        </a:rPr>
                        <a:t>deneyimlerinden </a:t>
                      </a:r>
                      <a:r>
                        <a:rPr sz="700" spc="-5" dirty="0">
                          <a:latin typeface="Times New Roman"/>
                          <a:cs typeface="Times New Roman"/>
                        </a:rPr>
                        <a:t>faydalanılması</a:t>
                      </a:r>
                      <a:r>
                        <a:rPr sz="700" dirty="0">
                          <a:latin typeface="Times New Roman"/>
                          <a:cs typeface="Times New Roman"/>
                        </a:rPr>
                        <a:t> önerilmelidir.</a:t>
                      </a:r>
                    </a:p>
                  </a:txBody>
                  <a:tcPr marL="0" marR="0" marT="63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95"/>
                        </a:spcBef>
                      </a:pPr>
                      <a:r>
                        <a:rPr sz="800" b="1" spc="5" dirty="0">
                          <a:solidFill>
                            <a:srgbClr val="330066"/>
                          </a:solidFill>
                          <a:latin typeface="Arial"/>
                          <a:cs typeface="Arial"/>
                        </a:rPr>
                        <a:t>Neden Finansal</a:t>
                      </a:r>
                      <a:r>
                        <a:rPr sz="800" b="1" spc="15" dirty="0">
                          <a:solidFill>
                            <a:srgbClr val="330066"/>
                          </a:solidFill>
                          <a:latin typeface="Arial"/>
                          <a:cs typeface="Arial"/>
                        </a:rPr>
                        <a:t> </a:t>
                      </a:r>
                      <a:r>
                        <a:rPr sz="800" b="1" spc="5" dirty="0">
                          <a:solidFill>
                            <a:srgbClr val="330066"/>
                          </a:solidFill>
                          <a:latin typeface="Arial"/>
                          <a:cs typeface="Arial"/>
                        </a:rPr>
                        <a:t>Eğitim?</a:t>
                      </a:r>
                      <a:endParaRPr sz="800" dirty="0">
                        <a:latin typeface="Arial"/>
                        <a:cs typeface="Arial"/>
                      </a:endParaRPr>
                    </a:p>
                  </a:txBody>
                  <a:tcPr marL="0" marR="0" marT="10096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0970" algn="just">
                        <a:lnSpc>
                          <a:spcPct val="106700"/>
                        </a:lnSpc>
                        <a:spcBef>
                          <a:spcPts val="520"/>
                        </a:spcBef>
                      </a:pPr>
                      <a:r>
                        <a:rPr sz="550" spc="10" dirty="0">
                          <a:latin typeface="Times New Roman"/>
                          <a:cs typeface="Times New Roman"/>
                        </a:rPr>
                        <a:t>Finansal eğitimin kapsamı ile </a:t>
                      </a:r>
                      <a:r>
                        <a:rPr sz="550" spc="5" dirty="0">
                          <a:latin typeface="Times New Roman"/>
                          <a:cs typeface="Times New Roman"/>
                        </a:rPr>
                        <a:t>ilgili </a:t>
                      </a:r>
                      <a:r>
                        <a:rPr sz="550" spc="20" dirty="0">
                          <a:latin typeface="Times New Roman"/>
                          <a:cs typeface="Times New Roman"/>
                        </a:rPr>
                        <a:t>ABD </a:t>
                      </a:r>
                      <a:r>
                        <a:rPr sz="550" spc="15" dirty="0">
                          <a:latin typeface="Times New Roman"/>
                          <a:cs typeface="Times New Roman"/>
                        </a:rPr>
                        <a:t>Brooklyn Hukuk </a:t>
                      </a:r>
                      <a:r>
                        <a:rPr sz="550" spc="10" dirty="0">
                          <a:latin typeface="Times New Roman"/>
                          <a:cs typeface="Times New Roman"/>
                        </a:rPr>
                        <a:t>Fakültesi öğretim  üyelerinden </a:t>
                      </a:r>
                      <a:r>
                        <a:rPr sz="550" spc="10" dirty="0">
                          <a:solidFill>
                            <a:srgbClr val="FF0000"/>
                          </a:solidFill>
                          <a:latin typeface="Times New Roman"/>
                          <a:cs typeface="Times New Roman"/>
                        </a:rPr>
                        <a:t>Prof. Dr. </a:t>
                      </a:r>
                      <a:r>
                        <a:rPr sz="550" spc="15" dirty="0">
                          <a:solidFill>
                            <a:srgbClr val="FF0000"/>
                          </a:solidFill>
                          <a:latin typeface="Times New Roman"/>
                          <a:cs typeface="Times New Roman"/>
                        </a:rPr>
                        <a:t>James </a:t>
                      </a:r>
                      <a:r>
                        <a:rPr sz="550" spc="10" dirty="0">
                          <a:solidFill>
                            <a:srgbClr val="FF0000"/>
                          </a:solidFill>
                          <a:latin typeface="Times New Roman"/>
                          <a:cs typeface="Times New Roman"/>
                        </a:rPr>
                        <a:t>A. </a:t>
                      </a:r>
                      <a:r>
                        <a:rPr sz="550" spc="15" dirty="0">
                          <a:solidFill>
                            <a:srgbClr val="FF0000"/>
                          </a:solidFill>
                          <a:latin typeface="Times New Roman"/>
                          <a:cs typeface="Times New Roman"/>
                        </a:rPr>
                        <a:t>Fanto </a:t>
                      </a:r>
                      <a:r>
                        <a:rPr sz="550" spc="10" dirty="0">
                          <a:latin typeface="Times New Roman"/>
                          <a:cs typeface="Times New Roman"/>
                        </a:rPr>
                        <a:t>(1998:s.1083-1110; 1999:s.59-86)  makalelerinde; finansal </a:t>
                      </a:r>
                      <a:r>
                        <a:rPr sz="550" spc="15" dirty="0">
                          <a:latin typeface="Times New Roman"/>
                          <a:cs typeface="Times New Roman"/>
                        </a:rPr>
                        <a:t>eğitim konusunun </a:t>
                      </a:r>
                      <a:r>
                        <a:rPr sz="550" spc="10" dirty="0">
                          <a:latin typeface="Times New Roman"/>
                          <a:cs typeface="Times New Roman"/>
                        </a:rPr>
                        <a:t>kapsamını </a:t>
                      </a:r>
                      <a:r>
                        <a:rPr sz="550" spc="20" dirty="0">
                          <a:latin typeface="Times New Roman"/>
                          <a:cs typeface="Times New Roman"/>
                        </a:rPr>
                        <a:t>üç </a:t>
                      </a:r>
                      <a:r>
                        <a:rPr sz="550" spc="15" dirty="0">
                          <a:latin typeface="Times New Roman"/>
                          <a:cs typeface="Times New Roman"/>
                        </a:rPr>
                        <a:t>bölüme </a:t>
                      </a:r>
                      <a:r>
                        <a:rPr sz="550" spc="5" dirty="0">
                          <a:latin typeface="Times New Roman"/>
                          <a:cs typeface="Times New Roman"/>
                        </a:rPr>
                        <a:t>ayırarak  </a:t>
                      </a:r>
                      <a:r>
                        <a:rPr sz="550" spc="10" dirty="0">
                          <a:latin typeface="Times New Roman"/>
                          <a:cs typeface="Times New Roman"/>
                        </a:rPr>
                        <a:t>incelemiştir.</a:t>
                      </a:r>
                      <a:r>
                        <a:rPr sz="550" spc="-45" dirty="0">
                          <a:latin typeface="Times New Roman"/>
                          <a:cs typeface="Times New Roman"/>
                        </a:rPr>
                        <a:t> </a:t>
                      </a:r>
                      <a:r>
                        <a:rPr sz="550" spc="15" dirty="0">
                          <a:latin typeface="Times New Roman"/>
                          <a:cs typeface="Times New Roman"/>
                        </a:rPr>
                        <a:t>Bunlar;</a:t>
                      </a:r>
                      <a:endParaRPr sz="550" dirty="0">
                        <a:latin typeface="Times New Roman"/>
                        <a:cs typeface="Times New Roman"/>
                      </a:endParaRPr>
                    </a:p>
                    <a:p>
                      <a:pPr>
                        <a:lnSpc>
                          <a:spcPct val="100000"/>
                        </a:lnSpc>
                        <a:spcBef>
                          <a:spcPts val="5"/>
                        </a:spcBef>
                      </a:pPr>
                      <a:endParaRPr sz="650" dirty="0">
                        <a:latin typeface="Times New Roman"/>
                        <a:cs typeface="Times New Roman"/>
                      </a:endParaRPr>
                    </a:p>
                    <a:p>
                      <a:pPr marL="107950" indent="-81280">
                        <a:lnSpc>
                          <a:spcPct val="100000"/>
                        </a:lnSpc>
                        <a:spcBef>
                          <a:spcPts val="5"/>
                        </a:spcBef>
                        <a:buFont typeface="Times New Roman"/>
                        <a:buAutoNum type="arabicPlain"/>
                        <a:tabLst>
                          <a:tab pos="108585" algn="l"/>
                        </a:tabLst>
                      </a:pPr>
                      <a:r>
                        <a:rPr sz="550" b="1" spc="15" dirty="0">
                          <a:latin typeface="Times New Roman"/>
                          <a:cs typeface="Times New Roman"/>
                        </a:rPr>
                        <a:t>Yatırım</a:t>
                      </a:r>
                      <a:r>
                        <a:rPr sz="550" b="1" spc="-60" dirty="0">
                          <a:latin typeface="Times New Roman"/>
                          <a:cs typeface="Times New Roman"/>
                        </a:rPr>
                        <a:t> </a:t>
                      </a:r>
                      <a:r>
                        <a:rPr sz="550" spc="10" dirty="0">
                          <a:latin typeface="Times New Roman"/>
                          <a:cs typeface="Times New Roman"/>
                        </a:rPr>
                        <a:t>eğitimi,</a:t>
                      </a:r>
                      <a:endParaRPr sz="550" dirty="0">
                        <a:latin typeface="Times New Roman"/>
                        <a:cs typeface="Times New Roman"/>
                      </a:endParaRPr>
                    </a:p>
                    <a:p>
                      <a:pPr marL="107950" indent="-81280">
                        <a:lnSpc>
                          <a:spcPct val="100000"/>
                        </a:lnSpc>
                        <a:spcBef>
                          <a:spcPts val="35"/>
                        </a:spcBef>
                        <a:buFont typeface="Times New Roman"/>
                        <a:buAutoNum type="arabicPlain"/>
                        <a:tabLst>
                          <a:tab pos="108585" algn="l"/>
                        </a:tabLst>
                      </a:pPr>
                      <a:r>
                        <a:rPr sz="550" b="1" spc="10" dirty="0">
                          <a:latin typeface="Times New Roman"/>
                          <a:cs typeface="Times New Roman"/>
                        </a:rPr>
                        <a:t>Tasarruf</a:t>
                      </a:r>
                      <a:r>
                        <a:rPr sz="550" b="1" spc="-25" dirty="0">
                          <a:latin typeface="Times New Roman"/>
                          <a:cs typeface="Times New Roman"/>
                        </a:rPr>
                        <a:t> </a:t>
                      </a:r>
                      <a:r>
                        <a:rPr sz="550" spc="10" dirty="0">
                          <a:latin typeface="Times New Roman"/>
                          <a:cs typeface="Times New Roman"/>
                        </a:rPr>
                        <a:t>eğitimi</a:t>
                      </a:r>
                      <a:endParaRPr sz="550" dirty="0">
                        <a:latin typeface="Times New Roman"/>
                        <a:cs typeface="Times New Roman"/>
                      </a:endParaRPr>
                    </a:p>
                    <a:p>
                      <a:pPr marL="107950" indent="-81280">
                        <a:lnSpc>
                          <a:spcPct val="100000"/>
                        </a:lnSpc>
                        <a:spcBef>
                          <a:spcPts val="45"/>
                        </a:spcBef>
                        <a:buFont typeface="Times New Roman"/>
                        <a:buAutoNum type="arabicPlain"/>
                        <a:tabLst>
                          <a:tab pos="108585" algn="l"/>
                        </a:tabLst>
                      </a:pPr>
                      <a:r>
                        <a:rPr sz="550" b="1" spc="10" dirty="0">
                          <a:latin typeface="Times New Roman"/>
                          <a:cs typeface="Times New Roman"/>
                        </a:rPr>
                        <a:t>Finansal dolandırıcılık</a:t>
                      </a:r>
                      <a:r>
                        <a:rPr sz="550" b="1" dirty="0">
                          <a:latin typeface="Times New Roman"/>
                          <a:cs typeface="Times New Roman"/>
                        </a:rPr>
                        <a:t> </a:t>
                      </a:r>
                      <a:r>
                        <a:rPr sz="550" spc="10" dirty="0">
                          <a:latin typeface="Times New Roman"/>
                          <a:cs typeface="Times New Roman"/>
                        </a:rPr>
                        <a:t>eğitimidir.</a:t>
                      </a:r>
                      <a:endParaRPr sz="550" dirty="0">
                        <a:latin typeface="Times New Roman"/>
                        <a:cs typeface="Times New Roman"/>
                      </a:endParaRPr>
                    </a:p>
                    <a:p>
                      <a:pPr>
                        <a:lnSpc>
                          <a:spcPct val="100000"/>
                        </a:lnSpc>
                        <a:spcBef>
                          <a:spcPts val="10"/>
                        </a:spcBef>
                      </a:pPr>
                      <a:endParaRPr sz="600" dirty="0">
                        <a:latin typeface="Times New Roman"/>
                        <a:cs typeface="Times New Roman"/>
                      </a:endParaRPr>
                    </a:p>
                    <a:p>
                      <a:pPr marL="27305" marR="142240" algn="just">
                        <a:lnSpc>
                          <a:spcPct val="106900"/>
                        </a:lnSpc>
                      </a:pPr>
                      <a:r>
                        <a:rPr sz="550" spc="15" dirty="0">
                          <a:latin typeface="Times New Roman"/>
                          <a:cs typeface="Times New Roman"/>
                        </a:rPr>
                        <a:t>Eğitim kapsamında </a:t>
                      </a:r>
                      <a:r>
                        <a:rPr sz="550" spc="10" dirty="0">
                          <a:latin typeface="Times New Roman"/>
                          <a:cs typeface="Times New Roman"/>
                        </a:rPr>
                        <a:t>bireylere, tasarrufun </a:t>
                      </a:r>
                      <a:r>
                        <a:rPr sz="550" spc="20" dirty="0">
                          <a:latin typeface="Times New Roman"/>
                          <a:cs typeface="Times New Roman"/>
                        </a:rPr>
                        <a:t>önemi </a:t>
                      </a:r>
                      <a:r>
                        <a:rPr sz="550" spc="10" dirty="0">
                          <a:latin typeface="Times New Roman"/>
                          <a:cs typeface="Times New Roman"/>
                        </a:rPr>
                        <a:t>ve izlenmesi gereken tasarruf  politikalarının belirlenmesi, oluşturulan birikimlerin hangi finansal piyasalarda  ve hangi finansal araçlarla değerlendirilmesi gerektiği, bu işlemler sırasında  oluşabilecek risklerin neler olabileceği, finansal riskler ve finansal  dolandırıcılıktan nasıl korunulması gerektiğine dair birçok yol  gösterilmektedir.</a:t>
                      </a:r>
                      <a:endParaRPr sz="550" dirty="0">
                        <a:latin typeface="Times New Roman"/>
                        <a:cs typeface="Times New Roman"/>
                      </a:endParaRPr>
                    </a:p>
                  </a:txBody>
                  <a:tcPr marL="0" marR="0" marT="660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2</a:t>
            </a:fld>
            <a:endParaRPr sz="1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569595">
                        <a:lnSpc>
                          <a:spcPct val="102499"/>
                        </a:lnSpc>
                        <a:spcBef>
                          <a:spcPts val="434"/>
                        </a:spcBef>
                      </a:pPr>
                      <a:r>
                        <a:rPr sz="800" b="1" spc="5" dirty="0">
                          <a:solidFill>
                            <a:srgbClr val="330066"/>
                          </a:solidFill>
                          <a:latin typeface="Times New Roman"/>
                          <a:cs typeface="Times New Roman"/>
                        </a:rPr>
                        <a:t>Eğilim Yüzdeleri </a:t>
                      </a:r>
                      <a:r>
                        <a:rPr sz="800" b="1" dirty="0">
                          <a:solidFill>
                            <a:srgbClr val="330066"/>
                          </a:solidFill>
                          <a:latin typeface="Times New Roman"/>
                          <a:cs typeface="Times New Roman"/>
                        </a:rPr>
                        <a:t>Yöntemi ile </a:t>
                      </a:r>
                      <a:r>
                        <a:rPr sz="800" b="1" spc="5" dirty="0">
                          <a:solidFill>
                            <a:srgbClr val="330066"/>
                          </a:solidFill>
                          <a:latin typeface="Times New Roman"/>
                          <a:cs typeface="Times New Roman"/>
                        </a:rPr>
                        <a:t>Analiz  (Trend</a:t>
                      </a:r>
                      <a:r>
                        <a:rPr sz="800" b="1" spc="1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5244"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5" dirty="0">
                          <a:solidFill>
                            <a:srgbClr val="FF0000"/>
                          </a:solidFill>
                          <a:latin typeface="Times New Roman"/>
                          <a:cs typeface="Times New Roman"/>
                        </a:rPr>
                        <a:t>Yorum:</a:t>
                      </a:r>
                      <a:endParaRPr sz="700">
                        <a:latin typeface="Times New Roman"/>
                        <a:cs typeface="Times New Roman"/>
                      </a:endParaRPr>
                    </a:p>
                    <a:p>
                      <a:pPr marL="127635" marR="140970" indent="-100965" algn="just">
                        <a:lnSpc>
                          <a:spcPct val="100400"/>
                        </a:lnSpc>
                        <a:spcBef>
                          <a:spcPts val="165"/>
                        </a:spcBef>
                        <a:buClr>
                          <a:srgbClr val="330066"/>
                        </a:buClr>
                        <a:buSzPct val="71428"/>
                        <a:buFont typeface="Wingdings"/>
                        <a:buChar char=""/>
                        <a:tabLst>
                          <a:tab pos="128270" algn="l"/>
                        </a:tabLst>
                      </a:pPr>
                      <a:r>
                        <a:rPr sz="700" dirty="0">
                          <a:latin typeface="Times New Roman"/>
                          <a:cs typeface="Times New Roman"/>
                        </a:rPr>
                        <a:t>Grafiklerden </a:t>
                      </a:r>
                      <a:r>
                        <a:rPr sz="700" spc="5" dirty="0">
                          <a:latin typeface="Times New Roman"/>
                          <a:cs typeface="Times New Roman"/>
                        </a:rPr>
                        <a:t>de </a:t>
                      </a:r>
                      <a:r>
                        <a:rPr sz="700" spc="-5" dirty="0">
                          <a:latin typeface="Times New Roman"/>
                          <a:cs typeface="Times New Roman"/>
                        </a:rPr>
                        <a:t>görüleceği </a:t>
                      </a:r>
                      <a:r>
                        <a:rPr sz="700" dirty="0">
                          <a:latin typeface="Times New Roman"/>
                          <a:cs typeface="Times New Roman"/>
                        </a:rPr>
                        <a:t>üzere, </a:t>
                      </a:r>
                      <a:r>
                        <a:rPr sz="700" spc="-5" dirty="0">
                          <a:latin typeface="Times New Roman"/>
                          <a:cs typeface="Times New Roman"/>
                        </a:rPr>
                        <a:t>değerler gerek (TL) gerekse  </a:t>
                      </a:r>
                      <a:r>
                        <a:rPr sz="700" dirty="0">
                          <a:latin typeface="Times New Roman"/>
                          <a:cs typeface="Times New Roman"/>
                        </a:rPr>
                        <a:t>(%) </a:t>
                      </a:r>
                      <a:r>
                        <a:rPr sz="700" spc="-5" dirty="0">
                          <a:latin typeface="Times New Roman"/>
                          <a:cs typeface="Times New Roman"/>
                        </a:rPr>
                        <a:t>olarak gösterilsin grafiğin şekli </a:t>
                      </a:r>
                      <a:r>
                        <a:rPr sz="700" dirty="0">
                          <a:latin typeface="Times New Roman"/>
                          <a:cs typeface="Times New Roman"/>
                        </a:rPr>
                        <a:t>değişmemektedir. Burada  önemli </a:t>
                      </a:r>
                      <a:r>
                        <a:rPr sz="700" spc="-5" dirty="0">
                          <a:latin typeface="Times New Roman"/>
                          <a:cs typeface="Times New Roman"/>
                        </a:rPr>
                        <a:t>olan grafikteki eğilimin analizi </a:t>
                      </a:r>
                      <a:r>
                        <a:rPr sz="700" dirty="0">
                          <a:latin typeface="Times New Roman"/>
                          <a:cs typeface="Times New Roman"/>
                        </a:rPr>
                        <a:t>yapan </a:t>
                      </a:r>
                      <a:r>
                        <a:rPr sz="700" spc="-5" dirty="0">
                          <a:latin typeface="Times New Roman"/>
                          <a:cs typeface="Times New Roman"/>
                        </a:rPr>
                        <a:t>tarafından çok  kolay</a:t>
                      </a:r>
                      <a:r>
                        <a:rPr sz="700" spc="10" dirty="0">
                          <a:latin typeface="Times New Roman"/>
                          <a:cs typeface="Times New Roman"/>
                        </a:rPr>
                        <a:t> </a:t>
                      </a:r>
                      <a:r>
                        <a:rPr sz="700" dirty="0">
                          <a:latin typeface="Times New Roman"/>
                          <a:cs typeface="Times New Roman"/>
                        </a:rPr>
                        <a:t>görülebilmesidir.</a:t>
                      </a:r>
                      <a:endParaRPr sz="700">
                        <a:latin typeface="Times New Roman"/>
                        <a:cs typeface="Times New Roman"/>
                      </a:endParaRPr>
                    </a:p>
                    <a:p>
                      <a:pPr>
                        <a:lnSpc>
                          <a:spcPct val="100000"/>
                        </a:lnSpc>
                        <a:spcBef>
                          <a:spcPts val="30"/>
                        </a:spcBef>
                        <a:buClr>
                          <a:srgbClr val="330066"/>
                        </a:buClr>
                        <a:buFont typeface="Wingdings"/>
                        <a:buChar char=""/>
                      </a:pPr>
                      <a:endParaRPr sz="1000">
                        <a:latin typeface="Times New Roman"/>
                        <a:cs typeface="Times New Roman"/>
                      </a:endParaRPr>
                    </a:p>
                    <a:p>
                      <a:pPr marL="127635" marR="143510" indent="-100965" algn="just">
                        <a:lnSpc>
                          <a:spcPct val="100699"/>
                        </a:lnSpc>
                        <a:spcBef>
                          <a:spcPts val="5"/>
                        </a:spcBef>
                        <a:buClr>
                          <a:srgbClr val="330066"/>
                        </a:buClr>
                        <a:buSzPct val="71428"/>
                        <a:buFont typeface="Wingdings"/>
                        <a:buChar char=""/>
                        <a:tabLst>
                          <a:tab pos="128270" algn="l"/>
                        </a:tabLst>
                      </a:pPr>
                      <a:r>
                        <a:rPr sz="700" dirty="0">
                          <a:latin typeface="Times New Roman"/>
                          <a:cs typeface="Times New Roman"/>
                        </a:rPr>
                        <a:t>Örneğin, 2017 </a:t>
                      </a:r>
                      <a:r>
                        <a:rPr sz="700" spc="-5" dirty="0">
                          <a:latin typeface="Times New Roman"/>
                          <a:cs typeface="Times New Roman"/>
                        </a:rPr>
                        <a:t>yılında Ticari </a:t>
                      </a:r>
                      <a:r>
                        <a:rPr sz="700" dirty="0">
                          <a:latin typeface="Times New Roman"/>
                          <a:cs typeface="Times New Roman"/>
                        </a:rPr>
                        <a:t>Alacaklarımız </a:t>
                      </a:r>
                      <a:r>
                        <a:rPr sz="700" spc="-5" dirty="0">
                          <a:latin typeface="Times New Roman"/>
                          <a:cs typeface="Times New Roman"/>
                        </a:rPr>
                        <a:t>temel yıl olan  </a:t>
                      </a:r>
                      <a:r>
                        <a:rPr sz="700" dirty="0">
                          <a:latin typeface="Times New Roman"/>
                          <a:cs typeface="Times New Roman"/>
                        </a:rPr>
                        <a:t>2010 </a:t>
                      </a:r>
                      <a:r>
                        <a:rPr sz="700" spc="-5" dirty="0">
                          <a:latin typeface="Times New Roman"/>
                          <a:cs typeface="Times New Roman"/>
                        </a:rPr>
                        <a:t>yılına </a:t>
                      </a:r>
                      <a:r>
                        <a:rPr sz="700" dirty="0">
                          <a:latin typeface="Times New Roman"/>
                          <a:cs typeface="Times New Roman"/>
                        </a:rPr>
                        <a:t>göre </a:t>
                      </a:r>
                      <a:r>
                        <a:rPr sz="700" spc="5" dirty="0">
                          <a:latin typeface="Times New Roman"/>
                          <a:cs typeface="Times New Roman"/>
                        </a:rPr>
                        <a:t>% </a:t>
                      </a:r>
                      <a:r>
                        <a:rPr sz="700" dirty="0">
                          <a:latin typeface="Times New Roman"/>
                          <a:cs typeface="Times New Roman"/>
                        </a:rPr>
                        <a:t>48 </a:t>
                      </a:r>
                      <a:r>
                        <a:rPr sz="700" spc="-5" dirty="0">
                          <a:latin typeface="Times New Roman"/>
                          <a:cs typeface="Times New Roman"/>
                        </a:rPr>
                        <a:t>oranında artmasına rağmen en önemli  artışın sağlandığı </a:t>
                      </a:r>
                      <a:r>
                        <a:rPr sz="700" spc="-10" dirty="0">
                          <a:latin typeface="Times New Roman"/>
                          <a:cs typeface="Times New Roman"/>
                        </a:rPr>
                        <a:t>yıl </a:t>
                      </a:r>
                      <a:r>
                        <a:rPr sz="700" spc="5" dirty="0">
                          <a:latin typeface="Times New Roman"/>
                          <a:cs typeface="Times New Roman"/>
                        </a:rPr>
                        <a:t>% </a:t>
                      </a:r>
                      <a:r>
                        <a:rPr sz="700" dirty="0">
                          <a:latin typeface="Times New Roman"/>
                          <a:cs typeface="Times New Roman"/>
                        </a:rPr>
                        <a:t>94’le </a:t>
                      </a:r>
                      <a:r>
                        <a:rPr sz="700" spc="5" dirty="0">
                          <a:latin typeface="Times New Roman"/>
                          <a:cs typeface="Times New Roman"/>
                        </a:rPr>
                        <a:t>2015 </a:t>
                      </a:r>
                      <a:r>
                        <a:rPr sz="700" spc="-10" dirty="0">
                          <a:latin typeface="Times New Roman"/>
                          <a:cs typeface="Times New Roman"/>
                        </a:rPr>
                        <a:t>yılı</a:t>
                      </a:r>
                      <a:r>
                        <a:rPr sz="700" spc="5" dirty="0">
                          <a:latin typeface="Times New Roman"/>
                          <a:cs typeface="Times New Roman"/>
                        </a:rPr>
                        <a:t> </a:t>
                      </a:r>
                      <a:r>
                        <a:rPr sz="700" dirty="0">
                          <a:latin typeface="Times New Roman"/>
                          <a:cs typeface="Times New Roman"/>
                        </a:rPr>
                        <a:t>olmuştur.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22520" y="2503932"/>
            <a:ext cx="486409" cy="62865"/>
          </a:xfrm>
          <a:custGeom>
            <a:avLst/>
            <a:gdLst/>
            <a:ahLst/>
            <a:cxnLst/>
            <a:rect l="l" t="t" r="r" b="b"/>
            <a:pathLst>
              <a:path w="486410" h="62864">
                <a:moveTo>
                  <a:pt x="454151" y="62483"/>
                </a:moveTo>
                <a:lnTo>
                  <a:pt x="454151" y="47243"/>
                </a:lnTo>
                <a:lnTo>
                  <a:pt x="0" y="47243"/>
                </a:lnTo>
                <a:lnTo>
                  <a:pt x="0" y="15240"/>
                </a:lnTo>
                <a:lnTo>
                  <a:pt x="454151" y="15240"/>
                </a:lnTo>
                <a:lnTo>
                  <a:pt x="454151" y="0"/>
                </a:lnTo>
                <a:lnTo>
                  <a:pt x="486156" y="30479"/>
                </a:lnTo>
                <a:lnTo>
                  <a:pt x="454151" y="62483"/>
                </a:lnTo>
                <a:close/>
              </a:path>
            </a:pathLst>
          </a:custGeom>
          <a:solidFill>
            <a:srgbClr val="CCCC00"/>
          </a:solidFill>
        </p:spPr>
        <p:txBody>
          <a:bodyPr wrap="square" lIns="0" tIns="0" rIns="0" bIns="0" rtlCol="0"/>
          <a:lstStyle/>
          <a:p>
            <a:endParaRPr/>
          </a:p>
        </p:txBody>
      </p:sp>
      <p:sp>
        <p:nvSpPr>
          <p:cNvPr id="7" name="object 7"/>
          <p:cNvSpPr/>
          <p:nvPr/>
        </p:nvSpPr>
        <p:spPr>
          <a:xfrm>
            <a:off x="4917947" y="2494788"/>
            <a:ext cx="495300" cy="81280"/>
          </a:xfrm>
          <a:custGeom>
            <a:avLst/>
            <a:gdLst/>
            <a:ahLst/>
            <a:cxnLst/>
            <a:rect l="l" t="t" r="r" b="b"/>
            <a:pathLst>
              <a:path w="495300" h="81280">
                <a:moveTo>
                  <a:pt x="454152" y="24384"/>
                </a:moveTo>
                <a:lnTo>
                  <a:pt x="454152" y="0"/>
                </a:lnTo>
                <a:lnTo>
                  <a:pt x="463647" y="9144"/>
                </a:lnTo>
                <a:lnTo>
                  <a:pt x="461772" y="9144"/>
                </a:lnTo>
                <a:lnTo>
                  <a:pt x="455676" y="10668"/>
                </a:lnTo>
                <a:lnTo>
                  <a:pt x="461772" y="16763"/>
                </a:lnTo>
                <a:lnTo>
                  <a:pt x="461772" y="21336"/>
                </a:lnTo>
                <a:lnTo>
                  <a:pt x="458724" y="21336"/>
                </a:lnTo>
                <a:lnTo>
                  <a:pt x="454152" y="24384"/>
                </a:lnTo>
                <a:close/>
              </a:path>
              <a:path w="495300" h="81280">
                <a:moveTo>
                  <a:pt x="461772" y="16763"/>
                </a:moveTo>
                <a:lnTo>
                  <a:pt x="455676" y="10668"/>
                </a:lnTo>
                <a:lnTo>
                  <a:pt x="461772" y="9144"/>
                </a:lnTo>
                <a:lnTo>
                  <a:pt x="461772" y="16763"/>
                </a:lnTo>
                <a:close/>
              </a:path>
              <a:path w="495300" h="81280">
                <a:moveTo>
                  <a:pt x="485338" y="40330"/>
                </a:moveTo>
                <a:lnTo>
                  <a:pt x="461772" y="16763"/>
                </a:lnTo>
                <a:lnTo>
                  <a:pt x="461772" y="9144"/>
                </a:lnTo>
                <a:lnTo>
                  <a:pt x="463647" y="9144"/>
                </a:lnTo>
                <a:lnTo>
                  <a:pt x="493717" y="38100"/>
                </a:lnTo>
                <a:lnTo>
                  <a:pt x="487680" y="38100"/>
                </a:lnTo>
                <a:lnTo>
                  <a:pt x="485338" y="40330"/>
                </a:lnTo>
                <a:close/>
              </a:path>
              <a:path w="495300" h="81280">
                <a:moveTo>
                  <a:pt x="454152" y="59436"/>
                </a:moveTo>
                <a:lnTo>
                  <a:pt x="0" y="59436"/>
                </a:lnTo>
                <a:lnTo>
                  <a:pt x="0" y="21336"/>
                </a:lnTo>
                <a:lnTo>
                  <a:pt x="454152" y="21336"/>
                </a:lnTo>
                <a:lnTo>
                  <a:pt x="454152" y="24384"/>
                </a:lnTo>
                <a:lnTo>
                  <a:pt x="7620" y="24384"/>
                </a:lnTo>
                <a:lnTo>
                  <a:pt x="4572" y="27432"/>
                </a:lnTo>
                <a:lnTo>
                  <a:pt x="7620" y="27432"/>
                </a:lnTo>
                <a:lnTo>
                  <a:pt x="7620" y="51816"/>
                </a:lnTo>
                <a:lnTo>
                  <a:pt x="4572" y="51816"/>
                </a:lnTo>
                <a:lnTo>
                  <a:pt x="7620" y="56388"/>
                </a:lnTo>
                <a:lnTo>
                  <a:pt x="454152" y="56388"/>
                </a:lnTo>
                <a:lnTo>
                  <a:pt x="454152" y="59436"/>
                </a:lnTo>
                <a:close/>
              </a:path>
              <a:path w="495300" h="81280">
                <a:moveTo>
                  <a:pt x="461772" y="27432"/>
                </a:moveTo>
                <a:lnTo>
                  <a:pt x="7620" y="27432"/>
                </a:lnTo>
                <a:lnTo>
                  <a:pt x="7620" y="24384"/>
                </a:lnTo>
                <a:lnTo>
                  <a:pt x="454152" y="24384"/>
                </a:lnTo>
                <a:lnTo>
                  <a:pt x="458724" y="21336"/>
                </a:lnTo>
                <a:lnTo>
                  <a:pt x="461772" y="21336"/>
                </a:lnTo>
                <a:lnTo>
                  <a:pt x="461772" y="27432"/>
                </a:lnTo>
                <a:close/>
              </a:path>
              <a:path w="495300" h="81280">
                <a:moveTo>
                  <a:pt x="7620" y="27432"/>
                </a:moveTo>
                <a:lnTo>
                  <a:pt x="4572" y="27432"/>
                </a:lnTo>
                <a:lnTo>
                  <a:pt x="7620" y="24384"/>
                </a:lnTo>
                <a:lnTo>
                  <a:pt x="7620" y="27432"/>
                </a:lnTo>
                <a:close/>
              </a:path>
              <a:path w="495300" h="81280">
                <a:moveTo>
                  <a:pt x="487680" y="42672"/>
                </a:moveTo>
                <a:lnTo>
                  <a:pt x="485338" y="40330"/>
                </a:lnTo>
                <a:lnTo>
                  <a:pt x="487680" y="38100"/>
                </a:lnTo>
                <a:lnTo>
                  <a:pt x="487680" y="42672"/>
                </a:lnTo>
                <a:close/>
              </a:path>
              <a:path w="495300" h="81280">
                <a:moveTo>
                  <a:pt x="492252" y="42672"/>
                </a:moveTo>
                <a:lnTo>
                  <a:pt x="487680" y="42672"/>
                </a:lnTo>
                <a:lnTo>
                  <a:pt x="487680" y="38100"/>
                </a:lnTo>
                <a:lnTo>
                  <a:pt x="493717" y="38100"/>
                </a:lnTo>
                <a:lnTo>
                  <a:pt x="495300" y="39624"/>
                </a:lnTo>
                <a:lnTo>
                  <a:pt x="492252" y="42672"/>
                </a:lnTo>
                <a:close/>
              </a:path>
              <a:path w="495300" h="81280">
                <a:moveTo>
                  <a:pt x="463296" y="71628"/>
                </a:moveTo>
                <a:lnTo>
                  <a:pt x="461772" y="71628"/>
                </a:lnTo>
                <a:lnTo>
                  <a:pt x="461772" y="62774"/>
                </a:lnTo>
                <a:lnTo>
                  <a:pt x="485338" y="40330"/>
                </a:lnTo>
                <a:lnTo>
                  <a:pt x="487680" y="42672"/>
                </a:lnTo>
                <a:lnTo>
                  <a:pt x="492252" y="42672"/>
                </a:lnTo>
                <a:lnTo>
                  <a:pt x="463296" y="71628"/>
                </a:lnTo>
                <a:close/>
              </a:path>
              <a:path w="495300" h="81280">
                <a:moveTo>
                  <a:pt x="7620" y="56388"/>
                </a:moveTo>
                <a:lnTo>
                  <a:pt x="4572" y="51816"/>
                </a:lnTo>
                <a:lnTo>
                  <a:pt x="7620" y="51816"/>
                </a:lnTo>
                <a:lnTo>
                  <a:pt x="7620" y="56388"/>
                </a:lnTo>
                <a:close/>
              </a:path>
              <a:path w="495300" h="81280">
                <a:moveTo>
                  <a:pt x="461772" y="59436"/>
                </a:moveTo>
                <a:lnTo>
                  <a:pt x="458724" y="59436"/>
                </a:lnTo>
                <a:lnTo>
                  <a:pt x="454152" y="56388"/>
                </a:lnTo>
                <a:lnTo>
                  <a:pt x="7620" y="56388"/>
                </a:lnTo>
                <a:lnTo>
                  <a:pt x="7620" y="51816"/>
                </a:lnTo>
                <a:lnTo>
                  <a:pt x="461772" y="51816"/>
                </a:lnTo>
                <a:lnTo>
                  <a:pt x="461772" y="59436"/>
                </a:lnTo>
                <a:close/>
              </a:path>
              <a:path w="495300" h="81280">
                <a:moveTo>
                  <a:pt x="454152" y="80772"/>
                </a:moveTo>
                <a:lnTo>
                  <a:pt x="454152" y="56388"/>
                </a:lnTo>
                <a:lnTo>
                  <a:pt x="458724" y="59436"/>
                </a:lnTo>
                <a:lnTo>
                  <a:pt x="461772" y="59436"/>
                </a:lnTo>
                <a:lnTo>
                  <a:pt x="461772" y="62774"/>
                </a:lnTo>
                <a:lnTo>
                  <a:pt x="455676" y="68580"/>
                </a:lnTo>
                <a:lnTo>
                  <a:pt x="461772" y="71628"/>
                </a:lnTo>
                <a:lnTo>
                  <a:pt x="463296" y="71628"/>
                </a:lnTo>
                <a:lnTo>
                  <a:pt x="454152" y="80772"/>
                </a:lnTo>
                <a:close/>
              </a:path>
              <a:path w="495300" h="81280">
                <a:moveTo>
                  <a:pt x="461772" y="71628"/>
                </a:moveTo>
                <a:lnTo>
                  <a:pt x="455676" y="68580"/>
                </a:lnTo>
                <a:lnTo>
                  <a:pt x="461772" y="62774"/>
                </a:lnTo>
                <a:lnTo>
                  <a:pt x="461772" y="71628"/>
                </a:lnTo>
                <a:close/>
              </a:path>
            </a:pathLst>
          </a:custGeom>
          <a:solidFill>
            <a:srgbClr val="959500"/>
          </a:solidFill>
        </p:spPr>
        <p:txBody>
          <a:bodyPr wrap="square" lIns="0" tIns="0" rIns="0" bIns="0" rtlCol="0"/>
          <a:lstStyle/>
          <a:p>
            <a:endParaRPr/>
          </a:p>
        </p:txBody>
      </p:sp>
      <p:sp>
        <p:nvSpPr>
          <p:cNvPr id="8" name="object 8"/>
          <p:cNvSpPr/>
          <p:nvPr/>
        </p:nvSpPr>
        <p:spPr>
          <a:xfrm>
            <a:off x="4922520" y="2630424"/>
            <a:ext cx="486409" cy="62865"/>
          </a:xfrm>
          <a:custGeom>
            <a:avLst/>
            <a:gdLst/>
            <a:ahLst/>
            <a:cxnLst/>
            <a:rect l="l" t="t" r="r" b="b"/>
            <a:pathLst>
              <a:path w="486410" h="62864">
                <a:moveTo>
                  <a:pt x="454151" y="62483"/>
                </a:moveTo>
                <a:lnTo>
                  <a:pt x="454151" y="47243"/>
                </a:lnTo>
                <a:lnTo>
                  <a:pt x="0" y="47243"/>
                </a:lnTo>
                <a:lnTo>
                  <a:pt x="0" y="15240"/>
                </a:lnTo>
                <a:lnTo>
                  <a:pt x="454151" y="15240"/>
                </a:lnTo>
                <a:lnTo>
                  <a:pt x="454151" y="0"/>
                </a:lnTo>
                <a:lnTo>
                  <a:pt x="486156" y="32003"/>
                </a:lnTo>
                <a:lnTo>
                  <a:pt x="454151" y="62483"/>
                </a:lnTo>
                <a:close/>
              </a:path>
            </a:pathLst>
          </a:custGeom>
          <a:solidFill>
            <a:srgbClr val="CCCC00"/>
          </a:solidFill>
        </p:spPr>
        <p:txBody>
          <a:bodyPr wrap="square" lIns="0" tIns="0" rIns="0" bIns="0" rtlCol="0"/>
          <a:lstStyle/>
          <a:p>
            <a:endParaRPr/>
          </a:p>
        </p:txBody>
      </p:sp>
      <p:sp>
        <p:nvSpPr>
          <p:cNvPr id="9" name="object 9"/>
          <p:cNvSpPr/>
          <p:nvPr/>
        </p:nvSpPr>
        <p:spPr>
          <a:xfrm>
            <a:off x="4917947" y="2621279"/>
            <a:ext cx="495300" cy="81280"/>
          </a:xfrm>
          <a:custGeom>
            <a:avLst/>
            <a:gdLst/>
            <a:ahLst/>
            <a:cxnLst/>
            <a:rect l="l" t="t" r="r" b="b"/>
            <a:pathLst>
              <a:path w="495300" h="81280">
                <a:moveTo>
                  <a:pt x="454152" y="24384"/>
                </a:moveTo>
                <a:lnTo>
                  <a:pt x="454152" y="0"/>
                </a:lnTo>
                <a:lnTo>
                  <a:pt x="463296" y="9144"/>
                </a:lnTo>
                <a:lnTo>
                  <a:pt x="461772" y="9144"/>
                </a:lnTo>
                <a:lnTo>
                  <a:pt x="455676" y="12192"/>
                </a:lnTo>
                <a:lnTo>
                  <a:pt x="461772" y="17997"/>
                </a:lnTo>
                <a:lnTo>
                  <a:pt x="461772" y="21336"/>
                </a:lnTo>
                <a:lnTo>
                  <a:pt x="458724" y="21336"/>
                </a:lnTo>
                <a:lnTo>
                  <a:pt x="454152" y="24384"/>
                </a:lnTo>
                <a:close/>
              </a:path>
              <a:path w="495300" h="81280">
                <a:moveTo>
                  <a:pt x="461772" y="17997"/>
                </a:moveTo>
                <a:lnTo>
                  <a:pt x="455676" y="12192"/>
                </a:lnTo>
                <a:lnTo>
                  <a:pt x="461772" y="9144"/>
                </a:lnTo>
                <a:lnTo>
                  <a:pt x="461772" y="17997"/>
                </a:lnTo>
                <a:close/>
              </a:path>
              <a:path w="495300" h="81280">
                <a:moveTo>
                  <a:pt x="485338" y="40441"/>
                </a:moveTo>
                <a:lnTo>
                  <a:pt x="461772" y="17997"/>
                </a:lnTo>
                <a:lnTo>
                  <a:pt x="461772" y="9144"/>
                </a:lnTo>
                <a:lnTo>
                  <a:pt x="463296" y="9144"/>
                </a:lnTo>
                <a:lnTo>
                  <a:pt x="492252" y="38100"/>
                </a:lnTo>
                <a:lnTo>
                  <a:pt x="487680" y="38100"/>
                </a:lnTo>
                <a:lnTo>
                  <a:pt x="485338" y="40441"/>
                </a:lnTo>
                <a:close/>
              </a:path>
              <a:path w="495300" h="81280">
                <a:moveTo>
                  <a:pt x="454152" y="59436"/>
                </a:moveTo>
                <a:lnTo>
                  <a:pt x="0" y="59436"/>
                </a:lnTo>
                <a:lnTo>
                  <a:pt x="0" y="21336"/>
                </a:lnTo>
                <a:lnTo>
                  <a:pt x="454152" y="21336"/>
                </a:lnTo>
                <a:lnTo>
                  <a:pt x="454152" y="24384"/>
                </a:lnTo>
                <a:lnTo>
                  <a:pt x="7620" y="24384"/>
                </a:lnTo>
                <a:lnTo>
                  <a:pt x="4572" y="28956"/>
                </a:lnTo>
                <a:lnTo>
                  <a:pt x="7620" y="28956"/>
                </a:lnTo>
                <a:lnTo>
                  <a:pt x="7620" y="53340"/>
                </a:lnTo>
                <a:lnTo>
                  <a:pt x="4572" y="53340"/>
                </a:lnTo>
                <a:lnTo>
                  <a:pt x="7620" y="56388"/>
                </a:lnTo>
                <a:lnTo>
                  <a:pt x="454152" y="56388"/>
                </a:lnTo>
                <a:lnTo>
                  <a:pt x="454152" y="59436"/>
                </a:lnTo>
                <a:close/>
              </a:path>
              <a:path w="495300" h="81280">
                <a:moveTo>
                  <a:pt x="461772" y="28956"/>
                </a:moveTo>
                <a:lnTo>
                  <a:pt x="7620" y="28956"/>
                </a:lnTo>
                <a:lnTo>
                  <a:pt x="7620" y="24384"/>
                </a:lnTo>
                <a:lnTo>
                  <a:pt x="454152" y="24384"/>
                </a:lnTo>
                <a:lnTo>
                  <a:pt x="458724" y="21336"/>
                </a:lnTo>
                <a:lnTo>
                  <a:pt x="461772" y="21336"/>
                </a:lnTo>
                <a:lnTo>
                  <a:pt x="461772" y="28956"/>
                </a:lnTo>
                <a:close/>
              </a:path>
              <a:path w="495300" h="81280">
                <a:moveTo>
                  <a:pt x="7620" y="28956"/>
                </a:moveTo>
                <a:lnTo>
                  <a:pt x="4572" y="28956"/>
                </a:lnTo>
                <a:lnTo>
                  <a:pt x="7620" y="24384"/>
                </a:lnTo>
                <a:lnTo>
                  <a:pt x="7620" y="28956"/>
                </a:lnTo>
                <a:close/>
              </a:path>
              <a:path w="495300" h="81280">
                <a:moveTo>
                  <a:pt x="487680" y="42672"/>
                </a:moveTo>
                <a:lnTo>
                  <a:pt x="485338" y="40441"/>
                </a:lnTo>
                <a:lnTo>
                  <a:pt x="487680" y="38100"/>
                </a:lnTo>
                <a:lnTo>
                  <a:pt x="487680" y="42672"/>
                </a:lnTo>
                <a:close/>
              </a:path>
              <a:path w="495300" h="81280">
                <a:moveTo>
                  <a:pt x="493717" y="42672"/>
                </a:moveTo>
                <a:lnTo>
                  <a:pt x="487680" y="42672"/>
                </a:lnTo>
                <a:lnTo>
                  <a:pt x="487680" y="38100"/>
                </a:lnTo>
                <a:lnTo>
                  <a:pt x="492252" y="38100"/>
                </a:lnTo>
                <a:lnTo>
                  <a:pt x="495300" y="41148"/>
                </a:lnTo>
                <a:lnTo>
                  <a:pt x="493717" y="42672"/>
                </a:lnTo>
                <a:close/>
              </a:path>
              <a:path w="495300" h="81280">
                <a:moveTo>
                  <a:pt x="463647" y="71628"/>
                </a:moveTo>
                <a:lnTo>
                  <a:pt x="461772" y="71628"/>
                </a:lnTo>
                <a:lnTo>
                  <a:pt x="461772" y="64008"/>
                </a:lnTo>
                <a:lnTo>
                  <a:pt x="485338" y="40441"/>
                </a:lnTo>
                <a:lnTo>
                  <a:pt x="487680" y="42672"/>
                </a:lnTo>
                <a:lnTo>
                  <a:pt x="493717" y="42672"/>
                </a:lnTo>
                <a:lnTo>
                  <a:pt x="463647" y="71628"/>
                </a:lnTo>
                <a:close/>
              </a:path>
              <a:path w="495300" h="81280">
                <a:moveTo>
                  <a:pt x="7620" y="56388"/>
                </a:moveTo>
                <a:lnTo>
                  <a:pt x="4572" y="53340"/>
                </a:lnTo>
                <a:lnTo>
                  <a:pt x="7620" y="53340"/>
                </a:lnTo>
                <a:lnTo>
                  <a:pt x="7620" y="56388"/>
                </a:lnTo>
                <a:close/>
              </a:path>
              <a:path w="495300" h="81280">
                <a:moveTo>
                  <a:pt x="461772" y="59436"/>
                </a:moveTo>
                <a:lnTo>
                  <a:pt x="458724" y="59436"/>
                </a:lnTo>
                <a:lnTo>
                  <a:pt x="454152" y="56388"/>
                </a:lnTo>
                <a:lnTo>
                  <a:pt x="7620" y="56388"/>
                </a:lnTo>
                <a:lnTo>
                  <a:pt x="7620" y="53340"/>
                </a:lnTo>
                <a:lnTo>
                  <a:pt x="461772" y="53340"/>
                </a:lnTo>
                <a:lnTo>
                  <a:pt x="461772" y="59436"/>
                </a:lnTo>
                <a:close/>
              </a:path>
              <a:path w="495300" h="81280">
                <a:moveTo>
                  <a:pt x="454152" y="80772"/>
                </a:moveTo>
                <a:lnTo>
                  <a:pt x="454152" y="56388"/>
                </a:lnTo>
                <a:lnTo>
                  <a:pt x="458724" y="59436"/>
                </a:lnTo>
                <a:lnTo>
                  <a:pt x="461772" y="59436"/>
                </a:lnTo>
                <a:lnTo>
                  <a:pt x="461772" y="64008"/>
                </a:lnTo>
                <a:lnTo>
                  <a:pt x="455676" y="70104"/>
                </a:lnTo>
                <a:lnTo>
                  <a:pt x="461772" y="71628"/>
                </a:lnTo>
                <a:lnTo>
                  <a:pt x="463647" y="71628"/>
                </a:lnTo>
                <a:lnTo>
                  <a:pt x="454152" y="80772"/>
                </a:lnTo>
                <a:close/>
              </a:path>
              <a:path w="495300" h="81280">
                <a:moveTo>
                  <a:pt x="461772" y="71628"/>
                </a:moveTo>
                <a:lnTo>
                  <a:pt x="455676" y="70104"/>
                </a:lnTo>
                <a:lnTo>
                  <a:pt x="461772" y="64008"/>
                </a:lnTo>
                <a:lnTo>
                  <a:pt x="461772" y="71628"/>
                </a:lnTo>
                <a:close/>
              </a:path>
            </a:pathLst>
          </a:custGeom>
          <a:solidFill>
            <a:srgbClr val="959500"/>
          </a:solidFill>
        </p:spPr>
        <p:txBody>
          <a:bodyPr wrap="square" lIns="0" tIns="0" rIns="0" bIns="0" rtlCol="0"/>
          <a:lstStyle/>
          <a:p>
            <a:endParaRPr/>
          </a:p>
        </p:txBody>
      </p:sp>
      <p:sp>
        <p:nvSpPr>
          <p:cNvPr id="10" name="object 10"/>
          <p:cNvSpPr/>
          <p:nvPr/>
        </p:nvSpPr>
        <p:spPr>
          <a:xfrm>
            <a:off x="4922520" y="2756916"/>
            <a:ext cx="486409" cy="64135"/>
          </a:xfrm>
          <a:custGeom>
            <a:avLst/>
            <a:gdLst/>
            <a:ahLst/>
            <a:cxnLst/>
            <a:rect l="l" t="t" r="r" b="b"/>
            <a:pathLst>
              <a:path w="486410" h="64135">
                <a:moveTo>
                  <a:pt x="454151" y="64008"/>
                </a:moveTo>
                <a:lnTo>
                  <a:pt x="454151" y="47243"/>
                </a:lnTo>
                <a:lnTo>
                  <a:pt x="0" y="47243"/>
                </a:lnTo>
                <a:lnTo>
                  <a:pt x="0" y="15240"/>
                </a:lnTo>
                <a:lnTo>
                  <a:pt x="454151" y="15240"/>
                </a:lnTo>
                <a:lnTo>
                  <a:pt x="454151" y="0"/>
                </a:lnTo>
                <a:lnTo>
                  <a:pt x="486156" y="32003"/>
                </a:lnTo>
                <a:lnTo>
                  <a:pt x="454151" y="64008"/>
                </a:lnTo>
                <a:close/>
              </a:path>
            </a:pathLst>
          </a:custGeom>
          <a:solidFill>
            <a:srgbClr val="CCCC00"/>
          </a:solidFill>
        </p:spPr>
        <p:txBody>
          <a:bodyPr wrap="square" lIns="0" tIns="0" rIns="0" bIns="0" rtlCol="0"/>
          <a:lstStyle/>
          <a:p>
            <a:endParaRPr/>
          </a:p>
        </p:txBody>
      </p:sp>
      <p:sp>
        <p:nvSpPr>
          <p:cNvPr id="11" name="object 11"/>
          <p:cNvSpPr/>
          <p:nvPr/>
        </p:nvSpPr>
        <p:spPr>
          <a:xfrm>
            <a:off x="4917947" y="2747772"/>
            <a:ext cx="495300" cy="81280"/>
          </a:xfrm>
          <a:custGeom>
            <a:avLst/>
            <a:gdLst/>
            <a:ahLst/>
            <a:cxnLst/>
            <a:rect l="l" t="t" r="r" b="b"/>
            <a:pathLst>
              <a:path w="495300" h="81280">
                <a:moveTo>
                  <a:pt x="454152" y="24384"/>
                </a:moveTo>
                <a:lnTo>
                  <a:pt x="454152" y="0"/>
                </a:lnTo>
                <a:lnTo>
                  <a:pt x="463296" y="9144"/>
                </a:lnTo>
                <a:lnTo>
                  <a:pt x="461772" y="9144"/>
                </a:lnTo>
                <a:lnTo>
                  <a:pt x="455676" y="12192"/>
                </a:lnTo>
                <a:lnTo>
                  <a:pt x="461772" y="17997"/>
                </a:lnTo>
                <a:lnTo>
                  <a:pt x="461772" y="21336"/>
                </a:lnTo>
                <a:lnTo>
                  <a:pt x="458724" y="21336"/>
                </a:lnTo>
                <a:lnTo>
                  <a:pt x="454152" y="24384"/>
                </a:lnTo>
                <a:close/>
              </a:path>
              <a:path w="495300" h="81280">
                <a:moveTo>
                  <a:pt x="461772" y="17997"/>
                </a:moveTo>
                <a:lnTo>
                  <a:pt x="455676" y="12192"/>
                </a:lnTo>
                <a:lnTo>
                  <a:pt x="461772" y="9144"/>
                </a:lnTo>
                <a:lnTo>
                  <a:pt x="461772" y="17997"/>
                </a:lnTo>
                <a:close/>
              </a:path>
              <a:path w="495300" h="81280">
                <a:moveTo>
                  <a:pt x="485338" y="40441"/>
                </a:moveTo>
                <a:lnTo>
                  <a:pt x="461772" y="17997"/>
                </a:lnTo>
                <a:lnTo>
                  <a:pt x="461772" y="9144"/>
                </a:lnTo>
                <a:lnTo>
                  <a:pt x="463296" y="9144"/>
                </a:lnTo>
                <a:lnTo>
                  <a:pt x="492252" y="38100"/>
                </a:lnTo>
                <a:lnTo>
                  <a:pt x="487680" y="38100"/>
                </a:lnTo>
                <a:lnTo>
                  <a:pt x="485338" y="40441"/>
                </a:lnTo>
                <a:close/>
              </a:path>
              <a:path w="495300" h="81280">
                <a:moveTo>
                  <a:pt x="454152" y="60960"/>
                </a:moveTo>
                <a:lnTo>
                  <a:pt x="0" y="60960"/>
                </a:lnTo>
                <a:lnTo>
                  <a:pt x="0" y="21336"/>
                </a:lnTo>
                <a:lnTo>
                  <a:pt x="454152" y="21336"/>
                </a:lnTo>
                <a:lnTo>
                  <a:pt x="454152" y="24384"/>
                </a:lnTo>
                <a:lnTo>
                  <a:pt x="7620" y="24384"/>
                </a:lnTo>
                <a:lnTo>
                  <a:pt x="4572" y="28956"/>
                </a:lnTo>
                <a:lnTo>
                  <a:pt x="7620" y="28956"/>
                </a:lnTo>
                <a:lnTo>
                  <a:pt x="7620" y="53340"/>
                </a:lnTo>
                <a:lnTo>
                  <a:pt x="4572" y="53340"/>
                </a:lnTo>
                <a:lnTo>
                  <a:pt x="7620" y="56388"/>
                </a:lnTo>
                <a:lnTo>
                  <a:pt x="454152" y="56388"/>
                </a:lnTo>
                <a:lnTo>
                  <a:pt x="454152" y="60960"/>
                </a:lnTo>
                <a:close/>
              </a:path>
              <a:path w="495300" h="81280">
                <a:moveTo>
                  <a:pt x="461772" y="28956"/>
                </a:moveTo>
                <a:lnTo>
                  <a:pt x="7620" y="28956"/>
                </a:lnTo>
                <a:lnTo>
                  <a:pt x="7620" y="24384"/>
                </a:lnTo>
                <a:lnTo>
                  <a:pt x="454152" y="24384"/>
                </a:lnTo>
                <a:lnTo>
                  <a:pt x="458724" y="21336"/>
                </a:lnTo>
                <a:lnTo>
                  <a:pt x="461772" y="21336"/>
                </a:lnTo>
                <a:lnTo>
                  <a:pt x="461772" y="28956"/>
                </a:lnTo>
                <a:close/>
              </a:path>
              <a:path w="495300" h="81280">
                <a:moveTo>
                  <a:pt x="7620" y="28956"/>
                </a:moveTo>
                <a:lnTo>
                  <a:pt x="4572" y="28956"/>
                </a:lnTo>
                <a:lnTo>
                  <a:pt x="7620" y="24384"/>
                </a:lnTo>
                <a:lnTo>
                  <a:pt x="7620" y="28956"/>
                </a:lnTo>
                <a:close/>
              </a:path>
              <a:path w="495300" h="81280">
                <a:moveTo>
                  <a:pt x="487680" y="42672"/>
                </a:moveTo>
                <a:lnTo>
                  <a:pt x="485338" y="40441"/>
                </a:lnTo>
                <a:lnTo>
                  <a:pt x="487680" y="38100"/>
                </a:lnTo>
                <a:lnTo>
                  <a:pt x="487680" y="42672"/>
                </a:lnTo>
                <a:close/>
              </a:path>
              <a:path w="495300" h="81280">
                <a:moveTo>
                  <a:pt x="493717" y="42672"/>
                </a:moveTo>
                <a:lnTo>
                  <a:pt x="487680" y="42672"/>
                </a:lnTo>
                <a:lnTo>
                  <a:pt x="487680" y="38100"/>
                </a:lnTo>
                <a:lnTo>
                  <a:pt x="492252" y="38100"/>
                </a:lnTo>
                <a:lnTo>
                  <a:pt x="495300" y="41148"/>
                </a:lnTo>
                <a:lnTo>
                  <a:pt x="493717" y="42672"/>
                </a:lnTo>
                <a:close/>
              </a:path>
              <a:path w="495300" h="81280">
                <a:moveTo>
                  <a:pt x="462065" y="73152"/>
                </a:moveTo>
                <a:lnTo>
                  <a:pt x="461772" y="73152"/>
                </a:lnTo>
                <a:lnTo>
                  <a:pt x="461772" y="64008"/>
                </a:lnTo>
                <a:lnTo>
                  <a:pt x="485338" y="40441"/>
                </a:lnTo>
                <a:lnTo>
                  <a:pt x="487680" y="42672"/>
                </a:lnTo>
                <a:lnTo>
                  <a:pt x="493717" y="42672"/>
                </a:lnTo>
                <a:lnTo>
                  <a:pt x="462065" y="73152"/>
                </a:lnTo>
                <a:close/>
              </a:path>
              <a:path w="495300" h="81280">
                <a:moveTo>
                  <a:pt x="7620" y="56388"/>
                </a:moveTo>
                <a:lnTo>
                  <a:pt x="4572" y="53340"/>
                </a:lnTo>
                <a:lnTo>
                  <a:pt x="7620" y="53340"/>
                </a:lnTo>
                <a:lnTo>
                  <a:pt x="7620" y="56388"/>
                </a:lnTo>
                <a:close/>
              </a:path>
              <a:path w="495300" h="81280">
                <a:moveTo>
                  <a:pt x="461772" y="60960"/>
                </a:moveTo>
                <a:lnTo>
                  <a:pt x="458724" y="60960"/>
                </a:lnTo>
                <a:lnTo>
                  <a:pt x="454152" y="56388"/>
                </a:lnTo>
                <a:lnTo>
                  <a:pt x="7620" y="56388"/>
                </a:lnTo>
                <a:lnTo>
                  <a:pt x="7620" y="53340"/>
                </a:lnTo>
                <a:lnTo>
                  <a:pt x="461772" y="53340"/>
                </a:lnTo>
                <a:lnTo>
                  <a:pt x="461772" y="60960"/>
                </a:lnTo>
                <a:close/>
              </a:path>
              <a:path w="495300" h="81280">
                <a:moveTo>
                  <a:pt x="454152" y="80772"/>
                </a:moveTo>
                <a:lnTo>
                  <a:pt x="454152" y="56388"/>
                </a:lnTo>
                <a:lnTo>
                  <a:pt x="458724" y="60960"/>
                </a:lnTo>
                <a:lnTo>
                  <a:pt x="461772" y="60960"/>
                </a:lnTo>
                <a:lnTo>
                  <a:pt x="461772" y="64008"/>
                </a:lnTo>
                <a:lnTo>
                  <a:pt x="455676" y="70104"/>
                </a:lnTo>
                <a:lnTo>
                  <a:pt x="461772" y="73152"/>
                </a:lnTo>
                <a:lnTo>
                  <a:pt x="462065" y="73152"/>
                </a:lnTo>
                <a:lnTo>
                  <a:pt x="454152" y="80772"/>
                </a:lnTo>
                <a:close/>
              </a:path>
              <a:path w="495300" h="81280">
                <a:moveTo>
                  <a:pt x="461772" y="73152"/>
                </a:moveTo>
                <a:lnTo>
                  <a:pt x="455676" y="70104"/>
                </a:lnTo>
                <a:lnTo>
                  <a:pt x="461772" y="64008"/>
                </a:lnTo>
                <a:lnTo>
                  <a:pt x="461772" y="73152"/>
                </a:lnTo>
                <a:close/>
              </a:path>
            </a:pathLst>
          </a:custGeom>
          <a:solidFill>
            <a:srgbClr val="959500"/>
          </a:solidFill>
        </p:spPr>
        <p:txBody>
          <a:bodyPr wrap="square" lIns="0" tIns="0" rIns="0" bIns="0" rtlCol="0"/>
          <a:lstStyle/>
          <a:p>
            <a:endParaRPr/>
          </a:p>
        </p:txBody>
      </p:sp>
      <p:sp>
        <p:nvSpPr>
          <p:cNvPr id="12" name="object 12"/>
          <p:cNvSpPr/>
          <p:nvPr/>
        </p:nvSpPr>
        <p:spPr>
          <a:xfrm>
            <a:off x="4922520" y="2883408"/>
            <a:ext cx="486409" cy="64135"/>
          </a:xfrm>
          <a:custGeom>
            <a:avLst/>
            <a:gdLst/>
            <a:ahLst/>
            <a:cxnLst/>
            <a:rect l="l" t="t" r="r" b="b"/>
            <a:pathLst>
              <a:path w="486410" h="64135">
                <a:moveTo>
                  <a:pt x="454151" y="64008"/>
                </a:moveTo>
                <a:lnTo>
                  <a:pt x="454151" y="47243"/>
                </a:lnTo>
                <a:lnTo>
                  <a:pt x="0" y="47243"/>
                </a:lnTo>
                <a:lnTo>
                  <a:pt x="0" y="15240"/>
                </a:lnTo>
                <a:lnTo>
                  <a:pt x="454151" y="15240"/>
                </a:lnTo>
                <a:lnTo>
                  <a:pt x="454151" y="0"/>
                </a:lnTo>
                <a:lnTo>
                  <a:pt x="486156" y="32003"/>
                </a:lnTo>
                <a:lnTo>
                  <a:pt x="454151" y="64008"/>
                </a:lnTo>
                <a:close/>
              </a:path>
            </a:pathLst>
          </a:custGeom>
          <a:solidFill>
            <a:srgbClr val="CCCC00"/>
          </a:solidFill>
        </p:spPr>
        <p:txBody>
          <a:bodyPr wrap="square" lIns="0" tIns="0" rIns="0" bIns="0" rtlCol="0"/>
          <a:lstStyle/>
          <a:p>
            <a:endParaRPr/>
          </a:p>
        </p:txBody>
      </p:sp>
      <p:sp>
        <p:nvSpPr>
          <p:cNvPr id="13" name="object 13"/>
          <p:cNvSpPr/>
          <p:nvPr/>
        </p:nvSpPr>
        <p:spPr>
          <a:xfrm>
            <a:off x="4917947" y="2874264"/>
            <a:ext cx="495300" cy="82550"/>
          </a:xfrm>
          <a:custGeom>
            <a:avLst/>
            <a:gdLst/>
            <a:ahLst/>
            <a:cxnLst/>
            <a:rect l="l" t="t" r="r" b="b"/>
            <a:pathLst>
              <a:path w="495300" h="82550">
                <a:moveTo>
                  <a:pt x="454152" y="24384"/>
                </a:moveTo>
                <a:lnTo>
                  <a:pt x="454152" y="0"/>
                </a:lnTo>
                <a:lnTo>
                  <a:pt x="463296" y="9144"/>
                </a:lnTo>
                <a:lnTo>
                  <a:pt x="461772" y="9144"/>
                </a:lnTo>
                <a:lnTo>
                  <a:pt x="455676" y="12192"/>
                </a:lnTo>
                <a:lnTo>
                  <a:pt x="461772" y="18287"/>
                </a:lnTo>
                <a:lnTo>
                  <a:pt x="461772" y="21336"/>
                </a:lnTo>
                <a:lnTo>
                  <a:pt x="458724" y="21336"/>
                </a:lnTo>
                <a:lnTo>
                  <a:pt x="454152" y="24384"/>
                </a:lnTo>
                <a:close/>
              </a:path>
              <a:path w="495300" h="82550">
                <a:moveTo>
                  <a:pt x="461772" y="18287"/>
                </a:moveTo>
                <a:lnTo>
                  <a:pt x="455676" y="12192"/>
                </a:lnTo>
                <a:lnTo>
                  <a:pt x="461772" y="9144"/>
                </a:lnTo>
                <a:lnTo>
                  <a:pt x="461772" y="18287"/>
                </a:lnTo>
                <a:close/>
              </a:path>
              <a:path w="495300" h="82550">
                <a:moveTo>
                  <a:pt x="484632" y="41148"/>
                </a:moveTo>
                <a:lnTo>
                  <a:pt x="461772" y="18287"/>
                </a:lnTo>
                <a:lnTo>
                  <a:pt x="461772" y="9144"/>
                </a:lnTo>
                <a:lnTo>
                  <a:pt x="463296" y="9144"/>
                </a:lnTo>
                <a:lnTo>
                  <a:pt x="492252" y="38100"/>
                </a:lnTo>
                <a:lnTo>
                  <a:pt x="487680" y="38100"/>
                </a:lnTo>
                <a:lnTo>
                  <a:pt x="484632" y="41148"/>
                </a:lnTo>
                <a:close/>
              </a:path>
              <a:path w="495300" h="82550">
                <a:moveTo>
                  <a:pt x="454152" y="60960"/>
                </a:moveTo>
                <a:lnTo>
                  <a:pt x="0" y="60960"/>
                </a:lnTo>
                <a:lnTo>
                  <a:pt x="0" y="21336"/>
                </a:lnTo>
                <a:lnTo>
                  <a:pt x="454152" y="21336"/>
                </a:lnTo>
                <a:lnTo>
                  <a:pt x="454152" y="24384"/>
                </a:lnTo>
                <a:lnTo>
                  <a:pt x="7620" y="24384"/>
                </a:lnTo>
                <a:lnTo>
                  <a:pt x="4572" y="28956"/>
                </a:lnTo>
                <a:lnTo>
                  <a:pt x="7620" y="28956"/>
                </a:lnTo>
                <a:lnTo>
                  <a:pt x="7620" y="53340"/>
                </a:lnTo>
                <a:lnTo>
                  <a:pt x="4572" y="53340"/>
                </a:lnTo>
                <a:lnTo>
                  <a:pt x="7620" y="56388"/>
                </a:lnTo>
                <a:lnTo>
                  <a:pt x="454152" y="56388"/>
                </a:lnTo>
                <a:lnTo>
                  <a:pt x="454152" y="60960"/>
                </a:lnTo>
                <a:close/>
              </a:path>
              <a:path w="495300" h="82550">
                <a:moveTo>
                  <a:pt x="461772" y="28956"/>
                </a:moveTo>
                <a:lnTo>
                  <a:pt x="7620" y="28956"/>
                </a:lnTo>
                <a:lnTo>
                  <a:pt x="7620" y="24384"/>
                </a:lnTo>
                <a:lnTo>
                  <a:pt x="454152" y="24384"/>
                </a:lnTo>
                <a:lnTo>
                  <a:pt x="458724" y="21336"/>
                </a:lnTo>
                <a:lnTo>
                  <a:pt x="461772" y="21336"/>
                </a:lnTo>
                <a:lnTo>
                  <a:pt x="461772" y="28956"/>
                </a:lnTo>
                <a:close/>
              </a:path>
              <a:path w="495300" h="82550">
                <a:moveTo>
                  <a:pt x="7620" y="28956"/>
                </a:moveTo>
                <a:lnTo>
                  <a:pt x="4572" y="28956"/>
                </a:lnTo>
                <a:lnTo>
                  <a:pt x="7620" y="24384"/>
                </a:lnTo>
                <a:lnTo>
                  <a:pt x="7620" y="28956"/>
                </a:lnTo>
                <a:close/>
              </a:path>
              <a:path w="495300" h="82550">
                <a:moveTo>
                  <a:pt x="487680" y="44196"/>
                </a:moveTo>
                <a:lnTo>
                  <a:pt x="484632" y="41148"/>
                </a:lnTo>
                <a:lnTo>
                  <a:pt x="487680" y="38100"/>
                </a:lnTo>
                <a:lnTo>
                  <a:pt x="487680" y="44196"/>
                </a:lnTo>
                <a:close/>
              </a:path>
              <a:path w="495300" h="82550">
                <a:moveTo>
                  <a:pt x="492252" y="44196"/>
                </a:moveTo>
                <a:lnTo>
                  <a:pt x="487680" y="44196"/>
                </a:lnTo>
                <a:lnTo>
                  <a:pt x="487680" y="38100"/>
                </a:lnTo>
                <a:lnTo>
                  <a:pt x="492252" y="38100"/>
                </a:lnTo>
                <a:lnTo>
                  <a:pt x="495300" y="41148"/>
                </a:lnTo>
                <a:lnTo>
                  <a:pt x="492252" y="44196"/>
                </a:lnTo>
                <a:close/>
              </a:path>
              <a:path w="495300" h="82550">
                <a:moveTo>
                  <a:pt x="463296" y="73152"/>
                </a:moveTo>
                <a:lnTo>
                  <a:pt x="461772" y="73152"/>
                </a:lnTo>
                <a:lnTo>
                  <a:pt x="461772" y="64008"/>
                </a:lnTo>
                <a:lnTo>
                  <a:pt x="484632" y="41148"/>
                </a:lnTo>
                <a:lnTo>
                  <a:pt x="487680" y="44196"/>
                </a:lnTo>
                <a:lnTo>
                  <a:pt x="492252" y="44196"/>
                </a:lnTo>
                <a:lnTo>
                  <a:pt x="463296" y="73152"/>
                </a:lnTo>
                <a:close/>
              </a:path>
              <a:path w="495300" h="82550">
                <a:moveTo>
                  <a:pt x="7620" y="56388"/>
                </a:moveTo>
                <a:lnTo>
                  <a:pt x="4572" y="53340"/>
                </a:lnTo>
                <a:lnTo>
                  <a:pt x="7620" y="53340"/>
                </a:lnTo>
                <a:lnTo>
                  <a:pt x="7620" y="56388"/>
                </a:lnTo>
                <a:close/>
              </a:path>
              <a:path w="495300" h="82550">
                <a:moveTo>
                  <a:pt x="461772" y="60960"/>
                </a:moveTo>
                <a:lnTo>
                  <a:pt x="458724" y="60960"/>
                </a:lnTo>
                <a:lnTo>
                  <a:pt x="454152" y="56388"/>
                </a:lnTo>
                <a:lnTo>
                  <a:pt x="7620" y="56388"/>
                </a:lnTo>
                <a:lnTo>
                  <a:pt x="7620" y="53340"/>
                </a:lnTo>
                <a:lnTo>
                  <a:pt x="461772" y="53340"/>
                </a:lnTo>
                <a:lnTo>
                  <a:pt x="461772" y="60960"/>
                </a:lnTo>
                <a:close/>
              </a:path>
              <a:path w="495300" h="82550">
                <a:moveTo>
                  <a:pt x="454152" y="82296"/>
                </a:moveTo>
                <a:lnTo>
                  <a:pt x="454152" y="56388"/>
                </a:lnTo>
                <a:lnTo>
                  <a:pt x="458724" y="60960"/>
                </a:lnTo>
                <a:lnTo>
                  <a:pt x="461772" y="60960"/>
                </a:lnTo>
                <a:lnTo>
                  <a:pt x="461772" y="64008"/>
                </a:lnTo>
                <a:lnTo>
                  <a:pt x="455676" y="70104"/>
                </a:lnTo>
                <a:lnTo>
                  <a:pt x="461772" y="73152"/>
                </a:lnTo>
                <a:lnTo>
                  <a:pt x="463296" y="73152"/>
                </a:lnTo>
                <a:lnTo>
                  <a:pt x="454152" y="82296"/>
                </a:lnTo>
                <a:close/>
              </a:path>
              <a:path w="495300" h="82550">
                <a:moveTo>
                  <a:pt x="461772" y="73152"/>
                </a:moveTo>
                <a:lnTo>
                  <a:pt x="455676" y="70104"/>
                </a:lnTo>
                <a:lnTo>
                  <a:pt x="461772" y="64008"/>
                </a:lnTo>
                <a:lnTo>
                  <a:pt x="461772" y="73152"/>
                </a:lnTo>
                <a:close/>
              </a:path>
            </a:pathLst>
          </a:custGeom>
          <a:solidFill>
            <a:srgbClr val="959500"/>
          </a:solidFill>
        </p:spPr>
        <p:txBody>
          <a:bodyPr wrap="square" lIns="0" tIns="0" rIns="0" bIns="0" rtlCol="0"/>
          <a:lstStyle/>
          <a:p>
            <a:endParaRPr/>
          </a:p>
        </p:txBody>
      </p:sp>
      <p:sp>
        <p:nvSpPr>
          <p:cNvPr id="14" name="object 14"/>
          <p:cNvSpPr/>
          <p:nvPr/>
        </p:nvSpPr>
        <p:spPr>
          <a:xfrm>
            <a:off x="4922520" y="3009900"/>
            <a:ext cx="486409" cy="64135"/>
          </a:xfrm>
          <a:custGeom>
            <a:avLst/>
            <a:gdLst/>
            <a:ahLst/>
            <a:cxnLst/>
            <a:rect l="l" t="t" r="r" b="b"/>
            <a:pathLst>
              <a:path w="486410" h="64135">
                <a:moveTo>
                  <a:pt x="454151" y="64008"/>
                </a:moveTo>
                <a:lnTo>
                  <a:pt x="454151" y="47243"/>
                </a:lnTo>
                <a:lnTo>
                  <a:pt x="0" y="47243"/>
                </a:lnTo>
                <a:lnTo>
                  <a:pt x="0" y="16764"/>
                </a:lnTo>
                <a:lnTo>
                  <a:pt x="454151" y="16764"/>
                </a:lnTo>
                <a:lnTo>
                  <a:pt x="454151" y="0"/>
                </a:lnTo>
                <a:lnTo>
                  <a:pt x="486156" y="32003"/>
                </a:lnTo>
                <a:lnTo>
                  <a:pt x="454151" y="64008"/>
                </a:lnTo>
                <a:close/>
              </a:path>
            </a:pathLst>
          </a:custGeom>
          <a:solidFill>
            <a:srgbClr val="CCCC00"/>
          </a:solidFill>
        </p:spPr>
        <p:txBody>
          <a:bodyPr wrap="square" lIns="0" tIns="0" rIns="0" bIns="0" rtlCol="0"/>
          <a:lstStyle/>
          <a:p>
            <a:endParaRPr/>
          </a:p>
        </p:txBody>
      </p:sp>
      <p:sp>
        <p:nvSpPr>
          <p:cNvPr id="15" name="object 15"/>
          <p:cNvSpPr/>
          <p:nvPr/>
        </p:nvSpPr>
        <p:spPr>
          <a:xfrm>
            <a:off x="4917947" y="3000755"/>
            <a:ext cx="495300" cy="82550"/>
          </a:xfrm>
          <a:custGeom>
            <a:avLst/>
            <a:gdLst/>
            <a:ahLst/>
            <a:cxnLst/>
            <a:rect l="l" t="t" r="r" b="b"/>
            <a:pathLst>
              <a:path w="495300" h="82550">
                <a:moveTo>
                  <a:pt x="454152" y="25908"/>
                </a:moveTo>
                <a:lnTo>
                  <a:pt x="454152" y="0"/>
                </a:lnTo>
                <a:lnTo>
                  <a:pt x="463296" y="9144"/>
                </a:lnTo>
                <a:lnTo>
                  <a:pt x="461772" y="9144"/>
                </a:lnTo>
                <a:lnTo>
                  <a:pt x="455676" y="12192"/>
                </a:lnTo>
                <a:lnTo>
                  <a:pt x="461772" y="18287"/>
                </a:lnTo>
                <a:lnTo>
                  <a:pt x="461772" y="21336"/>
                </a:lnTo>
                <a:lnTo>
                  <a:pt x="458724" y="21336"/>
                </a:lnTo>
                <a:lnTo>
                  <a:pt x="454152" y="25908"/>
                </a:lnTo>
                <a:close/>
              </a:path>
              <a:path w="495300" h="82550">
                <a:moveTo>
                  <a:pt x="461772" y="18287"/>
                </a:moveTo>
                <a:lnTo>
                  <a:pt x="455676" y="12192"/>
                </a:lnTo>
                <a:lnTo>
                  <a:pt x="461772" y="9144"/>
                </a:lnTo>
                <a:lnTo>
                  <a:pt x="461772" y="18287"/>
                </a:lnTo>
                <a:close/>
              </a:path>
              <a:path w="495300" h="82550">
                <a:moveTo>
                  <a:pt x="484632" y="41148"/>
                </a:moveTo>
                <a:lnTo>
                  <a:pt x="461772" y="18287"/>
                </a:lnTo>
                <a:lnTo>
                  <a:pt x="461772" y="9144"/>
                </a:lnTo>
                <a:lnTo>
                  <a:pt x="463296" y="9144"/>
                </a:lnTo>
                <a:lnTo>
                  <a:pt x="492252" y="38100"/>
                </a:lnTo>
                <a:lnTo>
                  <a:pt x="487680" y="38100"/>
                </a:lnTo>
                <a:lnTo>
                  <a:pt x="484632" y="41148"/>
                </a:lnTo>
                <a:close/>
              </a:path>
              <a:path w="495300" h="82550">
                <a:moveTo>
                  <a:pt x="454152" y="60960"/>
                </a:moveTo>
                <a:lnTo>
                  <a:pt x="0" y="60960"/>
                </a:lnTo>
                <a:lnTo>
                  <a:pt x="0" y="21336"/>
                </a:lnTo>
                <a:lnTo>
                  <a:pt x="454152" y="21336"/>
                </a:lnTo>
                <a:lnTo>
                  <a:pt x="454152" y="25908"/>
                </a:lnTo>
                <a:lnTo>
                  <a:pt x="7620" y="25908"/>
                </a:lnTo>
                <a:lnTo>
                  <a:pt x="4572" y="28956"/>
                </a:lnTo>
                <a:lnTo>
                  <a:pt x="7620" y="28956"/>
                </a:lnTo>
                <a:lnTo>
                  <a:pt x="7620" y="53340"/>
                </a:lnTo>
                <a:lnTo>
                  <a:pt x="4572" y="53340"/>
                </a:lnTo>
                <a:lnTo>
                  <a:pt x="7620" y="56388"/>
                </a:lnTo>
                <a:lnTo>
                  <a:pt x="454152" y="56388"/>
                </a:lnTo>
                <a:lnTo>
                  <a:pt x="454152" y="60960"/>
                </a:lnTo>
                <a:close/>
              </a:path>
              <a:path w="495300" h="82550">
                <a:moveTo>
                  <a:pt x="461772" y="28956"/>
                </a:moveTo>
                <a:lnTo>
                  <a:pt x="7620" y="28956"/>
                </a:lnTo>
                <a:lnTo>
                  <a:pt x="7620" y="25908"/>
                </a:lnTo>
                <a:lnTo>
                  <a:pt x="454152" y="25908"/>
                </a:lnTo>
                <a:lnTo>
                  <a:pt x="458724" y="21336"/>
                </a:lnTo>
                <a:lnTo>
                  <a:pt x="461772" y="21336"/>
                </a:lnTo>
                <a:lnTo>
                  <a:pt x="461772" y="28956"/>
                </a:lnTo>
                <a:close/>
              </a:path>
              <a:path w="495300" h="82550">
                <a:moveTo>
                  <a:pt x="7620" y="28956"/>
                </a:moveTo>
                <a:lnTo>
                  <a:pt x="4572" y="28956"/>
                </a:lnTo>
                <a:lnTo>
                  <a:pt x="7620" y="25908"/>
                </a:lnTo>
                <a:lnTo>
                  <a:pt x="7620" y="28956"/>
                </a:lnTo>
                <a:close/>
              </a:path>
              <a:path w="495300" h="82550">
                <a:moveTo>
                  <a:pt x="487680" y="44196"/>
                </a:moveTo>
                <a:lnTo>
                  <a:pt x="484632" y="41148"/>
                </a:lnTo>
                <a:lnTo>
                  <a:pt x="487680" y="38100"/>
                </a:lnTo>
                <a:lnTo>
                  <a:pt x="487680" y="44196"/>
                </a:lnTo>
                <a:close/>
              </a:path>
              <a:path w="495300" h="82550">
                <a:moveTo>
                  <a:pt x="492252" y="44196"/>
                </a:moveTo>
                <a:lnTo>
                  <a:pt x="487680" y="44196"/>
                </a:lnTo>
                <a:lnTo>
                  <a:pt x="487680" y="38100"/>
                </a:lnTo>
                <a:lnTo>
                  <a:pt x="492252" y="38100"/>
                </a:lnTo>
                <a:lnTo>
                  <a:pt x="495300" y="41148"/>
                </a:lnTo>
                <a:lnTo>
                  <a:pt x="492252" y="44196"/>
                </a:lnTo>
                <a:close/>
              </a:path>
              <a:path w="495300" h="82550">
                <a:moveTo>
                  <a:pt x="463296" y="73152"/>
                </a:moveTo>
                <a:lnTo>
                  <a:pt x="461772" y="73152"/>
                </a:lnTo>
                <a:lnTo>
                  <a:pt x="461772" y="64008"/>
                </a:lnTo>
                <a:lnTo>
                  <a:pt x="484632" y="41148"/>
                </a:lnTo>
                <a:lnTo>
                  <a:pt x="487680" y="44196"/>
                </a:lnTo>
                <a:lnTo>
                  <a:pt x="492252" y="44196"/>
                </a:lnTo>
                <a:lnTo>
                  <a:pt x="463296" y="73152"/>
                </a:lnTo>
                <a:close/>
              </a:path>
              <a:path w="495300" h="82550">
                <a:moveTo>
                  <a:pt x="7620" y="56388"/>
                </a:moveTo>
                <a:lnTo>
                  <a:pt x="4572" y="53340"/>
                </a:lnTo>
                <a:lnTo>
                  <a:pt x="7620" y="53340"/>
                </a:lnTo>
                <a:lnTo>
                  <a:pt x="7620" y="56388"/>
                </a:lnTo>
                <a:close/>
              </a:path>
              <a:path w="495300" h="82550">
                <a:moveTo>
                  <a:pt x="461772" y="60960"/>
                </a:moveTo>
                <a:lnTo>
                  <a:pt x="458724" y="60960"/>
                </a:lnTo>
                <a:lnTo>
                  <a:pt x="454152" y="56388"/>
                </a:lnTo>
                <a:lnTo>
                  <a:pt x="7620" y="56388"/>
                </a:lnTo>
                <a:lnTo>
                  <a:pt x="7620" y="53340"/>
                </a:lnTo>
                <a:lnTo>
                  <a:pt x="461772" y="53340"/>
                </a:lnTo>
                <a:lnTo>
                  <a:pt x="461772" y="60960"/>
                </a:lnTo>
                <a:close/>
              </a:path>
              <a:path w="495300" h="82550">
                <a:moveTo>
                  <a:pt x="454152" y="82296"/>
                </a:moveTo>
                <a:lnTo>
                  <a:pt x="454152" y="56388"/>
                </a:lnTo>
                <a:lnTo>
                  <a:pt x="458724" y="60960"/>
                </a:lnTo>
                <a:lnTo>
                  <a:pt x="461772" y="60960"/>
                </a:lnTo>
                <a:lnTo>
                  <a:pt x="461772" y="64008"/>
                </a:lnTo>
                <a:lnTo>
                  <a:pt x="455676" y="70104"/>
                </a:lnTo>
                <a:lnTo>
                  <a:pt x="461772" y="73152"/>
                </a:lnTo>
                <a:lnTo>
                  <a:pt x="463296" y="73152"/>
                </a:lnTo>
                <a:lnTo>
                  <a:pt x="454152" y="82296"/>
                </a:lnTo>
                <a:close/>
              </a:path>
              <a:path w="495300" h="82550">
                <a:moveTo>
                  <a:pt x="461772" y="73152"/>
                </a:moveTo>
                <a:lnTo>
                  <a:pt x="455676" y="70104"/>
                </a:lnTo>
                <a:lnTo>
                  <a:pt x="461772" y="64008"/>
                </a:lnTo>
                <a:lnTo>
                  <a:pt x="461772" y="73152"/>
                </a:lnTo>
                <a:close/>
              </a:path>
            </a:pathLst>
          </a:custGeom>
          <a:solidFill>
            <a:srgbClr val="959500"/>
          </a:solidFill>
        </p:spPr>
        <p:txBody>
          <a:bodyPr wrap="square" lIns="0" tIns="0" rIns="0" bIns="0" rtlCol="0"/>
          <a:lstStyle/>
          <a:p>
            <a:endParaRPr/>
          </a:p>
        </p:txBody>
      </p:sp>
      <p:graphicFrame>
        <p:nvGraphicFramePr>
          <p:cNvPr id="16" name="object 1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7">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569595">
                        <a:lnSpc>
                          <a:spcPct val="102499"/>
                        </a:lnSpc>
                        <a:spcBef>
                          <a:spcPts val="770"/>
                        </a:spcBef>
                      </a:pPr>
                      <a:r>
                        <a:rPr sz="800" b="1" spc="5" dirty="0">
                          <a:solidFill>
                            <a:srgbClr val="330066"/>
                          </a:solidFill>
                          <a:latin typeface="Times New Roman"/>
                          <a:cs typeface="Times New Roman"/>
                        </a:rPr>
                        <a:t>Eğilim Yüzdeleri </a:t>
                      </a:r>
                      <a:r>
                        <a:rPr sz="800" b="1" dirty="0">
                          <a:solidFill>
                            <a:srgbClr val="330066"/>
                          </a:solidFill>
                          <a:latin typeface="Times New Roman"/>
                          <a:cs typeface="Times New Roman"/>
                        </a:rPr>
                        <a:t>Yöntemi ile </a:t>
                      </a:r>
                      <a:r>
                        <a:rPr sz="800" b="1" spc="5" dirty="0">
                          <a:solidFill>
                            <a:srgbClr val="330066"/>
                          </a:solidFill>
                          <a:latin typeface="Times New Roman"/>
                          <a:cs typeface="Times New Roman"/>
                        </a:rPr>
                        <a:t>Analiz  (Trend</a:t>
                      </a:r>
                      <a:r>
                        <a:rPr sz="800" b="1" spc="1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9779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536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spc="-5" dirty="0">
                          <a:solidFill>
                            <a:srgbClr val="FF0000"/>
                          </a:solidFill>
                          <a:latin typeface="Times New Roman"/>
                          <a:cs typeface="Times New Roman"/>
                        </a:rPr>
                        <a:t>Analiz </a:t>
                      </a:r>
                      <a:r>
                        <a:rPr sz="700" dirty="0">
                          <a:solidFill>
                            <a:srgbClr val="FF0000"/>
                          </a:solidFill>
                          <a:latin typeface="Times New Roman"/>
                          <a:cs typeface="Times New Roman"/>
                        </a:rPr>
                        <a:t>sırasında aralarında </a:t>
                      </a:r>
                      <a:r>
                        <a:rPr sz="700" spc="-5" dirty="0">
                          <a:solidFill>
                            <a:srgbClr val="FF0000"/>
                          </a:solidFill>
                          <a:latin typeface="Times New Roman"/>
                          <a:cs typeface="Times New Roman"/>
                        </a:rPr>
                        <a:t>ilişki </a:t>
                      </a:r>
                      <a:r>
                        <a:rPr sz="700" dirty="0">
                          <a:solidFill>
                            <a:srgbClr val="FF0000"/>
                          </a:solidFill>
                          <a:latin typeface="Times New Roman"/>
                          <a:cs typeface="Times New Roman"/>
                        </a:rPr>
                        <a:t>kurulması gereken</a:t>
                      </a:r>
                      <a:r>
                        <a:rPr sz="700" spc="-70" dirty="0">
                          <a:solidFill>
                            <a:srgbClr val="FF0000"/>
                          </a:solidFill>
                          <a:latin typeface="Times New Roman"/>
                          <a:cs typeface="Times New Roman"/>
                        </a:rPr>
                        <a:t> </a:t>
                      </a:r>
                      <a:r>
                        <a:rPr sz="700" dirty="0">
                          <a:solidFill>
                            <a:srgbClr val="FF0000"/>
                          </a:solidFill>
                          <a:latin typeface="Times New Roman"/>
                          <a:cs typeface="Times New Roman"/>
                        </a:rPr>
                        <a:t>hesaplar;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19279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50"/>
                        </a:spcBef>
                        <a:tabLst>
                          <a:tab pos="1368425" algn="l"/>
                        </a:tabLst>
                      </a:pPr>
                      <a:r>
                        <a:rPr sz="700" b="1" dirty="0">
                          <a:solidFill>
                            <a:srgbClr val="330066"/>
                          </a:solidFill>
                          <a:latin typeface="Times New Roman"/>
                          <a:cs typeface="Times New Roman"/>
                        </a:rPr>
                        <a:t>Ticari</a:t>
                      </a:r>
                      <a:r>
                        <a:rPr sz="700" b="1" spc="-5" dirty="0">
                          <a:solidFill>
                            <a:srgbClr val="330066"/>
                          </a:solidFill>
                          <a:latin typeface="Times New Roman"/>
                          <a:cs typeface="Times New Roman"/>
                        </a:rPr>
                        <a:t> Alacaklar	</a:t>
                      </a:r>
                      <a:r>
                        <a:rPr sz="700" b="1" dirty="0">
                          <a:solidFill>
                            <a:srgbClr val="330066"/>
                          </a:solidFill>
                          <a:latin typeface="Times New Roman"/>
                          <a:cs typeface="Times New Roman"/>
                        </a:rPr>
                        <a:t>Net</a:t>
                      </a:r>
                      <a:r>
                        <a:rPr sz="700" b="1" spc="-5" dirty="0">
                          <a:solidFill>
                            <a:srgbClr val="330066"/>
                          </a:solidFill>
                          <a:latin typeface="Times New Roman"/>
                          <a:cs typeface="Times New Roman"/>
                        </a:rPr>
                        <a:t> </a:t>
                      </a:r>
                      <a:r>
                        <a:rPr sz="700" b="1" dirty="0">
                          <a:solidFill>
                            <a:srgbClr val="330066"/>
                          </a:solidFill>
                          <a:latin typeface="Times New Roman"/>
                          <a:cs typeface="Times New Roman"/>
                        </a:rPr>
                        <a:t>Satışlar</a:t>
                      </a:r>
                      <a:endParaRPr sz="700">
                        <a:latin typeface="Times New Roman"/>
                        <a:cs typeface="Times New Roman"/>
                      </a:endParaRPr>
                    </a:p>
                  </a:txBody>
                  <a:tcPr marL="0" marR="0" marT="6985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2879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0"/>
                        </a:spcBef>
                        <a:tabLst>
                          <a:tab pos="1368425" algn="l"/>
                        </a:tabLst>
                      </a:pPr>
                      <a:r>
                        <a:rPr sz="700" b="1" dirty="0">
                          <a:solidFill>
                            <a:srgbClr val="330066"/>
                          </a:solidFill>
                          <a:latin typeface="Times New Roman"/>
                          <a:cs typeface="Times New Roman"/>
                        </a:rPr>
                        <a:t>Ticari</a:t>
                      </a:r>
                      <a:r>
                        <a:rPr sz="700" b="1" spc="-15" dirty="0">
                          <a:solidFill>
                            <a:srgbClr val="330066"/>
                          </a:solidFill>
                          <a:latin typeface="Times New Roman"/>
                          <a:cs typeface="Times New Roman"/>
                        </a:rPr>
                        <a:t> </a:t>
                      </a:r>
                      <a:r>
                        <a:rPr sz="700" b="1" dirty="0">
                          <a:solidFill>
                            <a:srgbClr val="330066"/>
                          </a:solidFill>
                          <a:latin typeface="Times New Roman"/>
                          <a:cs typeface="Times New Roman"/>
                        </a:rPr>
                        <a:t>Borçlar	</a:t>
                      </a:r>
                      <a:r>
                        <a:rPr sz="700" b="1" spc="-5" dirty="0">
                          <a:solidFill>
                            <a:srgbClr val="330066"/>
                          </a:solidFill>
                          <a:latin typeface="Times New Roman"/>
                          <a:cs typeface="Times New Roman"/>
                        </a:rPr>
                        <a:t>Stoklar</a:t>
                      </a:r>
                      <a:endParaRPr sz="700">
                        <a:latin typeface="Times New Roman"/>
                        <a:cs typeface="Times New Roman"/>
                      </a:endParaRPr>
                    </a:p>
                  </a:txBody>
                  <a:tcPr marL="0" marR="0" marT="508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12877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5"/>
                        </a:spcBef>
                        <a:tabLst>
                          <a:tab pos="1368425" algn="l"/>
                        </a:tabLst>
                      </a:pPr>
                      <a:r>
                        <a:rPr sz="700" b="1" spc="-5" dirty="0">
                          <a:solidFill>
                            <a:srgbClr val="330066"/>
                          </a:solidFill>
                          <a:latin typeface="Times New Roman"/>
                          <a:cs typeface="Times New Roman"/>
                        </a:rPr>
                        <a:t>Stoklar	</a:t>
                      </a:r>
                      <a:r>
                        <a:rPr sz="700" b="1" dirty="0">
                          <a:solidFill>
                            <a:srgbClr val="330066"/>
                          </a:solidFill>
                          <a:latin typeface="Times New Roman"/>
                          <a:cs typeface="Times New Roman"/>
                        </a:rPr>
                        <a:t>Net</a:t>
                      </a:r>
                      <a:r>
                        <a:rPr sz="700" b="1" spc="-10" dirty="0">
                          <a:solidFill>
                            <a:srgbClr val="330066"/>
                          </a:solidFill>
                          <a:latin typeface="Times New Roman"/>
                          <a:cs typeface="Times New Roman"/>
                        </a:rPr>
                        <a:t> </a:t>
                      </a:r>
                      <a:r>
                        <a:rPr sz="700" b="1" dirty="0">
                          <a:solidFill>
                            <a:srgbClr val="330066"/>
                          </a:solidFill>
                          <a:latin typeface="Times New Roman"/>
                          <a:cs typeface="Times New Roman"/>
                        </a:rPr>
                        <a:t>Satışlar</a:t>
                      </a:r>
                      <a:endParaRPr sz="700">
                        <a:latin typeface="Times New Roman"/>
                        <a:cs typeface="Times New Roman"/>
                      </a:endParaRPr>
                    </a:p>
                  </a:txBody>
                  <a:tcPr marL="0" marR="0" marT="571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4"/>
                  </a:ext>
                </a:extLst>
              </a:tr>
              <a:tr h="12877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0"/>
                        </a:spcBef>
                        <a:tabLst>
                          <a:tab pos="1368425" algn="l"/>
                        </a:tabLst>
                      </a:pPr>
                      <a:r>
                        <a:rPr sz="700" b="1" spc="5" dirty="0">
                          <a:solidFill>
                            <a:srgbClr val="330066"/>
                          </a:solidFill>
                          <a:latin typeface="Times New Roman"/>
                          <a:cs typeface="Times New Roman"/>
                        </a:rPr>
                        <a:t>Dönen</a:t>
                      </a:r>
                      <a:r>
                        <a:rPr sz="700" b="1" spc="-15" dirty="0">
                          <a:solidFill>
                            <a:srgbClr val="330066"/>
                          </a:solidFill>
                          <a:latin typeface="Times New Roman"/>
                          <a:cs typeface="Times New Roman"/>
                        </a:rPr>
                        <a:t> </a:t>
                      </a:r>
                      <a:r>
                        <a:rPr sz="700" b="1" spc="-5" dirty="0">
                          <a:solidFill>
                            <a:srgbClr val="330066"/>
                          </a:solidFill>
                          <a:latin typeface="Times New Roman"/>
                          <a:cs typeface="Times New Roman"/>
                        </a:rPr>
                        <a:t>Varlıklar	</a:t>
                      </a:r>
                      <a:r>
                        <a:rPr sz="700" b="1" dirty="0">
                          <a:solidFill>
                            <a:srgbClr val="330066"/>
                          </a:solidFill>
                          <a:latin typeface="Times New Roman"/>
                          <a:cs typeface="Times New Roman"/>
                        </a:rPr>
                        <a:t>KVYK</a:t>
                      </a:r>
                      <a:endParaRPr sz="700">
                        <a:latin typeface="Times New Roman"/>
                        <a:cs typeface="Times New Roman"/>
                      </a:endParaRPr>
                    </a:p>
                  </a:txBody>
                  <a:tcPr marL="0" marR="0" marT="508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5"/>
                  </a:ext>
                </a:extLst>
              </a:tr>
              <a:tr h="72150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5"/>
                        </a:spcBef>
                        <a:tabLst>
                          <a:tab pos="1368425" algn="l"/>
                        </a:tabLst>
                      </a:pPr>
                      <a:r>
                        <a:rPr sz="700" b="1" dirty="0">
                          <a:solidFill>
                            <a:srgbClr val="330066"/>
                          </a:solidFill>
                          <a:latin typeface="Times New Roman"/>
                          <a:cs typeface="Times New Roman"/>
                        </a:rPr>
                        <a:t>KVYK + </a:t>
                      </a:r>
                      <a:r>
                        <a:rPr sz="700" b="1" spc="5" dirty="0">
                          <a:solidFill>
                            <a:srgbClr val="330066"/>
                          </a:solidFill>
                          <a:latin typeface="Times New Roman"/>
                          <a:cs typeface="Times New Roman"/>
                        </a:rPr>
                        <a:t>UVYK	</a:t>
                      </a:r>
                      <a:r>
                        <a:rPr sz="700" b="1" spc="-5" dirty="0">
                          <a:solidFill>
                            <a:srgbClr val="330066"/>
                          </a:solidFill>
                          <a:latin typeface="Times New Roman"/>
                          <a:cs typeface="Times New Roman"/>
                        </a:rPr>
                        <a:t>Özkaynaklar</a:t>
                      </a:r>
                      <a:endParaRPr sz="700">
                        <a:latin typeface="Times New Roman"/>
                        <a:cs typeface="Times New Roman"/>
                      </a:endParaRPr>
                    </a:p>
                  </a:txBody>
                  <a:tcPr marL="0" marR="0" marT="5715"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7" name="object 17"/>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8" name="object 18"/>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20" name="object 20"/>
          <p:cNvSpPr txBox="1"/>
          <p:nvPr/>
        </p:nvSpPr>
        <p:spPr>
          <a:xfrm>
            <a:off x="1681983" y="5325819"/>
            <a:ext cx="1111885" cy="168275"/>
          </a:xfrm>
          <a:prstGeom prst="rect">
            <a:avLst/>
          </a:prstGeom>
        </p:spPr>
        <p:txBody>
          <a:bodyPr vert="horz" wrap="square" lIns="0" tIns="17145" rIns="0" bIns="0" rtlCol="0">
            <a:spAutoFit/>
          </a:bodyPr>
          <a:lstStyle/>
          <a:p>
            <a:pPr marL="12700">
              <a:lnSpc>
                <a:spcPct val="100000"/>
              </a:lnSpc>
              <a:spcBef>
                <a:spcPts val="135"/>
              </a:spcBef>
            </a:pPr>
            <a:r>
              <a:rPr sz="900" b="1" spc="20" dirty="0">
                <a:latin typeface="Times New Roman"/>
                <a:cs typeface="Times New Roman"/>
              </a:rPr>
              <a:t>Oran </a:t>
            </a:r>
            <a:r>
              <a:rPr sz="900" b="1" spc="15" dirty="0">
                <a:latin typeface="Times New Roman"/>
                <a:cs typeface="Times New Roman"/>
              </a:rPr>
              <a:t>(Rasyo)</a:t>
            </a:r>
            <a:r>
              <a:rPr sz="900" b="1" spc="-40" dirty="0">
                <a:latin typeface="Times New Roman"/>
                <a:cs typeface="Times New Roman"/>
              </a:rPr>
              <a:t> </a:t>
            </a:r>
            <a:r>
              <a:rPr sz="900" b="1" spc="10" dirty="0">
                <a:latin typeface="Times New Roman"/>
                <a:cs typeface="Times New Roman"/>
              </a:rPr>
              <a:t>Analizi</a:t>
            </a:r>
            <a:endParaRPr sz="900">
              <a:latin typeface="Times New Roman"/>
              <a:cs typeface="Times New Roman"/>
            </a:endParaRPr>
          </a:p>
        </p:txBody>
      </p:sp>
      <p:sp>
        <p:nvSpPr>
          <p:cNvPr id="21" name="object 21"/>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22" name="object 22"/>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5672328" y="5069840"/>
            <a:ext cx="3175" cy="6350"/>
          </a:xfrm>
          <a:custGeom>
            <a:avLst/>
            <a:gdLst/>
            <a:ahLst/>
            <a:cxnLst/>
            <a:rect l="l" t="t" r="r" b="b"/>
            <a:pathLst>
              <a:path w="3175" h="6350">
                <a:moveTo>
                  <a:pt x="0" y="0"/>
                </a:moveTo>
                <a:lnTo>
                  <a:pt x="2666" y="0"/>
                </a:lnTo>
                <a:lnTo>
                  <a:pt x="2666" y="6349"/>
                </a:lnTo>
                <a:lnTo>
                  <a:pt x="0" y="6349"/>
                </a:lnTo>
                <a:lnTo>
                  <a:pt x="0" y="0"/>
                </a:lnTo>
                <a:close/>
              </a:path>
            </a:pathLst>
          </a:custGeom>
          <a:solidFill>
            <a:srgbClr val="CCCC00"/>
          </a:solidFill>
        </p:spPr>
        <p:txBody>
          <a:bodyPr wrap="square" lIns="0" tIns="0" rIns="0" bIns="0" rtlCol="0"/>
          <a:lstStyle/>
          <a:p>
            <a:endParaRPr/>
          </a:p>
        </p:txBody>
      </p:sp>
      <p:sp>
        <p:nvSpPr>
          <p:cNvPr id="24" name="object 24"/>
          <p:cNvSpPr/>
          <p:nvPr/>
        </p:nvSpPr>
        <p:spPr>
          <a:xfrm>
            <a:off x="5154167" y="5078729"/>
            <a:ext cx="527050" cy="0"/>
          </a:xfrm>
          <a:custGeom>
            <a:avLst/>
            <a:gdLst/>
            <a:ahLst/>
            <a:cxnLst/>
            <a:rect l="l" t="t" r="r" b="b"/>
            <a:pathLst>
              <a:path w="527050">
                <a:moveTo>
                  <a:pt x="0" y="0"/>
                </a:moveTo>
                <a:lnTo>
                  <a:pt x="526542" y="0"/>
                </a:lnTo>
              </a:path>
            </a:pathLst>
          </a:custGeom>
          <a:ln w="5080">
            <a:solidFill>
              <a:srgbClr val="CCCC00"/>
            </a:solidFill>
          </a:ln>
        </p:spPr>
        <p:txBody>
          <a:bodyPr wrap="square" lIns="0" tIns="0" rIns="0" bIns="0" rtlCol="0"/>
          <a:lstStyle/>
          <a:p>
            <a:endParaRPr/>
          </a:p>
        </p:txBody>
      </p:sp>
      <p:sp>
        <p:nvSpPr>
          <p:cNvPr id="25" name="object 25"/>
          <p:cNvSpPr/>
          <p:nvPr/>
        </p:nvSpPr>
        <p:spPr>
          <a:xfrm>
            <a:off x="5154167" y="5084445"/>
            <a:ext cx="525780" cy="0"/>
          </a:xfrm>
          <a:custGeom>
            <a:avLst/>
            <a:gdLst/>
            <a:ahLst/>
            <a:cxnLst/>
            <a:rect l="l" t="t" r="r" b="b"/>
            <a:pathLst>
              <a:path w="525779">
                <a:moveTo>
                  <a:pt x="0" y="0"/>
                </a:moveTo>
                <a:lnTo>
                  <a:pt x="525399" y="0"/>
                </a:lnTo>
              </a:path>
            </a:pathLst>
          </a:custGeom>
          <a:ln w="6350">
            <a:solidFill>
              <a:srgbClr val="CCCC00"/>
            </a:solidFill>
          </a:ln>
        </p:spPr>
        <p:txBody>
          <a:bodyPr wrap="square" lIns="0" tIns="0" rIns="0" bIns="0" rtlCol="0"/>
          <a:lstStyle/>
          <a:p>
            <a:endParaRPr/>
          </a:p>
        </p:txBody>
      </p:sp>
      <p:sp>
        <p:nvSpPr>
          <p:cNvPr id="26" name="object 26"/>
          <p:cNvSpPr/>
          <p:nvPr/>
        </p:nvSpPr>
        <p:spPr>
          <a:xfrm>
            <a:off x="5672328" y="5087620"/>
            <a:ext cx="2540" cy="3810"/>
          </a:xfrm>
          <a:custGeom>
            <a:avLst/>
            <a:gdLst/>
            <a:ahLst/>
            <a:cxnLst/>
            <a:rect l="l" t="t" r="r" b="b"/>
            <a:pathLst>
              <a:path w="2539" h="3810">
                <a:moveTo>
                  <a:pt x="0" y="0"/>
                </a:moveTo>
                <a:lnTo>
                  <a:pt x="2159" y="0"/>
                </a:lnTo>
                <a:lnTo>
                  <a:pt x="2159" y="3809"/>
                </a:lnTo>
                <a:lnTo>
                  <a:pt x="0" y="3809"/>
                </a:lnTo>
                <a:lnTo>
                  <a:pt x="0" y="0"/>
                </a:lnTo>
                <a:close/>
              </a:path>
            </a:pathLst>
          </a:custGeom>
          <a:solidFill>
            <a:srgbClr val="CCCC00"/>
          </a:solidFill>
        </p:spPr>
        <p:txBody>
          <a:bodyPr wrap="square" lIns="0" tIns="0" rIns="0" bIns="0" rtlCol="0"/>
          <a:lstStyle/>
          <a:p>
            <a:endParaRPr/>
          </a:p>
        </p:txBody>
      </p:sp>
      <p:sp>
        <p:nvSpPr>
          <p:cNvPr id="27" name="object 27"/>
          <p:cNvSpPr/>
          <p:nvPr/>
        </p:nvSpPr>
        <p:spPr>
          <a:xfrm>
            <a:off x="5151120" y="5061203"/>
            <a:ext cx="536575" cy="40005"/>
          </a:xfrm>
          <a:custGeom>
            <a:avLst/>
            <a:gdLst/>
            <a:ahLst/>
            <a:cxnLst/>
            <a:rect l="l" t="t" r="r" b="b"/>
            <a:pathLst>
              <a:path w="536575" h="40004">
                <a:moveTo>
                  <a:pt x="516636" y="15240"/>
                </a:moveTo>
                <a:lnTo>
                  <a:pt x="516636" y="0"/>
                </a:lnTo>
                <a:lnTo>
                  <a:pt x="525780" y="9144"/>
                </a:lnTo>
                <a:lnTo>
                  <a:pt x="524256" y="9144"/>
                </a:lnTo>
                <a:lnTo>
                  <a:pt x="518160" y="12192"/>
                </a:lnTo>
                <a:lnTo>
                  <a:pt x="518922" y="12953"/>
                </a:lnTo>
                <a:lnTo>
                  <a:pt x="516636" y="15240"/>
                </a:lnTo>
                <a:close/>
              </a:path>
              <a:path w="536575" h="40004">
                <a:moveTo>
                  <a:pt x="525780" y="19812"/>
                </a:moveTo>
                <a:lnTo>
                  <a:pt x="518922" y="12953"/>
                </a:lnTo>
                <a:lnTo>
                  <a:pt x="521208" y="10668"/>
                </a:lnTo>
                <a:lnTo>
                  <a:pt x="524256" y="9144"/>
                </a:lnTo>
                <a:lnTo>
                  <a:pt x="524256" y="18288"/>
                </a:lnTo>
                <a:lnTo>
                  <a:pt x="527304" y="18288"/>
                </a:lnTo>
                <a:lnTo>
                  <a:pt x="525780" y="19812"/>
                </a:lnTo>
                <a:close/>
              </a:path>
              <a:path w="536575" h="40004">
                <a:moveTo>
                  <a:pt x="527304" y="18288"/>
                </a:moveTo>
                <a:lnTo>
                  <a:pt x="524256" y="18288"/>
                </a:lnTo>
                <a:lnTo>
                  <a:pt x="524256" y="9144"/>
                </a:lnTo>
                <a:lnTo>
                  <a:pt x="525780" y="9144"/>
                </a:lnTo>
                <a:lnTo>
                  <a:pt x="533400" y="16764"/>
                </a:lnTo>
                <a:lnTo>
                  <a:pt x="528828" y="16764"/>
                </a:lnTo>
                <a:lnTo>
                  <a:pt x="527304" y="18288"/>
                </a:lnTo>
                <a:close/>
              </a:path>
              <a:path w="536575" h="40004">
                <a:moveTo>
                  <a:pt x="516636" y="28956"/>
                </a:moveTo>
                <a:lnTo>
                  <a:pt x="0" y="28956"/>
                </a:lnTo>
                <a:lnTo>
                  <a:pt x="0" y="10668"/>
                </a:lnTo>
                <a:lnTo>
                  <a:pt x="516636" y="10668"/>
                </a:lnTo>
                <a:lnTo>
                  <a:pt x="516636" y="15240"/>
                </a:lnTo>
                <a:lnTo>
                  <a:pt x="7620" y="15240"/>
                </a:lnTo>
                <a:lnTo>
                  <a:pt x="3048" y="18288"/>
                </a:lnTo>
                <a:lnTo>
                  <a:pt x="7620" y="18288"/>
                </a:lnTo>
                <a:lnTo>
                  <a:pt x="7620" y="21336"/>
                </a:lnTo>
                <a:lnTo>
                  <a:pt x="3048" y="21336"/>
                </a:lnTo>
                <a:lnTo>
                  <a:pt x="7620" y="25908"/>
                </a:lnTo>
                <a:lnTo>
                  <a:pt x="516636" y="25908"/>
                </a:lnTo>
                <a:lnTo>
                  <a:pt x="516636" y="28956"/>
                </a:lnTo>
                <a:close/>
              </a:path>
              <a:path w="536575" h="40004">
                <a:moveTo>
                  <a:pt x="521208" y="10668"/>
                </a:moveTo>
                <a:close/>
              </a:path>
              <a:path w="536575" h="40004">
                <a:moveTo>
                  <a:pt x="518922" y="12953"/>
                </a:moveTo>
                <a:lnTo>
                  <a:pt x="518160" y="12192"/>
                </a:lnTo>
                <a:lnTo>
                  <a:pt x="521208" y="10668"/>
                </a:lnTo>
                <a:lnTo>
                  <a:pt x="518922" y="12953"/>
                </a:lnTo>
                <a:close/>
              </a:path>
              <a:path w="536575" h="40004">
                <a:moveTo>
                  <a:pt x="524256" y="18288"/>
                </a:moveTo>
                <a:lnTo>
                  <a:pt x="7620" y="18288"/>
                </a:lnTo>
                <a:lnTo>
                  <a:pt x="7620" y="15240"/>
                </a:lnTo>
                <a:lnTo>
                  <a:pt x="516636" y="15240"/>
                </a:lnTo>
                <a:lnTo>
                  <a:pt x="518922" y="12953"/>
                </a:lnTo>
                <a:lnTo>
                  <a:pt x="524256" y="18288"/>
                </a:lnTo>
                <a:close/>
              </a:path>
              <a:path w="536575" h="40004">
                <a:moveTo>
                  <a:pt x="7620" y="18288"/>
                </a:moveTo>
                <a:lnTo>
                  <a:pt x="3048" y="18288"/>
                </a:lnTo>
                <a:lnTo>
                  <a:pt x="7620" y="15240"/>
                </a:lnTo>
                <a:lnTo>
                  <a:pt x="7620" y="18288"/>
                </a:lnTo>
                <a:close/>
              </a:path>
              <a:path w="536575" h="40004">
                <a:moveTo>
                  <a:pt x="528828" y="22860"/>
                </a:moveTo>
                <a:lnTo>
                  <a:pt x="525780" y="19812"/>
                </a:lnTo>
                <a:lnTo>
                  <a:pt x="528828" y="16764"/>
                </a:lnTo>
                <a:lnTo>
                  <a:pt x="528828" y="22860"/>
                </a:lnTo>
                <a:close/>
              </a:path>
              <a:path w="536575" h="40004">
                <a:moveTo>
                  <a:pt x="533400" y="22860"/>
                </a:moveTo>
                <a:lnTo>
                  <a:pt x="528828" y="22860"/>
                </a:lnTo>
                <a:lnTo>
                  <a:pt x="528828" y="16764"/>
                </a:lnTo>
                <a:lnTo>
                  <a:pt x="533400" y="16764"/>
                </a:lnTo>
                <a:lnTo>
                  <a:pt x="536448" y="19812"/>
                </a:lnTo>
                <a:lnTo>
                  <a:pt x="533400" y="22860"/>
                </a:lnTo>
                <a:close/>
              </a:path>
              <a:path w="536575" h="40004">
                <a:moveTo>
                  <a:pt x="525780" y="30480"/>
                </a:moveTo>
                <a:lnTo>
                  <a:pt x="524256" y="30480"/>
                </a:lnTo>
                <a:lnTo>
                  <a:pt x="524256" y="21336"/>
                </a:lnTo>
                <a:lnTo>
                  <a:pt x="525780" y="19812"/>
                </a:lnTo>
                <a:lnTo>
                  <a:pt x="528828" y="22860"/>
                </a:lnTo>
                <a:lnTo>
                  <a:pt x="533400" y="22860"/>
                </a:lnTo>
                <a:lnTo>
                  <a:pt x="525780" y="30480"/>
                </a:lnTo>
                <a:close/>
              </a:path>
              <a:path w="536575" h="40004">
                <a:moveTo>
                  <a:pt x="7620" y="25908"/>
                </a:moveTo>
                <a:lnTo>
                  <a:pt x="3048" y="21336"/>
                </a:lnTo>
                <a:lnTo>
                  <a:pt x="7620" y="21336"/>
                </a:lnTo>
                <a:lnTo>
                  <a:pt x="7620" y="25908"/>
                </a:lnTo>
                <a:close/>
              </a:path>
              <a:path w="536575" h="40004">
                <a:moveTo>
                  <a:pt x="518464" y="27127"/>
                </a:moveTo>
                <a:lnTo>
                  <a:pt x="516636" y="25908"/>
                </a:lnTo>
                <a:lnTo>
                  <a:pt x="7620" y="25908"/>
                </a:lnTo>
                <a:lnTo>
                  <a:pt x="7620" y="21336"/>
                </a:lnTo>
                <a:lnTo>
                  <a:pt x="524256" y="21336"/>
                </a:lnTo>
                <a:lnTo>
                  <a:pt x="518464" y="27127"/>
                </a:lnTo>
                <a:close/>
              </a:path>
              <a:path w="536575" h="40004">
                <a:moveTo>
                  <a:pt x="524256" y="30480"/>
                </a:moveTo>
                <a:lnTo>
                  <a:pt x="521208" y="28955"/>
                </a:lnTo>
                <a:lnTo>
                  <a:pt x="518464" y="27127"/>
                </a:lnTo>
                <a:lnTo>
                  <a:pt x="524256" y="21336"/>
                </a:lnTo>
                <a:lnTo>
                  <a:pt x="524256" y="30480"/>
                </a:lnTo>
                <a:close/>
              </a:path>
              <a:path w="536575" h="40004">
                <a:moveTo>
                  <a:pt x="516636" y="39624"/>
                </a:moveTo>
                <a:lnTo>
                  <a:pt x="516636" y="25908"/>
                </a:lnTo>
                <a:lnTo>
                  <a:pt x="518464" y="27127"/>
                </a:lnTo>
                <a:lnTo>
                  <a:pt x="518160" y="27432"/>
                </a:lnTo>
                <a:lnTo>
                  <a:pt x="524256" y="30480"/>
                </a:lnTo>
                <a:lnTo>
                  <a:pt x="525780" y="30480"/>
                </a:lnTo>
                <a:lnTo>
                  <a:pt x="516636" y="39624"/>
                </a:lnTo>
                <a:close/>
              </a:path>
              <a:path w="536575" h="40004">
                <a:moveTo>
                  <a:pt x="521208" y="28955"/>
                </a:moveTo>
                <a:lnTo>
                  <a:pt x="518160" y="27432"/>
                </a:lnTo>
                <a:lnTo>
                  <a:pt x="518464" y="27127"/>
                </a:lnTo>
                <a:lnTo>
                  <a:pt x="521208" y="28955"/>
                </a:lnTo>
                <a:close/>
              </a:path>
            </a:pathLst>
          </a:custGeom>
          <a:solidFill>
            <a:srgbClr val="959500"/>
          </a:solidFill>
        </p:spPr>
        <p:txBody>
          <a:bodyPr wrap="square" lIns="0" tIns="0" rIns="0" bIns="0" rtlCol="0"/>
          <a:lstStyle/>
          <a:p>
            <a:endParaRPr/>
          </a:p>
        </p:txBody>
      </p:sp>
      <p:sp>
        <p:nvSpPr>
          <p:cNvPr id="28" name="object 28"/>
          <p:cNvSpPr/>
          <p:nvPr/>
        </p:nvSpPr>
        <p:spPr>
          <a:xfrm>
            <a:off x="5734812" y="5196840"/>
            <a:ext cx="3175" cy="6350"/>
          </a:xfrm>
          <a:custGeom>
            <a:avLst/>
            <a:gdLst/>
            <a:ahLst/>
            <a:cxnLst/>
            <a:rect l="l" t="t" r="r" b="b"/>
            <a:pathLst>
              <a:path w="3175" h="6350">
                <a:moveTo>
                  <a:pt x="0" y="0"/>
                </a:moveTo>
                <a:lnTo>
                  <a:pt x="3175" y="0"/>
                </a:lnTo>
                <a:lnTo>
                  <a:pt x="3175" y="6349"/>
                </a:lnTo>
                <a:lnTo>
                  <a:pt x="0" y="6349"/>
                </a:lnTo>
                <a:lnTo>
                  <a:pt x="0" y="0"/>
                </a:lnTo>
                <a:close/>
              </a:path>
            </a:pathLst>
          </a:custGeom>
          <a:solidFill>
            <a:srgbClr val="CCCC00"/>
          </a:solidFill>
        </p:spPr>
        <p:txBody>
          <a:bodyPr wrap="square" lIns="0" tIns="0" rIns="0" bIns="0" rtlCol="0"/>
          <a:lstStyle/>
          <a:p>
            <a:endParaRPr/>
          </a:p>
        </p:txBody>
      </p:sp>
      <p:sp>
        <p:nvSpPr>
          <p:cNvPr id="29" name="object 29"/>
          <p:cNvSpPr/>
          <p:nvPr/>
        </p:nvSpPr>
        <p:spPr>
          <a:xfrm>
            <a:off x="5218176" y="5205095"/>
            <a:ext cx="525145" cy="0"/>
          </a:xfrm>
          <a:custGeom>
            <a:avLst/>
            <a:gdLst/>
            <a:ahLst/>
            <a:cxnLst/>
            <a:rect l="l" t="t" r="r" b="b"/>
            <a:pathLst>
              <a:path w="525145">
                <a:moveTo>
                  <a:pt x="0" y="0"/>
                </a:moveTo>
                <a:lnTo>
                  <a:pt x="524890" y="0"/>
                </a:lnTo>
              </a:path>
            </a:pathLst>
          </a:custGeom>
          <a:ln w="3810">
            <a:solidFill>
              <a:srgbClr val="CCCC00"/>
            </a:solidFill>
          </a:ln>
        </p:spPr>
        <p:txBody>
          <a:bodyPr wrap="square" lIns="0" tIns="0" rIns="0" bIns="0" rtlCol="0"/>
          <a:lstStyle/>
          <a:p>
            <a:endParaRPr/>
          </a:p>
        </p:txBody>
      </p:sp>
      <p:sp>
        <p:nvSpPr>
          <p:cNvPr id="30" name="object 30"/>
          <p:cNvSpPr/>
          <p:nvPr/>
        </p:nvSpPr>
        <p:spPr>
          <a:xfrm>
            <a:off x="5218176" y="5210175"/>
            <a:ext cx="525145" cy="0"/>
          </a:xfrm>
          <a:custGeom>
            <a:avLst/>
            <a:gdLst/>
            <a:ahLst/>
            <a:cxnLst/>
            <a:rect l="l" t="t" r="r" b="b"/>
            <a:pathLst>
              <a:path w="525145">
                <a:moveTo>
                  <a:pt x="0" y="0"/>
                </a:moveTo>
                <a:lnTo>
                  <a:pt x="524636" y="0"/>
                </a:lnTo>
              </a:path>
            </a:pathLst>
          </a:custGeom>
          <a:ln w="6350">
            <a:solidFill>
              <a:srgbClr val="CCCC00"/>
            </a:solidFill>
          </a:ln>
        </p:spPr>
        <p:txBody>
          <a:bodyPr wrap="square" lIns="0" tIns="0" rIns="0" bIns="0" rtlCol="0"/>
          <a:lstStyle/>
          <a:p>
            <a:endParaRPr/>
          </a:p>
        </p:txBody>
      </p:sp>
      <p:sp>
        <p:nvSpPr>
          <p:cNvPr id="31" name="object 31"/>
          <p:cNvSpPr/>
          <p:nvPr/>
        </p:nvSpPr>
        <p:spPr>
          <a:xfrm>
            <a:off x="5734812" y="5213350"/>
            <a:ext cx="2540" cy="5080"/>
          </a:xfrm>
          <a:custGeom>
            <a:avLst/>
            <a:gdLst/>
            <a:ahLst/>
            <a:cxnLst/>
            <a:rect l="l" t="t" r="r" b="b"/>
            <a:pathLst>
              <a:path w="2539" h="5079">
                <a:moveTo>
                  <a:pt x="0" y="0"/>
                </a:moveTo>
                <a:lnTo>
                  <a:pt x="2286" y="0"/>
                </a:lnTo>
                <a:lnTo>
                  <a:pt x="2286" y="5079"/>
                </a:lnTo>
                <a:lnTo>
                  <a:pt x="0" y="5079"/>
                </a:lnTo>
                <a:lnTo>
                  <a:pt x="0" y="0"/>
                </a:lnTo>
                <a:close/>
              </a:path>
            </a:pathLst>
          </a:custGeom>
          <a:solidFill>
            <a:srgbClr val="CCCC00"/>
          </a:solidFill>
        </p:spPr>
        <p:txBody>
          <a:bodyPr wrap="square" lIns="0" tIns="0" rIns="0" bIns="0" rtlCol="0"/>
          <a:lstStyle/>
          <a:p>
            <a:endParaRPr/>
          </a:p>
        </p:txBody>
      </p:sp>
      <p:sp>
        <p:nvSpPr>
          <p:cNvPr id="32" name="object 32"/>
          <p:cNvSpPr/>
          <p:nvPr/>
        </p:nvSpPr>
        <p:spPr>
          <a:xfrm>
            <a:off x="5213603" y="5187696"/>
            <a:ext cx="538480" cy="40005"/>
          </a:xfrm>
          <a:custGeom>
            <a:avLst/>
            <a:gdLst/>
            <a:ahLst/>
            <a:cxnLst/>
            <a:rect l="l" t="t" r="r" b="b"/>
            <a:pathLst>
              <a:path w="538479" h="40004">
                <a:moveTo>
                  <a:pt x="518160" y="15240"/>
                </a:moveTo>
                <a:lnTo>
                  <a:pt x="518160" y="0"/>
                </a:lnTo>
                <a:lnTo>
                  <a:pt x="527304" y="9144"/>
                </a:lnTo>
                <a:lnTo>
                  <a:pt x="525780" y="9144"/>
                </a:lnTo>
                <a:lnTo>
                  <a:pt x="522732" y="10668"/>
                </a:lnTo>
                <a:lnTo>
                  <a:pt x="521208" y="10668"/>
                </a:lnTo>
                <a:lnTo>
                  <a:pt x="520446" y="11810"/>
                </a:lnTo>
                <a:lnTo>
                  <a:pt x="519684" y="12192"/>
                </a:lnTo>
                <a:lnTo>
                  <a:pt x="519988" y="12496"/>
                </a:lnTo>
                <a:lnTo>
                  <a:pt x="518160" y="15240"/>
                </a:lnTo>
                <a:close/>
              </a:path>
              <a:path w="538479" h="40004">
                <a:moveTo>
                  <a:pt x="527890" y="20398"/>
                </a:moveTo>
                <a:lnTo>
                  <a:pt x="519988" y="12496"/>
                </a:lnTo>
                <a:lnTo>
                  <a:pt x="520446" y="11810"/>
                </a:lnTo>
                <a:lnTo>
                  <a:pt x="525780" y="9144"/>
                </a:lnTo>
                <a:lnTo>
                  <a:pt x="525780" y="18288"/>
                </a:lnTo>
                <a:lnTo>
                  <a:pt x="530352" y="18288"/>
                </a:lnTo>
                <a:lnTo>
                  <a:pt x="527890" y="20398"/>
                </a:lnTo>
                <a:close/>
              </a:path>
              <a:path w="538479" h="40004">
                <a:moveTo>
                  <a:pt x="534924" y="22860"/>
                </a:moveTo>
                <a:lnTo>
                  <a:pt x="530352" y="22860"/>
                </a:lnTo>
                <a:lnTo>
                  <a:pt x="530352" y="18288"/>
                </a:lnTo>
                <a:lnTo>
                  <a:pt x="525780" y="18288"/>
                </a:lnTo>
                <a:lnTo>
                  <a:pt x="525780" y="9144"/>
                </a:lnTo>
                <a:lnTo>
                  <a:pt x="527304" y="9144"/>
                </a:lnTo>
                <a:lnTo>
                  <a:pt x="537972" y="19812"/>
                </a:lnTo>
                <a:lnTo>
                  <a:pt x="534924" y="22860"/>
                </a:lnTo>
                <a:close/>
              </a:path>
              <a:path w="538479" h="40004">
                <a:moveTo>
                  <a:pt x="518160" y="28956"/>
                </a:moveTo>
                <a:lnTo>
                  <a:pt x="0" y="28956"/>
                </a:lnTo>
                <a:lnTo>
                  <a:pt x="0" y="10668"/>
                </a:lnTo>
                <a:lnTo>
                  <a:pt x="518160" y="10668"/>
                </a:lnTo>
                <a:lnTo>
                  <a:pt x="518160" y="15240"/>
                </a:lnTo>
                <a:lnTo>
                  <a:pt x="7620" y="15240"/>
                </a:lnTo>
                <a:lnTo>
                  <a:pt x="4572" y="18288"/>
                </a:lnTo>
                <a:lnTo>
                  <a:pt x="7620" y="18288"/>
                </a:lnTo>
                <a:lnTo>
                  <a:pt x="7620" y="21336"/>
                </a:lnTo>
                <a:lnTo>
                  <a:pt x="4572" y="21336"/>
                </a:lnTo>
                <a:lnTo>
                  <a:pt x="7620" y="25908"/>
                </a:lnTo>
                <a:lnTo>
                  <a:pt x="518160" y="25908"/>
                </a:lnTo>
                <a:lnTo>
                  <a:pt x="518160" y="28956"/>
                </a:lnTo>
                <a:close/>
              </a:path>
              <a:path w="538479" h="40004">
                <a:moveTo>
                  <a:pt x="520446" y="11810"/>
                </a:moveTo>
                <a:lnTo>
                  <a:pt x="521208" y="10668"/>
                </a:lnTo>
                <a:lnTo>
                  <a:pt x="522732" y="10668"/>
                </a:lnTo>
                <a:lnTo>
                  <a:pt x="520446" y="11810"/>
                </a:lnTo>
                <a:close/>
              </a:path>
              <a:path w="538479" h="40004">
                <a:moveTo>
                  <a:pt x="519988" y="12496"/>
                </a:moveTo>
                <a:lnTo>
                  <a:pt x="519684" y="12192"/>
                </a:lnTo>
                <a:lnTo>
                  <a:pt x="520446" y="11810"/>
                </a:lnTo>
                <a:lnTo>
                  <a:pt x="519988" y="12496"/>
                </a:lnTo>
                <a:close/>
              </a:path>
              <a:path w="538479" h="40004">
                <a:moveTo>
                  <a:pt x="525780" y="18288"/>
                </a:moveTo>
                <a:lnTo>
                  <a:pt x="7620" y="18288"/>
                </a:lnTo>
                <a:lnTo>
                  <a:pt x="7620" y="15240"/>
                </a:lnTo>
                <a:lnTo>
                  <a:pt x="518160" y="15240"/>
                </a:lnTo>
                <a:lnTo>
                  <a:pt x="519988" y="12496"/>
                </a:lnTo>
                <a:lnTo>
                  <a:pt x="525780" y="18288"/>
                </a:lnTo>
                <a:close/>
              </a:path>
              <a:path w="538479" h="40004">
                <a:moveTo>
                  <a:pt x="7620" y="18288"/>
                </a:moveTo>
                <a:lnTo>
                  <a:pt x="4572" y="18288"/>
                </a:lnTo>
                <a:lnTo>
                  <a:pt x="7620" y="15240"/>
                </a:lnTo>
                <a:lnTo>
                  <a:pt x="7620" y="18288"/>
                </a:lnTo>
                <a:close/>
              </a:path>
              <a:path w="538479" h="40004">
                <a:moveTo>
                  <a:pt x="530352" y="22860"/>
                </a:moveTo>
                <a:lnTo>
                  <a:pt x="527890" y="20398"/>
                </a:lnTo>
                <a:lnTo>
                  <a:pt x="530352" y="18288"/>
                </a:lnTo>
                <a:lnTo>
                  <a:pt x="530352" y="22860"/>
                </a:lnTo>
                <a:close/>
              </a:path>
              <a:path w="538479" h="40004">
                <a:moveTo>
                  <a:pt x="527304" y="30480"/>
                </a:moveTo>
                <a:lnTo>
                  <a:pt x="525780" y="30480"/>
                </a:lnTo>
                <a:lnTo>
                  <a:pt x="525780" y="22206"/>
                </a:lnTo>
                <a:lnTo>
                  <a:pt x="527890" y="20398"/>
                </a:lnTo>
                <a:lnTo>
                  <a:pt x="530352" y="22860"/>
                </a:lnTo>
                <a:lnTo>
                  <a:pt x="534924" y="22860"/>
                </a:lnTo>
                <a:lnTo>
                  <a:pt x="527304" y="30480"/>
                </a:lnTo>
                <a:close/>
              </a:path>
              <a:path w="538479" h="40004">
                <a:moveTo>
                  <a:pt x="7620" y="25908"/>
                </a:moveTo>
                <a:lnTo>
                  <a:pt x="4572" y="21336"/>
                </a:lnTo>
                <a:lnTo>
                  <a:pt x="7620" y="21336"/>
                </a:lnTo>
                <a:lnTo>
                  <a:pt x="7620" y="25908"/>
                </a:lnTo>
                <a:close/>
              </a:path>
              <a:path w="538479" h="40004">
                <a:moveTo>
                  <a:pt x="519684" y="27431"/>
                </a:moveTo>
                <a:lnTo>
                  <a:pt x="518160" y="25908"/>
                </a:lnTo>
                <a:lnTo>
                  <a:pt x="7620" y="25908"/>
                </a:lnTo>
                <a:lnTo>
                  <a:pt x="7620" y="21336"/>
                </a:lnTo>
                <a:lnTo>
                  <a:pt x="525780" y="21336"/>
                </a:lnTo>
                <a:lnTo>
                  <a:pt x="525780" y="22206"/>
                </a:lnTo>
                <a:lnTo>
                  <a:pt x="519684" y="27431"/>
                </a:lnTo>
                <a:close/>
              </a:path>
              <a:path w="538479" h="40004">
                <a:moveTo>
                  <a:pt x="525780" y="30480"/>
                </a:moveTo>
                <a:lnTo>
                  <a:pt x="519684" y="27431"/>
                </a:lnTo>
                <a:lnTo>
                  <a:pt x="525780" y="22206"/>
                </a:lnTo>
                <a:lnTo>
                  <a:pt x="525780" y="30480"/>
                </a:lnTo>
                <a:close/>
              </a:path>
              <a:path w="538479" h="40004">
                <a:moveTo>
                  <a:pt x="518160" y="39624"/>
                </a:moveTo>
                <a:lnTo>
                  <a:pt x="518160" y="25908"/>
                </a:lnTo>
                <a:lnTo>
                  <a:pt x="521208" y="28956"/>
                </a:lnTo>
                <a:lnTo>
                  <a:pt x="522732" y="28956"/>
                </a:lnTo>
                <a:lnTo>
                  <a:pt x="525780" y="30480"/>
                </a:lnTo>
                <a:lnTo>
                  <a:pt x="527304" y="30480"/>
                </a:lnTo>
                <a:lnTo>
                  <a:pt x="518160" y="39624"/>
                </a:lnTo>
                <a:close/>
              </a:path>
              <a:path w="538479" h="40004">
                <a:moveTo>
                  <a:pt x="522732" y="28956"/>
                </a:moveTo>
                <a:lnTo>
                  <a:pt x="521208" y="28956"/>
                </a:lnTo>
                <a:lnTo>
                  <a:pt x="519684" y="27432"/>
                </a:lnTo>
                <a:lnTo>
                  <a:pt x="522732" y="28956"/>
                </a:lnTo>
                <a:close/>
              </a:path>
            </a:pathLst>
          </a:custGeom>
          <a:solidFill>
            <a:srgbClr val="959500"/>
          </a:solidFill>
        </p:spPr>
        <p:txBody>
          <a:bodyPr wrap="square" lIns="0" tIns="0" rIns="0" bIns="0" rtlCol="0"/>
          <a:lstStyle/>
          <a:p>
            <a:endParaRPr/>
          </a:p>
        </p:txBody>
      </p:sp>
      <p:sp>
        <p:nvSpPr>
          <p:cNvPr id="33" name="object 33"/>
          <p:cNvSpPr/>
          <p:nvPr/>
        </p:nvSpPr>
        <p:spPr>
          <a:xfrm>
            <a:off x="5672328" y="5325109"/>
            <a:ext cx="2540" cy="3810"/>
          </a:xfrm>
          <a:custGeom>
            <a:avLst/>
            <a:gdLst/>
            <a:ahLst/>
            <a:cxnLst/>
            <a:rect l="l" t="t" r="r" b="b"/>
            <a:pathLst>
              <a:path w="2539" h="3810">
                <a:moveTo>
                  <a:pt x="0" y="0"/>
                </a:moveTo>
                <a:lnTo>
                  <a:pt x="2518" y="0"/>
                </a:lnTo>
                <a:lnTo>
                  <a:pt x="2518" y="3810"/>
                </a:lnTo>
                <a:lnTo>
                  <a:pt x="0" y="3810"/>
                </a:lnTo>
                <a:lnTo>
                  <a:pt x="0" y="0"/>
                </a:lnTo>
                <a:close/>
              </a:path>
            </a:pathLst>
          </a:custGeom>
          <a:solidFill>
            <a:srgbClr val="CCCC00"/>
          </a:solidFill>
        </p:spPr>
        <p:txBody>
          <a:bodyPr wrap="square" lIns="0" tIns="0" rIns="0" bIns="0" rtlCol="0"/>
          <a:lstStyle/>
          <a:p>
            <a:endParaRPr/>
          </a:p>
        </p:txBody>
      </p:sp>
      <p:sp>
        <p:nvSpPr>
          <p:cNvPr id="34" name="object 34"/>
          <p:cNvSpPr/>
          <p:nvPr/>
        </p:nvSpPr>
        <p:spPr>
          <a:xfrm>
            <a:off x="5154167" y="5331459"/>
            <a:ext cx="526415" cy="0"/>
          </a:xfrm>
          <a:custGeom>
            <a:avLst/>
            <a:gdLst/>
            <a:ahLst/>
            <a:cxnLst/>
            <a:rect l="l" t="t" r="r" b="b"/>
            <a:pathLst>
              <a:path w="526414">
                <a:moveTo>
                  <a:pt x="0" y="0"/>
                </a:moveTo>
                <a:lnTo>
                  <a:pt x="525864" y="0"/>
                </a:lnTo>
              </a:path>
            </a:pathLst>
          </a:custGeom>
          <a:ln w="5079">
            <a:solidFill>
              <a:srgbClr val="CCCC00"/>
            </a:solidFill>
          </a:ln>
        </p:spPr>
        <p:txBody>
          <a:bodyPr wrap="square" lIns="0" tIns="0" rIns="0" bIns="0" rtlCol="0"/>
          <a:lstStyle/>
          <a:p>
            <a:endParaRPr/>
          </a:p>
        </p:txBody>
      </p:sp>
      <p:sp>
        <p:nvSpPr>
          <p:cNvPr id="35" name="object 35"/>
          <p:cNvSpPr/>
          <p:nvPr/>
        </p:nvSpPr>
        <p:spPr>
          <a:xfrm>
            <a:off x="5154167" y="5337175"/>
            <a:ext cx="525780" cy="0"/>
          </a:xfrm>
          <a:custGeom>
            <a:avLst/>
            <a:gdLst/>
            <a:ahLst/>
            <a:cxnLst/>
            <a:rect l="l" t="t" r="r" b="b"/>
            <a:pathLst>
              <a:path w="525779">
                <a:moveTo>
                  <a:pt x="0" y="0"/>
                </a:moveTo>
                <a:lnTo>
                  <a:pt x="525653" y="0"/>
                </a:lnTo>
              </a:path>
            </a:pathLst>
          </a:custGeom>
          <a:ln w="6350">
            <a:solidFill>
              <a:srgbClr val="CCCC00"/>
            </a:solidFill>
          </a:ln>
        </p:spPr>
        <p:txBody>
          <a:bodyPr wrap="square" lIns="0" tIns="0" rIns="0" bIns="0" rtlCol="0"/>
          <a:lstStyle/>
          <a:p>
            <a:endParaRPr/>
          </a:p>
        </p:txBody>
      </p:sp>
      <p:sp>
        <p:nvSpPr>
          <p:cNvPr id="36" name="object 36"/>
          <p:cNvSpPr/>
          <p:nvPr/>
        </p:nvSpPr>
        <p:spPr>
          <a:xfrm>
            <a:off x="5672328" y="5340350"/>
            <a:ext cx="2540" cy="3810"/>
          </a:xfrm>
          <a:custGeom>
            <a:avLst/>
            <a:gdLst/>
            <a:ahLst/>
            <a:cxnLst/>
            <a:rect l="l" t="t" r="r" b="b"/>
            <a:pathLst>
              <a:path w="2539" h="3810">
                <a:moveTo>
                  <a:pt x="0" y="0"/>
                </a:moveTo>
                <a:lnTo>
                  <a:pt x="2413" y="0"/>
                </a:lnTo>
                <a:lnTo>
                  <a:pt x="2413" y="3809"/>
                </a:lnTo>
                <a:lnTo>
                  <a:pt x="0" y="3809"/>
                </a:lnTo>
                <a:lnTo>
                  <a:pt x="0" y="0"/>
                </a:lnTo>
                <a:close/>
              </a:path>
            </a:pathLst>
          </a:custGeom>
          <a:solidFill>
            <a:srgbClr val="CCCC00"/>
          </a:solidFill>
        </p:spPr>
        <p:txBody>
          <a:bodyPr wrap="square" lIns="0" tIns="0" rIns="0" bIns="0" rtlCol="0"/>
          <a:lstStyle/>
          <a:p>
            <a:endParaRPr/>
          </a:p>
        </p:txBody>
      </p:sp>
      <p:sp>
        <p:nvSpPr>
          <p:cNvPr id="37" name="object 37"/>
          <p:cNvSpPr/>
          <p:nvPr/>
        </p:nvSpPr>
        <p:spPr>
          <a:xfrm>
            <a:off x="5151120" y="5315711"/>
            <a:ext cx="536575" cy="38100"/>
          </a:xfrm>
          <a:custGeom>
            <a:avLst/>
            <a:gdLst/>
            <a:ahLst/>
            <a:cxnLst/>
            <a:rect l="l" t="t" r="r" b="b"/>
            <a:pathLst>
              <a:path w="536575" h="38100">
                <a:moveTo>
                  <a:pt x="516636" y="13716"/>
                </a:moveTo>
                <a:lnTo>
                  <a:pt x="516636" y="0"/>
                </a:lnTo>
                <a:lnTo>
                  <a:pt x="526542" y="9144"/>
                </a:lnTo>
                <a:lnTo>
                  <a:pt x="524256" y="9144"/>
                </a:lnTo>
                <a:lnTo>
                  <a:pt x="518160" y="10668"/>
                </a:lnTo>
                <a:lnTo>
                  <a:pt x="519379" y="11887"/>
                </a:lnTo>
                <a:lnTo>
                  <a:pt x="516636" y="13716"/>
                </a:lnTo>
                <a:close/>
              </a:path>
              <a:path w="536575" h="38100">
                <a:moveTo>
                  <a:pt x="526542" y="19050"/>
                </a:moveTo>
                <a:lnTo>
                  <a:pt x="519379" y="11887"/>
                </a:lnTo>
                <a:lnTo>
                  <a:pt x="521208" y="10668"/>
                </a:lnTo>
                <a:lnTo>
                  <a:pt x="518160" y="10668"/>
                </a:lnTo>
                <a:lnTo>
                  <a:pt x="524256" y="9144"/>
                </a:lnTo>
                <a:lnTo>
                  <a:pt x="524256" y="10668"/>
                </a:lnTo>
                <a:lnTo>
                  <a:pt x="521208" y="10668"/>
                </a:lnTo>
                <a:lnTo>
                  <a:pt x="519379" y="11887"/>
                </a:lnTo>
                <a:lnTo>
                  <a:pt x="524256" y="11887"/>
                </a:lnTo>
                <a:lnTo>
                  <a:pt x="524256" y="16764"/>
                </a:lnTo>
                <a:lnTo>
                  <a:pt x="528828" y="16764"/>
                </a:lnTo>
                <a:lnTo>
                  <a:pt x="526542" y="19050"/>
                </a:lnTo>
                <a:close/>
              </a:path>
              <a:path w="536575" h="38100">
                <a:moveTo>
                  <a:pt x="533400" y="21336"/>
                </a:moveTo>
                <a:lnTo>
                  <a:pt x="528828" y="21336"/>
                </a:lnTo>
                <a:lnTo>
                  <a:pt x="528828" y="16764"/>
                </a:lnTo>
                <a:lnTo>
                  <a:pt x="524256" y="16764"/>
                </a:lnTo>
                <a:lnTo>
                  <a:pt x="524256" y="9144"/>
                </a:lnTo>
                <a:lnTo>
                  <a:pt x="526542" y="9144"/>
                </a:lnTo>
                <a:lnTo>
                  <a:pt x="536448" y="18288"/>
                </a:lnTo>
                <a:lnTo>
                  <a:pt x="533400" y="21336"/>
                </a:lnTo>
                <a:close/>
              </a:path>
              <a:path w="536575" h="38100">
                <a:moveTo>
                  <a:pt x="516636" y="27432"/>
                </a:moveTo>
                <a:lnTo>
                  <a:pt x="0" y="27432"/>
                </a:lnTo>
                <a:lnTo>
                  <a:pt x="0" y="10668"/>
                </a:lnTo>
                <a:lnTo>
                  <a:pt x="516636" y="10668"/>
                </a:lnTo>
                <a:lnTo>
                  <a:pt x="516636" y="13716"/>
                </a:lnTo>
                <a:lnTo>
                  <a:pt x="7620" y="13716"/>
                </a:lnTo>
                <a:lnTo>
                  <a:pt x="3048" y="16764"/>
                </a:lnTo>
                <a:lnTo>
                  <a:pt x="7620" y="16764"/>
                </a:lnTo>
                <a:lnTo>
                  <a:pt x="7620" y="19812"/>
                </a:lnTo>
                <a:lnTo>
                  <a:pt x="3048" y="19812"/>
                </a:lnTo>
                <a:lnTo>
                  <a:pt x="7620" y="24384"/>
                </a:lnTo>
                <a:lnTo>
                  <a:pt x="516636" y="24384"/>
                </a:lnTo>
                <a:lnTo>
                  <a:pt x="516636" y="27432"/>
                </a:lnTo>
                <a:close/>
              </a:path>
              <a:path w="536575" h="38100">
                <a:moveTo>
                  <a:pt x="524256" y="16764"/>
                </a:moveTo>
                <a:lnTo>
                  <a:pt x="7620" y="16764"/>
                </a:lnTo>
                <a:lnTo>
                  <a:pt x="7620" y="13716"/>
                </a:lnTo>
                <a:lnTo>
                  <a:pt x="516636" y="13716"/>
                </a:lnTo>
                <a:lnTo>
                  <a:pt x="519379" y="11887"/>
                </a:lnTo>
                <a:lnTo>
                  <a:pt x="524256" y="16764"/>
                </a:lnTo>
                <a:close/>
              </a:path>
              <a:path w="536575" h="38100">
                <a:moveTo>
                  <a:pt x="7620" y="16764"/>
                </a:moveTo>
                <a:lnTo>
                  <a:pt x="3048" y="16764"/>
                </a:lnTo>
                <a:lnTo>
                  <a:pt x="7620" y="13716"/>
                </a:lnTo>
                <a:lnTo>
                  <a:pt x="7620" y="16764"/>
                </a:lnTo>
                <a:close/>
              </a:path>
              <a:path w="536575" h="38100">
                <a:moveTo>
                  <a:pt x="528828" y="21336"/>
                </a:moveTo>
                <a:lnTo>
                  <a:pt x="526542" y="19050"/>
                </a:lnTo>
                <a:lnTo>
                  <a:pt x="528828" y="16764"/>
                </a:lnTo>
                <a:lnTo>
                  <a:pt x="528828" y="21336"/>
                </a:lnTo>
                <a:close/>
              </a:path>
              <a:path w="536575" h="38100">
                <a:moveTo>
                  <a:pt x="525780" y="28956"/>
                </a:moveTo>
                <a:lnTo>
                  <a:pt x="524256" y="28956"/>
                </a:lnTo>
                <a:lnTo>
                  <a:pt x="524256" y="21335"/>
                </a:lnTo>
                <a:lnTo>
                  <a:pt x="526542" y="19050"/>
                </a:lnTo>
                <a:lnTo>
                  <a:pt x="528828" y="21336"/>
                </a:lnTo>
                <a:lnTo>
                  <a:pt x="533400" y="21336"/>
                </a:lnTo>
                <a:lnTo>
                  <a:pt x="525780" y="28956"/>
                </a:lnTo>
                <a:close/>
              </a:path>
              <a:path w="536575" h="38100">
                <a:moveTo>
                  <a:pt x="7620" y="24384"/>
                </a:moveTo>
                <a:lnTo>
                  <a:pt x="3048" y="19812"/>
                </a:lnTo>
                <a:lnTo>
                  <a:pt x="7620" y="19812"/>
                </a:lnTo>
                <a:lnTo>
                  <a:pt x="7620" y="24384"/>
                </a:lnTo>
                <a:close/>
              </a:path>
              <a:path w="536575" h="38100">
                <a:moveTo>
                  <a:pt x="519379" y="26212"/>
                </a:moveTo>
                <a:lnTo>
                  <a:pt x="516636" y="24384"/>
                </a:lnTo>
                <a:lnTo>
                  <a:pt x="7620" y="24384"/>
                </a:lnTo>
                <a:lnTo>
                  <a:pt x="7620" y="19812"/>
                </a:lnTo>
                <a:lnTo>
                  <a:pt x="524256" y="19812"/>
                </a:lnTo>
                <a:lnTo>
                  <a:pt x="524256" y="21336"/>
                </a:lnTo>
                <a:lnTo>
                  <a:pt x="519379" y="26212"/>
                </a:lnTo>
                <a:close/>
              </a:path>
              <a:path w="536575" h="38100">
                <a:moveTo>
                  <a:pt x="524256" y="27432"/>
                </a:moveTo>
                <a:lnTo>
                  <a:pt x="521208" y="27432"/>
                </a:lnTo>
                <a:lnTo>
                  <a:pt x="519379" y="26212"/>
                </a:lnTo>
                <a:lnTo>
                  <a:pt x="524256" y="21335"/>
                </a:lnTo>
                <a:lnTo>
                  <a:pt x="524256" y="27432"/>
                </a:lnTo>
                <a:close/>
              </a:path>
              <a:path w="536575" h="38100">
                <a:moveTo>
                  <a:pt x="516636" y="38100"/>
                </a:moveTo>
                <a:lnTo>
                  <a:pt x="516636" y="24384"/>
                </a:lnTo>
                <a:lnTo>
                  <a:pt x="519379" y="26212"/>
                </a:lnTo>
                <a:lnTo>
                  <a:pt x="518160" y="27432"/>
                </a:lnTo>
                <a:lnTo>
                  <a:pt x="524256" y="28956"/>
                </a:lnTo>
                <a:lnTo>
                  <a:pt x="525780" y="28956"/>
                </a:lnTo>
                <a:lnTo>
                  <a:pt x="516636" y="38100"/>
                </a:lnTo>
                <a:close/>
              </a:path>
              <a:path w="536575" h="38100">
                <a:moveTo>
                  <a:pt x="524256" y="28956"/>
                </a:moveTo>
                <a:lnTo>
                  <a:pt x="518160" y="27432"/>
                </a:lnTo>
                <a:lnTo>
                  <a:pt x="519379" y="26212"/>
                </a:lnTo>
                <a:lnTo>
                  <a:pt x="521208" y="27432"/>
                </a:lnTo>
                <a:lnTo>
                  <a:pt x="524256" y="27432"/>
                </a:lnTo>
                <a:lnTo>
                  <a:pt x="524256" y="28956"/>
                </a:lnTo>
                <a:close/>
              </a:path>
            </a:pathLst>
          </a:custGeom>
          <a:solidFill>
            <a:srgbClr val="959500"/>
          </a:solidFill>
        </p:spPr>
        <p:txBody>
          <a:bodyPr wrap="square" lIns="0" tIns="0" rIns="0" bIns="0" rtlCol="0"/>
          <a:lstStyle/>
          <a:p>
            <a:endParaRPr/>
          </a:p>
        </p:txBody>
      </p:sp>
      <p:graphicFrame>
        <p:nvGraphicFramePr>
          <p:cNvPr id="38" name="object 38"/>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35"/>
                        </a:spcBef>
                      </a:pPr>
                      <a:r>
                        <a:rPr sz="900" b="1" spc="20" dirty="0">
                          <a:solidFill>
                            <a:srgbClr val="330066"/>
                          </a:solidFill>
                          <a:latin typeface="Times New Roman"/>
                          <a:cs typeface="Times New Roman"/>
                        </a:rPr>
                        <a:t>Oran </a:t>
                      </a:r>
                      <a:r>
                        <a:rPr sz="900" b="1" spc="15" dirty="0">
                          <a:solidFill>
                            <a:srgbClr val="330066"/>
                          </a:solidFill>
                          <a:latin typeface="Times New Roman"/>
                          <a:cs typeface="Times New Roman"/>
                        </a:rPr>
                        <a:t>(Rasyo)</a:t>
                      </a:r>
                      <a:r>
                        <a:rPr sz="900" b="1"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35"/>
                        </a:spcBef>
                      </a:pPr>
                      <a:endParaRPr sz="750">
                        <a:latin typeface="Times New Roman"/>
                        <a:cs typeface="Times New Roman"/>
                      </a:endParaRPr>
                    </a:p>
                    <a:p>
                      <a:pPr marL="27305">
                        <a:lnSpc>
                          <a:spcPct val="100000"/>
                        </a:lnSpc>
                        <a:tabLst>
                          <a:tab pos="1636395" algn="l"/>
                        </a:tabLst>
                      </a:pPr>
                      <a:r>
                        <a:rPr sz="700" spc="-5" dirty="0">
                          <a:latin typeface="Times New Roman"/>
                          <a:cs typeface="Times New Roman"/>
                        </a:rPr>
                        <a:t>Likidite</a:t>
                      </a:r>
                      <a:r>
                        <a:rPr sz="700" spc="15" dirty="0">
                          <a:latin typeface="Times New Roman"/>
                          <a:cs typeface="Times New Roman"/>
                        </a:rPr>
                        <a:t> </a:t>
                      </a:r>
                      <a:r>
                        <a:rPr sz="700" dirty="0">
                          <a:latin typeface="Times New Roman"/>
                          <a:cs typeface="Times New Roman"/>
                        </a:rPr>
                        <a:t>Oranları	</a:t>
                      </a:r>
                      <a:r>
                        <a:rPr sz="700" spc="-5" dirty="0">
                          <a:latin typeface="Times New Roman"/>
                          <a:cs typeface="Times New Roman"/>
                        </a:rPr>
                        <a:t>Kredi</a:t>
                      </a:r>
                      <a:r>
                        <a:rPr sz="700" dirty="0">
                          <a:latin typeface="Times New Roman"/>
                          <a:cs typeface="Times New Roman"/>
                        </a:rPr>
                        <a:t> </a:t>
                      </a:r>
                      <a:r>
                        <a:rPr sz="700" spc="-5" dirty="0">
                          <a:latin typeface="Times New Roman"/>
                          <a:cs typeface="Times New Roman"/>
                        </a:rPr>
                        <a:t>Analizi</a:t>
                      </a:r>
                      <a:endParaRPr sz="700">
                        <a:latin typeface="Times New Roman"/>
                        <a:cs typeface="Times New Roman"/>
                      </a:endParaRPr>
                    </a:p>
                    <a:p>
                      <a:pPr marL="27305">
                        <a:lnSpc>
                          <a:spcPct val="100000"/>
                        </a:lnSpc>
                        <a:spcBef>
                          <a:spcPts val="170"/>
                        </a:spcBef>
                        <a:tabLst>
                          <a:tab pos="1636395" algn="l"/>
                        </a:tabLst>
                      </a:pPr>
                      <a:r>
                        <a:rPr sz="700" spc="-5" dirty="0">
                          <a:latin typeface="Times New Roman"/>
                          <a:cs typeface="Times New Roman"/>
                        </a:rPr>
                        <a:t>Finansal </a:t>
                      </a:r>
                      <a:r>
                        <a:rPr sz="700" dirty="0">
                          <a:latin typeface="Times New Roman"/>
                          <a:cs typeface="Times New Roman"/>
                        </a:rPr>
                        <a:t>(mali)</a:t>
                      </a:r>
                      <a:r>
                        <a:rPr sz="700" spc="20" dirty="0">
                          <a:latin typeface="Times New Roman"/>
                          <a:cs typeface="Times New Roman"/>
                        </a:rPr>
                        <a:t> </a:t>
                      </a:r>
                      <a:r>
                        <a:rPr sz="700" spc="5" dirty="0">
                          <a:latin typeface="Times New Roman"/>
                          <a:cs typeface="Times New Roman"/>
                        </a:rPr>
                        <a:t>Yapı</a:t>
                      </a:r>
                      <a:r>
                        <a:rPr sz="700" spc="-10" dirty="0">
                          <a:latin typeface="Times New Roman"/>
                          <a:cs typeface="Times New Roman"/>
                        </a:rPr>
                        <a:t> </a:t>
                      </a:r>
                      <a:r>
                        <a:rPr sz="700" dirty="0">
                          <a:latin typeface="Times New Roman"/>
                          <a:cs typeface="Times New Roman"/>
                        </a:rPr>
                        <a:t>Oranları	Yatırım</a:t>
                      </a:r>
                      <a:r>
                        <a:rPr sz="700" spc="-10" dirty="0">
                          <a:latin typeface="Times New Roman"/>
                          <a:cs typeface="Times New Roman"/>
                        </a:rPr>
                        <a:t> </a:t>
                      </a:r>
                      <a:r>
                        <a:rPr sz="700" spc="-5" dirty="0">
                          <a:latin typeface="Times New Roman"/>
                          <a:cs typeface="Times New Roman"/>
                        </a:rPr>
                        <a:t>Analizi</a:t>
                      </a:r>
                      <a:endParaRPr sz="700">
                        <a:latin typeface="Times New Roman"/>
                        <a:cs typeface="Times New Roman"/>
                      </a:endParaRPr>
                    </a:p>
                    <a:p>
                      <a:pPr marL="27305" marR="297815">
                        <a:lnSpc>
                          <a:spcPct val="120000"/>
                        </a:lnSpc>
                        <a:spcBef>
                          <a:spcPts val="10"/>
                        </a:spcBef>
                        <a:tabLst>
                          <a:tab pos="1636395" algn="l"/>
                        </a:tabLst>
                      </a:pPr>
                      <a:r>
                        <a:rPr sz="700" spc="-10" dirty="0">
                          <a:latin typeface="Times New Roman"/>
                          <a:cs typeface="Times New Roman"/>
                        </a:rPr>
                        <a:t>Faaliyet</a:t>
                      </a:r>
                      <a:r>
                        <a:rPr sz="700" spc="55" dirty="0">
                          <a:latin typeface="Times New Roman"/>
                          <a:cs typeface="Times New Roman"/>
                        </a:rPr>
                        <a:t> </a:t>
                      </a:r>
                      <a:r>
                        <a:rPr sz="700" dirty="0">
                          <a:latin typeface="Times New Roman"/>
                          <a:cs typeface="Times New Roman"/>
                        </a:rPr>
                        <a:t>(Devir)</a:t>
                      </a:r>
                      <a:r>
                        <a:rPr sz="700" spc="10" dirty="0">
                          <a:latin typeface="Times New Roman"/>
                          <a:cs typeface="Times New Roman"/>
                        </a:rPr>
                        <a:t> </a:t>
                      </a:r>
                      <a:r>
                        <a:rPr sz="700" dirty="0">
                          <a:latin typeface="Times New Roman"/>
                          <a:cs typeface="Times New Roman"/>
                        </a:rPr>
                        <a:t>Oranları	Yönetim</a:t>
                      </a:r>
                      <a:r>
                        <a:rPr sz="700" spc="-70" dirty="0">
                          <a:latin typeface="Times New Roman"/>
                          <a:cs typeface="Times New Roman"/>
                        </a:rPr>
                        <a:t> </a:t>
                      </a:r>
                      <a:r>
                        <a:rPr sz="700" spc="-5" dirty="0">
                          <a:latin typeface="Times New Roman"/>
                          <a:cs typeface="Times New Roman"/>
                        </a:rPr>
                        <a:t>Analizi  </a:t>
                      </a:r>
                      <a:r>
                        <a:rPr sz="700" spc="-10" dirty="0">
                          <a:latin typeface="Times New Roman"/>
                          <a:cs typeface="Times New Roman"/>
                        </a:rPr>
                        <a:t>Karlılık</a:t>
                      </a:r>
                      <a:r>
                        <a:rPr sz="700" spc="35" dirty="0">
                          <a:latin typeface="Times New Roman"/>
                          <a:cs typeface="Times New Roman"/>
                        </a:rPr>
                        <a:t> </a:t>
                      </a:r>
                      <a:r>
                        <a:rPr sz="700" dirty="0">
                          <a:latin typeface="Times New Roman"/>
                          <a:cs typeface="Times New Roman"/>
                        </a:rPr>
                        <a:t>Oranları</a:t>
                      </a:r>
                      <a:endParaRPr sz="700">
                        <a:latin typeface="Times New Roman"/>
                        <a:cs typeface="Times New Roman"/>
                      </a:endParaRPr>
                    </a:p>
                    <a:p>
                      <a:pPr marL="27305">
                        <a:lnSpc>
                          <a:spcPct val="100000"/>
                        </a:lnSpc>
                        <a:spcBef>
                          <a:spcPts val="180"/>
                        </a:spcBef>
                      </a:pPr>
                      <a:r>
                        <a:rPr sz="700" spc="-5" dirty="0">
                          <a:latin typeface="Times New Roman"/>
                          <a:cs typeface="Times New Roman"/>
                        </a:rPr>
                        <a:t>Piyasa </a:t>
                      </a:r>
                      <a:r>
                        <a:rPr sz="700" dirty="0">
                          <a:latin typeface="Times New Roman"/>
                          <a:cs typeface="Times New Roman"/>
                        </a:rPr>
                        <a:t>Performans</a:t>
                      </a:r>
                      <a:r>
                        <a:rPr sz="700" spc="-20" dirty="0">
                          <a:latin typeface="Times New Roman"/>
                          <a:cs typeface="Times New Roman"/>
                        </a:rPr>
                        <a:t> </a:t>
                      </a:r>
                      <a:r>
                        <a:rPr sz="700" dirty="0">
                          <a:latin typeface="Times New Roman"/>
                          <a:cs typeface="Times New Roman"/>
                        </a:rPr>
                        <a:t>Oranları</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9" name="object 39"/>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40" name="object 40"/>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Oran (Rasyo)</a:t>
                      </a:r>
                      <a:r>
                        <a:rPr sz="800" b="1" spc="20"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545"/>
                        </a:spcBef>
                      </a:pPr>
                      <a:r>
                        <a:rPr sz="800" b="1" dirty="0">
                          <a:latin typeface="Times New Roman"/>
                          <a:cs typeface="Times New Roman"/>
                        </a:rPr>
                        <a:t>LİKİDİTE</a:t>
                      </a:r>
                      <a:r>
                        <a:rPr sz="800" b="1" spc="40" dirty="0">
                          <a:latin typeface="Times New Roman"/>
                          <a:cs typeface="Times New Roman"/>
                        </a:rPr>
                        <a:t> </a:t>
                      </a:r>
                      <a:r>
                        <a:rPr sz="800" b="1" spc="5" dirty="0">
                          <a:latin typeface="Times New Roman"/>
                          <a:cs typeface="Times New Roman"/>
                        </a:rPr>
                        <a:t>ORANLARI</a:t>
                      </a:r>
                      <a:endParaRPr sz="800">
                        <a:latin typeface="Times New Roman"/>
                        <a:cs typeface="Times New Roman"/>
                      </a:endParaRPr>
                    </a:p>
                    <a:p>
                      <a:pPr>
                        <a:lnSpc>
                          <a:spcPct val="100000"/>
                        </a:lnSpc>
                        <a:spcBef>
                          <a:spcPts val="55"/>
                        </a:spcBef>
                      </a:pPr>
                      <a:endParaRPr sz="1150">
                        <a:latin typeface="Times New Roman"/>
                        <a:cs typeface="Times New Roman"/>
                      </a:endParaRPr>
                    </a:p>
                    <a:p>
                      <a:pPr marL="27305" marR="144780" algn="just">
                        <a:lnSpc>
                          <a:spcPct val="102499"/>
                        </a:lnSpc>
                      </a:pPr>
                      <a:r>
                        <a:rPr sz="800" dirty="0">
                          <a:latin typeface="Times New Roman"/>
                          <a:cs typeface="Times New Roman"/>
                        </a:rPr>
                        <a:t>İşletmenin </a:t>
                      </a:r>
                      <a:r>
                        <a:rPr sz="800" dirty="0">
                          <a:solidFill>
                            <a:srgbClr val="FF0000"/>
                          </a:solidFill>
                          <a:latin typeface="Times New Roman"/>
                          <a:cs typeface="Times New Roman"/>
                        </a:rPr>
                        <a:t>kısa </a:t>
                      </a:r>
                      <a:r>
                        <a:rPr sz="800" spc="5" dirty="0">
                          <a:solidFill>
                            <a:srgbClr val="FF0000"/>
                          </a:solidFill>
                          <a:latin typeface="Times New Roman"/>
                          <a:cs typeface="Times New Roman"/>
                        </a:rPr>
                        <a:t>vadeli borçlarını </a:t>
                      </a:r>
                      <a:r>
                        <a:rPr sz="800" spc="5" dirty="0">
                          <a:latin typeface="Times New Roman"/>
                          <a:cs typeface="Times New Roman"/>
                        </a:rPr>
                        <a:t>ödeyebilme gücü </a:t>
                      </a:r>
                      <a:r>
                        <a:rPr sz="800" spc="10" dirty="0">
                          <a:latin typeface="Times New Roman"/>
                          <a:cs typeface="Times New Roman"/>
                        </a:rPr>
                        <a:t>ile  </a:t>
                      </a:r>
                      <a:r>
                        <a:rPr sz="800" dirty="0">
                          <a:solidFill>
                            <a:srgbClr val="FF0000"/>
                          </a:solidFill>
                          <a:latin typeface="Times New Roman"/>
                          <a:cs typeface="Times New Roman"/>
                        </a:rPr>
                        <a:t>çalışma </a:t>
                      </a:r>
                      <a:r>
                        <a:rPr sz="800" spc="5" dirty="0">
                          <a:solidFill>
                            <a:srgbClr val="FF0000"/>
                          </a:solidFill>
                          <a:latin typeface="Times New Roman"/>
                          <a:cs typeface="Times New Roman"/>
                        </a:rPr>
                        <a:t>sermayesinin </a:t>
                      </a:r>
                      <a:r>
                        <a:rPr sz="800" dirty="0">
                          <a:latin typeface="Times New Roman"/>
                          <a:cs typeface="Times New Roman"/>
                        </a:rPr>
                        <a:t>yeterli </a:t>
                      </a:r>
                      <a:r>
                        <a:rPr sz="800" spc="5" dirty="0">
                          <a:latin typeface="Times New Roman"/>
                          <a:cs typeface="Times New Roman"/>
                        </a:rPr>
                        <a:t>olup olmadığını tespit  </a:t>
                      </a:r>
                      <a:r>
                        <a:rPr sz="800" dirty="0">
                          <a:latin typeface="Times New Roman"/>
                          <a:cs typeface="Times New Roman"/>
                        </a:rPr>
                        <a:t>etmede</a:t>
                      </a:r>
                      <a:r>
                        <a:rPr sz="800" spc="40" dirty="0">
                          <a:latin typeface="Times New Roman"/>
                          <a:cs typeface="Times New Roman"/>
                        </a:rPr>
                        <a:t> </a:t>
                      </a:r>
                      <a:r>
                        <a:rPr sz="800" dirty="0">
                          <a:latin typeface="Times New Roman"/>
                          <a:cs typeface="Times New Roman"/>
                        </a:rPr>
                        <a:t>kullanılır.</a:t>
                      </a:r>
                      <a:endParaRPr sz="800">
                        <a:latin typeface="Times New Roman"/>
                        <a:cs typeface="Times New Roman"/>
                      </a:endParaRPr>
                    </a:p>
                  </a:txBody>
                  <a:tcPr marL="0" marR="0" marT="692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41" name="object 41"/>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42" name="object 42"/>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47320" indent="-120650" algn="just">
                        <a:lnSpc>
                          <a:spcPct val="100000"/>
                        </a:lnSpc>
                        <a:spcBef>
                          <a:spcPts val="765"/>
                        </a:spcBef>
                        <a:buAutoNum type="arabicPlain"/>
                        <a:tabLst>
                          <a:tab pos="147955" algn="l"/>
                        </a:tabLst>
                      </a:pPr>
                      <a:r>
                        <a:rPr sz="850" spc="5" dirty="0">
                          <a:latin typeface="Times New Roman"/>
                          <a:cs typeface="Times New Roman"/>
                        </a:rPr>
                        <a:t>Cari</a:t>
                      </a:r>
                      <a:r>
                        <a:rPr sz="850" spc="20" dirty="0">
                          <a:latin typeface="Times New Roman"/>
                          <a:cs typeface="Times New Roman"/>
                        </a:rPr>
                        <a:t> </a:t>
                      </a:r>
                      <a:r>
                        <a:rPr sz="850" spc="5" dirty="0">
                          <a:latin typeface="Times New Roman"/>
                          <a:cs typeface="Times New Roman"/>
                        </a:rPr>
                        <a:t>Oran</a:t>
                      </a:r>
                      <a:endParaRPr sz="850">
                        <a:latin typeface="Times New Roman"/>
                        <a:cs typeface="Times New Roman"/>
                      </a:endParaRPr>
                    </a:p>
                    <a:p>
                      <a:pPr marL="27305" marR="1161415" algn="just">
                        <a:lnSpc>
                          <a:spcPts val="1270"/>
                        </a:lnSpc>
                        <a:spcBef>
                          <a:spcPts val="75"/>
                        </a:spcBef>
                        <a:buAutoNum type="arabicPlain"/>
                        <a:tabLst>
                          <a:tab pos="147955" algn="l"/>
                        </a:tabLst>
                      </a:pPr>
                      <a:r>
                        <a:rPr sz="850" spc="5" dirty="0">
                          <a:latin typeface="Times New Roman"/>
                          <a:cs typeface="Times New Roman"/>
                        </a:rPr>
                        <a:t>Likidite </a:t>
                      </a:r>
                      <a:r>
                        <a:rPr sz="850" i="1" dirty="0">
                          <a:latin typeface="Times New Roman"/>
                          <a:cs typeface="Times New Roman"/>
                        </a:rPr>
                        <a:t>(Asit </a:t>
                      </a:r>
                      <a:r>
                        <a:rPr sz="850" i="1" spc="10" dirty="0">
                          <a:latin typeface="Times New Roman"/>
                          <a:cs typeface="Times New Roman"/>
                        </a:rPr>
                        <a:t>– </a:t>
                      </a:r>
                      <a:r>
                        <a:rPr sz="850" i="1" spc="5" dirty="0">
                          <a:latin typeface="Times New Roman"/>
                          <a:cs typeface="Times New Roman"/>
                        </a:rPr>
                        <a:t>Test) </a:t>
                      </a:r>
                      <a:r>
                        <a:rPr sz="850" spc="5" dirty="0">
                          <a:latin typeface="Times New Roman"/>
                          <a:cs typeface="Times New Roman"/>
                        </a:rPr>
                        <a:t>Oranı  </a:t>
                      </a:r>
                      <a:r>
                        <a:rPr sz="850" spc="10" dirty="0">
                          <a:latin typeface="Times New Roman"/>
                          <a:cs typeface="Times New Roman"/>
                        </a:rPr>
                        <a:t>3- </a:t>
                      </a:r>
                      <a:r>
                        <a:rPr sz="850" spc="5" dirty="0">
                          <a:latin typeface="Times New Roman"/>
                          <a:cs typeface="Times New Roman"/>
                        </a:rPr>
                        <a:t>Nakit Oranı </a:t>
                      </a:r>
                      <a:r>
                        <a:rPr sz="850" i="1" spc="5" dirty="0">
                          <a:latin typeface="Times New Roman"/>
                          <a:cs typeface="Times New Roman"/>
                        </a:rPr>
                        <a:t>(Hassas </a:t>
                      </a:r>
                      <a:r>
                        <a:rPr sz="850" i="1" spc="10" dirty="0">
                          <a:latin typeface="Times New Roman"/>
                          <a:cs typeface="Times New Roman"/>
                        </a:rPr>
                        <a:t>Oran)  </a:t>
                      </a:r>
                      <a:r>
                        <a:rPr sz="850" spc="10" dirty="0">
                          <a:latin typeface="Times New Roman"/>
                          <a:cs typeface="Times New Roman"/>
                        </a:rPr>
                        <a:t>4- </a:t>
                      </a:r>
                      <a:r>
                        <a:rPr sz="850" spc="5" dirty="0">
                          <a:latin typeface="Times New Roman"/>
                          <a:cs typeface="Times New Roman"/>
                        </a:rPr>
                        <a:t>Stok Bağımlılık</a:t>
                      </a:r>
                      <a:r>
                        <a:rPr sz="850" spc="45" dirty="0">
                          <a:latin typeface="Times New Roman"/>
                          <a:cs typeface="Times New Roman"/>
                        </a:rPr>
                        <a:t> </a:t>
                      </a:r>
                      <a:r>
                        <a:rPr sz="850" spc="5" dirty="0">
                          <a:latin typeface="Times New Roman"/>
                          <a:cs typeface="Times New Roman"/>
                        </a:rPr>
                        <a:t>Oranı</a:t>
                      </a:r>
                      <a:endParaRPr sz="8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43" name="object 43"/>
          <p:cNvSpPr txBox="1"/>
          <p:nvPr/>
        </p:nvSpPr>
        <p:spPr>
          <a:xfrm>
            <a:off x="6930625" y="9685222"/>
            <a:ext cx="195580" cy="196215"/>
          </a:xfrm>
          <a:prstGeom prst="rect">
            <a:avLst/>
          </a:prstGeom>
        </p:spPr>
        <p:txBody>
          <a:bodyPr vert="horz" wrap="square" lIns="0" tIns="0" rIns="0" bIns="0" rtlCol="0">
            <a:spAutoFit/>
          </a:bodyPr>
          <a:lstStyle/>
          <a:p>
            <a:pPr marL="12700">
              <a:lnSpc>
                <a:spcPts val="1425"/>
              </a:lnSpc>
            </a:pPr>
            <a:r>
              <a:rPr sz="1200" dirty="0">
                <a:latin typeface="Arial"/>
                <a:cs typeface="Arial"/>
              </a:rPr>
              <a:t>20</a:t>
            </a:r>
            <a:endParaRPr sz="1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85"/>
                        </a:spcBef>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9969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84"/>
                        </a:spcBef>
                      </a:pPr>
                      <a:r>
                        <a:rPr sz="700" b="1" spc="5" dirty="0">
                          <a:solidFill>
                            <a:srgbClr val="FF0000"/>
                          </a:solidFill>
                          <a:latin typeface="Times New Roman"/>
                          <a:cs typeface="Times New Roman"/>
                        </a:rPr>
                        <a:t>1- Cari</a:t>
                      </a:r>
                      <a:r>
                        <a:rPr sz="700" b="1" spc="-45" dirty="0">
                          <a:solidFill>
                            <a:srgbClr val="FF0000"/>
                          </a:solidFill>
                          <a:latin typeface="Times New Roman"/>
                          <a:cs typeface="Times New Roman"/>
                        </a:rPr>
                        <a:t> </a:t>
                      </a:r>
                      <a:r>
                        <a:rPr sz="700" b="1" dirty="0">
                          <a:solidFill>
                            <a:srgbClr val="FF0000"/>
                          </a:solidFill>
                          <a:latin typeface="Times New Roman"/>
                          <a:cs typeface="Times New Roman"/>
                        </a:rPr>
                        <a:t>Oran</a:t>
                      </a:r>
                      <a:endParaRPr sz="700">
                        <a:latin typeface="Times New Roman"/>
                        <a:cs typeface="Times New Roman"/>
                      </a:endParaRPr>
                    </a:p>
                    <a:p>
                      <a:pPr>
                        <a:lnSpc>
                          <a:spcPct val="100000"/>
                        </a:lnSpc>
                        <a:spcBef>
                          <a:spcPts val="40"/>
                        </a:spcBef>
                      </a:pPr>
                      <a:endParaRPr sz="10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spc="-5" dirty="0">
                          <a:latin typeface="Times New Roman"/>
                          <a:cs typeface="Times New Roman"/>
                        </a:rPr>
                        <a:t>Kısa vadeli borçların </a:t>
                      </a:r>
                      <a:r>
                        <a:rPr sz="700" dirty="0">
                          <a:latin typeface="Times New Roman"/>
                          <a:cs typeface="Times New Roman"/>
                        </a:rPr>
                        <a:t>ödenebilme gücünü</a:t>
                      </a:r>
                      <a:r>
                        <a:rPr sz="700" spc="-20" dirty="0">
                          <a:latin typeface="Times New Roman"/>
                          <a:cs typeface="Times New Roman"/>
                        </a:rPr>
                        <a:t> </a:t>
                      </a:r>
                      <a:r>
                        <a:rPr sz="700" dirty="0">
                          <a:latin typeface="Times New Roman"/>
                          <a:cs typeface="Times New Roman"/>
                        </a:rPr>
                        <a:t>gösterir.</a:t>
                      </a:r>
                      <a:endParaRPr sz="700">
                        <a:latin typeface="Times New Roman"/>
                        <a:cs typeface="Times New Roman"/>
                      </a:endParaRPr>
                    </a:p>
                    <a:p>
                      <a:pPr marL="127635" indent="-100965">
                        <a:lnSpc>
                          <a:spcPct val="100000"/>
                        </a:lnSpc>
                        <a:spcBef>
                          <a:spcPts val="170"/>
                        </a:spcBef>
                        <a:buClr>
                          <a:srgbClr val="330066"/>
                        </a:buClr>
                        <a:buSzPct val="71428"/>
                        <a:buFont typeface="Wingdings"/>
                        <a:buChar char=""/>
                        <a:tabLst>
                          <a:tab pos="128270" algn="l"/>
                        </a:tabLst>
                      </a:pPr>
                      <a:r>
                        <a:rPr sz="700" dirty="0">
                          <a:latin typeface="Times New Roman"/>
                          <a:cs typeface="Times New Roman"/>
                        </a:rPr>
                        <a:t>Oranın </a:t>
                      </a:r>
                      <a:r>
                        <a:rPr sz="700" spc="5" dirty="0">
                          <a:solidFill>
                            <a:srgbClr val="FF0000"/>
                          </a:solidFill>
                          <a:latin typeface="Times New Roman"/>
                          <a:cs typeface="Times New Roman"/>
                        </a:rPr>
                        <a:t>1,5 </a:t>
                      </a:r>
                      <a:r>
                        <a:rPr sz="700" dirty="0">
                          <a:solidFill>
                            <a:srgbClr val="FF0000"/>
                          </a:solidFill>
                          <a:latin typeface="Times New Roman"/>
                          <a:cs typeface="Times New Roman"/>
                        </a:rPr>
                        <a:t>– 2 </a:t>
                      </a:r>
                      <a:r>
                        <a:rPr sz="700" spc="-5" dirty="0">
                          <a:latin typeface="Times New Roman"/>
                          <a:cs typeface="Times New Roman"/>
                        </a:rPr>
                        <a:t>olması</a:t>
                      </a:r>
                      <a:r>
                        <a:rPr sz="700" spc="-60" dirty="0">
                          <a:latin typeface="Times New Roman"/>
                          <a:cs typeface="Times New Roman"/>
                        </a:rPr>
                        <a:t> </a:t>
                      </a:r>
                      <a:r>
                        <a:rPr sz="700" spc="-5" dirty="0">
                          <a:latin typeface="Times New Roman"/>
                          <a:cs typeface="Times New Roman"/>
                        </a:rPr>
                        <a:t>istenir.</a:t>
                      </a:r>
                      <a:endParaRPr sz="700">
                        <a:latin typeface="Times New Roman"/>
                        <a:cs typeface="Times New Roman"/>
                      </a:endParaRPr>
                    </a:p>
                    <a:p>
                      <a:pPr marL="127635" marR="102235" indent="-100965">
                        <a:lnSpc>
                          <a:spcPct val="100000"/>
                        </a:lnSpc>
                        <a:spcBef>
                          <a:spcPts val="180"/>
                        </a:spcBef>
                        <a:buClr>
                          <a:srgbClr val="330066"/>
                        </a:buClr>
                        <a:buSzPct val="71428"/>
                        <a:buFont typeface="Wingdings"/>
                        <a:buChar char=""/>
                        <a:tabLst>
                          <a:tab pos="128270" algn="l"/>
                        </a:tabLst>
                      </a:pPr>
                      <a:r>
                        <a:rPr sz="700" spc="-5" dirty="0">
                          <a:latin typeface="Times New Roman"/>
                          <a:cs typeface="Times New Roman"/>
                        </a:rPr>
                        <a:t>İşletmenin kredilendirilmesinde </a:t>
                      </a:r>
                      <a:r>
                        <a:rPr sz="700" dirty="0">
                          <a:latin typeface="Times New Roman"/>
                          <a:cs typeface="Times New Roman"/>
                        </a:rPr>
                        <a:t>banka </a:t>
                      </a:r>
                      <a:r>
                        <a:rPr sz="700" spc="-5" dirty="0">
                          <a:latin typeface="Times New Roman"/>
                          <a:cs typeface="Times New Roman"/>
                        </a:rPr>
                        <a:t>ve </a:t>
                      </a:r>
                      <a:r>
                        <a:rPr sz="700" dirty="0">
                          <a:latin typeface="Times New Roman"/>
                          <a:cs typeface="Times New Roman"/>
                        </a:rPr>
                        <a:t>finans kurumları  açısından önemli bir</a:t>
                      </a:r>
                      <a:r>
                        <a:rPr sz="700" spc="-50" dirty="0">
                          <a:latin typeface="Times New Roman"/>
                          <a:cs typeface="Times New Roman"/>
                        </a:rPr>
                        <a:t> </a:t>
                      </a:r>
                      <a:r>
                        <a:rPr sz="700" dirty="0">
                          <a:latin typeface="Times New Roman"/>
                          <a:cs typeface="Times New Roman"/>
                        </a:rPr>
                        <a:t>orandır.</a:t>
                      </a:r>
                      <a:endParaRPr sz="700">
                        <a:latin typeface="Times New Roman"/>
                        <a:cs typeface="Times New Roman"/>
                      </a:endParaRPr>
                    </a:p>
                    <a:p>
                      <a:pPr marL="127635" marR="102870" indent="-100965">
                        <a:lnSpc>
                          <a:spcPct val="101299"/>
                        </a:lnSpc>
                        <a:spcBef>
                          <a:spcPts val="155"/>
                        </a:spcBef>
                        <a:buClr>
                          <a:srgbClr val="330066"/>
                        </a:buClr>
                        <a:buSzPct val="71428"/>
                        <a:buFont typeface="Wingdings"/>
                        <a:buChar char=""/>
                        <a:tabLst>
                          <a:tab pos="128270" algn="l"/>
                        </a:tabLst>
                      </a:pPr>
                      <a:r>
                        <a:rPr sz="700" dirty="0">
                          <a:latin typeface="Times New Roman"/>
                          <a:cs typeface="Times New Roman"/>
                        </a:rPr>
                        <a:t>İşletme </a:t>
                      </a:r>
                      <a:r>
                        <a:rPr sz="700" spc="-5" dirty="0">
                          <a:latin typeface="Times New Roman"/>
                          <a:cs typeface="Times New Roman"/>
                        </a:rPr>
                        <a:t>sermayesi veya </a:t>
                      </a:r>
                      <a:r>
                        <a:rPr sz="700" dirty="0">
                          <a:latin typeface="Times New Roman"/>
                          <a:cs typeface="Times New Roman"/>
                        </a:rPr>
                        <a:t>çalışma </a:t>
                      </a:r>
                      <a:r>
                        <a:rPr sz="700" spc="-5" dirty="0">
                          <a:latin typeface="Times New Roman"/>
                          <a:cs typeface="Times New Roman"/>
                        </a:rPr>
                        <a:t>sermayesi </a:t>
                      </a:r>
                      <a:r>
                        <a:rPr sz="700" dirty="0">
                          <a:latin typeface="Times New Roman"/>
                          <a:cs typeface="Times New Roman"/>
                        </a:rPr>
                        <a:t>oranı </a:t>
                      </a:r>
                      <a:r>
                        <a:rPr sz="700" spc="-5" dirty="0">
                          <a:latin typeface="Times New Roman"/>
                          <a:cs typeface="Times New Roman"/>
                        </a:rPr>
                        <a:t>olarak </a:t>
                      </a:r>
                      <a:r>
                        <a:rPr sz="700" dirty="0">
                          <a:latin typeface="Times New Roman"/>
                          <a:cs typeface="Times New Roman"/>
                        </a:rPr>
                        <a:t>ta  </a:t>
                      </a:r>
                      <a:r>
                        <a:rPr sz="700" spc="-5" dirty="0">
                          <a:latin typeface="Times New Roman"/>
                          <a:cs typeface="Times New Roman"/>
                        </a:rPr>
                        <a:t>bilinir.</a:t>
                      </a:r>
                      <a:endParaRPr sz="700">
                        <a:latin typeface="Times New Roman"/>
                        <a:cs typeface="Times New Roman"/>
                      </a:endParaRPr>
                    </a:p>
                    <a:p>
                      <a:pPr marL="127635" indent="-100965">
                        <a:lnSpc>
                          <a:spcPct val="100000"/>
                        </a:lnSpc>
                        <a:spcBef>
                          <a:spcPts val="170"/>
                        </a:spcBef>
                        <a:buClr>
                          <a:srgbClr val="330066"/>
                        </a:buClr>
                        <a:buSzPct val="71428"/>
                        <a:buFont typeface="Wingdings"/>
                        <a:buChar char=""/>
                        <a:tabLst>
                          <a:tab pos="128270" algn="l"/>
                        </a:tabLst>
                      </a:pPr>
                      <a:r>
                        <a:rPr sz="700" spc="-5" dirty="0">
                          <a:latin typeface="Times New Roman"/>
                          <a:cs typeface="Times New Roman"/>
                        </a:rPr>
                        <a:t>İşletmenin </a:t>
                      </a:r>
                      <a:r>
                        <a:rPr sz="700" dirty="0">
                          <a:latin typeface="Times New Roman"/>
                          <a:cs typeface="Times New Roman"/>
                        </a:rPr>
                        <a:t>genel </a:t>
                      </a:r>
                      <a:r>
                        <a:rPr sz="700" spc="-5" dirty="0">
                          <a:latin typeface="Times New Roman"/>
                          <a:cs typeface="Times New Roman"/>
                        </a:rPr>
                        <a:t>likidite </a:t>
                      </a:r>
                      <a:r>
                        <a:rPr sz="700" dirty="0">
                          <a:latin typeface="Times New Roman"/>
                          <a:cs typeface="Times New Roman"/>
                        </a:rPr>
                        <a:t>durumunu</a:t>
                      </a:r>
                      <a:r>
                        <a:rPr sz="700" spc="-40" dirty="0">
                          <a:latin typeface="Times New Roman"/>
                          <a:cs typeface="Times New Roman"/>
                        </a:rPr>
                        <a:t> </a:t>
                      </a:r>
                      <a:r>
                        <a:rPr sz="700" spc="-5" dirty="0">
                          <a:latin typeface="Times New Roman"/>
                          <a:cs typeface="Times New Roman"/>
                        </a:rPr>
                        <a:t>yansıtır.</a:t>
                      </a:r>
                      <a:endParaRPr sz="700">
                        <a:latin typeface="Times New Roman"/>
                        <a:cs typeface="Times New Roman"/>
                      </a:endParaRPr>
                    </a:p>
                    <a:p>
                      <a:pPr>
                        <a:lnSpc>
                          <a:spcPct val="100000"/>
                        </a:lnSpc>
                        <a:spcBef>
                          <a:spcPts val="55"/>
                        </a:spcBef>
                      </a:pPr>
                      <a:endParaRPr sz="1000">
                        <a:latin typeface="Times New Roman"/>
                        <a:cs typeface="Times New Roman"/>
                      </a:endParaRPr>
                    </a:p>
                    <a:p>
                      <a:pPr marL="27305">
                        <a:lnSpc>
                          <a:spcPct val="100000"/>
                        </a:lnSpc>
                      </a:pPr>
                      <a:r>
                        <a:rPr sz="550" b="1" spc="10" dirty="0">
                          <a:solidFill>
                            <a:srgbClr val="FF0000"/>
                          </a:solidFill>
                          <a:latin typeface="Times New Roman"/>
                          <a:cs typeface="Times New Roman"/>
                        </a:rPr>
                        <a:t>Cari </a:t>
                      </a:r>
                      <a:r>
                        <a:rPr sz="550" b="1" spc="20" dirty="0">
                          <a:solidFill>
                            <a:srgbClr val="FF0000"/>
                          </a:solidFill>
                          <a:latin typeface="Times New Roman"/>
                          <a:cs typeface="Times New Roman"/>
                        </a:rPr>
                        <a:t>Oran = </a:t>
                      </a:r>
                      <a:r>
                        <a:rPr sz="550" b="1" spc="15" dirty="0">
                          <a:solidFill>
                            <a:srgbClr val="FF0000"/>
                          </a:solidFill>
                          <a:latin typeface="Times New Roman"/>
                          <a:cs typeface="Times New Roman"/>
                        </a:rPr>
                        <a:t>Dönen Varlıklar </a:t>
                      </a:r>
                      <a:r>
                        <a:rPr sz="550" b="1" spc="10" dirty="0">
                          <a:solidFill>
                            <a:srgbClr val="FF0000"/>
                          </a:solidFill>
                          <a:latin typeface="Times New Roman"/>
                          <a:cs typeface="Times New Roman"/>
                        </a:rPr>
                        <a:t>/ </a:t>
                      </a:r>
                      <a:r>
                        <a:rPr sz="550" b="1" spc="20" dirty="0">
                          <a:solidFill>
                            <a:srgbClr val="FF0000"/>
                          </a:solidFill>
                          <a:latin typeface="Times New Roman"/>
                          <a:cs typeface="Times New Roman"/>
                        </a:rPr>
                        <a:t>Kısa </a:t>
                      </a:r>
                      <a:r>
                        <a:rPr sz="550" b="1" spc="15" dirty="0">
                          <a:solidFill>
                            <a:srgbClr val="FF0000"/>
                          </a:solidFill>
                          <a:latin typeface="Times New Roman"/>
                          <a:cs typeface="Times New Roman"/>
                        </a:rPr>
                        <a:t>Vadeli Yabancı</a:t>
                      </a:r>
                      <a:r>
                        <a:rPr sz="550" b="1" spc="-90" dirty="0">
                          <a:solidFill>
                            <a:srgbClr val="FF0000"/>
                          </a:solidFill>
                          <a:latin typeface="Times New Roman"/>
                          <a:cs typeface="Times New Roman"/>
                        </a:rPr>
                        <a:t> </a:t>
                      </a:r>
                      <a:r>
                        <a:rPr sz="550" b="1" spc="15" dirty="0">
                          <a:solidFill>
                            <a:srgbClr val="FF0000"/>
                          </a:solidFill>
                          <a:latin typeface="Times New Roman"/>
                          <a:cs typeface="Times New Roman"/>
                        </a:rPr>
                        <a:t>Kaynaklar</a:t>
                      </a:r>
                      <a:endParaRPr sz="550">
                        <a:latin typeface="Times New Roman"/>
                        <a:cs typeface="Times New Roman"/>
                      </a:endParaRPr>
                    </a:p>
                  </a:txBody>
                  <a:tcPr marL="0" marR="0" marT="61594"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50"/>
                        </a:spcBef>
                      </a:pPr>
                      <a:r>
                        <a:rPr sz="550" b="1" i="1" spc="15" dirty="0">
                          <a:solidFill>
                            <a:srgbClr val="FF0000"/>
                          </a:solidFill>
                          <a:latin typeface="Times New Roman"/>
                          <a:cs typeface="Times New Roman"/>
                        </a:rPr>
                        <a:t>Net</a:t>
                      </a:r>
                      <a:r>
                        <a:rPr sz="550" b="1" i="1" spc="10" dirty="0">
                          <a:solidFill>
                            <a:srgbClr val="FF0000"/>
                          </a:solidFill>
                          <a:latin typeface="Times New Roman"/>
                          <a:cs typeface="Times New Roman"/>
                        </a:rPr>
                        <a:t> </a:t>
                      </a:r>
                      <a:r>
                        <a:rPr sz="550" b="1" i="1" spc="15" dirty="0">
                          <a:solidFill>
                            <a:srgbClr val="FF0000"/>
                          </a:solidFill>
                          <a:latin typeface="Times New Roman"/>
                          <a:cs typeface="Times New Roman"/>
                        </a:rPr>
                        <a:t>İşletme</a:t>
                      </a:r>
                      <a:r>
                        <a:rPr sz="550" b="1" i="1" spc="-30" dirty="0">
                          <a:solidFill>
                            <a:srgbClr val="FF0000"/>
                          </a:solidFill>
                          <a:latin typeface="Times New Roman"/>
                          <a:cs typeface="Times New Roman"/>
                        </a:rPr>
                        <a:t> </a:t>
                      </a:r>
                      <a:r>
                        <a:rPr sz="550" b="1" i="1" spc="15" dirty="0">
                          <a:solidFill>
                            <a:srgbClr val="FF0000"/>
                          </a:solidFill>
                          <a:latin typeface="Times New Roman"/>
                          <a:cs typeface="Times New Roman"/>
                        </a:rPr>
                        <a:t>Sermayesi</a:t>
                      </a:r>
                      <a:r>
                        <a:rPr sz="550" b="1" i="1" spc="-25" dirty="0">
                          <a:solidFill>
                            <a:srgbClr val="FF0000"/>
                          </a:solidFill>
                          <a:latin typeface="Times New Roman"/>
                          <a:cs typeface="Times New Roman"/>
                        </a:rPr>
                        <a:t> </a:t>
                      </a:r>
                      <a:r>
                        <a:rPr sz="550" b="1" i="1" spc="20" dirty="0">
                          <a:solidFill>
                            <a:srgbClr val="FF0000"/>
                          </a:solidFill>
                          <a:latin typeface="Times New Roman"/>
                          <a:cs typeface="Times New Roman"/>
                        </a:rPr>
                        <a:t>=</a:t>
                      </a:r>
                      <a:r>
                        <a:rPr sz="550" b="1" i="1" dirty="0">
                          <a:solidFill>
                            <a:srgbClr val="FF0000"/>
                          </a:solidFill>
                          <a:latin typeface="Times New Roman"/>
                          <a:cs typeface="Times New Roman"/>
                        </a:rPr>
                        <a:t> </a:t>
                      </a:r>
                      <a:r>
                        <a:rPr sz="550" b="1" i="1" spc="20" dirty="0">
                          <a:solidFill>
                            <a:srgbClr val="FF0000"/>
                          </a:solidFill>
                          <a:latin typeface="Times New Roman"/>
                          <a:cs typeface="Times New Roman"/>
                        </a:rPr>
                        <a:t>Dönen</a:t>
                      </a:r>
                      <a:r>
                        <a:rPr sz="550" b="1" i="1" dirty="0">
                          <a:solidFill>
                            <a:srgbClr val="FF0000"/>
                          </a:solidFill>
                          <a:latin typeface="Times New Roman"/>
                          <a:cs typeface="Times New Roman"/>
                        </a:rPr>
                        <a:t> </a:t>
                      </a:r>
                      <a:r>
                        <a:rPr sz="550" b="1" i="1" spc="15" dirty="0">
                          <a:solidFill>
                            <a:srgbClr val="FF0000"/>
                          </a:solidFill>
                          <a:latin typeface="Times New Roman"/>
                          <a:cs typeface="Times New Roman"/>
                        </a:rPr>
                        <a:t>Varlıklar</a:t>
                      </a:r>
                      <a:r>
                        <a:rPr sz="550" b="1" i="1" spc="-35" dirty="0">
                          <a:solidFill>
                            <a:srgbClr val="FF0000"/>
                          </a:solidFill>
                          <a:latin typeface="Times New Roman"/>
                          <a:cs typeface="Times New Roman"/>
                        </a:rPr>
                        <a:t> </a:t>
                      </a:r>
                      <a:r>
                        <a:rPr sz="550" b="1" i="1" spc="15" dirty="0">
                          <a:solidFill>
                            <a:srgbClr val="FF0000"/>
                          </a:solidFill>
                          <a:latin typeface="Times New Roman"/>
                          <a:cs typeface="Times New Roman"/>
                        </a:rPr>
                        <a:t>– K.V.Y.K.</a:t>
                      </a:r>
                      <a:endParaRPr sz="550">
                        <a:latin typeface="Times New Roman"/>
                        <a:cs typeface="Times New Roman"/>
                      </a:endParaRPr>
                    </a:p>
                    <a:p>
                      <a:pPr marL="27305" marR="304800">
                        <a:lnSpc>
                          <a:spcPct val="204999"/>
                        </a:lnSpc>
                        <a:spcBef>
                          <a:spcPts val="15"/>
                        </a:spcBef>
                      </a:pPr>
                      <a:r>
                        <a:rPr sz="400" dirty="0">
                          <a:latin typeface="Times New Roman"/>
                          <a:cs typeface="Times New Roman"/>
                        </a:rPr>
                        <a:t>*Net </a:t>
                      </a:r>
                      <a:r>
                        <a:rPr sz="400" spc="-5" dirty="0">
                          <a:latin typeface="Times New Roman"/>
                          <a:cs typeface="Times New Roman"/>
                        </a:rPr>
                        <a:t>işletme sermayesinin fazla olması her </a:t>
                      </a:r>
                      <a:r>
                        <a:rPr sz="400" dirty="0">
                          <a:latin typeface="Times New Roman"/>
                          <a:cs typeface="Times New Roman"/>
                        </a:rPr>
                        <a:t>zaman </a:t>
                      </a:r>
                      <a:r>
                        <a:rPr sz="400" spc="-5" dirty="0">
                          <a:latin typeface="Times New Roman"/>
                          <a:cs typeface="Times New Roman"/>
                        </a:rPr>
                        <a:t>borç </a:t>
                      </a:r>
                      <a:r>
                        <a:rPr sz="400" dirty="0">
                          <a:latin typeface="Times New Roman"/>
                          <a:cs typeface="Times New Roman"/>
                        </a:rPr>
                        <a:t>ödeme gücünün yüksek olduğu </a:t>
                      </a:r>
                      <a:r>
                        <a:rPr sz="400" spc="-5" dirty="0">
                          <a:latin typeface="Times New Roman"/>
                          <a:cs typeface="Times New Roman"/>
                        </a:rPr>
                        <a:t>anlamına </a:t>
                      </a:r>
                      <a:r>
                        <a:rPr sz="400" dirty="0">
                          <a:latin typeface="Times New Roman"/>
                          <a:cs typeface="Times New Roman"/>
                        </a:rPr>
                        <a:t>gelmez.  </a:t>
                      </a:r>
                      <a:r>
                        <a:rPr sz="400" spc="-5" dirty="0">
                          <a:latin typeface="Times New Roman"/>
                          <a:cs typeface="Times New Roman"/>
                        </a:rPr>
                        <a:t>Analiz yapılırken </a:t>
                      </a:r>
                      <a:r>
                        <a:rPr sz="400" b="1" dirty="0">
                          <a:latin typeface="Times New Roman"/>
                          <a:cs typeface="Times New Roman"/>
                        </a:rPr>
                        <a:t>bu oranı </a:t>
                      </a:r>
                      <a:r>
                        <a:rPr sz="400" b="1" spc="-5" dirty="0">
                          <a:latin typeface="Times New Roman"/>
                          <a:cs typeface="Times New Roman"/>
                        </a:rPr>
                        <a:t>etkileyen </a:t>
                      </a:r>
                      <a:r>
                        <a:rPr sz="400" b="1" dirty="0">
                          <a:latin typeface="Times New Roman"/>
                          <a:cs typeface="Times New Roman"/>
                        </a:rPr>
                        <a:t>şu </a:t>
                      </a:r>
                      <a:r>
                        <a:rPr sz="400" b="1" spc="-5" dirty="0">
                          <a:latin typeface="Times New Roman"/>
                          <a:cs typeface="Times New Roman"/>
                        </a:rPr>
                        <a:t>faktörler </a:t>
                      </a:r>
                      <a:r>
                        <a:rPr sz="400" spc="-5" dirty="0">
                          <a:latin typeface="Times New Roman"/>
                          <a:cs typeface="Times New Roman"/>
                        </a:rPr>
                        <a:t>özellikle </a:t>
                      </a:r>
                      <a:r>
                        <a:rPr sz="400" dirty="0">
                          <a:latin typeface="Times New Roman"/>
                          <a:cs typeface="Times New Roman"/>
                        </a:rPr>
                        <a:t>dikkate</a:t>
                      </a:r>
                      <a:r>
                        <a:rPr sz="400" spc="-40" dirty="0">
                          <a:latin typeface="Times New Roman"/>
                          <a:cs typeface="Times New Roman"/>
                        </a:rPr>
                        <a:t> </a:t>
                      </a:r>
                      <a:r>
                        <a:rPr sz="400" spc="-5" dirty="0">
                          <a:latin typeface="Times New Roman"/>
                          <a:cs typeface="Times New Roman"/>
                        </a:rPr>
                        <a:t>alınmalıdır.</a:t>
                      </a:r>
                      <a:endParaRPr sz="400">
                        <a:latin typeface="Times New Roman"/>
                        <a:cs typeface="Times New Roman"/>
                      </a:endParaRPr>
                    </a:p>
                    <a:p>
                      <a:pPr marL="127635" indent="-100965">
                        <a:lnSpc>
                          <a:spcPct val="100000"/>
                        </a:lnSpc>
                        <a:spcBef>
                          <a:spcPts val="15"/>
                        </a:spcBef>
                        <a:buClr>
                          <a:srgbClr val="330066"/>
                        </a:buClr>
                        <a:buSzPct val="62500"/>
                        <a:buFont typeface="Wingdings"/>
                        <a:buChar char=""/>
                        <a:tabLst>
                          <a:tab pos="128270" algn="l"/>
                        </a:tabLst>
                      </a:pPr>
                      <a:r>
                        <a:rPr sz="400" spc="-5" dirty="0">
                          <a:latin typeface="Times New Roman"/>
                          <a:cs typeface="Times New Roman"/>
                        </a:rPr>
                        <a:t>Mevsimsel</a:t>
                      </a:r>
                      <a:r>
                        <a:rPr sz="400" spc="45" dirty="0">
                          <a:latin typeface="Times New Roman"/>
                          <a:cs typeface="Times New Roman"/>
                        </a:rPr>
                        <a:t> </a:t>
                      </a:r>
                      <a:r>
                        <a:rPr sz="400" spc="-5" dirty="0">
                          <a:latin typeface="Times New Roman"/>
                          <a:cs typeface="Times New Roman"/>
                        </a:rPr>
                        <a:t>hareketler,</a:t>
                      </a:r>
                      <a:endParaRPr sz="400">
                        <a:latin typeface="Times New Roman"/>
                        <a:cs typeface="Times New Roman"/>
                      </a:endParaRPr>
                    </a:p>
                    <a:p>
                      <a:pPr marL="127635" indent="-100965">
                        <a:lnSpc>
                          <a:spcPct val="100000"/>
                        </a:lnSpc>
                        <a:spcBef>
                          <a:spcPts val="10"/>
                        </a:spcBef>
                        <a:buClr>
                          <a:srgbClr val="330066"/>
                        </a:buClr>
                        <a:buSzPct val="62500"/>
                        <a:buFont typeface="Wingdings"/>
                        <a:buChar char=""/>
                        <a:tabLst>
                          <a:tab pos="128270" algn="l"/>
                        </a:tabLst>
                      </a:pPr>
                      <a:r>
                        <a:rPr sz="400" spc="-5" dirty="0">
                          <a:latin typeface="Times New Roman"/>
                          <a:cs typeface="Times New Roman"/>
                        </a:rPr>
                        <a:t>Faaliyette bulunulan endüstri</a:t>
                      </a:r>
                      <a:r>
                        <a:rPr sz="400" spc="30" dirty="0">
                          <a:latin typeface="Times New Roman"/>
                          <a:cs typeface="Times New Roman"/>
                        </a:rPr>
                        <a:t> </a:t>
                      </a:r>
                      <a:r>
                        <a:rPr sz="400" dirty="0">
                          <a:latin typeface="Times New Roman"/>
                          <a:cs typeface="Times New Roman"/>
                        </a:rPr>
                        <a:t>kolu,</a:t>
                      </a:r>
                      <a:endParaRPr sz="400">
                        <a:latin typeface="Times New Roman"/>
                        <a:cs typeface="Times New Roman"/>
                      </a:endParaRPr>
                    </a:p>
                    <a:p>
                      <a:pPr marL="127635" indent="-100965">
                        <a:lnSpc>
                          <a:spcPct val="100000"/>
                        </a:lnSpc>
                        <a:spcBef>
                          <a:spcPts val="10"/>
                        </a:spcBef>
                        <a:buClr>
                          <a:srgbClr val="330066"/>
                        </a:buClr>
                        <a:buSzPct val="62500"/>
                        <a:buFont typeface="Wingdings"/>
                        <a:buChar char=""/>
                        <a:tabLst>
                          <a:tab pos="128270" algn="l"/>
                        </a:tabLst>
                      </a:pPr>
                      <a:r>
                        <a:rPr sz="400" dirty="0">
                          <a:latin typeface="Times New Roman"/>
                          <a:cs typeface="Times New Roman"/>
                        </a:rPr>
                        <a:t>Dönen </a:t>
                      </a:r>
                      <a:r>
                        <a:rPr sz="400" spc="-5" dirty="0">
                          <a:latin typeface="Times New Roman"/>
                          <a:cs typeface="Times New Roman"/>
                        </a:rPr>
                        <a:t>varlıkların </a:t>
                      </a:r>
                      <a:r>
                        <a:rPr sz="400" dirty="0">
                          <a:latin typeface="Times New Roman"/>
                          <a:cs typeface="Times New Roman"/>
                        </a:rPr>
                        <a:t>yapısı </a:t>
                      </a:r>
                      <a:r>
                        <a:rPr sz="400" spc="-5" dirty="0">
                          <a:latin typeface="Times New Roman"/>
                          <a:cs typeface="Times New Roman"/>
                        </a:rPr>
                        <a:t>ve</a:t>
                      </a:r>
                      <a:r>
                        <a:rPr sz="400" spc="10" dirty="0">
                          <a:latin typeface="Times New Roman"/>
                          <a:cs typeface="Times New Roman"/>
                        </a:rPr>
                        <a:t> </a:t>
                      </a:r>
                      <a:r>
                        <a:rPr sz="400" spc="-5" dirty="0">
                          <a:latin typeface="Times New Roman"/>
                          <a:cs typeface="Times New Roman"/>
                        </a:rPr>
                        <a:t>dağılımı,</a:t>
                      </a:r>
                      <a:endParaRPr sz="400">
                        <a:latin typeface="Times New Roman"/>
                        <a:cs typeface="Times New Roman"/>
                      </a:endParaRPr>
                    </a:p>
                    <a:p>
                      <a:pPr marL="127635" indent="-100965">
                        <a:lnSpc>
                          <a:spcPct val="100000"/>
                        </a:lnSpc>
                        <a:spcBef>
                          <a:spcPts val="15"/>
                        </a:spcBef>
                        <a:buClr>
                          <a:srgbClr val="330066"/>
                        </a:buClr>
                        <a:buSzPct val="62500"/>
                        <a:buFont typeface="Wingdings"/>
                        <a:buChar char=""/>
                        <a:tabLst>
                          <a:tab pos="128270" algn="l"/>
                        </a:tabLst>
                      </a:pPr>
                      <a:r>
                        <a:rPr sz="400" dirty="0">
                          <a:latin typeface="Times New Roman"/>
                          <a:cs typeface="Times New Roman"/>
                        </a:rPr>
                        <a:t>Stok </a:t>
                      </a:r>
                      <a:r>
                        <a:rPr sz="400" spc="-5" dirty="0">
                          <a:latin typeface="Times New Roman"/>
                          <a:cs typeface="Times New Roman"/>
                        </a:rPr>
                        <a:t>alış </a:t>
                      </a:r>
                      <a:r>
                        <a:rPr sz="400" dirty="0">
                          <a:latin typeface="Times New Roman"/>
                          <a:cs typeface="Times New Roman"/>
                        </a:rPr>
                        <a:t>/ </a:t>
                      </a:r>
                      <a:r>
                        <a:rPr sz="400" spc="-5" dirty="0">
                          <a:latin typeface="Times New Roman"/>
                          <a:cs typeface="Times New Roman"/>
                        </a:rPr>
                        <a:t>satış</a:t>
                      </a:r>
                      <a:r>
                        <a:rPr sz="400" spc="45" dirty="0">
                          <a:latin typeface="Times New Roman"/>
                          <a:cs typeface="Times New Roman"/>
                        </a:rPr>
                        <a:t> </a:t>
                      </a:r>
                      <a:r>
                        <a:rPr sz="400" spc="-5" dirty="0">
                          <a:latin typeface="Times New Roman"/>
                          <a:cs typeface="Times New Roman"/>
                        </a:rPr>
                        <a:t>şartları,</a:t>
                      </a:r>
                      <a:endParaRPr sz="400">
                        <a:latin typeface="Times New Roman"/>
                        <a:cs typeface="Times New Roman"/>
                      </a:endParaRPr>
                    </a:p>
                    <a:p>
                      <a:pPr marL="127635" indent="-100965">
                        <a:lnSpc>
                          <a:spcPct val="100000"/>
                        </a:lnSpc>
                        <a:spcBef>
                          <a:spcPts val="10"/>
                        </a:spcBef>
                        <a:buClr>
                          <a:srgbClr val="330066"/>
                        </a:buClr>
                        <a:buSzPct val="62500"/>
                        <a:buFont typeface="Wingdings"/>
                        <a:buChar char=""/>
                        <a:tabLst>
                          <a:tab pos="128270" algn="l"/>
                        </a:tabLst>
                      </a:pPr>
                      <a:r>
                        <a:rPr sz="400" dirty="0">
                          <a:latin typeface="Times New Roman"/>
                          <a:cs typeface="Times New Roman"/>
                        </a:rPr>
                        <a:t>Dönen </a:t>
                      </a:r>
                      <a:r>
                        <a:rPr sz="400" spc="-5" dirty="0">
                          <a:latin typeface="Times New Roman"/>
                          <a:cs typeface="Times New Roman"/>
                        </a:rPr>
                        <a:t>varlıkların </a:t>
                      </a:r>
                      <a:r>
                        <a:rPr sz="400" dirty="0">
                          <a:latin typeface="Times New Roman"/>
                          <a:cs typeface="Times New Roman"/>
                        </a:rPr>
                        <a:t>gerçek</a:t>
                      </a:r>
                      <a:r>
                        <a:rPr sz="400" spc="-10" dirty="0">
                          <a:latin typeface="Times New Roman"/>
                          <a:cs typeface="Times New Roman"/>
                        </a:rPr>
                        <a:t> </a:t>
                      </a:r>
                      <a:r>
                        <a:rPr sz="400" spc="-5" dirty="0">
                          <a:latin typeface="Times New Roman"/>
                          <a:cs typeface="Times New Roman"/>
                        </a:rPr>
                        <a:t>değerleri,</a:t>
                      </a:r>
                      <a:endParaRPr sz="400">
                        <a:latin typeface="Times New Roman"/>
                        <a:cs typeface="Times New Roman"/>
                      </a:endParaRPr>
                    </a:p>
                    <a:p>
                      <a:pPr marL="127635" indent="-100965">
                        <a:lnSpc>
                          <a:spcPct val="100000"/>
                        </a:lnSpc>
                        <a:spcBef>
                          <a:spcPts val="15"/>
                        </a:spcBef>
                        <a:buClr>
                          <a:srgbClr val="330066"/>
                        </a:buClr>
                        <a:buSzPct val="62500"/>
                        <a:buFont typeface="Wingdings"/>
                        <a:buChar char=""/>
                        <a:tabLst>
                          <a:tab pos="128270" algn="l"/>
                        </a:tabLst>
                      </a:pPr>
                      <a:r>
                        <a:rPr sz="400" dirty="0">
                          <a:latin typeface="Times New Roman"/>
                          <a:cs typeface="Times New Roman"/>
                        </a:rPr>
                        <a:t>Dönen </a:t>
                      </a:r>
                      <a:r>
                        <a:rPr sz="400" spc="-5" dirty="0">
                          <a:latin typeface="Times New Roman"/>
                          <a:cs typeface="Times New Roman"/>
                        </a:rPr>
                        <a:t>varlıklardaki </a:t>
                      </a:r>
                      <a:r>
                        <a:rPr sz="400" dirty="0">
                          <a:latin typeface="Times New Roman"/>
                          <a:cs typeface="Times New Roman"/>
                        </a:rPr>
                        <a:t>olası değer</a:t>
                      </a:r>
                      <a:r>
                        <a:rPr sz="400" spc="-10" dirty="0">
                          <a:latin typeface="Times New Roman"/>
                          <a:cs typeface="Times New Roman"/>
                        </a:rPr>
                        <a:t> </a:t>
                      </a:r>
                      <a:r>
                        <a:rPr sz="400" spc="-5" dirty="0">
                          <a:latin typeface="Times New Roman"/>
                          <a:cs typeface="Times New Roman"/>
                        </a:rPr>
                        <a:t>hareketleri,</a:t>
                      </a:r>
                      <a:endParaRPr sz="400">
                        <a:latin typeface="Times New Roman"/>
                        <a:cs typeface="Times New Roman"/>
                      </a:endParaRPr>
                    </a:p>
                    <a:p>
                      <a:pPr marL="127635" indent="-100965">
                        <a:lnSpc>
                          <a:spcPct val="100000"/>
                        </a:lnSpc>
                        <a:spcBef>
                          <a:spcPts val="10"/>
                        </a:spcBef>
                        <a:buClr>
                          <a:srgbClr val="330066"/>
                        </a:buClr>
                        <a:buSzPct val="62500"/>
                        <a:buFont typeface="Wingdings"/>
                        <a:buChar char=""/>
                        <a:tabLst>
                          <a:tab pos="128270" algn="l"/>
                        </a:tabLst>
                      </a:pPr>
                      <a:r>
                        <a:rPr sz="400" dirty="0">
                          <a:latin typeface="Times New Roman"/>
                          <a:cs typeface="Times New Roman"/>
                        </a:rPr>
                        <a:t>Menkul kıymet değer düşüklüğü</a:t>
                      </a:r>
                      <a:r>
                        <a:rPr sz="400" spc="75" dirty="0">
                          <a:latin typeface="Times New Roman"/>
                          <a:cs typeface="Times New Roman"/>
                        </a:rPr>
                        <a:t> </a:t>
                      </a:r>
                      <a:r>
                        <a:rPr sz="400" spc="-5" dirty="0">
                          <a:latin typeface="Times New Roman"/>
                          <a:cs typeface="Times New Roman"/>
                        </a:rPr>
                        <a:t>olasılığı,</a:t>
                      </a:r>
                      <a:endParaRPr sz="400">
                        <a:latin typeface="Times New Roman"/>
                        <a:cs typeface="Times New Roman"/>
                      </a:endParaRPr>
                    </a:p>
                    <a:p>
                      <a:pPr marL="127635" indent="-100965">
                        <a:lnSpc>
                          <a:spcPct val="100000"/>
                        </a:lnSpc>
                        <a:spcBef>
                          <a:spcPts val="10"/>
                        </a:spcBef>
                        <a:buClr>
                          <a:srgbClr val="330066"/>
                        </a:buClr>
                        <a:buSzPct val="62500"/>
                        <a:buFont typeface="Wingdings"/>
                        <a:buChar char=""/>
                        <a:tabLst>
                          <a:tab pos="128270" algn="l"/>
                        </a:tabLst>
                      </a:pPr>
                      <a:r>
                        <a:rPr sz="400" dirty="0">
                          <a:latin typeface="Times New Roman"/>
                          <a:cs typeface="Times New Roman"/>
                        </a:rPr>
                        <a:t>Stok değer düşüklüğü</a:t>
                      </a:r>
                      <a:r>
                        <a:rPr sz="400" spc="35" dirty="0">
                          <a:latin typeface="Times New Roman"/>
                          <a:cs typeface="Times New Roman"/>
                        </a:rPr>
                        <a:t> </a:t>
                      </a:r>
                      <a:r>
                        <a:rPr sz="400" spc="-5" dirty="0">
                          <a:latin typeface="Times New Roman"/>
                          <a:cs typeface="Times New Roman"/>
                        </a:rPr>
                        <a:t>olasılığı.</a:t>
                      </a:r>
                      <a:endParaRPr sz="400">
                        <a:latin typeface="Times New Roman"/>
                        <a:cs typeface="Times New Roman"/>
                      </a:endParaRPr>
                    </a:p>
                    <a:p>
                      <a:pPr>
                        <a:lnSpc>
                          <a:spcPct val="100000"/>
                        </a:lnSpc>
                        <a:spcBef>
                          <a:spcPts val="45"/>
                        </a:spcBef>
                      </a:pPr>
                      <a:endParaRPr sz="400">
                        <a:latin typeface="Times New Roman"/>
                        <a:cs typeface="Times New Roman"/>
                      </a:endParaRPr>
                    </a:p>
                    <a:p>
                      <a:pPr marL="27305" marR="217170">
                        <a:lnSpc>
                          <a:spcPct val="102499"/>
                        </a:lnSpc>
                      </a:pPr>
                      <a:r>
                        <a:rPr sz="400" b="1" dirty="0">
                          <a:latin typeface="Times New Roman"/>
                          <a:cs typeface="Times New Roman"/>
                        </a:rPr>
                        <a:t>**</a:t>
                      </a:r>
                      <a:r>
                        <a:rPr sz="400" dirty="0">
                          <a:latin typeface="Times New Roman"/>
                          <a:cs typeface="Times New Roman"/>
                        </a:rPr>
                        <a:t>Hazır </a:t>
                      </a:r>
                      <a:r>
                        <a:rPr sz="400" spc="-5" dirty="0">
                          <a:latin typeface="Times New Roman"/>
                          <a:cs typeface="Times New Roman"/>
                        </a:rPr>
                        <a:t>değerler ve alacaklardaki </a:t>
                      </a:r>
                      <a:r>
                        <a:rPr sz="400" dirty="0">
                          <a:latin typeface="Times New Roman"/>
                          <a:cs typeface="Times New Roman"/>
                        </a:rPr>
                        <a:t>düşüşlere </a:t>
                      </a:r>
                      <a:r>
                        <a:rPr sz="400" spc="-5" dirty="0">
                          <a:latin typeface="Times New Roman"/>
                          <a:cs typeface="Times New Roman"/>
                        </a:rPr>
                        <a:t>karşılık stoklardaki artışlar, işletmenin likiditesini ve borç </a:t>
                      </a:r>
                      <a:r>
                        <a:rPr sz="400" dirty="0">
                          <a:latin typeface="Times New Roman"/>
                          <a:cs typeface="Times New Roman"/>
                        </a:rPr>
                        <a:t>ödeme  gücünü</a:t>
                      </a:r>
                      <a:r>
                        <a:rPr sz="400" spc="15" dirty="0">
                          <a:latin typeface="Times New Roman"/>
                          <a:cs typeface="Times New Roman"/>
                        </a:rPr>
                        <a:t> </a:t>
                      </a:r>
                      <a:r>
                        <a:rPr sz="400" dirty="0">
                          <a:latin typeface="Times New Roman"/>
                          <a:cs typeface="Times New Roman"/>
                        </a:rPr>
                        <a:t>düşürür.</a:t>
                      </a:r>
                      <a:endParaRPr sz="400">
                        <a:latin typeface="Times New Roman"/>
                        <a:cs typeface="Times New Roman"/>
                      </a:endParaRPr>
                    </a:p>
                    <a:p>
                      <a:pPr>
                        <a:lnSpc>
                          <a:spcPct val="100000"/>
                        </a:lnSpc>
                        <a:spcBef>
                          <a:spcPts val="20"/>
                        </a:spcBef>
                      </a:pPr>
                      <a:endParaRPr sz="400">
                        <a:latin typeface="Times New Roman"/>
                        <a:cs typeface="Times New Roman"/>
                      </a:endParaRPr>
                    </a:p>
                    <a:p>
                      <a:pPr marL="27305" marR="175260">
                        <a:lnSpc>
                          <a:spcPct val="105000"/>
                        </a:lnSpc>
                      </a:pPr>
                      <a:r>
                        <a:rPr sz="400" b="1" dirty="0">
                          <a:latin typeface="Times New Roman"/>
                          <a:cs typeface="Times New Roman"/>
                        </a:rPr>
                        <a:t>***</a:t>
                      </a:r>
                      <a:r>
                        <a:rPr sz="400" dirty="0">
                          <a:latin typeface="Times New Roman"/>
                          <a:cs typeface="Times New Roman"/>
                        </a:rPr>
                        <a:t>Dönen </a:t>
                      </a:r>
                      <a:r>
                        <a:rPr sz="400" spc="-5" dirty="0">
                          <a:latin typeface="Times New Roman"/>
                          <a:cs typeface="Times New Roman"/>
                        </a:rPr>
                        <a:t>varlıklar içerisinde hazır değerlerin payının artması işletme sermayesinin daha likit </a:t>
                      </a:r>
                      <a:r>
                        <a:rPr sz="400" dirty="0">
                          <a:latin typeface="Times New Roman"/>
                          <a:cs typeface="Times New Roman"/>
                        </a:rPr>
                        <a:t>duruma </a:t>
                      </a:r>
                      <a:r>
                        <a:rPr sz="400" spc="-5" dirty="0">
                          <a:latin typeface="Times New Roman"/>
                          <a:cs typeface="Times New Roman"/>
                        </a:rPr>
                        <a:t>geldiğini  gösterir.</a:t>
                      </a:r>
                      <a:endParaRPr sz="400">
                        <a:latin typeface="Times New Roman"/>
                        <a:cs typeface="Times New Roman"/>
                      </a:endParaRPr>
                    </a:p>
                  </a:txBody>
                  <a:tcPr marL="0" marR="0" marT="444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800">
                        <a:latin typeface="Times New Roman"/>
                        <a:cs typeface="Times New Roman"/>
                      </a:endParaRPr>
                    </a:p>
                    <a:p>
                      <a:pPr marL="27305">
                        <a:lnSpc>
                          <a:spcPct val="100000"/>
                        </a:lnSpc>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381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marL="27305">
                        <a:lnSpc>
                          <a:spcPct val="100000"/>
                        </a:lnSpc>
                        <a:spcBef>
                          <a:spcPts val="560"/>
                        </a:spcBef>
                      </a:pPr>
                      <a:r>
                        <a:rPr sz="700" b="1" spc="5" dirty="0">
                          <a:solidFill>
                            <a:srgbClr val="FF0000"/>
                          </a:solidFill>
                          <a:latin typeface="Times New Roman"/>
                          <a:cs typeface="Times New Roman"/>
                        </a:rPr>
                        <a:t>2- </a:t>
                      </a:r>
                      <a:r>
                        <a:rPr sz="700" b="1" spc="-5" dirty="0">
                          <a:solidFill>
                            <a:srgbClr val="FF0000"/>
                          </a:solidFill>
                          <a:latin typeface="Times New Roman"/>
                          <a:cs typeface="Times New Roman"/>
                        </a:rPr>
                        <a:t>Likidite </a:t>
                      </a:r>
                      <a:r>
                        <a:rPr sz="700" b="1" dirty="0">
                          <a:solidFill>
                            <a:srgbClr val="FF0000"/>
                          </a:solidFill>
                          <a:latin typeface="Times New Roman"/>
                          <a:cs typeface="Times New Roman"/>
                        </a:rPr>
                        <a:t>(Asit – Test)</a:t>
                      </a:r>
                      <a:r>
                        <a:rPr sz="700" b="1" spc="-15"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spcBef>
                          <a:spcPts val="45"/>
                        </a:spcBef>
                      </a:pPr>
                      <a:endParaRPr sz="100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latin typeface="Times New Roman"/>
                          <a:cs typeface="Times New Roman"/>
                        </a:rPr>
                        <a:t>Cari orana </a:t>
                      </a:r>
                      <a:r>
                        <a:rPr sz="550" spc="15" dirty="0">
                          <a:latin typeface="Times New Roman"/>
                          <a:cs typeface="Times New Roman"/>
                        </a:rPr>
                        <a:t>benzer, </a:t>
                      </a:r>
                      <a:r>
                        <a:rPr sz="550" spc="10" dirty="0">
                          <a:latin typeface="Times New Roman"/>
                          <a:cs typeface="Times New Roman"/>
                        </a:rPr>
                        <a:t>ancak cari </a:t>
                      </a:r>
                      <a:r>
                        <a:rPr sz="550" spc="15" dirty="0">
                          <a:latin typeface="Times New Roman"/>
                          <a:cs typeface="Times New Roman"/>
                        </a:rPr>
                        <a:t>orandan daha </a:t>
                      </a:r>
                      <a:r>
                        <a:rPr sz="550" spc="10" dirty="0">
                          <a:latin typeface="Times New Roman"/>
                          <a:cs typeface="Times New Roman"/>
                        </a:rPr>
                        <a:t>anlamlı </a:t>
                      </a:r>
                      <a:r>
                        <a:rPr sz="550" spc="15" dirty="0">
                          <a:latin typeface="Times New Roman"/>
                          <a:cs typeface="Times New Roman"/>
                        </a:rPr>
                        <a:t>sonuçlar</a:t>
                      </a:r>
                      <a:r>
                        <a:rPr sz="550" spc="-65" dirty="0">
                          <a:latin typeface="Times New Roman"/>
                          <a:cs typeface="Times New Roman"/>
                        </a:rPr>
                        <a:t> </a:t>
                      </a:r>
                      <a:r>
                        <a:rPr sz="550" spc="5" dirty="0">
                          <a:latin typeface="Times New Roman"/>
                          <a:cs typeface="Times New Roman"/>
                        </a:rPr>
                        <a:t>verir.</a:t>
                      </a:r>
                      <a:endParaRPr sz="550">
                        <a:latin typeface="Times New Roman"/>
                        <a:cs typeface="Times New Roman"/>
                      </a:endParaRPr>
                    </a:p>
                    <a:p>
                      <a:pPr marL="127635" marR="142875" indent="-100965">
                        <a:lnSpc>
                          <a:spcPct val="107100"/>
                        </a:lnSpc>
                        <a:spcBef>
                          <a:spcPts val="135"/>
                        </a:spcBef>
                        <a:buClr>
                          <a:srgbClr val="330066"/>
                        </a:buClr>
                        <a:buSzPct val="72727"/>
                        <a:buFont typeface="Wingdings"/>
                        <a:buChar char=""/>
                        <a:tabLst>
                          <a:tab pos="128270" algn="l"/>
                        </a:tabLst>
                      </a:pPr>
                      <a:r>
                        <a:rPr sz="550" spc="10" dirty="0">
                          <a:latin typeface="Times New Roman"/>
                          <a:cs typeface="Times New Roman"/>
                        </a:rPr>
                        <a:t>Stokların </a:t>
                      </a:r>
                      <a:r>
                        <a:rPr sz="550" spc="15" dirty="0">
                          <a:latin typeface="Times New Roman"/>
                          <a:cs typeface="Times New Roman"/>
                        </a:rPr>
                        <a:t>dönen </a:t>
                      </a:r>
                      <a:r>
                        <a:rPr sz="550" spc="10" dirty="0">
                          <a:latin typeface="Times New Roman"/>
                          <a:cs typeface="Times New Roman"/>
                        </a:rPr>
                        <a:t>varlıklardan çıkarılmasındaki temel amaç, stokların </a:t>
                      </a:r>
                      <a:r>
                        <a:rPr sz="550" spc="15" dirty="0">
                          <a:latin typeface="Times New Roman"/>
                          <a:cs typeface="Times New Roman"/>
                        </a:rPr>
                        <a:t>nakde  </a:t>
                      </a:r>
                      <a:r>
                        <a:rPr sz="550" spc="10" dirty="0">
                          <a:latin typeface="Times New Roman"/>
                          <a:cs typeface="Times New Roman"/>
                        </a:rPr>
                        <a:t>çevrilme </a:t>
                      </a:r>
                      <a:r>
                        <a:rPr sz="550" spc="15" dirty="0">
                          <a:latin typeface="Times New Roman"/>
                          <a:cs typeface="Times New Roman"/>
                        </a:rPr>
                        <a:t>sürecinin</a:t>
                      </a:r>
                      <a:r>
                        <a:rPr sz="550" spc="-20" dirty="0">
                          <a:latin typeface="Times New Roman"/>
                          <a:cs typeface="Times New Roman"/>
                        </a:rPr>
                        <a:t> </a:t>
                      </a:r>
                      <a:r>
                        <a:rPr sz="550" spc="10" dirty="0">
                          <a:latin typeface="Times New Roman"/>
                          <a:cs typeface="Times New Roman"/>
                        </a:rPr>
                        <a:t>uzunluğudur.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5" dirty="0">
                          <a:latin typeface="Times New Roman"/>
                          <a:cs typeface="Times New Roman"/>
                        </a:rPr>
                        <a:t>Oranın </a:t>
                      </a:r>
                      <a:r>
                        <a:rPr sz="550" spc="15" dirty="0">
                          <a:solidFill>
                            <a:srgbClr val="FF0000"/>
                          </a:solidFill>
                          <a:latin typeface="Times New Roman"/>
                          <a:cs typeface="Times New Roman"/>
                        </a:rPr>
                        <a:t>1’</a:t>
                      </a:r>
                      <a:r>
                        <a:rPr sz="550" spc="15" dirty="0">
                          <a:latin typeface="Times New Roman"/>
                          <a:cs typeface="Times New Roman"/>
                        </a:rPr>
                        <a:t>in üzerinde olması</a:t>
                      </a:r>
                      <a:r>
                        <a:rPr sz="550" spc="-85" dirty="0">
                          <a:latin typeface="Times New Roman"/>
                          <a:cs typeface="Times New Roman"/>
                        </a:rPr>
                        <a:t> </a:t>
                      </a:r>
                      <a:r>
                        <a:rPr sz="550" spc="10" dirty="0">
                          <a:latin typeface="Times New Roman"/>
                          <a:cs typeface="Times New Roman"/>
                        </a:rPr>
                        <a:t>istenir.</a:t>
                      </a:r>
                      <a:endParaRPr sz="550">
                        <a:latin typeface="Times New Roman"/>
                        <a:cs typeface="Times New Roman"/>
                      </a:endParaRPr>
                    </a:p>
                    <a:p>
                      <a:pPr marL="127635" marR="145415" indent="-100965">
                        <a:lnSpc>
                          <a:spcPct val="105200"/>
                        </a:lnSpc>
                        <a:spcBef>
                          <a:spcPts val="160"/>
                        </a:spcBef>
                        <a:buClr>
                          <a:srgbClr val="330066"/>
                        </a:buClr>
                        <a:buSzPct val="72727"/>
                        <a:buFont typeface="Wingdings"/>
                        <a:buChar char=""/>
                        <a:tabLst>
                          <a:tab pos="128270" algn="l"/>
                        </a:tabLst>
                      </a:pPr>
                      <a:r>
                        <a:rPr sz="550" spc="15" dirty="0">
                          <a:latin typeface="Times New Roman"/>
                          <a:cs typeface="Times New Roman"/>
                        </a:rPr>
                        <a:t>Oranın </a:t>
                      </a:r>
                      <a:r>
                        <a:rPr sz="550" spc="10" dirty="0">
                          <a:latin typeface="Times New Roman"/>
                          <a:cs typeface="Times New Roman"/>
                        </a:rPr>
                        <a:t>1’e eşit olması veya </a:t>
                      </a:r>
                      <a:r>
                        <a:rPr sz="550" spc="15" dirty="0">
                          <a:latin typeface="Times New Roman"/>
                          <a:cs typeface="Times New Roman"/>
                        </a:rPr>
                        <a:t>1’den düşük </a:t>
                      </a:r>
                      <a:r>
                        <a:rPr sz="550" spc="10" dirty="0">
                          <a:latin typeface="Times New Roman"/>
                          <a:cs typeface="Times New Roman"/>
                        </a:rPr>
                        <a:t>olması </a:t>
                      </a:r>
                      <a:r>
                        <a:rPr sz="550" spc="15" dirty="0">
                          <a:latin typeface="Times New Roman"/>
                          <a:cs typeface="Times New Roman"/>
                        </a:rPr>
                        <a:t>durumu </a:t>
                      </a:r>
                      <a:r>
                        <a:rPr sz="550" spc="10" dirty="0">
                          <a:latin typeface="Times New Roman"/>
                          <a:cs typeface="Times New Roman"/>
                        </a:rPr>
                        <a:t>her zaman  işletmenin</a:t>
                      </a:r>
                      <a:r>
                        <a:rPr sz="550" spc="-20" dirty="0">
                          <a:latin typeface="Times New Roman"/>
                          <a:cs typeface="Times New Roman"/>
                        </a:rPr>
                        <a:t> </a:t>
                      </a:r>
                      <a:r>
                        <a:rPr sz="550" spc="10" dirty="0">
                          <a:latin typeface="Times New Roman"/>
                          <a:cs typeface="Times New Roman"/>
                        </a:rPr>
                        <a:t>likidite</a:t>
                      </a:r>
                      <a:r>
                        <a:rPr sz="550" spc="-30" dirty="0">
                          <a:latin typeface="Times New Roman"/>
                          <a:cs typeface="Times New Roman"/>
                        </a:rPr>
                        <a:t> </a:t>
                      </a:r>
                      <a:r>
                        <a:rPr sz="550" spc="20" dirty="0">
                          <a:latin typeface="Times New Roman"/>
                          <a:cs typeface="Times New Roman"/>
                        </a:rPr>
                        <a:t>durumunun</a:t>
                      </a:r>
                      <a:r>
                        <a:rPr sz="550" dirty="0">
                          <a:latin typeface="Times New Roman"/>
                          <a:cs typeface="Times New Roman"/>
                        </a:rPr>
                        <a:t> </a:t>
                      </a:r>
                      <a:r>
                        <a:rPr sz="550" spc="5" dirty="0">
                          <a:latin typeface="Times New Roman"/>
                          <a:cs typeface="Times New Roman"/>
                        </a:rPr>
                        <a:t>iyi</a:t>
                      </a:r>
                      <a:r>
                        <a:rPr sz="550" spc="-15" dirty="0">
                          <a:latin typeface="Times New Roman"/>
                          <a:cs typeface="Times New Roman"/>
                        </a:rPr>
                        <a:t> </a:t>
                      </a:r>
                      <a:r>
                        <a:rPr sz="550" spc="10" dirty="0">
                          <a:latin typeface="Times New Roman"/>
                          <a:cs typeface="Times New Roman"/>
                        </a:rPr>
                        <a:t>veya</a:t>
                      </a:r>
                      <a:r>
                        <a:rPr sz="550" spc="30" dirty="0">
                          <a:latin typeface="Times New Roman"/>
                          <a:cs typeface="Times New Roman"/>
                        </a:rPr>
                        <a:t> </a:t>
                      </a:r>
                      <a:r>
                        <a:rPr sz="550" spc="15" dirty="0">
                          <a:latin typeface="Times New Roman"/>
                          <a:cs typeface="Times New Roman"/>
                        </a:rPr>
                        <a:t>kötü</a:t>
                      </a:r>
                      <a:r>
                        <a:rPr sz="550" dirty="0">
                          <a:latin typeface="Times New Roman"/>
                          <a:cs typeface="Times New Roman"/>
                        </a:rPr>
                        <a:t> </a:t>
                      </a:r>
                      <a:r>
                        <a:rPr sz="550" spc="20" dirty="0">
                          <a:latin typeface="Times New Roman"/>
                          <a:cs typeface="Times New Roman"/>
                        </a:rPr>
                        <a:t>olduğunu</a:t>
                      </a:r>
                      <a:r>
                        <a:rPr sz="550" spc="-40" dirty="0">
                          <a:latin typeface="Times New Roman"/>
                          <a:cs typeface="Times New Roman"/>
                        </a:rPr>
                        <a:t> </a:t>
                      </a:r>
                      <a:r>
                        <a:rPr sz="550" spc="15" dirty="0">
                          <a:latin typeface="Times New Roman"/>
                          <a:cs typeface="Times New Roman"/>
                        </a:rPr>
                        <a:t>göstermez.</a:t>
                      </a:r>
                      <a:endParaRPr sz="550">
                        <a:latin typeface="Times New Roman"/>
                        <a:cs typeface="Times New Roman"/>
                      </a:endParaRPr>
                    </a:p>
                    <a:p>
                      <a:pPr>
                        <a:lnSpc>
                          <a:spcPct val="100000"/>
                        </a:lnSpc>
                      </a:pPr>
                      <a:endParaRPr sz="600">
                        <a:latin typeface="Times New Roman"/>
                        <a:cs typeface="Times New Roman"/>
                      </a:endParaRPr>
                    </a:p>
                    <a:p>
                      <a:pPr marL="27305">
                        <a:lnSpc>
                          <a:spcPct val="100000"/>
                        </a:lnSpc>
                        <a:spcBef>
                          <a:spcPts val="355"/>
                        </a:spcBef>
                      </a:pPr>
                      <a:r>
                        <a:rPr sz="550" b="1" spc="15" dirty="0">
                          <a:solidFill>
                            <a:srgbClr val="FF0000"/>
                          </a:solidFill>
                          <a:latin typeface="Times New Roman"/>
                          <a:cs typeface="Times New Roman"/>
                        </a:rPr>
                        <a:t>Likidite </a:t>
                      </a:r>
                      <a:r>
                        <a:rPr sz="550" b="1" spc="10" dirty="0">
                          <a:solidFill>
                            <a:srgbClr val="FF0000"/>
                          </a:solidFill>
                          <a:latin typeface="Times New Roman"/>
                          <a:cs typeface="Times New Roman"/>
                        </a:rPr>
                        <a:t>(Asit </a:t>
                      </a:r>
                      <a:r>
                        <a:rPr sz="550" b="1" spc="15" dirty="0">
                          <a:solidFill>
                            <a:srgbClr val="FF0000"/>
                          </a:solidFill>
                          <a:latin typeface="Times New Roman"/>
                          <a:cs typeface="Times New Roman"/>
                        </a:rPr>
                        <a:t>– </a:t>
                      </a:r>
                      <a:r>
                        <a:rPr sz="550" b="1" spc="10" dirty="0">
                          <a:solidFill>
                            <a:srgbClr val="FF0000"/>
                          </a:solidFill>
                          <a:latin typeface="Times New Roman"/>
                          <a:cs typeface="Times New Roman"/>
                        </a:rPr>
                        <a:t>Test) Oranı </a:t>
                      </a:r>
                      <a:r>
                        <a:rPr sz="550" b="1" spc="20" dirty="0">
                          <a:solidFill>
                            <a:srgbClr val="FF0000"/>
                          </a:solidFill>
                          <a:latin typeface="Times New Roman"/>
                          <a:cs typeface="Times New Roman"/>
                        </a:rPr>
                        <a:t>= </a:t>
                      </a:r>
                      <a:r>
                        <a:rPr sz="550" b="1" spc="10" dirty="0">
                          <a:solidFill>
                            <a:srgbClr val="FF0000"/>
                          </a:solidFill>
                          <a:latin typeface="Times New Roman"/>
                          <a:cs typeface="Times New Roman"/>
                        </a:rPr>
                        <a:t>(Dönen </a:t>
                      </a:r>
                      <a:r>
                        <a:rPr sz="550" b="1" spc="15" dirty="0">
                          <a:solidFill>
                            <a:srgbClr val="FF0000"/>
                          </a:solidFill>
                          <a:latin typeface="Times New Roman"/>
                          <a:cs typeface="Times New Roman"/>
                        </a:rPr>
                        <a:t>Varlıklar </a:t>
                      </a:r>
                      <a:r>
                        <a:rPr sz="550" b="1" spc="10" dirty="0">
                          <a:solidFill>
                            <a:srgbClr val="FF0000"/>
                          </a:solidFill>
                          <a:latin typeface="Times New Roman"/>
                          <a:cs typeface="Times New Roman"/>
                        </a:rPr>
                        <a:t>- Stoklar) /</a:t>
                      </a:r>
                      <a:r>
                        <a:rPr sz="550" b="1" spc="-55" dirty="0">
                          <a:solidFill>
                            <a:srgbClr val="FF0000"/>
                          </a:solidFill>
                          <a:latin typeface="Times New Roman"/>
                          <a:cs typeface="Times New Roman"/>
                        </a:rPr>
                        <a:t> </a:t>
                      </a:r>
                      <a:r>
                        <a:rPr sz="550" b="1" spc="25" dirty="0">
                          <a:solidFill>
                            <a:srgbClr val="FF0000"/>
                          </a:solidFill>
                          <a:latin typeface="Times New Roman"/>
                          <a:cs typeface="Times New Roman"/>
                        </a:rPr>
                        <a:t>KVYK</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85"/>
                        </a:spcBef>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9969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5" dirty="0">
                          <a:solidFill>
                            <a:srgbClr val="FF0000"/>
                          </a:solidFill>
                          <a:latin typeface="Times New Roman"/>
                          <a:cs typeface="Times New Roman"/>
                        </a:rPr>
                        <a:t>3- </a:t>
                      </a:r>
                      <a:r>
                        <a:rPr sz="700" b="1" spc="-5" dirty="0">
                          <a:solidFill>
                            <a:srgbClr val="FF0000"/>
                          </a:solidFill>
                          <a:latin typeface="Times New Roman"/>
                          <a:cs typeface="Times New Roman"/>
                        </a:rPr>
                        <a:t>Nakit</a:t>
                      </a:r>
                      <a:r>
                        <a:rPr sz="700" b="1" spc="-30"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spcBef>
                          <a:spcPts val="40"/>
                        </a:spcBef>
                      </a:pPr>
                      <a:endParaRPr sz="850">
                        <a:latin typeface="Times New Roman"/>
                        <a:cs typeface="Times New Roman"/>
                      </a:endParaRPr>
                    </a:p>
                    <a:p>
                      <a:pPr marL="127635" marR="142875" indent="-100965" algn="just">
                        <a:lnSpc>
                          <a:spcPct val="100000"/>
                        </a:lnSpc>
                        <a:spcBef>
                          <a:spcPts val="5"/>
                        </a:spcBef>
                        <a:buClr>
                          <a:srgbClr val="330066"/>
                        </a:buClr>
                        <a:buSzPct val="71428"/>
                        <a:buFont typeface="Wingdings"/>
                        <a:buChar char=""/>
                        <a:tabLst>
                          <a:tab pos="128270" algn="l"/>
                        </a:tabLst>
                      </a:pPr>
                      <a:r>
                        <a:rPr sz="700" spc="-5" dirty="0">
                          <a:latin typeface="Times New Roman"/>
                          <a:cs typeface="Times New Roman"/>
                        </a:rPr>
                        <a:t>İşletmeye hiçbir nakit girişi olmadan </a:t>
                      </a:r>
                      <a:r>
                        <a:rPr sz="700" dirty="0">
                          <a:latin typeface="Times New Roman"/>
                          <a:cs typeface="Times New Roman"/>
                        </a:rPr>
                        <a:t>mevcut nakit </a:t>
                      </a:r>
                      <a:r>
                        <a:rPr sz="700" spc="-5" dirty="0">
                          <a:latin typeface="Times New Roman"/>
                          <a:cs typeface="Times New Roman"/>
                        </a:rPr>
                        <a:t>ve nakit  </a:t>
                      </a:r>
                      <a:r>
                        <a:rPr sz="700" dirty="0">
                          <a:latin typeface="Times New Roman"/>
                          <a:cs typeface="Times New Roman"/>
                        </a:rPr>
                        <a:t>benzeri </a:t>
                      </a:r>
                      <a:r>
                        <a:rPr sz="700" spc="-5" dirty="0">
                          <a:latin typeface="Times New Roman"/>
                          <a:cs typeface="Times New Roman"/>
                        </a:rPr>
                        <a:t>varlıklarla KVYK’ların </a:t>
                      </a:r>
                      <a:r>
                        <a:rPr sz="700" spc="5" dirty="0">
                          <a:latin typeface="Times New Roman"/>
                          <a:cs typeface="Times New Roman"/>
                        </a:rPr>
                        <a:t>ne </a:t>
                      </a:r>
                      <a:r>
                        <a:rPr sz="700" spc="-5" dirty="0">
                          <a:latin typeface="Times New Roman"/>
                          <a:cs typeface="Times New Roman"/>
                        </a:rPr>
                        <a:t>kadarının ödenebileceğini  </a:t>
                      </a:r>
                      <a:r>
                        <a:rPr sz="700" dirty="0">
                          <a:latin typeface="Times New Roman"/>
                          <a:cs typeface="Times New Roman"/>
                        </a:rPr>
                        <a:t>gösteren bir</a:t>
                      </a:r>
                      <a:r>
                        <a:rPr sz="700" spc="-25" dirty="0">
                          <a:latin typeface="Times New Roman"/>
                          <a:cs typeface="Times New Roman"/>
                        </a:rPr>
                        <a:t> </a:t>
                      </a:r>
                      <a:r>
                        <a:rPr sz="700" dirty="0">
                          <a:latin typeface="Times New Roman"/>
                          <a:cs typeface="Times New Roman"/>
                        </a:rPr>
                        <a:t>orandır.</a:t>
                      </a:r>
                      <a:endParaRPr sz="700">
                        <a:latin typeface="Times New Roman"/>
                        <a:cs typeface="Times New Roman"/>
                      </a:endParaRPr>
                    </a:p>
                    <a:p>
                      <a:pPr>
                        <a:lnSpc>
                          <a:spcPct val="100000"/>
                        </a:lnSpc>
                        <a:spcBef>
                          <a:spcPts val="35"/>
                        </a:spcBef>
                        <a:buClr>
                          <a:srgbClr val="330066"/>
                        </a:buClr>
                        <a:buFont typeface="Wingdings"/>
                        <a:buChar char=""/>
                      </a:pPr>
                      <a:endParaRPr sz="700">
                        <a:latin typeface="Times New Roman"/>
                        <a:cs typeface="Times New Roman"/>
                      </a:endParaRPr>
                    </a:p>
                    <a:p>
                      <a:pPr marL="127635" marR="142240" indent="-100965" algn="just">
                        <a:lnSpc>
                          <a:spcPct val="101299"/>
                        </a:lnSpc>
                        <a:buClr>
                          <a:srgbClr val="330066"/>
                        </a:buClr>
                        <a:buSzPct val="71428"/>
                        <a:buFont typeface="Wingdings"/>
                        <a:buChar char=""/>
                        <a:tabLst>
                          <a:tab pos="128270" algn="l"/>
                        </a:tabLst>
                      </a:pPr>
                      <a:r>
                        <a:rPr sz="700" dirty="0">
                          <a:latin typeface="Times New Roman"/>
                          <a:cs typeface="Times New Roman"/>
                        </a:rPr>
                        <a:t>Literatürde </a:t>
                      </a:r>
                      <a:r>
                        <a:rPr sz="700" i="1" spc="-5" dirty="0">
                          <a:solidFill>
                            <a:srgbClr val="FF0000"/>
                          </a:solidFill>
                          <a:latin typeface="Times New Roman"/>
                          <a:cs typeface="Times New Roman"/>
                        </a:rPr>
                        <a:t>Disponibilite </a:t>
                      </a:r>
                      <a:r>
                        <a:rPr sz="700" i="1" dirty="0">
                          <a:solidFill>
                            <a:srgbClr val="FF0000"/>
                          </a:solidFill>
                          <a:latin typeface="Times New Roman"/>
                          <a:cs typeface="Times New Roman"/>
                        </a:rPr>
                        <a:t>Oranı </a:t>
                      </a:r>
                      <a:r>
                        <a:rPr sz="700" spc="-5" dirty="0">
                          <a:latin typeface="Times New Roman"/>
                          <a:cs typeface="Times New Roman"/>
                        </a:rPr>
                        <a:t>veya </a:t>
                      </a:r>
                      <a:r>
                        <a:rPr sz="700" i="1" dirty="0">
                          <a:solidFill>
                            <a:srgbClr val="FF0000"/>
                          </a:solidFill>
                          <a:latin typeface="Times New Roman"/>
                          <a:cs typeface="Times New Roman"/>
                        </a:rPr>
                        <a:t>Hassas Oran </a:t>
                      </a:r>
                      <a:r>
                        <a:rPr sz="700" spc="-5" dirty="0">
                          <a:latin typeface="Times New Roman"/>
                          <a:cs typeface="Times New Roman"/>
                        </a:rPr>
                        <a:t>olarak ta  adlandırılır.</a:t>
                      </a:r>
                      <a:endParaRPr sz="700">
                        <a:latin typeface="Times New Roman"/>
                        <a:cs typeface="Times New Roman"/>
                      </a:endParaRPr>
                    </a:p>
                    <a:p>
                      <a:pPr>
                        <a:lnSpc>
                          <a:spcPct val="100000"/>
                        </a:lnSpc>
                        <a:spcBef>
                          <a:spcPts val="35"/>
                        </a:spcBef>
                        <a:buClr>
                          <a:srgbClr val="330066"/>
                        </a:buClr>
                        <a:buFont typeface="Wingdings"/>
                        <a:buChar char=""/>
                      </a:pPr>
                      <a:endParaRPr sz="700">
                        <a:latin typeface="Times New Roman"/>
                        <a:cs typeface="Times New Roman"/>
                      </a:endParaRPr>
                    </a:p>
                    <a:p>
                      <a:pPr marL="150495" indent="-123825">
                        <a:lnSpc>
                          <a:spcPct val="100000"/>
                        </a:lnSpc>
                        <a:buClr>
                          <a:srgbClr val="330066"/>
                        </a:buClr>
                        <a:buSzPct val="71428"/>
                        <a:buFont typeface="Wingdings"/>
                        <a:buChar char=""/>
                        <a:tabLst>
                          <a:tab pos="151130" algn="l"/>
                        </a:tabLst>
                      </a:pPr>
                      <a:r>
                        <a:rPr sz="700" dirty="0">
                          <a:latin typeface="Times New Roman"/>
                          <a:cs typeface="Times New Roman"/>
                        </a:rPr>
                        <a:t>Oranın 1’in üzerinde olması</a:t>
                      </a:r>
                      <a:r>
                        <a:rPr sz="700" spc="-80" dirty="0">
                          <a:latin typeface="Times New Roman"/>
                          <a:cs typeface="Times New Roman"/>
                        </a:rPr>
                        <a:t> </a:t>
                      </a:r>
                      <a:r>
                        <a:rPr sz="700" spc="-5" dirty="0">
                          <a:latin typeface="Times New Roman"/>
                          <a:cs typeface="Times New Roman"/>
                        </a:rPr>
                        <a:t>istenir.</a:t>
                      </a:r>
                      <a:endParaRPr sz="700">
                        <a:latin typeface="Times New Roman"/>
                        <a:cs typeface="Times New Roman"/>
                      </a:endParaRPr>
                    </a:p>
                    <a:p>
                      <a:pPr>
                        <a:lnSpc>
                          <a:spcPct val="100000"/>
                        </a:lnSpc>
                        <a:spcBef>
                          <a:spcPts val="45"/>
                        </a:spcBef>
                      </a:pPr>
                      <a:endParaRPr sz="850">
                        <a:latin typeface="Times New Roman"/>
                        <a:cs typeface="Times New Roman"/>
                      </a:endParaRPr>
                    </a:p>
                    <a:p>
                      <a:pPr marL="27305">
                        <a:lnSpc>
                          <a:spcPct val="100000"/>
                        </a:lnSpc>
                      </a:pPr>
                      <a:r>
                        <a:rPr sz="550" b="1" spc="15" dirty="0">
                          <a:solidFill>
                            <a:srgbClr val="FF0000"/>
                          </a:solidFill>
                          <a:latin typeface="Times New Roman"/>
                          <a:cs typeface="Times New Roman"/>
                        </a:rPr>
                        <a:t>Nakit </a:t>
                      </a:r>
                      <a:r>
                        <a:rPr sz="550" b="1" spc="10" dirty="0">
                          <a:solidFill>
                            <a:srgbClr val="FF0000"/>
                          </a:solidFill>
                          <a:latin typeface="Times New Roman"/>
                          <a:cs typeface="Times New Roman"/>
                        </a:rPr>
                        <a:t>Oranı </a:t>
                      </a:r>
                      <a:r>
                        <a:rPr sz="550" b="1" spc="20" dirty="0">
                          <a:solidFill>
                            <a:srgbClr val="FF0000"/>
                          </a:solidFill>
                          <a:latin typeface="Times New Roman"/>
                          <a:cs typeface="Times New Roman"/>
                        </a:rPr>
                        <a:t>= </a:t>
                      </a:r>
                      <a:r>
                        <a:rPr sz="550" b="1" spc="15" dirty="0">
                          <a:solidFill>
                            <a:srgbClr val="FF0000"/>
                          </a:solidFill>
                          <a:latin typeface="Times New Roman"/>
                          <a:cs typeface="Times New Roman"/>
                        </a:rPr>
                        <a:t>(Hazır </a:t>
                      </a:r>
                      <a:r>
                        <a:rPr sz="550" b="1" spc="10" dirty="0">
                          <a:solidFill>
                            <a:srgbClr val="FF0000"/>
                          </a:solidFill>
                          <a:latin typeface="Times New Roman"/>
                          <a:cs typeface="Times New Roman"/>
                        </a:rPr>
                        <a:t>Değerler </a:t>
                      </a:r>
                      <a:r>
                        <a:rPr sz="550" b="1" spc="20" dirty="0">
                          <a:solidFill>
                            <a:srgbClr val="FF0000"/>
                          </a:solidFill>
                          <a:latin typeface="Times New Roman"/>
                          <a:cs typeface="Times New Roman"/>
                        </a:rPr>
                        <a:t>+ </a:t>
                      </a:r>
                      <a:r>
                        <a:rPr sz="550" b="1" spc="10" dirty="0">
                          <a:solidFill>
                            <a:srgbClr val="FF0000"/>
                          </a:solidFill>
                          <a:latin typeface="Times New Roman"/>
                          <a:cs typeface="Times New Roman"/>
                        </a:rPr>
                        <a:t>Menkul </a:t>
                      </a:r>
                      <a:r>
                        <a:rPr sz="550" b="1" spc="15" dirty="0">
                          <a:solidFill>
                            <a:srgbClr val="FF0000"/>
                          </a:solidFill>
                          <a:latin typeface="Times New Roman"/>
                          <a:cs typeface="Times New Roman"/>
                        </a:rPr>
                        <a:t>Kıymetler) </a:t>
                      </a:r>
                      <a:r>
                        <a:rPr sz="550" b="1" spc="10" dirty="0">
                          <a:solidFill>
                            <a:srgbClr val="FF0000"/>
                          </a:solidFill>
                          <a:latin typeface="Times New Roman"/>
                          <a:cs typeface="Times New Roman"/>
                        </a:rPr>
                        <a:t>/</a:t>
                      </a:r>
                      <a:r>
                        <a:rPr sz="550" b="1" spc="-55" dirty="0">
                          <a:solidFill>
                            <a:srgbClr val="FF0000"/>
                          </a:solidFill>
                          <a:latin typeface="Times New Roman"/>
                          <a:cs typeface="Times New Roman"/>
                        </a:rPr>
                        <a:t> </a:t>
                      </a:r>
                      <a:r>
                        <a:rPr sz="550" b="1" spc="25" dirty="0">
                          <a:solidFill>
                            <a:srgbClr val="FF0000"/>
                          </a:solidFill>
                          <a:latin typeface="Times New Roman"/>
                          <a:cs typeface="Times New Roman"/>
                        </a:rPr>
                        <a:t>KVYK</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dirty="0">
                          <a:solidFill>
                            <a:srgbClr val="330066"/>
                          </a:solidFill>
                          <a:latin typeface="Times New Roman"/>
                          <a:cs typeface="Times New Roman"/>
                        </a:rPr>
                        <a:t>Likidite</a:t>
                      </a:r>
                      <a:r>
                        <a:rPr sz="800" b="1" spc="40" dirty="0">
                          <a:solidFill>
                            <a:srgbClr val="330066"/>
                          </a:solidFill>
                          <a:latin typeface="Times New Roman"/>
                          <a:cs typeface="Times New Roman"/>
                        </a:rPr>
                        <a:t> </a:t>
                      </a:r>
                      <a:r>
                        <a:rPr sz="800" b="1" spc="5" dirty="0">
                          <a:solidFill>
                            <a:srgbClr val="330066"/>
                          </a:solidFill>
                          <a:latin typeface="Times New Roman"/>
                          <a:cs typeface="Times New Roman"/>
                        </a:rPr>
                        <a:t>Oranları</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484"/>
                        </a:spcBef>
                      </a:pPr>
                      <a:r>
                        <a:rPr sz="700" b="1" spc="5" dirty="0">
                          <a:solidFill>
                            <a:srgbClr val="FF0000"/>
                          </a:solidFill>
                          <a:latin typeface="Times New Roman"/>
                          <a:cs typeface="Times New Roman"/>
                        </a:rPr>
                        <a:t>4- </a:t>
                      </a:r>
                      <a:r>
                        <a:rPr sz="700" b="1" dirty="0">
                          <a:solidFill>
                            <a:srgbClr val="FF0000"/>
                          </a:solidFill>
                          <a:latin typeface="Times New Roman"/>
                          <a:cs typeface="Times New Roman"/>
                        </a:rPr>
                        <a:t>Stok </a:t>
                      </a:r>
                      <a:r>
                        <a:rPr sz="700" b="1" spc="-5" dirty="0">
                          <a:solidFill>
                            <a:srgbClr val="FF0000"/>
                          </a:solidFill>
                          <a:latin typeface="Times New Roman"/>
                          <a:cs typeface="Times New Roman"/>
                        </a:rPr>
                        <a:t>Bağımlılık</a:t>
                      </a:r>
                      <a:r>
                        <a:rPr sz="700" b="1" spc="-35"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spcBef>
                          <a:spcPts val="40"/>
                        </a:spcBef>
                      </a:pPr>
                      <a:endParaRPr sz="1000">
                        <a:latin typeface="Times New Roman"/>
                        <a:cs typeface="Times New Roman"/>
                      </a:endParaRPr>
                    </a:p>
                    <a:p>
                      <a:pPr marL="27305" marR="140970" algn="just">
                        <a:lnSpc>
                          <a:spcPct val="100000"/>
                        </a:lnSpc>
                      </a:pPr>
                      <a:r>
                        <a:rPr sz="700" spc="-5" dirty="0">
                          <a:latin typeface="Times New Roman"/>
                          <a:cs typeface="Times New Roman"/>
                        </a:rPr>
                        <a:t>Asit </a:t>
                      </a:r>
                      <a:r>
                        <a:rPr sz="700" dirty="0">
                          <a:latin typeface="Times New Roman"/>
                          <a:cs typeface="Times New Roman"/>
                        </a:rPr>
                        <a:t>- </a:t>
                      </a:r>
                      <a:r>
                        <a:rPr sz="700" spc="-5" dirty="0">
                          <a:latin typeface="Times New Roman"/>
                          <a:cs typeface="Times New Roman"/>
                        </a:rPr>
                        <a:t>test oranının 1’in altında </a:t>
                      </a:r>
                      <a:r>
                        <a:rPr sz="700" dirty="0">
                          <a:latin typeface="Times New Roman"/>
                          <a:cs typeface="Times New Roman"/>
                        </a:rPr>
                        <a:t>çıkması halinde </a:t>
                      </a:r>
                      <a:r>
                        <a:rPr sz="700" spc="-5" dirty="0">
                          <a:latin typeface="Times New Roman"/>
                          <a:cs typeface="Times New Roman"/>
                        </a:rPr>
                        <a:t>KVYK’ların  ödenebilmesi için stokların </a:t>
                      </a:r>
                      <a:r>
                        <a:rPr sz="700" dirty="0">
                          <a:latin typeface="Times New Roman"/>
                          <a:cs typeface="Times New Roman"/>
                        </a:rPr>
                        <a:t>%’de </a:t>
                      </a:r>
                      <a:r>
                        <a:rPr sz="700" spc="-5" dirty="0">
                          <a:latin typeface="Times New Roman"/>
                          <a:cs typeface="Times New Roman"/>
                        </a:rPr>
                        <a:t>kaçının satılması gerektiğini  </a:t>
                      </a:r>
                      <a:r>
                        <a:rPr sz="700" dirty="0">
                          <a:latin typeface="Times New Roman"/>
                          <a:cs typeface="Times New Roman"/>
                        </a:rPr>
                        <a:t>gösteren bir</a:t>
                      </a:r>
                      <a:r>
                        <a:rPr sz="700" spc="-25" dirty="0">
                          <a:latin typeface="Times New Roman"/>
                          <a:cs typeface="Times New Roman"/>
                        </a:rPr>
                        <a:t> </a:t>
                      </a:r>
                      <a:r>
                        <a:rPr sz="700" dirty="0">
                          <a:latin typeface="Times New Roman"/>
                          <a:cs typeface="Times New Roman"/>
                        </a:rPr>
                        <a:t>orandır.</a:t>
                      </a:r>
                      <a:endParaRPr sz="700">
                        <a:latin typeface="Times New Roman"/>
                        <a:cs typeface="Times New Roman"/>
                      </a:endParaRPr>
                    </a:p>
                    <a:p>
                      <a:pPr>
                        <a:lnSpc>
                          <a:spcPct val="100000"/>
                        </a:lnSpc>
                        <a:spcBef>
                          <a:spcPts val="25"/>
                        </a:spcBef>
                      </a:pPr>
                      <a:endParaRPr sz="1000">
                        <a:latin typeface="Times New Roman"/>
                        <a:cs typeface="Times New Roman"/>
                      </a:endParaRPr>
                    </a:p>
                    <a:p>
                      <a:pPr marL="27305" marR="142875" algn="just">
                        <a:lnSpc>
                          <a:spcPct val="101400"/>
                        </a:lnSpc>
                      </a:pPr>
                      <a:r>
                        <a:rPr sz="700" spc="-5" dirty="0">
                          <a:latin typeface="Times New Roman"/>
                          <a:cs typeface="Times New Roman"/>
                        </a:rPr>
                        <a:t>Likidite oranının </a:t>
                      </a:r>
                      <a:r>
                        <a:rPr sz="700" dirty="0">
                          <a:latin typeface="Times New Roman"/>
                          <a:cs typeface="Times New Roman"/>
                        </a:rPr>
                        <a:t>1’den </a:t>
                      </a:r>
                      <a:r>
                        <a:rPr sz="700" spc="-5" dirty="0">
                          <a:latin typeface="Times New Roman"/>
                          <a:cs typeface="Times New Roman"/>
                        </a:rPr>
                        <a:t>büyük </a:t>
                      </a:r>
                      <a:r>
                        <a:rPr sz="700" dirty="0">
                          <a:latin typeface="Times New Roman"/>
                          <a:cs typeface="Times New Roman"/>
                        </a:rPr>
                        <a:t>olduğu durumlarda </a:t>
                      </a:r>
                      <a:r>
                        <a:rPr sz="700" spc="-5" dirty="0">
                          <a:latin typeface="Times New Roman"/>
                          <a:cs typeface="Times New Roman"/>
                        </a:rPr>
                        <a:t>stoklara  bağımlılıktan </a:t>
                      </a:r>
                      <a:r>
                        <a:rPr sz="700" spc="5" dirty="0">
                          <a:latin typeface="Times New Roman"/>
                          <a:cs typeface="Times New Roman"/>
                        </a:rPr>
                        <a:t>söz</a:t>
                      </a:r>
                      <a:r>
                        <a:rPr sz="700" spc="-5" dirty="0">
                          <a:latin typeface="Times New Roman"/>
                          <a:cs typeface="Times New Roman"/>
                        </a:rPr>
                        <a:t> </a:t>
                      </a:r>
                      <a:r>
                        <a:rPr sz="700" dirty="0">
                          <a:latin typeface="Times New Roman"/>
                          <a:cs typeface="Times New Roman"/>
                        </a:rPr>
                        <a:t>edilemez.</a:t>
                      </a:r>
                      <a:endParaRPr sz="700">
                        <a:latin typeface="Times New Roman"/>
                        <a:cs typeface="Times New Roman"/>
                      </a:endParaRPr>
                    </a:p>
                    <a:p>
                      <a:pPr>
                        <a:lnSpc>
                          <a:spcPct val="100000"/>
                        </a:lnSpc>
                        <a:spcBef>
                          <a:spcPts val="35"/>
                        </a:spcBef>
                      </a:pPr>
                      <a:endParaRPr sz="850">
                        <a:latin typeface="Times New Roman"/>
                        <a:cs typeface="Times New Roman"/>
                      </a:endParaRPr>
                    </a:p>
                    <a:p>
                      <a:pPr marL="27305" marR="238760" indent="781685">
                        <a:lnSpc>
                          <a:spcPct val="127299"/>
                        </a:lnSpc>
                      </a:pPr>
                      <a:r>
                        <a:rPr sz="550" b="1" spc="25" dirty="0">
                          <a:solidFill>
                            <a:srgbClr val="FF0000"/>
                          </a:solidFill>
                          <a:latin typeface="Times New Roman"/>
                          <a:cs typeface="Times New Roman"/>
                        </a:rPr>
                        <a:t>KVYK </a:t>
                      </a:r>
                      <a:r>
                        <a:rPr sz="550" b="1" spc="10" dirty="0">
                          <a:solidFill>
                            <a:srgbClr val="FF0000"/>
                          </a:solidFill>
                          <a:latin typeface="Times New Roman"/>
                          <a:cs typeface="Times New Roman"/>
                        </a:rPr>
                        <a:t>- </a:t>
                      </a:r>
                      <a:r>
                        <a:rPr sz="550" b="1" spc="15" dirty="0">
                          <a:solidFill>
                            <a:srgbClr val="FF0000"/>
                          </a:solidFill>
                          <a:latin typeface="Times New Roman"/>
                          <a:cs typeface="Times New Roman"/>
                        </a:rPr>
                        <a:t>(Hazır </a:t>
                      </a:r>
                      <a:r>
                        <a:rPr sz="550" b="1" spc="10" dirty="0">
                          <a:solidFill>
                            <a:srgbClr val="FF0000"/>
                          </a:solidFill>
                          <a:latin typeface="Times New Roman"/>
                          <a:cs typeface="Times New Roman"/>
                        </a:rPr>
                        <a:t>Değerler </a:t>
                      </a:r>
                      <a:r>
                        <a:rPr sz="550" b="1" spc="20" dirty="0">
                          <a:solidFill>
                            <a:srgbClr val="FF0000"/>
                          </a:solidFill>
                          <a:latin typeface="Times New Roman"/>
                          <a:cs typeface="Times New Roman"/>
                        </a:rPr>
                        <a:t>+ </a:t>
                      </a:r>
                      <a:r>
                        <a:rPr sz="550" b="1" spc="10" dirty="0">
                          <a:solidFill>
                            <a:srgbClr val="FF0000"/>
                          </a:solidFill>
                          <a:latin typeface="Times New Roman"/>
                          <a:cs typeface="Times New Roman"/>
                        </a:rPr>
                        <a:t>Menkul </a:t>
                      </a:r>
                      <a:r>
                        <a:rPr sz="550" b="1" spc="15" dirty="0">
                          <a:solidFill>
                            <a:srgbClr val="FF0000"/>
                          </a:solidFill>
                          <a:latin typeface="Times New Roman"/>
                          <a:cs typeface="Times New Roman"/>
                        </a:rPr>
                        <a:t>Kıymetler)  Stok Bağımlılık </a:t>
                      </a:r>
                      <a:r>
                        <a:rPr sz="550" b="1" spc="10" dirty="0">
                          <a:solidFill>
                            <a:srgbClr val="FF0000"/>
                          </a:solidFill>
                          <a:latin typeface="Times New Roman"/>
                          <a:cs typeface="Times New Roman"/>
                        </a:rPr>
                        <a:t>Oranı </a:t>
                      </a:r>
                      <a:r>
                        <a:rPr sz="550" b="1" spc="20" dirty="0">
                          <a:solidFill>
                            <a:srgbClr val="FF0000"/>
                          </a:solidFill>
                          <a:latin typeface="Times New Roman"/>
                          <a:cs typeface="Times New Roman"/>
                        </a:rPr>
                        <a:t>=</a:t>
                      </a:r>
                      <a:r>
                        <a:rPr sz="550" b="1" spc="35" dirty="0">
                          <a:solidFill>
                            <a:srgbClr val="FF0000"/>
                          </a:solidFill>
                          <a:latin typeface="Times New Roman"/>
                          <a:cs typeface="Times New Roman"/>
                        </a:rPr>
                        <a:t> </a:t>
                      </a:r>
                      <a:r>
                        <a:rPr sz="550" b="1" spc="5" dirty="0">
                          <a:solidFill>
                            <a:srgbClr val="FF0000"/>
                          </a:solidFill>
                          <a:latin typeface="Times New Roman"/>
                          <a:cs typeface="Times New Roman"/>
                        </a:rPr>
                        <a:t>------------------------------------------------------------</a:t>
                      </a:r>
                      <a:endParaRPr sz="550">
                        <a:latin typeface="Times New Roman"/>
                        <a:cs typeface="Times New Roman"/>
                      </a:endParaRPr>
                    </a:p>
                    <a:p>
                      <a:pPr marL="1461135">
                        <a:lnSpc>
                          <a:spcPct val="100000"/>
                        </a:lnSpc>
                        <a:spcBef>
                          <a:spcPts val="195"/>
                        </a:spcBef>
                      </a:pPr>
                      <a:r>
                        <a:rPr sz="550" b="1" spc="10" dirty="0">
                          <a:solidFill>
                            <a:srgbClr val="FF0000"/>
                          </a:solidFill>
                          <a:latin typeface="Times New Roman"/>
                          <a:cs typeface="Times New Roman"/>
                        </a:rPr>
                        <a:t>Stoklar</a:t>
                      </a:r>
                      <a:endParaRPr sz="550">
                        <a:latin typeface="Times New Roman"/>
                        <a:cs typeface="Times New Roman"/>
                      </a:endParaRPr>
                    </a:p>
                  </a:txBody>
                  <a:tcPr marL="0" marR="0" marT="61594"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marL="27305" marR="1217930">
                        <a:lnSpc>
                          <a:spcPct val="123800"/>
                        </a:lnSpc>
                        <a:spcBef>
                          <a:spcPts val="565"/>
                        </a:spcBef>
                      </a:pPr>
                      <a:r>
                        <a:rPr sz="800" spc="5" dirty="0">
                          <a:latin typeface="Times New Roman"/>
                          <a:cs typeface="Times New Roman"/>
                        </a:rPr>
                        <a:t>1- </a:t>
                      </a:r>
                      <a:r>
                        <a:rPr sz="800" dirty="0">
                          <a:latin typeface="Times New Roman"/>
                          <a:cs typeface="Times New Roman"/>
                        </a:rPr>
                        <a:t>Kaldıraç (Borçlanma) </a:t>
                      </a:r>
                      <a:r>
                        <a:rPr sz="800" spc="5" dirty="0">
                          <a:latin typeface="Times New Roman"/>
                          <a:cs typeface="Times New Roman"/>
                        </a:rPr>
                        <a:t>Oranı  2- </a:t>
                      </a:r>
                      <a:r>
                        <a:rPr sz="800" dirty="0">
                          <a:latin typeface="Times New Roman"/>
                          <a:cs typeface="Times New Roman"/>
                        </a:rPr>
                        <a:t>Finansman</a:t>
                      </a:r>
                      <a:r>
                        <a:rPr sz="800" spc="40" dirty="0">
                          <a:latin typeface="Times New Roman"/>
                          <a:cs typeface="Times New Roman"/>
                        </a:rPr>
                        <a:t> </a:t>
                      </a:r>
                      <a:r>
                        <a:rPr sz="800" spc="5" dirty="0">
                          <a:latin typeface="Times New Roman"/>
                          <a:cs typeface="Times New Roman"/>
                        </a:rPr>
                        <a:t>Oranı</a:t>
                      </a:r>
                      <a:endParaRPr sz="800">
                        <a:latin typeface="Times New Roman"/>
                        <a:cs typeface="Times New Roman"/>
                      </a:endParaRPr>
                    </a:p>
                    <a:p>
                      <a:pPr marL="140335" indent="-113664">
                        <a:lnSpc>
                          <a:spcPct val="100000"/>
                        </a:lnSpc>
                        <a:spcBef>
                          <a:spcPts val="215"/>
                        </a:spcBef>
                        <a:buAutoNum type="arabicPlain" startAt="3"/>
                        <a:tabLst>
                          <a:tab pos="140970" algn="l"/>
                        </a:tabLst>
                      </a:pPr>
                      <a:r>
                        <a:rPr sz="800" dirty="0">
                          <a:latin typeface="Times New Roman"/>
                          <a:cs typeface="Times New Roman"/>
                        </a:rPr>
                        <a:t>Borçlar/Özsermaye</a:t>
                      </a:r>
                      <a:r>
                        <a:rPr sz="800" spc="50" dirty="0">
                          <a:latin typeface="Times New Roman"/>
                          <a:cs typeface="Times New Roman"/>
                        </a:rPr>
                        <a:t> </a:t>
                      </a:r>
                      <a:r>
                        <a:rPr sz="800" spc="5" dirty="0">
                          <a:latin typeface="Times New Roman"/>
                          <a:cs typeface="Times New Roman"/>
                        </a:rPr>
                        <a:t>Oranı</a:t>
                      </a:r>
                      <a:endParaRPr sz="800">
                        <a:latin typeface="Times New Roman"/>
                        <a:cs typeface="Times New Roman"/>
                      </a:endParaRPr>
                    </a:p>
                    <a:p>
                      <a:pPr marL="140335" indent="-113664">
                        <a:lnSpc>
                          <a:spcPct val="100000"/>
                        </a:lnSpc>
                        <a:spcBef>
                          <a:spcPts val="229"/>
                        </a:spcBef>
                        <a:buAutoNum type="arabicPlain" startAt="3"/>
                        <a:tabLst>
                          <a:tab pos="140970" algn="l"/>
                        </a:tabLst>
                      </a:pPr>
                      <a:r>
                        <a:rPr sz="800" spc="5" dirty="0">
                          <a:latin typeface="Times New Roman"/>
                          <a:cs typeface="Times New Roman"/>
                        </a:rPr>
                        <a:t>Otofinansman</a:t>
                      </a:r>
                      <a:r>
                        <a:rPr sz="800" spc="35" dirty="0">
                          <a:latin typeface="Times New Roman"/>
                          <a:cs typeface="Times New Roman"/>
                        </a:rPr>
                        <a:t> </a:t>
                      </a:r>
                      <a:r>
                        <a:rPr sz="800" spc="5" dirty="0">
                          <a:latin typeface="Times New Roman"/>
                          <a:cs typeface="Times New Roman"/>
                        </a:rPr>
                        <a:t>Oranı</a:t>
                      </a:r>
                      <a:endParaRPr sz="800">
                        <a:latin typeface="Times New Roman"/>
                        <a:cs typeface="Times New Roman"/>
                      </a:endParaRPr>
                    </a:p>
                    <a:p>
                      <a:pPr marL="140335" indent="-113664">
                        <a:lnSpc>
                          <a:spcPct val="100000"/>
                        </a:lnSpc>
                        <a:spcBef>
                          <a:spcPts val="215"/>
                        </a:spcBef>
                        <a:buAutoNum type="arabicPlain" startAt="3"/>
                        <a:tabLst>
                          <a:tab pos="140970" algn="l"/>
                        </a:tabLst>
                      </a:pPr>
                      <a:r>
                        <a:rPr sz="800" dirty="0">
                          <a:latin typeface="Times New Roman"/>
                          <a:cs typeface="Times New Roman"/>
                        </a:rPr>
                        <a:t>Faizin Kazanılma</a:t>
                      </a:r>
                      <a:r>
                        <a:rPr sz="800" spc="65" dirty="0">
                          <a:latin typeface="Times New Roman"/>
                          <a:cs typeface="Times New Roman"/>
                        </a:rPr>
                        <a:t> </a:t>
                      </a:r>
                      <a:r>
                        <a:rPr sz="800" dirty="0">
                          <a:latin typeface="Times New Roman"/>
                          <a:cs typeface="Times New Roman"/>
                        </a:rPr>
                        <a:t>Sayısı</a:t>
                      </a:r>
                      <a:endParaRPr sz="800">
                        <a:latin typeface="Times New Roman"/>
                        <a:cs typeface="Times New Roman"/>
                      </a:endParaRPr>
                    </a:p>
                    <a:p>
                      <a:pPr marL="140335" indent="-113664">
                        <a:lnSpc>
                          <a:spcPct val="100000"/>
                        </a:lnSpc>
                        <a:spcBef>
                          <a:spcPts val="225"/>
                        </a:spcBef>
                        <a:buAutoNum type="arabicPlain" startAt="3"/>
                        <a:tabLst>
                          <a:tab pos="140970" algn="l"/>
                        </a:tabLst>
                      </a:pPr>
                      <a:r>
                        <a:rPr sz="800" spc="5" dirty="0">
                          <a:latin typeface="Times New Roman"/>
                          <a:cs typeface="Times New Roman"/>
                        </a:rPr>
                        <a:t>Maddî Duran Varlıklar/Özsermaye</a:t>
                      </a:r>
                      <a:r>
                        <a:rPr sz="800" spc="75" dirty="0">
                          <a:latin typeface="Times New Roman"/>
                          <a:cs typeface="Times New Roman"/>
                        </a:rPr>
                        <a:t> </a:t>
                      </a:r>
                      <a:r>
                        <a:rPr sz="800" spc="5" dirty="0">
                          <a:latin typeface="Times New Roman"/>
                          <a:cs typeface="Times New Roman"/>
                        </a:rPr>
                        <a:t>Oranı</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5715">
                        <a:lnSpc>
                          <a:spcPct val="100000"/>
                        </a:lnSpc>
                        <a:spcBef>
                          <a:spcPts val="480"/>
                        </a:spcBef>
                      </a:pPr>
                      <a:r>
                        <a:rPr sz="700" b="1" spc="5" dirty="0">
                          <a:solidFill>
                            <a:srgbClr val="FF0000"/>
                          </a:solidFill>
                          <a:latin typeface="Times New Roman"/>
                          <a:cs typeface="Times New Roman"/>
                        </a:rPr>
                        <a:t>1- </a:t>
                      </a:r>
                      <a:r>
                        <a:rPr sz="700" b="1" dirty="0">
                          <a:solidFill>
                            <a:srgbClr val="FF0000"/>
                          </a:solidFill>
                          <a:latin typeface="Times New Roman"/>
                          <a:cs typeface="Times New Roman"/>
                        </a:rPr>
                        <a:t>Kaldıraç (Borçlanma)</a:t>
                      </a:r>
                      <a:r>
                        <a:rPr sz="700" b="1" spc="-60"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marL="106680" marR="164465" indent="-100965">
                        <a:lnSpc>
                          <a:spcPct val="101299"/>
                        </a:lnSpc>
                        <a:spcBef>
                          <a:spcPts val="160"/>
                        </a:spcBef>
                        <a:buClr>
                          <a:srgbClr val="330066"/>
                        </a:buClr>
                        <a:buSzPct val="71428"/>
                        <a:buFont typeface="Wingdings"/>
                        <a:buChar char=""/>
                        <a:tabLst>
                          <a:tab pos="107314" algn="l"/>
                        </a:tabLst>
                      </a:pPr>
                      <a:r>
                        <a:rPr sz="700" spc="-5" dirty="0">
                          <a:latin typeface="Times New Roman"/>
                          <a:cs typeface="Times New Roman"/>
                        </a:rPr>
                        <a:t>Varlıkların </a:t>
                      </a:r>
                      <a:r>
                        <a:rPr sz="700" spc="5" dirty="0">
                          <a:latin typeface="Times New Roman"/>
                          <a:cs typeface="Times New Roman"/>
                        </a:rPr>
                        <a:t>%’de </a:t>
                      </a:r>
                      <a:r>
                        <a:rPr sz="700" spc="-5" dirty="0">
                          <a:latin typeface="Times New Roman"/>
                          <a:cs typeface="Times New Roman"/>
                        </a:rPr>
                        <a:t>kaçının </a:t>
                      </a:r>
                      <a:r>
                        <a:rPr sz="700" dirty="0">
                          <a:latin typeface="Times New Roman"/>
                          <a:cs typeface="Times New Roman"/>
                        </a:rPr>
                        <a:t>yabancı </a:t>
                      </a:r>
                      <a:r>
                        <a:rPr sz="700" spc="-5" dirty="0">
                          <a:latin typeface="Times New Roman"/>
                          <a:cs typeface="Times New Roman"/>
                        </a:rPr>
                        <a:t>kaynaklarla </a:t>
                      </a:r>
                      <a:r>
                        <a:rPr sz="700" dirty="0">
                          <a:latin typeface="Times New Roman"/>
                          <a:cs typeface="Times New Roman"/>
                        </a:rPr>
                        <a:t>finanse  </a:t>
                      </a:r>
                      <a:r>
                        <a:rPr sz="700" spc="-5" dirty="0">
                          <a:latin typeface="Times New Roman"/>
                          <a:cs typeface="Times New Roman"/>
                        </a:rPr>
                        <a:t>edildiğini </a:t>
                      </a:r>
                      <a:r>
                        <a:rPr sz="700" dirty="0">
                          <a:latin typeface="Times New Roman"/>
                          <a:cs typeface="Times New Roman"/>
                        </a:rPr>
                        <a:t>gösteren bir</a:t>
                      </a:r>
                      <a:r>
                        <a:rPr sz="700" spc="-25" dirty="0">
                          <a:latin typeface="Times New Roman"/>
                          <a:cs typeface="Times New Roman"/>
                        </a:rPr>
                        <a:t> </a:t>
                      </a:r>
                      <a:r>
                        <a:rPr sz="700" dirty="0">
                          <a:latin typeface="Times New Roman"/>
                          <a:cs typeface="Times New Roman"/>
                        </a:rPr>
                        <a:t>orandır.</a:t>
                      </a:r>
                      <a:endParaRPr sz="700">
                        <a:latin typeface="Times New Roman"/>
                        <a:cs typeface="Times New Roman"/>
                      </a:endParaRPr>
                    </a:p>
                    <a:p>
                      <a:pPr marL="106680" indent="-101600">
                        <a:lnSpc>
                          <a:spcPct val="100000"/>
                        </a:lnSpc>
                        <a:spcBef>
                          <a:spcPts val="170"/>
                        </a:spcBef>
                        <a:buClr>
                          <a:srgbClr val="330066"/>
                        </a:buClr>
                        <a:buSzPct val="71428"/>
                        <a:buFont typeface="Wingdings"/>
                        <a:buChar char=""/>
                        <a:tabLst>
                          <a:tab pos="107314" algn="l"/>
                        </a:tabLst>
                      </a:pPr>
                      <a:r>
                        <a:rPr sz="700" dirty="0">
                          <a:latin typeface="Times New Roman"/>
                          <a:cs typeface="Times New Roman"/>
                        </a:rPr>
                        <a:t>Oranın %50’nin </a:t>
                      </a:r>
                      <a:r>
                        <a:rPr sz="700" spc="-5" dirty="0">
                          <a:latin typeface="Times New Roman"/>
                          <a:cs typeface="Times New Roman"/>
                        </a:rPr>
                        <a:t>altında </a:t>
                      </a:r>
                      <a:r>
                        <a:rPr sz="700" dirty="0">
                          <a:latin typeface="Times New Roman"/>
                          <a:cs typeface="Times New Roman"/>
                        </a:rPr>
                        <a:t>olması</a:t>
                      </a:r>
                      <a:r>
                        <a:rPr sz="700" spc="-40" dirty="0">
                          <a:latin typeface="Times New Roman"/>
                          <a:cs typeface="Times New Roman"/>
                        </a:rPr>
                        <a:t> </a:t>
                      </a:r>
                      <a:r>
                        <a:rPr sz="700" spc="-5" dirty="0">
                          <a:latin typeface="Times New Roman"/>
                          <a:cs typeface="Times New Roman"/>
                        </a:rPr>
                        <a:t>istenir.</a:t>
                      </a:r>
                      <a:endParaRPr sz="700">
                        <a:latin typeface="Times New Roman"/>
                        <a:cs typeface="Times New Roman"/>
                      </a:endParaRPr>
                    </a:p>
                    <a:p>
                      <a:pPr marL="106680" marR="164465" indent="-100965">
                        <a:lnSpc>
                          <a:spcPct val="101299"/>
                        </a:lnSpc>
                        <a:spcBef>
                          <a:spcPts val="155"/>
                        </a:spcBef>
                        <a:buClr>
                          <a:srgbClr val="330066"/>
                        </a:buClr>
                        <a:buSzPct val="71428"/>
                        <a:buFont typeface="Wingdings"/>
                        <a:buChar char=""/>
                        <a:tabLst>
                          <a:tab pos="107314" algn="l"/>
                        </a:tabLst>
                      </a:pPr>
                      <a:r>
                        <a:rPr sz="700" dirty="0">
                          <a:latin typeface="Times New Roman"/>
                          <a:cs typeface="Times New Roman"/>
                        </a:rPr>
                        <a:t>Oranın </a:t>
                      </a:r>
                      <a:r>
                        <a:rPr sz="700" spc="-5" dirty="0">
                          <a:latin typeface="Times New Roman"/>
                          <a:cs typeface="Times New Roman"/>
                        </a:rPr>
                        <a:t>%50’nin </a:t>
                      </a:r>
                      <a:r>
                        <a:rPr sz="700" dirty="0">
                          <a:latin typeface="Times New Roman"/>
                          <a:cs typeface="Times New Roman"/>
                        </a:rPr>
                        <a:t>üstünde olması </a:t>
                      </a:r>
                      <a:r>
                        <a:rPr sz="700" spc="-5" dirty="0">
                          <a:latin typeface="Times New Roman"/>
                          <a:cs typeface="Times New Roman"/>
                        </a:rPr>
                        <a:t>işletmenin riskli </a:t>
                      </a:r>
                      <a:r>
                        <a:rPr sz="700" dirty="0">
                          <a:latin typeface="Times New Roman"/>
                          <a:cs typeface="Times New Roman"/>
                        </a:rPr>
                        <a:t>finanse  </a:t>
                      </a:r>
                      <a:r>
                        <a:rPr sz="700" spc="-5" dirty="0">
                          <a:latin typeface="Times New Roman"/>
                          <a:cs typeface="Times New Roman"/>
                        </a:rPr>
                        <a:t>edildiğini</a:t>
                      </a:r>
                      <a:r>
                        <a:rPr sz="700" spc="-10" dirty="0">
                          <a:latin typeface="Times New Roman"/>
                          <a:cs typeface="Times New Roman"/>
                        </a:rPr>
                        <a:t> </a:t>
                      </a:r>
                      <a:r>
                        <a:rPr sz="700" dirty="0">
                          <a:latin typeface="Times New Roman"/>
                          <a:cs typeface="Times New Roman"/>
                        </a:rPr>
                        <a:t>gösterir.</a:t>
                      </a:r>
                      <a:endParaRPr sz="700">
                        <a:latin typeface="Times New Roman"/>
                        <a:cs typeface="Times New Roman"/>
                      </a:endParaRPr>
                    </a:p>
                    <a:p>
                      <a:pPr>
                        <a:lnSpc>
                          <a:spcPct val="100000"/>
                        </a:lnSpc>
                        <a:spcBef>
                          <a:spcPts val="40"/>
                        </a:spcBef>
                      </a:pPr>
                      <a:endParaRPr sz="850">
                        <a:latin typeface="Times New Roman"/>
                        <a:cs typeface="Times New Roman"/>
                      </a:endParaRPr>
                    </a:p>
                    <a:p>
                      <a:pPr marL="5715">
                        <a:lnSpc>
                          <a:spcPct val="100000"/>
                        </a:lnSpc>
                        <a:spcBef>
                          <a:spcPts val="5"/>
                        </a:spcBef>
                      </a:pPr>
                      <a:r>
                        <a:rPr sz="700" b="1" dirty="0">
                          <a:solidFill>
                            <a:srgbClr val="FF0000"/>
                          </a:solidFill>
                          <a:latin typeface="Times New Roman"/>
                          <a:cs typeface="Times New Roman"/>
                        </a:rPr>
                        <a:t>Kaldıraç Oranı = KVYK + </a:t>
                      </a:r>
                      <a:r>
                        <a:rPr sz="700" b="1" spc="5" dirty="0">
                          <a:solidFill>
                            <a:srgbClr val="FF0000"/>
                          </a:solidFill>
                          <a:latin typeface="Times New Roman"/>
                          <a:cs typeface="Times New Roman"/>
                        </a:rPr>
                        <a:t>UVYK </a:t>
                      </a:r>
                      <a:r>
                        <a:rPr sz="700" b="1" dirty="0">
                          <a:solidFill>
                            <a:srgbClr val="FF0000"/>
                          </a:solidFill>
                          <a:latin typeface="Times New Roman"/>
                          <a:cs typeface="Times New Roman"/>
                        </a:rPr>
                        <a:t>/ </a:t>
                      </a:r>
                      <a:r>
                        <a:rPr sz="700" b="1" spc="-5" dirty="0">
                          <a:solidFill>
                            <a:srgbClr val="FF0000"/>
                          </a:solidFill>
                          <a:latin typeface="Times New Roman"/>
                          <a:cs typeface="Times New Roman"/>
                        </a:rPr>
                        <a:t>Aktif</a:t>
                      </a:r>
                      <a:r>
                        <a:rPr sz="700" b="1" spc="-60" dirty="0">
                          <a:solidFill>
                            <a:srgbClr val="FF0000"/>
                          </a:solidFill>
                          <a:latin typeface="Times New Roman"/>
                          <a:cs typeface="Times New Roman"/>
                        </a:rPr>
                        <a:t> </a:t>
                      </a:r>
                      <a:r>
                        <a:rPr sz="700" b="1" spc="-5" dirty="0">
                          <a:solidFill>
                            <a:srgbClr val="FF0000"/>
                          </a:solidFill>
                          <a:latin typeface="Times New Roman"/>
                          <a:cs typeface="Times New Roman"/>
                        </a:rPr>
                        <a:t>Toplamı</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16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2095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84"/>
                        </a:spcBef>
                      </a:pPr>
                      <a:r>
                        <a:rPr sz="700" b="1" spc="5" dirty="0">
                          <a:solidFill>
                            <a:srgbClr val="FF0000"/>
                          </a:solidFill>
                          <a:latin typeface="Times New Roman"/>
                          <a:cs typeface="Times New Roman"/>
                        </a:rPr>
                        <a:t>2- </a:t>
                      </a:r>
                      <a:r>
                        <a:rPr sz="700" b="1" dirty="0">
                          <a:solidFill>
                            <a:srgbClr val="FF0000"/>
                          </a:solidFill>
                          <a:latin typeface="Times New Roman"/>
                          <a:cs typeface="Times New Roman"/>
                        </a:rPr>
                        <a:t>Finansman</a:t>
                      </a:r>
                      <a:r>
                        <a:rPr sz="700" b="1" spc="-40"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spcBef>
                          <a:spcPts val="45"/>
                        </a:spcBef>
                      </a:pPr>
                      <a:endParaRPr sz="100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latin typeface="Times New Roman"/>
                          <a:cs typeface="Times New Roman"/>
                        </a:rPr>
                        <a:t>İşletmenin finansal bağımsızlığını gösteren </a:t>
                      </a:r>
                      <a:r>
                        <a:rPr sz="550" spc="15" dirty="0">
                          <a:latin typeface="Times New Roman"/>
                          <a:cs typeface="Times New Roman"/>
                        </a:rPr>
                        <a:t>en önemli</a:t>
                      </a:r>
                      <a:r>
                        <a:rPr sz="550" spc="-85" dirty="0">
                          <a:latin typeface="Times New Roman"/>
                          <a:cs typeface="Times New Roman"/>
                        </a:rPr>
                        <a:t> </a:t>
                      </a:r>
                      <a:r>
                        <a:rPr sz="550" spc="10" dirty="0">
                          <a:latin typeface="Times New Roman"/>
                          <a:cs typeface="Times New Roman"/>
                        </a:rPr>
                        <a:t>orandır.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5" dirty="0">
                          <a:latin typeface="Times New Roman"/>
                          <a:cs typeface="Times New Roman"/>
                        </a:rPr>
                        <a:t>Oranın 1 </a:t>
                      </a:r>
                      <a:r>
                        <a:rPr sz="550" spc="10" dirty="0">
                          <a:latin typeface="Times New Roman"/>
                          <a:cs typeface="Times New Roman"/>
                        </a:rPr>
                        <a:t>ve </a:t>
                      </a:r>
                      <a:r>
                        <a:rPr sz="550" spc="15" dirty="0">
                          <a:latin typeface="Times New Roman"/>
                          <a:cs typeface="Times New Roman"/>
                        </a:rPr>
                        <a:t>1’den büyük olması temel</a:t>
                      </a:r>
                      <a:r>
                        <a:rPr sz="550" spc="-90" dirty="0">
                          <a:latin typeface="Times New Roman"/>
                          <a:cs typeface="Times New Roman"/>
                        </a:rPr>
                        <a:t> </a:t>
                      </a:r>
                      <a:r>
                        <a:rPr sz="550" spc="10" dirty="0">
                          <a:latin typeface="Times New Roman"/>
                          <a:cs typeface="Times New Roman"/>
                        </a:rPr>
                        <a:t>esastır.</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5" dirty="0">
                          <a:latin typeface="Times New Roman"/>
                          <a:cs typeface="Times New Roman"/>
                        </a:rPr>
                        <a:t>Oranın</a:t>
                      </a:r>
                      <a:r>
                        <a:rPr sz="550" spc="5" dirty="0">
                          <a:latin typeface="Times New Roman"/>
                          <a:cs typeface="Times New Roman"/>
                        </a:rPr>
                        <a:t> </a:t>
                      </a:r>
                      <a:r>
                        <a:rPr sz="550" spc="15" dirty="0">
                          <a:latin typeface="Times New Roman"/>
                          <a:cs typeface="Times New Roman"/>
                        </a:rPr>
                        <a:t>1’in</a:t>
                      </a:r>
                      <a:r>
                        <a:rPr sz="550" dirty="0">
                          <a:latin typeface="Times New Roman"/>
                          <a:cs typeface="Times New Roman"/>
                        </a:rPr>
                        <a:t> </a:t>
                      </a:r>
                      <a:r>
                        <a:rPr sz="550" spc="15" dirty="0">
                          <a:latin typeface="Times New Roman"/>
                          <a:cs typeface="Times New Roman"/>
                        </a:rPr>
                        <a:t>altında</a:t>
                      </a:r>
                      <a:r>
                        <a:rPr sz="550" spc="-25" dirty="0">
                          <a:latin typeface="Times New Roman"/>
                          <a:cs typeface="Times New Roman"/>
                        </a:rPr>
                        <a:t> </a:t>
                      </a:r>
                      <a:r>
                        <a:rPr sz="550" spc="10" dirty="0">
                          <a:latin typeface="Times New Roman"/>
                          <a:cs typeface="Times New Roman"/>
                        </a:rPr>
                        <a:t>olması </a:t>
                      </a:r>
                      <a:r>
                        <a:rPr sz="550" spc="15" dirty="0">
                          <a:latin typeface="Times New Roman"/>
                          <a:cs typeface="Times New Roman"/>
                        </a:rPr>
                        <a:t>işletmenin</a:t>
                      </a:r>
                      <a:r>
                        <a:rPr sz="550" spc="-5" dirty="0">
                          <a:latin typeface="Times New Roman"/>
                          <a:cs typeface="Times New Roman"/>
                        </a:rPr>
                        <a:t> </a:t>
                      </a:r>
                      <a:r>
                        <a:rPr sz="550" spc="15" dirty="0">
                          <a:latin typeface="Times New Roman"/>
                          <a:cs typeface="Times New Roman"/>
                        </a:rPr>
                        <a:t>üçüncü</a:t>
                      </a:r>
                      <a:r>
                        <a:rPr sz="550" spc="-30" dirty="0">
                          <a:latin typeface="Times New Roman"/>
                          <a:cs typeface="Times New Roman"/>
                        </a:rPr>
                        <a:t> </a:t>
                      </a:r>
                      <a:r>
                        <a:rPr sz="550" spc="10" dirty="0">
                          <a:latin typeface="Times New Roman"/>
                          <a:cs typeface="Times New Roman"/>
                        </a:rPr>
                        <a:t>kişilerce</a:t>
                      </a:r>
                      <a:r>
                        <a:rPr sz="550" spc="-10" dirty="0">
                          <a:latin typeface="Times New Roman"/>
                          <a:cs typeface="Times New Roman"/>
                        </a:rPr>
                        <a:t> </a:t>
                      </a:r>
                      <a:r>
                        <a:rPr sz="550" spc="10" dirty="0">
                          <a:latin typeface="Times New Roman"/>
                          <a:cs typeface="Times New Roman"/>
                        </a:rPr>
                        <a:t>finanse</a:t>
                      </a:r>
                      <a:r>
                        <a:rPr sz="550" spc="5" dirty="0">
                          <a:latin typeface="Times New Roman"/>
                          <a:cs typeface="Times New Roman"/>
                        </a:rPr>
                        <a:t> </a:t>
                      </a:r>
                      <a:r>
                        <a:rPr sz="550" spc="15" dirty="0">
                          <a:latin typeface="Times New Roman"/>
                          <a:cs typeface="Times New Roman"/>
                        </a:rPr>
                        <a:t>edildiğini</a:t>
                      </a:r>
                      <a:endParaRPr sz="550">
                        <a:latin typeface="Times New Roman"/>
                        <a:cs typeface="Times New Roman"/>
                      </a:endParaRPr>
                    </a:p>
                    <a:p>
                      <a:pPr marL="127635" marR="389255" indent="-100965">
                        <a:lnSpc>
                          <a:spcPct val="107200"/>
                        </a:lnSpc>
                        <a:spcBef>
                          <a:spcPts val="130"/>
                        </a:spcBef>
                        <a:buClr>
                          <a:srgbClr val="330066"/>
                        </a:buClr>
                        <a:buSzPct val="72727"/>
                        <a:buFont typeface="Wingdings"/>
                        <a:buChar char=""/>
                        <a:tabLst>
                          <a:tab pos="128270" algn="l"/>
                        </a:tabLst>
                      </a:pPr>
                      <a:r>
                        <a:rPr sz="550" spc="15" dirty="0">
                          <a:latin typeface="Times New Roman"/>
                          <a:cs typeface="Times New Roman"/>
                        </a:rPr>
                        <a:t>Oranın 1’in üzerinde olması </a:t>
                      </a:r>
                      <a:r>
                        <a:rPr sz="550" spc="10" dirty="0">
                          <a:latin typeface="Times New Roman"/>
                          <a:cs typeface="Times New Roman"/>
                        </a:rPr>
                        <a:t>finansman yapısının özkaynak ağırlıklı  </a:t>
                      </a:r>
                      <a:r>
                        <a:rPr sz="550" spc="20" dirty="0">
                          <a:latin typeface="Times New Roman"/>
                          <a:cs typeface="Times New Roman"/>
                        </a:rPr>
                        <a:t>olduğunu</a:t>
                      </a:r>
                      <a:r>
                        <a:rPr sz="550" spc="-35"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25"/>
                        </a:spcBef>
                      </a:pPr>
                      <a:endParaRPr sz="850">
                        <a:latin typeface="Times New Roman"/>
                        <a:cs typeface="Times New Roman"/>
                      </a:endParaRPr>
                    </a:p>
                    <a:p>
                      <a:pPr marL="27305" marR="905510" indent="915669">
                        <a:lnSpc>
                          <a:spcPct val="121400"/>
                        </a:lnSpc>
                      </a:pPr>
                      <a:r>
                        <a:rPr sz="700" b="1" dirty="0">
                          <a:solidFill>
                            <a:srgbClr val="FF0000"/>
                          </a:solidFill>
                          <a:latin typeface="Times New Roman"/>
                          <a:cs typeface="Times New Roman"/>
                        </a:rPr>
                        <a:t>Öz Kaynaklar  Finansman Oranı =</a:t>
                      </a:r>
                      <a:r>
                        <a:rPr sz="700" b="1" spc="140" dirty="0">
                          <a:solidFill>
                            <a:srgbClr val="FF0000"/>
                          </a:solidFill>
                          <a:latin typeface="Times New Roman"/>
                          <a:cs typeface="Times New Roman"/>
                        </a:rPr>
                        <a:t> </a:t>
                      </a:r>
                      <a:r>
                        <a:rPr sz="700" b="1" dirty="0">
                          <a:solidFill>
                            <a:srgbClr val="FF0000"/>
                          </a:solidFill>
                          <a:latin typeface="Times New Roman"/>
                          <a:cs typeface="Times New Roman"/>
                        </a:rPr>
                        <a:t>--------------------------</a:t>
                      </a:r>
                      <a:endParaRPr sz="700">
                        <a:latin typeface="Times New Roman"/>
                        <a:cs typeface="Times New Roman"/>
                      </a:endParaRPr>
                    </a:p>
                    <a:p>
                      <a:pPr marR="59690" algn="ctr">
                        <a:lnSpc>
                          <a:spcPct val="100000"/>
                        </a:lnSpc>
                        <a:spcBef>
                          <a:spcPts val="170"/>
                        </a:spcBef>
                      </a:pPr>
                      <a:r>
                        <a:rPr sz="700" b="1" dirty="0">
                          <a:solidFill>
                            <a:srgbClr val="FF0000"/>
                          </a:solidFill>
                          <a:latin typeface="Times New Roman"/>
                          <a:cs typeface="Times New Roman"/>
                        </a:rPr>
                        <a:t>KVYK +</a:t>
                      </a:r>
                      <a:r>
                        <a:rPr sz="700" b="1" spc="-30" dirty="0">
                          <a:solidFill>
                            <a:srgbClr val="FF0000"/>
                          </a:solidFill>
                          <a:latin typeface="Times New Roman"/>
                          <a:cs typeface="Times New Roman"/>
                        </a:rPr>
                        <a:t> </a:t>
                      </a:r>
                      <a:r>
                        <a:rPr sz="700" b="1" spc="5" dirty="0">
                          <a:solidFill>
                            <a:srgbClr val="FF0000"/>
                          </a:solidFill>
                          <a:latin typeface="Times New Roman"/>
                          <a:cs typeface="Times New Roman"/>
                        </a:rPr>
                        <a:t>UVYK</a:t>
                      </a:r>
                      <a:endParaRPr sz="700">
                        <a:latin typeface="Times New Roman"/>
                        <a:cs typeface="Times New Roman"/>
                      </a:endParaRPr>
                    </a:p>
                  </a:txBody>
                  <a:tcPr marL="0" marR="0" marT="61594"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10"/>
                        </a:spcBef>
                      </a:pPr>
                      <a:endParaRPr sz="850">
                        <a:latin typeface="Times New Roman"/>
                        <a:cs typeface="Times New Roman"/>
                      </a:endParaRPr>
                    </a:p>
                    <a:p>
                      <a:pPr marL="27305">
                        <a:lnSpc>
                          <a:spcPct val="100000"/>
                        </a:lnSpc>
                        <a:spcBef>
                          <a:spcPts val="5"/>
                        </a:spcBef>
                      </a:pPr>
                      <a:r>
                        <a:rPr sz="700" b="1" spc="5" dirty="0">
                          <a:solidFill>
                            <a:srgbClr val="FF0000"/>
                          </a:solidFill>
                          <a:latin typeface="Times New Roman"/>
                          <a:cs typeface="Times New Roman"/>
                        </a:rPr>
                        <a:t>3- </a:t>
                      </a:r>
                      <a:r>
                        <a:rPr sz="700" b="1" spc="-5" dirty="0">
                          <a:solidFill>
                            <a:srgbClr val="FF0000"/>
                          </a:solidFill>
                          <a:latin typeface="Times New Roman"/>
                          <a:cs typeface="Times New Roman"/>
                        </a:rPr>
                        <a:t>Borçlar/Özsermaye</a:t>
                      </a:r>
                      <a:r>
                        <a:rPr sz="700" b="1" spc="-30"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pPr>
                      <a:endParaRPr sz="800">
                        <a:latin typeface="Times New Roman"/>
                        <a:cs typeface="Times New Roman"/>
                      </a:endParaRPr>
                    </a:p>
                    <a:p>
                      <a:pPr marL="127635" marR="102235" indent="-100965">
                        <a:lnSpc>
                          <a:spcPct val="100000"/>
                        </a:lnSpc>
                        <a:spcBef>
                          <a:spcPts val="520"/>
                        </a:spcBef>
                        <a:buClr>
                          <a:srgbClr val="330066"/>
                        </a:buClr>
                        <a:buSzPct val="71428"/>
                        <a:buFont typeface="Wingdings"/>
                        <a:buChar char=""/>
                        <a:tabLst>
                          <a:tab pos="128270" algn="l"/>
                        </a:tabLst>
                      </a:pPr>
                      <a:r>
                        <a:rPr sz="700" spc="-5" dirty="0">
                          <a:latin typeface="Times New Roman"/>
                          <a:cs typeface="Times New Roman"/>
                        </a:rPr>
                        <a:t>Borçların </a:t>
                      </a:r>
                      <a:r>
                        <a:rPr sz="700" dirty="0">
                          <a:latin typeface="Times New Roman"/>
                          <a:cs typeface="Times New Roman"/>
                        </a:rPr>
                        <a:t>%’de </a:t>
                      </a:r>
                      <a:r>
                        <a:rPr sz="700" spc="-5" dirty="0">
                          <a:latin typeface="Times New Roman"/>
                          <a:cs typeface="Times New Roman"/>
                        </a:rPr>
                        <a:t>kaçının özkaynaklar ile finanse edildiğini  </a:t>
                      </a:r>
                      <a:r>
                        <a:rPr sz="700" dirty="0">
                          <a:latin typeface="Times New Roman"/>
                          <a:cs typeface="Times New Roman"/>
                        </a:rPr>
                        <a:t>gösteren bir</a:t>
                      </a:r>
                      <a:r>
                        <a:rPr sz="700" spc="-25" dirty="0">
                          <a:latin typeface="Times New Roman"/>
                          <a:cs typeface="Times New Roman"/>
                        </a:rPr>
                        <a:t> </a:t>
                      </a:r>
                      <a:r>
                        <a:rPr sz="700" dirty="0">
                          <a:latin typeface="Times New Roman"/>
                          <a:cs typeface="Times New Roman"/>
                        </a:rPr>
                        <a:t>orandır.</a:t>
                      </a:r>
                      <a:endParaRPr sz="700">
                        <a:latin typeface="Times New Roman"/>
                        <a:cs typeface="Times New Roman"/>
                      </a:endParaRPr>
                    </a:p>
                    <a:p>
                      <a:pPr marL="127635" indent="-100965">
                        <a:lnSpc>
                          <a:spcPct val="100000"/>
                        </a:lnSpc>
                        <a:spcBef>
                          <a:spcPts val="180"/>
                        </a:spcBef>
                        <a:buClr>
                          <a:srgbClr val="330066"/>
                        </a:buClr>
                        <a:buSzPct val="71428"/>
                        <a:buFont typeface="Wingdings"/>
                        <a:buChar char=""/>
                        <a:tabLst>
                          <a:tab pos="128270" algn="l"/>
                        </a:tabLst>
                      </a:pPr>
                      <a:r>
                        <a:rPr sz="700" dirty="0">
                          <a:latin typeface="Times New Roman"/>
                          <a:cs typeface="Times New Roman"/>
                        </a:rPr>
                        <a:t>Oranın 1’den küçük olması</a:t>
                      </a:r>
                      <a:r>
                        <a:rPr sz="700" spc="-70" dirty="0">
                          <a:latin typeface="Times New Roman"/>
                          <a:cs typeface="Times New Roman"/>
                        </a:rPr>
                        <a:t> </a:t>
                      </a:r>
                      <a:r>
                        <a:rPr sz="700" spc="-5" dirty="0">
                          <a:latin typeface="Times New Roman"/>
                          <a:cs typeface="Times New Roman"/>
                        </a:rPr>
                        <a:t>istenir.</a:t>
                      </a:r>
                      <a:endParaRPr sz="700">
                        <a:latin typeface="Times New Roman"/>
                        <a:cs typeface="Times New Roman"/>
                      </a:endParaRPr>
                    </a:p>
                    <a:p>
                      <a:pPr>
                        <a:lnSpc>
                          <a:spcPct val="100000"/>
                        </a:lnSpc>
                      </a:pPr>
                      <a:endParaRPr sz="800">
                        <a:latin typeface="Times New Roman"/>
                        <a:cs typeface="Times New Roman"/>
                      </a:endParaRPr>
                    </a:p>
                    <a:p>
                      <a:pPr marL="1211580">
                        <a:lnSpc>
                          <a:spcPct val="100000"/>
                        </a:lnSpc>
                        <a:spcBef>
                          <a:spcPts val="520"/>
                        </a:spcBef>
                      </a:pPr>
                      <a:r>
                        <a:rPr sz="700" b="1" dirty="0">
                          <a:solidFill>
                            <a:srgbClr val="FF0000"/>
                          </a:solidFill>
                          <a:latin typeface="Times New Roman"/>
                          <a:cs typeface="Times New Roman"/>
                        </a:rPr>
                        <a:t>KVYK +</a:t>
                      </a:r>
                      <a:r>
                        <a:rPr sz="700" b="1" spc="-15" dirty="0">
                          <a:solidFill>
                            <a:srgbClr val="FF0000"/>
                          </a:solidFill>
                          <a:latin typeface="Times New Roman"/>
                          <a:cs typeface="Times New Roman"/>
                        </a:rPr>
                        <a:t> </a:t>
                      </a:r>
                      <a:r>
                        <a:rPr sz="700" b="1" spc="5" dirty="0">
                          <a:solidFill>
                            <a:srgbClr val="FF0000"/>
                          </a:solidFill>
                          <a:latin typeface="Times New Roman"/>
                          <a:cs typeface="Times New Roman"/>
                        </a:rPr>
                        <a:t>UVYK</a:t>
                      </a:r>
                      <a:endParaRPr sz="700">
                        <a:latin typeface="Times New Roman"/>
                        <a:cs typeface="Times New Roman"/>
                      </a:endParaRPr>
                    </a:p>
                    <a:p>
                      <a:pPr marL="27305">
                        <a:lnSpc>
                          <a:spcPct val="100000"/>
                        </a:lnSpc>
                        <a:spcBef>
                          <a:spcPts val="165"/>
                        </a:spcBef>
                      </a:pPr>
                      <a:r>
                        <a:rPr sz="700" b="1" dirty="0">
                          <a:solidFill>
                            <a:srgbClr val="FF0000"/>
                          </a:solidFill>
                          <a:latin typeface="Times New Roman"/>
                          <a:cs typeface="Times New Roman"/>
                        </a:rPr>
                        <a:t>Borçlar / </a:t>
                      </a:r>
                      <a:r>
                        <a:rPr sz="700" b="1" spc="-5" dirty="0">
                          <a:solidFill>
                            <a:srgbClr val="FF0000"/>
                          </a:solidFill>
                          <a:latin typeface="Times New Roman"/>
                          <a:cs typeface="Times New Roman"/>
                        </a:rPr>
                        <a:t>Özsermaye </a:t>
                      </a:r>
                      <a:r>
                        <a:rPr sz="700" b="1" dirty="0">
                          <a:solidFill>
                            <a:srgbClr val="FF0000"/>
                          </a:solidFill>
                          <a:latin typeface="Times New Roman"/>
                          <a:cs typeface="Times New Roman"/>
                        </a:rPr>
                        <a:t>Oranı =</a:t>
                      </a:r>
                      <a:r>
                        <a:rPr sz="700" b="1" spc="-40" dirty="0">
                          <a:solidFill>
                            <a:srgbClr val="FF0000"/>
                          </a:solidFill>
                          <a:latin typeface="Times New Roman"/>
                          <a:cs typeface="Times New Roman"/>
                        </a:rPr>
                        <a:t> </a:t>
                      </a:r>
                      <a:r>
                        <a:rPr sz="700" b="1" dirty="0">
                          <a:solidFill>
                            <a:srgbClr val="FF0000"/>
                          </a:solidFill>
                          <a:latin typeface="Times New Roman"/>
                          <a:cs typeface="Times New Roman"/>
                        </a:rPr>
                        <a:t>------------------------</a:t>
                      </a:r>
                      <a:endParaRPr sz="700">
                        <a:latin typeface="Times New Roman"/>
                        <a:cs typeface="Times New Roman"/>
                      </a:endParaRPr>
                    </a:p>
                    <a:p>
                      <a:pPr marL="1345565">
                        <a:lnSpc>
                          <a:spcPct val="100000"/>
                        </a:lnSpc>
                        <a:spcBef>
                          <a:spcPts val="180"/>
                        </a:spcBef>
                      </a:pPr>
                      <a:r>
                        <a:rPr sz="700" b="1" spc="-5" dirty="0">
                          <a:solidFill>
                            <a:srgbClr val="FF0000"/>
                          </a:solidFill>
                          <a:latin typeface="Times New Roman"/>
                          <a:cs typeface="Times New Roman"/>
                        </a:rPr>
                        <a:t>Özsermaye</a:t>
                      </a:r>
                      <a:endParaRPr sz="700">
                        <a:latin typeface="Times New Roman"/>
                        <a:cs typeface="Times New Roman"/>
                      </a:endParaRPr>
                    </a:p>
                  </a:txBody>
                  <a:tcPr marL="0" marR="0" marT="127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5" dirty="0">
                          <a:solidFill>
                            <a:srgbClr val="FF0000"/>
                          </a:solidFill>
                          <a:latin typeface="Times New Roman"/>
                          <a:cs typeface="Times New Roman"/>
                        </a:rPr>
                        <a:t>4- </a:t>
                      </a:r>
                      <a:r>
                        <a:rPr sz="700" b="1" dirty="0">
                          <a:solidFill>
                            <a:srgbClr val="FF0000"/>
                          </a:solidFill>
                          <a:latin typeface="Times New Roman"/>
                          <a:cs typeface="Times New Roman"/>
                        </a:rPr>
                        <a:t>Otofinansman</a:t>
                      </a:r>
                      <a:r>
                        <a:rPr sz="700" b="1" spc="-45"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spcBef>
                          <a:spcPts val="35"/>
                        </a:spcBef>
                      </a:pPr>
                      <a:endParaRPr sz="1000">
                        <a:latin typeface="Times New Roman"/>
                        <a:cs typeface="Times New Roman"/>
                      </a:endParaRPr>
                    </a:p>
                    <a:p>
                      <a:pPr marL="27305" marR="142875">
                        <a:lnSpc>
                          <a:spcPct val="100000"/>
                        </a:lnSpc>
                      </a:pPr>
                      <a:r>
                        <a:rPr sz="700" b="1" dirty="0">
                          <a:latin typeface="Times New Roman"/>
                          <a:cs typeface="Times New Roman"/>
                        </a:rPr>
                        <a:t>Otofinansman, </a:t>
                      </a:r>
                      <a:r>
                        <a:rPr sz="700" spc="-5" dirty="0">
                          <a:latin typeface="Times New Roman"/>
                          <a:cs typeface="Times New Roman"/>
                        </a:rPr>
                        <a:t>işletmenin elde ettiği karın </a:t>
                      </a:r>
                      <a:r>
                        <a:rPr sz="700" dirty="0">
                          <a:latin typeface="Times New Roman"/>
                          <a:cs typeface="Times New Roman"/>
                        </a:rPr>
                        <a:t>bir kısmını  dağıtmadan </a:t>
                      </a:r>
                      <a:r>
                        <a:rPr sz="700" spc="-5" dirty="0">
                          <a:latin typeface="Times New Roman"/>
                          <a:cs typeface="Times New Roman"/>
                        </a:rPr>
                        <a:t>işletmede </a:t>
                      </a:r>
                      <a:r>
                        <a:rPr sz="700" dirty="0">
                          <a:latin typeface="Times New Roman"/>
                          <a:cs typeface="Times New Roman"/>
                        </a:rPr>
                        <a:t>bırakması</a:t>
                      </a:r>
                      <a:r>
                        <a:rPr sz="700" spc="-90" dirty="0">
                          <a:latin typeface="Times New Roman"/>
                          <a:cs typeface="Times New Roman"/>
                        </a:rPr>
                        <a:t> </a:t>
                      </a:r>
                      <a:r>
                        <a:rPr sz="700" dirty="0">
                          <a:latin typeface="Times New Roman"/>
                          <a:cs typeface="Times New Roman"/>
                        </a:rPr>
                        <a:t>işlemidir.</a:t>
                      </a:r>
                      <a:endParaRPr sz="700">
                        <a:latin typeface="Times New Roman"/>
                        <a:cs typeface="Times New Roman"/>
                      </a:endParaRPr>
                    </a:p>
                    <a:p>
                      <a:pPr>
                        <a:lnSpc>
                          <a:spcPct val="100000"/>
                        </a:lnSpc>
                        <a:spcBef>
                          <a:spcPts val="40"/>
                        </a:spcBef>
                      </a:pPr>
                      <a:endParaRPr sz="1000">
                        <a:latin typeface="Times New Roman"/>
                        <a:cs typeface="Times New Roman"/>
                      </a:endParaRPr>
                    </a:p>
                    <a:p>
                      <a:pPr marL="27305" marR="144145">
                        <a:lnSpc>
                          <a:spcPct val="100000"/>
                        </a:lnSpc>
                      </a:pPr>
                      <a:r>
                        <a:rPr sz="700" b="1" dirty="0">
                          <a:latin typeface="Times New Roman"/>
                          <a:cs typeface="Times New Roman"/>
                        </a:rPr>
                        <a:t>Otofinansman oranı </a:t>
                      </a:r>
                      <a:r>
                        <a:rPr sz="700" b="1" spc="-5" dirty="0">
                          <a:latin typeface="Times New Roman"/>
                          <a:cs typeface="Times New Roman"/>
                        </a:rPr>
                        <a:t>ise</a:t>
                      </a:r>
                      <a:r>
                        <a:rPr sz="700" spc="-5" dirty="0">
                          <a:latin typeface="Times New Roman"/>
                          <a:cs typeface="Times New Roman"/>
                        </a:rPr>
                        <a:t>, işletmenin </a:t>
                      </a:r>
                      <a:r>
                        <a:rPr sz="700" dirty="0">
                          <a:latin typeface="Times New Roman"/>
                          <a:cs typeface="Times New Roman"/>
                        </a:rPr>
                        <a:t>otofinansman </a:t>
                      </a:r>
                      <a:r>
                        <a:rPr sz="700" spc="-5" dirty="0">
                          <a:latin typeface="Times New Roman"/>
                          <a:cs typeface="Times New Roman"/>
                        </a:rPr>
                        <a:t>yoluyla  sağlamış olduğu kaynakların </a:t>
                      </a:r>
                      <a:r>
                        <a:rPr sz="700" dirty="0">
                          <a:latin typeface="Times New Roman"/>
                          <a:cs typeface="Times New Roman"/>
                        </a:rPr>
                        <a:t>oransal</a:t>
                      </a:r>
                      <a:r>
                        <a:rPr sz="700" spc="-5" dirty="0">
                          <a:latin typeface="Times New Roman"/>
                          <a:cs typeface="Times New Roman"/>
                        </a:rPr>
                        <a:t> </a:t>
                      </a:r>
                      <a:r>
                        <a:rPr sz="700" dirty="0">
                          <a:latin typeface="Times New Roman"/>
                          <a:cs typeface="Times New Roman"/>
                        </a:rPr>
                        <a:t>gösterimidir.</a:t>
                      </a:r>
                      <a:endParaRPr sz="7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650">
                        <a:latin typeface="Times New Roman"/>
                        <a:cs typeface="Times New Roman"/>
                      </a:endParaRPr>
                    </a:p>
                    <a:p>
                      <a:pPr marL="27305" marR="188595" indent="744855">
                        <a:lnSpc>
                          <a:spcPct val="127299"/>
                        </a:lnSpc>
                      </a:pPr>
                      <a:r>
                        <a:rPr sz="550" b="1" spc="15" dirty="0">
                          <a:solidFill>
                            <a:srgbClr val="FF0000"/>
                          </a:solidFill>
                          <a:latin typeface="Times New Roman"/>
                          <a:cs typeface="Times New Roman"/>
                        </a:rPr>
                        <a:t>(54. </a:t>
                      </a:r>
                      <a:r>
                        <a:rPr sz="550" b="1" spc="25" dirty="0">
                          <a:solidFill>
                            <a:srgbClr val="FF0000"/>
                          </a:solidFill>
                          <a:latin typeface="Times New Roman"/>
                          <a:cs typeface="Times New Roman"/>
                        </a:rPr>
                        <a:t>Kar </a:t>
                      </a:r>
                      <a:r>
                        <a:rPr sz="550" b="1" spc="10" dirty="0">
                          <a:solidFill>
                            <a:srgbClr val="FF0000"/>
                          </a:solidFill>
                          <a:latin typeface="Times New Roman"/>
                          <a:cs typeface="Times New Roman"/>
                        </a:rPr>
                        <a:t>Yedekleri </a:t>
                      </a:r>
                      <a:r>
                        <a:rPr sz="550" b="1" spc="15" dirty="0">
                          <a:solidFill>
                            <a:srgbClr val="FF0000"/>
                          </a:solidFill>
                          <a:latin typeface="Times New Roman"/>
                          <a:cs typeface="Times New Roman"/>
                        </a:rPr>
                        <a:t>– 58. Geçmiş </a:t>
                      </a:r>
                      <a:r>
                        <a:rPr sz="550" b="1" spc="10" dirty="0">
                          <a:solidFill>
                            <a:srgbClr val="FF0000"/>
                          </a:solidFill>
                          <a:latin typeface="Times New Roman"/>
                          <a:cs typeface="Times New Roman"/>
                        </a:rPr>
                        <a:t>Yıllar Zararları)  </a:t>
                      </a:r>
                      <a:r>
                        <a:rPr sz="550" b="1" spc="15" dirty="0">
                          <a:solidFill>
                            <a:srgbClr val="FF0000"/>
                          </a:solidFill>
                          <a:latin typeface="Times New Roman"/>
                          <a:cs typeface="Times New Roman"/>
                        </a:rPr>
                        <a:t>Otofinansman </a:t>
                      </a:r>
                      <a:r>
                        <a:rPr sz="550" b="1" spc="10" dirty="0">
                          <a:solidFill>
                            <a:srgbClr val="FF0000"/>
                          </a:solidFill>
                          <a:latin typeface="Times New Roman"/>
                          <a:cs typeface="Times New Roman"/>
                        </a:rPr>
                        <a:t>Oranı </a:t>
                      </a:r>
                      <a:r>
                        <a:rPr sz="550" b="1" spc="20" dirty="0">
                          <a:solidFill>
                            <a:srgbClr val="FF0000"/>
                          </a:solidFill>
                          <a:latin typeface="Times New Roman"/>
                          <a:cs typeface="Times New Roman"/>
                        </a:rPr>
                        <a:t>=</a:t>
                      </a:r>
                      <a:r>
                        <a:rPr sz="550" b="1" spc="75" dirty="0">
                          <a:solidFill>
                            <a:srgbClr val="FF0000"/>
                          </a:solidFill>
                          <a:latin typeface="Times New Roman"/>
                          <a:cs typeface="Times New Roman"/>
                        </a:rPr>
                        <a:t> </a:t>
                      </a:r>
                      <a:r>
                        <a:rPr sz="550" b="1" spc="5" dirty="0">
                          <a:solidFill>
                            <a:srgbClr val="FF0000"/>
                          </a:solidFill>
                          <a:latin typeface="Times New Roman"/>
                          <a:cs typeface="Times New Roman"/>
                        </a:rPr>
                        <a:t>----------------------------------------------------------------</a:t>
                      </a:r>
                      <a:endParaRPr sz="550">
                        <a:latin typeface="Times New Roman"/>
                        <a:cs typeface="Times New Roman"/>
                      </a:endParaRPr>
                    </a:p>
                    <a:p>
                      <a:pPr marL="1236980">
                        <a:lnSpc>
                          <a:spcPct val="100000"/>
                        </a:lnSpc>
                        <a:spcBef>
                          <a:spcPts val="190"/>
                        </a:spcBef>
                      </a:pPr>
                      <a:r>
                        <a:rPr sz="550" b="1" spc="15" dirty="0">
                          <a:solidFill>
                            <a:srgbClr val="FF0000"/>
                          </a:solidFill>
                          <a:latin typeface="Times New Roman"/>
                          <a:cs typeface="Times New Roman"/>
                        </a:rPr>
                        <a:t>50. Ödenmiş</a:t>
                      </a:r>
                      <a:r>
                        <a:rPr sz="550" b="1" spc="-20" dirty="0">
                          <a:solidFill>
                            <a:srgbClr val="FF0000"/>
                          </a:solidFill>
                          <a:latin typeface="Times New Roman"/>
                          <a:cs typeface="Times New Roman"/>
                        </a:rPr>
                        <a:t> </a:t>
                      </a:r>
                      <a:r>
                        <a:rPr sz="550" b="1" spc="15" dirty="0">
                          <a:solidFill>
                            <a:srgbClr val="FF0000"/>
                          </a:solidFill>
                          <a:latin typeface="Times New Roman"/>
                          <a:cs typeface="Times New Roman"/>
                        </a:rPr>
                        <a:t>Sermaye</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(Mali) </a:t>
                      </a:r>
                      <a:r>
                        <a:rPr sz="900" b="1" spc="10" dirty="0">
                          <a:solidFill>
                            <a:srgbClr val="330066"/>
                          </a:solidFill>
                          <a:latin typeface="Times New Roman"/>
                          <a:cs typeface="Times New Roman"/>
                        </a:rPr>
                        <a:t>Yapı </a:t>
                      </a:r>
                      <a:r>
                        <a:rPr sz="900" b="1" spc="15" dirty="0">
                          <a:solidFill>
                            <a:srgbClr val="330066"/>
                          </a:solidFill>
                          <a:latin typeface="Times New Roman"/>
                          <a:cs typeface="Times New Roman"/>
                        </a:rPr>
                        <a:t>Oranları</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84"/>
                        </a:spcBef>
                      </a:pPr>
                      <a:r>
                        <a:rPr sz="700" b="1" spc="5" dirty="0">
                          <a:solidFill>
                            <a:srgbClr val="FF0000"/>
                          </a:solidFill>
                          <a:latin typeface="Times New Roman"/>
                          <a:cs typeface="Times New Roman"/>
                        </a:rPr>
                        <a:t>5- </a:t>
                      </a:r>
                      <a:r>
                        <a:rPr sz="700" b="1" spc="-5" dirty="0">
                          <a:solidFill>
                            <a:srgbClr val="FF0000"/>
                          </a:solidFill>
                          <a:latin typeface="Times New Roman"/>
                          <a:cs typeface="Times New Roman"/>
                        </a:rPr>
                        <a:t>Faizin Kazanılma</a:t>
                      </a:r>
                      <a:r>
                        <a:rPr sz="700" b="1" spc="-15" dirty="0">
                          <a:solidFill>
                            <a:srgbClr val="FF0000"/>
                          </a:solidFill>
                          <a:latin typeface="Times New Roman"/>
                          <a:cs typeface="Times New Roman"/>
                        </a:rPr>
                        <a:t> </a:t>
                      </a:r>
                      <a:r>
                        <a:rPr sz="700" b="1" dirty="0">
                          <a:solidFill>
                            <a:srgbClr val="FF0000"/>
                          </a:solidFill>
                          <a:latin typeface="Times New Roman"/>
                          <a:cs typeface="Times New Roman"/>
                        </a:rPr>
                        <a:t>Sayısı</a:t>
                      </a:r>
                      <a:endParaRPr sz="700">
                        <a:latin typeface="Times New Roman"/>
                        <a:cs typeface="Times New Roman"/>
                      </a:endParaRPr>
                    </a:p>
                    <a:p>
                      <a:pPr>
                        <a:lnSpc>
                          <a:spcPct val="100000"/>
                        </a:lnSpc>
                        <a:spcBef>
                          <a:spcPts val="10"/>
                        </a:spcBef>
                      </a:pPr>
                      <a:endParaRPr sz="1000">
                        <a:latin typeface="Times New Roman"/>
                        <a:cs typeface="Times New Roman"/>
                      </a:endParaRPr>
                    </a:p>
                    <a:p>
                      <a:pPr marL="127635" marR="143510" indent="-100965">
                        <a:lnSpc>
                          <a:spcPct val="105200"/>
                        </a:lnSpc>
                        <a:buClr>
                          <a:srgbClr val="330066"/>
                        </a:buClr>
                        <a:buSzPct val="72727"/>
                        <a:buFont typeface="Wingdings"/>
                        <a:buChar char=""/>
                        <a:tabLst>
                          <a:tab pos="128270" algn="l"/>
                        </a:tabLst>
                      </a:pPr>
                      <a:r>
                        <a:rPr sz="550" spc="15" dirty="0">
                          <a:latin typeface="Times New Roman"/>
                          <a:cs typeface="Times New Roman"/>
                        </a:rPr>
                        <a:t>Brüt </a:t>
                      </a:r>
                      <a:r>
                        <a:rPr sz="550" spc="10" dirty="0">
                          <a:latin typeface="Times New Roman"/>
                          <a:cs typeface="Times New Roman"/>
                        </a:rPr>
                        <a:t>Satış </a:t>
                      </a:r>
                      <a:r>
                        <a:rPr sz="550" spc="5" dirty="0">
                          <a:latin typeface="Times New Roman"/>
                          <a:cs typeface="Times New Roman"/>
                        </a:rPr>
                        <a:t>Kar’ı </a:t>
                      </a:r>
                      <a:r>
                        <a:rPr sz="550" spc="10" dirty="0">
                          <a:latin typeface="Times New Roman"/>
                          <a:cs typeface="Times New Roman"/>
                        </a:rPr>
                        <a:t>ile kullanılan kredi faizinin </a:t>
                      </a:r>
                      <a:r>
                        <a:rPr sz="550" spc="5" dirty="0">
                          <a:latin typeface="Times New Roman"/>
                          <a:cs typeface="Times New Roman"/>
                        </a:rPr>
                        <a:t>kaç </a:t>
                      </a:r>
                      <a:r>
                        <a:rPr sz="550" spc="10" dirty="0">
                          <a:latin typeface="Times New Roman"/>
                          <a:cs typeface="Times New Roman"/>
                        </a:rPr>
                        <a:t>kez ödenebileceğini  gösteren </a:t>
                      </a:r>
                      <a:r>
                        <a:rPr sz="550" spc="15" dirty="0">
                          <a:latin typeface="Times New Roman"/>
                          <a:cs typeface="Times New Roman"/>
                        </a:rPr>
                        <a:t>bir</a:t>
                      </a:r>
                      <a:r>
                        <a:rPr sz="550" spc="-30" dirty="0">
                          <a:latin typeface="Times New Roman"/>
                          <a:cs typeface="Times New Roman"/>
                        </a:rPr>
                        <a:t> </a:t>
                      </a:r>
                      <a:r>
                        <a:rPr sz="550" spc="10" dirty="0">
                          <a:latin typeface="Times New Roman"/>
                          <a:cs typeface="Times New Roman"/>
                        </a:rPr>
                        <a:t>orandır.</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Faiz Karşılama Oranı olarak </a:t>
                      </a:r>
                      <a:r>
                        <a:rPr sz="550" spc="15" dirty="0">
                          <a:latin typeface="Times New Roman"/>
                          <a:cs typeface="Times New Roman"/>
                        </a:rPr>
                        <a:t>ta</a:t>
                      </a:r>
                      <a:r>
                        <a:rPr sz="550" spc="10" dirty="0">
                          <a:latin typeface="Times New Roman"/>
                          <a:cs typeface="Times New Roman"/>
                        </a:rPr>
                        <a:t> bilinir.</a:t>
                      </a:r>
                      <a:endParaRPr sz="550">
                        <a:latin typeface="Times New Roman"/>
                        <a:cs typeface="Times New Roman"/>
                      </a:endParaRPr>
                    </a:p>
                    <a:p>
                      <a:pPr marL="127635" marR="144145" indent="-100965">
                        <a:lnSpc>
                          <a:spcPct val="107000"/>
                        </a:lnSpc>
                        <a:spcBef>
                          <a:spcPts val="135"/>
                        </a:spcBef>
                        <a:buClr>
                          <a:srgbClr val="330066"/>
                        </a:buClr>
                        <a:buSzPct val="72727"/>
                        <a:buFont typeface="Wingdings"/>
                        <a:buChar char=""/>
                        <a:tabLst>
                          <a:tab pos="128270" algn="l"/>
                        </a:tabLst>
                      </a:pPr>
                      <a:r>
                        <a:rPr sz="550" spc="10" dirty="0">
                          <a:latin typeface="Times New Roman"/>
                          <a:cs typeface="Times New Roman"/>
                        </a:rPr>
                        <a:t>İşletmenin </a:t>
                      </a:r>
                      <a:r>
                        <a:rPr sz="550" spc="5" dirty="0">
                          <a:latin typeface="Times New Roman"/>
                          <a:cs typeface="Times New Roman"/>
                        </a:rPr>
                        <a:t>faiz </a:t>
                      </a:r>
                      <a:r>
                        <a:rPr sz="550" spc="10" dirty="0">
                          <a:latin typeface="Times New Roman"/>
                          <a:cs typeface="Times New Roman"/>
                        </a:rPr>
                        <a:t>ve vergi öncesi karının </a:t>
                      </a:r>
                      <a:r>
                        <a:rPr sz="550" spc="5" dirty="0">
                          <a:latin typeface="Times New Roman"/>
                          <a:cs typeface="Times New Roman"/>
                        </a:rPr>
                        <a:t>faiz </a:t>
                      </a:r>
                      <a:r>
                        <a:rPr sz="550" spc="10" dirty="0">
                          <a:latin typeface="Times New Roman"/>
                          <a:cs typeface="Times New Roman"/>
                        </a:rPr>
                        <a:t>giderlerinin kaç katı olduğunu  gösteren </a:t>
                      </a:r>
                      <a:r>
                        <a:rPr sz="550" spc="15" dirty="0">
                          <a:latin typeface="Times New Roman"/>
                          <a:cs typeface="Times New Roman"/>
                        </a:rPr>
                        <a:t>bir</a:t>
                      </a:r>
                      <a:r>
                        <a:rPr sz="550" spc="-30" dirty="0">
                          <a:latin typeface="Times New Roman"/>
                          <a:cs typeface="Times New Roman"/>
                        </a:rPr>
                        <a:t> </a:t>
                      </a:r>
                      <a:r>
                        <a:rPr sz="550" spc="10" dirty="0">
                          <a:latin typeface="Times New Roman"/>
                          <a:cs typeface="Times New Roman"/>
                        </a:rPr>
                        <a:t>orandır.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5" dirty="0">
                          <a:latin typeface="Times New Roman"/>
                          <a:cs typeface="Times New Roman"/>
                        </a:rPr>
                        <a:t>Oranın 1’den büyük </a:t>
                      </a:r>
                      <a:r>
                        <a:rPr sz="550" spc="10" dirty="0">
                          <a:latin typeface="Times New Roman"/>
                          <a:cs typeface="Times New Roman"/>
                        </a:rPr>
                        <a:t>olması, </a:t>
                      </a:r>
                      <a:r>
                        <a:rPr sz="550" spc="5" dirty="0">
                          <a:latin typeface="Times New Roman"/>
                          <a:cs typeface="Times New Roman"/>
                        </a:rPr>
                        <a:t>faiz </a:t>
                      </a:r>
                      <a:r>
                        <a:rPr sz="550" spc="10" dirty="0">
                          <a:latin typeface="Times New Roman"/>
                          <a:cs typeface="Times New Roman"/>
                        </a:rPr>
                        <a:t>giderlerinin karşılanabileceğini</a:t>
                      </a:r>
                      <a:r>
                        <a:rPr sz="550" spc="-85"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marL="127635" marR="141605" indent="-100965">
                        <a:lnSpc>
                          <a:spcPct val="105100"/>
                        </a:lnSpc>
                        <a:spcBef>
                          <a:spcPts val="160"/>
                        </a:spcBef>
                        <a:buClr>
                          <a:srgbClr val="330066"/>
                        </a:buClr>
                        <a:buSzPct val="72727"/>
                        <a:buFont typeface="Wingdings"/>
                        <a:buChar char=""/>
                        <a:tabLst>
                          <a:tab pos="128270" algn="l"/>
                        </a:tabLst>
                      </a:pPr>
                      <a:r>
                        <a:rPr sz="550" spc="15" dirty="0">
                          <a:latin typeface="Times New Roman"/>
                          <a:cs typeface="Times New Roman"/>
                        </a:rPr>
                        <a:t>Oranın </a:t>
                      </a:r>
                      <a:r>
                        <a:rPr sz="550" spc="10" dirty="0">
                          <a:latin typeface="Times New Roman"/>
                          <a:cs typeface="Times New Roman"/>
                        </a:rPr>
                        <a:t>1’den </a:t>
                      </a:r>
                      <a:r>
                        <a:rPr sz="550" spc="15" dirty="0">
                          <a:latin typeface="Times New Roman"/>
                          <a:cs typeface="Times New Roman"/>
                        </a:rPr>
                        <a:t>küçük olması ise </a:t>
                      </a:r>
                      <a:r>
                        <a:rPr sz="550" spc="5" dirty="0">
                          <a:latin typeface="Times New Roman"/>
                          <a:cs typeface="Times New Roman"/>
                        </a:rPr>
                        <a:t>faiz </a:t>
                      </a:r>
                      <a:r>
                        <a:rPr sz="550" spc="10" dirty="0">
                          <a:latin typeface="Times New Roman"/>
                          <a:cs typeface="Times New Roman"/>
                        </a:rPr>
                        <a:t>giderlerinin karşılanmasında sorun  olacağını</a:t>
                      </a:r>
                      <a:r>
                        <a:rPr sz="550" spc="-1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marL="194945" marR="513080" indent="987425">
                        <a:lnSpc>
                          <a:spcPct val="127299"/>
                        </a:lnSpc>
                        <a:spcBef>
                          <a:spcPts val="10"/>
                        </a:spcBef>
                      </a:pPr>
                      <a:r>
                        <a:rPr sz="550" b="1" spc="15" dirty="0">
                          <a:solidFill>
                            <a:srgbClr val="FF0000"/>
                          </a:solidFill>
                          <a:latin typeface="Times New Roman"/>
                          <a:cs typeface="Times New Roman"/>
                        </a:rPr>
                        <a:t>Faiz </a:t>
                      </a:r>
                      <a:r>
                        <a:rPr sz="550" b="1" spc="20" dirty="0">
                          <a:solidFill>
                            <a:srgbClr val="FF0000"/>
                          </a:solidFill>
                          <a:latin typeface="Times New Roman"/>
                          <a:cs typeface="Times New Roman"/>
                        </a:rPr>
                        <a:t>ve </a:t>
                      </a:r>
                      <a:r>
                        <a:rPr sz="550" b="1" spc="15" dirty="0">
                          <a:solidFill>
                            <a:srgbClr val="FF0000"/>
                          </a:solidFill>
                          <a:latin typeface="Times New Roman"/>
                          <a:cs typeface="Times New Roman"/>
                        </a:rPr>
                        <a:t>Vergi </a:t>
                      </a:r>
                      <a:r>
                        <a:rPr sz="550" b="1" spc="10" dirty="0">
                          <a:solidFill>
                            <a:srgbClr val="FF0000"/>
                          </a:solidFill>
                          <a:latin typeface="Times New Roman"/>
                          <a:cs typeface="Times New Roman"/>
                        </a:rPr>
                        <a:t>Öncesi </a:t>
                      </a:r>
                      <a:r>
                        <a:rPr sz="550" b="1" spc="25" dirty="0">
                          <a:solidFill>
                            <a:srgbClr val="FF0000"/>
                          </a:solidFill>
                          <a:latin typeface="Times New Roman"/>
                          <a:cs typeface="Times New Roman"/>
                        </a:rPr>
                        <a:t>Kâr  </a:t>
                      </a:r>
                      <a:r>
                        <a:rPr sz="550" b="1" spc="15" dirty="0">
                          <a:solidFill>
                            <a:srgbClr val="FF0000"/>
                          </a:solidFill>
                          <a:latin typeface="Times New Roman"/>
                          <a:cs typeface="Times New Roman"/>
                        </a:rPr>
                        <a:t>Faizin Kazanılma Sayısı</a:t>
                      </a:r>
                      <a:r>
                        <a:rPr sz="550" b="1" spc="165" dirty="0">
                          <a:solidFill>
                            <a:srgbClr val="FF0000"/>
                          </a:solidFill>
                          <a:latin typeface="Times New Roman"/>
                          <a:cs typeface="Times New Roman"/>
                        </a:rPr>
                        <a:t> </a:t>
                      </a:r>
                      <a:r>
                        <a:rPr sz="550" b="1" spc="20" dirty="0">
                          <a:solidFill>
                            <a:srgbClr val="FF0000"/>
                          </a:solidFill>
                          <a:latin typeface="Times New Roman"/>
                          <a:cs typeface="Times New Roman"/>
                        </a:rPr>
                        <a:t>=</a:t>
                      </a:r>
                      <a:r>
                        <a:rPr sz="550" b="1" spc="65" dirty="0">
                          <a:solidFill>
                            <a:srgbClr val="FF0000"/>
                          </a:solidFill>
                          <a:latin typeface="Times New Roman"/>
                          <a:cs typeface="Times New Roman"/>
                        </a:rPr>
                        <a:t> </a:t>
                      </a:r>
                      <a:r>
                        <a:rPr sz="550" b="1" spc="5" dirty="0">
                          <a:solidFill>
                            <a:srgbClr val="FF0000"/>
                          </a:solidFill>
                          <a:latin typeface="Times New Roman"/>
                          <a:cs typeface="Times New Roman"/>
                        </a:rPr>
                        <a:t>------------------------------------</a:t>
                      </a:r>
                      <a:endParaRPr sz="550">
                        <a:latin typeface="Times New Roman"/>
                        <a:cs typeface="Times New Roman"/>
                      </a:endParaRPr>
                    </a:p>
                    <a:p>
                      <a:pPr marL="1257300">
                        <a:lnSpc>
                          <a:spcPct val="100000"/>
                        </a:lnSpc>
                        <a:spcBef>
                          <a:spcPts val="195"/>
                        </a:spcBef>
                      </a:pPr>
                      <a:r>
                        <a:rPr sz="550" b="1" spc="15" dirty="0">
                          <a:solidFill>
                            <a:srgbClr val="FF0000"/>
                          </a:solidFill>
                          <a:latin typeface="Times New Roman"/>
                          <a:cs typeface="Times New Roman"/>
                        </a:rPr>
                        <a:t>Finansman</a:t>
                      </a:r>
                      <a:r>
                        <a:rPr sz="550" b="1" dirty="0">
                          <a:solidFill>
                            <a:srgbClr val="FF0000"/>
                          </a:solidFill>
                          <a:latin typeface="Times New Roman"/>
                          <a:cs typeface="Times New Roman"/>
                        </a:rPr>
                        <a:t> </a:t>
                      </a:r>
                      <a:r>
                        <a:rPr sz="550" b="1" spc="10" dirty="0">
                          <a:solidFill>
                            <a:srgbClr val="FF0000"/>
                          </a:solidFill>
                          <a:latin typeface="Times New Roman"/>
                          <a:cs typeface="Times New Roman"/>
                        </a:rPr>
                        <a:t>Giderleri</a:t>
                      </a:r>
                      <a:endParaRPr sz="550">
                        <a:latin typeface="Times New Roman"/>
                        <a:cs typeface="Times New Roman"/>
                      </a:endParaRPr>
                    </a:p>
                  </a:txBody>
                  <a:tcPr marL="0" marR="0" marT="61594"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20" dirty="0">
                          <a:solidFill>
                            <a:srgbClr val="330066"/>
                          </a:solidFill>
                          <a:latin typeface="Times New Roman"/>
                          <a:cs typeface="Times New Roman"/>
                        </a:rPr>
                        <a:t>SONUÇ</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50">
                        <a:latin typeface="Times New Roman"/>
                        <a:cs typeface="Times New Roman"/>
                      </a:endParaRPr>
                    </a:p>
                    <a:p>
                      <a:pPr marL="127635" marR="143510" indent="-100965" algn="just">
                        <a:lnSpc>
                          <a:spcPct val="100000"/>
                        </a:lnSpc>
                        <a:buClr>
                          <a:srgbClr val="330066"/>
                        </a:buClr>
                        <a:buSzPct val="71428"/>
                        <a:buFont typeface="Wingdings"/>
                        <a:buChar char=""/>
                        <a:tabLst>
                          <a:tab pos="128270" algn="l"/>
                        </a:tabLst>
                      </a:pPr>
                      <a:r>
                        <a:rPr sz="700" spc="-5" dirty="0">
                          <a:latin typeface="Times New Roman"/>
                          <a:cs typeface="Times New Roman"/>
                        </a:rPr>
                        <a:t>Mali analiz, </a:t>
                      </a:r>
                      <a:r>
                        <a:rPr sz="700" dirty="0">
                          <a:latin typeface="Times New Roman"/>
                          <a:cs typeface="Times New Roman"/>
                        </a:rPr>
                        <a:t>elde </a:t>
                      </a:r>
                      <a:r>
                        <a:rPr sz="700" spc="-5" dirty="0">
                          <a:latin typeface="Times New Roman"/>
                          <a:cs typeface="Times New Roman"/>
                        </a:rPr>
                        <a:t>edilen verilerin değerlendirilmesi sonucu  işletmenin </a:t>
                      </a:r>
                      <a:r>
                        <a:rPr sz="700" dirty="0">
                          <a:latin typeface="Times New Roman"/>
                          <a:cs typeface="Times New Roman"/>
                        </a:rPr>
                        <a:t>mevcut durumu </a:t>
                      </a:r>
                      <a:r>
                        <a:rPr sz="700" spc="-5" dirty="0">
                          <a:latin typeface="Times New Roman"/>
                          <a:cs typeface="Times New Roman"/>
                        </a:rPr>
                        <a:t>hakkında bilgiler vererek geleceğe  yönelik </a:t>
                      </a:r>
                      <a:r>
                        <a:rPr sz="700" dirty="0">
                          <a:latin typeface="Times New Roman"/>
                          <a:cs typeface="Times New Roman"/>
                        </a:rPr>
                        <a:t>birtakım öngörülerde</a:t>
                      </a:r>
                      <a:r>
                        <a:rPr sz="700" spc="-50" dirty="0">
                          <a:latin typeface="Times New Roman"/>
                          <a:cs typeface="Times New Roman"/>
                        </a:rPr>
                        <a:t> </a:t>
                      </a:r>
                      <a:r>
                        <a:rPr sz="700" dirty="0">
                          <a:latin typeface="Times New Roman"/>
                          <a:cs typeface="Times New Roman"/>
                        </a:rPr>
                        <a:t>bulunmaktır.</a:t>
                      </a:r>
                      <a:endParaRPr sz="700">
                        <a:latin typeface="Times New Roman"/>
                        <a:cs typeface="Times New Roman"/>
                      </a:endParaRPr>
                    </a:p>
                    <a:p>
                      <a:pPr>
                        <a:lnSpc>
                          <a:spcPct val="100000"/>
                        </a:lnSpc>
                        <a:spcBef>
                          <a:spcPts val="45"/>
                        </a:spcBef>
                        <a:buClr>
                          <a:srgbClr val="330066"/>
                        </a:buClr>
                        <a:buFont typeface="Wingdings"/>
                        <a:buChar char=""/>
                      </a:pPr>
                      <a:endParaRPr sz="700">
                        <a:latin typeface="Times New Roman"/>
                        <a:cs typeface="Times New Roman"/>
                      </a:endParaRPr>
                    </a:p>
                    <a:p>
                      <a:pPr marL="127635" marR="142240" indent="-100965" algn="just">
                        <a:lnSpc>
                          <a:spcPct val="100000"/>
                        </a:lnSpc>
                        <a:buClr>
                          <a:srgbClr val="330066"/>
                        </a:buClr>
                        <a:buSzPct val="71428"/>
                        <a:buFont typeface="Wingdings"/>
                        <a:buChar char=""/>
                        <a:tabLst>
                          <a:tab pos="128270" algn="l"/>
                        </a:tabLst>
                      </a:pPr>
                      <a:r>
                        <a:rPr sz="700" spc="-5" dirty="0">
                          <a:latin typeface="Times New Roman"/>
                          <a:cs typeface="Times New Roman"/>
                        </a:rPr>
                        <a:t>Analiz ve </a:t>
                      </a:r>
                      <a:r>
                        <a:rPr sz="700" dirty="0">
                          <a:latin typeface="Times New Roman"/>
                          <a:cs typeface="Times New Roman"/>
                        </a:rPr>
                        <a:t>değerlendirmeler sonucunda </a:t>
                      </a:r>
                      <a:r>
                        <a:rPr sz="700" spc="-5" dirty="0">
                          <a:latin typeface="Times New Roman"/>
                          <a:cs typeface="Times New Roman"/>
                        </a:rPr>
                        <a:t>hazırlanacak  </a:t>
                      </a:r>
                      <a:r>
                        <a:rPr sz="700" dirty="0">
                          <a:latin typeface="Times New Roman"/>
                          <a:cs typeface="Times New Roman"/>
                        </a:rPr>
                        <a:t>raporlarda, </a:t>
                      </a:r>
                      <a:r>
                        <a:rPr sz="700" spc="-5" dirty="0">
                          <a:latin typeface="Times New Roman"/>
                          <a:cs typeface="Times New Roman"/>
                        </a:rPr>
                        <a:t>kesin ifadeler kullanmaktan kaçınılmalı olasılıklar  </a:t>
                      </a:r>
                      <a:r>
                        <a:rPr sz="700" dirty="0">
                          <a:latin typeface="Times New Roman"/>
                          <a:cs typeface="Times New Roman"/>
                        </a:rPr>
                        <a:t>göz </a:t>
                      </a:r>
                      <a:r>
                        <a:rPr sz="700" spc="5" dirty="0">
                          <a:latin typeface="Times New Roman"/>
                          <a:cs typeface="Times New Roman"/>
                        </a:rPr>
                        <a:t>önünde </a:t>
                      </a:r>
                      <a:r>
                        <a:rPr sz="700" dirty="0">
                          <a:latin typeface="Times New Roman"/>
                          <a:cs typeface="Times New Roman"/>
                        </a:rPr>
                        <a:t>bulundurularak görüşler</a:t>
                      </a:r>
                      <a:r>
                        <a:rPr sz="700" spc="-95" dirty="0">
                          <a:latin typeface="Times New Roman"/>
                          <a:cs typeface="Times New Roman"/>
                        </a:rPr>
                        <a:t> </a:t>
                      </a:r>
                      <a:r>
                        <a:rPr sz="700" spc="-5" dirty="0">
                          <a:latin typeface="Times New Roman"/>
                          <a:cs typeface="Times New Roman"/>
                        </a:rPr>
                        <a:t>belirtmelidir.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1354337" y="2672577"/>
            <a:ext cx="1767839" cy="159385"/>
          </a:xfrm>
          <a:prstGeom prst="rect">
            <a:avLst/>
          </a:prstGeom>
        </p:spPr>
        <p:txBody>
          <a:bodyPr vert="horz" wrap="square" lIns="0" tIns="15875" rIns="0" bIns="0" rtlCol="0">
            <a:spAutoFit/>
          </a:bodyPr>
          <a:lstStyle/>
          <a:p>
            <a:pPr marL="12700">
              <a:lnSpc>
                <a:spcPct val="100000"/>
              </a:lnSpc>
              <a:spcBef>
                <a:spcPts val="125"/>
              </a:spcBef>
            </a:pPr>
            <a:r>
              <a:rPr sz="850" b="1" spc="10" dirty="0">
                <a:latin typeface="Arial"/>
                <a:cs typeface="Arial"/>
              </a:rPr>
              <a:t>İŞLETME SERMAYESİ</a:t>
            </a:r>
            <a:r>
              <a:rPr sz="850" b="1" spc="45" dirty="0">
                <a:latin typeface="Arial"/>
                <a:cs typeface="Arial"/>
              </a:rPr>
              <a:t> </a:t>
            </a:r>
            <a:r>
              <a:rPr sz="850" b="1" spc="10" dirty="0">
                <a:latin typeface="Arial"/>
                <a:cs typeface="Arial"/>
              </a:rPr>
              <a:t>YÖNETİMİ</a:t>
            </a:r>
            <a:endParaRPr sz="850">
              <a:latin typeface="Arial"/>
              <a:cs typeface="Arial"/>
            </a:endParaRPr>
          </a:p>
        </p:txBody>
      </p:sp>
      <p:sp>
        <p:nvSpPr>
          <p:cNvPr id="7" name="object 7"/>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8" name="object 8"/>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0" dirty="0">
                          <a:solidFill>
                            <a:srgbClr val="330066"/>
                          </a:solidFill>
                          <a:latin typeface="Times New Roman"/>
                          <a:cs typeface="Times New Roman"/>
                        </a:rPr>
                        <a:t>İşletme Sermayesi</a:t>
                      </a:r>
                      <a:r>
                        <a:rPr sz="900" b="1" spc="60"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45"/>
                        </a:spcBef>
                      </a:pPr>
                      <a:endParaRPr sz="950">
                        <a:latin typeface="Times New Roman"/>
                        <a:cs typeface="Times New Roman"/>
                      </a:endParaRPr>
                    </a:p>
                    <a:p>
                      <a:pPr marL="27305" marR="142240" algn="just">
                        <a:lnSpc>
                          <a:spcPct val="100699"/>
                        </a:lnSpc>
                        <a:spcBef>
                          <a:spcPts val="5"/>
                        </a:spcBef>
                      </a:pPr>
                      <a:r>
                        <a:rPr sz="700" b="1" spc="-5" dirty="0">
                          <a:latin typeface="Times New Roman"/>
                          <a:cs typeface="Times New Roman"/>
                        </a:rPr>
                        <a:t>İşletme sermayesi: </a:t>
                      </a:r>
                      <a:r>
                        <a:rPr sz="700" spc="-5" dirty="0">
                          <a:latin typeface="Times New Roman"/>
                          <a:cs typeface="Times New Roman"/>
                        </a:rPr>
                        <a:t>İşletme faaliyetlerinin </a:t>
                      </a:r>
                      <a:r>
                        <a:rPr sz="700" dirty="0">
                          <a:latin typeface="Times New Roman"/>
                          <a:cs typeface="Times New Roman"/>
                        </a:rPr>
                        <a:t>sürdürülmesi </a:t>
                      </a:r>
                      <a:r>
                        <a:rPr sz="700" spc="-5" dirty="0">
                          <a:latin typeface="Times New Roman"/>
                          <a:cs typeface="Times New Roman"/>
                        </a:rPr>
                        <a:t>amacıyla  </a:t>
                      </a:r>
                      <a:r>
                        <a:rPr sz="700" dirty="0">
                          <a:latin typeface="Times New Roman"/>
                          <a:cs typeface="Times New Roman"/>
                        </a:rPr>
                        <a:t>bir </a:t>
                      </a:r>
                      <a:r>
                        <a:rPr sz="700" spc="-5" dirty="0">
                          <a:latin typeface="Times New Roman"/>
                          <a:cs typeface="Times New Roman"/>
                        </a:rPr>
                        <a:t>hesap </a:t>
                      </a:r>
                      <a:r>
                        <a:rPr sz="700" dirty="0">
                          <a:latin typeface="Times New Roman"/>
                          <a:cs typeface="Times New Roman"/>
                        </a:rPr>
                        <a:t>dönemi içerisinde </a:t>
                      </a:r>
                      <a:r>
                        <a:rPr sz="700" b="1" u="sng" spc="-10" dirty="0">
                          <a:solidFill>
                            <a:srgbClr val="FF0000"/>
                          </a:solidFill>
                          <a:uFill>
                            <a:solidFill>
                              <a:srgbClr val="FF0000"/>
                            </a:solidFill>
                          </a:uFill>
                          <a:latin typeface="Times New Roman"/>
                          <a:cs typeface="Times New Roman"/>
                        </a:rPr>
                        <a:t>en </a:t>
                      </a:r>
                      <a:r>
                        <a:rPr sz="700" b="1" u="sng" spc="5" dirty="0">
                          <a:solidFill>
                            <a:srgbClr val="FF0000"/>
                          </a:solidFill>
                          <a:uFill>
                            <a:solidFill>
                              <a:srgbClr val="FF0000"/>
                            </a:solidFill>
                          </a:uFill>
                          <a:latin typeface="Times New Roman"/>
                          <a:cs typeface="Times New Roman"/>
                        </a:rPr>
                        <a:t>az </a:t>
                      </a:r>
                      <a:r>
                        <a:rPr sz="700" b="1" u="sng" spc="-5" dirty="0">
                          <a:solidFill>
                            <a:srgbClr val="FF0000"/>
                          </a:solidFill>
                          <a:uFill>
                            <a:solidFill>
                              <a:srgbClr val="FF0000"/>
                            </a:solidFill>
                          </a:uFill>
                          <a:latin typeface="Times New Roman"/>
                          <a:cs typeface="Times New Roman"/>
                        </a:rPr>
                        <a:t>bir </a:t>
                      </a:r>
                      <a:r>
                        <a:rPr sz="700" b="1" u="sng" dirty="0">
                          <a:solidFill>
                            <a:srgbClr val="FF0000"/>
                          </a:solidFill>
                          <a:uFill>
                            <a:solidFill>
                              <a:srgbClr val="FF0000"/>
                            </a:solidFill>
                          </a:uFill>
                          <a:latin typeface="Times New Roman"/>
                          <a:cs typeface="Times New Roman"/>
                        </a:rPr>
                        <a:t>defa</a:t>
                      </a:r>
                      <a:r>
                        <a:rPr sz="700" b="1" dirty="0">
                          <a:solidFill>
                            <a:srgbClr val="FF0000"/>
                          </a:solidFill>
                          <a:latin typeface="Times New Roman"/>
                          <a:cs typeface="Times New Roman"/>
                        </a:rPr>
                        <a:t> </a:t>
                      </a:r>
                      <a:r>
                        <a:rPr sz="700" dirty="0">
                          <a:latin typeface="Times New Roman"/>
                          <a:cs typeface="Times New Roman"/>
                        </a:rPr>
                        <a:t>nakde </a:t>
                      </a:r>
                      <a:r>
                        <a:rPr sz="700" spc="-5" dirty="0">
                          <a:latin typeface="Times New Roman"/>
                          <a:cs typeface="Times New Roman"/>
                        </a:rPr>
                        <a:t>çevrilebilme  özelliğine </a:t>
                      </a:r>
                      <a:r>
                        <a:rPr sz="700" dirty="0">
                          <a:latin typeface="Times New Roman"/>
                          <a:cs typeface="Times New Roman"/>
                        </a:rPr>
                        <a:t>sahip dönen </a:t>
                      </a:r>
                      <a:r>
                        <a:rPr sz="700" spc="-5" dirty="0">
                          <a:latin typeface="Times New Roman"/>
                          <a:cs typeface="Times New Roman"/>
                        </a:rPr>
                        <a:t>varlıklarına verilen</a:t>
                      </a:r>
                      <a:r>
                        <a:rPr sz="700" spc="10" dirty="0">
                          <a:latin typeface="Times New Roman"/>
                          <a:cs typeface="Times New Roman"/>
                        </a:rPr>
                        <a:t> </a:t>
                      </a:r>
                      <a:r>
                        <a:rPr sz="700" dirty="0">
                          <a:latin typeface="Times New Roman"/>
                          <a:cs typeface="Times New Roman"/>
                        </a:rPr>
                        <a:t>isimdir.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0" name="object 10"/>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5400">
                        <a:lnSpc>
                          <a:spcPct val="100000"/>
                        </a:lnSpc>
                        <a:spcBef>
                          <a:spcPts val="635"/>
                        </a:spcBef>
                      </a:pPr>
                      <a:r>
                        <a:rPr sz="900" b="1" spc="10" dirty="0">
                          <a:solidFill>
                            <a:srgbClr val="330066"/>
                          </a:solidFill>
                          <a:latin typeface="Times New Roman"/>
                          <a:cs typeface="Times New Roman"/>
                        </a:rPr>
                        <a:t>İşletme sermayesinin</a:t>
                      </a:r>
                      <a:r>
                        <a:rPr sz="900" b="1" spc="65" dirty="0">
                          <a:solidFill>
                            <a:srgbClr val="330066"/>
                          </a:solidFill>
                          <a:latin typeface="Times New Roman"/>
                          <a:cs typeface="Times New Roman"/>
                        </a:rPr>
                        <a:t> </a:t>
                      </a:r>
                      <a:r>
                        <a:rPr sz="900" b="1" spc="10" dirty="0">
                          <a:solidFill>
                            <a:srgbClr val="330066"/>
                          </a:solidFill>
                          <a:latin typeface="Times New Roman"/>
                          <a:cs typeface="Times New Roman"/>
                        </a:rPr>
                        <a:t>anlamı</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spcBef>
                          <a:spcPts val="5"/>
                        </a:spcBef>
                      </a:pPr>
                      <a:endParaRPr sz="1250">
                        <a:latin typeface="Times New Roman"/>
                        <a:cs typeface="Times New Roman"/>
                      </a:endParaRPr>
                    </a:p>
                    <a:p>
                      <a:pPr marL="127635" marR="142240" indent="-100965" algn="just">
                        <a:lnSpc>
                          <a:spcPct val="103200"/>
                        </a:lnSpc>
                        <a:buClr>
                          <a:srgbClr val="330066"/>
                        </a:buClr>
                        <a:buSzPct val="68750"/>
                        <a:buFont typeface="Wingdings"/>
                        <a:buChar char=""/>
                        <a:tabLst>
                          <a:tab pos="128270" algn="l"/>
                        </a:tabLst>
                      </a:pPr>
                      <a:r>
                        <a:rPr sz="800" spc="5" dirty="0">
                          <a:latin typeface="Times New Roman"/>
                          <a:cs typeface="Times New Roman"/>
                        </a:rPr>
                        <a:t>İşletmelerin varlıklara ve alacaklara bağlayacakları  fonların kullanım </a:t>
                      </a:r>
                      <a:r>
                        <a:rPr sz="800" dirty="0">
                          <a:latin typeface="Times New Roman"/>
                          <a:cs typeface="Times New Roman"/>
                        </a:rPr>
                        <a:t>yerleri </a:t>
                      </a:r>
                      <a:r>
                        <a:rPr sz="800" spc="5" dirty="0">
                          <a:latin typeface="Times New Roman"/>
                          <a:cs typeface="Times New Roman"/>
                        </a:rPr>
                        <a:t>işletmelerin özelliklerine  </a:t>
                      </a:r>
                      <a:r>
                        <a:rPr sz="800" dirty="0">
                          <a:latin typeface="Times New Roman"/>
                          <a:cs typeface="Times New Roman"/>
                        </a:rPr>
                        <a:t>göre değişim</a:t>
                      </a:r>
                      <a:r>
                        <a:rPr sz="800" spc="55" dirty="0">
                          <a:latin typeface="Times New Roman"/>
                          <a:cs typeface="Times New Roman"/>
                        </a:rPr>
                        <a:t> </a:t>
                      </a:r>
                      <a:r>
                        <a:rPr sz="800" dirty="0">
                          <a:latin typeface="Times New Roman"/>
                          <a:cs typeface="Times New Roman"/>
                        </a:rPr>
                        <a:t>gösterir.</a:t>
                      </a:r>
                      <a:endParaRPr sz="800">
                        <a:latin typeface="Times New Roman"/>
                        <a:cs typeface="Times New Roman"/>
                      </a:endParaRPr>
                    </a:p>
                    <a:p>
                      <a:pPr>
                        <a:lnSpc>
                          <a:spcPct val="100000"/>
                        </a:lnSpc>
                        <a:spcBef>
                          <a:spcPts val="30"/>
                        </a:spcBef>
                        <a:buClr>
                          <a:srgbClr val="330066"/>
                        </a:buClr>
                        <a:buFont typeface="Wingdings"/>
                        <a:buChar char=""/>
                      </a:pPr>
                      <a:endParaRPr sz="850">
                        <a:latin typeface="Times New Roman"/>
                        <a:cs typeface="Times New Roman"/>
                      </a:endParaRPr>
                    </a:p>
                    <a:p>
                      <a:pPr marL="127635" indent="-100965">
                        <a:lnSpc>
                          <a:spcPct val="100000"/>
                        </a:lnSpc>
                        <a:buClr>
                          <a:srgbClr val="330066"/>
                        </a:buClr>
                        <a:buSzPct val="68750"/>
                        <a:buFont typeface="Wingdings"/>
                        <a:buChar char=""/>
                        <a:tabLst>
                          <a:tab pos="128270" algn="l"/>
                        </a:tabLst>
                      </a:pPr>
                      <a:r>
                        <a:rPr sz="800" dirty="0">
                          <a:latin typeface="Times New Roman"/>
                          <a:cs typeface="Times New Roman"/>
                        </a:rPr>
                        <a:t>Temel amaç </a:t>
                      </a:r>
                      <a:r>
                        <a:rPr sz="800" spc="-5" dirty="0">
                          <a:latin typeface="Times New Roman"/>
                          <a:cs typeface="Times New Roman"/>
                        </a:rPr>
                        <a:t>işletmenin </a:t>
                      </a:r>
                      <a:r>
                        <a:rPr sz="800" dirty="0">
                          <a:solidFill>
                            <a:srgbClr val="FF0000"/>
                          </a:solidFill>
                          <a:latin typeface="Times New Roman"/>
                          <a:cs typeface="Times New Roman"/>
                        </a:rPr>
                        <a:t>piyasa değerini</a:t>
                      </a:r>
                      <a:r>
                        <a:rPr sz="800" spc="20" dirty="0">
                          <a:solidFill>
                            <a:srgbClr val="FF0000"/>
                          </a:solidFill>
                          <a:latin typeface="Times New Roman"/>
                          <a:cs typeface="Times New Roman"/>
                        </a:rPr>
                        <a:t> </a:t>
                      </a:r>
                      <a:r>
                        <a:rPr sz="800" spc="5" dirty="0">
                          <a:latin typeface="Times New Roman"/>
                          <a:cs typeface="Times New Roman"/>
                        </a:rPr>
                        <a:t>artırmaktır.</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2" name="object 12"/>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3" name="object 13"/>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İşletme Sermayesi</a:t>
                      </a:r>
                      <a:r>
                        <a:rPr sz="900" b="1" spc="60"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spcBef>
                          <a:spcPts val="35"/>
                        </a:spcBef>
                      </a:pPr>
                      <a:endParaRPr sz="1200">
                        <a:latin typeface="Times New Roman"/>
                        <a:cs typeface="Times New Roman"/>
                      </a:endParaRPr>
                    </a:p>
                    <a:p>
                      <a:pPr marL="27305">
                        <a:lnSpc>
                          <a:spcPct val="100000"/>
                        </a:lnSpc>
                      </a:pPr>
                      <a:r>
                        <a:rPr sz="800" dirty="0">
                          <a:latin typeface="Times New Roman"/>
                          <a:cs typeface="Times New Roman"/>
                        </a:rPr>
                        <a:t>İşletme </a:t>
                      </a:r>
                      <a:r>
                        <a:rPr sz="800" spc="-5" dirty="0">
                          <a:latin typeface="Times New Roman"/>
                          <a:cs typeface="Times New Roman"/>
                        </a:rPr>
                        <a:t>sermayesi çeşitli</a:t>
                      </a:r>
                      <a:r>
                        <a:rPr sz="800" spc="-45" dirty="0">
                          <a:latin typeface="Times New Roman"/>
                          <a:cs typeface="Times New Roman"/>
                        </a:rPr>
                        <a:t> </a:t>
                      </a:r>
                      <a:r>
                        <a:rPr sz="800" dirty="0">
                          <a:latin typeface="Times New Roman"/>
                          <a:cs typeface="Times New Roman"/>
                        </a:rPr>
                        <a:t>literatürlerde;</a:t>
                      </a:r>
                      <a:endParaRPr sz="800">
                        <a:latin typeface="Times New Roman"/>
                        <a:cs typeface="Times New Roman"/>
                      </a:endParaRPr>
                    </a:p>
                    <a:p>
                      <a:pPr>
                        <a:lnSpc>
                          <a:spcPct val="100000"/>
                        </a:lnSpc>
                        <a:spcBef>
                          <a:spcPts val="55"/>
                        </a:spcBef>
                      </a:pPr>
                      <a:endParaRPr sz="85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latin typeface="Times New Roman"/>
                          <a:cs typeface="Times New Roman"/>
                        </a:rPr>
                        <a:t>D</a:t>
                      </a:r>
                      <a:r>
                        <a:rPr sz="550" spc="5" dirty="0">
                          <a:latin typeface="Times New Roman"/>
                          <a:cs typeface="Times New Roman"/>
                        </a:rPr>
                        <a:t>ön</a:t>
                      </a:r>
                      <a:r>
                        <a:rPr sz="550" dirty="0">
                          <a:latin typeface="Times New Roman"/>
                          <a:cs typeface="Times New Roman"/>
                        </a:rPr>
                        <a:t>en </a:t>
                      </a:r>
                      <a:r>
                        <a:rPr sz="550" spc="-10" dirty="0">
                          <a:latin typeface="Times New Roman"/>
                          <a:cs typeface="Times New Roman"/>
                        </a:rPr>
                        <a:t>Va</a:t>
                      </a:r>
                      <a:r>
                        <a:rPr sz="550" spc="-5" dirty="0">
                          <a:latin typeface="Times New Roman"/>
                          <a:cs typeface="Times New Roman"/>
                        </a:rPr>
                        <a:t>r</a:t>
                      </a:r>
                      <a:r>
                        <a:rPr sz="550" dirty="0">
                          <a:latin typeface="Times New Roman"/>
                          <a:cs typeface="Times New Roman"/>
                        </a:rPr>
                        <a:t>l</a:t>
                      </a:r>
                      <a:r>
                        <a:rPr sz="550" spc="5" dirty="0">
                          <a:latin typeface="Times New Roman"/>
                          <a:cs typeface="Times New Roman"/>
                        </a:rPr>
                        <a:t>ı</a:t>
                      </a:r>
                      <a:r>
                        <a:rPr sz="550" spc="-10" dirty="0">
                          <a:latin typeface="Times New Roman"/>
                          <a:cs typeface="Times New Roman"/>
                        </a:rPr>
                        <a:t>k</a:t>
                      </a:r>
                      <a:r>
                        <a:rPr sz="550" dirty="0">
                          <a:latin typeface="Times New Roman"/>
                          <a:cs typeface="Times New Roman"/>
                        </a:rPr>
                        <a:t>l</a:t>
                      </a:r>
                      <a:r>
                        <a:rPr sz="550" spc="-10" dirty="0">
                          <a:latin typeface="Times New Roman"/>
                          <a:cs typeface="Times New Roman"/>
                        </a:rPr>
                        <a:t>a</a:t>
                      </a:r>
                      <a:r>
                        <a:rPr sz="550" spc="-5" dirty="0">
                          <a:latin typeface="Times New Roman"/>
                          <a:cs typeface="Times New Roman"/>
                        </a:rPr>
                        <a:t>r</a:t>
                      </a:r>
                      <a:r>
                        <a:rPr sz="550" dirty="0">
                          <a:latin typeface="Times New Roman"/>
                          <a:cs typeface="Times New Roman"/>
                        </a:rPr>
                        <a:t>,</a:t>
                      </a:r>
                      <a:endParaRPr sz="550">
                        <a:latin typeface="Times New Roman"/>
                        <a:cs typeface="Times New Roman"/>
                      </a:endParaRPr>
                    </a:p>
                    <a:p>
                      <a:pPr marL="127635" indent="-100965">
                        <a:lnSpc>
                          <a:spcPct val="100000"/>
                        </a:lnSpc>
                        <a:spcBef>
                          <a:spcPts val="45"/>
                        </a:spcBef>
                        <a:buClr>
                          <a:srgbClr val="330066"/>
                        </a:buClr>
                        <a:buSzPct val="72727"/>
                        <a:buFont typeface="Wingdings"/>
                        <a:buChar char=""/>
                        <a:tabLst>
                          <a:tab pos="128270" algn="l"/>
                        </a:tabLst>
                      </a:pPr>
                      <a:r>
                        <a:rPr sz="550" spc="20" dirty="0">
                          <a:latin typeface="Times New Roman"/>
                          <a:cs typeface="Times New Roman"/>
                        </a:rPr>
                        <a:t>Dönen</a:t>
                      </a:r>
                      <a:r>
                        <a:rPr sz="550" spc="-85" dirty="0">
                          <a:latin typeface="Times New Roman"/>
                          <a:cs typeface="Times New Roman"/>
                        </a:rPr>
                        <a:t> </a:t>
                      </a:r>
                      <a:r>
                        <a:rPr sz="550" spc="10" dirty="0">
                          <a:latin typeface="Times New Roman"/>
                          <a:cs typeface="Times New Roman"/>
                        </a:rPr>
                        <a:t>Sermaye,</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spc="15" dirty="0">
                          <a:latin typeface="Times New Roman"/>
                          <a:cs typeface="Times New Roman"/>
                        </a:rPr>
                        <a:t>Çalışma</a:t>
                      </a:r>
                      <a:r>
                        <a:rPr sz="550" spc="-10" dirty="0">
                          <a:latin typeface="Times New Roman"/>
                          <a:cs typeface="Times New Roman"/>
                        </a:rPr>
                        <a:t> </a:t>
                      </a:r>
                      <a:r>
                        <a:rPr sz="550" spc="10" dirty="0">
                          <a:latin typeface="Times New Roman"/>
                          <a:cs typeface="Times New Roman"/>
                        </a:rPr>
                        <a:t>Sermayesi,</a:t>
                      </a:r>
                      <a:endParaRPr sz="550">
                        <a:latin typeface="Times New Roman"/>
                        <a:cs typeface="Times New Roman"/>
                      </a:endParaRPr>
                    </a:p>
                    <a:p>
                      <a:pPr marL="127635" indent="-100965">
                        <a:lnSpc>
                          <a:spcPct val="100000"/>
                        </a:lnSpc>
                        <a:spcBef>
                          <a:spcPts val="35"/>
                        </a:spcBef>
                        <a:buClr>
                          <a:srgbClr val="330066"/>
                        </a:buClr>
                        <a:buSzPct val="72727"/>
                        <a:buFont typeface="Wingdings"/>
                        <a:buChar char=""/>
                        <a:tabLst>
                          <a:tab pos="128270" algn="l"/>
                        </a:tabLst>
                      </a:pPr>
                      <a:r>
                        <a:rPr sz="550" spc="20" dirty="0">
                          <a:latin typeface="Times New Roman"/>
                          <a:cs typeface="Times New Roman"/>
                        </a:rPr>
                        <a:t>Dönen</a:t>
                      </a:r>
                      <a:r>
                        <a:rPr sz="550" spc="-5" dirty="0">
                          <a:latin typeface="Times New Roman"/>
                          <a:cs typeface="Times New Roman"/>
                        </a:rPr>
                        <a:t> </a:t>
                      </a:r>
                      <a:r>
                        <a:rPr sz="550" spc="10" dirty="0">
                          <a:latin typeface="Times New Roman"/>
                          <a:cs typeface="Times New Roman"/>
                        </a:rPr>
                        <a:t>Değerler,</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spc="10" dirty="0">
                          <a:latin typeface="Times New Roman"/>
                          <a:cs typeface="Times New Roman"/>
                        </a:rPr>
                        <a:t>Cari</a:t>
                      </a:r>
                      <a:r>
                        <a:rPr sz="550" spc="5" dirty="0">
                          <a:latin typeface="Times New Roman"/>
                          <a:cs typeface="Times New Roman"/>
                        </a:rPr>
                        <a:t> Aktifler,</a:t>
                      </a:r>
                      <a:endParaRPr sz="550">
                        <a:latin typeface="Times New Roman"/>
                        <a:cs typeface="Times New Roman"/>
                      </a:endParaRPr>
                    </a:p>
                    <a:p>
                      <a:pPr marL="127635" indent="-100965">
                        <a:lnSpc>
                          <a:spcPct val="100000"/>
                        </a:lnSpc>
                        <a:spcBef>
                          <a:spcPts val="45"/>
                        </a:spcBef>
                        <a:buClr>
                          <a:srgbClr val="330066"/>
                        </a:buClr>
                        <a:buSzPct val="72727"/>
                        <a:buFont typeface="Wingdings"/>
                        <a:buChar char=""/>
                        <a:tabLst>
                          <a:tab pos="128270" algn="l"/>
                        </a:tabLst>
                      </a:pPr>
                      <a:r>
                        <a:rPr sz="550" spc="15" dirty="0">
                          <a:latin typeface="Times New Roman"/>
                          <a:cs typeface="Times New Roman"/>
                        </a:rPr>
                        <a:t>Mütedavil (Dönen)</a:t>
                      </a:r>
                      <a:r>
                        <a:rPr sz="550" spc="-45" dirty="0">
                          <a:latin typeface="Times New Roman"/>
                          <a:cs typeface="Times New Roman"/>
                        </a:rPr>
                        <a:t> </a:t>
                      </a:r>
                      <a:r>
                        <a:rPr sz="550" spc="10" dirty="0">
                          <a:latin typeface="Times New Roman"/>
                          <a:cs typeface="Times New Roman"/>
                        </a:rPr>
                        <a:t>Kıymetler</a:t>
                      </a:r>
                      <a:endParaRPr sz="550">
                        <a:latin typeface="Times New Roman"/>
                        <a:cs typeface="Times New Roman"/>
                      </a:endParaRPr>
                    </a:p>
                    <a:p>
                      <a:pPr marL="1099820">
                        <a:lnSpc>
                          <a:spcPct val="100000"/>
                        </a:lnSpc>
                        <a:spcBef>
                          <a:spcPts val="15"/>
                        </a:spcBef>
                      </a:pPr>
                      <a:r>
                        <a:rPr sz="800" dirty="0">
                          <a:latin typeface="Times New Roman"/>
                          <a:cs typeface="Times New Roman"/>
                        </a:rPr>
                        <a:t>olarak </a:t>
                      </a:r>
                      <a:r>
                        <a:rPr sz="800" spc="5" dirty="0">
                          <a:latin typeface="Times New Roman"/>
                          <a:cs typeface="Times New Roman"/>
                        </a:rPr>
                        <a:t>ta</a:t>
                      </a:r>
                      <a:r>
                        <a:rPr sz="800" spc="35" dirty="0">
                          <a:latin typeface="Times New Roman"/>
                          <a:cs typeface="Times New Roman"/>
                        </a:rPr>
                        <a:t> </a:t>
                      </a:r>
                      <a:r>
                        <a:rPr sz="800" dirty="0">
                          <a:latin typeface="Times New Roman"/>
                          <a:cs typeface="Times New Roman"/>
                        </a:rPr>
                        <a:t>isimlendirilmektedir.</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4" name="object 14"/>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61315">
                        <a:lnSpc>
                          <a:spcPct val="103400"/>
                        </a:lnSpc>
                        <a:spcBef>
                          <a:spcPts val="8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yönetiminde hata  </a:t>
                      </a:r>
                      <a:r>
                        <a:rPr sz="900" b="1" spc="15" dirty="0">
                          <a:solidFill>
                            <a:srgbClr val="330066"/>
                          </a:solidFill>
                          <a:latin typeface="Times New Roman"/>
                          <a:cs typeface="Times New Roman"/>
                        </a:rPr>
                        <a:t>yaparsanız…</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5" dirty="0">
                          <a:solidFill>
                            <a:srgbClr val="FF0000"/>
                          </a:solidFill>
                          <a:latin typeface="Times New Roman"/>
                          <a:cs typeface="Times New Roman"/>
                        </a:rPr>
                        <a:t>1- Dönen </a:t>
                      </a:r>
                      <a:r>
                        <a:rPr sz="550" b="1" spc="10" dirty="0">
                          <a:solidFill>
                            <a:srgbClr val="FF0000"/>
                          </a:solidFill>
                          <a:latin typeface="Times New Roman"/>
                          <a:cs typeface="Times New Roman"/>
                        </a:rPr>
                        <a:t>Varlıklara </a:t>
                      </a:r>
                      <a:r>
                        <a:rPr sz="550" b="1" spc="15" dirty="0">
                          <a:solidFill>
                            <a:srgbClr val="FF0000"/>
                          </a:solidFill>
                          <a:latin typeface="Times New Roman"/>
                          <a:cs typeface="Times New Roman"/>
                        </a:rPr>
                        <a:t>yapılan yatırımın bir </a:t>
                      </a:r>
                      <a:r>
                        <a:rPr sz="550" b="1" u="sng" spc="15" dirty="0">
                          <a:solidFill>
                            <a:srgbClr val="FF0000"/>
                          </a:solidFill>
                          <a:uFill>
                            <a:solidFill>
                              <a:srgbClr val="FF0000"/>
                            </a:solidFill>
                          </a:uFill>
                          <a:latin typeface="Times New Roman"/>
                          <a:cs typeface="Times New Roman"/>
                        </a:rPr>
                        <a:t>maliyet</a:t>
                      </a:r>
                      <a:r>
                        <a:rPr sz="550" b="1" spc="15" dirty="0">
                          <a:solidFill>
                            <a:srgbClr val="FF0000"/>
                          </a:solidFill>
                          <a:latin typeface="Times New Roman"/>
                          <a:cs typeface="Times New Roman"/>
                        </a:rPr>
                        <a:t>i</a:t>
                      </a:r>
                      <a:r>
                        <a:rPr sz="550" b="1" spc="-100" dirty="0">
                          <a:solidFill>
                            <a:srgbClr val="FF0000"/>
                          </a:solidFill>
                          <a:latin typeface="Times New Roman"/>
                          <a:cs typeface="Times New Roman"/>
                        </a:rPr>
                        <a:t> </a:t>
                      </a:r>
                      <a:r>
                        <a:rPr sz="550" b="1" spc="10" dirty="0">
                          <a:solidFill>
                            <a:srgbClr val="FF0000"/>
                          </a:solidFill>
                          <a:latin typeface="Times New Roman"/>
                          <a:cs typeface="Times New Roman"/>
                        </a:rPr>
                        <a:t>vardır.</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pPr>
                      <a:r>
                        <a:rPr sz="550" u="sng" spc="15" dirty="0">
                          <a:uFill>
                            <a:solidFill>
                              <a:srgbClr val="000000"/>
                            </a:solidFill>
                          </a:uFill>
                          <a:latin typeface="Times New Roman"/>
                          <a:cs typeface="Times New Roman"/>
                        </a:rPr>
                        <a:t>İstenilenden</a:t>
                      </a:r>
                      <a:r>
                        <a:rPr sz="550" u="sng" spc="-5" dirty="0">
                          <a:uFill>
                            <a:solidFill>
                              <a:srgbClr val="000000"/>
                            </a:solidFill>
                          </a:uFill>
                          <a:latin typeface="Times New Roman"/>
                          <a:cs typeface="Times New Roman"/>
                        </a:rPr>
                        <a:t> </a:t>
                      </a:r>
                      <a:r>
                        <a:rPr sz="550" u="sng" spc="5" dirty="0">
                          <a:uFill>
                            <a:solidFill>
                              <a:srgbClr val="000000"/>
                            </a:solidFill>
                          </a:uFill>
                          <a:latin typeface="Times New Roman"/>
                          <a:cs typeface="Times New Roman"/>
                        </a:rPr>
                        <a:t>fazla</a:t>
                      </a:r>
                      <a:r>
                        <a:rPr sz="550" u="sng" dirty="0">
                          <a:uFill>
                            <a:solidFill>
                              <a:srgbClr val="000000"/>
                            </a:solidFill>
                          </a:uFill>
                          <a:latin typeface="Times New Roman"/>
                          <a:cs typeface="Times New Roman"/>
                        </a:rPr>
                        <a:t> </a:t>
                      </a:r>
                      <a:r>
                        <a:rPr sz="550" u="sng" spc="20" dirty="0">
                          <a:uFill>
                            <a:solidFill>
                              <a:srgbClr val="000000"/>
                            </a:solidFill>
                          </a:uFill>
                          <a:latin typeface="Times New Roman"/>
                          <a:cs typeface="Times New Roman"/>
                        </a:rPr>
                        <a:t>dönen</a:t>
                      </a:r>
                      <a:r>
                        <a:rPr sz="550" u="sng" spc="-30" dirty="0">
                          <a:uFill>
                            <a:solidFill>
                              <a:srgbClr val="000000"/>
                            </a:solidFill>
                          </a:uFill>
                          <a:latin typeface="Times New Roman"/>
                          <a:cs typeface="Times New Roman"/>
                        </a:rPr>
                        <a:t> </a:t>
                      </a:r>
                      <a:r>
                        <a:rPr sz="550" u="sng" spc="10" dirty="0">
                          <a:uFill>
                            <a:solidFill>
                              <a:srgbClr val="000000"/>
                            </a:solidFill>
                          </a:uFill>
                          <a:latin typeface="Times New Roman"/>
                          <a:cs typeface="Times New Roman"/>
                        </a:rPr>
                        <a:t>varlığa</a:t>
                      </a:r>
                      <a:r>
                        <a:rPr sz="550" u="sng" spc="15" dirty="0">
                          <a:uFill>
                            <a:solidFill>
                              <a:srgbClr val="000000"/>
                            </a:solidFill>
                          </a:uFill>
                          <a:latin typeface="Times New Roman"/>
                          <a:cs typeface="Times New Roman"/>
                        </a:rPr>
                        <a:t> sahipseniz</a:t>
                      </a:r>
                      <a:r>
                        <a:rPr sz="550" spc="-30" dirty="0">
                          <a:latin typeface="Times New Roman"/>
                          <a:cs typeface="Times New Roman"/>
                        </a:rPr>
                        <a:t> </a:t>
                      </a:r>
                      <a:r>
                        <a:rPr sz="550" spc="10" dirty="0">
                          <a:latin typeface="Times New Roman"/>
                          <a:cs typeface="Times New Roman"/>
                        </a:rPr>
                        <a:t>ve</a:t>
                      </a:r>
                      <a:r>
                        <a:rPr sz="550" spc="15" dirty="0">
                          <a:latin typeface="Times New Roman"/>
                          <a:cs typeface="Times New Roman"/>
                        </a:rPr>
                        <a:t> </a:t>
                      </a:r>
                      <a:r>
                        <a:rPr sz="550" spc="20" dirty="0">
                          <a:latin typeface="Times New Roman"/>
                          <a:cs typeface="Times New Roman"/>
                        </a:rPr>
                        <a:t>bu</a:t>
                      </a:r>
                      <a:r>
                        <a:rPr sz="550" dirty="0">
                          <a:latin typeface="Times New Roman"/>
                          <a:cs typeface="Times New Roman"/>
                        </a:rPr>
                        <a:t> </a:t>
                      </a:r>
                      <a:r>
                        <a:rPr sz="550" spc="5" dirty="0">
                          <a:latin typeface="Times New Roman"/>
                          <a:cs typeface="Times New Roman"/>
                        </a:rPr>
                        <a:t>varlıklar;</a:t>
                      </a:r>
                      <a:endParaRPr sz="550">
                        <a:latin typeface="Times New Roman"/>
                        <a:cs typeface="Times New Roman"/>
                      </a:endParaRPr>
                    </a:p>
                    <a:p>
                      <a:pPr>
                        <a:lnSpc>
                          <a:spcPct val="100000"/>
                        </a:lnSpc>
                        <a:spcBef>
                          <a:spcPts val="50"/>
                        </a:spcBef>
                      </a:pPr>
                      <a:endParaRPr sz="600">
                        <a:latin typeface="Times New Roman"/>
                        <a:cs typeface="Times New Roman"/>
                      </a:endParaRPr>
                    </a:p>
                    <a:p>
                      <a:pPr marL="107950" indent="-81280">
                        <a:lnSpc>
                          <a:spcPct val="100000"/>
                        </a:lnSpc>
                        <a:spcBef>
                          <a:spcPts val="5"/>
                        </a:spcBef>
                        <a:buClr>
                          <a:srgbClr val="000000"/>
                        </a:buClr>
                        <a:buFont typeface="Times New Roman"/>
                        <a:buAutoNum type="alphaLcParenR"/>
                        <a:tabLst>
                          <a:tab pos="108585" algn="l"/>
                        </a:tabLst>
                      </a:pPr>
                      <a:r>
                        <a:rPr sz="550" spc="15" dirty="0">
                          <a:solidFill>
                            <a:srgbClr val="FF0000"/>
                          </a:solidFill>
                          <a:latin typeface="Times New Roman"/>
                          <a:cs typeface="Times New Roman"/>
                        </a:rPr>
                        <a:t>Yabancı </a:t>
                      </a:r>
                      <a:r>
                        <a:rPr sz="550" spc="10" dirty="0">
                          <a:solidFill>
                            <a:srgbClr val="FF0000"/>
                          </a:solidFill>
                          <a:latin typeface="Times New Roman"/>
                          <a:cs typeface="Times New Roman"/>
                        </a:rPr>
                        <a:t>Kaynaklarla </a:t>
                      </a:r>
                      <a:r>
                        <a:rPr sz="550" spc="10" dirty="0">
                          <a:latin typeface="Times New Roman"/>
                          <a:cs typeface="Times New Roman"/>
                        </a:rPr>
                        <a:t>finanse ediliyorsa, finansman </a:t>
                      </a:r>
                      <a:r>
                        <a:rPr sz="550" spc="15" dirty="0">
                          <a:latin typeface="Times New Roman"/>
                          <a:cs typeface="Times New Roman"/>
                        </a:rPr>
                        <a:t>gideriniz</a:t>
                      </a:r>
                      <a:r>
                        <a:rPr sz="550" spc="-15" dirty="0">
                          <a:latin typeface="Times New Roman"/>
                          <a:cs typeface="Times New Roman"/>
                        </a:rPr>
                        <a:t> </a:t>
                      </a:r>
                      <a:r>
                        <a:rPr sz="550" spc="5" dirty="0">
                          <a:latin typeface="Times New Roman"/>
                          <a:cs typeface="Times New Roman"/>
                        </a:rPr>
                        <a:t>artar,</a:t>
                      </a:r>
                      <a:endParaRPr sz="550">
                        <a:latin typeface="Times New Roman"/>
                        <a:cs typeface="Times New Roman"/>
                      </a:endParaRPr>
                    </a:p>
                    <a:p>
                      <a:pPr marL="27305" marR="253365">
                        <a:lnSpc>
                          <a:spcPct val="105400"/>
                        </a:lnSpc>
                        <a:spcBef>
                          <a:spcPts val="10"/>
                        </a:spcBef>
                        <a:buClr>
                          <a:srgbClr val="000000"/>
                        </a:buClr>
                        <a:buFont typeface="Times New Roman"/>
                        <a:buAutoNum type="alphaLcParenR"/>
                        <a:tabLst>
                          <a:tab pos="113030" algn="l"/>
                        </a:tabLst>
                      </a:pPr>
                      <a:r>
                        <a:rPr sz="550" spc="10" dirty="0">
                          <a:solidFill>
                            <a:srgbClr val="FF0000"/>
                          </a:solidFill>
                          <a:latin typeface="Times New Roman"/>
                          <a:cs typeface="Times New Roman"/>
                        </a:rPr>
                        <a:t>Özkaynaklarla finanse </a:t>
                      </a:r>
                      <a:r>
                        <a:rPr sz="550" spc="10" dirty="0">
                          <a:latin typeface="Times New Roman"/>
                          <a:cs typeface="Times New Roman"/>
                        </a:rPr>
                        <a:t>ediliyorsa, alternatif kullanımlardan </a:t>
                      </a:r>
                      <a:r>
                        <a:rPr sz="550" spc="15" dirty="0">
                          <a:latin typeface="Times New Roman"/>
                          <a:cs typeface="Times New Roman"/>
                        </a:rPr>
                        <a:t>elde edilecek  </a:t>
                      </a:r>
                      <a:r>
                        <a:rPr sz="550" spc="10" dirty="0">
                          <a:latin typeface="Times New Roman"/>
                          <a:cs typeface="Times New Roman"/>
                        </a:rPr>
                        <a:t>gelirlerden </a:t>
                      </a:r>
                      <a:r>
                        <a:rPr sz="550" spc="15" dirty="0">
                          <a:latin typeface="Times New Roman"/>
                          <a:cs typeface="Times New Roman"/>
                        </a:rPr>
                        <a:t>mahrum</a:t>
                      </a:r>
                      <a:r>
                        <a:rPr sz="550" spc="-40" dirty="0">
                          <a:latin typeface="Times New Roman"/>
                          <a:cs typeface="Times New Roman"/>
                        </a:rPr>
                        <a:t> </a:t>
                      </a:r>
                      <a:r>
                        <a:rPr sz="550" spc="10" dirty="0">
                          <a:latin typeface="Times New Roman"/>
                          <a:cs typeface="Times New Roman"/>
                        </a:rPr>
                        <a:t>kalırsınız,</a:t>
                      </a:r>
                      <a:endParaRPr sz="550">
                        <a:latin typeface="Times New Roman"/>
                        <a:cs typeface="Times New Roman"/>
                      </a:endParaRPr>
                    </a:p>
                    <a:p>
                      <a:pPr marL="103505" indent="-76835">
                        <a:lnSpc>
                          <a:spcPct val="100000"/>
                        </a:lnSpc>
                        <a:spcBef>
                          <a:spcPts val="50"/>
                        </a:spcBef>
                        <a:buFont typeface="Times New Roman"/>
                        <a:buAutoNum type="alphaLcParenR"/>
                        <a:tabLst>
                          <a:tab pos="104139" algn="l"/>
                        </a:tabLst>
                      </a:pPr>
                      <a:r>
                        <a:rPr sz="550" spc="10" dirty="0">
                          <a:latin typeface="Times New Roman"/>
                          <a:cs typeface="Times New Roman"/>
                        </a:rPr>
                        <a:t>Karlılığınız </a:t>
                      </a:r>
                      <a:r>
                        <a:rPr sz="550" spc="20" dirty="0">
                          <a:latin typeface="Times New Roman"/>
                          <a:cs typeface="Times New Roman"/>
                        </a:rPr>
                        <a:t>olumsuz </a:t>
                      </a:r>
                      <a:r>
                        <a:rPr sz="550" spc="15" dirty="0">
                          <a:latin typeface="Times New Roman"/>
                          <a:cs typeface="Times New Roman"/>
                        </a:rPr>
                        <a:t>yönde</a:t>
                      </a:r>
                      <a:r>
                        <a:rPr sz="550" spc="-80" dirty="0">
                          <a:latin typeface="Times New Roman"/>
                          <a:cs typeface="Times New Roman"/>
                        </a:rPr>
                        <a:t> </a:t>
                      </a:r>
                      <a:r>
                        <a:rPr sz="550" spc="10" dirty="0">
                          <a:latin typeface="Times New Roman"/>
                          <a:cs typeface="Times New Roman"/>
                        </a:rPr>
                        <a:t>etkilenir,</a:t>
                      </a:r>
                      <a:endParaRPr sz="550">
                        <a:latin typeface="Times New Roman"/>
                        <a:cs typeface="Times New Roman"/>
                      </a:endParaRPr>
                    </a:p>
                    <a:p>
                      <a:pPr marL="27305" marR="233045">
                        <a:lnSpc>
                          <a:spcPct val="105500"/>
                        </a:lnSpc>
                        <a:spcBef>
                          <a:spcPts val="10"/>
                        </a:spcBef>
                        <a:buFont typeface="Times New Roman"/>
                        <a:buAutoNum type="alphaLcParenR"/>
                        <a:tabLst>
                          <a:tab pos="113030" algn="l"/>
                        </a:tabLst>
                      </a:pPr>
                      <a:r>
                        <a:rPr sz="550" spc="15" dirty="0">
                          <a:latin typeface="Times New Roman"/>
                          <a:cs typeface="Times New Roman"/>
                        </a:rPr>
                        <a:t>Stok kontrolünüz </a:t>
                      </a:r>
                      <a:r>
                        <a:rPr sz="550" spc="10" dirty="0">
                          <a:latin typeface="Times New Roman"/>
                          <a:cs typeface="Times New Roman"/>
                        </a:rPr>
                        <a:t>yetersiz olacağından ve </a:t>
                      </a:r>
                      <a:r>
                        <a:rPr sz="550" spc="15" dirty="0">
                          <a:latin typeface="Times New Roman"/>
                          <a:cs typeface="Times New Roman"/>
                        </a:rPr>
                        <a:t>modası geçmiş ürünler elinizde  </a:t>
                      </a:r>
                      <a:r>
                        <a:rPr sz="550" spc="10" dirty="0">
                          <a:latin typeface="Times New Roman"/>
                          <a:cs typeface="Times New Roman"/>
                        </a:rPr>
                        <a:t>kalacağından gereksiz </a:t>
                      </a:r>
                      <a:r>
                        <a:rPr sz="550" spc="5" dirty="0">
                          <a:latin typeface="Times New Roman"/>
                          <a:cs typeface="Times New Roman"/>
                        </a:rPr>
                        <a:t>zararlar</a:t>
                      </a:r>
                      <a:r>
                        <a:rPr sz="550" spc="35" dirty="0">
                          <a:latin typeface="Times New Roman"/>
                          <a:cs typeface="Times New Roman"/>
                        </a:rPr>
                        <a:t> </a:t>
                      </a:r>
                      <a:r>
                        <a:rPr sz="550" spc="10" dirty="0">
                          <a:latin typeface="Times New Roman"/>
                          <a:cs typeface="Times New Roman"/>
                        </a:rPr>
                        <a:t>oluşacaktır,</a:t>
                      </a:r>
                      <a:endParaRPr sz="550">
                        <a:latin typeface="Times New Roman"/>
                        <a:cs typeface="Times New Roman"/>
                      </a:endParaRPr>
                    </a:p>
                    <a:p>
                      <a:pPr marL="27305" marR="637540">
                        <a:lnSpc>
                          <a:spcPct val="107300"/>
                        </a:lnSpc>
                        <a:buFont typeface="Times New Roman"/>
                        <a:buAutoNum type="alphaLcParenR"/>
                        <a:tabLst>
                          <a:tab pos="104139" algn="l"/>
                        </a:tabLst>
                      </a:pPr>
                      <a:r>
                        <a:rPr sz="550" spc="10" dirty="0">
                          <a:latin typeface="Times New Roman"/>
                          <a:cs typeface="Times New Roman"/>
                        </a:rPr>
                        <a:t>Ticari Alacakların </a:t>
                      </a:r>
                      <a:r>
                        <a:rPr sz="550" spc="15" dirty="0">
                          <a:latin typeface="Times New Roman"/>
                          <a:cs typeface="Times New Roman"/>
                        </a:rPr>
                        <a:t>yönetiminde </a:t>
                      </a:r>
                      <a:r>
                        <a:rPr sz="550" spc="10" dirty="0">
                          <a:latin typeface="Times New Roman"/>
                          <a:cs typeface="Times New Roman"/>
                        </a:rPr>
                        <a:t>yapılacak hatalar </a:t>
                      </a:r>
                      <a:r>
                        <a:rPr sz="550" spc="15" dirty="0">
                          <a:latin typeface="Times New Roman"/>
                          <a:cs typeface="Times New Roman"/>
                        </a:rPr>
                        <a:t>işletmenin  </a:t>
                      </a:r>
                      <a:r>
                        <a:rPr sz="550" spc="10" dirty="0">
                          <a:latin typeface="Times New Roman"/>
                          <a:cs typeface="Times New Roman"/>
                        </a:rPr>
                        <a:t>değersiz/şüpheli alacak miktarını</a:t>
                      </a:r>
                      <a:r>
                        <a:rPr sz="550" spc="-30" dirty="0">
                          <a:latin typeface="Times New Roman"/>
                          <a:cs typeface="Times New Roman"/>
                        </a:rPr>
                        <a:t> </a:t>
                      </a:r>
                      <a:r>
                        <a:rPr sz="550" spc="5" dirty="0">
                          <a:latin typeface="Times New Roman"/>
                          <a:cs typeface="Times New Roman"/>
                        </a:rPr>
                        <a:t>artıracaktır.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 name="object 16"/>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61315">
                        <a:lnSpc>
                          <a:spcPct val="103400"/>
                        </a:lnSpc>
                        <a:spcBef>
                          <a:spcPts val="8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yönetiminde hata  </a:t>
                      </a:r>
                      <a:r>
                        <a:rPr sz="900" b="1" spc="15" dirty="0">
                          <a:solidFill>
                            <a:srgbClr val="330066"/>
                          </a:solidFill>
                          <a:latin typeface="Times New Roman"/>
                          <a:cs typeface="Times New Roman"/>
                        </a:rPr>
                        <a:t>yaparsanız…</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4145">
                        <a:lnSpc>
                          <a:spcPct val="107300"/>
                        </a:lnSpc>
                        <a:spcBef>
                          <a:spcPts val="515"/>
                        </a:spcBef>
                      </a:pPr>
                      <a:r>
                        <a:rPr sz="550" b="1" spc="15" dirty="0">
                          <a:solidFill>
                            <a:srgbClr val="FF0000"/>
                          </a:solidFill>
                          <a:latin typeface="Times New Roman"/>
                          <a:cs typeface="Times New Roman"/>
                        </a:rPr>
                        <a:t>2- </a:t>
                      </a:r>
                      <a:r>
                        <a:rPr sz="550" b="1" spc="10" dirty="0">
                          <a:solidFill>
                            <a:srgbClr val="FF0000"/>
                          </a:solidFill>
                          <a:latin typeface="Times New Roman"/>
                          <a:cs typeface="Times New Roman"/>
                        </a:rPr>
                        <a:t>Yeterli işletme sermayesine </a:t>
                      </a:r>
                      <a:r>
                        <a:rPr sz="550" b="1" spc="15" dirty="0">
                          <a:solidFill>
                            <a:srgbClr val="FF0000"/>
                          </a:solidFill>
                          <a:latin typeface="Times New Roman"/>
                          <a:cs typeface="Times New Roman"/>
                        </a:rPr>
                        <a:t>sahip </a:t>
                      </a:r>
                      <a:r>
                        <a:rPr sz="550" b="1" spc="10" dirty="0">
                          <a:solidFill>
                            <a:srgbClr val="FF0000"/>
                          </a:solidFill>
                          <a:latin typeface="Times New Roman"/>
                          <a:cs typeface="Times New Roman"/>
                        </a:rPr>
                        <a:t>değilseniz </a:t>
                      </a:r>
                      <a:r>
                        <a:rPr sz="550" b="1" spc="15" dirty="0">
                          <a:solidFill>
                            <a:srgbClr val="FF0000"/>
                          </a:solidFill>
                          <a:latin typeface="Times New Roman"/>
                          <a:cs typeface="Times New Roman"/>
                        </a:rPr>
                        <a:t>bunun </a:t>
                      </a:r>
                      <a:r>
                        <a:rPr sz="550" b="1" spc="10" dirty="0">
                          <a:solidFill>
                            <a:srgbClr val="FF0000"/>
                          </a:solidFill>
                          <a:latin typeface="Times New Roman"/>
                          <a:cs typeface="Times New Roman"/>
                        </a:rPr>
                        <a:t>işletme açısından  oldukça </a:t>
                      </a:r>
                      <a:r>
                        <a:rPr sz="550" b="1" u="sng" spc="15" dirty="0">
                          <a:solidFill>
                            <a:srgbClr val="FF0000"/>
                          </a:solidFill>
                          <a:uFill>
                            <a:solidFill>
                              <a:srgbClr val="FF0000"/>
                            </a:solidFill>
                          </a:uFill>
                          <a:latin typeface="Times New Roman"/>
                          <a:cs typeface="Times New Roman"/>
                        </a:rPr>
                        <a:t>yüksek maliyeti</a:t>
                      </a:r>
                      <a:r>
                        <a:rPr sz="550" b="1" spc="-20" dirty="0">
                          <a:solidFill>
                            <a:srgbClr val="FF0000"/>
                          </a:solidFill>
                          <a:latin typeface="Times New Roman"/>
                          <a:cs typeface="Times New Roman"/>
                        </a:rPr>
                        <a:t> </a:t>
                      </a:r>
                      <a:r>
                        <a:rPr sz="550" b="1" spc="10" dirty="0">
                          <a:solidFill>
                            <a:srgbClr val="FF0000"/>
                          </a:solidFill>
                          <a:latin typeface="Times New Roman"/>
                          <a:cs typeface="Times New Roman"/>
                        </a:rPr>
                        <a:t>vardır.</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10" dirty="0">
                          <a:latin typeface="Times New Roman"/>
                          <a:cs typeface="Times New Roman"/>
                        </a:rPr>
                        <a:t>Yeterli işletme </a:t>
                      </a:r>
                      <a:r>
                        <a:rPr sz="550" b="1" spc="15" dirty="0">
                          <a:latin typeface="Times New Roman"/>
                          <a:cs typeface="Times New Roman"/>
                        </a:rPr>
                        <a:t>sermayeniz</a:t>
                      </a:r>
                      <a:r>
                        <a:rPr sz="550" b="1" spc="-40" dirty="0">
                          <a:latin typeface="Times New Roman"/>
                          <a:cs typeface="Times New Roman"/>
                        </a:rPr>
                        <a:t> </a:t>
                      </a:r>
                      <a:r>
                        <a:rPr sz="550" b="1" spc="15" dirty="0">
                          <a:latin typeface="Times New Roman"/>
                          <a:cs typeface="Times New Roman"/>
                        </a:rPr>
                        <a:t>yoksa;</a:t>
                      </a:r>
                      <a:endParaRPr sz="550">
                        <a:latin typeface="Times New Roman"/>
                        <a:cs typeface="Times New Roman"/>
                      </a:endParaRPr>
                    </a:p>
                    <a:p>
                      <a:pPr>
                        <a:lnSpc>
                          <a:spcPct val="100000"/>
                        </a:lnSpc>
                        <a:spcBef>
                          <a:spcPts val="5"/>
                        </a:spcBef>
                      </a:pPr>
                      <a:endParaRPr sz="650">
                        <a:latin typeface="Times New Roman"/>
                        <a:cs typeface="Times New Roman"/>
                      </a:endParaRPr>
                    </a:p>
                    <a:p>
                      <a:pPr marL="107950" indent="-81280">
                        <a:lnSpc>
                          <a:spcPct val="100000"/>
                        </a:lnSpc>
                        <a:spcBef>
                          <a:spcPts val="5"/>
                        </a:spcBef>
                        <a:buFont typeface="Times New Roman"/>
                        <a:buAutoNum type="alphaLcParenR"/>
                        <a:tabLst>
                          <a:tab pos="108585" algn="l"/>
                        </a:tabLst>
                      </a:pPr>
                      <a:r>
                        <a:rPr sz="550" spc="20" dirty="0">
                          <a:latin typeface="Times New Roman"/>
                          <a:cs typeface="Times New Roman"/>
                        </a:rPr>
                        <a:t>Tam </a:t>
                      </a:r>
                      <a:r>
                        <a:rPr sz="550" spc="10" dirty="0">
                          <a:latin typeface="Times New Roman"/>
                          <a:cs typeface="Times New Roman"/>
                        </a:rPr>
                        <a:t>kapasite</a:t>
                      </a:r>
                      <a:r>
                        <a:rPr sz="550" spc="-20" dirty="0">
                          <a:latin typeface="Times New Roman"/>
                          <a:cs typeface="Times New Roman"/>
                        </a:rPr>
                        <a:t> </a:t>
                      </a:r>
                      <a:r>
                        <a:rPr sz="550" spc="10" dirty="0">
                          <a:latin typeface="Times New Roman"/>
                          <a:cs typeface="Times New Roman"/>
                        </a:rPr>
                        <a:t>çalışamazsınız,</a:t>
                      </a:r>
                      <a:endParaRPr sz="550">
                        <a:latin typeface="Times New Roman"/>
                        <a:cs typeface="Times New Roman"/>
                      </a:endParaRPr>
                    </a:p>
                    <a:p>
                      <a:pPr marL="112395" indent="-85725">
                        <a:lnSpc>
                          <a:spcPct val="100000"/>
                        </a:lnSpc>
                        <a:spcBef>
                          <a:spcPts val="35"/>
                        </a:spcBef>
                        <a:buFont typeface="Times New Roman"/>
                        <a:buAutoNum type="alphaLcParenR"/>
                        <a:tabLst>
                          <a:tab pos="113030" algn="l"/>
                        </a:tabLst>
                      </a:pPr>
                      <a:r>
                        <a:rPr sz="550" spc="15" dirty="0">
                          <a:latin typeface="Times New Roman"/>
                          <a:cs typeface="Times New Roman"/>
                        </a:rPr>
                        <a:t>Üretimde </a:t>
                      </a:r>
                      <a:r>
                        <a:rPr sz="550" spc="10" dirty="0">
                          <a:latin typeface="Times New Roman"/>
                          <a:cs typeface="Times New Roman"/>
                        </a:rPr>
                        <a:t>kesintilere yol</a:t>
                      </a:r>
                      <a:r>
                        <a:rPr sz="550" spc="-55" dirty="0">
                          <a:latin typeface="Times New Roman"/>
                          <a:cs typeface="Times New Roman"/>
                        </a:rPr>
                        <a:t> </a:t>
                      </a:r>
                      <a:r>
                        <a:rPr sz="550" spc="10" dirty="0">
                          <a:latin typeface="Times New Roman"/>
                          <a:cs typeface="Times New Roman"/>
                        </a:rPr>
                        <a:t>açarsınız,</a:t>
                      </a:r>
                      <a:endParaRPr sz="550">
                        <a:latin typeface="Times New Roman"/>
                        <a:cs typeface="Times New Roman"/>
                      </a:endParaRPr>
                    </a:p>
                    <a:p>
                      <a:pPr marL="103505" indent="-76835">
                        <a:lnSpc>
                          <a:spcPct val="100000"/>
                        </a:lnSpc>
                        <a:spcBef>
                          <a:spcPts val="45"/>
                        </a:spcBef>
                        <a:buFont typeface="Times New Roman"/>
                        <a:buAutoNum type="alphaLcParenR"/>
                        <a:tabLst>
                          <a:tab pos="104139" algn="l"/>
                        </a:tabLst>
                      </a:pPr>
                      <a:r>
                        <a:rPr sz="550" spc="15" dirty="0">
                          <a:latin typeface="Times New Roman"/>
                          <a:cs typeface="Times New Roman"/>
                        </a:rPr>
                        <a:t>Üretim </a:t>
                      </a:r>
                      <a:r>
                        <a:rPr sz="550" spc="10" dirty="0">
                          <a:latin typeface="Times New Roman"/>
                          <a:cs typeface="Times New Roman"/>
                        </a:rPr>
                        <a:t>maliyetleriniz</a:t>
                      </a:r>
                      <a:r>
                        <a:rPr sz="550" spc="-45" dirty="0">
                          <a:latin typeface="Times New Roman"/>
                          <a:cs typeface="Times New Roman"/>
                        </a:rPr>
                        <a:t> </a:t>
                      </a:r>
                      <a:r>
                        <a:rPr sz="550" spc="10" dirty="0">
                          <a:latin typeface="Times New Roman"/>
                          <a:cs typeface="Times New Roman"/>
                        </a:rPr>
                        <a:t>yükselir,</a:t>
                      </a:r>
                      <a:endParaRPr sz="550">
                        <a:latin typeface="Times New Roman"/>
                        <a:cs typeface="Times New Roman"/>
                      </a:endParaRPr>
                    </a:p>
                    <a:p>
                      <a:pPr marL="112395" indent="-85725">
                        <a:lnSpc>
                          <a:spcPct val="100000"/>
                        </a:lnSpc>
                        <a:spcBef>
                          <a:spcPts val="50"/>
                        </a:spcBef>
                        <a:buFont typeface="Times New Roman"/>
                        <a:buAutoNum type="alphaLcParenR"/>
                        <a:tabLst>
                          <a:tab pos="113030" algn="l"/>
                        </a:tabLst>
                      </a:pPr>
                      <a:r>
                        <a:rPr sz="550" spc="15" dirty="0">
                          <a:latin typeface="Times New Roman"/>
                          <a:cs typeface="Times New Roman"/>
                        </a:rPr>
                        <a:t>Müşteri </a:t>
                      </a:r>
                      <a:r>
                        <a:rPr sz="550" spc="10" dirty="0">
                          <a:latin typeface="Times New Roman"/>
                          <a:cs typeface="Times New Roman"/>
                        </a:rPr>
                        <a:t>talepleri ve siparişleri </a:t>
                      </a:r>
                      <a:r>
                        <a:rPr sz="550" spc="15" dirty="0">
                          <a:latin typeface="Times New Roman"/>
                          <a:cs typeface="Times New Roman"/>
                        </a:rPr>
                        <a:t>zamanında</a:t>
                      </a:r>
                      <a:r>
                        <a:rPr sz="550" spc="-105" dirty="0">
                          <a:latin typeface="Times New Roman"/>
                          <a:cs typeface="Times New Roman"/>
                        </a:rPr>
                        <a:t> </a:t>
                      </a:r>
                      <a:r>
                        <a:rPr sz="550" spc="10" dirty="0">
                          <a:latin typeface="Times New Roman"/>
                          <a:cs typeface="Times New Roman"/>
                        </a:rPr>
                        <a:t>karşılayamazsınız,</a:t>
                      </a:r>
                      <a:endParaRPr sz="550">
                        <a:latin typeface="Times New Roman"/>
                        <a:cs typeface="Times New Roman"/>
                      </a:endParaRPr>
                    </a:p>
                    <a:p>
                      <a:pPr marL="103505" indent="-76835">
                        <a:lnSpc>
                          <a:spcPct val="100000"/>
                        </a:lnSpc>
                        <a:spcBef>
                          <a:spcPts val="35"/>
                        </a:spcBef>
                        <a:buFont typeface="Times New Roman"/>
                        <a:buAutoNum type="alphaLcParenR"/>
                        <a:tabLst>
                          <a:tab pos="104139" algn="l"/>
                        </a:tabLst>
                      </a:pPr>
                      <a:r>
                        <a:rPr sz="550" spc="10" dirty="0">
                          <a:latin typeface="Times New Roman"/>
                          <a:cs typeface="Times New Roman"/>
                        </a:rPr>
                        <a:t>Elverişli şartlarda satış yapamayacağınız </a:t>
                      </a:r>
                      <a:r>
                        <a:rPr sz="550" spc="15" dirty="0">
                          <a:latin typeface="Times New Roman"/>
                          <a:cs typeface="Times New Roman"/>
                        </a:rPr>
                        <a:t>için iş hacminiz</a:t>
                      </a:r>
                      <a:r>
                        <a:rPr sz="550" spc="-55" dirty="0">
                          <a:latin typeface="Times New Roman"/>
                          <a:cs typeface="Times New Roman"/>
                        </a:rPr>
                        <a:t> </a:t>
                      </a:r>
                      <a:r>
                        <a:rPr sz="550" spc="10" dirty="0">
                          <a:latin typeface="Times New Roman"/>
                          <a:cs typeface="Times New Roman"/>
                        </a:rPr>
                        <a:t>daralır.</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61315">
                        <a:lnSpc>
                          <a:spcPct val="103400"/>
                        </a:lnSpc>
                        <a:spcBef>
                          <a:spcPts val="8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yönetiminde hata  </a:t>
                      </a:r>
                      <a:r>
                        <a:rPr sz="900" b="1" spc="15" dirty="0">
                          <a:solidFill>
                            <a:srgbClr val="330066"/>
                          </a:solidFill>
                          <a:latin typeface="Times New Roman"/>
                          <a:cs typeface="Times New Roman"/>
                        </a:rPr>
                        <a:t>yaparsanız…</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0"/>
                        </a:spcBef>
                      </a:pPr>
                      <a:endParaRPr sz="500">
                        <a:latin typeface="Times New Roman"/>
                        <a:cs typeface="Times New Roman"/>
                      </a:endParaRPr>
                    </a:p>
                    <a:p>
                      <a:pPr marL="107950" indent="-81280" algn="just">
                        <a:lnSpc>
                          <a:spcPct val="100000"/>
                        </a:lnSpc>
                        <a:buAutoNum type="arabicPlain" startAt="3"/>
                        <a:tabLst>
                          <a:tab pos="108585" algn="l"/>
                        </a:tabLst>
                      </a:pPr>
                      <a:r>
                        <a:rPr sz="550" b="1" spc="15" dirty="0">
                          <a:solidFill>
                            <a:srgbClr val="FF0000"/>
                          </a:solidFill>
                          <a:latin typeface="Times New Roman"/>
                          <a:cs typeface="Times New Roman"/>
                        </a:rPr>
                        <a:t>Vadesi gelen</a:t>
                      </a:r>
                      <a:r>
                        <a:rPr sz="550" b="1" spc="15" dirty="0">
                          <a:solidFill>
                            <a:srgbClr val="850AFF"/>
                          </a:solidFill>
                          <a:latin typeface="Times New Roman"/>
                          <a:cs typeface="Times New Roman"/>
                        </a:rPr>
                        <a:t> </a:t>
                      </a:r>
                      <a:r>
                        <a:rPr sz="550" b="1" u="sng" spc="10" dirty="0">
                          <a:solidFill>
                            <a:srgbClr val="850AFF"/>
                          </a:solidFill>
                          <a:uFill>
                            <a:solidFill>
                              <a:srgbClr val="850AFF"/>
                            </a:solidFill>
                          </a:uFill>
                          <a:latin typeface="Times New Roman"/>
                          <a:cs typeface="Times New Roman"/>
                        </a:rPr>
                        <a:t>yükümlülükleriniz</a:t>
                      </a:r>
                      <a:r>
                        <a:rPr sz="550" b="1" spc="10" dirty="0">
                          <a:solidFill>
                            <a:srgbClr val="850AFF"/>
                          </a:solidFill>
                          <a:latin typeface="Times New Roman"/>
                          <a:cs typeface="Times New Roman"/>
                        </a:rPr>
                        <a:t>i </a:t>
                      </a:r>
                      <a:r>
                        <a:rPr sz="550" b="1" spc="10" dirty="0">
                          <a:solidFill>
                            <a:srgbClr val="FF0000"/>
                          </a:solidFill>
                          <a:latin typeface="Times New Roman"/>
                          <a:cs typeface="Times New Roman"/>
                        </a:rPr>
                        <a:t>zamanında yerine</a:t>
                      </a:r>
                      <a:r>
                        <a:rPr sz="550" b="1" spc="25" dirty="0">
                          <a:solidFill>
                            <a:srgbClr val="FF0000"/>
                          </a:solidFill>
                          <a:latin typeface="Times New Roman"/>
                          <a:cs typeface="Times New Roman"/>
                        </a:rPr>
                        <a:t> </a:t>
                      </a:r>
                      <a:r>
                        <a:rPr sz="550" b="1" spc="10" dirty="0">
                          <a:solidFill>
                            <a:srgbClr val="FF0000"/>
                          </a:solidFill>
                          <a:latin typeface="Times New Roman"/>
                          <a:cs typeface="Times New Roman"/>
                        </a:rPr>
                        <a:t>getiremezsiniz,</a:t>
                      </a:r>
                      <a:endParaRPr sz="550">
                        <a:latin typeface="Times New Roman"/>
                        <a:cs typeface="Times New Roman"/>
                      </a:endParaRPr>
                    </a:p>
                    <a:p>
                      <a:pPr>
                        <a:lnSpc>
                          <a:spcPct val="100000"/>
                        </a:lnSpc>
                        <a:spcBef>
                          <a:spcPts val="25"/>
                        </a:spcBef>
                        <a:buClr>
                          <a:srgbClr val="FF0000"/>
                        </a:buClr>
                        <a:buFont typeface="Times New Roman"/>
                        <a:buAutoNum type="arabicPlain" startAt="3"/>
                      </a:pPr>
                      <a:endParaRPr sz="600">
                        <a:latin typeface="Times New Roman"/>
                        <a:cs typeface="Times New Roman"/>
                      </a:endParaRPr>
                    </a:p>
                    <a:p>
                      <a:pPr marL="27305" marR="140970" algn="just">
                        <a:lnSpc>
                          <a:spcPct val="106400"/>
                        </a:lnSpc>
                        <a:buAutoNum type="arabicPlain" startAt="3"/>
                        <a:tabLst>
                          <a:tab pos="140335" algn="l"/>
                        </a:tabLst>
                      </a:pPr>
                      <a:r>
                        <a:rPr sz="550" b="1" spc="15" dirty="0">
                          <a:solidFill>
                            <a:srgbClr val="FF0000"/>
                          </a:solidFill>
                          <a:latin typeface="Times New Roman"/>
                          <a:cs typeface="Times New Roman"/>
                        </a:rPr>
                        <a:t>Dönen</a:t>
                      </a:r>
                      <a:r>
                        <a:rPr sz="550" b="1" spc="165" dirty="0">
                          <a:solidFill>
                            <a:srgbClr val="FF0000"/>
                          </a:solidFill>
                          <a:latin typeface="Times New Roman"/>
                          <a:cs typeface="Times New Roman"/>
                        </a:rPr>
                        <a:t> </a:t>
                      </a:r>
                      <a:r>
                        <a:rPr sz="550" b="1" spc="10" dirty="0">
                          <a:solidFill>
                            <a:srgbClr val="FF0000"/>
                          </a:solidFill>
                          <a:latin typeface="Times New Roman"/>
                          <a:cs typeface="Times New Roman"/>
                        </a:rPr>
                        <a:t>Varlıklarını </a:t>
                      </a:r>
                      <a:r>
                        <a:rPr sz="550" b="1" spc="25" dirty="0">
                          <a:solidFill>
                            <a:srgbClr val="850AFF"/>
                          </a:solidFill>
                          <a:latin typeface="Times New Roman"/>
                          <a:cs typeface="Times New Roman"/>
                        </a:rPr>
                        <a:t>KVYK </a:t>
                      </a:r>
                      <a:r>
                        <a:rPr sz="550" b="1" spc="10" dirty="0">
                          <a:solidFill>
                            <a:srgbClr val="850AFF"/>
                          </a:solidFill>
                          <a:latin typeface="Times New Roman"/>
                          <a:cs typeface="Times New Roman"/>
                        </a:rPr>
                        <a:t>ile finanse </a:t>
                      </a:r>
                      <a:r>
                        <a:rPr sz="550" b="1" spc="20" dirty="0">
                          <a:solidFill>
                            <a:srgbClr val="850AFF"/>
                          </a:solidFill>
                          <a:latin typeface="Times New Roman"/>
                          <a:cs typeface="Times New Roman"/>
                        </a:rPr>
                        <a:t>eden </a:t>
                      </a:r>
                      <a:r>
                        <a:rPr sz="550" b="1" spc="10" dirty="0">
                          <a:solidFill>
                            <a:srgbClr val="850AFF"/>
                          </a:solidFill>
                          <a:latin typeface="Times New Roman"/>
                          <a:cs typeface="Times New Roman"/>
                        </a:rPr>
                        <a:t>işletmeler</a:t>
                      </a:r>
                      <a:r>
                        <a:rPr sz="550" b="1" spc="10" dirty="0">
                          <a:solidFill>
                            <a:srgbClr val="FF0000"/>
                          </a:solidFill>
                          <a:latin typeface="Times New Roman"/>
                          <a:cs typeface="Times New Roman"/>
                        </a:rPr>
                        <a:t>, </a:t>
                      </a:r>
                      <a:r>
                        <a:rPr sz="550" b="1" spc="15" dirty="0">
                          <a:solidFill>
                            <a:srgbClr val="FF0000"/>
                          </a:solidFill>
                          <a:latin typeface="Times New Roman"/>
                          <a:cs typeface="Times New Roman"/>
                        </a:rPr>
                        <a:t>enflasyon  </a:t>
                      </a:r>
                      <a:r>
                        <a:rPr sz="550" b="1" spc="10" dirty="0">
                          <a:solidFill>
                            <a:srgbClr val="FF0000"/>
                          </a:solidFill>
                          <a:latin typeface="Times New Roman"/>
                          <a:cs typeface="Times New Roman"/>
                        </a:rPr>
                        <a:t>dönemlerinde </a:t>
                      </a:r>
                      <a:r>
                        <a:rPr sz="550" b="1" spc="15" dirty="0">
                          <a:solidFill>
                            <a:srgbClr val="FF0000"/>
                          </a:solidFill>
                          <a:latin typeface="Times New Roman"/>
                          <a:cs typeface="Times New Roman"/>
                        </a:rPr>
                        <a:t>para </a:t>
                      </a:r>
                      <a:r>
                        <a:rPr sz="550" b="1" spc="10" dirty="0">
                          <a:solidFill>
                            <a:srgbClr val="FF0000"/>
                          </a:solidFill>
                          <a:latin typeface="Times New Roman"/>
                          <a:cs typeface="Times New Roman"/>
                        </a:rPr>
                        <a:t>otoritelerinin </a:t>
                      </a:r>
                      <a:r>
                        <a:rPr sz="550" b="1" spc="15" dirty="0">
                          <a:solidFill>
                            <a:srgbClr val="FF0000"/>
                          </a:solidFill>
                          <a:latin typeface="Times New Roman"/>
                          <a:cs typeface="Times New Roman"/>
                        </a:rPr>
                        <a:t>enflasyonun  </a:t>
                      </a:r>
                      <a:r>
                        <a:rPr sz="550" b="1" spc="5" dirty="0">
                          <a:solidFill>
                            <a:srgbClr val="FF0000"/>
                          </a:solidFill>
                          <a:latin typeface="Times New Roman"/>
                          <a:cs typeface="Times New Roman"/>
                        </a:rPr>
                        <a:t>hızını </a:t>
                      </a:r>
                      <a:r>
                        <a:rPr sz="550" b="1" spc="15" dirty="0">
                          <a:solidFill>
                            <a:srgbClr val="FF0000"/>
                          </a:solidFill>
                          <a:latin typeface="Times New Roman"/>
                          <a:cs typeface="Times New Roman"/>
                        </a:rPr>
                        <a:t>kesme  adına  </a:t>
                      </a:r>
                      <a:r>
                        <a:rPr sz="550" b="1" spc="10" dirty="0">
                          <a:solidFill>
                            <a:srgbClr val="FF0000"/>
                          </a:solidFill>
                          <a:latin typeface="Times New Roman"/>
                          <a:cs typeface="Times New Roman"/>
                        </a:rPr>
                        <a:t>izledikleri </a:t>
                      </a:r>
                      <a:r>
                        <a:rPr sz="550" b="1" spc="15" dirty="0">
                          <a:solidFill>
                            <a:srgbClr val="FF0000"/>
                          </a:solidFill>
                          <a:latin typeface="Times New Roman"/>
                          <a:cs typeface="Times New Roman"/>
                        </a:rPr>
                        <a:t>para </a:t>
                      </a:r>
                      <a:r>
                        <a:rPr sz="550" b="1" spc="10" dirty="0">
                          <a:solidFill>
                            <a:srgbClr val="FF0000"/>
                          </a:solidFill>
                          <a:latin typeface="Times New Roman"/>
                          <a:cs typeface="Times New Roman"/>
                        </a:rPr>
                        <a:t>politikaları </a:t>
                      </a:r>
                      <a:r>
                        <a:rPr sz="550" b="1" i="1" spc="10" dirty="0">
                          <a:solidFill>
                            <a:srgbClr val="FF0000"/>
                          </a:solidFill>
                          <a:latin typeface="Times New Roman"/>
                          <a:cs typeface="Times New Roman"/>
                        </a:rPr>
                        <a:t>(banka kredilerinin kısılması, faiz </a:t>
                      </a:r>
                      <a:r>
                        <a:rPr sz="550" b="1" i="1" spc="15" dirty="0">
                          <a:solidFill>
                            <a:srgbClr val="FF0000"/>
                          </a:solidFill>
                          <a:latin typeface="Times New Roman"/>
                          <a:cs typeface="Times New Roman"/>
                        </a:rPr>
                        <a:t>oranlarının  artması </a:t>
                      </a:r>
                      <a:r>
                        <a:rPr sz="550" b="1" i="1" spc="10" dirty="0">
                          <a:solidFill>
                            <a:srgbClr val="FF0000"/>
                          </a:solidFill>
                          <a:latin typeface="Times New Roman"/>
                          <a:cs typeface="Times New Roman"/>
                        </a:rPr>
                        <a:t>vb.) </a:t>
                      </a:r>
                      <a:r>
                        <a:rPr sz="550" b="1" spc="15" dirty="0">
                          <a:solidFill>
                            <a:srgbClr val="FF0000"/>
                          </a:solidFill>
                          <a:latin typeface="Times New Roman"/>
                          <a:cs typeface="Times New Roman"/>
                        </a:rPr>
                        <a:t>yüzünden gerek</a:t>
                      </a:r>
                      <a:r>
                        <a:rPr sz="550" b="1" spc="15" dirty="0">
                          <a:solidFill>
                            <a:srgbClr val="850AFF"/>
                          </a:solidFill>
                          <a:latin typeface="Times New Roman"/>
                          <a:cs typeface="Times New Roman"/>
                        </a:rPr>
                        <a:t> </a:t>
                      </a:r>
                      <a:r>
                        <a:rPr sz="550" b="1" u="sng" spc="10" dirty="0">
                          <a:solidFill>
                            <a:srgbClr val="850AFF"/>
                          </a:solidFill>
                          <a:uFill>
                            <a:solidFill>
                              <a:srgbClr val="850AFF"/>
                            </a:solidFill>
                          </a:uFill>
                          <a:latin typeface="Times New Roman"/>
                          <a:cs typeface="Times New Roman"/>
                        </a:rPr>
                        <a:t>karlılık</a:t>
                      </a:r>
                      <a:r>
                        <a:rPr sz="550" b="1" spc="10" dirty="0">
                          <a:solidFill>
                            <a:srgbClr val="850AFF"/>
                          </a:solidFill>
                          <a:latin typeface="Times New Roman"/>
                          <a:cs typeface="Times New Roman"/>
                        </a:rPr>
                        <a:t> </a:t>
                      </a:r>
                      <a:r>
                        <a:rPr sz="550" b="1" spc="15" dirty="0">
                          <a:solidFill>
                            <a:srgbClr val="FF0000"/>
                          </a:solidFill>
                          <a:latin typeface="Times New Roman"/>
                          <a:cs typeface="Times New Roman"/>
                        </a:rPr>
                        <a:t>gerekse</a:t>
                      </a:r>
                      <a:r>
                        <a:rPr sz="550" b="1" spc="15" dirty="0">
                          <a:solidFill>
                            <a:srgbClr val="850AFF"/>
                          </a:solidFill>
                          <a:latin typeface="Times New Roman"/>
                          <a:cs typeface="Times New Roman"/>
                        </a:rPr>
                        <a:t> </a:t>
                      </a:r>
                      <a:r>
                        <a:rPr sz="550" b="1" u="sng" spc="10" dirty="0">
                          <a:solidFill>
                            <a:srgbClr val="850AFF"/>
                          </a:solidFill>
                          <a:uFill>
                            <a:solidFill>
                              <a:srgbClr val="850AFF"/>
                            </a:solidFill>
                          </a:uFill>
                          <a:latin typeface="Times New Roman"/>
                          <a:cs typeface="Times New Roman"/>
                        </a:rPr>
                        <a:t>likidite</a:t>
                      </a:r>
                      <a:r>
                        <a:rPr sz="550" b="1" spc="10" dirty="0">
                          <a:solidFill>
                            <a:srgbClr val="850AFF"/>
                          </a:solidFill>
                          <a:latin typeface="Times New Roman"/>
                          <a:cs typeface="Times New Roman"/>
                        </a:rPr>
                        <a:t> </a:t>
                      </a:r>
                      <a:r>
                        <a:rPr sz="550" b="1" spc="10" dirty="0">
                          <a:solidFill>
                            <a:srgbClr val="FF0000"/>
                          </a:solidFill>
                          <a:latin typeface="Times New Roman"/>
                          <a:cs typeface="Times New Roman"/>
                        </a:rPr>
                        <a:t>açısından</a:t>
                      </a:r>
                      <a:r>
                        <a:rPr sz="550" b="1" spc="10" dirty="0">
                          <a:solidFill>
                            <a:srgbClr val="850AFF"/>
                          </a:solidFill>
                          <a:latin typeface="Times New Roman"/>
                          <a:cs typeface="Times New Roman"/>
                        </a:rPr>
                        <a:t> </a:t>
                      </a:r>
                      <a:r>
                        <a:rPr sz="550" b="1" u="sng" spc="15" dirty="0">
                          <a:solidFill>
                            <a:srgbClr val="850AFF"/>
                          </a:solidFill>
                          <a:uFill>
                            <a:solidFill>
                              <a:srgbClr val="850AFF"/>
                            </a:solidFill>
                          </a:uFill>
                          <a:latin typeface="Times New Roman"/>
                          <a:cs typeface="Times New Roman"/>
                        </a:rPr>
                        <a:t>zor duruma </a:t>
                      </a:r>
                      <a:r>
                        <a:rPr sz="550" b="1" spc="15" dirty="0">
                          <a:solidFill>
                            <a:srgbClr val="FF0000"/>
                          </a:solidFill>
                          <a:latin typeface="Times New Roman"/>
                          <a:cs typeface="Times New Roman"/>
                        </a:rPr>
                        <a:t> </a:t>
                      </a:r>
                      <a:r>
                        <a:rPr sz="550" b="1" spc="10" dirty="0">
                          <a:solidFill>
                            <a:srgbClr val="FF0000"/>
                          </a:solidFill>
                          <a:latin typeface="Times New Roman"/>
                          <a:cs typeface="Times New Roman"/>
                        </a:rPr>
                        <a:t>düşerler.</a:t>
                      </a:r>
                      <a:endParaRPr sz="550">
                        <a:latin typeface="Times New Roman"/>
                        <a:cs typeface="Times New Roman"/>
                      </a:endParaRPr>
                    </a:p>
                    <a:p>
                      <a:pPr>
                        <a:lnSpc>
                          <a:spcPct val="100000"/>
                        </a:lnSpc>
                        <a:spcBef>
                          <a:spcPts val="20"/>
                        </a:spcBef>
                        <a:buClr>
                          <a:srgbClr val="FF0000"/>
                        </a:buClr>
                        <a:buFont typeface="Times New Roman"/>
                        <a:buAutoNum type="arabicPlain" startAt="3"/>
                      </a:pPr>
                      <a:endParaRPr sz="600">
                        <a:latin typeface="Times New Roman"/>
                        <a:cs typeface="Times New Roman"/>
                      </a:endParaRPr>
                    </a:p>
                    <a:p>
                      <a:pPr marL="27305" marR="143510" algn="just">
                        <a:lnSpc>
                          <a:spcPct val="107200"/>
                        </a:lnSpc>
                        <a:buAutoNum type="arabicPlain" startAt="3"/>
                        <a:tabLst>
                          <a:tab pos="113030" algn="l"/>
                        </a:tabLst>
                      </a:pPr>
                      <a:r>
                        <a:rPr sz="550" b="1" spc="10" dirty="0">
                          <a:solidFill>
                            <a:srgbClr val="FF0000"/>
                          </a:solidFill>
                          <a:latin typeface="Times New Roman"/>
                          <a:cs typeface="Times New Roman"/>
                        </a:rPr>
                        <a:t>İşletmeler</a:t>
                      </a:r>
                      <a:r>
                        <a:rPr sz="550" b="1" spc="10" dirty="0">
                          <a:solidFill>
                            <a:srgbClr val="850AFF"/>
                          </a:solidFill>
                          <a:latin typeface="Times New Roman"/>
                          <a:cs typeface="Times New Roman"/>
                        </a:rPr>
                        <a:t> </a:t>
                      </a:r>
                      <a:r>
                        <a:rPr sz="550" b="1" u="sng" spc="10" dirty="0">
                          <a:solidFill>
                            <a:srgbClr val="850AFF"/>
                          </a:solidFill>
                          <a:uFill>
                            <a:solidFill>
                              <a:srgbClr val="850AFF"/>
                            </a:solidFill>
                          </a:uFill>
                          <a:latin typeface="Times New Roman"/>
                          <a:cs typeface="Times New Roman"/>
                        </a:rPr>
                        <a:t>piyasaya </a:t>
                      </a:r>
                      <a:r>
                        <a:rPr sz="550" b="1" u="sng" spc="20" dirty="0">
                          <a:solidFill>
                            <a:srgbClr val="850AFF"/>
                          </a:solidFill>
                          <a:uFill>
                            <a:solidFill>
                              <a:srgbClr val="850AFF"/>
                            </a:solidFill>
                          </a:uFill>
                          <a:latin typeface="Times New Roman"/>
                          <a:cs typeface="Times New Roman"/>
                        </a:rPr>
                        <a:t>güven </a:t>
                      </a:r>
                      <a:r>
                        <a:rPr sz="550" b="1" u="sng" spc="15" dirty="0">
                          <a:solidFill>
                            <a:srgbClr val="850AFF"/>
                          </a:solidFill>
                          <a:uFill>
                            <a:solidFill>
                              <a:srgbClr val="850AFF"/>
                            </a:solidFill>
                          </a:uFill>
                          <a:latin typeface="Times New Roman"/>
                          <a:cs typeface="Times New Roman"/>
                        </a:rPr>
                        <a:t>verme </a:t>
                      </a:r>
                      <a:r>
                        <a:rPr sz="550" b="1" u="sng" spc="10" dirty="0">
                          <a:solidFill>
                            <a:srgbClr val="850AFF"/>
                          </a:solidFill>
                          <a:uFill>
                            <a:solidFill>
                              <a:srgbClr val="850AFF"/>
                            </a:solidFill>
                          </a:uFill>
                          <a:latin typeface="Times New Roman"/>
                          <a:cs typeface="Times New Roman"/>
                        </a:rPr>
                        <a:t>adına</a:t>
                      </a:r>
                      <a:r>
                        <a:rPr sz="550" b="1" spc="10" dirty="0">
                          <a:solidFill>
                            <a:srgbClr val="850AFF"/>
                          </a:solidFill>
                          <a:latin typeface="Times New Roman"/>
                          <a:cs typeface="Times New Roman"/>
                        </a:rPr>
                        <a:t> </a:t>
                      </a:r>
                      <a:r>
                        <a:rPr sz="550" b="1" spc="5" dirty="0">
                          <a:solidFill>
                            <a:srgbClr val="FF0000"/>
                          </a:solidFill>
                          <a:latin typeface="Times New Roman"/>
                          <a:cs typeface="Times New Roman"/>
                        </a:rPr>
                        <a:t>(itibar, </a:t>
                      </a:r>
                      <a:r>
                        <a:rPr sz="550" b="1" spc="15" dirty="0">
                          <a:solidFill>
                            <a:srgbClr val="FF0000"/>
                          </a:solidFill>
                          <a:latin typeface="Times New Roman"/>
                          <a:cs typeface="Times New Roman"/>
                        </a:rPr>
                        <a:t>kredi </a:t>
                      </a:r>
                      <a:r>
                        <a:rPr sz="550" b="1" spc="10" dirty="0">
                          <a:solidFill>
                            <a:srgbClr val="FF0000"/>
                          </a:solidFill>
                          <a:latin typeface="Times New Roman"/>
                          <a:cs typeface="Times New Roman"/>
                        </a:rPr>
                        <a:t>değerliliği) yeterli  işletme </a:t>
                      </a:r>
                      <a:r>
                        <a:rPr sz="550" b="1" spc="15" dirty="0">
                          <a:solidFill>
                            <a:srgbClr val="FF0000"/>
                          </a:solidFill>
                          <a:latin typeface="Times New Roman"/>
                          <a:cs typeface="Times New Roman"/>
                        </a:rPr>
                        <a:t>sermayesine sahip </a:t>
                      </a:r>
                      <a:r>
                        <a:rPr sz="550" b="1" spc="20" dirty="0">
                          <a:solidFill>
                            <a:srgbClr val="FF0000"/>
                          </a:solidFill>
                          <a:latin typeface="Times New Roman"/>
                          <a:cs typeface="Times New Roman"/>
                        </a:rPr>
                        <a:t>olmak</a:t>
                      </a:r>
                      <a:r>
                        <a:rPr sz="550" b="1" spc="-60" dirty="0">
                          <a:solidFill>
                            <a:srgbClr val="FF0000"/>
                          </a:solidFill>
                          <a:latin typeface="Times New Roman"/>
                          <a:cs typeface="Times New Roman"/>
                        </a:rPr>
                        <a:t> </a:t>
                      </a:r>
                      <a:r>
                        <a:rPr sz="550" b="1" spc="10" dirty="0">
                          <a:solidFill>
                            <a:srgbClr val="FF0000"/>
                          </a:solidFill>
                          <a:latin typeface="Times New Roman"/>
                          <a:cs typeface="Times New Roman"/>
                        </a:rPr>
                        <a:t>mecburiyetindedirler.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gn="ctr">
                        <a:lnSpc>
                          <a:spcPct val="100000"/>
                        </a:lnSpc>
                        <a:spcBef>
                          <a:spcPts val="200"/>
                        </a:spcBef>
                      </a:pPr>
                      <a:r>
                        <a:rPr sz="900" b="1" spc="10" dirty="0">
                          <a:solidFill>
                            <a:srgbClr val="0C0C0C"/>
                          </a:solidFill>
                          <a:latin typeface="Times New Roman"/>
                          <a:cs typeface="Times New Roman"/>
                        </a:rPr>
                        <a:t>İşletme</a:t>
                      </a:r>
                      <a:r>
                        <a:rPr sz="900" b="1" spc="35" dirty="0">
                          <a:solidFill>
                            <a:srgbClr val="0C0C0C"/>
                          </a:solidFill>
                          <a:latin typeface="Times New Roman"/>
                          <a:cs typeface="Times New Roman"/>
                        </a:rPr>
                        <a:t> </a:t>
                      </a:r>
                      <a:r>
                        <a:rPr sz="900" b="1" spc="10" dirty="0">
                          <a:solidFill>
                            <a:srgbClr val="0C0C0C"/>
                          </a:solidFill>
                          <a:latin typeface="Times New Roman"/>
                          <a:cs typeface="Times New Roman"/>
                        </a:rPr>
                        <a:t>sermayesinin</a:t>
                      </a:r>
                      <a:endParaRPr sz="900">
                        <a:latin typeface="Times New Roman"/>
                        <a:cs typeface="Times New Roman"/>
                      </a:endParaRPr>
                    </a:p>
                    <a:p>
                      <a:pPr algn="ctr">
                        <a:lnSpc>
                          <a:spcPct val="100000"/>
                        </a:lnSpc>
                        <a:spcBef>
                          <a:spcPts val="40"/>
                        </a:spcBef>
                      </a:pPr>
                      <a:r>
                        <a:rPr sz="900" b="1" spc="10" dirty="0">
                          <a:solidFill>
                            <a:srgbClr val="0C0C0C"/>
                          </a:solidFill>
                          <a:latin typeface="Times New Roman"/>
                          <a:cs typeface="Times New Roman"/>
                        </a:rPr>
                        <a:t>finansal </a:t>
                      </a:r>
                      <a:r>
                        <a:rPr sz="900" b="1" spc="15" dirty="0">
                          <a:solidFill>
                            <a:srgbClr val="0C0C0C"/>
                          </a:solidFill>
                          <a:latin typeface="Times New Roman"/>
                          <a:cs typeface="Times New Roman"/>
                        </a:rPr>
                        <a:t>yönetim </a:t>
                      </a:r>
                      <a:r>
                        <a:rPr sz="900" b="1" spc="10" dirty="0">
                          <a:solidFill>
                            <a:srgbClr val="0C0C0C"/>
                          </a:solidFill>
                          <a:latin typeface="Times New Roman"/>
                          <a:cs typeface="Times New Roman"/>
                        </a:rPr>
                        <a:t>döngüsü içindeki</a:t>
                      </a:r>
                      <a:r>
                        <a:rPr sz="900" b="1" spc="35" dirty="0">
                          <a:solidFill>
                            <a:srgbClr val="0C0C0C"/>
                          </a:solidFill>
                          <a:latin typeface="Times New Roman"/>
                          <a:cs typeface="Times New Roman"/>
                        </a:rPr>
                        <a:t> </a:t>
                      </a:r>
                      <a:r>
                        <a:rPr sz="900" b="1" spc="15" dirty="0">
                          <a:solidFill>
                            <a:srgbClr val="0C0C0C"/>
                          </a:solidFill>
                          <a:latin typeface="Times New Roman"/>
                          <a:cs typeface="Times New Roman"/>
                        </a:rPr>
                        <a:t>yeri</a:t>
                      </a:r>
                      <a:endParaRPr sz="900">
                        <a:latin typeface="Times New Roman"/>
                        <a:cs typeface="Times New Roman"/>
                      </a:endParaRPr>
                    </a:p>
                  </a:txBody>
                  <a:tcPr marL="0" marR="0" marT="254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91440" indent="-64769">
                        <a:lnSpc>
                          <a:spcPct val="100000"/>
                        </a:lnSpc>
                        <a:spcBef>
                          <a:spcPts val="175"/>
                        </a:spcBef>
                        <a:buAutoNum type="arabicPlain"/>
                        <a:tabLst>
                          <a:tab pos="92075" algn="l"/>
                        </a:tabLst>
                      </a:pPr>
                      <a:r>
                        <a:rPr sz="450" b="1" dirty="0">
                          <a:latin typeface="Times New Roman"/>
                          <a:cs typeface="Times New Roman"/>
                        </a:rPr>
                        <a:t>Nakit </a:t>
                      </a:r>
                      <a:r>
                        <a:rPr sz="450" b="1" spc="5" dirty="0">
                          <a:latin typeface="Times New Roman"/>
                          <a:cs typeface="Times New Roman"/>
                        </a:rPr>
                        <a:t>para </a:t>
                      </a:r>
                      <a:r>
                        <a:rPr sz="450" b="1" dirty="0">
                          <a:latin typeface="Times New Roman"/>
                          <a:cs typeface="Times New Roman"/>
                        </a:rPr>
                        <a:t>(harcama</a:t>
                      </a:r>
                      <a:r>
                        <a:rPr sz="450" b="1" spc="-15" dirty="0">
                          <a:latin typeface="Times New Roman"/>
                          <a:cs typeface="Times New Roman"/>
                        </a:rPr>
                        <a:t> </a:t>
                      </a:r>
                      <a:r>
                        <a:rPr sz="450" b="1" spc="5" dirty="0">
                          <a:latin typeface="Times New Roman"/>
                          <a:cs typeface="Times New Roman"/>
                        </a:rPr>
                        <a:t>yapıldı)</a:t>
                      </a:r>
                      <a:endParaRPr sz="450">
                        <a:latin typeface="Times New Roman"/>
                        <a:cs typeface="Times New Roman"/>
                      </a:endParaRPr>
                    </a:p>
                    <a:p>
                      <a:pPr marL="1368425">
                        <a:lnSpc>
                          <a:spcPct val="100000"/>
                        </a:lnSpc>
                        <a:spcBef>
                          <a:spcPts val="25"/>
                        </a:spcBef>
                      </a:pPr>
                      <a:r>
                        <a:rPr sz="400" dirty="0">
                          <a:latin typeface="Times New Roman"/>
                          <a:cs typeface="Times New Roman"/>
                        </a:rPr>
                        <a:t>-Hammadde</a:t>
                      </a:r>
                      <a:r>
                        <a:rPr sz="400" spc="-45" dirty="0">
                          <a:latin typeface="Times New Roman"/>
                          <a:cs typeface="Times New Roman"/>
                        </a:rPr>
                        <a:t> </a:t>
                      </a:r>
                      <a:r>
                        <a:rPr sz="400" spc="-5" dirty="0">
                          <a:latin typeface="Times New Roman"/>
                          <a:cs typeface="Times New Roman"/>
                        </a:rPr>
                        <a:t>stok</a:t>
                      </a:r>
                      <a:endParaRPr sz="400">
                        <a:latin typeface="Times New Roman"/>
                        <a:cs typeface="Times New Roman"/>
                      </a:endParaRPr>
                    </a:p>
                    <a:p>
                      <a:pPr marL="1368425">
                        <a:lnSpc>
                          <a:spcPct val="100000"/>
                        </a:lnSpc>
                        <a:spcBef>
                          <a:spcPts val="10"/>
                        </a:spcBef>
                      </a:pPr>
                      <a:r>
                        <a:rPr sz="400" spc="-5" dirty="0">
                          <a:latin typeface="Times New Roman"/>
                          <a:cs typeface="Times New Roman"/>
                        </a:rPr>
                        <a:t>-Yarı </a:t>
                      </a:r>
                      <a:r>
                        <a:rPr sz="400" dirty="0">
                          <a:latin typeface="Times New Roman"/>
                          <a:cs typeface="Times New Roman"/>
                        </a:rPr>
                        <a:t>Mamul</a:t>
                      </a:r>
                      <a:r>
                        <a:rPr sz="400" spc="-35" dirty="0">
                          <a:latin typeface="Times New Roman"/>
                          <a:cs typeface="Times New Roman"/>
                        </a:rPr>
                        <a:t> </a:t>
                      </a:r>
                      <a:r>
                        <a:rPr sz="400" dirty="0">
                          <a:latin typeface="Times New Roman"/>
                          <a:cs typeface="Times New Roman"/>
                        </a:rPr>
                        <a:t>stok</a:t>
                      </a:r>
                      <a:endParaRPr sz="400">
                        <a:latin typeface="Times New Roman"/>
                        <a:cs typeface="Times New Roman"/>
                      </a:endParaRPr>
                    </a:p>
                    <a:p>
                      <a:pPr marL="1368425">
                        <a:lnSpc>
                          <a:spcPct val="100000"/>
                        </a:lnSpc>
                        <a:spcBef>
                          <a:spcPts val="15"/>
                        </a:spcBef>
                      </a:pPr>
                      <a:r>
                        <a:rPr sz="400" dirty="0">
                          <a:latin typeface="Times New Roman"/>
                          <a:cs typeface="Times New Roman"/>
                        </a:rPr>
                        <a:t>-Mamul</a:t>
                      </a:r>
                      <a:r>
                        <a:rPr sz="400" spc="20" dirty="0">
                          <a:latin typeface="Times New Roman"/>
                          <a:cs typeface="Times New Roman"/>
                        </a:rPr>
                        <a:t> </a:t>
                      </a:r>
                      <a:r>
                        <a:rPr sz="400" dirty="0">
                          <a:latin typeface="Times New Roman"/>
                          <a:cs typeface="Times New Roman"/>
                        </a:rPr>
                        <a:t>stok</a:t>
                      </a:r>
                      <a:endParaRPr sz="400">
                        <a:latin typeface="Times New Roman"/>
                        <a:cs typeface="Times New Roman"/>
                      </a:endParaRPr>
                    </a:p>
                    <a:p>
                      <a:pPr marL="91440" indent="-64769">
                        <a:lnSpc>
                          <a:spcPct val="100000"/>
                        </a:lnSpc>
                        <a:spcBef>
                          <a:spcPts val="20"/>
                        </a:spcBef>
                        <a:buAutoNum type="arabicPlain" startAt="2"/>
                        <a:tabLst>
                          <a:tab pos="92075" algn="l"/>
                        </a:tabLst>
                      </a:pPr>
                      <a:r>
                        <a:rPr sz="450" b="1" spc="5" dirty="0">
                          <a:latin typeface="Times New Roman"/>
                          <a:cs typeface="Times New Roman"/>
                        </a:rPr>
                        <a:t>Üretim yapıldı / Giderler</a:t>
                      </a:r>
                      <a:r>
                        <a:rPr sz="450" b="1" spc="35" dirty="0">
                          <a:latin typeface="Times New Roman"/>
                          <a:cs typeface="Times New Roman"/>
                        </a:rPr>
                        <a:t> </a:t>
                      </a:r>
                      <a:r>
                        <a:rPr sz="450" b="1" dirty="0">
                          <a:latin typeface="Times New Roman"/>
                          <a:cs typeface="Times New Roman"/>
                        </a:rPr>
                        <a:t>gerçekleşti</a:t>
                      </a:r>
                      <a:endParaRPr sz="450">
                        <a:latin typeface="Times New Roman"/>
                        <a:cs typeface="Times New Roman"/>
                      </a:endParaRPr>
                    </a:p>
                    <a:p>
                      <a:pPr marL="1398905" lvl="1" indent="-31115">
                        <a:lnSpc>
                          <a:spcPct val="100000"/>
                        </a:lnSpc>
                        <a:spcBef>
                          <a:spcPts val="15"/>
                        </a:spcBef>
                        <a:buChar char="-"/>
                        <a:tabLst>
                          <a:tab pos="1399540" algn="l"/>
                        </a:tabLst>
                      </a:pPr>
                      <a:r>
                        <a:rPr sz="400" dirty="0">
                          <a:latin typeface="Times New Roman"/>
                          <a:cs typeface="Times New Roman"/>
                        </a:rPr>
                        <a:t>Hammadde – Yarı Mamul</a:t>
                      </a:r>
                      <a:r>
                        <a:rPr sz="400" spc="35"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1398905" lvl="1" indent="-31115">
                        <a:lnSpc>
                          <a:spcPct val="100000"/>
                        </a:lnSpc>
                        <a:spcBef>
                          <a:spcPts val="10"/>
                        </a:spcBef>
                        <a:buChar char="-"/>
                        <a:tabLst>
                          <a:tab pos="1399540" algn="l"/>
                        </a:tabLst>
                      </a:pPr>
                      <a:r>
                        <a:rPr sz="400" dirty="0">
                          <a:latin typeface="Times New Roman"/>
                          <a:cs typeface="Times New Roman"/>
                        </a:rPr>
                        <a:t>Yarı Mamul – Mamul</a:t>
                      </a:r>
                      <a:r>
                        <a:rPr sz="400" spc="30"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1398905" lvl="1" indent="-31115">
                        <a:lnSpc>
                          <a:spcPct val="100000"/>
                        </a:lnSpc>
                        <a:spcBef>
                          <a:spcPts val="15"/>
                        </a:spcBef>
                        <a:buChar char="-"/>
                        <a:tabLst>
                          <a:tab pos="1399540" algn="l"/>
                        </a:tabLst>
                      </a:pPr>
                      <a:r>
                        <a:rPr sz="400" dirty="0">
                          <a:latin typeface="Times New Roman"/>
                          <a:cs typeface="Times New Roman"/>
                        </a:rPr>
                        <a:t>Mamul – </a:t>
                      </a:r>
                      <a:r>
                        <a:rPr sz="400" spc="-5" dirty="0">
                          <a:latin typeface="Times New Roman"/>
                          <a:cs typeface="Times New Roman"/>
                        </a:rPr>
                        <a:t>Ticari </a:t>
                      </a:r>
                      <a:r>
                        <a:rPr sz="400" dirty="0">
                          <a:latin typeface="Times New Roman"/>
                          <a:cs typeface="Times New Roman"/>
                        </a:rPr>
                        <a:t>Mal</a:t>
                      </a:r>
                      <a:r>
                        <a:rPr sz="400" spc="50"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91440" indent="-64769">
                        <a:lnSpc>
                          <a:spcPct val="100000"/>
                        </a:lnSpc>
                        <a:spcBef>
                          <a:spcPts val="20"/>
                        </a:spcBef>
                        <a:buAutoNum type="arabicPlain" startAt="2"/>
                        <a:tabLst>
                          <a:tab pos="92075" algn="l"/>
                        </a:tabLst>
                      </a:pPr>
                      <a:r>
                        <a:rPr sz="450" b="1" dirty="0">
                          <a:latin typeface="Times New Roman"/>
                          <a:cs typeface="Times New Roman"/>
                        </a:rPr>
                        <a:t>Alıcılara </a:t>
                      </a:r>
                      <a:r>
                        <a:rPr sz="450" b="1" spc="5" dirty="0">
                          <a:latin typeface="Times New Roman"/>
                          <a:cs typeface="Times New Roman"/>
                        </a:rPr>
                        <a:t>/ Müşterilere </a:t>
                      </a:r>
                      <a:r>
                        <a:rPr sz="450" b="1" dirty="0">
                          <a:latin typeface="Times New Roman"/>
                          <a:cs typeface="Times New Roman"/>
                        </a:rPr>
                        <a:t>satış</a:t>
                      </a:r>
                      <a:r>
                        <a:rPr sz="450" b="1" spc="65" dirty="0">
                          <a:latin typeface="Times New Roman"/>
                          <a:cs typeface="Times New Roman"/>
                        </a:rPr>
                        <a:t> </a:t>
                      </a:r>
                      <a:r>
                        <a:rPr sz="450" b="1" spc="5" dirty="0">
                          <a:latin typeface="Times New Roman"/>
                          <a:cs typeface="Times New Roman"/>
                        </a:rPr>
                        <a:t>yapıldı</a:t>
                      </a:r>
                      <a:endParaRPr sz="450">
                        <a:latin typeface="Times New Roman"/>
                        <a:cs typeface="Times New Roman"/>
                      </a:endParaRPr>
                    </a:p>
                    <a:p>
                      <a:pPr marL="1398905" lvl="1" indent="-31115">
                        <a:lnSpc>
                          <a:spcPct val="100000"/>
                        </a:lnSpc>
                        <a:spcBef>
                          <a:spcPts val="15"/>
                        </a:spcBef>
                        <a:buChar char="-"/>
                        <a:tabLst>
                          <a:tab pos="1399540" algn="l"/>
                        </a:tabLst>
                      </a:pPr>
                      <a:r>
                        <a:rPr sz="400" dirty="0">
                          <a:latin typeface="Times New Roman"/>
                          <a:cs typeface="Times New Roman"/>
                        </a:rPr>
                        <a:t>Nakit</a:t>
                      </a:r>
                      <a:r>
                        <a:rPr sz="400" spc="-55" dirty="0">
                          <a:latin typeface="Times New Roman"/>
                          <a:cs typeface="Times New Roman"/>
                        </a:rPr>
                        <a:t> </a:t>
                      </a:r>
                      <a:r>
                        <a:rPr sz="400" spc="-5" dirty="0">
                          <a:latin typeface="Times New Roman"/>
                          <a:cs typeface="Times New Roman"/>
                        </a:rPr>
                        <a:t>olarak</a:t>
                      </a:r>
                      <a:endParaRPr sz="400">
                        <a:latin typeface="Times New Roman"/>
                        <a:cs typeface="Times New Roman"/>
                      </a:endParaRPr>
                    </a:p>
                    <a:p>
                      <a:pPr marL="1398905" lvl="1" indent="-31115">
                        <a:lnSpc>
                          <a:spcPct val="100000"/>
                        </a:lnSpc>
                        <a:spcBef>
                          <a:spcPts val="10"/>
                        </a:spcBef>
                        <a:buChar char="-"/>
                        <a:tabLst>
                          <a:tab pos="1399540" algn="l"/>
                        </a:tabLst>
                      </a:pPr>
                      <a:r>
                        <a:rPr sz="400" dirty="0">
                          <a:latin typeface="Times New Roman"/>
                          <a:cs typeface="Times New Roman"/>
                        </a:rPr>
                        <a:t>Çek</a:t>
                      </a:r>
                      <a:r>
                        <a:rPr sz="400" spc="5" dirty="0">
                          <a:latin typeface="Times New Roman"/>
                          <a:cs typeface="Times New Roman"/>
                        </a:rPr>
                        <a:t> </a:t>
                      </a:r>
                      <a:r>
                        <a:rPr sz="400" spc="-5" dirty="0">
                          <a:latin typeface="Times New Roman"/>
                          <a:cs typeface="Times New Roman"/>
                        </a:rPr>
                        <a:t>al</a:t>
                      </a:r>
                      <a:r>
                        <a:rPr sz="400" spc="-10" dirty="0">
                          <a:latin typeface="Times New Roman"/>
                          <a:cs typeface="Times New Roman"/>
                        </a:rPr>
                        <a:t>ı</a:t>
                      </a:r>
                      <a:r>
                        <a:rPr sz="400" spc="-15" dirty="0">
                          <a:latin typeface="Times New Roman"/>
                          <a:cs typeface="Times New Roman"/>
                        </a:rPr>
                        <a:t>n</a:t>
                      </a:r>
                      <a:r>
                        <a:rPr sz="400" spc="-5" dirty="0">
                          <a:latin typeface="Times New Roman"/>
                          <a:cs typeface="Times New Roman"/>
                        </a:rPr>
                        <a:t>ara</a:t>
                      </a:r>
                      <a:r>
                        <a:rPr sz="400" dirty="0">
                          <a:latin typeface="Times New Roman"/>
                          <a:cs typeface="Times New Roman"/>
                        </a:rPr>
                        <a:t>k</a:t>
                      </a:r>
                      <a:endParaRPr sz="400">
                        <a:latin typeface="Times New Roman"/>
                        <a:cs typeface="Times New Roman"/>
                      </a:endParaRPr>
                    </a:p>
                    <a:p>
                      <a:pPr marL="1398905" lvl="1" indent="-31115">
                        <a:lnSpc>
                          <a:spcPct val="100000"/>
                        </a:lnSpc>
                        <a:spcBef>
                          <a:spcPts val="15"/>
                        </a:spcBef>
                        <a:buChar char="-"/>
                        <a:tabLst>
                          <a:tab pos="1399540" algn="l"/>
                        </a:tabLst>
                      </a:pPr>
                      <a:r>
                        <a:rPr sz="400" spc="-5" dirty="0">
                          <a:latin typeface="Times New Roman"/>
                          <a:cs typeface="Times New Roman"/>
                        </a:rPr>
                        <a:t>Alacak senedi</a:t>
                      </a:r>
                      <a:r>
                        <a:rPr sz="400" spc="-40" dirty="0">
                          <a:latin typeface="Times New Roman"/>
                          <a:cs typeface="Times New Roman"/>
                        </a:rPr>
                        <a:t> </a:t>
                      </a:r>
                      <a:r>
                        <a:rPr sz="400" spc="-5" dirty="0">
                          <a:latin typeface="Times New Roman"/>
                          <a:cs typeface="Times New Roman"/>
                        </a:rPr>
                        <a:t>alınarak</a:t>
                      </a:r>
                      <a:endParaRPr sz="400">
                        <a:latin typeface="Times New Roman"/>
                        <a:cs typeface="Times New Roman"/>
                      </a:endParaRPr>
                    </a:p>
                    <a:p>
                      <a:pPr marL="1398905" lvl="1" indent="-31115">
                        <a:lnSpc>
                          <a:spcPct val="100000"/>
                        </a:lnSpc>
                        <a:spcBef>
                          <a:spcPts val="10"/>
                        </a:spcBef>
                        <a:buChar char="-"/>
                        <a:tabLst>
                          <a:tab pos="1399540" algn="l"/>
                        </a:tabLst>
                      </a:pPr>
                      <a:r>
                        <a:rPr sz="400" spc="-5" dirty="0">
                          <a:latin typeface="Times New Roman"/>
                          <a:cs typeface="Times New Roman"/>
                        </a:rPr>
                        <a:t>Ticari alacak olarak açık</a:t>
                      </a:r>
                      <a:r>
                        <a:rPr sz="400" spc="80" dirty="0">
                          <a:latin typeface="Times New Roman"/>
                          <a:cs typeface="Times New Roman"/>
                        </a:rPr>
                        <a:t> </a:t>
                      </a:r>
                      <a:r>
                        <a:rPr sz="400" spc="-5" dirty="0">
                          <a:latin typeface="Times New Roman"/>
                          <a:cs typeface="Times New Roman"/>
                        </a:rPr>
                        <a:t>hesap</a:t>
                      </a:r>
                      <a:endParaRPr sz="400">
                        <a:latin typeface="Times New Roman"/>
                        <a:cs typeface="Times New Roman"/>
                      </a:endParaRPr>
                    </a:p>
                    <a:p>
                      <a:pPr marL="91440" indent="-64769">
                        <a:lnSpc>
                          <a:spcPct val="100000"/>
                        </a:lnSpc>
                        <a:spcBef>
                          <a:spcPts val="20"/>
                        </a:spcBef>
                        <a:buAutoNum type="arabicPlain" startAt="2"/>
                        <a:tabLst>
                          <a:tab pos="92075" algn="l"/>
                        </a:tabLst>
                      </a:pPr>
                      <a:r>
                        <a:rPr sz="450" b="1" dirty="0">
                          <a:latin typeface="Times New Roman"/>
                          <a:cs typeface="Times New Roman"/>
                        </a:rPr>
                        <a:t>Alınan nakit </a:t>
                      </a:r>
                      <a:r>
                        <a:rPr sz="450" b="1" spc="5" dirty="0">
                          <a:latin typeface="Times New Roman"/>
                          <a:cs typeface="Times New Roman"/>
                        </a:rPr>
                        <a:t>para</a:t>
                      </a:r>
                      <a:r>
                        <a:rPr sz="450" b="1" spc="-40" dirty="0">
                          <a:latin typeface="Times New Roman"/>
                          <a:cs typeface="Times New Roman"/>
                        </a:rPr>
                        <a:t> </a:t>
                      </a:r>
                      <a:r>
                        <a:rPr sz="450" b="1" spc="5" dirty="0">
                          <a:latin typeface="Times New Roman"/>
                          <a:cs typeface="Times New Roman"/>
                        </a:rPr>
                        <a:t>ile</a:t>
                      </a:r>
                      <a:endParaRPr sz="450">
                        <a:latin typeface="Times New Roman"/>
                        <a:cs typeface="Times New Roman"/>
                      </a:endParaRPr>
                    </a:p>
                    <a:p>
                      <a:pPr marL="1398905" lvl="1" indent="-31115">
                        <a:lnSpc>
                          <a:spcPct val="100000"/>
                        </a:lnSpc>
                        <a:spcBef>
                          <a:spcPts val="15"/>
                        </a:spcBef>
                        <a:buChar char="-"/>
                        <a:tabLst>
                          <a:tab pos="1399540" algn="l"/>
                        </a:tabLst>
                      </a:pPr>
                      <a:r>
                        <a:rPr sz="400" dirty="0">
                          <a:latin typeface="Times New Roman"/>
                          <a:cs typeface="Times New Roman"/>
                        </a:rPr>
                        <a:t>Yeni hammadde/yarımamul/mamul</a:t>
                      </a:r>
                      <a:r>
                        <a:rPr sz="400" spc="50" dirty="0">
                          <a:latin typeface="Times New Roman"/>
                          <a:cs typeface="Times New Roman"/>
                        </a:rPr>
                        <a:t> </a:t>
                      </a:r>
                      <a:r>
                        <a:rPr sz="400" spc="-5" dirty="0">
                          <a:latin typeface="Times New Roman"/>
                          <a:cs typeface="Times New Roman"/>
                        </a:rPr>
                        <a:t>alındı</a:t>
                      </a:r>
                      <a:endParaRPr sz="400">
                        <a:latin typeface="Times New Roman"/>
                        <a:cs typeface="Times New Roman"/>
                      </a:endParaRPr>
                    </a:p>
                    <a:p>
                      <a:pPr marL="1398905" lvl="1" indent="-31115">
                        <a:lnSpc>
                          <a:spcPct val="100000"/>
                        </a:lnSpc>
                        <a:spcBef>
                          <a:spcPts val="25"/>
                        </a:spcBef>
                        <a:buChar char="-"/>
                        <a:tabLst>
                          <a:tab pos="1399540" algn="l"/>
                        </a:tabLst>
                      </a:pPr>
                      <a:r>
                        <a:rPr sz="400" dirty="0">
                          <a:latin typeface="Times New Roman"/>
                          <a:cs typeface="Times New Roman"/>
                        </a:rPr>
                        <a:t>Vadesi </a:t>
                      </a:r>
                      <a:r>
                        <a:rPr sz="400" spc="-5" dirty="0">
                          <a:latin typeface="Times New Roman"/>
                          <a:cs typeface="Times New Roman"/>
                        </a:rPr>
                        <a:t>gelen borçlar</a:t>
                      </a:r>
                      <a:r>
                        <a:rPr sz="400" spc="70" dirty="0">
                          <a:latin typeface="Times New Roman"/>
                          <a:cs typeface="Times New Roman"/>
                        </a:rPr>
                        <a:t> </a:t>
                      </a:r>
                      <a:r>
                        <a:rPr sz="400" dirty="0">
                          <a:latin typeface="Times New Roman"/>
                          <a:cs typeface="Times New Roman"/>
                        </a:rPr>
                        <a:t>ödendi</a:t>
                      </a:r>
                      <a:endParaRPr sz="400">
                        <a:latin typeface="Times New Roman"/>
                        <a:cs typeface="Times New Roman"/>
                      </a:endParaRPr>
                    </a:p>
                    <a:p>
                      <a:pPr marL="1398905" lvl="1" indent="-31115">
                        <a:lnSpc>
                          <a:spcPct val="100000"/>
                        </a:lnSpc>
                        <a:spcBef>
                          <a:spcPts val="10"/>
                        </a:spcBef>
                        <a:buChar char="-"/>
                        <a:tabLst>
                          <a:tab pos="1399540" algn="l"/>
                        </a:tabLst>
                      </a:pPr>
                      <a:r>
                        <a:rPr sz="400" spc="-5" dirty="0">
                          <a:latin typeface="Times New Roman"/>
                          <a:cs typeface="Times New Roman"/>
                        </a:rPr>
                        <a:t>Giderler</a:t>
                      </a:r>
                      <a:r>
                        <a:rPr sz="400" spc="20" dirty="0">
                          <a:latin typeface="Times New Roman"/>
                          <a:cs typeface="Times New Roman"/>
                        </a:rPr>
                        <a:t> </a:t>
                      </a:r>
                      <a:r>
                        <a:rPr sz="400" dirty="0">
                          <a:latin typeface="Times New Roman"/>
                          <a:cs typeface="Times New Roman"/>
                        </a:rPr>
                        <a:t>ödendi</a:t>
                      </a:r>
                      <a:endParaRPr sz="400">
                        <a:latin typeface="Times New Roman"/>
                        <a:cs typeface="Times New Roman"/>
                      </a:endParaRPr>
                    </a:p>
                    <a:p>
                      <a:pPr marL="91440" indent="-64769">
                        <a:lnSpc>
                          <a:spcPct val="100000"/>
                        </a:lnSpc>
                        <a:spcBef>
                          <a:spcPts val="10"/>
                        </a:spcBef>
                        <a:buAutoNum type="arabicPlain" startAt="2"/>
                        <a:tabLst>
                          <a:tab pos="92075" algn="l"/>
                        </a:tabLst>
                      </a:pPr>
                      <a:r>
                        <a:rPr sz="450" b="1" dirty="0">
                          <a:latin typeface="Times New Roman"/>
                          <a:cs typeface="Times New Roman"/>
                        </a:rPr>
                        <a:t>Alacaklar tahsil</a:t>
                      </a:r>
                      <a:r>
                        <a:rPr sz="450" b="1" spc="-40" dirty="0">
                          <a:latin typeface="Times New Roman"/>
                          <a:cs typeface="Times New Roman"/>
                        </a:rPr>
                        <a:t> </a:t>
                      </a:r>
                      <a:r>
                        <a:rPr sz="450" b="1" spc="5" dirty="0">
                          <a:latin typeface="Times New Roman"/>
                          <a:cs typeface="Times New Roman"/>
                        </a:rPr>
                        <a:t>edildi</a:t>
                      </a:r>
                      <a:endParaRPr sz="450">
                        <a:latin typeface="Times New Roman"/>
                        <a:cs typeface="Times New Roman"/>
                      </a:endParaRPr>
                    </a:p>
                    <a:p>
                      <a:pPr marL="1368425">
                        <a:lnSpc>
                          <a:spcPct val="100000"/>
                        </a:lnSpc>
                        <a:spcBef>
                          <a:spcPts val="30"/>
                        </a:spcBef>
                      </a:pPr>
                      <a:r>
                        <a:rPr sz="400" dirty="0">
                          <a:latin typeface="Times New Roman"/>
                          <a:cs typeface="Times New Roman"/>
                        </a:rPr>
                        <a:t>-Nakit</a:t>
                      </a:r>
                      <a:r>
                        <a:rPr sz="400" spc="10"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91440" indent="-64769">
                        <a:lnSpc>
                          <a:spcPct val="100000"/>
                        </a:lnSpc>
                        <a:spcBef>
                          <a:spcPts val="10"/>
                        </a:spcBef>
                        <a:buAutoNum type="arabicPlain" startAt="6"/>
                        <a:tabLst>
                          <a:tab pos="92075" algn="l"/>
                        </a:tabLst>
                      </a:pPr>
                      <a:r>
                        <a:rPr sz="450" b="1" spc="5" dirty="0">
                          <a:latin typeface="Times New Roman"/>
                          <a:cs typeface="Times New Roman"/>
                        </a:rPr>
                        <a:t>Elde edilen</a:t>
                      </a:r>
                      <a:r>
                        <a:rPr sz="450" b="1" dirty="0">
                          <a:latin typeface="Times New Roman"/>
                          <a:cs typeface="Times New Roman"/>
                        </a:rPr>
                        <a:t> nakit</a:t>
                      </a:r>
                      <a:endParaRPr sz="450">
                        <a:latin typeface="Times New Roman"/>
                        <a:cs typeface="Times New Roman"/>
                      </a:endParaRPr>
                    </a:p>
                    <a:p>
                      <a:pPr marL="1368425">
                        <a:lnSpc>
                          <a:spcPct val="100000"/>
                        </a:lnSpc>
                        <a:spcBef>
                          <a:spcPts val="70"/>
                        </a:spcBef>
                      </a:pPr>
                      <a:r>
                        <a:rPr sz="400" spc="-5" dirty="0">
                          <a:latin typeface="Times New Roman"/>
                          <a:cs typeface="Times New Roman"/>
                        </a:rPr>
                        <a:t>-Menkul </a:t>
                      </a:r>
                      <a:r>
                        <a:rPr sz="400" dirty="0">
                          <a:latin typeface="Times New Roman"/>
                          <a:cs typeface="Times New Roman"/>
                        </a:rPr>
                        <a:t>kıymet</a:t>
                      </a:r>
                      <a:r>
                        <a:rPr sz="400" spc="-50"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1368425">
                        <a:lnSpc>
                          <a:spcPct val="100000"/>
                        </a:lnSpc>
                        <a:spcBef>
                          <a:spcPts val="40"/>
                        </a:spcBef>
                      </a:pPr>
                      <a:r>
                        <a:rPr sz="400" dirty="0">
                          <a:latin typeface="Times New Roman"/>
                          <a:cs typeface="Times New Roman"/>
                        </a:rPr>
                        <a:t>-Stok</a:t>
                      </a:r>
                      <a:r>
                        <a:rPr sz="400" spc="10" dirty="0">
                          <a:latin typeface="Times New Roman"/>
                          <a:cs typeface="Times New Roman"/>
                        </a:rPr>
                        <a:t> </a:t>
                      </a:r>
                      <a:r>
                        <a:rPr sz="400" dirty="0">
                          <a:latin typeface="Times New Roman"/>
                          <a:cs typeface="Times New Roman"/>
                        </a:rPr>
                        <a:t>oldu</a:t>
                      </a:r>
                      <a:endParaRPr sz="400">
                        <a:latin typeface="Times New Roman"/>
                        <a:cs typeface="Times New Roman"/>
                      </a:endParaRPr>
                    </a:p>
                    <a:p>
                      <a:pPr marL="1368425">
                        <a:lnSpc>
                          <a:spcPct val="100000"/>
                        </a:lnSpc>
                        <a:spcBef>
                          <a:spcPts val="10"/>
                        </a:spcBef>
                      </a:pPr>
                      <a:r>
                        <a:rPr sz="400" spc="-5" dirty="0">
                          <a:latin typeface="Times New Roman"/>
                          <a:cs typeface="Times New Roman"/>
                        </a:rPr>
                        <a:t>-Borçlar</a:t>
                      </a:r>
                      <a:r>
                        <a:rPr sz="400" spc="35" dirty="0">
                          <a:latin typeface="Times New Roman"/>
                          <a:cs typeface="Times New Roman"/>
                        </a:rPr>
                        <a:t> </a:t>
                      </a:r>
                      <a:r>
                        <a:rPr sz="400" dirty="0">
                          <a:latin typeface="Times New Roman"/>
                          <a:cs typeface="Times New Roman"/>
                        </a:rPr>
                        <a:t>ödendi</a:t>
                      </a:r>
                      <a:endParaRPr sz="400">
                        <a:latin typeface="Times New Roman"/>
                        <a:cs typeface="Times New Roman"/>
                      </a:endParaRPr>
                    </a:p>
                  </a:txBody>
                  <a:tcPr marL="0" marR="0" marT="2222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ihtiyacı</a:t>
                      </a:r>
                      <a:r>
                        <a:rPr sz="900" b="1" spc="25" dirty="0">
                          <a:solidFill>
                            <a:srgbClr val="330066"/>
                          </a:solidFill>
                          <a:latin typeface="Times New Roman"/>
                          <a:cs typeface="Times New Roman"/>
                        </a:rPr>
                        <a:t> </a:t>
                      </a:r>
                      <a:r>
                        <a:rPr sz="900" b="1" spc="10" dirty="0">
                          <a:solidFill>
                            <a:srgbClr val="330066"/>
                          </a:solidFill>
                          <a:latin typeface="Times New Roman"/>
                          <a:cs typeface="Times New Roman"/>
                        </a:rPr>
                        <a:t>hesabı</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0" dirty="0">
                          <a:solidFill>
                            <a:srgbClr val="FF0000"/>
                          </a:solidFill>
                          <a:latin typeface="Times New Roman"/>
                          <a:cs typeface="Times New Roman"/>
                        </a:rPr>
                        <a:t>Örnek: </a:t>
                      </a:r>
                      <a:r>
                        <a:rPr sz="550" b="1" spc="25" dirty="0">
                          <a:latin typeface="Times New Roman"/>
                          <a:cs typeface="Times New Roman"/>
                        </a:rPr>
                        <a:t>ABC</a:t>
                      </a:r>
                      <a:r>
                        <a:rPr sz="550" b="1" spc="20" dirty="0">
                          <a:latin typeface="Times New Roman"/>
                          <a:cs typeface="Times New Roman"/>
                        </a:rPr>
                        <a:t> </a:t>
                      </a:r>
                      <a:r>
                        <a:rPr sz="550" b="1" spc="10" dirty="0">
                          <a:latin typeface="Times New Roman"/>
                          <a:cs typeface="Times New Roman"/>
                        </a:rPr>
                        <a:t>A.Ş.;</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tabLst>
                          <a:tab pos="1636395" algn="l"/>
                        </a:tabLst>
                      </a:pPr>
                      <a:r>
                        <a:rPr sz="550" spc="10" dirty="0">
                          <a:latin typeface="Times New Roman"/>
                          <a:cs typeface="Times New Roman"/>
                        </a:rPr>
                        <a:t>-Yıllık</a:t>
                      </a:r>
                      <a:r>
                        <a:rPr sz="550" dirty="0">
                          <a:latin typeface="Times New Roman"/>
                          <a:cs typeface="Times New Roman"/>
                        </a:rPr>
                        <a:t> </a:t>
                      </a:r>
                      <a:r>
                        <a:rPr sz="550" spc="15" dirty="0">
                          <a:latin typeface="Times New Roman"/>
                          <a:cs typeface="Times New Roman"/>
                        </a:rPr>
                        <a:t>işletme</a:t>
                      </a:r>
                      <a:r>
                        <a:rPr sz="550" spc="-5" dirty="0">
                          <a:latin typeface="Times New Roman"/>
                          <a:cs typeface="Times New Roman"/>
                        </a:rPr>
                        <a:t> </a:t>
                      </a:r>
                      <a:r>
                        <a:rPr sz="550" spc="10" dirty="0">
                          <a:latin typeface="Times New Roman"/>
                          <a:cs typeface="Times New Roman"/>
                        </a:rPr>
                        <a:t>giderleri	: </a:t>
                      </a:r>
                      <a:r>
                        <a:rPr sz="550" spc="15" dirty="0">
                          <a:latin typeface="Times New Roman"/>
                          <a:cs typeface="Times New Roman"/>
                        </a:rPr>
                        <a:t>13.000.000</a:t>
                      </a:r>
                      <a:r>
                        <a:rPr sz="550" spc="-85" dirty="0">
                          <a:latin typeface="Times New Roman"/>
                          <a:cs typeface="Times New Roman"/>
                        </a:rPr>
                        <a:t> </a:t>
                      </a:r>
                      <a:r>
                        <a:rPr sz="550" spc="25" dirty="0">
                          <a:latin typeface="Times New Roman"/>
                          <a:cs typeface="Times New Roman"/>
                        </a:rPr>
                        <a:t>TL</a:t>
                      </a:r>
                      <a:endParaRPr sz="550">
                        <a:latin typeface="Times New Roman"/>
                        <a:cs typeface="Times New Roman"/>
                      </a:endParaRPr>
                    </a:p>
                    <a:p>
                      <a:pPr marL="27305">
                        <a:lnSpc>
                          <a:spcPct val="100000"/>
                        </a:lnSpc>
                        <a:spcBef>
                          <a:spcPts val="35"/>
                        </a:spcBef>
                        <a:tabLst>
                          <a:tab pos="1636395" algn="l"/>
                        </a:tabLst>
                      </a:pPr>
                      <a:r>
                        <a:rPr sz="550" spc="10" dirty="0">
                          <a:latin typeface="Times New Roman"/>
                          <a:cs typeface="Times New Roman"/>
                        </a:rPr>
                        <a:t>-Ortalama yıllık</a:t>
                      </a:r>
                      <a:r>
                        <a:rPr sz="550" spc="25" dirty="0">
                          <a:latin typeface="Times New Roman"/>
                          <a:cs typeface="Times New Roman"/>
                        </a:rPr>
                        <a:t> </a:t>
                      </a:r>
                      <a:r>
                        <a:rPr sz="550" spc="15" dirty="0">
                          <a:latin typeface="Times New Roman"/>
                          <a:cs typeface="Times New Roman"/>
                        </a:rPr>
                        <a:t>amortisman</a:t>
                      </a:r>
                      <a:r>
                        <a:rPr sz="550" spc="5" dirty="0">
                          <a:latin typeface="Times New Roman"/>
                          <a:cs typeface="Times New Roman"/>
                        </a:rPr>
                        <a:t> </a:t>
                      </a:r>
                      <a:r>
                        <a:rPr sz="550" spc="10" dirty="0">
                          <a:latin typeface="Times New Roman"/>
                          <a:cs typeface="Times New Roman"/>
                        </a:rPr>
                        <a:t>tutarı	:   </a:t>
                      </a:r>
                      <a:r>
                        <a:rPr sz="550" spc="15" dirty="0">
                          <a:latin typeface="Times New Roman"/>
                          <a:cs typeface="Times New Roman"/>
                        </a:rPr>
                        <a:t>4.000.000</a:t>
                      </a:r>
                      <a:r>
                        <a:rPr sz="550" spc="-90" dirty="0">
                          <a:latin typeface="Times New Roman"/>
                          <a:cs typeface="Times New Roman"/>
                        </a:rPr>
                        <a:t> </a:t>
                      </a:r>
                      <a:r>
                        <a:rPr sz="550" spc="25" dirty="0">
                          <a:latin typeface="Times New Roman"/>
                          <a:cs typeface="Times New Roman"/>
                        </a:rPr>
                        <a:t>TL</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pPr>
                      <a:r>
                        <a:rPr sz="550" b="1" spc="15" dirty="0">
                          <a:latin typeface="Times New Roman"/>
                          <a:cs typeface="Times New Roman"/>
                        </a:rPr>
                        <a:t>Çalışma devresi </a:t>
                      </a:r>
                      <a:r>
                        <a:rPr sz="550" b="1" spc="5" dirty="0">
                          <a:latin typeface="Times New Roman"/>
                          <a:cs typeface="Times New Roman"/>
                        </a:rPr>
                        <a:t>ile </a:t>
                      </a:r>
                      <a:r>
                        <a:rPr sz="550" b="1" spc="10" dirty="0">
                          <a:latin typeface="Times New Roman"/>
                          <a:cs typeface="Times New Roman"/>
                        </a:rPr>
                        <a:t>ilgili</a:t>
                      </a:r>
                      <a:r>
                        <a:rPr sz="550" b="1" spc="-45" dirty="0">
                          <a:latin typeface="Times New Roman"/>
                          <a:cs typeface="Times New Roman"/>
                        </a:rPr>
                        <a:t> </a:t>
                      </a:r>
                      <a:r>
                        <a:rPr sz="550" b="1" spc="10" dirty="0">
                          <a:latin typeface="Times New Roman"/>
                          <a:cs typeface="Times New Roman"/>
                        </a:rPr>
                        <a:t>bilgiler:</a:t>
                      </a:r>
                      <a:endParaRPr sz="550">
                        <a:latin typeface="Times New Roman"/>
                        <a:cs typeface="Times New Roman"/>
                      </a:endParaRPr>
                    </a:p>
                    <a:p>
                      <a:pPr marL="89535" indent="-44450">
                        <a:lnSpc>
                          <a:spcPct val="100000"/>
                        </a:lnSpc>
                        <a:spcBef>
                          <a:spcPts val="35"/>
                        </a:spcBef>
                        <a:buChar char="-"/>
                        <a:tabLst>
                          <a:tab pos="90170" algn="l"/>
                          <a:tab pos="1637030" algn="l"/>
                        </a:tabLst>
                      </a:pPr>
                      <a:r>
                        <a:rPr sz="550" spc="15" dirty="0">
                          <a:latin typeface="Times New Roman"/>
                          <a:cs typeface="Times New Roman"/>
                        </a:rPr>
                        <a:t>Hammaddelerin </a:t>
                      </a:r>
                      <a:r>
                        <a:rPr sz="550" spc="20" dirty="0">
                          <a:latin typeface="Times New Roman"/>
                          <a:cs typeface="Times New Roman"/>
                        </a:rPr>
                        <a:t>depoda</a:t>
                      </a:r>
                      <a:r>
                        <a:rPr sz="550" spc="-20" dirty="0">
                          <a:latin typeface="Times New Roman"/>
                          <a:cs typeface="Times New Roman"/>
                        </a:rPr>
                        <a:t> </a:t>
                      </a:r>
                      <a:r>
                        <a:rPr sz="550" spc="15" dirty="0">
                          <a:latin typeface="Times New Roman"/>
                          <a:cs typeface="Times New Roman"/>
                        </a:rPr>
                        <a:t>bekleme</a:t>
                      </a:r>
                      <a:r>
                        <a:rPr sz="550" spc="-5" dirty="0">
                          <a:latin typeface="Times New Roman"/>
                          <a:cs typeface="Times New Roman"/>
                        </a:rPr>
                        <a:t> </a:t>
                      </a:r>
                      <a:r>
                        <a:rPr sz="550" spc="10" dirty="0">
                          <a:latin typeface="Times New Roman"/>
                          <a:cs typeface="Times New Roman"/>
                        </a:rPr>
                        <a:t>süresi	:  </a:t>
                      </a:r>
                      <a:r>
                        <a:rPr sz="550" spc="20" dirty="0">
                          <a:latin typeface="Times New Roman"/>
                          <a:cs typeface="Times New Roman"/>
                        </a:rPr>
                        <a:t>12</a:t>
                      </a:r>
                      <a:r>
                        <a:rPr sz="550" spc="40"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89535" indent="-44450">
                        <a:lnSpc>
                          <a:spcPct val="100000"/>
                        </a:lnSpc>
                        <a:spcBef>
                          <a:spcPts val="50"/>
                        </a:spcBef>
                        <a:buChar char="-"/>
                        <a:tabLst>
                          <a:tab pos="90170" algn="l"/>
                          <a:tab pos="1637030" algn="l"/>
                        </a:tabLst>
                      </a:pPr>
                      <a:r>
                        <a:rPr sz="550" spc="15" dirty="0">
                          <a:latin typeface="Times New Roman"/>
                          <a:cs typeface="Times New Roman"/>
                        </a:rPr>
                        <a:t>Üretim</a:t>
                      </a:r>
                      <a:r>
                        <a:rPr sz="550" spc="-5" dirty="0">
                          <a:latin typeface="Times New Roman"/>
                          <a:cs typeface="Times New Roman"/>
                        </a:rPr>
                        <a:t> </a:t>
                      </a:r>
                      <a:r>
                        <a:rPr sz="550" spc="10" dirty="0">
                          <a:latin typeface="Times New Roman"/>
                          <a:cs typeface="Times New Roman"/>
                        </a:rPr>
                        <a:t>süresi	:    </a:t>
                      </a:r>
                      <a:r>
                        <a:rPr sz="550" spc="15" dirty="0">
                          <a:latin typeface="Times New Roman"/>
                          <a:cs typeface="Times New Roman"/>
                        </a:rPr>
                        <a:t>8</a:t>
                      </a:r>
                      <a:r>
                        <a:rPr sz="550" spc="50"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89535" indent="-44450">
                        <a:lnSpc>
                          <a:spcPct val="100000"/>
                        </a:lnSpc>
                        <a:spcBef>
                          <a:spcPts val="45"/>
                        </a:spcBef>
                        <a:buChar char="-"/>
                        <a:tabLst>
                          <a:tab pos="90170" algn="l"/>
                          <a:tab pos="1637030" algn="l"/>
                        </a:tabLst>
                      </a:pPr>
                      <a:r>
                        <a:rPr sz="550" spc="15" dirty="0">
                          <a:latin typeface="Times New Roman"/>
                          <a:cs typeface="Times New Roman"/>
                        </a:rPr>
                        <a:t>Ürünün</a:t>
                      </a:r>
                      <a:r>
                        <a:rPr sz="550" spc="20" dirty="0">
                          <a:latin typeface="Times New Roman"/>
                          <a:cs typeface="Times New Roman"/>
                        </a:rPr>
                        <a:t> </a:t>
                      </a:r>
                      <a:r>
                        <a:rPr sz="550" spc="15" dirty="0">
                          <a:latin typeface="Times New Roman"/>
                          <a:cs typeface="Times New Roman"/>
                        </a:rPr>
                        <a:t>depolama </a:t>
                      </a:r>
                      <a:r>
                        <a:rPr sz="550" spc="10" dirty="0">
                          <a:latin typeface="Times New Roman"/>
                          <a:cs typeface="Times New Roman"/>
                        </a:rPr>
                        <a:t>süresi	:  </a:t>
                      </a:r>
                      <a:r>
                        <a:rPr sz="550" spc="20" dirty="0">
                          <a:latin typeface="Times New Roman"/>
                          <a:cs typeface="Times New Roman"/>
                        </a:rPr>
                        <a:t>15</a:t>
                      </a:r>
                      <a:r>
                        <a:rPr sz="550" spc="40"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89535" indent="-44450">
                        <a:lnSpc>
                          <a:spcPct val="100000"/>
                        </a:lnSpc>
                        <a:spcBef>
                          <a:spcPts val="35"/>
                        </a:spcBef>
                        <a:buChar char="-"/>
                        <a:tabLst>
                          <a:tab pos="90170" algn="l"/>
                          <a:tab pos="1637030" algn="l"/>
                        </a:tabLst>
                      </a:pPr>
                      <a:r>
                        <a:rPr sz="550" spc="10" dirty="0">
                          <a:latin typeface="Times New Roman"/>
                          <a:cs typeface="Times New Roman"/>
                        </a:rPr>
                        <a:t>Kredili satışların</a:t>
                      </a:r>
                      <a:r>
                        <a:rPr sz="550" spc="15" dirty="0">
                          <a:latin typeface="Times New Roman"/>
                          <a:cs typeface="Times New Roman"/>
                        </a:rPr>
                        <a:t> </a:t>
                      </a:r>
                      <a:r>
                        <a:rPr sz="550" spc="10" dirty="0">
                          <a:latin typeface="Times New Roman"/>
                          <a:cs typeface="Times New Roman"/>
                        </a:rPr>
                        <a:t>ortalama</a:t>
                      </a:r>
                      <a:r>
                        <a:rPr sz="550" spc="25" dirty="0">
                          <a:latin typeface="Times New Roman"/>
                          <a:cs typeface="Times New Roman"/>
                        </a:rPr>
                        <a:t> </a:t>
                      </a:r>
                      <a:r>
                        <a:rPr sz="550" spc="10" dirty="0">
                          <a:latin typeface="Times New Roman"/>
                          <a:cs typeface="Times New Roman"/>
                        </a:rPr>
                        <a:t>vadesi	:  </a:t>
                      </a:r>
                      <a:r>
                        <a:rPr sz="550" spc="20" dirty="0">
                          <a:latin typeface="Times New Roman"/>
                          <a:cs typeface="Times New Roman"/>
                        </a:rPr>
                        <a:t>60</a:t>
                      </a:r>
                      <a:r>
                        <a:rPr sz="550" spc="45"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89535" indent="-44450">
                        <a:lnSpc>
                          <a:spcPct val="100000"/>
                        </a:lnSpc>
                        <a:spcBef>
                          <a:spcPts val="50"/>
                        </a:spcBef>
                        <a:buChar char="-"/>
                        <a:tabLst>
                          <a:tab pos="90170" algn="l"/>
                        </a:tabLst>
                      </a:pPr>
                      <a:r>
                        <a:rPr sz="550" spc="20" dirty="0">
                          <a:latin typeface="Times New Roman"/>
                          <a:cs typeface="Times New Roman"/>
                        </a:rPr>
                        <a:t>Günlük </a:t>
                      </a:r>
                      <a:r>
                        <a:rPr sz="550" spc="15" dirty="0">
                          <a:latin typeface="Times New Roman"/>
                          <a:cs typeface="Times New Roman"/>
                        </a:rPr>
                        <a:t>ödemeler için </a:t>
                      </a:r>
                      <a:r>
                        <a:rPr sz="550" spc="10" dirty="0">
                          <a:latin typeface="Times New Roman"/>
                          <a:cs typeface="Times New Roman"/>
                        </a:rPr>
                        <a:t>kaç </a:t>
                      </a:r>
                      <a:r>
                        <a:rPr sz="550" spc="15" dirty="0">
                          <a:latin typeface="Times New Roman"/>
                          <a:cs typeface="Times New Roman"/>
                        </a:rPr>
                        <a:t>günlük </a:t>
                      </a:r>
                      <a:r>
                        <a:rPr sz="550" spc="10" dirty="0">
                          <a:latin typeface="Times New Roman"/>
                          <a:cs typeface="Times New Roman"/>
                        </a:rPr>
                        <a:t>nakit gerektiği : </a:t>
                      </a:r>
                      <a:r>
                        <a:rPr sz="550" spc="20" dirty="0">
                          <a:latin typeface="Times New Roman"/>
                          <a:cs typeface="Times New Roman"/>
                        </a:rPr>
                        <a:t>10</a:t>
                      </a:r>
                      <a:r>
                        <a:rPr sz="550" spc="55"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89535" indent="-44450">
                        <a:lnSpc>
                          <a:spcPct val="100000"/>
                        </a:lnSpc>
                        <a:spcBef>
                          <a:spcPts val="50"/>
                        </a:spcBef>
                        <a:buChar char="-"/>
                        <a:tabLst>
                          <a:tab pos="90170" algn="l"/>
                          <a:tab pos="1637030" algn="l"/>
                        </a:tabLst>
                      </a:pPr>
                      <a:r>
                        <a:rPr sz="550" spc="10" dirty="0">
                          <a:latin typeface="Times New Roman"/>
                          <a:cs typeface="Times New Roman"/>
                        </a:rPr>
                        <a:t>Kredili alımların</a:t>
                      </a:r>
                      <a:r>
                        <a:rPr sz="550" spc="20" dirty="0">
                          <a:latin typeface="Times New Roman"/>
                          <a:cs typeface="Times New Roman"/>
                        </a:rPr>
                        <a:t> </a:t>
                      </a:r>
                      <a:r>
                        <a:rPr sz="550" spc="10" dirty="0">
                          <a:latin typeface="Times New Roman"/>
                          <a:cs typeface="Times New Roman"/>
                        </a:rPr>
                        <a:t>ortalama</a:t>
                      </a:r>
                      <a:r>
                        <a:rPr sz="550" spc="35" dirty="0">
                          <a:latin typeface="Times New Roman"/>
                          <a:cs typeface="Times New Roman"/>
                        </a:rPr>
                        <a:t> </a:t>
                      </a:r>
                      <a:r>
                        <a:rPr sz="550" spc="10" dirty="0">
                          <a:latin typeface="Times New Roman"/>
                          <a:cs typeface="Times New Roman"/>
                        </a:rPr>
                        <a:t>vadesi	: </a:t>
                      </a:r>
                      <a:r>
                        <a:rPr sz="550" spc="15" dirty="0">
                          <a:latin typeface="Times New Roman"/>
                          <a:cs typeface="Times New Roman"/>
                        </a:rPr>
                        <a:t>(30)</a:t>
                      </a:r>
                      <a:r>
                        <a:rPr sz="550" spc="-100" dirty="0">
                          <a:latin typeface="Times New Roman"/>
                          <a:cs typeface="Times New Roman"/>
                        </a:rPr>
                        <a:t> </a:t>
                      </a:r>
                      <a:r>
                        <a:rPr sz="550" spc="15" dirty="0">
                          <a:latin typeface="Times New Roman"/>
                          <a:cs typeface="Times New Roman"/>
                        </a:rPr>
                        <a:t>gün</a:t>
                      </a:r>
                      <a:endParaRPr sz="550">
                        <a:latin typeface="Times New Roman"/>
                        <a:cs typeface="Times New Roman"/>
                      </a:endParaRPr>
                    </a:p>
                    <a:p>
                      <a:pPr marL="1368425">
                        <a:lnSpc>
                          <a:spcPct val="100000"/>
                        </a:lnSpc>
                        <a:spcBef>
                          <a:spcPts val="35"/>
                        </a:spcBef>
                      </a:pPr>
                      <a:r>
                        <a:rPr sz="550" b="1" spc="20" dirty="0">
                          <a:latin typeface="Times New Roman"/>
                          <a:cs typeface="Times New Roman"/>
                        </a:rPr>
                        <a:t>Toplam </a:t>
                      </a:r>
                      <a:r>
                        <a:rPr sz="550" b="1" spc="10" dirty="0">
                          <a:latin typeface="Times New Roman"/>
                          <a:cs typeface="Times New Roman"/>
                        </a:rPr>
                        <a:t>:  </a:t>
                      </a:r>
                      <a:r>
                        <a:rPr sz="550" b="1" spc="20" dirty="0">
                          <a:latin typeface="Times New Roman"/>
                          <a:cs typeface="Times New Roman"/>
                        </a:rPr>
                        <a:t>75</a:t>
                      </a:r>
                      <a:r>
                        <a:rPr sz="550" b="1" spc="30" dirty="0">
                          <a:latin typeface="Times New Roman"/>
                          <a:cs typeface="Times New Roman"/>
                        </a:rPr>
                        <a:t> </a:t>
                      </a:r>
                      <a:r>
                        <a:rPr sz="550" b="1" spc="20" dirty="0">
                          <a:latin typeface="Times New Roman"/>
                          <a:cs typeface="Times New Roman"/>
                        </a:rPr>
                        <a:t>gün</a:t>
                      </a:r>
                      <a:endParaRPr sz="550">
                        <a:latin typeface="Times New Roman"/>
                        <a:cs typeface="Times New Roman"/>
                      </a:endParaRPr>
                    </a:p>
                    <a:p>
                      <a:pPr>
                        <a:lnSpc>
                          <a:spcPct val="100000"/>
                        </a:lnSpc>
                        <a:spcBef>
                          <a:spcPts val="5"/>
                        </a:spcBef>
                      </a:pPr>
                      <a:endParaRPr sz="650">
                        <a:latin typeface="Times New Roman"/>
                        <a:cs typeface="Times New Roman"/>
                      </a:endParaRPr>
                    </a:p>
                    <a:p>
                      <a:pPr marL="27305">
                        <a:lnSpc>
                          <a:spcPct val="100000"/>
                        </a:lnSpc>
                        <a:spcBef>
                          <a:spcPts val="5"/>
                        </a:spcBef>
                      </a:pPr>
                      <a:r>
                        <a:rPr sz="550" spc="10" dirty="0">
                          <a:latin typeface="Times New Roman"/>
                          <a:cs typeface="Times New Roman"/>
                        </a:rPr>
                        <a:t>İşletme sermayesi ihtiyacı </a:t>
                      </a:r>
                      <a:r>
                        <a:rPr sz="550" spc="20" dirty="0">
                          <a:latin typeface="Times New Roman"/>
                          <a:cs typeface="Times New Roman"/>
                        </a:rPr>
                        <a:t>ne </a:t>
                      </a:r>
                      <a:r>
                        <a:rPr sz="550" spc="10" dirty="0">
                          <a:latin typeface="Times New Roman"/>
                          <a:cs typeface="Times New Roman"/>
                        </a:rPr>
                        <a:t>kadar</a:t>
                      </a:r>
                      <a:r>
                        <a:rPr sz="550" spc="-5" dirty="0">
                          <a:latin typeface="Times New Roman"/>
                          <a:cs typeface="Times New Roman"/>
                        </a:rPr>
                        <a:t> </a:t>
                      </a:r>
                      <a:r>
                        <a:rPr sz="550" spc="15" dirty="0">
                          <a:latin typeface="Times New Roman"/>
                          <a:cs typeface="Times New Roman"/>
                        </a:rPr>
                        <a:t>olmalıdır?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530"/>
                        </a:spcBef>
                      </a:pPr>
                      <a:r>
                        <a:rPr sz="1150" b="1" spc="5" dirty="0">
                          <a:solidFill>
                            <a:srgbClr val="330066"/>
                          </a:solidFill>
                          <a:latin typeface="Times New Roman"/>
                          <a:cs typeface="Times New Roman"/>
                        </a:rPr>
                        <a:t>İşletme sermayesi ihtiyacı</a:t>
                      </a:r>
                      <a:r>
                        <a:rPr sz="1150" b="1" spc="10" dirty="0">
                          <a:solidFill>
                            <a:srgbClr val="330066"/>
                          </a:solidFill>
                          <a:latin typeface="Times New Roman"/>
                          <a:cs typeface="Times New Roman"/>
                        </a:rPr>
                        <a:t> hesabı</a:t>
                      </a:r>
                      <a:endParaRPr sz="1150">
                        <a:latin typeface="Times New Roman"/>
                        <a:cs typeface="Times New Roman"/>
                      </a:endParaRPr>
                    </a:p>
                  </a:txBody>
                  <a:tcPr marL="0" marR="0" marT="6731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a:lnSpc>
                          <a:spcPct val="100000"/>
                        </a:lnSpc>
                        <a:spcBef>
                          <a:spcPts val="45"/>
                        </a:spcBef>
                      </a:pPr>
                      <a:endParaRPr sz="450">
                        <a:latin typeface="Times New Roman"/>
                        <a:cs typeface="Times New Roman"/>
                      </a:endParaRPr>
                    </a:p>
                    <a:p>
                      <a:pPr marL="73025">
                        <a:lnSpc>
                          <a:spcPct val="100000"/>
                        </a:lnSpc>
                      </a:pPr>
                      <a:r>
                        <a:rPr sz="550" spc="15" dirty="0">
                          <a:latin typeface="Times New Roman"/>
                          <a:cs typeface="Times New Roman"/>
                        </a:rPr>
                        <a:t>Önce </a:t>
                      </a:r>
                      <a:r>
                        <a:rPr sz="550" spc="10" dirty="0">
                          <a:latin typeface="Times New Roman"/>
                          <a:cs typeface="Times New Roman"/>
                        </a:rPr>
                        <a:t>çalışma devri </a:t>
                      </a:r>
                      <a:r>
                        <a:rPr sz="550" spc="5" dirty="0">
                          <a:latin typeface="Times New Roman"/>
                          <a:cs typeface="Times New Roman"/>
                        </a:rPr>
                        <a:t>katsayısı</a:t>
                      </a:r>
                      <a:r>
                        <a:rPr sz="550" spc="-5" dirty="0">
                          <a:latin typeface="Times New Roman"/>
                          <a:cs typeface="Times New Roman"/>
                        </a:rPr>
                        <a:t> </a:t>
                      </a:r>
                      <a:r>
                        <a:rPr sz="550" spc="15" dirty="0">
                          <a:latin typeface="Times New Roman"/>
                          <a:cs typeface="Times New Roman"/>
                        </a:rPr>
                        <a:t>hesaplanmalıdır.</a:t>
                      </a:r>
                      <a:endParaRPr sz="550">
                        <a:latin typeface="Times New Roman"/>
                        <a:cs typeface="Times New Roman"/>
                      </a:endParaRPr>
                    </a:p>
                    <a:p>
                      <a:pPr>
                        <a:lnSpc>
                          <a:spcPct val="100000"/>
                        </a:lnSpc>
                        <a:spcBef>
                          <a:spcPts val="10"/>
                        </a:spcBef>
                      </a:pPr>
                      <a:endParaRPr sz="650">
                        <a:latin typeface="Times New Roman"/>
                        <a:cs typeface="Times New Roman"/>
                      </a:endParaRPr>
                    </a:p>
                    <a:p>
                      <a:pPr marL="73025">
                        <a:lnSpc>
                          <a:spcPct val="100000"/>
                        </a:lnSpc>
                      </a:pPr>
                      <a:r>
                        <a:rPr sz="550" b="1" spc="15" dirty="0">
                          <a:latin typeface="Times New Roman"/>
                          <a:cs typeface="Times New Roman"/>
                        </a:rPr>
                        <a:t>Çalışma</a:t>
                      </a:r>
                      <a:r>
                        <a:rPr sz="550" b="1" spc="-5" dirty="0">
                          <a:latin typeface="Times New Roman"/>
                          <a:cs typeface="Times New Roman"/>
                        </a:rPr>
                        <a:t> </a:t>
                      </a:r>
                      <a:r>
                        <a:rPr sz="550" b="1" spc="15" dirty="0">
                          <a:latin typeface="Times New Roman"/>
                          <a:cs typeface="Times New Roman"/>
                        </a:rPr>
                        <a:t>Devri</a:t>
                      </a:r>
                      <a:r>
                        <a:rPr sz="550" b="1" spc="10" dirty="0">
                          <a:latin typeface="Times New Roman"/>
                          <a:cs typeface="Times New Roman"/>
                        </a:rPr>
                        <a:t> </a:t>
                      </a:r>
                      <a:r>
                        <a:rPr sz="550" b="1" spc="15" dirty="0">
                          <a:latin typeface="Times New Roman"/>
                          <a:cs typeface="Times New Roman"/>
                        </a:rPr>
                        <a:t>Katsayısı</a:t>
                      </a:r>
                      <a:r>
                        <a:rPr sz="550" b="1" spc="-40" dirty="0">
                          <a:latin typeface="Times New Roman"/>
                          <a:cs typeface="Times New Roman"/>
                        </a:rPr>
                        <a:t> </a:t>
                      </a:r>
                      <a:r>
                        <a:rPr sz="550" b="1" spc="20" dirty="0">
                          <a:latin typeface="Times New Roman"/>
                          <a:cs typeface="Times New Roman"/>
                        </a:rPr>
                        <a:t>=</a:t>
                      </a:r>
                      <a:r>
                        <a:rPr sz="550" b="1" spc="5" dirty="0">
                          <a:latin typeface="Times New Roman"/>
                          <a:cs typeface="Times New Roman"/>
                        </a:rPr>
                        <a:t> </a:t>
                      </a:r>
                      <a:r>
                        <a:rPr sz="550" b="1" spc="10" dirty="0">
                          <a:latin typeface="Times New Roman"/>
                          <a:cs typeface="Times New Roman"/>
                        </a:rPr>
                        <a:t>Yıllık</a:t>
                      </a:r>
                      <a:r>
                        <a:rPr sz="550" b="1" spc="15" dirty="0">
                          <a:latin typeface="Times New Roman"/>
                          <a:cs typeface="Times New Roman"/>
                        </a:rPr>
                        <a:t> Çalışma</a:t>
                      </a:r>
                      <a:r>
                        <a:rPr sz="550" b="1" spc="-5" dirty="0">
                          <a:latin typeface="Times New Roman"/>
                          <a:cs typeface="Times New Roman"/>
                        </a:rPr>
                        <a:t> </a:t>
                      </a:r>
                      <a:r>
                        <a:rPr sz="550" b="1" spc="10" dirty="0">
                          <a:latin typeface="Times New Roman"/>
                          <a:cs typeface="Times New Roman"/>
                        </a:rPr>
                        <a:t>Süresi / </a:t>
                      </a:r>
                      <a:r>
                        <a:rPr sz="550" b="1" spc="15" dirty="0">
                          <a:latin typeface="Times New Roman"/>
                          <a:cs typeface="Times New Roman"/>
                        </a:rPr>
                        <a:t>Çalışma</a:t>
                      </a:r>
                      <a:r>
                        <a:rPr sz="550" b="1" dirty="0">
                          <a:latin typeface="Times New Roman"/>
                          <a:cs typeface="Times New Roman"/>
                        </a:rPr>
                        <a:t> </a:t>
                      </a:r>
                      <a:r>
                        <a:rPr sz="550" b="1" spc="15" dirty="0">
                          <a:latin typeface="Times New Roman"/>
                          <a:cs typeface="Times New Roman"/>
                        </a:rPr>
                        <a:t>Devresi</a:t>
                      </a:r>
                      <a:endParaRPr sz="550">
                        <a:latin typeface="Times New Roman"/>
                        <a:cs typeface="Times New Roman"/>
                      </a:endParaRPr>
                    </a:p>
                    <a:p>
                      <a:pPr marL="1145540">
                        <a:lnSpc>
                          <a:spcPct val="100000"/>
                        </a:lnSpc>
                        <a:spcBef>
                          <a:spcPts val="35"/>
                        </a:spcBef>
                        <a:tabLst>
                          <a:tab pos="1413510" algn="l"/>
                          <a:tab pos="1682114" algn="l"/>
                          <a:tab pos="2218690" algn="l"/>
                        </a:tabLst>
                      </a:pPr>
                      <a:r>
                        <a:rPr sz="550" spc="20" dirty="0">
                          <a:latin typeface="Times New Roman"/>
                          <a:cs typeface="Times New Roman"/>
                        </a:rPr>
                        <a:t>365	</a:t>
                      </a:r>
                      <a:r>
                        <a:rPr sz="550" spc="10" dirty="0">
                          <a:latin typeface="Times New Roman"/>
                          <a:cs typeface="Times New Roman"/>
                        </a:rPr>
                        <a:t>/	</a:t>
                      </a:r>
                      <a:r>
                        <a:rPr sz="550" spc="20" dirty="0">
                          <a:latin typeface="Times New Roman"/>
                          <a:cs typeface="Times New Roman"/>
                        </a:rPr>
                        <a:t>75	=</a:t>
                      </a:r>
                      <a:r>
                        <a:rPr sz="550" spc="-5" dirty="0">
                          <a:latin typeface="Times New Roman"/>
                          <a:cs typeface="Times New Roman"/>
                        </a:rPr>
                        <a:t> </a:t>
                      </a:r>
                      <a:r>
                        <a:rPr sz="550" spc="15" dirty="0">
                          <a:latin typeface="Times New Roman"/>
                          <a:cs typeface="Times New Roman"/>
                        </a:rPr>
                        <a:t>4,86</a:t>
                      </a:r>
                      <a:endParaRPr sz="550">
                        <a:latin typeface="Times New Roman"/>
                        <a:cs typeface="Times New Roman"/>
                      </a:endParaRPr>
                    </a:p>
                    <a:p>
                      <a:pPr>
                        <a:lnSpc>
                          <a:spcPct val="100000"/>
                        </a:lnSpc>
                        <a:spcBef>
                          <a:spcPts val="10"/>
                        </a:spcBef>
                      </a:pPr>
                      <a:endParaRPr sz="650">
                        <a:latin typeface="Times New Roman"/>
                        <a:cs typeface="Times New Roman"/>
                      </a:endParaRPr>
                    </a:p>
                    <a:p>
                      <a:pPr marL="73025">
                        <a:lnSpc>
                          <a:spcPct val="100000"/>
                        </a:lnSpc>
                      </a:pPr>
                      <a:r>
                        <a:rPr sz="550" b="1" spc="10" dirty="0">
                          <a:latin typeface="Times New Roman"/>
                          <a:cs typeface="Times New Roman"/>
                        </a:rPr>
                        <a:t>İşletme </a:t>
                      </a:r>
                      <a:r>
                        <a:rPr sz="550" b="1" spc="15" dirty="0">
                          <a:latin typeface="Times New Roman"/>
                          <a:cs typeface="Times New Roman"/>
                        </a:rPr>
                        <a:t>Sermayesi </a:t>
                      </a:r>
                      <a:r>
                        <a:rPr sz="550" b="1" spc="10" dirty="0">
                          <a:latin typeface="Times New Roman"/>
                          <a:cs typeface="Times New Roman"/>
                        </a:rPr>
                        <a:t>İhtiyacı </a:t>
                      </a:r>
                      <a:r>
                        <a:rPr sz="550" b="1" spc="20" dirty="0">
                          <a:latin typeface="Times New Roman"/>
                          <a:cs typeface="Times New Roman"/>
                        </a:rPr>
                        <a:t>= </a:t>
                      </a:r>
                      <a:r>
                        <a:rPr sz="550" b="1" spc="10" dirty="0">
                          <a:latin typeface="Times New Roman"/>
                          <a:cs typeface="Times New Roman"/>
                        </a:rPr>
                        <a:t>Yıllık İşletme Giderleri / </a:t>
                      </a:r>
                      <a:r>
                        <a:rPr sz="550" b="1" spc="15" dirty="0">
                          <a:latin typeface="Times New Roman"/>
                          <a:cs typeface="Times New Roman"/>
                        </a:rPr>
                        <a:t>Çalışma Devri</a:t>
                      </a:r>
                      <a:r>
                        <a:rPr sz="550" b="1" spc="-30" dirty="0">
                          <a:latin typeface="Times New Roman"/>
                          <a:cs typeface="Times New Roman"/>
                        </a:rPr>
                        <a:t> </a:t>
                      </a:r>
                      <a:r>
                        <a:rPr sz="550" b="1" spc="15" dirty="0">
                          <a:latin typeface="Times New Roman"/>
                          <a:cs typeface="Times New Roman"/>
                        </a:rPr>
                        <a:t>Katsayısı</a:t>
                      </a:r>
                      <a:endParaRPr sz="550">
                        <a:latin typeface="Times New Roman"/>
                        <a:cs typeface="Times New Roman"/>
                      </a:endParaRPr>
                    </a:p>
                    <a:p>
                      <a:pPr>
                        <a:lnSpc>
                          <a:spcPct val="100000"/>
                        </a:lnSpc>
                        <a:spcBef>
                          <a:spcPts val="5"/>
                        </a:spcBef>
                      </a:pPr>
                      <a:endParaRPr sz="600">
                        <a:latin typeface="Times New Roman"/>
                        <a:cs typeface="Times New Roman"/>
                      </a:endParaRPr>
                    </a:p>
                    <a:p>
                      <a:pPr marL="73025" marR="81915">
                        <a:lnSpc>
                          <a:spcPct val="107300"/>
                        </a:lnSpc>
                      </a:pPr>
                      <a:r>
                        <a:rPr sz="550" spc="10" dirty="0">
                          <a:solidFill>
                            <a:srgbClr val="FF0000"/>
                          </a:solidFill>
                          <a:latin typeface="Times New Roman"/>
                          <a:cs typeface="Times New Roman"/>
                        </a:rPr>
                        <a:t>***Doğru </a:t>
                      </a:r>
                      <a:r>
                        <a:rPr sz="550" spc="15" dirty="0">
                          <a:solidFill>
                            <a:srgbClr val="FF0000"/>
                          </a:solidFill>
                          <a:latin typeface="Times New Roman"/>
                          <a:cs typeface="Times New Roman"/>
                        </a:rPr>
                        <a:t>hesaplama </a:t>
                      </a:r>
                      <a:r>
                        <a:rPr sz="550" spc="10" dirty="0">
                          <a:solidFill>
                            <a:srgbClr val="FF0000"/>
                          </a:solidFill>
                          <a:latin typeface="Times New Roman"/>
                          <a:cs typeface="Times New Roman"/>
                        </a:rPr>
                        <a:t>yapılabilmesi için yıllık </a:t>
                      </a:r>
                      <a:r>
                        <a:rPr sz="550" spc="15" dirty="0">
                          <a:solidFill>
                            <a:srgbClr val="FF0000"/>
                          </a:solidFill>
                          <a:latin typeface="Times New Roman"/>
                          <a:cs typeface="Times New Roman"/>
                        </a:rPr>
                        <a:t>işletme </a:t>
                      </a:r>
                      <a:r>
                        <a:rPr sz="550" spc="10" dirty="0">
                          <a:solidFill>
                            <a:srgbClr val="FF0000"/>
                          </a:solidFill>
                          <a:latin typeface="Times New Roman"/>
                          <a:cs typeface="Times New Roman"/>
                        </a:rPr>
                        <a:t>giderlerinin nakit çıkışı  gerektirmeyen giderleri </a:t>
                      </a:r>
                      <a:r>
                        <a:rPr sz="550" spc="15" dirty="0">
                          <a:solidFill>
                            <a:srgbClr val="FF0000"/>
                          </a:solidFill>
                          <a:latin typeface="Times New Roman"/>
                          <a:cs typeface="Times New Roman"/>
                        </a:rPr>
                        <a:t>içermemesi </a:t>
                      </a:r>
                      <a:r>
                        <a:rPr sz="550" spc="10" dirty="0">
                          <a:solidFill>
                            <a:srgbClr val="FF0000"/>
                          </a:solidFill>
                          <a:latin typeface="Times New Roman"/>
                          <a:cs typeface="Times New Roman"/>
                        </a:rPr>
                        <a:t>gerekir. </a:t>
                      </a:r>
                      <a:r>
                        <a:rPr sz="550" spc="20" dirty="0">
                          <a:latin typeface="Times New Roman"/>
                          <a:cs typeface="Times New Roman"/>
                        </a:rPr>
                        <a:t>Buna</a:t>
                      </a:r>
                      <a:r>
                        <a:rPr sz="550" spc="-75" dirty="0">
                          <a:latin typeface="Times New Roman"/>
                          <a:cs typeface="Times New Roman"/>
                        </a:rPr>
                        <a:t> </a:t>
                      </a:r>
                      <a:r>
                        <a:rPr sz="550" spc="10" dirty="0">
                          <a:latin typeface="Times New Roman"/>
                          <a:cs typeface="Times New Roman"/>
                        </a:rPr>
                        <a:t>göre;</a:t>
                      </a:r>
                      <a:endParaRPr sz="550">
                        <a:latin typeface="Times New Roman"/>
                        <a:cs typeface="Times New Roman"/>
                      </a:endParaRPr>
                    </a:p>
                    <a:p>
                      <a:pPr>
                        <a:lnSpc>
                          <a:spcPct val="100000"/>
                        </a:lnSpc>
                        <a:spcBef>
                          <a:spcPts val="55"/>
                        </a:spcBef>
                      </a:pPr>
                      <a:endParaRPr sz="600">
                        <a:latin typeface="Times New Roman"/>
                        <a:cs typeface="Times New Roman"/>
                      </a:endParaRPr>
                    </a:p>
                    <a:p>
                      <a:pPr marL="1163955">
                        <a:lnSpc>
                          <a:spcPct val="100000"/>
                        </a:lnSpc>
                      </a:pPr>
                      <a:r>
                        <a:rPr sz="550" spc="15" dirty="0">
                          <a:latin typeface="Times New Roman"/>
                          <a:cs typeface="Times New Roman"/>
                        </a:rPr>
                        <a:t>13.000.000</a:t>
                      </a:r>
                      <a:r>
                        <a:rPr sz="550" spc="-40" dirty="0">
                          <a:latin typeface="Times New Roman"/>
                          <a:cs typeface="Times New Roman"/>
                        </a:rPr>
                        <a:t> </a:t>
                      </a:r>
                      <a:r>
                        <a:rPr sz="550" spc="15" dirty="0">
                          <a:latin typeface="Times New Roman"/>
                          <a:cs typeface="Times New Roman"/>
                        </a:rPr>
                        <a:t>– 4.000.000</a:t>
                      </a:r>
                      <a:r>
                        <a:rPr sz="550" spc="-30" dirty="0">
                          <a:latin typeface="Times New Roman"/>
                          <a:cs typeface="Times New Roman"/>
                        </a:rPr>
                        <a:t> </a:t>
                      </a:r>
                      <a:r>
                        <a:rPr sz="550" spc="20" dirty="0">
                          <a:latin typeface="Times New Roman"/>
                          <a:cs typeface="Times New Roman"/>
                        </a:rPr>
                        <a:t>=</a:t>
                      </a:r>
                      <a:r>
                        <a:rPr sz="550" spc="15" dirty="0">
                          <a:latin typeface="Times New Roman"/>
                          <a:cs typeface="Times New Roman"/>
                        </a:rPr>
                        <a:t> 9.000.000</a:t>
                      </a:r>
                      <a:r>
                        <a:rPr sz="550" spc="-35" dirty="0">
                          <a:latin typeface="Times New Roman"/>
                          <a:cs typeface="Times New Roman"/>
                        </a:rPr>
                        <a:t> </a:t>
                      </a:r>
                      <a:r>
                        <a:rPr sz="550" spc="25" dirty="0">
                          <a:latin typeface="Times New Roman"/>
                          <a:cs typeface="Times New Roman"/>
                        </a:rPr>
                        <a:t>TL</a:t>
                      </a:r>
                      <a:endParaRPr sz="550">
                        <a:latin typeface="Times New Roman"/>
                        <a:cs typeface="Times New Roman"/>
                      </a:endParaRPr>
                    </a:p>
                    <a:p>
                      <a:pPr>
                        <a:lnSpc>
                          <a:spcPct val="100000"/>
                        </a:lnSpc>
                        <a:spcBef>
                          <a:spcPts val="50"/>
                        </a:spcBef>
                      </a:pPr>
                      <a:endParaRPr sz="600">
                        <a:latin typeface="Times New Roman"/>
                        <a:cs typeface="Times New Roman"/>
                      </a:endParaRPr>
                    </a:p>
                    <a:p>
                      <a:pPr marL="73025">
                        <a:lnSpc>
                          <a:spcPct val="100000"/>
                        </a:lnSpc>
                        <a:spcBef>
                          <a:spcPts val="5"/>
                        </a:spcBef>
                      </a:pPr>
                      <a:r>
                        <a:rPr sz="550" spc="10" dirty="0">
                          <a:latin typeface="Times New Roman"/>
                          <a:cs typeface="Times New Roman"/>
                        </a:rPr>
                        <a:t>İşletme Sermayesi İhtiyacı </a:t>
                      </a:r>
                      <a:r>
                        <a:rPr sz="550" spc="20" dirty="0">
                          <a:latin typeface="Times New Roman"/>
                          <a:cs typeface="Times New Roman"/>
                        </a:rPr>
                        <a:t>= </a:t>
                      </a:r>
                      <a:r>
                        <a:rPr sz="550" spc="15" dirty="0">
                          <a:latin typeface="Times New Roman"/>
                          <a:cs typeface="Times New Roman"/>
                        </a:rPr>
                        <a:t>9.000.000 </a:t>
                      </a:r>
                      <a:r>
                        <a:rPr sz="550" spc="10" dirty="0">
                          <a:latin typeface="Times New Roman"/>
                          <a:cs typeface="Times New Roman"/>
                        </a:rPr>
                        <a:t>/</a:t>
                      </a:r>
                      <a:r>
                        <a:rPr sz="550" spc="-55" dirty="0">
                          <a:latin typeface="Times New Roman"/>
                          <a:cs typeface="Times New Roman"/>
                        </a:rPr>
                        <a:t> </a:t>
                      </a:r>
                      <a:r>
                        <a:rPr sz="550" spc="15" dirty="0">
                          <a:latin typeface="Times New Roman"/>
                          <a:cs typeface="Times New Roman"/>
                        </a:rPr>
                        <a:t>4,86</a:t>
                      </a:r>
                      <a:endParaRPr sz="550">
                        <a:latin typeface="Times New Roman"/>
                        <a:cs typeface="Times New Roman"/>
                      </a:endParaRPr>
                    </a:p>
                    <a:p>
                      <a:pPr marL="877569">
                        <a:lnSpc>
                          <a:spcPct val="100000"/>
                        </a:lnSpc>
                        <a:spcBef>
                          <a:spcPts val="45"/>
                        </a:spcBef>
                      </a:pPr>
                      <a:r>
                        <a:rPr sz="550" spc="20" dirty="0">
                          <a:latin typeface="Times New Roman"/>
                          <a:cs typeface="Times New Roman"/>
                        </a:rPr>
                        <a:t>= </a:t>
                      </a:r>
                      <a:r>
                        <a:rPr sz="550" b="1" spc="15" dirty="0">
                          <a:latin typeface="Times New Roman"/>
                          <a:cs typeface="Times New Roman"/>
                        </a:rPr>
                        <a:t>1.851.851</a:t>
                      </a:r>
                      <a:r>
                        <a:rPr sz="550" b="1" spc="-15" dirty="0">
                          <a:latin typeface="Times New Roman"/>
                          <a:cs typeface="Times New Roman"/>
                        </a:rPr>
                        <a:t> </a:t>
                      </a:r>
                      <a:r>
                        <a:rPr sz="550" b="1" spc="25" dirty="0">
                          <a:latin typeface="Times New Roman"/>
                          <a:cs typeface="Times New Roman"/>
                        </a:rPr>
                        <a:t>TL</a:t>
                      </a:r>
                      <a:endParaRPr sz="550">
                        <a:latin typeface="Times New Roman"/>
                        <a:cs typeface="Times New Roman"/>
                      </a:endParaRPr>
                    </a:p>
                  </a:txBody>
                  <a:tcPr marL="0" marR="0" marT="5715"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70"/>
                        </a:spcBef>
                      </a:pPr>
                      <a:r>
                        <a:rPr sz="700" b="1" spc="-5" dirty="0">
                          <a:solidFill>
                            <a:srgbClr val="330066"/>
                          </a:solidFill>
                          <a:latin typeface="Times New Roman"/>
                          <a:cs typeface="Times New Roman"/>
                        </a:rPr>
                        <a:t>Çalışma sermayesi yönetiminde yer </a:t>
                      </a:r>
                      <a:r>
                        <a:rPr sz="700" b="1" dirty="0">
                          <a:solidFill>
                            <a:srgbClr val="330066"/>
                          </a:solidFill>
                          <a:latin typeface="Times New Roman"/>
                          <a:cs typeface="Times New Roman"/>
                        </a:rPr>
                        <a:t>alan </a:t>
                      </a:r>
                      <a:r>
                        <a:rPr sz="700" b="1" spc="-10" dirty="0">
                          <a:solidFill>
                            <a:srgbClr val="330066"/>
                          </a:solidFill>
                          <a:latin typeface="Times New Roman"/>
                          <a:cs typeface="Times New Roman"/>
                        </a:rPr>
                        <a:t>iki </a:t>
                      </a:r>
                      <a:r>
                        <a:rPr sz="700" b="1" dirty="0">
                          <a:solidFill>
                            <a:srgbClr val="330066"/>
                          </a:solidFill>
                          <a:latin typeface="Times New Roman"/>
                          <a:cs typeface="Times New Roman"/>
                        </a:rPr>
                        <a:t>temel</a:t>
                      </a:r>
                      <a:r>
                        <a:rPr sz="700" b="1" spc="75" dirty="0">
                          <a:solidFill>
                            <a:srgbClr val="330066"/>
                          </a:solidFill>
                          <a:latin typeface="Times New Roman"/>
                          <a:cs typeface="Times New Roman"/>
                        </a:rPr>
                        <a:t> </a:t>
                      </a:r>
                      <a:r>
                        <a:rPr sz="700" b="1" dirty="0">
                          <a:solidFill>
                            <a:srgbClr val="330066"/>
                          </a:solidFill>
                          <a:latin typeface="Times New Roman"/>
                          <a:cs typeface="Times New Roman"/>
                        </a:rPr>
                        <a:t>soru;</a:t>
                      </a:r>
                      <a:endParaRPr sz="700">
                        <a:latin typeface="Times New Roman"/>
                        <a:cs typeface="Times New Roman"/>
                      </a:endParaRPr>
                    </a:p>
                  </a:txBody>
                  <a:tcPr marL="0" marR="0" marT="7239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700">
                        <a:latin typeface="Times New Roman"/>
                        <a:cs typeface="Times New Roman"/>
                      </a:endParaRPr>
                    </a:p>
                    <a:p>
                      <a:pPr marL="138430" marR="407670" indent="-111760">
                        <a:lnSpc>
                          <a:spcPct val="100000"/>
                        </a:lnSpc>
                        <a:buFont typeface="Times New Roman"/>
                        <a:buAutoNum type="arabicPlain"/>
                        <a:tabLst>
                          <a:tab pos="125095" algn="l"/>
                        </a:tabLst>
                      </a:pPr>
                      <a:r>
                        <a:rPr sz="700" spc="5" dirty="0">
                          <a:latin typeface="Times New Roman"/>
                          <a:cs typeface="Times New Roman"/>
                        </a:rPr>
                        <a:t>Dönen </a:t>
                      </a:r>
                      <a:r>
                        <a:rPr sz="700" spc="-5" dirty="0">
                          <a:latin typeface="Times New Roman"/>
                          <a:cs typeface="Times New Roman"/>
                        </a:rPr>
                        <a:t>Varlıklara yapılacak yatırımın </a:t>
                      </a:r>
                      <a:r>
                        <a:rPr sz="700" dirty="0">
                          <a:latin typeface="Times New Roman"/>
                          <a:cs typeface="Times New Roman"/>
                        </a:rPr>
                        <a:t>optimum tutarı </a:t>
                      </a:r>
                      <a:r>
                        <a:rPr sz="700" spc="5" dirty="0">
                          <a:latin typeface="Times New Roman"/>
                          <a:cs typeface="Times New Roman"/>
                        </a:rPr>
                        <a:t>ne  </a:t>
                      </a:r>
                      <a:r>
                        <a:rPr sz="700" spc="-5" dirty="0">
                          <a:latin typeface="Times New Roman"/>
                          <a:cs typeface="Times New Roman"/>
                        </a:rPr>
                        <a:t>olmalıdır?</a:t>
                      </a:r>
                      <a:endParaRPr sz="700">
                        <a:latin typeface="Times New Roman"/>
                        <a:cs typeface="Times New Roman"/>
                      </a:endParaRPr>
                    </a:p>
                    <a:p>
                      <a:pPr>
                        <a:lnSpc>
                          <a:spcPct val="100000"/>
                        </a:lnSpc>
                        <a:spcBef>
                          <a:spcPts val="45"/>
                        </a:spcBef>
                        <a:buFont typeface="Times New Roman"/>
                        <a:buAutoNum type="arabicPlain"/>
                      </a:pPr>
                      <a:endParaRPr sz="700">
                        <a:latin typeface="Times New Roman"/>
                        <a:cs typeface="Times New Roman"/>
                      </a:endParaRPr>
                    </a:p>
                    <a:p>
                      <a:pPr marL="124460" indent="-97790">
                        <a:lnSpc>
                          <a:spcPct val="100000"/>
                        </a:lnSpc>
                        <a:spcBef>
                          <a:spcPts val="5"/>
                        </a:spcBef>
                        <a:buFont typeface="Times New Roman"/>
                        <a:buAutoNum type="arabicPlain"/>
                        <a:tabLst>
                          <a:tab pos="125095" algn="l"/>
                        </a:tabLst>
                      </a:pPr>
                      <a:r>
                        <a:rPr sz="700" spc="5" dirty="0">
                          <a:latin typeface="Times New Roman"/>
                          <a:cs typeface="Times New Roman"/>
                        </a:rPr>
                        <a:t>Dönen </a:t>
                      </a:r>
                      <a:r>
                        <a:rPr sz="700" spc="-5" dirty="0">
                          <a:latin typeface="Times New Roman"/>
                          <a:cs typeface="Times New Roman"/>
                        </a:rPr>
                        <a:t>Varlıklar </a:t>
                      </a:r>
                      <a:r>
                        <a:rPr sz="700" dirty="0">
                          <a:latin typeface="Times New Roman"/>
                          <a:cs typeface="Times New Roman"/>
                        </a:rPr>
                        <a:t>hangi </a:t>
                      </a:r>
                      <a:r>
                        <a:rPr sz="700" spc="-5" dirty="0">
                          <a:latin typeface="Times New Roman"/>
                          <a:cs typeface="Times New Roman"/>
                        </a:rPr>
                        <a:t>kaynaklarla </a:t>
                      </a:r>
                      <a:r>
                        <a:rPr sz="700" dirty="0">
                          <a:latin typeface="Times New Roman"/>
                          <a:cs typeface="Times New Roman"/>
                        </a:rPr>
                        <a:t>finanse</a:t>
                      </a:r>
                      <a:r>
                        <a:rPr sz="700" spc="-30" dirty="0">
                          <a:latin typeface="Times New Roman"/>
                          <a:cs typeface="Times New Roman"/>
                        </a:rPr>
                        <a:t> </a:t>
                      </a:r>
                      <a:r>
                        <a:rPr sz="700" spc="-5" dirty="0">
                          <a:latin typeface="Times New Roman"/>
                          <a:cs typeface="Times New Roman"/>
                        </a:rPr>
                        <a:t>edilmelidir?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Çalışma sermayesi </a:t>
                      </a:r>
                      <a:r>
                        <a:rPr sz="900" b="1" spc="15" dirty="0">
                          <a:solidFill>
                            <a:srgbClr val="330066"/>
                          </a:solidFill>
                          <a:latin typeface="Times New Roman"/>
                          <a:cs typeface="Times New Roman"/>
                        </a:rPr>
                        <a:t>neden</a:t>
                      </a:r>
                      <a:r>
                        <a:rPr sz="900" b="1" spc="70" dirty="0">
                          <a:solidFill>
                            <a:srgbClr val="330066"/>
                          </a:solidFill>
                          <a:latin typeface="Times New Roman"/>
                          <a:cs typeface="Times New Roman"/>
                        </a:rPr>
                        <a:t> </a:t>
                      </a:r>
                      <a:r>
                        <a:rPr sz="900" b="1" spc="10" dirty="0">
                          <a:solidFill>
                            <a:srgbClr val="330066"/>
                          </a:solidFill>
                          <a:latin typeface="Times New Roman"/>
                          <a:cs typeface="Times New Roman"/>
                        </a:rPr>
                        <a:t>önemlidir?</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124460" indent="-97790">
                        <a:lnSpc>
                          <a:spcPct val="100000"/>
                        </a:lnSpc>
                        <a:spcBef>
                          <a:spcPts val="480"/>
                        </a:spcBef>
                        <a:buFont typeface="Times New Roman"/>
                        <a:buAutoNum type="arabicPlain"/>
                        <a:tabLst>
                          <a:tab pos="125095" algn="l"/>
                        </a:tabLst>
                      </a:pPr>
                      <a:r>
                        <a:rPr sz="700" spc="-5" dirty="0">
                          <a:latin typeface="Times New Roman"/>
                          <a:cs typeface="Times New Roman"/>
                        </a:rPr>
                        <a:t>İşletmenin </a:t>
                      </a:r>
                      <a:r>
                        <a:rPr sz="700" spc="-5" dirty="0">
                          <a:solidFill>
                            <a:srgbClr val="FF0000"/>
                          </a:solidFill>
                          <a:latin typeface="Times New Roman"/>
                          <a:cs typeface="Times New Roman"/>
                        </a:rPr>
                        <a:t>tam </a:t>
                      </a:r>
                      <a:r>
                        <a:rPr sz="700" dirty="0">
                          <a:solidFill>
                            <a:srgbClr val="FF0000"/>
                          </a:solidFill>
                          <a:latin typeface="Times New Roman"/>
                          <a:cs typeface="Times New Roman"/>
                        </a:rPr>
                        <a:t>kapasite </a:t>
                      </a:r>
                      <a:r>
                        <a:rPr sz="700" spc="-10" dirty="0">
                          <a:latin typeface="Times New Roman"/>
                          <a:cs typeface="Times New Roman"/>
                        </a:rPr>
                        <a:t>ile </a:t>
                      </a:r>
                      <a:r>
                        <a:rPr sz="700" spc="-5" dirty="0">
                          <a:latin typeface="Times New Roman"/>
                          <a:cs typeface="Times New Roman"/>
                        </a:rPr>
                        <a:t>çalışabilmesi</a:t>
                      </a:r>
                      <a:r>
                        <a:rPr sz="700" spc="20" dirty="0">
                          <a:latin typeface="Times New Roman"/>
                          <a:cs typeface="Times New Roman"/>
                        </a:rPr>
                        <a:t> </a:t>
                      </a:r>
                      <a:r>
                        <a:rPr sz="700" spc="-5" dirty="0">
                          <a:latin typeface="Times New Roman"/>
                          <a:cs typeface="Times New Roman"/>
                        </a:rPr>
                        <a:t>için,</a:t>
                      </a:r>
                      <a:endParaRPr sz="700">
                        <a:latin typeface="Times New Roman"/>
                        <a:cs typeface="Times New Roman"/>
                      </a:endParaRPr>
                    </a:p>
                    <a:p>
                      <a:pPr marL="124460" indent="-97790">
                        <a:lnSpc>
                          <a:spcPct val="100000"/>
                        </a:lnSpc>
                        <a:buFont typeface="Times New Roman"/>
                        <a:buAutoNum type="arabicPlain"/>
                        <a:tabLst>
                          <a:tab pos="125095" algn="l"/>
                        </a:tabLst>
                      </a:pPr>
                      <a:r>
                        <a:rPr sz="700" dirty="0">
                          <a:latin typeface="Times New Roman"/>
                          <a:cs typeface="Times New Roman"/>
                        </a:rPr>
                        <a:t>Yükümlülüklerini karşılayamama </a:t>
                      </a:r>
                      <a:r>
                        <a:rPr sz="700" dirty="0">
                          <a:solidFill>
                            <a:srgbClr val="FF0000"/>
                          </a:solidFill>
                          <a:latin typeface="Times New Roman"/>
                          <a:cs typeface="Times New Roman"/>
                        </a:rPr>
                        <a:t>riskinin </a:t>
                      </a:r>
                      <a:r>
                        <a:rPr sz="700" spc="-5" dirty="0">
                          <a:solidFill>
                            <a:srgbClr val="FF0000"/>
                          </a:solidFill>
                          <a:latin typeface="Times New Roman"/>
                          <a:cs typeface="Times New Roman"/>
                        </a:rPr>
                        <a:t>azaltılması</a:t>
                      </a:r>
                      <a:r>
                        <a:rPr sz="700" spc="-70" dirty="0">
                          <a:solidFill>
                            <a:srgbClr val="FF0000"/>
                          </a:solidFill>
                          <a:latin typeface="Times New Roman"/>
                          <a:cs typeface="Times New Roman"/>
                        </a:rPr>
                        <a:t> </a:t>
                      </a:r>
                      <a:r>
                        <a:rPr sz="700" spc="-5" dirty="0">
                          <a:latin typeface="Times New Roman"/>
                          <a:cs typeface="Times New Roman"/>
                        </a:rPr>
                        <a:t>için,</a:t>
                      </a:r>
                      <a:endParaRPr sz="700">
                        <a:latin typeface="Times New Roman"/>
                        <a:cs typeface="Times New Roman"/>
                      </a:endParaRPr>
                    </a:p>
                    <a:p>
                      <a:pPr marL="124460" indent="-97790">
                        <a:lnSpc>
                          <a:spcPct val="100000"/>
                        </a:lnSpc>
                        <a:buClr>
                          <a:srgbClr val="000000"/>
                        </a:buClr>
                        <a:buFont typeface="Times New Roman"/>
                        <a:buAutoNum type="arabicPlain"/>
                        <a:tabLst>
                          <a:tab pos="125095" algn="l"/>
                        </a:tabLst>
                      </a:pPr>
                      <a:r>
                        <a:rPr sz="700" spc="-5" dirty="0">
                          <a:solidFill>
                            <a:srgbClr val="FF0000"/>
                          </a:solidFill>
                          <a:latin typeface="Times New Roman"/>
                          <a:cs typeface="Times New Roman"/>
                        </a:rPr>
                        <a:t>Kredi değerliliğinin </a:t>
                      </a:r>
                      <a:r>
                        <a:rPr sz="700" spc="-5" dirty="0">
                          <a:latin typeface="Times New Roman"/>
                          <a:cs typeface="Times New Roman"/>
                        </a:rPr>
                        <a:t>artırılması</a:t>
                      </a:r>
                      <a:r>
                        <a:rPr sz="700" spc="15" dirty="0">
                          <a:latin typeface="Times New Roman"/>
                          <a:cs typeface="Times New Roman"/>
                        </a:rPr>
                        <a:t> </a:t>
                      </a:r>
                      <a:r>
                        <a:rPr sz="700" spc="-5" dirty="0">
                          <a:latin typeface="Times New Roman"/>
                          <a:cs typeface="Times New Roman"/>
                        </a:rPr>
                        <a:t>için,</a:t>
                      </a:r>
                      <a:endParaRPr sz="700">
                        <a:latin typeface="Times New Roman"/>
                        <a:cs typeface="Times New Roman"/>
                      </a:endParaRPr>
                    </a:p>
                    <a:p>
                      <a:pPr marL="27305" marR="141605">
                        <a:lnSpc>
                          <a:spcPct val="100000"/>
                        </a:lnSpc>
                        <a:spcBef>
                          <a:spcPts val="15"/>
                        </a:spcBef>
                        <a:buFont typeface="Times New Roman"/>
                        <a:buAutoNum type="arabicPlain"/>
                        <a:tabLst>
                          <a:tab pos="196850" algn="l"/>
                        </a:tabLst>
                      </a:pPr>
                      <a:r>
                        <a:rPr sz="700" dirty="0">
                          <a:latin typeface="Times New Roman"/>
                          <a:cs typeface="Times New Roman"/>
                        </a:rPr>
                        <a:t>Olağanüstü durumlarda </a:t>
                      </a:r>
                      <a:r>
                        <a:rPr sz="700" dirty="0">
                          <a:solidFill>
                            <a:srgbClr val="FF0000"/>
                          </a:solidFill>
                          <a:latin typeface="Times New Roman"/>
                          <a:cs typeface="Times New Roman"/>
                        </a:rPr>
                        <a:t>mali yönden zor </a:t>
                      </a:r>
                      <a:r>
                        <a:rPr sz="700" spc="-5" dirty="0">
                          <a:latin typeface="Times New Roman"/>
                          <a:cs typeface="Times New Roman"/>
                        </a:rPr>
                        <a:t>durumlara  </a:t>
                      </a:r>
                      <a:r>
                        <a:rPr sz="700" dirty="0">
                          <a:latin typeface="Times New Roman"/>
                          <a:cs typeface="Times New Roman"/>
                        </a:rPr>
                        <a:t>düşülmesinin önlemesi</a:t>
                      </a:r>
                      <a:r>
                        <a:rPr sz="700" spc="-75" dirty="0">
                          <a:latin typeface="Times New Roman"/>
                          <a:cs typeface="Times New Roman"/>
                        </a:rPr>
                        <a:t> </a:t>
                      </a:r>
                      <a:r>
                        <a:rPr sz="700" spc="-5" dirty="0">
                          <a:latin typeface="Times New Roman"/>
                          <a:cs typeface="Times New Roman"/>
                        </a:rPr>
                        <a:t>için,</a:t>
                      </a:r>
                      <a:endParaRPr sz="700">
                        <a:latin typeface="Times New Roman"/>
                        <a:cs typeface="Times New Roman"/>
                      </a:endParaRPr>
                    </a:p>
                    <a:p>
                      <a:pPr marL="27305" marR="142875">
                        <a:lnSpc>
                          <a:spcPct val="100000"/>
                        </a:lnSpc>
                        <a:spcBef>
                          <a:spcPts val="10"/>
                        </a:spcBef>
                        <a:buFont typeface="Times New Roman"/>
                        <a:buAutoNum type="arabicPlain"/>
                        <a:tabLst>
                          <a:tab pos="183515" algn="l"/>
                        </a:tabLst>
                      </a:pPr>
                      <a:r>
                        <a:rPr sz="700" spc="-5" dirty="0">
                          <a:latin typeface="Times New Roman"/>
                          <a:cs typeface="Times New Roman"/>
                        </a:rPr>
                        <a:t>Faaliyetlerin </a:t>
                      </a:r>
                      <a:r>
                        <a:rPr sz="700" spc="-5" dirty="0">
                          <a:solidFill>
                            <a:srgbClr val="FF0000"/>
                          </a:solidFill>
                          <a:latin typeface="Times New Roman"/>
                          <a:cs typeface="Times New Roman"/>
                        </a:rPr>
                        <a:t>karlı/verimli </a:t>
                      </a:r>
                      <a:r>
                        <a:rPr sz="700" dirty="0">
                          <a:latin typeface="Times New Roman"/>
                          <a:cs typeface="Times New Roman"/>
                        </a:rPr>
                        <a:t>bir </a:t>
                      </a:r>
                      <a:r>
                        <a:rPr sz="700" spc="-5" dirty="0">
                          <a:latin typeface="Times New Roman"/>
                          <a:cs typeface="Times New Roman"/>
                        </a:rPr>
                        <a:t>şekilde </a:t>
                      </a:r>
                      <a:r>
                        <a:rPr sz="700" dirty="0">
                          <a:latin typeface="Times New Roman"/>
                          <a:cs typeface="Times New Roman"/>
                        </a:rPr>
                        <a:t>yürütülmesi </a:t>
                      </a:r>
                      <a:r>
                        <a:rPr sz="700" spc="-5" dirty="0">
                          <a:latin typeface="Times New Roman"/>
                          <a:cs typeface="Times New Roman"/>
                        </a:rPr>
                        <a:t>için  </a:t>
                      </a:r>
                      <a:r>
                        <a:rPr sz="700" dirty="0">
                          <a:latin typeface="Times New Roman"/>
                          <a:cs typeface="Times New Roman"/>
                        </a:rPr>
                        <a:t>önemlidir.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650">
                        <a:latin typeface="Times New Roman"/>
                        <a:cs typeface="Times New Roman"/>
                      </a:endParaRPr>
                    </a:p>
                    <a:p>
                      <a:pPr marL="27305">
                        <a:lnSpc>
                          <a:spcPct val="100000"/>
                        </a:lnSpc>
                        <a:spcBef>
                          <a:spcPts val="5"/>
                        </a:spcBef>
                      </a:pPr>
                      <a:r>
                        <a:rPr sz="700" b="1" spc="-5" dirty="0">
                          <a:solidFill>
                            <a:srgbClr val="330066"/>
                          </a:solidFill>
                          <a:latin typeface="Times New Roman"/>
                          <a:cs typeface="Times New Roman"/>
                        </a:rPr>
                        <a:t>İşletme sermayesine yatırılan </a:t>
                      </a:r>
                      <a:r>
                        <a:rPr sz="700" b="1" dirty="0">
                          <a:solidFill>
                            <a:srgbClr val="330066"/>
                          </a:solidFill>
                          <a:latin typeface="Times New Roman"/>
                          <a:cs typeface="Times New Roman"/>
                        </a:rPr>
                        <a:t>tutarların</a:t>
                      </a:r>
                      <a:r>
                        <a:rPr sz="700" b="1" spc="5" dirty="0">
                          <a:solidFill>
                            <a:srgbClr val="330066"/>
                          </a:solidFill>
                          <a:latin typeface="Times New Roman"/>
                          <a:cs typeface="Times New Roman"/>
                        </a:rPr>
                        <a:t> </a:t>
                      </a:r>
                      <a:r>
                        <a:rPr sz="700" b="1" spc="-5" dirty="0">
                          <a:solidFill>
                            <a:srgbClr val="330066"/>
                          </a:solidFill>
                          <a:latin typeface="Times New Roman"/>
                          <a:cs typeface="Times New Roman"/>
                        </a:rPr>
                        <a:t>büyüklüğü</a:t>
                      </a:r>
                      <a:endParaRPr sz="700">
                        <a:latin typeface="Times New Roman"/>
                        <a:cs typeface="Times New Roman"/>
                      </a:endParaRPr>
                    </a:p>
                  </a:txBody>
                  <a:tcPr marL="0" marR="0" marT="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marR="142875" indent="-100965">
                        <a:lnSpc>
                          <a:spcPct val="107200"/>
                        </a:lnSpc>
                        <a:spcBef>
                          <a:spcPts val="515"/>
                        </a:spcBef>
                        <a:buClr>
                          <a:srgbClr val="330066"/>
                        </a:buClr>
                        <a:buSzPct val="72727"/>
                        <a:buFont typeface="Wingdings"/>
                        <a:buChar char=""/>
                        <a:tabLst>
                          <a:tab pos="128270" algn="l"/>
                        </a:tabLst>
                      </a:pPr>
                      <a:r>
                        <a:rPr sz="550" spc="10" dirty="0">
                          <a:latin typeface="Times New Roman"/>
                          <a:cs typeface="Times New Roman"/>
                        </a:rPr>
                        <a:t>Muhafazakar </a:t>
                      </a:r>
                      <a:r>
                        <a:rPr sz="550" spc="15" dirty="0">
                          <a:latin typeface="Times New Roman"/>
                          <a:cs typeface="Times New Roman"/>
                        </a:rPr>
                        <a:t>bir </a:t>
                      </a:r>
                      <a:r>
                        <a:rPr sz="550" spc="10" dirty="0">
                          <a:latin typeface="Times New Roman"/>
                          <a:cs typeface="Times New Roman"/>
                        </a:rPr>
                        <a:t>yönetici riske girmeyi </a:t>
                      </a:r>
                      <a:r>
                        <a:rPr sz="550" spc="20" dirty="0">
                          <a:latin typeface="Times New Roman"/>
                          <a:cs typeface="Times New Roman"/>
                        </a:rPr>
                        <a:t>çok </a:t>
                      </a:r>
                      <a:r>
                        <a:rPr sz="550" spc="10" dirty="0">
                          <a:latin typeface="Times New Roman"/>
                          <a:cs typeface="Times New Roman"/>
                        </a:rPr>
                        <a:t>arzu </a:t>
                      </a:r>
                      <a:r>
                        <a:rPr sz="550" spc="15" dirty="0">
                          <a:latin typeface="Times New Roman"/>
                          <a:cs typeface="Times New Roman"/>
                        </a:rPr>
                        <a:t>etmeyeceğinden daha  </a:t>
                      </a:r>
                      <a:r>
                        <a:rPr sz="550" spc="5" dirty="0">
                          <a:latin typeface="Times New Roman"/>
                          <a:cs typeface="Times New Roman"/>
                        </a:rPr>
                        <a:t>fazla </a:t>
                      </a:r>
                      <a:r>
                        <a:rPr sz="550" spc="10" dirty="0">
                          <a:latin typeface="Times New Roman"/>
                          <a:cs typeface="Times New Roman"/>
                        </a:rPr>
                        <a:t>nakit ile </a:t>
                      </a:r>
                      <a:r>
                        <a:rPr sz="550" spc="5" dirty="0">
                          <a:latin typeface="Times New Roman"/>
                          <a:cs typeface="Times New Roman"/>
                        </a:rPr>
                        <a:t>faaliyetleri</a:t>
                      </a:r>
                      <a:r>
                        <a:rPr sz="550" spc="10" dirty="0">
                          <a:latin typeface="Times New Roman"/>
                          <a:cs typeface="Times New Roman"/>
                        </a:rPr>
                        <a:t> yürütmektedir.</a:t>
                      </a:r>
                      <a:endParaRPr sz="550">
                        <a:latin typeface="Times New Roman"/>
                        <a:cs typeface="Times New Roman"/>
                      </a:endParaRPr>
                    </a:p>
                    <a:p>
                      <a:pPr>
                        <a:lnSpc>
                          <a:spcPct val="100000"/>
                        </a:lnSpc>
                        <a:spcBef>
                          <a:spcPts val="10"/>
                        </a:spcBef>
                        <a:buClr>
                          <a:srgbClr val="330066"/>
                        </a:buClr>
                        <a:buFont typeface="Wingdings"/>
                        <a:buChar char=""/>
                      </a:pPr>
                      <a:endParaRPr sz="600">
                        <a:latin typeface="Times New Roman"/>
                        <a:cs typeface="Times New Roman"/>
                      </a:endParaRPr>
                    </a:p>
                    <a:p>
                      <a:pPr marL="127635" marR="142240" indent="-100965">
                        <a:lnSpc>
                          <a:spcPct val="107200"/>
                        </a:lnSpc>
                        <a:buClr>
                          <a:srgbClr val="330066"/>
                        </a:buClr>
                        <a:buSzPct val="72727"/>
                        <a:buFont typeface="Wingdings"/>
                        <a:buChar char=""/>
                        <a:tabLst>
                          <a:tab pos="128270" algn="l"/>
                        </a:tabLst>
                      </a:pPr>
                      <a:r>
                        <a:rPr sz="550" spc="10" dirty="0">
                          <a:latin typeface="Times New Roman"/>
                          <a:cs typeface="Times New Roman"/>
                        </a:rPr>
                        <a:t>Atılgan </a:t>
                      </a:r>
                      <a:r>
                        <a:rPr sz="550" spc="15" dirty="0">
                          <a:latin typeface="Times New Roman"/>
                          <a:cs typeface="Times New Roman"/>
                        </a:rPr>
                        <a:t>bir </a:t>
                      </a:r>
                      <a:r>
                        <a:rPr sz="550" spc="10" dirty="0">
                          <a:latin typeface="Times New Roman"/>
                          <a:cs typeface="Times New Roman"/>
                        </a:rPr>
                        <a:t>yönetici ise </a:t>
                      </a:r>
                      <a:r>
                        <a:rPr sz="550" spc="5" dirty="0">
                          <a:latin typeface="Times New Roman"/>
                          <a:cs typeface="Times New Roman"/>
                        </a:rPr>
                        <a:t>risk </a:t>
                      </a:r>
                      <a:r>
                        <a:rPr sz="550" spc="10" dirty="0">
                          <a:latin typeface="Times New Roman"/>
                          <a:cs typeface="Times New Roman"/>
                        </a:rPr>
                        <a:t>alarak </a:t>
                      </a:r>
                      <a:r>
                        <a:rPr sz="550" spc="15" dirty="0">
                          <a:latin typeface="Times New Roman"/>
                          <a:cs typeface="Times New Roman"/>
                        </a:rPr>
                        <a:t>daha </a:t>
                      </a:r>
                      <a:r>
                        <a:rPr sz="550" spc="5" dirty="0">
                          <a:latin typeface="Times New Roman"/>
                          <a:cs typeface="Times New Roman"/>
                        </a:rPr>
                        <a:t>az </a:t>
                      </a:r>
                      <a:r>
                        <a:rPr sz="550" spc="10" dirty="0">
                          <a:latin typeface="Times New Roman"/>
                          <a:cs typeface="Times New Roman"/>
                        </a:rPr>
                        <a:t>nakitle aynı hacimdeki  </a:t>
                      </a:r>
                      <a:r>
                        <a:rPr sz="550" spc="5" dirty="0">
                          <a:latin typeface="Times New Roman"/>
                          <a:cs typeface="Times New Roman"/>
                        </a:rPr>
                        <a:t>faaliyetleri</a:t>
                      </a:r>
                      <a:r>
                        <a:rPr sz="550" spc="20" dirty="0">
                          <a:latin typeface="Times New Roman"/>
                          <a:cs typeface="Times New Roman"/>
                        </a:rPr>
                        <a:t> </a:t>
                      </a:r>
                      <a:r>
                        <a:rPr sz="550" spc="10" dirty="0">
                          <a:latin typeface="Times New Roman"/>
                          <a:cs typeface="Times New Roman"/>
                        </a:rPr>
                        <a:t>yürütmektedir.</a:t>
                      </a:r>
                      <a:endParaRPr sz="550">
                        <a:latin typeface="Times New Roman"/>
                        <a:cs typeface="Times New Roman"/>
                      </a:endParaRPr>
                    </a:p>
                    <a:p>
                      <a:pPr>
                        <a:lnSpc>
                          <a:spcPct val="100000"/>
                        </a:lnSpc>
                        <a:spcBef>
                          <a:spcPts val="55"/>
                        </a:spcBef>
                        <a:buClr>
                          <a:srgbClr val="330066"/>
                        </a:buClr>
                        <a:buFont typeface="Wingdings"/>
                        <a:buChar char=""/>
                      </a:pPr>
                      <a:endParaRPr sz="600">
                        <a:latin typeface="Times New Roman"/>
                        <a:cs typeface="Times New Roman"/>
                      </a:endParaRPr>
                    </a:p>
                    <a:p>
                      <a:pPr marL="127635" indent="-100965" algn="just">
                        <a:lnSpc>
                          <a:spcPct val="100000"/>
                        </a:lnSpc>
                        <a:buClr>
                          <a:srgbClr val="330066"/>
                        </a:buClr>
                        <a:buSzPct val="72727"/>
                        <a:buFont typeface="Wingdings"/>
                        <a:buChar char=""/>
                        <a:tabLst>
                          <a:tab pos="128270" algn="l"/>
                        </a:tabLst>
                      </a:pPr>
                      <a:r>
                        <a:rPr sz="550" spc="10" dirty="0">
                          <a:latin typeface="Times New Roman"/>
                          <a:cs typeface="Times New Roman"/>
                        </a:rPr>
                        <a:t>İşletme sermayesi aktif </a:t>
                      </a:r>
                      <a:r>
                        <a:rPr sz="550" spc="15" dirty="0">
                          <a:latin typeface="Times New Roman"/>
                          <a:cs typeface="Times New Roman"/>
                        </a:rPr>
                        <a:t>toplamı içerisinde önemli</a:t>
                      </a:r>
                      <a:r>
                        <a:rPr sz="550" spc="-100" dirty="0">
                          <a:latin typeface="Times New Roman"/>
                          <a:cs typeface="Times New Roman"/>
                        </a:rPr>
                        <a:t> </a:t>
                      </a:r>
                      <a:r>
                        <a:rPr sz="550" spc="15" dirty="0">
                          <a:latin typeface="Times New Roman"/>
                          <a:cs typeface="Times New Roman"/>
                        </a:rPr>
                        <a:t>bir </a:t>
                      </a:r>
                      <a:r>
                        <a:rPr sz="550" spc="5" dirty="0">
                          <a:latin typeface="Times New Roman"/>
                          <a:cs typeface="Times New Roman"/>
                        </a:rPr>
                        <a:t>yer </a:t>
                      </a:r>
                      <a:r>
                        <a:rPr sz="550" spc="10" dirty="0">
                          <a:latin typeface="Times New Roman"/>
                          <a:cs typeface="Times New Roman"/>
                        </a:rPr>
                        <a:t>tutmaktadır.</a:t>
                      </a:r>
                      <a:endParaRPr sz="550">
                        <a:latin typeface="Times New Roman"/>
                        <a:cs typeface="Times New Roman"/>
                      </a:endParaRPr>
                    </a:p>
                    <a:p>
                      <a:pPr>
                        <a:lnSpc>
                          <a:spcPct val="100000"/>
                        </a:lnSpc>
                        <a:spcBef>
                          <a:spcPts val="5"/>
                        </a:spcBef>
                        <a:buClr>
                          <a:srgbClr val="330066"/>
                        </a:buClr>
                        <a:buFont typeface="Wingdings"/>
                        <a:buChar char=""/>
                      </a:pPr>
                      <a:endParaRPr sz="650">
                        <a:latin typeface="Times New Roman"/>
                        <a:cs typeface="Times New Roman"/>
                      </a:endParaRPr>
                    </a:p>
                    <a:p>
                      <a:pPr marL="127635" indent="-100965" algn="just">
                        <a:lnSpc>
                          <a:spcPct val="100000"/>
                        </a:lnSpc>
                        <a:buClr>
                          <a:srgbClr val="330066"/>
                        </a:buClr>
                        <a:buSzPct val="72727"/>
                        <a:buFont typeface="Wingdings"/>
                        <a:buChar char=""/>
                        <a:tabLst>
                          <a:tab pos="128270" algn="l"/>
                        </a:tabLst>
                      </a:pPr>
                      <a:r>
                        <a:rPr sz="550" spc="15" dirty="0">
                          <a:latin typeface="Times New Roman"/>
                          <a:cs typeface="Times New Roman"/>
                        </a:rPr>
                        <a:t>Genel </a:t>
                      </a:r>
                      <a:r>
                        <a:rPr sz="550" spc="10" dirty="0">
                          <a:latin typeface="Times New Roman"/>
                          <a:cs typeface="Times New Roman"/>
                        </a:rPr>
                        <a:t>olarak </a:t>
                      </a:r>
                      <a:r>
                        <a:rPr sz="550" spc="15" dirty="0">
                          <a:latin typeface="Times New Roman"/>
                          <a:cs typeface="Times New Roman"/>
                        </a:rPr>
                        <a:t>tipik </a:t>
                      </a:r>
                      <a:r>
                        <a:rPr sz="550" b="1" spc="5" dirty="0">
                          <a:latin typeface="Times New Roman"/>
                          <a:cs typeface="Times New Roman"/>
                        </a:rPr>
                        <a:t>sınai </a:t>
                      </a:r>
                      <a:r>
                        <a:rPr sz="550" b="1" spc="10" dirty="0">
                          <a:latin typeface="Times New Roman"/>
                          <a:cs typeface="Times New Roman"/>
                        </a:rPr>
                        <a:t>işletmelerinde </a:t>
                      </a:r>
                      <a:r>
                        <a:rPr sz="550" spc="10" dirty="0">
                          <a:latin typeface="Times New Roman"/>
                          <a:cs typeface="Times New Roman"/>
                        </a:rPr>
                        <a:t>işletme sermayesinin aktiflere</a:t>
                      </a:r>
                      <a:r>
                        <a:rPr sz="550" spc="90"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marL="127635" marR="141605" algn="just">
                        <a:lnSpc>
                          <a:spcPts val="710"/>
                        </a:lnSpc>
                        <a:spcBef>
                          <a:spcPts val="20"/>
                        </a:spcBef>
                      </a:pPr>
                      <a:r>
                        <a:rPr sz="550" b="1" spc="35" dirty="0">
                          <a:latin typeface="Times New Roman"/>
                          <a:cs typeface="Times New Roman"/>
                        </a:rPr>
                        <a:t>% </a:t>
                      </a:r>
                      <a:r>
                        <a:rPr sz="550" b="1" spc="15" dirty="0">
                          <a:latin typeface="Times New Roman"/>
                          <a:cs typeface="Times New Roman"/>
                        </a:rPr>
                        <a:t>50</a:t>
                      </a:r>
                      <a:r>
                        <a:rPr sz="550" spc="15" dirty="0">
                          <a:latin typeface="Times New Roman"/>
                          <a:cs typeface="Times New Roman"/>
                        </a:rPr>
                        <a:t>’den </a:t>
                      </a:r>
                      <a:r>
                        <a:rPr sz="550" spc="10" dirty="0">
                          <a:latin typeface="Times New Roman"/>
                          <a:cs typeface="Times New Roman"/>
                        </a:rPr>
                        <a:t>fazla ağırlık taşırken </a:t>
                      </a:r>
                      <a:r>
                        <a:rPr sz="550" spc="20" dirty="0">
                          <a:latin typeface="Times New Roman"/>
                          <a:cs typeface="Times New Roman"/>
                        </a:rPr>
                        <a:t>bu </a:t>
                      </a:r>
                      <a:r>
                        <a:rPr sz="550" spc="10" dirty="0">
                          <a:latin typeface="Times New Roman"/>
                          <a:cs typeface="Times New Roman"/>
                        </a:rPr>
                        <a:t>oran, </a:t>
                      </a:r>
                      <a:r>
                        <a:rPr sz="550" b="1" spc="15" dirty="0">
                          <a:latin typeface="Times New Roman"/>
                          <a:cs typeface="Times New Roman"/>
                        </a:rPr>
                        <a:t>toptan </a:t>
                      </a:r>
                      <a:r>
                        <a:rPr sz="550" b="1" spc="20" dirty="0">
                          <a:latin typeface="Times New Roman"/>
                          <a:cs typeface="Times New Roman"/>
                        </a:rPr>
                        <a:t>ve </a:t>
                      </a:r>
                      <a:r>
                        <a:rPr sz="550" b="1" spc="10" dirty="0">
                          <a:latin typeface="Times New Roman"/>
                          <a:cs typeface="Times New Roman"/>
                        </a:rPr>
                        <a:t>perakende </a:t>
                      </a:r>
                      <a:r>
                        <a:rPr sz="550" spc="10" dirty="0">
                          <a:latin typeface="Times New Roman"/>
                          <a:cs typeface="Times New Roman"/>
                        </a:rPr>
                        <a:t>ticaretle  uğraşanlarda </a:t>
                      </a:r>
                      <a:r>
                        <a:rPr sz="550" b="1" spc="35" dirty="0">
                          <a:latin typeface="Times New Roman"/>
                          <a:cs typeface="Times New Roman"/>
                        </a:rPr>
                        <a:t>% </a:t>
                      </a:r>
                      <a:r>
                        <a:rPr sz="550" b="1" spc="20" dirty="0">
                          <a:latin typeface="Times New Roman"/>
                          <a:cs typeface="Times New Roman"/>
                        </a:rPr>
                        <a:t>70 </a:t>
                      </a:r>
                      <a:r>
                        <a:rPr sz="550" spc="10" dirty="0">
                          <a:latin typeface="Times New Roman"/>
                          <a:cs typeface="Times New Roman"/>
                        </a:rPr>
                        <a:t>seviyesini aşmakta, </a:t>
                      </a:r>
                      <a:r>
                        <a:rPr sz="550" b="1" spc="10" dirty="0">
                          <a:latin typeface="Times New Roman"/>
                          <a:cs typeface="Times New Roman"/>
                        </a:rPr>
                        <a:t>finans </a:t>
                      </a:r>
                      <a:r>
                        <a:rPr sz="550" spc="10" dirty="0">
                          <a:latin typeface="Times New Roman"/>
                          <a:cs typeface="Times New Roman"/>
                        </a:rPr>
                        <a:t>kuruluşlarında </a:t>
                      </a:r>
                      <a:r>
                        <a:rPr sz="550" b="1" spc="35" dirty="0">
                          <a:latin typeface="Times New Roman"/>
                          <a:cs typeface="Times New Roman"/>
                        </a:rPr>
                        <a:t>% </a:t>
                      </a:r>
                      <a:r>
                        <a:rPr sz="550" b="1" spc="10" dirty="0">
                          <a:latin typeface="Times New Roman"/>
                          <a:cs typeface="Times New Roman"/>
                        </a:rPr>
                        <a:t>90</a:t>
                      </a:r>
                      <a:r>
                        <a:rPr sz="550" spc="10" dirty="0">
                          <a:latin typeface="Times New Roman"/>
                          <a:cs typeface="Times New Roman"/>
                        </a:rPr>
                        <a:t>’ı  bulmaktadır.</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txBox="1"/>
          <p:nvPr/>
        </p:nvSpPr>
        <p:spPr>
          <a:xfrm>
            <a:off x="4131128" y="2189425"/>
            <a:ext cx="2388235" cy="991869"/>
          </a:xfrm>
          <a:prstGeom prst="rect">
            <a:avLst/>
          </a:prstGeom>
        </p:spPr>
        <p:txBody>
          <a:bodyPr vert="horz" wrap="square" lIns="0" tIns="13335" rIns="0" bIns="0" rtlCol="0">
            <a:spAutoFit/>
          </a:bodyPr>
          <a:lstStyle/>
          <a:p>
            <a:pPr marL="12700" marR="6985" algn="just">
              <a:lnSpc>
                <a:spcPct val="100000"/>
              </a:lnSpc>
              <a:spcBef>
                <a:spcPts val="105"/>
              </a:spcBef>
            </a:pPr>
            <a:r>
              <a:rPr sz="700" dirty="0">
                <a:latin typeface="Times New Roman"/>
                <a:cs typeface="Times New Roman"/>
              </a:rPr>
              <a:t>İşletme </a:t>
            </a:r>
            <a:r>
              <a:rPr sz="700" spc="-5" dirty="0">
                <a:latin typeface="Times New Roman"/>
                <a:cs typeface="Times New Roman"/>
              </a:rPr>
              <a:t>sermayesi yönetimindeki etkinliğin </a:t>
            </a:r>
            <a:r>
              <a:rPr sz="700" dirty="0">
                <a:latin typeface="Times New Roman"/>
                <a:cs typeface="Times New Roman"/>
              </a:rPr>
              <a:t>artırılması </a:t>
            </a:r>
            <a:r>
              <a:rPr sz="700" spc="-10" dirty="0">
                <a:latin typeface="Times New Roman"/>
                <a:cs typeface="Times New Roman"/>
              </a:rPr>
              <a:t>ile  </a:t>
            </a:r>
            <a:r>
              <a:rPr sz="700" spc="-5" dirty="0">
                <a:latin typeface="Times New Roman"/>
                <a:cs typeface="Times New Roman"/>
              </a:rPr>
              <a:t>satışlardaki artış ve </a:t>
            </a:r>
            <a:r>
              <a:rPr sz="700" dirty="0">
                <a:latin typeface="Times New Roman"/>
                <a:cs typeface="Times New Roman"/>
              </a:rPr>
              <a:t>işletme </a:t>
            </a:r>
            <a:r>
              <a:rPr sz="700" spc="-5" dirty="0">
                <a:latin typeface="Times New Roman"/>
                <a:cs typeface="Times New Roman"/>
              </a:rPr>
              <a:t>sermayesine duyulan ihtiyaç, </a:t>
            </a:r>
            <a:r>
              <a:rPr sz="700" dirty="0">
                <a:latin typeface="Times New Roman"/>
                <a:cs typeface="Times New Roman"/>
              </a:rPr>
              <a:t>aynı  oranda</a:t>
            </a:r>
            <a:r>
              <a:rPr sz="700" spc="-30" dirty="0">
                <a:latin typeface="Times New Roman"/>
                <a:cs typeface="Times New Roman"/>
              </a:rPr>
              <a:t> </a:t>
            </a:r>
            <a:r>
              <a:rPr sz="700" spc="-5" dirty="0">
                <a:latin typeface="Times New Roman"/>
                <a:cs typeface="Times New Roman"/>
              </a:rPr>
              <a:t>olmayacaktır.</a:t>
            </a:r>
            <a:endParaRPr sz="700">
              <a:latin typeface="Times New Roman"/>
              <a:cs typeface="Times New Roman"/>
            </a:endParaRPr>
          </a:p>
          <a:p>
            <a:pPr>
              <a:lnSpc>
                <a:spcPct val="100000"/>
              </a:lnSpc>
              <a:spcBef>
                <a:spcPts val="40"/>
              </a:spcBef>
            </a:pPr>
            <a:endParaRPr sz="700">
              <a:latin typeface="Times New Roman"/>
              <a:cs typeface="Times New Roman"/>
            </a:endParaRPr>
          </a:p>
          <a:p>
            <a:pPr marL="12700" marR="5080" algn="just">
              <a:lnSpc>
                <a:spcPct val="100699"/>
              </a:lnSpc>
              <a:spcBef>
                <a:spcPts val="5"/>
              </a:spcBef>
            </a:pPr>
            <a:r>
              <a:rPr sz="700" spc="-5" dirty="0">
                <a:latin typeface="Times New Roman"/>
                <a:cs typeface="Times New Roman"/>
              </a:rPr>
              <a:t>Stok devir hızının artırılması, vadeli satışlarda </a:t>
            </a:r>
            <a:r>
              <a:rPr sz="700" dirty="0">
                <a:latin typeface="Times New Roman"/>
                <a:cs typeface="Times New Roman"/>
              </a:rPr>
              <a:t>vadenin  </a:t>
            </a:r>
            <a:r>
              <a:rPr sz="700" spc="-5" dirty="0">
                <a:latin typeface="Times New Roman"/>
                <a:cs typeface="Times New Roman"/>
              </a:rPr>
              <a:t>kısaltılması yolu </a:t>
            </a:r>
            <a:r>
              <a:rPr sz="700" spc="-10" dirty="0">
                <a:latin typeface="Times New Roman"/>
                <a:cs typeface="Times New Roman"/>
              </a:rPr>
              <a:t>ile </a:t>
            </a:r>
            <a:r>
              <a:rPr sz="700" spc="-5" dirty="0">
                <a:latin typeface="Times New Roman"/>
                <a:cs typeface="Times New Roman"/>
              </a:rPr>
              <a:t>alacakların devir hızını artırarak aynı işletme  sermayesi </a:t>
            </a:r>
            <a:r>
              <a:rPr sz="700" dirty="0">
                <a:latin typeface="Times New Roman"/>
                <a:cs typeface="Times New Roman"/>
              </a:rPr>
              <a:t>düzeyinde daha </a:t>
            </a:r>
            <a:r>
              <a:rPr sz="700" spc="-5" dirty="0">
                <a:latin typeface="Times New Roman"/>
                <a:cs typeface="Times New Roman"/>
              </a:rPr>
              <a:t>fazla faaliyet </a:t>
            </a:r>
            <a:r>
              <a:rPr sz="700" dirty="0">
                <a:latin typeface="Times New Roman"/>
                <a:cs typeface="Times New Roman"/>
              </a:rPr>
              <a:t>hacmini </a:t>
            </a:r>
            <a:r>
              <a:rPr sz="700" spc="-5" dirty="0">
                <a:latin typeface="Times New Roman"/>
                <a:cs typeface="Times New Roman"/>
              </a:rPr>
              <a:t>yürütmek  </a:t>
            </a:r>
            <a:r>
              <a:rPr sz="700" dirty="0">
                <a:latin typeface="Times New Roman"/>
                <a:cs typeface="Times New Roman"/>
              </a:rPr>
              <a:t>mümkünse </a:t>
            </a:r>
            <a:r>
              <a:rPr sz="700" spc="5" dirty="0">
                <a:latin typeface="Times New Roman"/>
                <a:cs typeface="Times New Roman"/>
              </a:rPr>
              <a:t>de </a:t>
            </a:r>
            <a:r>
              <a:rPr sz="700" b="1" spc="-5" dirty="0">
                <a:latin typeface="Times New Roman"/>
                <a:cs typeface="Times New Roman"/>
              </a:rPr>
              <a:t>belli bir sınırdan sonra </a:t>
            </a:r>
            <a:r>
              <a:rPr sz="700" spc="-5" dirty="0">
                <a:latin typeface="Times New Roman"/>
                <a:cs typeface="Times New Roman"/>
              </a:rPr>
              <a:t>yine </a:t>
            </a:r>
            <a:r>
              <a:rPr sz="700" spc="5" dirty="0">
                <a:latin typeface="Times New Roman"/>
                <a:cs typeface="Times New Roman"/>
              </a:rPr>
              <a:t>de </a:t>
            </a:r>
            <a:r>
              <a:rPr sz="700" spc="-5" dirty="0">
                <a:latin typeface="Times New Roman"/>
                <a:cs typeface="Times New Roman"/>
              </a:rPr>
              <a:t>işletme  </a:t>
            </a:r>
            <a:r>
              <a:rPr sz="700" dirty="0">
                <a:latin typeface="Times New Roman"/>
                <a:cs typeface="Times New Roman"/>
              </a:rPr>
              <a:t>sermayesinde </a:t>
            </a:r>
            <a:r>
              <a:rPr sz="700" b="1" dirty="0">
                <a:latin typeface="Times New Roman"/>
                <a:cs typeface="Times New Roman"/>
              </a:rPr>
              <a:t>artışa gerek</a:t>
            </a:r>
            <a:r>
              <a:rPr sz="700" b="1" spc="-65" dirty="0">
                <a:latin typeface="Times New Roman"/>
                <a:cs typeface="Times New Roman"/>
              </a:rPr>
              <a:t> </a:t>
            </a:r>
            <a:r>
              <a:rPr sz="700" b="1" spc="-5" dirty="0">
                <a:latin typeface="Times New Roman"/>
                <a:cs typeface="Times New Roman"/>
              </a:rPr>
              <a:t>duyulacaktır</a:t>
            </a:r>
            <a:r>
              <a:rPr sz="700" spc="-5" dirty="0">
                <a:latin typeface="Times New Roman"/>
                <a:cs typeface="Times New Roman"/>
              </a:rPr>
              <a:t>.</a:t>
            </a:r>
            <a:endParaRPr sz="700">
              <a:latin typeface="Times New Roman"/>
              <a:cs typeface="Times New Roman"/>
            </a:endParaRPr>
          </a:p>
        </p:txBody>
      </p:sp>
      <p:sp>
        <p:nvSpPr>
          <p:cNvPr id="9" name="object 9"/>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0" name="object 10"/>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1" name="object 11"/>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3" name="object 13"/>
          <p:cNvSpPr txBox="1"/>
          <p:nvPr/>
        </p:nvSpPr>
        <p:spPr>
          <a:xfrm>
            <a:off x="1044976" y="4841258"/>
            <a:ext cx="1293495" cy="115570"/>
          </a:xfrm>
          <a:prstGeom prst="rect">
            <a:avLst/>
          </a:prstGeom>
        </p:spPr>
        <p:txBody>
          <a:bodyPr vert="horz" wrap="square" lIns="0" tIns="17145" rIns="0" bIns="0" rtlCol="0">
            <a:spAutoFit/>
          </a:bodyPr>
          <a:lstStyle/>
          <a:p>
            <a:pPr marL="113030" indent="-100965">
              <a:lnSpc>
                <a:spcPct val="100000"/>
              </a:lnSpc>
              <a:spcBef>
                <a:spcPts val="135"/>
              </a:spcBef>
              <a:buClr>
                <a:srgbClr val="330066"/>
              </a:buClr>
              <a:buSzPct val="72727"/>
              <a:buFont typeface="Wingdings"/>
              <a:buChar char=""/>
              <a:tabLst>
                <a:tab pos="113664" algn="l"/>
              </a:tabLst>
            </a:pPr>
            <a:r>
              <a:rPr sz="550" spc="10" dirty="0">
                <a:latin typeface="Times New Roman"/>
                <a:cs typeface="Times New Roman"/>
              </a:rPr>
              <a:t>İşletme sermayesinin </a:t>
            </a:r>
            <a:r>
              <a:rPr sz="550" spc="15" dirty="0">
                <a:latin typeface="Times New Roman"/>
                <a:cs typeface="Times New Roman"/>
              </a:rPr>
              <a:t>düzeyinin</a:t>
            </a:r>
            <a:r>
              <a:rPr sz="550" spc="-15" dirty="0">
                <a:latin typeface="Times New Roman"/>
                <a:cs typeface="Times New Roman"/>
              </a:rPr>
              <a:t> </a:t>
            </a:r>
            <a:r>
              <a:rPr sz="550" spc="10" dirty="0">
                <a:latin typeface="Times New Roman"/>
                <a:cs typeface="Times New Roman"/>
              </a:rPr>
              <a:t>tespiti;</a:t>
            </a:r>
            <a:endParaRPr sz="550">
              <a:latin typeface="Times New Roman"/>
              <a:cs typeface="Times New Roman"/>
            </a:endParaRPr>
          </a:p>
        </p:txBody>
      </p:sp>
      <p:sp>
        <p:nvSpPr>
          <p:cNvPr id="14" name="object 14"/>
          <p:cNvSpPr txBox="1"/>
          <p:nvPr/>
        </p:nvSpPr>
        <p:spPr>
          <a:xfrm>
            <a:off x="1313175" y="5020936"/>
            <a:ext cx="1598930" cy="203835"/>
          </a:xfrm>
          <a:prstGeom prst="rect">
            <a:avLst/>
          </a:prstGeom>
        </p:spPr>
        <p:txBody>
          <a:bodyPr vert="horz" wrap="square" lIns="0" tIns="17145" rIns="0" bIns="0" rtlCol="0">
            <a:spAutoFit/>
          </a:bodyPr>
          <a:lstStyle/>
          <a:p>
            <a:pPr marL="55244" indent="-43180">
              <a:lnSpc>
                <a:spcPct val="100000"/>
              </a:lnSpc>
              <a:spcBef>
                <a:spcPts val="135"/>
              </a:spcBef>
              <a:buChar char="-"/>
              <a:tabLst>
                <a:tab pos="55880" algn="l"/>
              </a:tabLst>
            </a:pPr>
            <a:r>
              <a:rPr sz="550" spc="15" dirty="0">
                <a:latin typeface="Times New Roman"/>
                <a:cs typeface="Times New Roman"/>
              </a:rPr>
              <a:t>İşletmenin borçlarının </a:t>
            </a:r>
            <a:r>
              <a:rPr sz="550" spc="10" dirty="0">
                <a:latin typeface="Times New Roman"/>
                <a:cs typeface="Times New Roman"/>
              </a:rPr>
              <a:t>vade</a:t>
            </a:r>
            <a:r>
              <a:rPr sz="550" spc="-65" dirty="0">
                <a:latin typeface="Times New Roman"/>
                <a:cs typeface="Times New Roman"/>
              </a:rPr>
              <a:t> </a:t>
            </a:r>
            <a:r>
              <a:rPr sz="550" spc="10" dirty="0">
                <a:latin typeface="Times New Roman"/>
                <a:cs typeface="Times New Roman"/>
              </a:rPr>
              <a:t>yapısına,</a:t>
            </a:r>
            <a:endParaRPr sz="550">
              <a:latin typeface="Times New Roman"/>
              <a:cs typeface="Times New Roman"/>
            </a:endParaRPr>
          </a:p>
          <a:p>
            <a:pPr marL="55244" indent="-43180">
              <a:lnSpc>
                <a:spcPct val="100000"/>
              </a:lnSpc>
              <a:spcBef>
                <a:spcPts val="40"/>
              </a:spcBef>
              <a:buChar char="-"/>
              <a:tabLst>
                <a:tab pos="55880" algn="l"/>
              </a:tabLst>
            </a:pPr>
            <a:r>
              <a:rPr sz="550" spc="15" dirty="0">
                <a:latin typeface="Times New Roman"/>
                <a:cs typeface="Times New Roman"/>
              </a:rPr>
              <a:t>İşletmenin </a:t>
            </a:r>
            <a:r>
              <a:rPr sz="550" spc="10" dirty="0">
                <a:latin typeface="Times New Roman"/>
                <a:cs typeface="Times New Roman"/>
              </a:rPr>
              <a:t>varlıklarının likidite </a:t>
            </a:r>
            <a:r>
              <a:rPr sz="550" spc="15" dirty="0">
                <a:latin typeface="Times New Roman"/>
                <a:cs typeface="Times New Roman"/>
              </a:rPr>
              <a:t>derecesine</a:t>
            </a:r>
            <a:r>
              <a:rPr sz="550" spc="-105" dirty="0">
                <a:latin typeface="Times New Roman"/>
                <a:cs typeface="Times New Roman"/>
              </a:rPr>
              <a:t> </a:t>
            </a:r>
            <a:r>
              <a:rPr sz="550" spc="10" dirty="0">
                <a:latin typeface="Times New Roman"/>
                <a:cs typeface="Times New Roman"/>
              </a:rPr>
              <a:t>bağlıdır.</a:t>
            </a:r>
            <a:endParaRPr sz="550">
              <a:latin typeface="Times New Roman"/>
              <a:cs typeface="Times New Roman"/>
            </a:endParaRPr>
          </a:p>
        </p:txBody>
      </p:sp>
      <p:sp>
        <p:nvSpPr>
          <p:cNvPr id="15" name="object 15"/>
          <p:cNvSpPr txBox="1"/>
          <p:nvPr/>
        </p:nvSpPr>
        <p:spPr>
          <a:xfrm>
            <a:off x="1044976" y="5289332"/>
            <a:ext cx="2385695" cy="471805"/>
          </a:xfrm>
          <a:prstGeom prst="rect">
            <a:avLst/>
          </a:prstGeom>
        </p:spPr>
        <p:txBody>
          <a:bodyPr vert="horz" wrap="square" lIns="0" tIns="17145" rIns="0" bIns="0" rtlCol="0">
            <a:spAutoFit/>
          </a:bodyPr>
          <a:lstStyle/>
          <a:p>
            <a:pPr marL="113030" indent="-100965">
              <a:lnSpc>
                <a:spcPct val="100000"/>
              </a:lnSpc>
              <a:spcBef>
                <a:spcPts val="135"/>
              </a:spcBef>
              <a:buClr>
                <a:srgbClr val="330066"/>
              </a:buClr>
              <a:buSzPct val="72727"/>
              <a:buFont typeface="Wingdings"/>
              <a:buChar char=""/>
              <a:tabLst>
                <a:tab pos="113664" algn="l"/>
              </a:tabLst>
            </a:pPr>
            <a:r>
              <a:rPr sz="550" spc="15" dirty="0">
                <a:latin typeface="Times New Roman"/>
                <a:cs typeface="Times New Roman"/>
              </a:rPr>
              <a:t>Likidite</a:t>
            </a:r>
            <a:r>
              <a:rPr sz="550" spc="-20" dirty="0">
                <a:latin typeface="Times New Roman"/>
                <a:cs typeface="Times New Roman"/>
              </a:rPr>
              <a:t> </a:t>
            </a:r>
            <a:r>
              <a:rPr sz="550" spc="10" dirty="0">
                <a:latin typeface="Times New Roman"/>
                <a:cs typeface="Times New Roman"/>
              </a:rPr>
              <a:t>ile</a:t>
            </a:r>
            <a:r>
              <a:rPr sz="550" spc="-20" dirty="0">
                <a:latin typeface="Times New Roman"/>
                <a:cs typeface="Times New Roman"/>
              </a:rPr>
              <a:t> </a:t>
            </a:r>
            <a:r>
              <a:rPr sz="550" spc="10" dirty="0">
                <a:latin typeface="Times New Roman"/>
                <a:cs typeface="Times New Roman"/>
              </a:rPr>
              <a:t>karlılık</a:t>
            </a:r>
            <a:r>
              <a:rPr sz="550" spc="-5" dirty="0">
                <a:latin typeface="Times New Roman"/>
                <a:cs typeface="Times New Roman"/>
              </a:rPr>
              <a:t> </a:t>
            </a:r>
            <a:r>
              <a:rPr sz="550" spc="10" dirty="0">
                <a:latin typeface="Times New Roman"/>
                <a:cs typeface="Times New Roman"/>
              </a:rPr>
              <a:t>arasında ters</a:t>
            </a:r>
            <a:r>
              <a:rPr sz="550" spc="-10" dirty="0">
                <a:latin typeface="Times New Roman"/>
                <a:cs typeface="Times New Roman"/>
              </a:rPr>
              <a:t> </a:t>
            </a:r>
            <a:r>
              <a:rPr sz="550" spc="15" dirty="0">
                <a:latin typeface="Times New Roman"/>
                <a:cs typeface="Times New Roman"/>
              </a:rPr>
              <a:t>bir</a:t>
            </a:r>
            <a:r>
              <a:rPr sz="550" dirty="0">
                <a:latin typeface="Times New Roman"/>
                <a:cs typeface="Times New Roman"/>
              </a:rPr>
              <a:t> </a:t>
            </a:r>
            <a:r>
              <a:rPr sz="550" spc="10" dirty="0">
                <a:latin typeface="Times New Roman"/>
                <a:cs typeface="Times New Roman"/>
              </a:rPr>
              <a:t>ilişki</a:t>
            </a:r>
            <a:r>
              <a:rPr sz="550" spc="-15" dirty="0">
                <a:latin typeface="Times New Roman"/>
                <a:cs typeface="Times New Roman"/>
              </a:rPr>
              <a:t> </a:t>
            </a:r>
            <a:r>
              <a:rPr sz="550" spc="10" dirty="0">
                <a:latin typeface="Times New Roman"/>
                <a:cs typeface="Times New Roman"/>
              </a:rPr>
              <a:t>vardır.</a:t>
            </a:r>
            <a:endParaRPr sz="550">
              <a:latin typeface="Times New Roman"/>
              <a:cs typeface="Times New Roman"/>
            </a:endParaRPr>
          </a:p>
          <a:p>
            <a:pPr marL="113030" marR="5080" indent="-100965">
              <a:lnSpc>
                <a:spcPts val="710"/>
              </a:lnSpc>
              <a:spcBef>
                <a:spcPts val="20"/>
              </a:spcBef>
              <a:buClr>
                <a:srgbClr val="330066"/>
              </a:buClr>
              <a:buSzPct val="72727"/>
              <a:buFont typeface="Wingdings"/>
              <a:buChar char=""/>
              <a:tabLst>
                <a:tab pos="113664" algn="l"/>
              </a:tabLst>
            </a:pPr>
            <a:r>
              <a:rPr sz="550" spc="10" dirty="0">
                <a:latin typeface="Times New Roman"/>
                <a:cs typeface="Times New Roman"/>
              </a:rPr>
              <a:t>Likidite derecesi yükselen işletmenin </a:t>
            </a:r>
            <a:r>
              <a:rPr sz="550" spc="5" dirty="0">
                <a:latin typeface="Times New Roman"/>
                <a:cs typeface="Times New Roman"/>
              </a:rPr>
              <a:t>riskliliği </a:t>
            </a:r>
            <a:r>
              <a:rPr sz="550" spc="10" dirty="0">
                <a:latin typeface="Times New Roman"/>
                <a:cs typeface="Times New Roman"/>
              </a:rPr>
              <a:t>azalmakta ve </a:t>
            </a:r>
            <a:r>
              <a:rPr sz="550" spc="20" dirty="0">
                <a:latin typeface="Times New Roman"/>
                <a:cs typeface="Times New Roman"/>
              </a:rPr>
              <a:t>buna </a:t>
            </a:r>
            <a:r>
              <a:rPr sz="550" spc="10" dirty="0">
                <a:latin typeface="Times New Roman"/>
                <a:cs typeface="Times New Roman"/>
              </a:rPr>
              <a:t>paralel  olarak karlılıkta</a:t>
            </a:r>
            <a:r>
              <a:rPr sz="550" spc="-15" dirty="0">
                <a:latin typeface="Times New Roman"/>
                <a:cs typeface="Times New Roman"/>
              </a:rPr>
              <a:t> </a:t>
            </a:r>
            <a:r>
              <a:rPr sz="550" spc="15" dirty="0">
                <a:latin typeface="Times New Roman"/>
                <a:cs typeface="Times New Roman"/>
              </a:rPr>
              <a:t>düşmektedir.</a:t>
            </a:r>
            <a:endParaRPr sz="550">
              <a:latin typeface="Times New Roman"/>
              <a:cs typeface="Times New Roman"/>
            </a:endParaRPr>
          </a:p>
          <a:p>
            <a:pPr marL="113030" indent="-100965">
              <a:lnSpc>
                <a:spcPct val="100000"/>
              </a:lnSpc>
              <a:spcBef>
                <a:spcPts val="15"/>
              </a:spcBef>
              <a:buClr>
                <a:srgbClr val="330066"/>
              </a:buClr>
              <a:buSzPct val="72727"/>
              <a:buFont typeface="Wingdings"/>
              <a:buChar char=""/>
              <a:tabLst>
                <a:tab pos="113664" algn="l"/>
              </a:tabLst>
            </a:pPr>
            <a:r>
              <a:rPr sz="550" spc="15" dirty="0">
                <a:latin typeface="Times New Roman"/>
                <a:cs typeface="Times New Roman"/>
              </a:rPr>
              <a:t>Risk </a:t>
            </a:r>
            <a:r>
              <a:rPr sz="550" spc="10" dirty="0">
                <a:latin typeface="Times New Roman"/>
                <a:cs typeface="Times New Roman"/>
              </a:rPr>
              <a:t>ile likidite arasındaki ilişki ters</a:t>
            </a:r>
            <a:r>
              <a:rPr sz="550" spc="-85" dirty="0">
                <a:latin typeface="Times New Roman"/>
                <a:cs typeface="Times New Roman"/>
              </a:rPr>
              <a:t> </a:t>
            </a:r>
            <a:r>
              <a:rPr sz="550" spc="15" dirty="0">
                <a:latin typeface="Times New Roman"/>
                <a:cs typeface="Times New Roman"/>
              </a:rPr>
              <a:t>yönde,</a:t>
            </a:r>
            <a:endParaRPr sz="550">
              <a:latin typeface="Times New Roman"/>
              <a:cs typeface="Times New Roman"/>
            </a:endParaRPr>
          </a:p>
          <a:p>
            <a:pPr marL="113030" indent="-100965">
              <a:lnSpc>
                <a:spcPct val="100000"/>
              </a:lnSpc>
              <a:spcBef>
                <a:spcPts val="35"/>
              </a:spcBef>
              <a:buClr>
                <a:srgbClr val="330066"/>
              </a:buClr>
              <a:buSzPct val="72727"/>
              <a:buFont typeface="Wingdings"/>
              <a:buChar char=""/>
              <a:tabLst>
                <a:tab pos="113664" algn="l"/>
              </a:tabLst>
            </a:pPr>
            <a:r>
              <a:rPr sz="550" spc="15" dirty="0">
                <a:latin typeface="Times New Roman"/>
                <a:cs typeface="Times New Roman"/>
              </a:rPr>
              <a:t>Risk </a:t>
            </a:r>
            <a:r>
              <a:rPr sz="550" spc="10" dirty="0">
                <a:latin typeface="Times New Roman"/>
                <a:cs typeface="Times New Roman"/>
              </a:rPr>
              <a:t>ile </a:t>
            </a:r>
            <a:r>
              <a:rPr sz="550" spc="5" dirty="0">
                <a:latin typeface="Times New Roman"/>
                <a:cs typeface="Times New Roman"/>
              </a:rPr>
              <a:t>kar </a:t>
            </a:r>
            <a:r>
              <a:rPr sz="550" spc="10" dirty="0">
                <a:latin typeface="Times New Roman"/>
                <a:cs typeface="Times New Roman"/>
              </a:rPr>
              <a:t>arasındaki ilişki aynı</a:t>
            </a:r>
            <a:r>
              <a:rPr sz="550" spc="-45" dirty="0">
                <a:latin typeface="Times New Roman"/>
                <a:cs typeface="Times New Roman"/>
              </a:rPr>
              <a:t> </a:t>
            </a:r>
            <a:r>
              <a:rPr sz="550" spc="15" dirty="0">
                <a:latin typeface="Times New Roman"/>
                <a:cs typeface="Times New Roman"/>
              </a:rPr>
              <a:t>yöndedir.</a:t>
            </a:r>
            <a:endParaRPr sz="550">
              <a:latin typeface="Times New Roman"/>
              <a:cs typeface="Times New Roman"/>
            </a:endParaRPr>
          </a:p>
        </p:txBody>
      </p:sp>
      <p:sp>
        <p:nvSpPr>
          <p:cNvPr id="16" name="object 16"/>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7" name="object 17"/>
          <p:cNvSpPr/>
          <p:nvPr/>
        </p:nvSpPr>
        <p:spPr>
          <a:xfrm>
            <a:off x="63291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8" name="object 18"/>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116324" y="478688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20" name="object 20"/>
          <p:cNvSpPr txBox="1"/>
          <p:nvPr/>
        </p:nvSpPr>
        <p:spPr>
          <a:xfrm>
            <a:off x="4131094" y="4931039"/>
            <a:ext cx="1856739" cy="115570"/>
          </a:xfrm>
          <a:prstGeom prst="rect">
            <a:avLst/>
          </a:prstGeom>
        </p:spPr>
        <p:txBody>
          <a:bodyPr vert="horz" wrap="square" lIns="0" tIns="17145" rIns="0" bIns="0" rtlCol="0">
            <a:spAutoFit/>
          </a:bodyPr>
          <a:lstStyle/>
          <a:p>
            <a:pPr marL="12700">
              <a:lnSpc>
                <a:spcPct val="100000"/>
              </a:lnSpc>
              <a:spcBef>
                <a:spcPts val="135"/>
              </a:spcBef>
            </a:pPr>
            <a:r>
              <a:rPr sz="550" b="1" spc="15" dirty="0">
                <a:latin typeface="Times New Roman"/>
                <a:cs typeface="Times New Roman"/>
              </a:rPr>
              <a:t>Teknik </a:t>
            </a:r>
            <a:r>
              <a:rPr sz="550" b="1" spc="10" dirty="0">
                <a:latin typeface="Times New Roman"/>
                <a:cs typeface="Times New Roman"/>
              </a:rPr>
              <a:t>Likidite: </a:t>
            </a:r>
            <a:r>
              <a:rPr sz="550" spc="15" dirty="0">
                <a:latin typeface="Times New Roman"/>
                <a:cs typeface="Times New Roman"/>
              </a:rPr>
              <a:t>Vadesi gelmiş </a:t>
            </a:r>
            <a:r>
              <a:rPr sz="550" spc="10" dirty="0">
                <a:latin typeface="Times New Roman"/>
                <a:cs typeface="Times New Roman"/>
              </a:rPr>
              <a:t>borçların </a:t>
            </a:r>
            <a:r>
              <a:rPr sz="550" spc="15" dirty="0">
                <a:latin typeface="Times New Roman"/>
                <a:cs typeface="Times New Roman"/>
              </a:rPr>
              <a:t>ödenilme</a:t>
            </a:r>
            <a:r>
              <a:rPr sz="550" spc="-60" dirty="0">
                <a:latin typeface="Times New Roman"/>
                <a:cs typeface="Times New Roman"/>
              </a:rPr>
              <a:t> </a:t>
            </a:r>
            <a:r>
              <a:rPr sz="550" spc="10" dirty="0">
                <a:latin typeface="Times New Roman"/>
                <a:cs typeface="Times New Roman"/>
              </a:rPr>
              <a:t>derecesi,</a:t>
            </a:r>
            <a:endParaRPr sz="550">
              <a:latin typeface="Times New Roman"/>
              <a:cs typeface="Times New Roman"/>
            </a:endParaRPr>
          </a:p>
        </p:txBody>
      </p:sp>
      <p:sp>
        <p:nvSpPr>
          <p:cNvPr id="21" name="object 21"/>
          <p:cNvSpPr txBox="1"/>
          <p:nvPr/>
        </p:nvSpPr>
        <p:spPr>
          <a:xfrm>
            <a:off x="4131094" y="5109352"/>
            <a:ext cx="2387600" cy="205104"/>
          </a:xfrm>
          <a:prstGeom prst="rect">
            <a:avLst/>
          </a:prstGeom>
        </p:spPr>
        <p:txBody>
          <a:bodyPr vert="horz" wrap="square" lIns="0" tIns="11430" rIns="0" bIns="0" rtlCol="0">
            <a:spAutoFit/>
          </a:bodyPr>
          <a:lstStyle/>
          <a:p>
            <a:pPr marL="12700" marR="5080">
              <a:lnSpc>
                <a:spcPct val="107300"/>
              </a:lnSpc>
              <a:spcBef>
                <a:spcPts val="90"/>
              </a:spcBef>
            </a:pPr>
            <a:r>
              <a:rPr sz="550" b="1" spc="15" dirty="0">
                <a:latin typeface="Times New Roman"/>
                <a:cs typeface="Times New Roman"/>
              </a:rPr>
              <a:t>Gerçek </a:t>
            </a:r>
            <a:r>
              <a:rPr sz="550" b="1" spc="10" dirty="0">
                <a:latin typeface="Times New Roman"/>
                <a:cs typeface="Times New Roman"/>
              </a:rPr>
              <a:t>Likidite: </a:t>
            </a:r>
            <a:r>
              <a:rPr sz="550" spc="10" dirty="0">
                <a:latin typeface="Times New Roman"/>
                <a:cs typeface="Times New Roman"/>
              </a:rPr>
              <a:t>İşletmenin toplam varlıklarının borçları karşılama </a:t>
            </a:r>
            <a:r>
              <a:rPr sz="550" spc="20" dirty="0">
                <a:latin typeface="Times New Roman"/>
                <a:cs typeface="Times New Roman"/>
              </a:rPr>
              <a:t>durumunu  </a:t>
            </a:r>
            <a:r>
              <a:rPr sz="550" spc="15" dirty="0">
                <a:latin typeface="Times New Roman"/>
                <a:cs typeface="Times New Roman"/>
              </a:rPr>
              <a:t>belirten</a:t>
            </a:r>
            <a:r>
              <a:rPr sz="550" spc="-25" dirty="0">
                <a:latin typeface="Times New Roman"/>
                <a:cs typeface="Times New Roman"/>
              </a:rPr>
              <a:t> </a:t>
            </a:r>
            <a:r>
              <a:rPr sz="550" spc="10" dirty="0">
                <a:latin typeface="Times New Roman"/>
                <a:cs typeface="Times New Roman"/>
              </a:rPr>
              <a:t>likidite</a:t>
            </a:r>
            <a:endParaRPr sz="550">
              <a:latin typeface="Times New Roman"/>
              <a:cs typeface="Times New Roman"/>
            </a:endParaRPr>
          </a:p>
        </p:txBody>
      </p:sp>
      <p:sp>
        <p:nvSpPr>
          <p:cNvPr id="22" name="object 22"/>
          <p:cNvSpPr/>
          <p:nvPr/>
        </p:nvSpPr>
        <p:spPr>
          <a:xfrm>
            <a:off x="3988308" y="434492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3" name="object 23"/>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Sermayesinin</a:t>
                      </a:r>
                      <a:r>
                        <a:rPr sz="900" b="1" spc="50" dirty="0">
                          <a:solidFill>
                            <a:srgbClr val="330066"/>
                          </a:solidFill>
                          <a:latin typeface="Times New Roman"/>
                          <a:cs typeface="Times New Roman"/>
                        </a:rPr>
                        <a:t> </a:t>
                      </a:r>
                      <a:r>
                        <a:rPr sz="900" b="1" spc="15" dirty="0">
                          <a:solidFill>
                            <a:srgbClr val="330066"/>
                          </a:solidFill>
                          <a:latin typeface="Times New Roman"/>
                          <a:cs typeface="Times New Roman"/>
                        </a:rPr>
                        <a:t>Özellikleri</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107950" indent="-81280" algn="just">
                        <a:lnSpc>
                          <a:spcPct val="100000"/>
                        </a:lnSpc>
                        <a:buFont typeface="Times New Roman"/>
                        <a:buAutoNum type="arabicPlain"/>
                        <a:tabLst>
                          <a:tab pos="108585" algn="l"/>
                        </a:tabLst>
                      </a:pPr>
                      <a:r>
                        <a:rPr sz="550" spc="10" dirty="0">
                          <a:latin typeface="Times New Roman"/>
                          <a:cs typeface="Times New Roman"/>
                        </a:rPr>
                        <a:t>İşletme sermayesi unsurları </a:t>
                      </a:r>
                      <a:r>
                        <a:rPr sz="550" spc="10" dirty="0">
                          <a:solidFill>
                            <a:srgbClr val="FF0000"/>
                          </a:solidFill>
                          <a:latin typeface="Times New Roman"/>
                          <a:cs typeface="Times New Roman"/>
                        </a:rPr>
                        <a:t>kısa</a:t>
                      </a:r>
                      <a:r>
                        <a:rPr sz="550" spc="-10" dirty="0">
                          <a:solidFill>
                            <a:srgbClr val="FF0000"/>
                          </a:solidFill>
                          <a:latin typeface="Times New Roman"/>
                          <a:cs typeface="Times New Roman"/>
                        </a:rPr>
                        <a:t> </a:t>
                      </a:r>
                      <a:r>
                        <a:rPr sz="550" spc="10" dirty="0">
                          <a:solidFill>
                            <a:srgbClr val="FF0000"/>
                          </a:solidFill>
                          <a:latin typeface="Times New Roman"/>
                          <a:cs typeface="Times New Roman"/>
                        </a:rPr>
                        <a:t>vadelidir</a:t>
                      </a:r>
                      <a:r>
                        <a:rPr sz="550" spc="10" dirty="0">
                          <a:latin typeface="Times New Roman"/>
                          <a:cs typeface="Times New Roman"/>
                        </a:rPr>
                        <a:t>.</a:t>
                      </a:r>
                      <a:endParaRPr sz="550">
                        <a:latin typeface="Times New Roman"/>
                        <a:cs typeface="Times New Roman"/>
                      </a:endParaRPr>
                    </a:p>
                    <a:p>
                      <a:pPr marL="27305" marR="140970" algn="just">
                        <a:lnSpc>
                          <a:spcPct val="106400"/>
                        </a:lnSpc>
                        <a:spcBef>
                          <a:spcPts val="5"/>
                        </a:spcBef>
                      </a:pPr>
                      <a:r>
                        <a:rPr sz="550" i="1" spc="10" dirty="0">
                          <a:latin typeface="Times New Roman"/>
                          <a:cs typeface="Times New Roman"/>
                        </a:rPr>
                        <a:t>(Varlıklar </a:t>
                      </a:r>
                      <a:r>
                        <a:rPr sz="550" i="1" spc="15" dirty="0">
                          <a:latin typeface="Times New Roman"/>
                          <a:cs typeface="Times New Roman"/>
                        </a:rPr>
                        <a:t>1 </a:t>
                      </a:r>
                      <a:r>
                        <a:rPr sz="550" i="1" spc="5" dirty="0">
                          <a:latin typeface="Times New Roman"/>
                          <a:cs typeface="Times New Roman"/>
                        </a:rPr>
                        <a:t>yıl </a:t>
                      </a:r>
                      <a:r>
                        <a:rPr sz="550" i="1" spc="10" dirty="0">
                          <a:latin typeface="Times New Roman"/>
                          <a:cs typeface="Times New Roman"/>
                        </a:rPr>
                        <a:t>içinde </a:t>
                      </a:r>
                      <a:r>
                        <a:rPr sz="550" i="1" spc="15" dirty="0">
                          <a:latin typeface="Times New Roman"/>
                          <a:cs typeface="Times New Roman"/>
                        </a:rPr>
                        <a:t>nakte </a:t>
                      </a:r>
                      <a:r>
                        <a:rPr sz="550" i="1" spc="10" dirty="0">
                          <a:latin typeface="Times New Roman"/>
                          <a:cs typeface="Times New Roman"/>
                        </a:rPr>
                        <a:t>dönüşmektedir. Nakit </a:t>
                      </a:r>
                      <a:r>
                        <a:rPr sz="550" i="1" spc="5" dirty="0">
                          <a:latin typeface="Times New Roman"/>
                          <a:cs typeface="Times New Roman"/>
                        </a:rPr>
                        <a:t>ile </a:t>
                      </a:r>
                      <a:r>
                        <a:rPr sz="550" i="1" spc="10" dirty="0">
                          <a:latin typeface="Times New Roman"/>
                          <a:cs typeface="Times New Roman"/>
                        </a:rPr>
                        <a:t>başlayan </a:t>
                      </a:r>
                      <a:r>
                        <a:rPr sz="550" i="1" spc="15" dirty="0">
                          <a:latin typeface="Times New Roman"/>
                          <a:cs typeface="Times New Roman"/>
                        </a:rPr>
                        <a:t>dönüşüm </a:t>
                      </a:r>
                      <a:r>
                        <a:rPr sz="550" i="1" spc="10" dirty="0">
                          <a:latin typeface="Times New Roman"/>
                          <a:cs typeface="Times New Roman"/>
                        </a:rPr>
                        <a:t>tekrar  nakit ile bitmektedir. </a:t>
                      </a:r>
                      <a:r>
                        <a:rPr sz="550" i="1" spc="15" dirty="0">
                          <a:latin typeface="Times New Roman"/>
                          <a:cs typeface="Times New Roman"/>
                        </a:rPr>
                        <a:t>Nakit  hammaddeye,  hammadde  mamule,</a:t>
                      </a:r>
                      <a:r>
                        <a:rPr sz="550" i="1" spc="165" dirty="0">
                          <a:latin typeface="Times New Roman"/>
                          <a:cs typeface="Times New Roman"/>
                        </a:rPr>
                        <a:t> </a:t>
                      </a:r>
                      <a:r>
                        <a:rPr sz="550" i="1" spc="15" dirty="0">
                          <a:latin typeface="Times New Roman"/>
                          <a:cs typeface="Times New Roman"/>
                        </a:rPr>
                        <a:t>mamul  </a:t>
                      </a:r>
                      <a:r>
                        <a:rPr sz="550" i="1" spc="10" dirty="0">
                          <a:latin typeface="Times New Roman"/>
                          <a:cs typeface="Times New Roman"/>
                        </a:rPr>
                        <a:t>satıldığında</a:t>
                      </a:r>
                      <a:r>
                        <a:rPr sz="550" i="1" spc="-30" dirty="0">
                          <a:latin typeface="Times New Roman"/>
                          <a:cs typeface="Times New Roman"/>
                        </a:rPr>
                        <a:t> </a:t>
                      </a:r>
                      <a:r>
                        <a:rPr sz="550" i="1" spc="15" dirty="0">
                          <a:latin typeface="Times New Roman"/>
                          <a:cs typeface="Times New Roman"/>
                        </a:rPr>
                        <a:t>alacaklara,</a:t>
                      </a:r>
                      <a:r>
                        <a:rPr sz="550" i="1" spc="-35" dirty="0">
                          <a:latin typeface="Times New Roman"/>
                          <a:cs typeface="Times New Roman"/>
                        </a:rPr>
                        <a:t> </a:t>
                      </a:r>
                      <a:r>
                        <a:rPr sz="550" i="1" spc="15" dirty="0">
                          <a:latin typeface="Times New Roman"/>
                          <a:cs typeface="Times New Roman"/>
                        </a:rPr>
                        <a:t>alacaklar</a:t>
                      </a:r>
                      <a:r>
                        <a:rPr sz="550" i="1" spc="-35" dirty="0">
                          <a:latin typeface="Times New Roman"/>
                          <a:cs typeface="Times New Roman"/>
                        </a:rPr>
                        <a:t> </a:t>
                      </a:r>
                      <a:r>
                        <a:rPr sz="550" i="1" spc="20" dirty="0">
                          <a:latin typeface="Times New Roman"/>
                          <a:cs typeface="Times New Roman"/>
                        </a:rPr>
                        <a:t>da</a:t>
                      </a:r>
                      <a:r>
                        <a:rPr sz="550" i="1" spc="-5" dirty="0">
                          <a:latin typeface="Times New Roman"/>
                          <a:cs typeface="Times New Roman"/>
                        </a:rPr>
                        <a:t> </a:t>
                      </a:r>
                      <a:r>
                        <a:rPr sz="550" i="1" spc="15" dirty="0">
                          <a:latin typeface="Times New Roman"/>
                          <a:cs typeface="Times New Roman"/>
                        </a:rPr>
                        <a:t>tekrar</a:t>
                      </a:r>
                      <a:r>
                        <a:rPr sz="550" i="1" dirty="0">
                          <a:latin typeface="Times New Roman"/>
                          <a:cs typeface="Times New Roman"/>
                        </a:rPr>
                        <a:t> </a:t>
                      </a:r>
                      <a:r>
                        <a:rPr sz="550" i="1" spc="20" dirty="0">
                          <a:latin typeface="Times New Roman"/>
                          <a:cs typeface="Times New Roman"/>
                        </a:rPr>
                        <a:t>nakde</a:t>
                      </a:r>
                      <a:r>
                        <a:rPr sz="550" i="1" spc="-20" dirty="0">
                          <a:latin typeface="Times New Roman"/>
                          <a:cs typeface="Times New Roman"/>
                        </a:rPr>
                        <a:t> </a:t>
                      </a:r>
                      <a:r>
                        <a:rPr sz="550" i="1" spc="15" dirty="0">
                          <a:latin typeface="Times New Roman"/>
                          <a:cs typeface="Times New Roman"/>
                        </a:rPr>
                        <a:t>dönüşmektedir)</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143510" algn="just">
                        <a:lnSpc>
                          <a:spcPct val="105400"/>
                        </a:lnSpc>
                        <a:buFont typeface="Times New Roman"/>
                        <a:buAutoNum type="arabicPlain" startAt="2"/>
                        <a:tabLst>
                          <a:tab pos="116205" algn="l"/>
                        </a:tabLst>
                      </a:pPr>
                      <a:r>
                        <a:rPr sz="550" spc="10" dirty="0">
                          <a:latin typeface="Times New Roman"/>
                          <a:cs typeface="Times New Roman"/>
                        </a:rPr>
                        <a:t>İşletme sermayesi unsurları </a:t>
                      </a:r>
                      <a:r>
                        <a:rPr sz="550" spc="15" dirty="0">
                          <a:latin typeface="Times New Roman"/>
                          <a:cs typeface="Times New Roman"/>
                        </a:rPr>
                        <a:t>1 </a:t>
                      </a:r>
                      <a:r>
                        <a:rPr sz="550" spc="5" dirty="0">
                          <a:latin typeface="Times New Roman"/>
                          <a:cs typeface="Times New Roman"/>
                        </a:rPr>
                        <a:t>yıl </a:t>
                      </a:r>
                      <a:r>
                        <a:rPr sz="550" spc="10" dirty="0">
                          <a:latin typeface="Times New Roman"/>
                          <a:cs typeface="Times New Roman"/>
                        </a:rPr>
                        <a:t>vadeli olmalarının </a:t>
                      </a:r>
                      <a:r>
                        <a:rPr sz="550" spc="15" dirty="0">
                          <a:latin typeface="Times New Roman"/>
                          <a:cs typeface="Times New Roman"/>
                        </a:rPr>
                        <a:t>yanında 1 </a:t>
                      </a:r>
                      <a:r>
                        <a:rPr sz="550" spc="10" dirty="0">
                          <a:latin typeface="Times New Roman"/>
                          <a:cs typeface="Times New Roman"/>
                        </a:rPr>
                        <a:t>yılda </a:t>
                      </a:r>
                      <a:r>
                        <a:rPr sz="550" spc="15" dirty="0">
                          <a:solidFill>
                            <a:srgbClr val="FF0000"/>
                          </a:solidFill>
                          <a:latin typeface="Times New Roman"/>
                          <a:cs typeface="Times New Roman"/>
                        </a:rPr>
                        <a:t>1’den </a:t>
                      </a:r>
                      <a:r>
                        <a:rPr sz="550" spc="165" dirty="0">
                          <a:solidFill>
                            <a:srgbClr val="FF0000"/>
                          </a:solidFill>
                          <a:latin typeface="Times New Roman"/>
                          <a:cs typeface="Times New Roman"/>
                        </a:rPr>
                        <a:t> </a:t>
                      </a:r>
                      <a:r>
                        <a:rPr sz="550" spc="5" dirty="0">
                          <a:solidFill>
                            <a:srgbClr val="FF0000"/>
                          </a:solidFill>
                          <a:latin typeface="Times New Roman"/>
                          <a:cs typeface="Times New Roman"/>
                        </a:rPr>
                        <a:t>fazla </a:t>
                      </a:r>
                      <a:r>
                        <a:rPr sz="550" spc="10" dirty="0">
                          <a:solidFill>
                            <a:srgbClr val="FF0000"/>
                          </a:solidFill>
                          <a:latin typeface="Times New Roman"/>
                          <a:cs typeface="Times New Roman"/>
                        </a:rPr>
                        <a:t>hareketlilik</a:t>
                      </a:r>
                      <a:r>
                        <a:rPr sz="550" spc="-20" dirty="0">
                          <a:solidFill>
                            <a:srgbClr val="FF0000"/>
                          </a:solidFill>
                          <a:latin typeface="Times New Roman"/>
                          <a:cs typeface="Times New Roman"/>
                        </a:rPr>
                        <a:t> </a:t>
                      </a:r>
                      <a:r>
                        <a:rPr sz="550" spc="10" dirty="0">
                          <a:latin typeface="Times New Roman"/>
                          <a:cs typeface="Times New Roman"/>
                        </a:rPr>
                        <a:t>göstermektedirler.</a:t>
                      </a:r>
                      <a:endParaRPr sz="550">
                        <a:latin typeface="Times New Roman"/>
                        <a:cs typeface="Times New Roman"/>
                      </a:endParaRPr>
                    </a:p>
                    <a:p>
                      <a:pPr>
                        <a:lnSpc>
                          <a:spcPct val="100000"/>
                        </a:lnSpc>
                        <a:spcBef>
                          <a:spcPts val="25"/>
                        </a:spcBef>
                        <a:buFont typeface="Times New Roman"/>
                        <a:buAutoNum type="arabicPlain" startAt="2"/>
                      </a:pPr>
                      <a:endParaRPr sz="600">
                        <a:latin typeface="Times New Roman"/>
                        <a:cs typeface="Times New Roman"/>
                      </a:endParaRPr>
                    </a:p>
                    <a:p>
                      <a:pPr marL="27305" marR="142240" algn="just">
                        <a:lnSpc>
                          <a:spcPct val="106400"/>
                        </a:lnSpc>
                        <a:buFont typeface="Times New Roman"/>
                        <a:buAutoNum type="arabicPlain" startAt="2"/>
                        <a:tabLst>
                          <a:tab pos="111760" algn="l"/>
                        </a:tabLst>
                      </a:pPr>
                      <a:r>
                        <a:rPr sz="550" spc="10" dirty="0">
                          <a:latin typeface="Times New Roman"/>
                          <a:cs typeface="Times New Roman"/>
                        </a:rPr>
                        <a:t>İşletme sermayesi unsurlarında değişmeler birlikte </a:t>
                      </a:r>
                      <a:r>
                        <a:rPr sz="550" spc="15" dirty="0">
                          <a:latin typeface="Times New Roman"/>
                          <a:cs typeface="Times New Roman"/>
                        </a:rPr>
                        <a:t>meydana </a:t>
                      </a:r>
                      <a:r>
                        <a:rPr sz="550" spc="10" dirty="0">
                          <a:latin typeface="Times New Roman"/>
                          <a:cs typeface="Times New Roman"/>
                        </a:rPr>
                        <a:t>gelmediği gibi, </a:t>
                      </a:r>
                      <a:r>
                        <a:rPr sz="550" spc="10" dirty="0">
                          <a:solidFill>
                            <a:srgbClr val="FF0000"/>
                          </a:solidFill>
                          <a:latin typeface="Times New Roman"/>
                          <a:cs typeface="Times New Roman"/>
                        </a:rPr>
                        <a:t> </a:t>
                      </a:r>
                      <a:r>
                        <a:rPr sz="550" spc="15" dirty="0">
                          <a:solidFill>
                            <a:srgbClr val="FF0000"/>
                          </a:solidFill>
                          <a:latin typeface="Times New Roman"/>
                          <a:cs typeface="Times New Roman"/>
                        </a:rPr>
                        <a:t>önceden planlanmış </a:t>
                      </a:r>
                      <a:r>
                        <a:rPr sz="550" spc="15" dirty="0">
                          <a:latin typeface="Times New Roman"/>
                          <a:cs typeface="Times New Roman"/>
                        </a:rPr>
                        <a:t>biçimde </a:t>
                      </a:r>
                      <a:r>
                        <a:rPr sz="550" spc="10" dirty="0">
                          <a:latin typeface="Times New Roman"/>
                          <a:cs typeface="Times New Roman"/>
                        </a:rPr>
                        <a:t>gerçekleştiklerinden </a:t>
                      </a:r>
                      <a:r>
                        <a:rPr sz="550" spc="10" dirty="0">
                          <a:solidFill>
                            <a:srgbClr val="FF0000"/>
                          </a:solidFill>
                          <a:latin typeface="Times New Roman"/>
                          <a:cs typeface="Times New Roman"/>
                        </a:rPr>
                        <a:t>ani olmayan </a:t>
                      </a:r>
                      <a:r>
                        <a:rPr sz="550" spc="10" dirty="0">
                          <a:latin typeface="Times New Roman"/>
                          <a:cs typeface="Times New Roman"/>
                        </a:rPr>
                        <a:t>faaliyetlerin  </a:t>
                      </a:r>
                      <a:r>
                        <a:rPr sz="550" spc="15" dirty="0">
                          <a:latin typeface="Times New Roman"/>
                          <a:cs typeface="Times New Roman"/>
                        </a:rPr>
                        <a:t>sonucunda</a:t>
                      </a:r>
                      <a:r>
                        <a:rPr sz="550" spc="-35" dirty="0">
                          <a:latin typeface="Times New Roman"/>
                          <a:cs typeface="Times New Roman"/>
                        </a:rPr>
                        <a:t> </a:t>
                      </a:r>
                      <a:r>
                        <a:rPr sz="550" spc="15" dirty="0">
                          <a:latin typeface="Times New Roman"/>
                          <a:cs typeface="Times New Roman"/>
                        </a:rPr>
                        <a:t>görülmektedir.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5" name="object 25"/>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26" name="object 26"/>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Dönüşüm</a:t>
                      </a:r>
                      <a:r>
                        <a:rPr sz="900" b="1" spc="30" dirty="0">
                          <a:solidFill>
                            <a:srgbClr val="330066"/>
                          </a:solidFill>
                          <a:latin typeface="Times New Roman"/>
                          <a:cs typeface="Times New Roman"/>
                        </a:rPr>
                        <a:t> </a:t>
                      </a:r>
                      <a:r>
                        <a:rPr sz="900" b="1" spc="10" dirty="0">
                          <a:solidFill>
                            <a:srgbClr val="330066"/>
                          </a:solidFill>
                          <a:latin typeface="Times New Roman"/>
                          <a:cs typeface="Times New Roman"/>
                        </a:rPr>
                        <a:t>Süresi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1150">
                        <a:latin typeface="Times New Roman"/>
                        <a:cs typeface="Times New Roman"/>
                      </a:endParaRPr>
                    </a:p>
                    <a:p>
                      <a:pPr marL="50165" marR="78740" algn="just">
                        <a:lnSpc>
                          <a:spcPct val="100499"/>
                        </a:lnSpc>
                      </a:pPr>
                      <a:r>
                        <a:rPr sz="700" dirty="0">
                          <a:latin typeface="Times New Roman"/>
                          <a:cs typeface="Times New Roman"/>
                        </a:rPr>
                        <a:t>Nakit </a:t>
                      </a:r>
                      <a:r>
                        <a:rPr sz="700" spc="-10" dirty="0">
                          <a:latin typeface="Times New Roman"/>
                          <a:cs typeface="Times New Roman"/>
                        </a:rPr>
                        <a:t>ile </a:t>
                      </a:r>
                      <a:r>
                        <a:rPr sz="700" spc="-5" dirty="0">
                          <a:latin typeface="Times New Roman"/>
                          <a:cs typeface="Times New Roman"/>
                        </a:rPr>
                        <a:t>başlayan ve </a:t>
                      </a:r>
                      <a:r>
                        <a:rPr sz="700" dirty="0">
                          <a:latin typeface="Times New Roman"/>
                          <a:cs typeface="Times New Roman"/>
                        </a:rPr>
                        <a:t>tekrar nakit </a:t>
                      </a:r>
                      <a:r>
                        <a:rPr sz="700" spc="-10" dirty="0">
                          <a:latin typeface="Times New Roman"/>
                          <a:cs typeface="Times New Roman"/>
                        </a:rPr>
                        <a:t>ile </a:t>
                      </a:r>
                      <a:r>
                        <a:rPr sz="700" dirty="0">
                          <a:latin typeface="Times New Roman"/>
                          <a:cs typeface="Times New Roman"/>
                        </a:rPr>
                        <a:t>sona eren </a:t>
                      </a:r>
                      <a:r>
                        <a:rPr sz="700" spc="-5" dirty="0">
                          <a:latin typeface="Times New Roman"/>
                          <a:cs typeface="Times New Roman"/>
                        </a:rPr>
                        <a:t>süreç </a:t>
                      </a:r>
                      <a:r>
                        <a:rPr sz="700" spc="5" dirty="0">
                          <a:solidFill>
                            <a:srgbClr val="BF0000"/>
                          </a:solidFill>
                          <a:latin typeface="Times New Roman"/>
                          <a:cs typeface="Times New Roman"/>
                        </a:rPr>
                        <a:t>ne </a:t>
                      </a:r>
                      <a:r>
                        <a:rPr sz="700" spc="-5" dirty="0">
                          <a:solidFill>
                            <a:srgbClr val="BF0000"/>
                          </a:solidFill>
                          <a:latin typeface="Times New Roman"/>
                          <a:cs typeface="Times New Roman"/>
                        </a:rPr>
                        <a:t>kadar </a:t>
                      </a:r>
                      <a:r>
                        <a:rPr sz="700" dirty="0">
                          <a:solidFill>
                            <a:srgbClr val="BF0000"/>
                          </a:solidFill>
                          <a:latin typeface="Times New Roman"/>
                          <a:cs typeface="Times New Roman"/>
                        </a:rPr>
                        <a:t>kısa  olursa</a:t>
                      </a:r>
                      <a:r>
                        <a:rPr sz="700" dirty="0">
                          <a:latin typeface="Times New Roman"/>
                          <a:cs typeface="Times New Roman"/>
                        </a:rPr>
                        <a:t>, </a:t>
                      </a:r>
                      <a:r>
                        <a:rPr sz="700" spc="-5" dirty="0">
                          <a:latin typeface="Times New Roman"/>
                          <a:cs typeface="Times New Roman"/>
                        </a:rPr>
                        <a:t>ihtiyaç </a:t>
                      </a:r>
                      <a:r>
                        <a:rPr sz="700" dirty="0">
                          <a:latin typeface="Times New Roman"/>
                          <a:cs typeface="Times New Roman"/>
                        </a:rPr>
                        <a:t>duyulan </a:t>
                      </a:r>
                      <a:r>
                        <a:rPr sz="700" spc="-5" dirty="0">
                          <a:latin typeface="Times New Roman"/>
                          <a:cs typeface="Times New Roman"/>
                        </a:rPr>
                        <a:t>sermaye </a:t>
                      </a:r>
                      <a:r>
                        <a:rPr sz="700" dirty="0">
                          <a:latin typeface="Times New Roman"/>
                          <a:cs typeface="Times New Roman"/>
                        </a:rPr>
                        <a:t>miktarı da </a:t>
                      </a:r>
                      <a:r>
                        <a:rPr sz="700" dirty="0">
                          <a:solidFill>
                            <a:srgbClr val="FF0000"/>
                          </a:solidFill>
                          <a:latin typeface="Times New Roman"/>
                          <a:cs typeface="Times New Roman"/>
                        </a:rPr>
                        <a:t>o kadar az </a:t>
                      </a:r>
                      <a:r>
                        <a:rPr sz="700" spc="-5" dirty="0">
                          <a:latin typeface="Times New Roman"/>
                          <a:cs typeface="Times New Roman"/>
                        </a:rPr>
                        <a:t>olacaktır. </a:t>
                      </a:r>
                      <a:r>
                        <a:rPr sz="700" dirty="0">
                          <a:latin typeface="Times New Roman"/>
                          <a:cs typeface="Times New Roman"/>
                        </a:rPr>
                        <a:t>Bu  sürecin </a:t>
                      </a:r>
                      <a:r>
                        <a:rPr sz="700" spc="-5" dirty="0">
                          <a:latin typeface="Times New Roman"/>
                          <a:cs typeface="Times New Roman"/>
                        </a:rPr>
                        <a:t>kısalığının </a:t>
                      </a:r>
                      <a:r>
                        <a:rPr sz="700" spc="-10" dirty="0">
                          <a:latin typeface="Times New Roman"/>
                          <a:cs typeface="Times New Roman"/>
                        </a:rPr>
                        <a:t>veya </a:t>
                      </a:r>
                      <a:r>
                        <a:rPr sz="700" dirty="0">
                          <a:latin typeface="Times New Roman"/>
                          <a:cs typeface="Times New Roman"/>
                        </a:rPr>
                        <a:t>uzunluğunun net bir </a:t>
                      </a:r>
                      <a:r>
                        <a:rPr sz="700" spc="-5" dirty="0">
                          <a:latin typeface="Times New Roman"/>
                          <a:cs typeface="Times New Roman"/>
                        </a:rPr>
                        <a:t>göstergesi  işletmelerin </a:t>
                      </a:r>
                      <a:r>
                        <a:rPr sz="700" dirty="0">
                          <a:latin typeface="Times New Roman"/>
                          <a:cs typeface="Times New Roman"/>
                        </a:rPr>
                        <a:t>nakit dönüşüm</a:t>
                      </a:r>
                      <a:r>
                        <a:rPr sz="700" spc="-45" dirty="0">
                          <a:latin typeface="Times New Roman"/>
                          <a:cs typeface="Times New Roman"/>
                        </a:rPr>
                        <a:t> </a:t>
                      </a:r>
                      <a:r>
                        <a:rPr sz="700" dirty="0">
                          <a:latin typeface="Times New Roman"/>
                          <a:cs typeface="Times New Roman"/>
                        </a:rPr>
                        <a:t>süresidir.</a:t>
                      </a:r>
                      <a:endParaRPr sz="7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50165" algn="just">
                        <a:lnSpc>
                          <a:spcPct val="100000"/>
                        </a:lnSpc>
                        <a:spcBef>
                          <a:spcPts val="690"/>
                        </a:spcBef>
                      </a:pPr>
                      <a:r>
                        <a:rPr sz="550" b="1" spc="15" dirty="0">
                          <a:solidFill>
                            <a:srgbClr val="FF0000"/>
                          </a:solidFill>
                          <a:latin typeface="Times New Roman"/>
                          <a:cs typeface="Times New Roman"/>
                        </a:rPr>
                        <a:t>Nakit Dönüşüm </a:t>
                      </a:r>
                      <a:r>
                        <a:rPr sz="550" b="1" spc="10" dirty="0">
                          <a:solidFill>
                            <a:srgbClr val="FF0000"/>
                          </a:solidFill>
                          <a:latin typeface="Times New Roman"/>
                          <a:cs typeface="Times New Roman"/>
                        </a:rPr>
                        <a:t>Süresi </a:t>
                      </a:r>
                      <a:r>
                        <a:rPr sz="700" b="1" dirty="0">
                          <a:latin typeface="Times New Roman"/>
                          <a:cs typeface="Times New Roman"/>
                        </a:rPr>
                        <a:t>= </a:t>
                      </a:r>
                      <a:r>
                        <a:rPr sz="550" spc="10" dirty="0">
                          <a:latin typeface="Times New Roman"/>
                          <a:cs typeface="Times New Roman"/>
                        </a:rPr>
                        <a:t>(</a:t>
                      </a:r>
                      <a:r>
                        <a:rPr sz="550" b="1" spc="10" dirty="0">
                          <a:solidFill>
                            <a:srgbClr val="BF0000"/>
                          </a:solidFill>
                          <a:latin typeface="Times New Roman"/>
                          <a:cs typeface="Times New Roman"/>
                        </a:rPr>
                        <a:t>Stokların </a:t>
                      </a:r>
                      <a:r>
                        <a:rPr sz="550" b="1" spc="15" dirty="0">
                          <a:solidFill>
                            <a:srgbClr val="BF0000"/>
                          </a:solidFill>
                          <a:latin typeface="Times New Roman"/>
                          <a:cs typeface="Times New Roman"/>
                        </a:rPr>
                        <a:t>Dönüşüm </a:t>
                      </a:r>
                      <a:r>
                        <a:rPr sz="550" b="1" spc="10" dirty="0">
                          <a:solidFill>
                            <a:srgbClr val="BF0000"/>
                          </a:solidFill>
                          <a:latin typeface="Times New Roman"/>
                          <a:cs typeface="Times New Roman"/>
                        </a:rPr>
                        <a:t>Süresi </a:t>
                      </a:r>
                      <a:r>
                        <a:rPr sz="700" b="1" dirty="0">
                          <a:latin typeface="Times New Roman"/>
                          <a:cs typeface="Times New Roman"/>
                        </a:rPr>
                        <a:t>+</a:t>
                      </a:r>
                      <a:r>
                        <a:rPr sz="700" b="1" spc="-110" dirty="0">
                          <a:latin typeface="Times New Roman"/>
                          <a:cs typeface="Times New Roman"/>
                        </a:rPr>
                        <a:t> </a:t>
                      </a:r>
                      <a:r>
                        <a:rPr sz="550" b="1" spc="15" dirty="0">
                          <a:solidFill>
                            <a:srgbClr val="00AF50"/>
                          </a:solidFill>
                          <a:latin typeface="Times New Roman"/>
                          <a:cs typeface="Times New Roman"/>
                        </a:rPr>
                        <a:t>Alacakların</a:t>
                      </a:r>
                      <a:endParaRPr sz="550">
                        <a:latin typeface="Times New Roman"/>
                        <a:cs typeface="Times New Roman"/>
                      </a:endParaRPr>
                    </a:p>
                    <a:p>
                      <a:pPr marL="962660">
                        <a:lnSpc>
                          <a:spcPct val="100000"/>
                        </a:lnSpc>
                        <a:spcBef>
                          <a:spcPts val="15"/>
                        </a:spcBef>
                      </a:pPr>
                      <a:r>
                        <a:rPr sz="550" b="1" spc="15" dirty="0">
                          <a:solidFill>
                            <a:srgbClr val="00AF50"/>
                          </a:solidFill>
                          <a:latin typeface="Times New Roman"/>
                          <a:cs typeface="Times New Roman"/>
                        </a:rPr>
                        <a:t>Dönüşüm </a:t>
                      </a:r>
                      <a:r>
                        <a:rPr sz="550" b="1" spc="10" dirty="0">
                          <a:solidFill>
                            <a:srgbClr val="00AF50"/>
                          </a:solidFill>
                          <a:latin typeface="Times New Roman"/>
                          <a:cs typeface="Times New Roman"/>
                        </a:rPr>
                        <a:t>Süresi </a:t>
                      </a:r>
                      <a:r>
                        <a:rPr sz="700" b="1" dirty="0">
                          <a:latin typeface="Times New Roman"/>
                          <a:cs typeface="Times New Roman"/>
                        </a:rPr>
                        <a:t>– </a:t>
                      </a:r>
                      <a:r>
                        <a:rPr sz="550" b="1" spc="15" dirty="0">
                          <a:solidFill>
                            <a:srgbClr val="702FA0"/>
                          </a:solidFill>
                          <a:latin typeface="Times New Roman"/>
                          <a:cs typeface="Times New Roman"/>
                        </a:rPr>
                        <a:t>Borçların Dönüşüm</a:t>
                      </a:r>
                      <a:r>
                        <a:rPr sz="550" b="1" spc="-25" dirty="0">
                          <a:solidFill>
                            <a:srgbClr val="702FA0"/>
                          </a:solidFill>
                          <a:latin typeface="Times New Roman"/>
                          <a:cs typeface="Times New Roman"/>
                        </a:rPr>
                        <a:t> </a:t>
                      </a:r>
                      <a:r>
                        <a:rPr sz="550" b="1" spc="10" dirty="0">
                          <a:solidFill>
                            <a:srgbClr val="702FA0"/>
                          </a:solidFill>
                          <a:latin typeface="Times New Roman"/>
                          <a:cs typeface="Times New Roman"/>
                        </a:rPr>
                        <a:t>Süresi</a:t>
                      </a:r>
                      <a:r>
                        <a:rPr sz="550" spc="10" dirty="0">
                          <a:latin typeface="Times New Roman"/>
                          <a:cs typeface="Times New Roman"/>
                        </a:rPr>
                        <a:t>)</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165"/>
                        </a:spcBef>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Dönüşüm</a:t>
                      </a:r>
                      <a:r>
                        <a:rPr sz="900" b="1" spc="30" dirty="0">
                          <a:solidFill>
                            <a:srgbClr val="330066"/>
                          </a:solidFill>
                          <a:latin typeface="Times New Roman"/>
                          <a:cs typeface="Times New Roman"/>
                        </a:rPr>
                        <a:t> </a:t>
                      </a:r>
                      <a:r>
                        <a:rPr sz="900" b="1" spc="10" dirty="0">
                          <a:solidFill>
                            <a:srgbClr val="330066"/>
                          </a:solidFill>
                          <a:latin typeface="Times New Roman"/>
                          <a:cs typeface="Times New Roman"/>
                        </a:rPr>
                        <a:t>Süresi</a:t>
                      </a:r>
                      <a:endParaRPr sz="900">
                        <a:latin typeface="Times New Roman"/>
                        <a:cs typeface="Times New Roman"/>
                      </a:endParaRPr>
                    </a:p>
                  </a:txBody>
                  <a:tcPr marL="0" marR="0" marT="2095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982344">
                        <a:lnSpc>
                          <a:spcPct val="100000"/>
                        </a:lnSpc>
                        <a:spcBef>
                          <a:spcPts val="530"/>
                        </a:spcBef>
                      </a:pPr>
                      <a:r>
                        <a:rPr sz="500" spc="5" dirty="0">
                          <a:latin typeface="Times New Roman"/>
                          <a:cs typeface="Times New Roman"/>
                        </a:rPr>
                        <a:t>Ortalama</a:t>
                      </a:r>
                      <a:r>
                        <a:rPr sz="500" spc="20" dirty="0">
                          <a:latin typeface="Times New Roman"/>
                          <a:cs typeface="Times New Roman"/>
                        </a:rPr>
                        <a:t> </a:t>
                      </a:r>
                      <a:r>
                        <a:rPr sz="500" spc="5" dirty="0">
                          <a:latin typeface="Times New Roman"/>
                          <a:cs typeface="Times New Roman"/>
                        </a:rPr>
                        <a:t>Stoklar</a:t>
                      </a:r>
                      <a:endParaRPr sz="500">
                        <a:latin typeface="Times New Roman"/>
                        <a:cs typeface="Times New Roman"/>
                      </a:endParaRPr>
                    </a:p>
                    <a:p>
                      <a:pPr marL="27305">
                        <a:lnSpc>
                          <a:spcPct val="100000"/>
                        </a:lnSpc>
                        <a:spcBef>
                          <a:spcPts val="110"/>
                        </a:spcBef>
                        <a:tabLst>
                          <a:tab pos="831850" algn="l"/>
                        </a:tabLst>
                      </a:pPr>
                      <a:r>
                        <a:rPr sz="500" b="1" spc="10" dirty="0">
                          <a:solidFill>
                            <a:srgbClr val="BF0000"/>
                          </a:solidFill>
                          <a:latin typeface="Times New Roman"/>
                          <a:cs typeface="Times New Roman"/>
                        </a:rPr>
                        <a:t>Stok</a:t>
                      </a:r>
                      <a:r>
                        <a:rPr sz="500" b="1" spc="20" dirty="0">
                          <a:solidFill>
                            <a:srgbClr val="BF0000"/>
                          </a:solidFill>
                          <a:latin typeface="Times New Roman"/>
                          <a:cs typeface="Times New Roman"/>
                        </a:rPr>
                        <a:t> </a:t>
                      </a:r>
                      <a:r>
                        <a:rPr sz="500" spc="10" dirty="0">
                          <a:latin typeface="Times New Roman"/>
                          <a:cs typeface="Times New Roman"/>
                        </a:rPr>
                        <a:t>Dönüşüm</a:t>
                      </a:r>
                      <a:r>
                        <a:rPr sz="500" spc="25" dirty="0">
                          <a:latin typeface="Times New Roman"/>
                          <a:cs typeface="Times New Roman"/>
                        </a:rPr>
                        <a:t> </a:t>
                      </a:r>
                      <a:r>
                        <a:rPr sz="500" spc="5" dirty="0">
                          <a:latin typeface="Times New Roman"/>
                          <a:cs typeface="Times New Roman"/>
                        </a:rPr>
                        <a:t>Süresi	</a:t>
                      </a:r>
                      <a:r>
                        <a:rPr sz="500" spc="15" dirty="0">
                          <a:latin typeface="Times New Roman"/>
                          <a:cs typeface="Times New Roman"/>
                        </a:rPr>
                        <a:t>=</a:t>
                      </a:r>
                      <a:r>
                        <a:rPr sz="500"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L="965835">
                        <a:lnSpc>
                          <a:spcPct val="100000"/>
                        </a:lnSpc>
                        <a:spcBef>
                          <a:spcPts val="35"/>
                        </a:spcBef>
                      </a:pPr>
                      <a:r>
                        <a:rPr sz="500" spc="5" dirty="0">
                          <a:latin typeface="Times New Roman"/>
                          <a:cs typeface="Times New Roman"/>
                        </a:rPr>
                        <a:t>Yıllık </a:t>
                      </a:r>
                      <a:r>
                        <a:rPr sz="500" spc="15" dirty="0">
                          <a:latin typeface="Times New Roman"/>
                          <a:cs typeface="Times New Roman"/>
                        </a:rPr>
                        <a:t>SMM </a:t>
                      </a:r>
                      <a:r>
                        <a:rPr sz="500" spc="5" dirty="0">
                          <a:latin typeface="Times New Roman"/>
                          <a:cs typeface="Times New Roman"/>
                        </a:rPr>
                        <a:t>/ </a:t>
                      </a:r>
                      <a:r>
                        <a:rPr sz="500" spc="10" dirty="0">
                          <a:latin typeface="Times New Roman"/>
                          <a:cs typeface="Times New Roman"/>
                        </a:rPr>
                        <a:t>365</a:t>
                      </a:r>
                      <a:endParaRPr sz="500">
                        <a:latin typeface="Times New Roman"/>
                        <a:cs typeface="Times New Roman"/>
                      </a:endParaRPr>
                    </a:p>
                    <a:p>
                      <a:pPr>
                        <a:lnSpc>
                          <a:spcPct val="100000"/>
                        </a:lnSpc>
                        <a:spcBef>
                          <a:spcPts val="40"/>
                        </a:spcBef>
                      </a:pPr>
                      <a:endParaRPr sz="550">
                        <a:latin typeface="Times New Roman"/>
                        <a:cs typeface="Times New Roman"/>
                      </a:endParaRPr>
                    </a:p>
                    <a:p>
                      <a:pPr marL="965835">
                        <a:lnSpc>
                          <a:spcPct val="100000"/>
                        </a:lnSpc>
                      </a:pPr>
                      <a:r>
                        <a:rPr sz="500" spc="5" dirty="0">
                          <a:latin typeface="Times New Roman"/>
                          <a:cs typeface="Times New Roman"/>
                        </a:rPr>
                        <a:t>Ortalama Ticari</a:t>
                      </a:r>
                      <a:r>
                        <a:rPr sz="500" spc="25" dirty="0">
                          <a:latin typeface="Times New Roman"/>
                          <a:cs typeface="Times New Roman"/>
                        </a:rPr>
                        <a:t> </a:t>
                      </a:r>
                      <a:r>
                        <a:rPr sz="500" spc="5" dirty="0">
                          <a:latin typeface="Times New Roman"/>
                          <a:cs typeface="Times New Roman"/>
                        </a:rPr>
                        <a:t>Alacaklar</a:t>
                      </a:r>
                      <a:endParaRPr sz="500">
                        <a:latin typeface="Times New Roman"/>
                        <a:cs typeface="Times New Roman"/>
                      </a:endParaRPr>
                    </a:p>
                    <a:p>
                      <a:pPr marR="979169" algn="r">
                        <a:lnSpc>
                          <a:spcPct val="100000"/>
                        </a:lnSpc>
                        <a:spcBef>
                          <a:spcPts val="35"/>
                        </a:spcBef>
                      </a:pPr>
                      <a:r>
                        <a:rPr sz="500" b="1" spc="10" dirty="0">
                          <a:solidFill>
                            <a:srgbClr val="00AF50"/>
                          </a:solidFill>
                          <a:latin typeface="Times New Roman"/>
                          <a:cs typeface="Times New Roman"/>
                        </a:rPr>
                        <a:t>Alacakların </a:t>
                      </a:r>
                      <a:r>
                        <a:rPr sz="500" spc="10" dirty="0">
                          <a:latin typeface="Times New Roman"/>
                          <a:cs typeface="Times New Roman"/>
                        </a:rPr>
                        <a:t>Dönüşüm </a:t>
                      </a:r>
                      <a:r>
                        <a:rPr sz="500" spc="5" dirty="0">
                          <a:latin typeface="Times New Roman"/>
                          <a:cs typeface="Times New Roman"/>
                        </a:rPr>
                        <a:t>Süresi </a:t>
                      </a:r>
                      <a:r>
                        <a:rPr sz="500" spc="15" dirty="0">
                          <a:latin typeface="Times New Roman"/>
                          <a:cs typeface="Times New Roman"/>
                        </a:rPr>
                        <a:t>=</a:t>
                      </a:r>
                      <a:r>
                        <a:rPr sz="500" spc="30"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R="1021080" algn="r">
                        <a:lnSpc>
                          <a:spcPct val="100000"/>
                        </a:lnSpc>
                        <a:spcBef>
                          <a:spcPts val="25"/>
                        </a:spcBef>
                      </a:pPr>
                      <a:r>
                        <a:rPr sz="500" spc="5" dirty="0">
                          <a:latin typeface="Times New Roman"/>
                          <a:cs typeface="Times New Roman"/>
                        </a:rPr>
                        <a:t>Yıllık Satışlar /</a:t>
                      </a:r>
                      <a:r>
                        <a:rPr sz="500" spc="-25" dirty="0">
                          <a:latin typeface="Times New Roman"/>
                          <a:cs typeface="Times New Roman"/>
                        </a:rPr>
                        <a:t> </a:t>
                      </a:r>
                      <a:r>
                        <a:rPr sz="500" spc="10" dirty="0">
                          <a:latin typeface="Times New Roman"/>
                          <a:cs typeface="Times New Roman"/>
                        </a:rPr>
                        <a:t>365</a:t>
                      </a:r>
                      <a:endParaRPr sz="500">
                        <a:latin typeface="Times New Roman"/>
                        <a:cs typeface="Times New Roman"/>
                      </a:endParaRPr>
                    </a:p>
                    <a:p>
                      <a:pPr>
                        <a:lnSpc>
                          <a:spcPct val="100000"/>
                        </a:lnSpc>
                        <a:spcBef>
                          <a:spcPts val="40"/>
                        </a:spcBef>
                      </a:pPr>
                      <a:endParaRPr sz="550">
                        <a:latin typeface="Times New Roman"/>
                        <a:cs typeface="Times New Roman"/>
                      </a:endParaRPr>
                    </a:p>
                    <a:p>
                      <a:pPr marL="982344">
                        <a:lnSpc>
                          <a:spcPct val="100000"/>
                        </a:lnSpc>
                      </a:pPr>
                      <a:r>
                        <a:rPr sz="500" spc="5" dirty="0">
                          <a:latin typeface="Times New Roman"/>
                          <a:cs typeface="Times New Roman"/>
                        </a:rPr>
                        <a:t>Ortalama Ticari</a:t>
                      </a:r>
                      <a:r>
                        <a:rPr sz="500" spc="25" dirty="0">
                          <a:latin typeface="Times New Roman"/>
                          <a:cs typeface="Times New Roman"/>
                        </a:rPr>
                        <a:t> </a:t>
                      </a:r>
                      <a:r>
                        <a:rPr sz="500" spc="5" dirty="0">
                          <a:latin typeface="Times New Roman"/>
                          <a:cs typeface="Times New Roman"/>
                        </a:rPr>
                        <a:t>Borçlar</a:t>
                      </a:r>
                      <a:endParaRPr sz="500">
                        <a:latin typeface="Times New Roman"/>
                        <a:cs typeface="Times New Roman"/>
                      </a:endParaRPr>
                    </a:p>
                    <a:p>
                      <a:pPr marL="27305">
                        <a:lnSpc>
                          <a:spcPct val="100000"/>
                        </a:lnSpc>
                        <a:spcBef>
                          <a:spcPts val="35"/>
                        </a:spcBef>
                      </a:pPr>
                      <a:r>
                        <a:rPr sz="500" b="1" spc="10" dirty="0">
                          <a:solidFill>
                            <a:srgbClr val="702FA0"/>
                          </a:solidFill>
                          <a:latin typeface="Times New Roman"/>
                          <a:cs typeface="Times New Roman"/>
                        </a:rPr>
                        <a:t>Borçların </a:t>
                      </a:r>
                      <a:r>
                        <a:rPr sz="500" spc="10" dirty="0">
                          <a:latin typeface="Times New Roman"/>
                          <a:cs typeface="Times New Roman"/>
                        </a:rPr>
                        <a:t>Dönüşüm </a:t>
                      </a:r>
                      <a:r>
                        <a:rPr sz="500" spc="5" dirty="0">
                          <a:latin typeface="Times New Roman"/>
                          <a:cs typeface="Times New Roman"/>
                        </a:rPr>
                        <a:t>Süresi </a:t>
                      </a:r>
                      <a:r>
                        <a:rPr sz="500" spc="15" dirty="0">
                          <a:latin typeface="Times New Roman"/>
                          <a:cs typeface="Times New Roman"/>
                        </a:rPr>
                        <a:t>=</a:t>
                      </a:r>
                      <a:r>
                        <a:rPr sz="500" spc="-5"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L="999490">
                        <a:lnSpc>
                          <a:spcPct val="100000"/>
                        </a:lnSpc>
                        <a:spcBef>
                          <a:spcPts val="35"/>
                        </a:spcBef>
                      </a:pPr>
                      <a:r>
                        <a:rPr sz="500" spc="5" dirty="0">
                          <a:latin typeface="Times New Roman"/>
                          <a:cs typeface="Times New Roman"/>
                        </a:rPr>
                        <a:t>Yıllık </a:t>
                      </a:r>
                      <a:r>
                        <a:rPr sz="500" spc="15" dirty="0">
                          <a:latin typeface="Times New Roman"/>
                          <a:cs typeface="Times New Roman"/>
                        </a:rPr>
                        <a:t>SMM </a:t>
                      </a:r>
                      <a:r>
                        <a:rPr sz="500" spc="5" dirty="0">
                          <a:latin typeface="Times New Roman"/>
                          <a:cs typeface="Times New Roman"/>
                        </a:rPr>
                        <a:t>/ </a:t>
                      </a:r>
                      <a:r>
                        <a:rPr sz="500" spc="10" dirty="0">
                          <a:latin typeface="Times New Roman"/>
                          <a:cs typeface="Times New Roman"/>
                        </a:rPr>
                        <a:t>365</a:t>
                      </a:r>
                      <a:endParaRPr sz="500">
                        <a:latin typeface="Times New Roman"/>
                        <a:cs typeface="Times New Roman"/>
                      </a:endParaRPr>
                    </a:p>
                    <a:p>
                      <a:pPr>
                        <a:lnSpc>
                          <a:spcPct val="100000"/>
                        </a:lnSpc>
                        <a:spcBef>
                          <a:spcPts val="30"/>
                        </a:spcBef>
                      </a:pPr>
                      <a:endParaRPr sz="550">
                        <a:latin typeface="Times New Roman"/>
                        <a:cs typeface="Times New Roman"/>
                      </a:endParaRPr>
                    </a:p>
                    <a:p>
                      <a:pPr marL="27305">
                        <a:lnSpc>
                          <a:spcPct val="100000"/>
                        </a:lnSpc>
                      </a:pPr>
                      <a:r>
                        <a:rPr sz="500" b="1" spc="10" dirty="0">
                          <a:solidFill>
                            <a:srgbClr val="FF0000"/>
                          </a:solidFill>
                          <a:latin typeface="Times New Roman"/>
                          <a:cs typeface="Times New Roman"/>
                        </a:rPr>
                        <a:t>Nakit Dönüşüm Süresi </a:t>
                      </a:r>
                      <a:r>
                        <a:rPr sz="500" b="1" spc="15" dirty="0">
                          <a:latin typeface="Times New Roman"/>
                          <a:cs typeface="Times New Roman"/>
                        </a:rPr>
                        <a:t>=  </a:t>
                      </a:r>
                      <a:r>
                        <a:rPr sz="500" spc="10" dirty="0">
                          <a:latin typeface="Times New Roman"/>
                          <a:cs typeface="Times New Roman"/>
                        </a:rPr>
                        <a:t>(</a:t>
                      </a:r>
                      <a:r>
                        <a:rPr sz="500" b="1" spc="10" dirty="0">
                          <a:solidFill>
                            <a:srgbClr val="BF0000"/>
                          </a:solidFill>
                          <a:latin typeface="Times New Roman"/>
                          <a:cs typeface="Times New Roman"/>
                        </a:rPr>
                        <a:t>Stokların Dönüşüm Süresi </a:t>
                      </a:r>
                      <a:r>
                        <a:rPr sz="500" b="1" spc="15" dirty="0">
                          <a:latin typeface="Times New Roman"/>
                          <a:cs typeface="Times New Roman"/>
                        </a:rPr>
                        <a:t>+</a:t>
                      </a:r>
                      <a:r>
                        <a:rPr sz="500" b="1" spc="-35" dirty="0">
                          <a:latin typeface="Times New Roman"/>
                          <a:cs typeface="Times New Roman"/>
                        </a:rPr>
                        <a:t> </a:t>
                      </a:r>
                      <a:r>
                        <a:rPr sz="500" b="1" spc="10" dirty="0">
                          <a:solidFill>
                            <a:srgbClr val="00AF50"/>
                          </a:solidFill>
                          <a:latin typeface="Times New Roman"/>
                          <a:cs typeface="Times New Roman"/>
                        </a:rPr>
                        <a:t>Alacakların</a:t>
                      </a:r>
                      <a:endParaRPr sz="500">
                        <a:latin typeface="Times New Roman"/>
                        <a:cs typeface="Times New Roman"/>
                      </a:endParaRPr>
                    </a:p>
                    <a:p>
                      <a:pPr marL="848360">
                        <a:lnSpc>
                          <a:spcPct val="100000"/>
                        </a:lnSpc>
                        <a:spcBef>
                          <a:spcPts val="35"/>
                        </a:spcBef>
                      </a:pPr>
                      <a:r>
                        <a:rPr sz="500" b="1" spc="10" dirty="0">
                          <a:solidFill>
                            <a:srgbClr val="00AF50"/>
                          </a:solidFill>
                          <a:latin typeface="Times New Roman"/>
                          <a:cs typeface="Times New Roman"/>
                        </a:rPr>
                        <a:t>Dönüşüm Süresi </a:t>
                      </a:r>
                      <a:r>
                        <a:rPr sz="500" b="1" spc="10" dirty="0">
                          <a:latin typeface="Times New Roman"/>
                          <a:cs typeface="Times New Roman"/>
                        </a:rPr>
                        <a:t>– </a:t>
                      </a:r>
                      <a:r>
                        <a:rPr sz="500" b="1" spc="10" dirty="0">
                          <a:solidFill>
                            <a:srgbClr val="702FA0"/>
                          </a:solidFill>
                          <a:latin typeface="Times New Roman"/>
                          <a:cs typeface="Times New Roman"/>
                        </a:rPr>
                        <a:t>Borçların Dönüşüm </a:t>
                      </a:r>
                      <a:r>
                        <a:rPr sz="500" b="1" spc="5" dirty="0">
                          <a:solidFill>
                            <a:srgbClr val="702FA0"/>
                          </a:solidFill>
                          <a:latin typeface="Times New Roman"/>
                          <a:cs typeface="Times New Roman"/>
                        </a:rPr>
                        <a:t>Süresi</a:t>
                      </a:r>
                      <a:r>
                        <a:rPr sz="500" spc="5" dirty="0">
                          <a:latin typeface="Times New Roman"/>
                          <a:cs typeface="Times New Roman"/>
                        </a:rPr>
                        <a:t>)</a:t>
                      </a:r>
                      <a:endParaRPr sz="500">
                        <a:latin typeface="Times New Roman"/>
                        <a:cs typeface="Times New Roman"/>
                      </a:endParaRPr>
                    </a:p>
                  </a:txBody>
                  <a:tcPr marL="0" marR="0" marT="6731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165"/>
                        </a:spcBef>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Dönüşüm</a:t>
                      </a:r>
                      <a:r>
                        <a:rPr sz="900" b="1" spc="30" dirty="0">
                          <a:solidFill>
                            <a:srgbClr val="330066"/>
                          </a:solidFill>
                          <a:latin typeface="Times New Roman"/>
                          <a:cs typeface="Times New Roman"/>
                        </a:rPr>
                        <a:t> </a:t>
                      </a:r>
                      <a:r>
                        <a:rPr sz="900" b="1" spc="10" dirty="0">
                          <a:solidFill>
                            <a:srgbClr val="330066"/>
                          </a:solidFill>
                          <a:latin typeface="Times New Roman"/>
                          <a:cs typeface="Times New Roman"/>
                        </a:rPr>
                        <a:t>Süresi</a:t>
                      </a:r>
                      <a:endParaRPr sz="900">
                        <a:latin typeface="Times New Roman"/>
                        <a:cs typeface="Times New Roman"/>
                      </a:endParaRPr>
                    </a:p>
                  </a:txBody>
                  <a:tcPr marL="0" marR="0" marT="2095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17402">
                <a:tc gridSpan="3">
                  <a:txBody>
                    <a:bodyPr/>
                    <a:lstStyle/>
                    <a:p>
                      <a:pPr marL="93980">
                        <a:lnSpc>
                          <a:spcPct val="100000"/>
                        </a:lnSpc>
                        <a:spcBef>
                          <a:spcPts val="165"/>
                        </a:spcBef>
                      </a:pPr>
                      <a:r>
                        <a:rPr sz="400" b="1" dirty="0">
                          <a:latin typeface="Times New Roman"/>
                          <a:cs typeface="Times New Roman"/>
                        </a:rPr>
                        <a:t>Örnek: </a:t>
                      </a:r>
                      <a:r>
                        <a:rPr sz="400" dirty="0">
                          <a:latin typeface="Times New Roman"/>
                          <a:cs typeface="Times New Roman"/>
                        </a:rPr>
                        <a:t>Hakyemez </a:t>
                      </a:r>
                      <a:r>
                        <a:rPr sz="400" spc="-5" dirty="0">
                          <a:latin typeface="Times New Roman"/>
                          <a:cs typeface="Times New Roman"/>
                        </a:rPr>
                        <a:t>Ticaret </a:t>
                      </a:r>
                      <a:r>
                        <a:rPr sz="400" dirty="0">
                          <a:latin typeface="Times New Roman"/>
                          <a:cs typeface="Times New Roman"/>
                        </a:rPr>
                        <a:t>A.Ş. 2017 </a:t>
                      </a:r>
                      <a:r>
                        <a:rPr sz="400" spc="-5" dirty="0">
                          <a:latin typeface="Times New Roman"/>
                          <a:cs typeface="Times New Roman"/>
                        </a:rPr>
                        <a:t>mali verileri </a:t>
                      </a:r>
                      <a:r>
                        <a:rPr sz="400" dirty="0">
                          <a:latin typeface="Times New Roman"/>
                          <a:cs typeface="Times New Roman"/>
                        </a:rPr>
                        <a:t>aşağıdaki</a:t>
                      </a:r>
                      <a:r>
                        <a:rPr sz="400" spc="-20" dirty="0">
                          <a:latin typeface="Times New Roman"/>
                          <a:cs typeface="Times New Roman"/>
                        </a:rPr>
                        <a:t> </a:t>
                      </a:r>
                      <a:r>
                        <a:rPr sz="400" spc="-5" dirty="0">
                          <a:latin typeface="Times New Roman"/>
                          <a:cs typeface="Times New Roman"/>
                        </a:rPr>
                        <a:t>gibidir;</a:t>
                      </a:r>
                      <a:endParaRPr sz="400">
                        <a:latin typeface="Times New Roman"/>
                        <a:cs typeface="Times New Roman"/>
                      </a:endParaRPr>
                    </a:p>
                  </a:txBody>
                  <a:tcPr marL="0" marR="0" marT="20955"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94494">
                <a:tc gridSpan="3">
                  <a:txBody>
                    <a:bodyPr/>
                    <a:lstStyle/>
                    <a:p>
                      <a:pPr marL="93980">
                        <a:lnSpc>
                          <a:spcPts val="409"/>
                        </a:lnSpc>
                        <a:spcBef>
                          <a:spcPts val="235"/>
                        </a:spcBef>
                        <a:tabLst>
                          <a:tab pos="1972310" algn="l"/>
                        </a:tabLst>
                      </a:pPr>
                      <a:r>
                        <a:rPr sz="400" dirty="0">
                          <a:latin typeface="Times New Roman"/>
                          <a:cs typeface="Times New Roman"/>
                        </a:rPr>
                        <a:t>600.</a:t>
                      </a:r>
                      <a:r>
                        <a:rPr sz="400" spc="15" dirty="0">
                          <a:latin typeface="Times New Roman"/>
                          <a:cs typeface="Times New Roman"/>
                        </a:rPr>
                        <a:t> </a:t>
                      </a:r>
                      <a:r>
                        <a:rPr sz="400" spc="-5" dirty="0">
                          <a:latin typeface="Times New Roman"/>
                          <a:cs typeface="Times New Roman"/>
                        </a:rPr>
                        <a:t>Yurtiçi</a:t>
                      </a:r>
                      <a:r>
                        <a:rPr sz="400" spc="45" dirty="0">
                          <a:latin typeface="Times New Roman"/>
                          <a:cs typeface="Times New Roman"/>
                        </a:rPr>
                        <a:t> </a:t>
                      </a:r>
                      <a:r>
                        <a:rPr sz="400" spc="-5" dirty="0">
                          <a:latin typeface="Times New Roman"/>
                          <a:cs typeface="Times New Roman"/>
                        </a:rPr>
                        <a:t>Satışlar	</a:t>
                      </a:r>
                      <a:r>
                        <a:rPr sz="400" dirty="0">
                          <a:latin typeface="Times New Roman"/>
                          <a:cs typeface="Times New Roman"/>
                        </a:rPr>
                        <a:t>=12.000</a:t>
                      </a:r>
                      <a:r>
                        <a:rPr sz="400" spc="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29845"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62482">
                <a:tc gridSpan="3">
                  <a:txBody>
                    <a:bodyPr/>
                    <a:lstStyle/>
                    <a:p>
                      <a:pPr marL="93980">
                        <a:lnSpc>
                          <a:spcPts val="390"/>
                        </a:lnSpc>
                        <a:tabLst>
                          <a:tab pos="1972310" algn="l"/>
                        </a:tabLst>
                      </a:pPr>
                      <a:r>
                        <a:rPr sz="400" dirty="0">
                          <a:latin typeface="Times New Roman"/>
                          <a:cs typeface="Times New Roman"/>
                        </a:rPr>
                        <a:t>621. </a:t>
                      </a:r>
                      <a:r>
                        <a:rPr sz="400" spc="-5" dirty="0">
                          <a:latin typeface="Times New Roman"/>
                          <a:cs typeface="Times New Roman"/>
                        </a:rPr>
                        <a:t>Satılan</a:t>
                      </a:r>
                      <a:r>
                        <a:rPr sz="400" spc="60" dirty="0">
                          <a:latin typeface="Times New Roman"/>
                          <a:cs typeface="Times New Roman"/>
                        </a:rPr>
                        <a:t> </a:t>
                      </a:r>
                      <a:r>
                        <a:rPr sz="400" spc="-5" dirty="0">
                          <a:latin typeface="Times New Roman"/>
                          <a:cs typeface="Times New Roman"/>
                        </a:rPr>
                        <a:t>Malın</a:t>
                      </a:r>
                      <a:r>
                        <a:rPr sz="400" spc="40" dirty="0">
                          <a:latin typeface="Times New Roman"/>
                          <a:cs typeface="Times New Roman"/>
                        </a:rPr>
                        <a:t> </a:t>
                      </a:r>
                      <a:r>
                        <a:rPr sz="400" spc="-5" dirty="0">
                          <a:latin typeface="Times New Roman"/>
                          <a:cs typeface="Times New Roman"/>
                        </a:rPr>
                        <a:t>Maliyeti	</a:t>
                      </a:r>
                      <a:r>
                        <a:rPr sz="400" dirty="0">
                          <a:latin typeface="Times New Roman"/>
                          <a:cs typeface="Times New Roman"/>
                        </a:rPr>
                        <a:t>= 9.000</a:t>
                      </a:r>
                      <a:r>
                        <a:rPr sz="400" spc="-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62489">
                <a:tc gridSpan="3">
                  <a:txBody>
                    <a:bodyPr/>
                    <a:lstStyle/>
                    <a:p>
                      <a:pPr marL="93980">
                        <a:lnSpc>
                          <a:spcPts val="390"/>
                        </a:lnSpc>
                        <a:tabLst>
                          <a:tab pos="1972310" algn="l"/>
                        </a:tabLst>
                      </a:pPr>
                      <a:r>
                        <a:rPr sz="400" dirty="0">
                          <a:latin typeface="Times New Roman"/>
                          <a:cs typeface="Times New Roman"/>
                        </a:rPr>
                        <a:t>15.Ortalama  Stokları (Dönem  </a:t>
                      </a:r>
                      <a:r>
                        <a:rPr sz="400" spc="-5" dirty="0">
                          <a:latin typeface="Times New Roman"/>
                          <a:cs typeface="Times New Roman"/>
                        </a:rPr>
                        <a:t>Başı</a:t>
                      </a:r>
                      <a:r>
                        <a:rPr sz="400" spc="-40" dirty="0">
                          <a:latin typeface="Times New Roman"/>
                          <a:cs typeface="Times New Roman"/>
                        </a:rPr>
                        <a:t> </a:t>
                      </a:r>
                      <a:r>
                        <a:rPr sz="400" dirty="0">
                          <a:latin typeface="Times New Roman"/>
                          <a:cs typeface="Times New Roman"/>
                        </a:rPr>
                        <a:t>Stok + Dönem Sonu</a:t>
                      </a:r>
                      <a:r>
                        <a:rPr sz="400" spc="25" dirty="0">
                          <a:latin typeface="Times New Roman"/>
                          <a:cs typeface="Times New Roman"/>
                        </a:rPr>
                        <a:t> </a:t>
                      </a:r>
                      <a:r>
                        <a:rPr sz="400" spc="-5" dirty="0">
                          <a:latin typeface="Times New Roman"/>
                          <a:cs typeface="Times New Roman"/>
                        </a:rPr>
                        <a:t>Stok)/2	</a:t>
                      </a:r>
                      <a:r>
                        <a:rPr sz="400" dirty="0">
                          <a:latin typeface="Times New Roman"/>
                          <a:cs typeface="Times New Roman"/>
                        </a:rPr>
                        <a:t>= 350</a:t>
                      </a:r>
                      <a:r>
                        <a:rPr sz="400" spc="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62489">
                <a:tc gridSpan="3">
                  <a:txBody>
                    <a:bodyPr/>
                    <a:lstStyle/>
                    <a:p>
                      <a:pPr marL="93980">
                        <a:lnSpc>
                          <a:spcPts val="390"/>
                        </a:lnSpc>
                        <a:tabLst>
                          <a:tab pos="1972310" algn="l"/>
                        </a:tabLst>
                      </a:pPr>
                      <a:r>
                        <a:rPr sz="400" dirty="0">
                          <a:latin typeface="Times New Roman"/>
                          <a:cs typeface="Times New Roman"/>
                        </a:rPr>
                        <a:t>12.Ortalama  </a:t>
                      </a:r>
                      <a:r>
                        <a:rPr sz="400" spc="-5" dirty="0">
                          <a:latin typeface="Times New Roman"/>
                          <a:cs typeface="Times New Roman"/>
                        </a:rPr>
                        <a:t>Ticari Alacaklar  </a:t>
                      </a:r>
                      <a:r>
                        <a:rPr sz="400" dirty="0">
                          <a:latin typeface="Times New Roman"/>
                          <a:cs typeface="Times New Roman"/>
                        </a:rPr>
                        <a:t>(Dönem </a:t>
                      </a:r>
                      <a:r>
                        <a:rPr sz="400" spc="-5" dirty="0">
                          <a:latin typeface="Times New Roman"/>
                          <a:cs typeface="Times New Roman"/>
                        </a:rPr>
                        <a:t>Başı  Alck </a:t>
                      </a:r>
                      <a:r>
                        <a:rPr sz="400" dirty="0">
                          <a:latin typeface="Times New Roman"/>
                          <a:cs typeface="Times New Roman"/>
                        </a:rPr>
                        <a:t>+ Dönem</a:t>
                      </a:r>
                      <a:r>
                        <a:rPr sz="400" spc="-20" dirty="0">
                          <a:latin typeface="Times New Roman"/>
                          <a:cs typeface="Times New Roman"/>
                        </a:rPr>
                        <a:t> </a:t>
                      </a:r>
                      <a:r>
                        <a:rPr sz="400" dirty="0">
                          <a:latin typeface="Times New Roman"/>
                          <a:cs typeface="Times New Roman"/>
                        </a:rPr>
                        <a:t>Sonu</a:t>
                      </a:r>
                      <a:r>
                        <a:rPr sz="400" spc="30" dirty="0">
                          <a:latin typeface="Times New Roman"/>
                          <a:cs typeface="Times New Roman"/>
                        </a:rPr>
                        <a:t> </a:t>
                      </a:r>
                      <a:r>
                        <a:rPr sz="400" spc="-5" dirty="0">
                          <a:latin typeface="Times New Roman"/>
                          <a:cs typeface="Times New Roman"/>
                        </a:rPr>
                        <a:t>Alck)/2	</a:t>
                      </a:r>
                      <a:r>
                        <a:rPr sz="400" dirty="0">
                          <a:latin typeface="Times New Roman"/>
                          <a:cs typeface="Times New Roman"/>
                        </a:rPr>
                        <a:t>= 700</a:t>
                      </a:r>
                      <a:r>
                        <a:rPr sz="400" spc="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94478">
                <a:tc gridSpan="3">
                  <a:txBody>
                    <a:bodyPr/>
                    <a:lstStyle/>
                    <a:p>
                      <a:pPr marL="93980">
                        <a:lnSpc>
                          <a:spcPts val="465"/>
                        </a:lnSpc>
                        <a:tabLst>
                          <a:tab pos="1972310" algn="l"/>
                        </a:tabLst>
                      </a:pPr>
                      <a:r>
                        <a:rPr sz="400" dirty="0">
                          <a:latin typeface="Times New Roman"/>
                          <a:cs typeface="Times New Roman"/>
                        </a:rPr>
                        <a:t>32.Ortalama </a:t>
                      </a:r>
                      <a:r>
                        <a:rPr sz="400" spc="-5" dirty="0">
                          <a:latin typeface="Times New Roman"/>
                          <a:cs typeface="Times New Roman"/>
                        </a:rPr>
                        <a:t>Ticari Borçlar  </a:t>
                      </a:r>
                      <a:r>
                        <a:rPr sz="400" dirty="0">
                          <a:latin typeface="Times New Roman"/>
                          <a:cs typeface="Times New Roman"/>
                        </a:rPr>
                        <a:t>(Dönem </a:t>
                      </a:r>
                      <a:r>
                        <a:rPr sz="400" spc="-5" dirty="0">
                          <a:latin typeface="Times New Roman"/>
                          <a:cs typeface="Times New Roman"/>
                        </a:rPr>
                        <a:t>Başı </a:t>
                      </a:r>
                      <a:r>
                        <a:rPr sz="400" dirty="0">
                          <a:latin typeface="Times New Roman"/>
                          <a:cs typeface="Times New Roman"/>
                        </a:rPr>
                        <a:t>Borç + Dönem </a:t>
                      </a:r>
                      <a:r>
                        <a:rPr sz="400" spc="35" dirty="0">
                          <a:latin typeface="Times New Roman"/>
                          <a:cs typeface="Times New Roman"/>
                        </a:rPr>
                        <a:t> </a:t>
                      </a:r>
                      <a:r>
                        <a:rPr sz="400" dirty="0">
                          <a:latin typeface="Times New Roman"/>
                          <a:cs typeface="Times New Roman"/>
                        </a:rPr>
                        <a:t>Sonu</a:t>
                      </a:r>
                      <a:r>
                        <a:rPr sz="400" spc="20" dirty="0">
                          <a:latin typeface="Times New Roman"/>
                          <a:cs typeface="Times New Roman"/>
                        </a:rPr>
                        <a:t> </a:t>
                      </a:r>
                      <a:r>
                        <a:rPr sz="400" spc="-5" dirty="0">
                          <a:latin typeface="Times New Roman"/>
                          <a:cs typeface="Times New Roman"/>
                        </a:rPr>
                        <a:t>Borç)/2	</a:t>
                      </a:r>
                      <a:r>
                        <a:rPr sz="400" dirty="0">
                          <a:latin typeface="Times New Roman"/>
                          <a:cs typeface="Times New Roman"/>
                        </a:rPr>
                        <a:t>= 400</a:t>
                      </a:r>
                      <a:r>
                        <a:rPr sz="400" spc="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94486">
                <a:tc gridSpan="3">
                  <a:txBody>
                    <a:bodyPr/>
                    <a:lstStyle/>
                    <a:p>
                      <a:pPr marR="678815" algn="ctr">
                        <a:lnSpc>
                          <a:spcPts val="409"/>
                        </a:lnSpc>
                        <a:spcBef>
                          <a:spcPts val="235"/>
                        </a:spcBef>
                      </a:pPr>
                      <a:r>
                        <a:rPr sz="400" dirty="0">
                          <a:latin typeface="Times New Roman"/>
                          <a:cs typeface="Times New Roman"/>
                        </a:rPr>
                        <a:t>350</a:t>
                      </a:r>
                      <a:endParaRPr sz="400">
                        <a:latin typeface="Times New Roman"/>
                        <a:cs typeface="Times New Roman"/>
                      </a:endParaRPr>
                    </a:p>
                  </a:txBody>
                  <a:tcPr marL="0" marR="0" marT="29845"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62497">
                <a:tc gridSpan="3">
                  <a:txBody>
                    <a:bodyPr/>
                    <a:lstStyle/>
                    <a:p>
                      <a:pPr marL="93980">
                        <a:lnSpc>
                          <a:spcPts val="390"/>
                        </a:lnSpc>
                        <a:tabLst>
                          <a:tab pos="813435" algn="l"/>
                        </a:tabLst>
                      </a:pPr>
                      <a:r>
                        <a:rPr sz="400" dirty="0">
                          <a:latin typeface="Times New Roman"/>
                          <a:cs typeface="Times New Roman"/>
                        </a:rPr>
                        <a:t>Stok</a:t>
                      </a:r>
                      <a:r>
                        <a:rPr sz="400" spc="15" dirty="0">
                          <a:latin typeface="Times New Roman"/>
                          <a:cs typeface="Times New Roman"/>
                        </a:rPr>
                        <a:t> </a:t>
                      </a:r>
                      <a:r>
                        <a:rPr sz="400" dirty="0">
                          <a:latin typeface="Times New Roman"/>
                          <a:cs typeface="Times New Roman"/>
                        </a:rPr>
                        <a:t>Dönüşüm</a:t>
                      </a:r>
                      <a:r>
                        <a:rPr sz="400" spc="25" dirty="0">
                          <a:latin typeface="Times New Roman"/>
                          <a:cs typeface="Times New Roman"/>
                        </a:rPr>
                        <a:t> </a:t>
                      </a:r>
                      <a:r>
                        <a:rPr sz="400" dirty="0">
                          <a:latin typeface="Times New Roman"/>
                          <a:cs typeface="Times New Roman"/>
                        </a:rPr>
                        <a:t>Süresi	= </a:t>
                      </a:r>
                      <a:r>
                        <a:rPr sz="400" spc="-10" dirty="0">
                          <a:latin typeface="Times New Roman"/>
                          <a:cs typeface="Times New Roman"/>
                        </a:rPr>
                        <a:t>-------------- </a:t>
                      </a:r>
                      <a:r>
                        <a:rPr sz="400" dirty="0">
                          <a:latin typeface="Times New Roman"/>
                          <a:cs typeface="Times New Roman"/>
                        </a:rPr>
                        <a:t>= 14,2</a:t>
                      </a:r>
                      <a:r>
                        <a:rPr sz="400" spc="-35" dirty="0">
                          <a:latin typeface="Times New Roman"/>
                          <a:cs typeface="Times New Roman"/>
                        </a:rPr>
                        <a:t> </a:t>
                      </a:r>
                      <a:r>
                        <a:rPr sz="400" dirty="0">
                          <a:latin typeface="Times New Roman"/>
                          <a:cs typeface="Times New Roman"/>
                        </a:rPr>
                        <a:t>Gün</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93727">
                <a:tc gridSpan="3">
                  <a:txBody>
                    <a:bodyPr/>
                    <a:lstStyle/>
                    <a:p>
                      <a:pPr marR="624205" algn="ctr">
                        <a:lnSpc>
                          <a:spcPts val="465"/>
                        </a:lnSpc>
                      </a:pPr>
                      <a:r>
                        <a:rPr sz="400" dirty="0">
                          <a:latin typeface="Times New Roman"/>
                          <a:cs typeface="Times New Roman"/>
                        </a:rPr>
                        <a:t>9.000 /</a:t>
                      </a:r>
                      <a:r>
                        <a:rPr sz="400" spc="5" dirty="0">
                          <a:latin typeface="Times New Roman"/>
                          <a:cs typeface="Times New Roman"/>
                        </a:rPr>
                        <a:t> </a:t>
                      </a:r>
                      <a:r>
                        <a:rPr sz="400" dirty="0">
                          <a:latin typeface="Times New Roman"/>
                          <a:cs typeface="Times New Roman"/>
                        </a:rPr>
                        <a:t>365</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93719">
                <a:tc gridSpan="3">
                  <a:txBody>
                    <a:bodyPr/>
                    <a:lstStyle/>
                    <a:p>
                      <a:pPr marR="678815" algn="ctr">
                        <a:lnSpc>
                          <a:spcPts val="409"/>
                        </a:lnSpc>
                        <a:spcBef>
                          <a:spcPts val="229"/>
                        </a:spcBef>
                      </a:pPr>
                      <a:r>
                        <a:rPr sz="400" dirty="0">
                          <a:latin typeface="Times New Roman"/>
                          <a:cs typeface="Times New Roman"/>
                        </a:rPr>
                        <a:t>700</a:t>
                      </a:r>
                      <a:endParaRPr sz="400">
                        <a:latin typeface="Times New Roman"/>
                        <a:cs typeface="Times New Roman"/>
                      </a:endParaRPr>
                    </a:p>
                  </a:txBody>
                  <a:tcPr marL="0" marR="0" marT="29209"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62482">
                <a:tc gridSpan="3">
                  <a:txBody>
                    <a:bodyPr/>
                    <a:lstStyle/>
                    <a:p>
                      <a:pPr marL="93980">
                        <a:lnSpc>
                          <a:spcPts val="390"/>
                        </a:lnSpc>
                      </a:pPr>
                      <a:r>
                        <a:rPr sz="400" spc="-5" dirty="0">
                          <a:latin typeface="Times New Roman"/>
                          <a:cs typeface="Times New Roman"/>
                        </a:rPr>
                        <a:t>Alacakların </a:t>
                      </a:r>
                      <a:r>
                        <a:rPr sz="400" dirty="0">
                          <a:latin typeface="Times New Roman"/>
                          <a:cs typeface="Times New Roman"/>
                        </a:rPr>
                        <a:t>Dönüşüm Süresi = </a:t>
                      </a:r>
                      <a:r>
                        <a:rPr sz="400" spc="-5" dirty="0">
                          <a:latin typeface="Times New Roman"/>
                          <a:cs typeface="Times New Roman"/>
                        </a:rPr>
                        <a:t>---------------</a:t>
                      </a:r>
                      <a:r>
                        <a:rPr sz="400" spc="90" dirty="0">
                          <a:latin typeface="Times New Roman"/>
                          <a:cs typeface="Times New Roman"/>
                        </a:rPr>
                        <a:t> </a:t>
                      </a:r>
                      <a:r>
                        <a:rPr sz="400" dirty="0">
                          <a:latin typeface="Times New Roman"/>
                          <a:cs typeface="Times New Roman"/>
                        </a:rPr>
                        <a:t>= 21,29</a:t>
                      </a:r>
                      <a:r>
                        <a:rPr sz="400" spc="-10" dirty="0">
                          <a:latin typeface="Times New Roman"/>
                          <a:cs typeface="Times New Roman"/>
                        </a:rPr>
                        <a:t> </a:t>
                      </a:r>
                      <a:r>
                        <a:rPr sz="400" dirty="0">
                          <a:latin typeface="Times New Roman"/>
                          <a:cs typeface="Times New Roman"/>
                        </a:rPr>
                        <a:t>Gün</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93719">
                <a:tc gridSpan="3">
                  <a:txBody>
                    <a:bodyPr/>
                    <a:lstStyle/>
                    <a:p>
                      <a:pPr marL="899160">
                        <a:lnSpc>
                          <a:spcPts val="465"/>
                        </a:lnSpc>
                      </a:pPr>
                      <a:r>
                        <a:rPr sz="400" dirty="0">
                          <a:latin typeface="Times New Roman"/>
                          <a:cs typeface="Times New Roman"/>
                        </a:rPr>
                        <a:t>12.000 /</a:t>
                      </a:r>
                      <a:r>
                        <a:rPr sz="400" spc="5" dirty="0">
                          <a:latin typeface="Times New Roman"/>
                          <a:cs typeface="Times New Roman"/>
                        </a:rPr>
                        <a:t> </a:t>
                      </a:r>
                      <a:r>
                        <a:rPr sz="400" dirty="0">
                          <a:latin typeface="Times New Roman"/>
                          <a:cs typeface="Times New Roman"/>
                        </a:rPr>
                        <a:t>365</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93735">
                <a:tc gridSpan="3">
                  <a:txBody>
                    <a:bodyPr/>
                    <a:lstStyle/>
                    <a:p>
                      <a:pPr marR="651510" algn="ctr">
                        <a:lnSpc>
                          <a:spcPts val="409"/>
                        </a:lnSpc>
                        <a:spcBef>
                          <a:spcPts val="229"/>
                        </a:spcBef>
                      </a:pPr>
                      <a:r>
                        <a:rPr sz="400" dirty="0">
                          <a:latin typeface="Times New Roman"/>
                          <a:cs typeface="Times New Roman"/>
                        </a:rPr>
                        <a:t>400</a:t>
                      </a:r>
                      <a:endParaRPr sz="400">
                        <a:latin typeface="Times New Roman"/>
                        <a:cs typeface="Times New Roman"/>
                      </a:endParaRPr>
                    </a:p>
                  </a:txBody>
                  <a:tcPr marL="0" marR="0" marT="29209"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62489">
                <a:tc gridSpan="3">
                  <a:txBody>
                    <a:bodyPr/>
                    <a:lstStyle/>
                    <a:p>
                      <a:pPr marL="93980">
                        <a:lnSpc>
                          <a:spcPts val="390"/>
                        </a:lnSpc>
                        <a:tabLst>
                          <a:tab pos="793750" algn="l"/>
                        </a:tabLst>
                      </a:pPr>
                      <a:r>
                        <a:rPr sz="400" spc="-5" dirty="0">
                          <a:latin typeface="Times New Roman"/>
                          <a:cs typeface="Times New Roman"/>
                        </a:rPr>
                        <a:t>Borçların</a:t>
                      </a:r>
                      <a:r>
                        <a:rPr sz="400" spc="50" dirty="0">
                          <a:latin typeface="Times New Roman"/>
                          <a:cs typeface="Times New Roman"/>
                        </a:rPr>
                        <a:t> </a:t>
                      </a:r>
                      <a:r>
                        <a:rPr sz="400" dirty="0">
                          <a:latin typeface="Times New Roman"/>
                          <a:cs typeface="Times New Roman"/>
                        </a:rPr>
                        <a:t>Dönüşüm</a:t>
                      </a:r>
                      <a:r>
                        <a:rPr sz="400" spc="35" dirty="0">
                          <a:latin typeface="Times New Roman"/>
                          <a:cs typeface="Times New Roman"/>
                        </a:rPr>
                        <a:t> </a:t>
                      </a:r>
                      <a:r>
                        <a:rPr sz="400" dirty="0">
                          <a:latin typeface="Times New Roman"/>
                          <a:cs typeface="Times New Roman"/>
                        </a:rPr>
                        <a:t>Süresi	= </a:t>
                      </a:r>
                      <a:r>
                        <a:rPr sz="400" spc="-5" dirty="0">
                          <a:latin typeface="Times New Roman"/>
                          <a:cs typeface="Times New Roman"/>
                        </a:rPr>
                        <a:t>--------------- </a:t>
                      </a:r>
                      <a:r>
                        <a:rPr sz="400" dirty="0">
                          <a:latin typeface="Times New Roman"/>
                          <a:cs typeface="Times New Roman"/>
                        </a:rPr>
                        <a:t>= 16,22</a:t>
                      </a:r>
                      <a:r>
                        <a:rPr sz="400" spc="-55" dirty="0">
                          <a:latin typeface="Times New Roman"/>
                          <a:cs typeface="Times New Roman"/>
                        </a:rPr>
                        <a:t> </a:t>
                      </a:r>
                      <a:r>
                        <a:rPr sz="400" dirty="0">
                          <a:latin typeface="Times New Roman"/>
                          <a:cs typeface="Times New Roman"/>
                        </a:rPr>
                        <a:t>Gün</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93719">
                <a:tc gridSpan="3">
                  <a:txBody>
                    <a:bodyPr/>
                    <a:lstStyle/>
                    <a:p>
                      <a:pPr marR="590550" algn="ctr">
                        <a:lnSpc>
                          <a:spcPts val="465"/>
                        </a:lnSpc>
                      </a:pPr>
                      <a:r>
                        <a:rPr sz="400" dirty="0">
                          <a:latin typeface="Times New Roman"/>
                          <a:cs typeface="Times New Roman"/>
                        </a:rPr>
                        <a:t>9.000 /</a:t>
                      </a:r>
                      <a:r>
                        <a:rPr sz="400" spc="5" dirty="0">
                          <a:latin typeface="Times New Roman"/>
                          <a:cs typeface="Times New Roman"/>
                        </a:rPr>
                        <a:t> </a:t>
                      </a:r>
                      <a:r>
                        <a:rPr sz="400" dirty="0">
                          <a:latin typeface="Times New Roman"/>
                          <a:cs typeface="Times New Roman"/>
                        </a:rPr>
                        <a:t>365</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93727">
                <a:tc gridSpan="3">
                  <a:txBody>
                    <a:bodyPr/>
                    <a:lstStyle/>
                    <a:p>
                      <a:pPr marL="93980">
                        <a:lnSpc>
                          <a:spcPts val="409"/>
                        </a:lnSpc>
                        <a:spcBef>
                          <a:spcPts val="229"/>
                        </a:spcBef>
                        <a:tabLst>
                          <a:tab pos="798195" algn="l"/>
                        </a:tabLst>
                      </a:pPr>
                      <a:r>
                        <a:rPr sz="400" dirty="0">
                          <a:latin typeface="Times New Roman"/>
                          <a:cs typeface="Times New Roman"/>
                        </a:rPr>
                        <a:t>Nakde</a:t>
                      </a:r>
                      <a:r>
                        <a:rPr sz="400" spc="5" dirty="0">
                          <a:latin typeface="Times New Roman"/>
                          <a:cs typeface="Times New Roman"/>
                        </a:rPr>
                        <a:t> </a:t>
                      </a:r>
                      <a:r>
                        <a:rPr sz="400" dirty="0">
                          <a:latin typeface="Times New Roman"/>
                          <a:cs typeface="Times New Roman"/>
                        </a:rPr>
                        <a:t>Dönüşüm</a:t>
                      </a:r>
                      <a:r>
                        <a:rPr sz="400" spc="35" dirty="0">
                          <a:latin typeface="Times New Roman"/>
                          <a:cs typeface="Times New Roman"/>
                        </a:rPr>
                        <a:t> </a:t>
                      </a:r>
                      <a:r>
                        <a:rPr sz="400" dirty="0">
                          <a:latin typeface="Times New Roman"/>
                          <a:cs typeface="Times New Roman"/>
                        </a:rPr>
                        <a:t>Süresi	= (14,20 + 21,29) – 16,22 = 19,27</a:t>
                      </a:r>
                      <a:r>
                        <a:rPr sz="400" spc="10" dirty="0">
                          <a:latin typeface="Times New Roman"/>
                          <a:cs typeface="Times New Roman"/>
                        </a:rPr>
                        <a:t> </a:t>
                      </a:r>
                      <a:r>
                        <a:rPr sz="400" dirty="0">
                          <a:latin typeface="Times New Roman"/>
                          <a:cs typeface="Times New Roman"/>
                        </a:rPr>
                        <a:t>Gün</a:t>
                      </a:r>
                      <a:endParaRPr sz="400">
                        <a:latin typeface="Times New Roman"/>
                        <a:cs typeface="Times New Roman"/>
                      </a:endParaRPr>
                    </a:p>
                  </a:txBody>
                  <a:tcPr marL="0" marR="0" marT="29209"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63257">
                <a:tc gridSpan="3">
                  <a:txBody>
                    <a:bodyPr/>
                    <a:lstStyle/>
                    <a:p>
                      <a:pPr marL="93980">
                        <a:lnSpc>
                          <a:spcPts val="400"/>
                        </a:lnSpc>
                      </a:pPr>
                      <a:r>
                        <a:rPr sz="400" b="1" dirty="0">
                          <a:solidFill>
                            <a:srgbClr val="FF0000"/>
                          </a:solidFill>
                          <a:latin typeface="Times New Roman"/>
                          <a:cs typeface="Times New Roman"/>
                        </a:rPr>
                        <a:t>***Stok ve alacak dönüşüm sürelerini kısaltan ve borçların </a:t>
                      </a:r>
                      <a:r>
                        <a:rPr sz="400" b="1" spc="5" dirty="0">
                          <a:solidFill>
                            <a:srgbClr val="FF0000"/>
                          </a:solidFill>
                          <a:latin typeface="Times New Roman"/>
                          <a:cs typeface="Times New Roman"/>
                        </a:rPr>
                        <a:t>dönüşüm </a:t>
                      </a:r>
                      <a:r>
                        <a:rPr sz="400" b="1" dirty="0">
                          <a:solidFill>
                            <a:srgbClr val="FF0000"/>
                          </a:solidFill>
                          <a:latin typeface="Times New Roman"/>
                          <a:cs typeface="Times New Roman"/>
                        </a:rPr>
                        <a:t>süresini uzatan bir işletme</a:t>
                      </a:r>
                      <a:r>
                        <a:rPr sz="400" b="1" spc="65" dirty="0">
                          <a:solidFill>
                            <a:srgbClr val="FF0000"/>
                          </a:solidFill>
                          <a:latin typeface="Times New Roman"/>
                          <a:cs typeface="Times New Roman"/>
                        </a:rPr>
                        <a:t> </a:t>
                      </a:r>
                      <a:r>
                        <a:rPr sz="400" b="1" dirty="0">
                          <a:solidFill>
                            <a:srgbClr val="FF0000"/>
                          </a:solidFill>
                          <a:latin typeface="Times New Roman"/>
                          <a:cs typeface="Times New Roman"/>
                        </a:rPr>
                        <a:t>sermayesi</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154605">
                <a:tc gridSpan="3">
                  <a:txBody>
                    <a:bodyPr/>
                    <a:lstStyle/>
                    <a:p>
                      <a:pPr marL="93980">
                        <a:lnSpc>
                          <a:spcPts val="470"/>
                        </a:lnSpc>
                      </a:pPr>
                      <a:r>
                        <a:rPr sz="400" b="1" spc="-5" dirty="0">
                          <a:solidFill>
                            <a:srgbClr val="FF0000"/>
                          </a:solidFill>
                          <a:latin typeface="Times New Roman"/>
                          <a:cs typeface="Times New Roman"/>
                        </a:rPr>
                        <a:t>yönetimi, </a:t>
                      </a:r>
                      <a:r>
                        <a:rPr sz="400" b="1" dirty="0">
                          <a:solidFill>
                            <a:srgbClr val="FF0000"/>
                          </a:solidFill>
                          <a:latin typeface="Times New Roman"/>
                          <a:cs typeface="Times New Roman"/>
                        </a:rPr>
                        <a:t>daha az bir </a:t>
                      </a:r>
                      <a:r>
                        <a:rPr sz="400" b="1" spc="-5" dirty="0">
                          <a:solidFill>
                            <a:srgbClr val="FF0000"/>
                          </a:solidFill>
                          <a:latin typeface="Times New Roman"/>
                          <a:cs typeface="Times New Roman"/>
                        </a:rPr>
                        <a:t>işletme </a:t>
                      </a:r>
                      <a:r>
                        <a:rPr sz="400" b="1" dirty="0">
                          <a:solidFill>
                            <a:srgbClr val="FF0000"/>
                          </a:solidFill>
                          <a:latin typeface="Times New Roman"/>
                          <a:cs typeface="Times New Roman"/>
                        </a:rPr>
                        <a:t>sermayesi </a:t>
                      </a:r>
                      <a:r>
                        <a:rPr sz="400" b="1" spc="-5" dirty="0">
                          <a:solidFill>
                            <a:srgbClr val="FF0000"/>
                          </a:solidFill>
                          <a:latin typeface="Times New Roman"/>
                          <a:cs typeface="Times New Roman"/>
                        </a:rPr>
                        <a:t>ile faaliyetine </a:t>
                      </a:r>
                      <a:r>
                        <a:rPr sz="400" b="1" dirty="0">
                          <a:solidFill>
                            <a:srgbClr val="FF0000"/>
                          </a:solidFill>
                          <a:latin typeface="Times New Roman"/>
                          <a:cs typeface="Times New Roman"/>
                        </a:rPr>
                        <a:t>devam</a:t>
                      </a:r>
                      <a:r>
                        <a:rPr sz="400" b="1" spc="80" dirty="0">
                          <a:solidFill>
                            <a:srgbClr val="FF0000"/>
                          </a:solidFill>
                          <a:latin typeface="Times New Roman"/>
                          <a:cs typeface="Times New Roman"/>
                        </a:rPr>
                        <a:t> </a:t>
                      </a:r>
                      <a:r>
                        <a:rPr sz="400" b="1" spc="-5" dirty="0">
                          <a:solidFill>
                            <a:srgbClr val="FF0000"/>
                          </a:solidFill>
                          <a:latin typeface="Times New Roman"/>
                          <a:cs typeface="Times New Roman"/>
                        </a:rPr>
                        <a:t>edecektir.</a:t>
                      </a: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650">
                        <a:latin typeface="Times New Roman"/>
                        <a:cs typeface="Times New Roman"/>
                      </a:endParaRPr>
                    </a:p>
                    <a:p>
                      <a:pPr marL="27305">
                        <a:lnSpc>
                          <a:spcPct val="100000"/>
                        </a:lnSpc>
                        <a:spcBef>
                          <a:spcPts val="5"/>
                        </a:spcBef>
                      </a:pPr>
                      <a:r>
                        <a:rPr sz="700" b="1" spc="-5" dirty="0">
                          <a:solidFill>
                            <a:srgbClr val="330066"/>
                          </a:solidFill>
                          <a:latin typeface="Times New Roman"/>
                          <a:cs typeface="Times New Roman"/>
                        </a:rPr>
                        <a:t>Etkin bir çalışma </a:t>
                      </a:r>
                      <a:r>
                        <a:rPr sz="700" b="1" dirty="0">
                          <a:solidFill>
                            <a:srgbClr val="330066"/>
                          </a:solidFill>
                          <a:latin typeface="Times New Roman"/>
                          <a:cs typeface="Times New Roman"/>
                        </a:rPr>
                        <a:t>sermayesi yönetimi nasıl </a:t>
                      </a:r>
                      <a:r>
                        <a:rPr sz="700" b="1" spc="-5" dirty="0">
                          <a:solidFill>
                            <a:srgbClr val="330066"/>
                          </a:solidFill>
                          <a:latin typeface="Times New Roman"/>
                          <a:cs typeface="Times New Roman"/>
                        </a:rPr>
                        <a:t>olmalıdır?</a:t>
                      </a:r>
                      <a:endParaRPr sz="700">
                        <a:latin typeface="Times New Roman"/>
                        <a:cs typeface="Times New Roman"/>
                      </a:endParaRPr>
                    </a:p>
                  </a:txBody>
                  <a:tcPr marL="0" marR="0" marT="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1100">
                        <a:latin typeface="Times New Roman"/>
                        <a:cs typeface="Times New Roman"/>
                      </a:endParaRPr>
                    </a:p>
                    <a:p>
                      <a:pPr>
                        <a:lnSpc>
                          <a:spcPct val="100000"/>
                        </a:lnSpc>
                        <a:spcBef>
                          <a:spcPts val="50"/>
                        </a:spcBef>
                      </a:pPr>
                      <a:endParaRPr sz="1550">
                        <a:latin typeface="Times New Roman"/>
                        <a:cs typeface="Times New Roman"/>
                      </a:endParaRPr>
                    </a:p>
                    <a:p>
                      <a:pPr marR="117475" algn="ctr">
                        <a:lnSpc>
                          <a:spcPct val="100000"/>
                        </a:lnSpc>
                        <a:spcBef>
                          <a:spcPts val="5"/>
                        </a:spcBef>
                      </a:pPr>
                      <a:r>
                        <a:rPr sz="1050" b="1" spc="-5" dirty="0">
                          <a:solidFill>
                            <a:srgbClr val="FF0000"/>
                          </a:solidFill>
                          <a:latin typeface="Times New Roman"/>
                          <a:cs typeface="Times New Roman"/>
                        </a:rPr>
                        <a:t>Nakit </a:t>
                      </a:r>
                      <a:r>
                        <a:rPr sz="1050" b="1" dirty="0">
                          <a:latin typeface="Times New Roman"/>
                          <a:cs typeface="Times New Roman"/>
                        </a:rPr>
                        <a:t>+ </a:t>
                      </a:r>
                      <a:r>
                        <a:rPr sz="1050" b="1" spc="-5" dirty="0">
                          <a:solidFill>
                            <a:srgbClr val="850AFF"/>
                          </a:solidFill>
                          <a:latin typeface="Times New Roman"/>
                          <a:cs typeface="Times New Roman"/>
                        </a:rPr>
                        <a:t>Alacaklar </a:t>
                      </a:r>
                      <a:r>
                        <a:rPr sz="1050" b="1" dirty="0">
                          <a:latin typeface="Times New Roman"/>
                          <a:cs typeface="Times New Roman"/>
                        </a:rPr>
                        <a:t>+</a:t>
                      </a:r>
                      <a:r>
                        <a:rPr sz="1050" b="1" spc="55" dirty="0">
                          <a:latin typeface="Times New Roman"/>
                          <a:cs typeface="Times New Roman"/>
                        </a:rPr>
                        <a:t> </a:t>
                      </a:r>
                      <a:r>
                        <a:rPr sz="1050" b="1" spc="-5" dirty="0">
                          <a:solidFill>
                            <a:srgbClr val="00AF50"/>
                          </a:solidFill>
                          <a:latin typeface="Times New Roman"/>
                          <a:cs typeface="Times New Roman"/>
                        </a:rPr>
                        <a:t>Stoklar</a:t>
                      </a:r>
                      <a:endParaRPr sz="1050">
                        <a:latin typeface="Times New Roman"/>
                        <a:cs typeface="Times New Roman"/>
                      </a:endParaRPr>
                    </a:p>
                    <a:p>
                      <a:pPr>
                        <a:lnSpc>
                          <a:spcPct val="100000"/>
                        </a:lnSpc>
                        <a:spcBef>
                          <a:spcPts val="35"/>
                        </a:spcBef>
                      </a:pPr>
                      <a:endParaRPr sz="1500">
                        <a:latin typeface="Times New Roman"/>
                        <a:cs typeface="Times New Roman"/>
                      </a:endParaRPr>
                    </a:p>
                    <a:p>
                      <a:pPr marR="116205" algn="ctr">
                        <a:lnSpc>
                          <a:spcPct val="100000"/>
                        </a:lnSpc>
                      </a:pPr>
                      <a:r>
                        <a:rPr sz="850" spc="5" dirty="0">
                          <a:latin typeface="Times New Roman"/>
                          <a:cs typeface="Times New Roman"/>
                        </a:rPr>
                        <a:t>Etkin bir şekilde</a:t>
                      </a:r>
                      <a:r>
                        <a:rPr sz="850" spc="55" dirty="0">
                          <a:latin typeface="Times New Roman"/>
                          <a:cs typeface="Times New Roman"/>
                        </a:rPr>
                        <a:t> </a:t>
                      </a:r>
                      <a:r>
                        <a:rPr sz="850" spc="5" dirty="0">
                          <a:latin typeface="Times New Roman"/>
                          <a:cs typeface="Times New Roman"/>
                        </a:rPr>
                        <a:t>yönetilmeli…</a:t>
                      </a:r>
                      <a:endParaRPr sz="8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5" dirty="0">
                          <a:solidFill>
                            <a:srgbClr val="330066"/>
                          </a:solidFill>
                          <a:latin typeface="Times New Roman"/>
                          <a:cs typeface="Times New Roman"/>
                        </a:rPr>
                        <a:t>Likidite…</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
                        </a:spcBef>
                      </a:pPr>
                      <a:endParaRPr sz="500">
                        <a:latin typeface="Times New Roman"/>
                        <a:cs typeface="Times New Roman"/>
                      </a:endParaRPr>
                    </a:p>
                    <a:p>
                      <a:pPr marL="127635" indent="-100965">
                        <a:lnSpc>
                          <a:spcPct val="100000"/>
                        </a:lnSpc>
                        <a:spcBef>
                          <a:spcPts val="5"/>
                        </a:spcBef>
                        <a:buClr>
                          <a:srgbClr val="330066"/>
                        </a:buClr>
                        <a:buSzPct val="72727"/>
                        <a:buFont typeface="Wingdings"/>
                        <a:buChar char=""/>
                        <a:tabLst>
                          <a:tab pos="128270" algn="l"/>
                        </a:tabLst>
                      </a:pPr>
                      <a:r>
                        <a:rPr sz="550" spc="10" dirty="0">
                          <a:latin typeface="Times New Roman"/>
                          <a:cs typeface="Times New Roman"/>
                        </a:rPr>
                        <a:t>İşletme sermayesinin </a:t>
                      </a:r>
                      <a:r>
                        <a:rPr sz="550" spc="15" dirty="0">
                          <a:solidFill>
                            <a:srgbClr val="FF0000"/>
                          </a:solidFill>
                          <a:latin typeface="Times New Roman"/>
                          <a:cs typeface="Times New Roman"/>
                        </a:rPr>
                        <a:t>dinamik </a:t>
                      </a:r>
                      <a:r>
                        <a:rPr sz="550" spc="10" dirty="0">
                          <a:latin typeface="Times New Roman"/>
                          <a:cs typeface="Times New Roman"/>
                        </a:rPr>
                        <a:t>yapısını ifade</a:t>
                      </a:r>
                      <a:r>
                        <a:rPr sz="550" spc="-45" dirty="0">
                          <a:latin typeface="Times New Roman"/>
                          <a:cs typeface="Times New Roman"/>
                        </a:rPr>
                        <a:t> </a:t>
                      </a:r>
                      <a:r>
                        <a:rPr sz="550" spc="15" dirty="0">
                          <a:latin typeface="Times New Roman"/>
                          <a:cs typeface="Times New Roman"/>
                        </a:rPr>
                        <a:t>eder.</a:t>
                      </a:r>
                      <a:endParaRPr sz="550">
                        <a:latin typeface="Times New Roman"/>
                        <a:cs typeface="Times New Roman"/>
                      </a:endParaRPr>
                    </a:p>
                    <a:p>
                      <a:pPr marL="127635" indent="-100965">
                        <a:lnSpc>
                          <a:spcPct val="100000"/>
                        </a:lnSpc>
                        <a:spcBef>
                          <a:spcPts val="45"/>
                        </a:spcBef>
                        <a:buClr>
                          <a:srgbClr val="330066"/>
                        </a:buClr>
                        <a:buSzPct val="72727"/>
                        <a:buFont typeface="Wingdings"/>
                        <a:buChar char=""/>
                        <a:tabLst>
                          <a:tab pos="128270" algn="l"/>
                        </a:tabLst>
                      </a:pPr>
                      <a:r>
                        <a:rPr sz="550" spc="10" dirty="0">
                          <a:latin typeface="Times New Roman"/>
                          <a:cs typeface="Times New Roman"/>
                        </a:rPr>
                        <a:t>Varlıkların </a:t>
                      </a:r>
                      <a:r>
                        <a:rPr sz="550" spc="15" dirty="0">
                          <a:solidFill>
                            <a:srgbClr val="FF0000"/>
                          </a:solidFill>
                          <a:latin typeface="Times New Roman"/>
                          <a:cs typeface="Times New Roman"/>
                        </a:rPr>
                        <a:t>nakde </a:t>
                      </a:r>
                      <a:r>
                        <a:rPr sz="550" spc="20" dirty="0">
                          <a:solidFill>
                            <a:srgbClr val="FF0000"/>
                          </a:solidFill>
                          <a:latin typeface="Times New Roman"/>
                          <a:cs typeface="Times New Roman"/>
                        </a:rPr>
                        <a:t>dönüşme</a:t>
                      </a:r>
                      <a:r>
                        <a:rPr sz="550" spc="-35" dirty="0">
                          <a:solidFill>
                            <a:srgbClr val="FF0000"/>
                          </a:solidFill>
                          <a:latin typeface="Times New Roman"/>
                          <a:cs typeface="Times New Roman"/>
                        </a:rPr>
                        <a:t> </a:t>
                      </a:r>
                      <a:r>
                        <a:rPr sz="550" spc="10" dirty="0">
                          <a:latin typeface="Times New Roman"/>
                          <a:cs typeface="Times New Roman"/>
                        </a:rPr>
                        <a:t>derecesidir.</a:t>
                      </a:r>
                      <a:endParaRPr sz="550">
                        <a:latin typeface="Times New Roman"/>
                        <a:cs typeface="Times New Roman"/>
                      </a:endParaRPr>
                    </a:p>
                    <a:p>
                      <a:pPr marL="127635" indent="-100965">
                        <a:lnSpc>
                          <a:spcPct val="100000"/>
                        </a:lnSpc>
                        <a:spcBef>
                          <a:spcPts val="35"/>
                        </a:spcBef>
                        <a:buClr>
                          <a:srgbClr val="330066"/>
                        </a:buClr>
                        <a:buSzPct val="72727"/>
                        <a:buFont typeface="Wingdings"/>
                        <a:buChar char=""/>
                        <a:tabLst>
                          <a:tab pos="128270" algn="l"/>
                        </a:tabLst>
                      </a:pPr>
                      <a:r>
                        <a:rPr sz="550" spc="10" dirty="0">
                          <a:latin typeface="Times New Roman"/>
                          <a:cs typeface="Times New Roman"/>
                        </a:rPr>
                        <a:t>işletmenin</a:t>
                      </a:r>
                      <a:r>
                        <a:rPr sz="550" spc="-15" dirty="0">
                          <a:latin typeface="Times New Roman"/>
                          <a:cs typeface="Times New Roman"/>
                        </a:rPr>
                        <a:t> </a:t>
                      </a:r>
                      <a:r>
                        <a:rPr sz="550" spc="10" dirty="0">
                          <a:latin typeface="Times New Roman"/>
                          <a:cs typeface="Times New Roman"/>
                        </a:rPr>
                        <a:t>borçlarını</a:t>
                      </a:r>
                      <a:r>
                        <a:rPr sz="550" spc="-10" dirty="0">
                          <a:latin typeface="Times New Roman"/>
                          <a:cs typeface="Times New Roman"/>
                        </a:rPr>
                        <a:t> </a:t>
                      </a:r>
                      <a:r>
                        <a:rPr sz="550" spc="15" dirty="0">
                          <a:latin typeface="Times New Roman"/>
                          <a:cs typeface="Times New Roman"/>
                        </a:rPr>
                        <a:t>vadesinde</a:t>
                      </a:r>
                      <a:r>
                        <a:rPr sz="550" spc="-15" dirty="0">
                          <a:latin typeface="Times New Roman"/>
                          <a:cs typeface="Times New Roman"/>
                        </a:rPr>
                        <a:t> </a:t>
                      </a:r>
                      <a:r>
                        <a:rPr sz="550" spc="10" dirty="0">
                          <a:latin typeface="Times New Roman"/>
                          <a:cs typeface="Times New Roman"/>
                        </a:rPr>
                        <a:t>yerine </a:t>
                      </a:r>
                      <a:r>
                        <a:rPr sz="550" spc="15" dirty="0">
                          <a:latin typeface="Times New Roman"/>
                          <a:cs typeface="Times New Roman"/>
                        </a:rPr>
                        <a:t>getirebilme</a:t>
                      </a:r>
                      <a:r>
                        <a:rPr sz="550" spc="-25" dirty="0">
                          <a:latin typeface="Times New Roman"/>
                          <a:cs typeface="Times New Roman"/>
                        </a:rPr>
                        <a:t> </a:t>
                      </a:r>
                      <a:r>
                        <a:rPr sz="550" spc="15" dirty="0">
                          <a:solidFill>
                            <a:srgbClr val="FF0000"/>
                          </a:solidFill>
                          <a:latin typeface="Times New Roman"/>
                          <a:cs typeface="Times New Roman"/>
                        </a:rPr>
                        <a:t>gücü</a:t>
                      </a:r>
                      <a:r>
                        <a:rPr sz="550" spc="20" dirty="0">
                          <a:solidFill>
                            <a:srgbClr val="FF0000"/>
                          </a:solidFill>
                          <a:latin typeface="Times New Roman"/>
                          <a:cs typeface="Times New Roman"/>
                        </a:rPr>
                        <a:t> </a:t>
                      </a:r>
                      <a:r>
                        <a:rPr sz="550" spc="10" dirty="0">
                          <a:latin typeface="Times New Roman"/>
                          <a:cs typeface="Times New Roman"/>
                        </a:rPr>
                        <a:t>olarak </a:t>
                      </a:r>
                      <a:r>
                        <a:rPr sz="550" spc="15" dirty="0">
                          <a:latin typeface="Times New Roman"/>
                          <a:cs typeface="Times New Roman"/>
                        </a:rPr>
                        <a:t>ta</a:t>
                      </a:r>
                      <a:r>
                        <a:rPr sz="550" dirty="0">
                          <a:latin typeface="Times New Roman"/>
                          <a:cs typeface="Times New Roman"/>
                        </a:rPr>
                        <a:t> </a:t>
                      </a:r>
                      <a:r>
                        <a:rPr sz="550" spc="10" dirty="0">
                          <a:latin typeface="Times New Roman"/>
                          <a:cs typeface="Times New Roman"/>
                        </a:rPr>
                        <a:t>tanımlanır.</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spc="10" dirty="0">
                          <a:latin typeface="Times New Roman"/>
                          <a:cs typeface="Times New Roman"/>
                        </a:rPr>
                        <a:t>Nakde kolay </a:t>
                      </a:r>
                      <a:r>
                        <a:rPr sz="550" spc="15" dirty="0">
                          <a:latin typeface="Times New Roman"/>
                          <a:cs typeface="Times New Roman"/>
                        </a:rPr>
                        <a:t>dönüşen </a:t>
                      </a:r>
                      <a:r>
                        <a:rPr sz="550" spc="5" dirty="0">
                          <a:latin typeface="Times New Roman"/>
                          <a:cs typeface="Times New Roman"/>
                        </a:rPr>
                        <a:t>varlıklara </a:t>
                      </a:r>
                      <a:r>
                        <a:rPr sz="550" spc="10" dirty="0">
                          <a:solidFill>
                            <a:srgbClr val="FF0000"/>
                          </a:solidFill>
                          <a:latin typeface="Times New Roman"/>
                          <a:cs typeface="Times New Roman"/>
                        </a:rPr>
                        <a:t>Likit</a:t>
                      </a:r>
                      <a:r>
                        <a:rPr sz="550" spc="-10" dirty="0">
                          <a:solidFill>
                            <a:srgbClr val="FF0000"/>
                          </a:solidFill>
                          <a:latin typeface="Times New Roman"/>
                          <a:cs typeface="Times New Roman"/>
                        </a:rPr>
                        <a:t> </a:t>
                      </a:r>
                      <a:r>
                        <a:rPr sz="550" spc="10" dirty="0">
                          <a:solidFill>
                            <a:srgbClr val="FF0000"/>
                          </a:solidFill>
                          <a:latin typeface="Times New Roman"/>
                          <a:cs typeface="Times New Roman"/>
                        </a:rPr>
                        <a:t>Varlıklar</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spc="10" dirty="0">
                          <a:latin typeface="Times New Roman"/>
                          <a:cs typeface="Times New Roman"/>
                        </a:rPr>
                        <a:t>Nakde kolay </a:t>
                      </a:r>
                      <a:r>
                        <a:rPr sz="550" spc="15" dirty="0">
                          <a:latin typeface="Times New Roman"/>
                          <a:cs typeface="Times New Roman"/>
                        </a:rPr>
                        <a:t>dönüşemeyen </a:t>
                      </a:r>
                      <a:r>
                        <a:rPr sz="550" spc="10" dirty="0">
                          <a:latin typeface="Times New Roman"/>
                          <a:cs typeface="Times New Roman"/>
                        </a:rPr>
                        <a:t>varlıklara </a:t>
                      </a:r>
                      <a:r>
                        <a:rPr sz="550" spc="10" dirty="0">
                          <a:solidFill>
                            <a:srgbClr val="FF0000"/>
                          </a:solidFill>
                          <a:latin typeface="Times New Roman"/>
                          <a:cs typeface="Times New Roman"/>
                        </a:rPr>
                        <a:t>Likit Olmayan Varlıklar </a:t>
                      </a:r>
                      <a:r>
                        <a:rPr sz="550" spc="15" dirty="0">
                          <a:latin typeface="Times New Roman"/>
                          <a:cs typeface="Times New Roman"/>
                        </a:rPr>
                        <a:t>denir.</a:t>
                      </a:r>
                      <a:endParaRPr sz="55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15"/>
                        </a:spcBef>
                      </a:pPr>
                      <a:endParaRPr sz="650">
                        <a:latin typeface="Times New Roman"/>
                        <a:cs typeface="Times New Roman"/>
                      </a:endParaRPr>
                    </a:p>
                    <a:p>
                      <a:pPr marL="27305">
                        <a:lnSpc>
                          <a:spcPct val="100000"/>
                        </a:lnSpc>
                      </a:pPr>
                      <a:r>
                        <a:rPr sz="550" b="1" spc="10" dirty="0">
                          <a:solidFill>
                            <a:srgbClr val="001F60"/>
                          </a:solidFill>
                          <a:latin typeface="Times New Roman"/>
                          <a:cs typeface="Times New Roman"/>
                        </a:rPr>
                        <a:t>Likiditenin </a:t>
                      </a:r>
                      <a:r>
                        <a:rPr sz="550" b="1" spc="15" dirty="0">
                          <a:solidFill>
                            <a:srgbClr val="001F60"/>
                          </a:solidFill>
                          <a:latin typeface="Times New Roman"/>
                          <a:cs typeface="Times New Roman"/>
                        </a:rPr>
                        <a:t>2 temel </a:t>
                      </a:r>
                      <a:r>
                        <a:rPr sz="550" b="1" spc="10" dirty="0">
                          <a:solidFill>
                            <a:srgbClr val="001F60"/>
                          </a:solidFill>
                          <a:latin typeface="Times New Roman"/>
                          <a:cs typeface="Times New Roman"/>
                        </a:rPr>
                        <a:t>özelliğinden </a:t>
                      </a:r>
                      <a:r>
                        <a:rPr sz="550" b="1" spc="15" dirty="0">
                          <a:solidFill>
                            <a:srgbClr val="001F60"/>
                          </a:solidFill>
                          <a:latin typeface="Times New Roman"/>
                          <a:cs typeface="Times New Roman"/>
                        </a:rPr>
                        <a:t>söz</a:t>
                      </a:r>
                      <a:r>
                        <a:rPr sz="550" b="1" spc="-40" dirty="0">
                          <a:solidFill>
                            <a:srgbClr val="001F60"/>
                          </a:solidFill>
                          <a:latin typeface="Times New Roman"/>
                          <a:cs typeface="Times New Roman"/>
                        </a:rPr>
                        <a:t> </a:t>
                      </a:r>
                      <a:r>
                        <a:rPr sz="550" b="1" spc="10" dirty="0">
                          <a:solidFill>
                            <a:srgbClr val="001F60"/>
                          </a:solidFill>
                          <a:latin typeface="Times New Roman"/>
                          <a:cs typeface="Times New Roman"/>
                        </a:rPr>
                        <a:t>edilir;</a:t>
                      </a:r>
                      <a:endParaRPr sz="550">
                        <a:latin typeface="Times New Roman"/>
                        <a:cs typeface="Times New Roman"/>
                      </a:endParaRPr>
                    </a:p>
                    <a:p>
                      <a:pPr>
                        <a:lnSpc>
                          <a:spcPct val="100000"/>
                        </a:lnSpc>
                        <a:spcBef>
                          <a:spcPts val="10"/>
                        </a:spcBef>
                      </a:pPr>
                      <a:endParaRPr sz="650">
                        <a:latin typeface="Times New Roman"/>
                        <a:cs typeface="Times New Roman"/>
                      </a:endParaRPr>
                    </a:p>
                    <a:p>
                      <a:pPr marL="107950" indent="-81280">
                        <a:lnSpc>
                          <a:spcPct val="100000"/>
                        </a:lnSpc>
                        <a:buClr>
                          <a:srgbClr val="001F60"/>
                        </a:buClr>
                        <a:buFont typeface="Times New Roman"/>
                        <a:buAutoNum type="arabicPlain"/>
                        <a:tabLst>
                          <a:tab pos="108585" algn="l"/>
                        </a:tabLst>
                      </a:pPr>
                      <a:r>
                        <a:rPr sz="550" spc="10" dirty="0">
                          <a:latin typeface="Times New Roman"/>
                          <a:cs typeface="Times New Roman"/>
                        </a:rPr>
                        <a:t>Varlığın </a:t>
                      </a:r>
                      <a:r>
                        <a:rPr sz="550" spc="5" dirty="0">
                          <a:latin typeface="Times New Roman"/>
                          <a:cs typeface="Times New Roman"/>
                        </a:rPr>
                        <a:t>paraya </a:t>
                      </a:r>
                      <a:r>
                        <a:rPr sz="550" spc="15" dirty="0">
                          <a:latin typeface="Times New Roman"/>
                          <a:cs typeface="Times New Roman"/>
                        </a:rPr>
                        <a:t>çevrilmesinde geçecek</a:t>
                      </a:r>
                      <a:r>
                        <a:rPr sz="550" spc="-35" dirty="0">
                          <a:latin typeface="Times New Roman"/>
                          <a:cs typeface="Times New Roman"/>
                        </a:rPr>
                        <a:t> </a:t>
                      </a:r>
                      <a:r>
                        <a:rPr sz="550" spc="10" dirty="0">
                          <a:solidFill>
                            <a:srgbClr val="001F60"/>
                          </a:solidFill>
                          <a:latin typeface="Times New Roman"/>
                          <a:cs typeface="Times New Roman"/>
                        </a:rPr>
                        <a:t>süre</a:t>
                      </a:r>
                      <a:r>
                        <a:rPr sz="550" spc="10" dirty="0">
                          <a:latin typeface="Times New Roman"/>
                          <a:cs typeface="Times New Roman"/>
                        </a:rPr>
                        <a:t>,</a:t>
                      </a:r>
                      <a:endParaRPr sz="550">
                        <a:latin typeface="Times New Roman"/>
                        <a:cs typeface="Times New Roman"/>
                      </a:endParaRPr>
                    </a:p>
                    <a:p>
                      <a:pPr marL="107950" indent="-81280">
                        <a:lnSpc>
                          <a:spcPct val="100000"/>
                        </a:lnSpc>
                        <a:spcBef>
                          <a:spcPts val="35"/>
                        </a:spcBef>
                        <a:buClr>
                          <a:srgbClr val="001F60"/>
                        </a:buClr>
                        <a:buFont typeface="Times New Roman"/>
                        <a:buAutoNum type="arabicPlain"/>
                        <a:tabLst>
                          <a:tab pos="108585" algn="l"/>
                        </a:tabLst>
                      </a:pPr>
                      <a:r>
                        <a:rPr sz="550" spc="10" dirty="0">
                          <a:latin typeface="Times New Roman"/>
                          <a:cs typeface="Times New Roman"/>
                        </a:rPr>
                        <a:t>Varlığın </a:t>
                      </a:r>
                      <a:r>
                        <a:rPr sz="550" spc="10" dirty="0">
                          <a:solidFill>
                            <a:srgbClr val="001F60"/>
                          </a:solidFill>
                          <a:latin typeface="Times New Roman"/>
                          <a:cs typeface="Times New Roman"/>
                        </a:rPr>
                        <a:t>değeri</a:t>
                      </a:r>
                      <a:r>
                        <a:rPr sz="550" spc="-5" dirty="0">
                          <a:solidFill>
                            <a:srgbClr val="001F60"/>
                          </a:solidFill>
                          <a:latin typeface="Times New Roman"/>
                          <a:cs typeface="Times New Roman"/>
                        </a:rPr>
                        <a:t> </a:t>
                      </a:r>
                      <a:r>
                        <a:rPr sz="550" spc="10" dirty="0">
                          <a:latin typeface="Times New Roman"/>
                          <a:cs typeface="Times New Roman"/>
                        </a:rPr>
                        <a:t>koruması.</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Likidite…</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40"/>
                        </a:spcBef>
                      </a:pPr>
                      <a:endParaRPr sz="600">
                        <a:latin typeface="Times New Roman"/>
                        <a:cs typeface="Times New Roman"/>
                      </a:endParaRPr>
                    </a:p>
                    <a:p>
                      <a:pPr marL="127635" marR="142875" indent="-100965">
                        <a:lnSpc>
                          <a:spcPct val="100000"/>
                        </a:lnSpc>
                        <a:buClr>
                          <a:srgbClr val="330066"/>
                        </a:buClr>
                        <a:buSzPct val="71428"/>
                        <a:buFont typeface="Wingdings"/>
                        <a:buChar char=""/>
                        <a:tabLst>
                          <a:tab pos="128270" algn="l"/>
                        </a:tabLst>
                      </a:pPr>
                      <a:r>
                        <a:rPr sz="700" dirty="0">
                          <a:latin typeface="Times New Roman"/>
                          <a:cs typeface="Times New Roman"/>
                        </a:rPr>
                        <a:t>Dönen </a:t>
                      </a:r>
                      <a:r>
                        <a:rPr sz="700" spc="-5" dirty="0">
                          <a:latin typeface="Times New Roman"/>
                          <a:cs typeface="Times New Roman"/>
                        </a:rPr>
                        <a:t>Varlıklar </a:t>
                      </a:r>
                      <a:r>
                        <a:rPr sz="700" dirty="0">
                          <a:latin typeface="Times New Roman"/>
                          <a:cs typeface="Times New Roman"/>
                        </a:rPr>
                        <a:t>grubunda </a:t>
                      </a:r>
                      <a:r>
                        <a:rPr sz="700" spc="-5" dirty="0">
                          <a:latin typeface="Times New Roman"/>
                          <a:cs typeface="Times New Roman"/>
                        </a:rPr>
                        <a:t>nakit </a:t>
                      </a:r>
                      <a:r>
                        <a:rPr sz="700" spc="-10" dirty="0">
                          <a:latin typeface="Times New Roman"/>
                          <a:cs typeface="Times New Roman"/>
                        </a:rPr>
                        <a:t>ile </a:t>
                      </a:r>
                      <a:r>
                        <a:rPr sz="700" spc="-5" dirty="0">
                          <a:latin typeface="Times New Roman"/>
                          <a:cs typeface="Times New Roman"/>
                        </a:rPr>
                        <a:t>başlayan işlemler, </a:t>
                      </a:r>
                      <a:r>
                        <a:rPr sz="700" dirty="0">
                          <a:latin typeface="Times New Roman"/>
                          <a:cs typeface="Times New Roman"/>
                        </a:rPr>
                        <a:t>1 </a:t>
                      </a:r>
                      <a:r>
                        <a:rPr sz="700" spc="-5" dirty="0">
                          <a:latin typeface="Times New Roman"/>
                          <a:cs typeface="Times New Roman"/>
                        </a:rPr>
                        <a:t>yıl  </a:t>
                      </a:r>
                      <a:r>
                        <a:rPr sz="700" dirty="0">
                          <a:latin typeface="Times New Roman"/>
                          <a:cs typeface="Times New Roman"/>
                        </a:rPr>
                        <a:t>içerisinde </a:t>
                      </a:r>
                      <a:r>
                        <a:rPr sz="700" spc="-5" dirty="0">
                          <a:latin typeface="Times New Roman"/>
                          <a:cs typeface="Times New Roman"/>
                        </a:rPr>
                        <a:t>çeşitli defalar veya </a:t>
                      </a:r>
                      <a:r>
                        <a:rPr sz="700" dirty="0">
                          <a:latin typeface="Times New Roman"/>
                          <a:cs typeface="Times New Roman"/>
                        </a:rPr>
                        <a:t>en az bir kez nakde</a:t>
                      </a:r>
                      <a:r>
                        <a:rPr sz="700" spc="-5" dirty="0">
                          <a:latin typeface="Times New Roman"/>
                          <a:cs typeface="Times New Roman"/>
                        </a:rPr>
                        <a:t> </a:t>
                      </a:r>
                      <a:r>
                        <a:rPr sz="700" dirty="0">
                          <a:latin typeface="Times New Roman"/>
                          <a:cs typeface="Times New Roman"/>
                        </a:rPr>
                        <a:t>dönüşürken,</a:t>
                      </a:r>
                      <a:endParaRPr sz="700">
                        <a:latin typeface="Times New Roman"/>
                        <a:cs typeface="Times New Roman"/>
                      </a:endParaRPr>
                    </a:p>
                    <a:p>
                      <a:pPr>
                        <a:lnSpc>
                          <a:spcPct val="100000"/>
                        </a:lnSpc>
                        <a:spcBef>
                          <a:spcPts val="50"/>
                        </a:spcBef>
                        <a:buClr>
                          <a:srgbClr val="330066"/>
                        </a:buClr>
                        <a:buFont typeface="Wingdings"/>
                        <a:buChar char=""/>
                      </a:pPr>
                      <a:endParaRPr sz="700">
                        <a:latin typeface="Times New Roman"/>
                        <a:cs typeface="Times New Roman"/>
                      </a:endParaRPr>
                    </a:p>
                    <a:p>
                      <a:pPr marL="127635" marR="142875" indent="-100965">
                        <a:lnSpc>
                          <a:spcPct val="100000"/>
                        </a:lnSpc>
                        <a:buClr>
                          <a:srgbClr val="330066"/>
                        </a:buClr>
                        <a:buSzPct val="71428"/>
                        <a:buFont typeface="Wingdings"/>
                        <a:buChar char=""/>
                        <a:tabLst>
                          <a:tab pos="128270" algn="l"/>
                        </a:tabLst>
                      </a:pPr>
                      <a:r>
                        <a:rPr sz="700" dirty="0">
                          <a:latin typeface="Times New Roman"/>
                          <a:cs typeface="Times New Roman"/>
                        </a:rPr>
                        <a:t>Maddi Duran </a:t>
                      </a:r>
                      <a:r>
                        <a:rPr sz="700" spc="-5" dirty="0">
                          <a:latin typeface="Times New Roman"/>
                          <a:cs typeface="Times New Roman"/>
                        </a:rPr>
                        <a:t>Varlıkların kullanıldığı </a:t>
                      </a:r>
                      <a:r>
                        <a:rPr sz="700" dirty="0">
                          <a:latin typeface="Times New Roman"/>
                          <a:cs typeface="Times New Roman"/>
                        </a:rPr>
                        <a:t>süreler </a:t>
                      </a:r>
                      <a:r>
                        <a:rPr sz="700" spc="-5" dirty="0">
                          <a:latin typeface="Times New Roman"/>
                          <a:cs typeface="Times New Roman"/>
                        </a:rPr>
                        <a:t>içerisinde aşınma  ve </a:t>
                      </a:r>
                      <a:r>
                        <a:rPr sz="700" dirty="0">
                          <a:latin typeface="Times New Roman"/>
                          <a:cs typeface="Times New Roman"/>
                        </a:rPr>
                        <a:t>yıpranma </a:t>
                      </a:r>
                      <a:r>
                        <a:rPr sz="700" spc="-5" dirty="0">
                          <a:latin typeface="Times New Roman"/>
                          <a:cs typeface="Times New Roman"/>
                        </a:rPr>
                        <a:t>payları </a:t>
                      </a:r>
                      <a:r>
                        <a:rPr sz="700" dirty="0">
                          <a:latin typeface="Times New Roman"/>
                          <a:cs typeface="Times New Roman"/>
                        </a:rPr>
                        <a:t>kadarki kısımları </a:t>
                      </a:r>
                      <a:r>
                        <a:rPr sz="700" spc="-5" dirty="0">
                          <a:latin typeface="Times New Roman"/>
                          <a:cs typeface="Times New Roman"/>
                        </a:rPr>
                        <a:t>likiditeye</a:t>
                      </a:r>
                      <a:r>
                        <a:rPr sz="700" spc="-20" dirty="0">
                          <a:latin typeface="Times New Roman"/>
                          <a:cs typeface="Times New Roman"/>
                        </a:rPr>
                        <a:t> </a:t>
                      </a:r>
                      <a:r>
                        <a:rPr sz="700" dirty="0">
                          <a:latin typeface="Times New Roman"/>
                          <a:cs typeface="Times New Roman"/>
                        </a:rPr>
                        <a:t>dönmektedir.</a:t>
                      </a:r>
                      <a:endParaRPr sz="700">
                        <a:latin typeface="Times New Roman"/>
                        <a:cs typeface="Times New Roman"/>
                      </a:endParaRPr>
                    </a:p>
                    <a:p>
                      <a:pPr>
                        <a:lnSpc>
                          <a:spcPct val="100000"/>
                        </a:lnSpc>
                        <a:spcBef>
                          <a:spcPts val="45"/>
                        </a:spcBef>
                        <a:buClr>
                          <a:srgbClr val="330066"/>
                        </a:buClr>
                        <a:buFont typeface="Wingdings"/>
                        <a:buChar char=""/>
                      </a:pPr>
                      <a:endParaRPr sz="700">
                        <a:latin typeface="Times New Roman"/>
                        <a:cs typeface="Times New Roman"/>
                      </a:endParaRPr>
                    </a:p>
                    <a:p>
                      <a:pPr marL="127635" marR="142240" indent="-100965">
                        <a:lnSpc>
                          <a:spcPct val="100000"/>
                        </a:lnSpc>
                        <a:buClr>
                          <a:srgbClr val="330066"/>
                        </a:buClr>
                        <a:buSzPct val="71428"/>
                        <a:buFont typeface="Wingdings"/>
                        <a:buChar char=""/>
                        <a:tabLst>
                          <a:tab pos="128270" algn="l"/>
                        </a:tabLst>
                      </a:pPr>
                      <a:r>
                        <a:rPr sz="700" spc="-5" dirty="0">
                          <a:latin typeface="Times New Roman"/>
                          <a:cs typeface="Times New Roman"/>
                        </a:rPr>
                        <a:t>Ekonomik </a:t>
                      </a:r>
                      <a:r>
                        <a:rPr sz="700" dirty="0">
                          <a:latin typeface="Times New Roman"/>
                          <a:cs typeface="Times New Roman"/>
                        </a:rPr>
                        <a:t>ömrü 5 </a:t>
                      </a:r>
                      <a:r>
                        <a:rPr sz="700" spc="-5" dirty="0">
                          <a:latin typeface="Times New Roman"/>
                          <a:cs typeface="Times New Roman"/>
                        </a:rPr>
                        <a:t>yıl olan bir iktisadi kıymetin </a:t>
                      </a:r>
                      <a:r>
                        <a:rPr sz="700" dirty="0">
                          <a:latin typeface="Times New Roman"/>
                          <a:cs typeface="Times New Roman"/>
                        </a:rPr>
                        <a:t>her </a:t>
                      </a:r>
                      <a:r>
                        <a:rPr sz="700" spc="-5" dirty="0">
                          <a:latin typeface="Times New Roman"/>
                          <a:cs typeface="Times New Roman"/>
                        </a:rPr>
                        <a:t>yıl </a:t>
                      </a:r>
                      <a:r>
                        <a:rPr sz="700" dirty="0">
                          <a:latin typeface="Times New Roman"/>
                          <a:cs typeface="Times New Roman"/>
                        </a:rPr>
                        <a:t>%20  kadarlık kısmı </a:t>
                      </a:r>
                      <a:r>
                        <a:rPr sz="700" spc="5" dirty="0">
                          <a:latin typeface="Times New Roman"/>
                          <a:cs typeface="Times New Roman"/>
                        </a:rPr>
                        <a:t>nakde</a:t>
                      </a:r>
                      <a:r>
                        <a:rPr sz="700" spc="-65" dirty="0">
                          <a:latin typeface="Times New Roman"/>
                          <a:cs typeface="Times New Roman"/>
                        </a:rPr>
                        <a:t> </a:t>
                      </a:r>
                      <a:r>
                        <a:rPr sz="700" dirty="0">
                          <a:latin typeface="Times New Roman"/>
                          <a:cs typeface="Times New Roman"/>
                        </a:rPr>
                        <a:t>dönüşecektir.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Likidite…</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27305" marR="140970" algn="just">
                        <a:lnSpc>
                          <a:spcPct val="100400"/>
                        </a:lnSpc>
                        <a:spcBef>
                          <a:spcPts val="645"/>
                        </a:spcBef>
                      </a:pPr>
                      <a:r>
                        <a:rPr sz="700" dirty="0">
                          <a:latin typeface="Times New Roman"/>
                          <a:cs typeface="Times New Roman"/>
                        </a:rPr>
                        <a:t>Paranın </a:t>
                      </a:r>
                      <a:r>
                        <a:rPr sz="700" spc="-5" dirty="0">
                          <a:latin typeface="Times New Roman"/>
                          <a:cs typeface="Times New Roman"/>
                        </a:rPr>
                        <a:t>zaman </a:t>
                      </a:r>
                      <a:r>
                        <a:rPr sz="700" dirty="0">
                          <a:latin typeface="Times New Roman"/>
                          <a:cs typeface="Times New Roman"/>
                        </a:rPr>
                        <a:t>değerinin </a:t>
                      </a:r>
                      <a:r>
                        <a:rPr sz="700" spc="-5" dirty="0">
                          <a:latin typeface="Times New Roman"/>
                          <a:cs typeface="Times New Roman"/>
                        </a:rPr>
                        <a:t>olduğu ve </a:t>
                      </a:r>
                      <a:r>
                        <a:rPr sz="700" spc="-10" dirty="0">
                          <a:latin typeface="Times New Roman"/>
                          <a:cs typeface="Times New Roman"/>
                        </a:rPr>
                        <a:t>ilk </a:t>
                      </a:r>
                      <a:r>
                        <a:rPr sz="700" spc="-5" dirty="0">
                          <a:latin typeface="Times New Roman"/>
                          <a:cs typeface="Times New Roman"/>
                        </a:rPr>
                        <a:t>yıllarda elde edilen </a:t>
                      </a:r>
                      <a:r>
                        <a:rPr sz="700" dirty="0">
                          <a:latin typeface="Times New Roman"/>
                          <a:cs typeface="Times New Roman"/>
                        </a:rPr>
                        <a:t>nakit  </a:t>
                      </a:r>
                      <a:r>
                        <a:rPr sz="700" spc="-5" dirty="0">
                          <a:latin typeface="Times New Roman"/>
                          <a:cs typeface="Times New Roman"/>
                        </a:rPr>
                        <a:t>akışlarının </a:t>
                      </a:r>
                      <a:r>
                        <a:rPr sz="700" spc="5" dirty="0">
                          <a:latin typeface="Times New Roman"/>
                          <a:cs typeface="Times New Roman"/>
                        </a:rPr>
                        <a:t>daha </a:t>
                      </a:r>
                      <a:r>
                        <a:rPr sz="700" spc="-5" dirty="0">
                          <a:latin typeface="Times New Roman"/>
                          <a:cs typeface="Times New Roman"/>
                        </a:rPr>
                        <a:t>değerli olduğu </a:t>
                      </a:r>
                      <a:r>
                        <a:rPr sz="700" dirty="0">
                          <a:latin typeface="Times New Roman"/>
                          <a:cs typeface="Times New Roman"/>
                        </a:rPr>
                        <a:t>dikkate </a:t>
                      </a:r>
                      <a:r>
                        <a:rPr sz="700" spc="-5" dirty="0">
                          <a:latin typeface="Times New Roman"/>
                          <a:cs typeface="Times New Roman"/>
                        </a:rPr>
                        <a:t>alındığında, </a:t>
                      </a:r>
                      <a:r>
                        <a:rPr sz="700" b="1" dirty="0">
                          <a:solidFill>
                            <a:srgbClr val="FF0000"/>
                          </a:solidFill>
                          <a:latin typeface="Times New Roman"/>
                          <a:cs typeface="Times New Roman"/>
                        </a:rPr>
                        <a:t>Azalan  </a:t>
                      </a:r>
                      <a:r>
                        <a:rPr sz="700" b="1" spc="-5" dirty="0">
                          <a:solidFill>
                            <a:srgbClr val="FF0000"/>
                          </a:solidFill>
                          <a:latin typeface="Times New Roman"/>
                          <a:cs typeface="Times New Roman"/>
                        </a:rPr>
                        <a:t>Bakiyeler </a:t>
                      </a:r>
                      <a:r>
                        <a:rPr sz="700" b="1" dirty="0">
                          <a:solidFill>
                            <a:srgbClr val="FF0000"/>
                          </a:solidFill>
                          <a:latin typeface="Times New Roman"/>
                          <a:cs typeface="Times New Roman"/>
                        </a:rPr>
                        <a:t>Yöntemine </a:t>
                      </a:r>
                      <a:r>
                        <a:rPr sz="700" spc="-5" dirty="0">
                          <a:latin typeface="Times New Roman"/>
                          <a:cs typeface="Times New Roman"/>
                        </a:rPr>
                        <a:t>göre amortisman ayırma, </a:t>
                      </a:r>
                      <a:r>
                        <a:rPr sz="700" dirty="0">
                          <a:latin typeface="Times New Roman"/>
                          <a:cs typeface="Times New Roman"/>
                        </a:rPr>
                        <a:t>sabit </a:t>
                      </a:r>
                      <a:r>
                        <a:rPr sz="700" spc="-5" dirty="0">
                          <a:latin typeface="Times New Roman"/>
                          <a:cs typeface="Times New Roman"/>
                        </a:rPr>
                        <a:t>varlıkların  karşılıklarının </a:t>
                      </a:r>
                      <a:r>
                        <a:rPr sz="700" spc="5" dirty="0">
                          <a:latin typeface="Times New Roman"/>
                          <a:cs typeface="Times New Roman"/>
                        </a:rPr>
                        <a:t>daha </a:t>
                      </a:r>
                      <a:r>
                        <a:rPr sz="700" dirty="0">
                          <a:latin typeface="Times New Roman"/>
                          <a:cs typeface="Times New Roman"/>
                        </a:rPr>
                        <a:t>kısa sürede </a:t>
                      </a:r>
                      <a:r>
                        <a:rPr sz="700" spc="-5" dirty="0">
                          <a:latin typeface="Times New Roman"/>
                          <a:cs typeface="Times New Roman"/>
                        </a:rPr>
                        <a:t>işletmeye </a:t>
                      </a:r>
                      <a:r>
                        <a:rPr sz="700" dirty="0">
                          <a:latin typeface="Times New Roman"/>
                          <a:cs typeface="Times New Roman"/>
                        </a:rPr>
                        <a:t>nakit </a:t>
                      </a:r>
                      <a:r>
                        <a:rPr sz="700" spc="-5" dirty="0">
                          <a:latin typeface="Times New Roman"/>
                          <a:cs typeface="Times New Roman"/>
                        </a:rPr>
                        <a:t>olarak </a:t>
                      </a:r>
                      <a:r>
                        <a:rPr sz="700" dirty="0">
                          <a:latin typeface="Times New Roman"/>
                          <a:cs typeface="Times New Roman"/>
                        </a:rPr>
                        <a:t>dönmesini  sağlamaktadır.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850">
                        <a:latin typeface="Times New Roman"/>
                        <a:cs typeface="Times New Roman"/>
                      </a:endParaRPr>
                    </a:p>
                    <a:p>
                      <a:pPr marL="27305">
                        <a:lnSpc>
                          <a:spcPct val="100000"/>
                        </a:lnSpc>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ve </a:t>
                      </a: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Benzerleri</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19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30"/>
                        </a:spcBef>
                      </a:pPr>
                      <a:endParaRPr sz="900">
                        <a:latin typeface="Times New Roman"/>
                        <a:cs typeface="Times New Roman"/>
                      </a:endParaRPr>
                    </a:p>
                    <a:p>
                      <a:pPr marL="124460" indent="-97790">
                        <a:lnSpc>
                          <a:spcPct val="100000"/>
                        </a:lnSpc>
                        <a:buFont typeface="Times New Roman"/>
                        <a:buAutoNum type="arabicPlain"/>
                        <a:tabLst>
                          <a:tab pos="125095" algn="l"/>
                        </a:tabLst>
                      </a:pPr>
                      <a:r>
                        <a:rPr sz="700" dirty="0">
                          <a:latin typeface="Times New Roman"/>
                          <a:cs typeface="Times New Roman"/>
                        </a:rPr>
                        <a:t>Nakit para </a:t>
                      </a:r>
                      <a:r>
                        <a:rPr sz="700" spc="-5" dirty="0">
                          <a:latin typeface="Times New Roman"/>
                          <a:cs typeface="Times New Roman"/>
                        </a:rPr>
                        <a:t>giriş </a:t>
                      </a:r>
                      <a:r>
                        <a:rPr sz="700" dirty="0">
                          <a:latin typeface="Times New Roman"/>
                          <a:cs typeface="Times New Roman"/>
                        </a:rPr>
                        <a:t>ve </a:t>
                      </a:r>
                      <a:r>
                        <a:rPr sz="700" spc="-5" dirty="0">
                          <a:latin typeface="Times New Roman"/>
                          <a:cs typeface="Times New Roman"/>
                        </a:rPr>
                        <a:t>çıkışlarını </a:t>
                      </a:r>
                      <a:r>
                        <a:rPr sz="700" dirty="0">
                          <a:latin typeface="Times New Roman"/>
                          <a:cs typeface="Times New Roman"/>
                        </a:rPr>
                        <a:t>tahmin</a:t>
                      </a:r>
                      <a:r>
                        <a:rPr sz="700" spc="-60" dirty="0">
                          <a:latin typeface="Times New Roman"/>
                          <a:cs typeface="Times New Roman"/>
                        </a:rPr>
                        <a:t> </a:t>
                      </a:r>
                      <a:r>
                        <a:rPr sz="700" dirty="0">
                          <a:latin typeface="Times New Roman"/>
                          <a:cs typeface="Times New Roman"/>
                        </a:rPr>
                        <a:t>etmek,</a:t>
                      </a:r>
                      <a:endParaRPr sz="700">
                        <a:latin typeface="Times New Roman"/>
                        <a:cs typeface="Times New Roman"/>
                      </a:endParaRPr>
                    </a:p>
                    <a:p>
                      <a:pPr marL="124460" indent="-97790">
                        <a:lnSpc>
                          <a:spcPct val="100000"/>
                        </a:lnSpc>
                        <a:buFont typeface="Times New Roman"/>
                        <a:buAutoNum type="arabicPlain"/>
                        <a:tabLst>
                          <a:tab pos="125095" algn="l"/>
                        </a:tabLst>
                      </a:pPr>
                      <a:r>
                        <a:rPr sz="700" spc="-5" dirty="0">
                          <a:latin typeface="Times New Roman"/>
                          <a:cs typeface="Times New Roman"/>
                        </a:rPr>
                        <a:t>Kasada </a:t>
                      </a:r>
                      <a:r>
                        <a:rPr sz="700" dirty="0">
                          <a:latin typeface="Times New Roman"/>
                          <a:cs typeface="Times New Roman"/>
                        </a:rPr>
                        <a:t>bulundurulacak optimum para miktarını</a:t>
                      </a:r>
                      <a:r>
                        <a:rPr sz="700" spc="-100" dirty="0">
                          <a:latin typeface="Times New Roman"/>
                          <a:cs typeface="Times New Roman"/>
                        </a:rPr>
                        <a:t> </a:t>
                      </a:r>
                      <a:r>
                        <a:rPr sz="700" dirty="0">
                          <a:latin typeface="Times New Roman"/>
                          <a:cs typeface="Times New Roman"/>
                        </a:rPr>
                        <a:t>saptamak,</a:t>
                      </a:r>
                      <a:endParaRPr sz="700">
                        <a:latin typeface="Times New Roman"/>
                        <a:cs typeface="Times New Roman"/>
                      </a:endParaRPr>
                    </a:p>
                    <a:p>
                      <a:pPr marL="27305" marR="140970">
                        <a:lnSpc>
                          <a:spcPts val="850"/>
                        </a:lnSpc>
                        <a:spcBef>
                          <a:spcPts val="20"/>
                        </a:spcBef>
                        <a:buFont typeface="Times New Roman"/>
                        <a:buAutoNum type="arabicPlain"/>
                        <a:tabLst>
                          <a:tab pos="128270" algn="l"/>
                        </a:tabLst>
                      </a:pPr>
                      <a:r>
                        <a:rPr sz="700" spc="-5" dirty="0">
                          <a:latin typeface="Times New Roman"/>
                          <a:cs typeface="Times New Roman"/>
                        </a:rPr>
                        <a:t>Nakit girişlerini hızlandırırken nakit çıkışlarını yavaşlatmak ve  bakiye </a:t>
                      </a:r>
                      <a:r>
                        <a:rPr sz="700" dirty="0">
                          <a:latin typeface="Times New Roman"/>
                          <a:cs typeface="Times New Roman"/>
                        </a:rPr>
                        <a:t>tutarı en </a:t>
                      </a:r>
                      <a:r>
                        <a:rPr sz="700" spc="-10" dirty="0">
                          <a:latin typeface="Times New Roman"/>
                          <a:cs typeface="Times New Roman"/>
                        </a:rPr>
                        <a:t>iyi </a:t>
                      </a:r>
                      <a:r>
                        <a:rPr sz="700" spc="-5" dirty="0">
                          <a:latin typeface="Times New Roman"/>
                          <a:cs typeface="Times New Roman"/>
                        </a:rPr>
                        <a:t>şekilde</a:t>
                      </a:r>
                      <a:r>
                        <a:rPr sz="700" spc="5" dirty="0">
                          <a:latin typeface="Times New Roman"/>
                          <a:cs typeface="Times New Roman"/>
                        </a:rPr>
                        <a:t> </a:t>
                      </a:r>
                      <a:r>
                        <a:rPr sz="700" dirty="0">
                          <a:latin typeface="Times New Roman"/>
                          <a:cs typeface="Times New Roman"/>
                        </a:rPr>
                        <a:t>değerlendirmek,</a:t>
                      </a:r>
                      <a:endParaRPr sz="700">
                        <a:latin typeface="Times New Roman"/>
                        <a:cs typeface="Times New Roman"/>
                      </a:endParaRPr>
                    </a:p>
                    <a:p>
                      <a:pPr marL="124460" indent="-97790">
                        <a:lnSpc>
                          <a:spcPts val="810"/>
                        </a:lnSpc>
                        <a:buFont typeface="Times New Roman"/>
                        <a:buAutoNum type="arabicPlain"/>
                        <a:tabLst>
                          <a:tab pos="125095" algn="l"/>
                        </a:tabLst>
                      </a:pPr>
                      <a:r>
                        <a:rPr sz="700" dirty="0">
                          <a:latin typeface="Times New Roman"/>
                          <a:cs typeface="Times New Roman"/>
                        </a:rPr>
                        <a:t>Nakit bütçesi</a:t>
                      </a:r>
                      <a:r>
                        <a:rPr sz="700" spc="-45" dirty="0">
                          <a:latin typeface="Times New Roman"/>
                          <a:cs typeface="Times New Roman"/>
                        </a:rPr>
                        <a:t> </a:t>
                      </a:r>
                      <a:r>
                        <a:rPr sz="700" dirty="0">
                          <a:latin typeface="Times New Roman"/>
                          <a:cs typeface="Times New Roman"/>
                        </a:rPr>
                        <a:t>hazırlamak,</a:t>
                      </a:r>
                      <a:endParaRPr sz="700">
                        <a:latin typeface="Times New Roman"/>
                        <a:cs typeface="Times New Roman"/>
                      </a:endParaRPr>
                    </a:p>
                    <a:p>
                      <a:pPr marL="27305" marR="142875">
                        <a:lnSpc>
                          <a:spcPct val="100000"/>
                        </a:lnSpc>
                        <a:spcBef>
                          <a:spcPts val="15"/>
                        </a:spcBef>
                        <a:buFont typeface="Times New Roman"/>
                        <a:buAutoNum type="arabicPlain"/>
                        <a:tabLst>
                          <a:tab pos="152400" algn="l"/>
                        </a:tabLst>
                      </a:pPr>
                      <a:r>
                        <a:rPr sz="700" spc="-5" dirty="0">
                          <a:latin typeface="Times New Roman"/>
                          <a:cs typeface="Times New Roman"/>
                        </a:rPr>
                        <a:t>Fonların, nakit ve serbest </a:t>
                      </a:r>
                      <a:r>
                        <a:rPr sz="700" dirty="0">
                          <a:latin typeface="Times New Roman"/>
                          <a:cs typeface="Times New Roman"/>
                        </a:rPr>
                        <a:t>menkul </a:t>
                      </a:r>
                      <a:r>
                        <a:rPr sz="700" spc="-5" dirty="0">
                          <a:latin typeface="Times New Roman"/>
                          <a:cs typeface="Times New Roman"/>
                        </a:rPr>
                        <a:t>değerler </a:t>
                      </a:r>
                      <a:r>
                        <a:rPr sz="700" dirty="0">
                          <a:latin typeface="Times New Roman"/>
                          <a:cs typeface="Times New Roman"/>
                        </a:rPr>
                        <a:t>arasında </a:t>
                      </a:r>
                      <a:r>
                        <a:rPr sz="700" spc="-5" dirty="0">
                          <a:latin typeface="Times New Roman"/>
                          <a:cs typeface="Times New Roman"/>
                        </a:rPr>
                        <a:t>hangi  </a:t>
                      </a:r>
                      <a:r>
                        <a:rPr sz="700" dirty="0">
                          <a:latin typeface="Times New Roman"/>
                          <a:cs typeface="Times New Roman"/>
                        </a:rPr>
                        <a:t>oranlarda </a:t>
                      </a:r>
                      <a:r>
                        <a:rPr sz="700" spc="-5" dirty="0">
                          <a:latin typeface="Times New Roman"/>
                          <a:cs typeface="Times New Roman"/>
                        </a:rPr>
                        <a:t>dağıtılacağına </a:t>
                      </a:r>
                      <a:r>
                        <a:rPr sz="700" dirty="0">
                          <a:latin typeface="Times New Roman"/>
                          <a:cs typeface="Times New Roman"/>
                        </a:rPr>
                        <a:t>karar</a:t>
                      </a:r>
                      <a:r>
                        <a:rPr sz="700" spc="-15" dirty="0">
                          <a:latin typeface="Times New Roman"/>
                          <a:cs typeface="Times New Roman"/>
                        </a:rPr>
                        <a:t> </a:t>
                      </a:r>
                      <a:r>
                        <a:rPr sz="700" dirty="0">
                          <a:latin typeface="Times New Roman"/>
                          <a:cs typeface="Times New Roman"/>
                        </a:rPr>
                        <a:t>vermek,</a:t>
                      </a:r>
                      <a:endParaRPr sz="700">
                        <a:latin typeface="Times New Roman"/>
                        <a:cs typeface="Times New Roman"/>
                      </a:endParaRPr>
                    </a:p>
                    <a:p>
                      <a:pPr marL="152400" indent="-125095">
                        <a:lnSpc>
                          <a:spcPct val="100000"/>
                        </a:lnSpc>
                        <a:buFont typeface="Times New Roman"/>
                        <a:buAutoNum type="arabicPlain"/>
                        <a:tabLst>
                          <a:tab pos="152400" algn="l"/>
                        </a:tabLst>
                      </a:pPr>
                      <a:r>
                        <a:rPr sz="700" spc="-5" dirty="0">
                          <a:latin typeface="Times New Roman"/>
                          <a:cs typeface="Times New Roman"/>
                        </a:rPr>
                        <a:t>Belirli </a:t>
                      </a:r>
                      <a:r>
                        <a:rPr sz="700" dirty="0">
                          <a:latin typeface="Times New Roman"/>
                          <a:cs typeface="Times New Roman"/>
                        </a:rPr>
                        <a:t>bir süre </a:t>
                      </a:r>
                      <a:r>
                        <a:rPr sz="700" spc="-5" dirty="0">
                          <a:latin typeface="Times New Roman"/>
                          <a:cs typeface="Times New Roman"/>
                        </a:rPr>
                        <a:t>atıl kalacak nakitleri; </a:t>
                      </a:r>
                      <a:r>
                        <a:rPr sz="700" dirty="0">
                          <a:latin typeface="Times New Roman"/>
                          <a:cs typeface="Times New Roman"/>
                        </a:rPr>
                        <a:t>hisse </a:t>
                      </a:r>
                      <a:r>
                        <a:rPr sz="700" spc="-5" dirty="0">
                          <a:latin typeface="Times New Roman"/>
                          <a:cs typeface="Times New Roman"/>
                        </a:rPr>
                        <a:t>senedi,</a:t>
                      </a:r>
                      <a:r>
                        <a:rPr sz="700" spc="145" dirty="0">
                          <a:latin typeface="Times New Roman"/>
                          <a:cs typeface="Times New Roman"/>
                        </a:rPr>
                        <a:t> </a:t>
                      </a:r>
                      <a:r>
                        <a:rPr sz="700" dirty="0">
                          <a:latin typeface="Times New Roman"/>
                          <a:cs typeface="Times New Roman"/>
                        </a:rPr>
                        <a:t>hazine</a:t>
                      </a:r>
                      <a:endParaRPr sz="700">
                        <a:latin typeface="Times New Roman"/>
                        <a:cs typeface="Times New Roman"/>
                      </a:endParaRPr>
                    </a:p>
                    <a:p>
                      <a:pPr marL="27305" marR="144780">
                        <a:lnSpc>
                          <a:spcPct val="100000"/>
                        </a:lnSpc>
                        <a:spcBef>
                          <a:spcPts val="10"/>
                        </a:spcBef>
                      </a:pPr>
                      <a:r>
                        <a:rPr sz="700" dirty="0">
                          <a:latin typeface="Times New Roman"/>
                          <a:cs typeface="Times New Roman"/>
                        </a:rPr>
                        <a:t>bonosu, </a:t>
                      </a:r>
                      <a:r>
                        <a:rPr sz="700" spc="-5" dirty="0">
                          <a:latin typeface="Times New Roman"/>
                          <a:cs typeface="Times New Roman"/>
                        </a:rPr>
                        <a:t>devlet tahvili, </a:t>
                      </a:r>
                      <a:r>
                        <a:rPr sz="700" dirty="0">
                          <a:latin typeface="Times New Roman"/>
                          <a:cs typeface="Times New Roman"/>
                        </a:rPr>
                        <a:t>repo, owernight </a:t>
                      </a:r>
                      <a:r>
                        <a:rPr sz="700" spc="-5" dirty="0">
                          <a:latin typeface="Times New Roman"/>
                          <a:cs typeface="Times New Roman"/>
                        </a:rPr>
                        <a:t>gibi </a:t>
                      </a:r>
                      <a:r>
                        <a:rPr sz="700" dirty="0">
                          <a:latin typeface="Times New Roman"/>
                          <a:cs typeface="Times New Roman"/>
                        </a:rPr>
                        <a:t>finansal </a:t>
                      </a:r>
                      <a:r>
                        <a:rPr sz="700" spc="-5" dirty="0">
                          <a:latin typeface="Times New Roman"/>
                          <a:cs typeface="Times New Roman"/>
                        </a:rPr>
                        <a:t>varlıklara  yatırmak.</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ve </a:t>
                      </a: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Benzerleri</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27305">
                        <a:lnSpc>
                          <a:spcPct val="100000"/>
                        </a:lnSpc>
                        <a:spcBef>
                          <a:spcPts val="585"/>
                        </a:spcBef>
                      </a:pPr>
                      <a:r>
                        <a:rPr sz="800" spc="5" dirty="0">
                          <a:latin typeface="Times New Roman"/>
                          <a:cs typeface="Times New Roman"/>
                        </a:rPr>
                        <a:t>Nakit ve nakit benzerlerinin işletme </a:t>
                      </a:r>
                      <a:r>
                        <a:rPr sz="800" dirty="0">
                          <a:latin typeface="Times New Roman"/>
                          <a:cs typeface="Times New Roman"/>
                        </a:rPr>
                        <a:t>aktifindeki</a:t>
                      </a:r>
                      <a:r>
                        <a:rPr sz="800" spc="114" dirty="0">
                          <a:latin typeface="Times New Roman"/>
                          <a:cs typeface="Times New Roman"/>
                        </a:rPr>
                        <a:t> </a:t>
                      </a:r>
                      <a:r>
                        <a:rPr sz="800" spc="5" dirty="0">
                          <a:latin typeface="Times New Roman"/>
                          <a:cs typeface="Times New Roman"/>
                        </a:rPr>
                        <a:t>miktarı,</a:t>
                      </a:r>
                      <a:endParaRPr sz="800">
                        <a:latin typeface="Times New Roman"/>
                        <a:cs typeface="Times New Roman"/>
                      </a:endParaRPr>
                    </a:p>
                    <a:p>
                      <a:pPr marL="27305" marR="144145">
                        <a:lnSpc>
                          <a:spcPct val="102499"/>
                        </a:lnSpc>
                      </a:pPr>
                      <a:r>
                        <a:rPr sz="800" b="1" spc="5" dirty="0">
                          <a:latin typeface="Times New Roman"/>
                          <a:cs typeface="Times New Roman"/>
                        </a:rPr>
                        <a:t>%10</a:t>
                      </a:r>
                      <a:r>
                        <a:rPr sz="800" spc="5" dirty="0">
                          <a:latin typeface="Times New Roman"/>
                          <a:cs typeface="Times New Roman"/>
                        </a:rPr>
                        <a:t>’u aşıyorsa bu fonların yönetiminin önemi bir </a:t>
                      </a:r>
                      <a:r>
                        <a:rPr sz="800" spc="10" dirty="0">
                          <a:latin typeface="Times New Roman"/>
                          <a:cs typeface="Times New Roman"/>
                        </a:rPr>
                        <a:t>kez  </a:t>
                      </a:r>
                      <a:r>
                        <a:rPr sz="800" spc="5" dirty="0">
                          <a:latin typeface="Times New Roman"/>
                          <a:cs typeface="Times New Roman"/>
                        </a:rPr>
                        <a:t>daha</a:t>
                      </a:r>
                      <a:r>
                        <a:rPr sz="800" spc="10" dirty="0">
                          <a:latin typeface="Times New Roman"/>
                          <a:cs typeface="Times New Roman"/>
                        </a:rPr>
                        <a:t> </a:t>
                      </a:r>
                      <a:r>
                        <a:rPr sz="800" dirty="0">
                          <a:latin typeface="Times New Roman"/>
                          <a:cs typeface="Times New Roman"/>
                        </a:rPr>
                        <a:t>artmaktadır.</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ve </a:t>
                      </a:r>
                      <a:r>
                        <a:rPr sz="900" b="1" spc="10" dirty="0">
                          <a:solidFill>
                            <a:srgbClr val="330066"/>
                          </a:solidFill>
                          <a:latin typeface="Times New Roman"/>
                          <a:cs typeface="Times New Roman"/>
                        </a:rPr>
                        <a:t>Nakit </a:t>
                      </a:r>
                      <a:r>
                        <a:rPr sz="900" b="1" spc="15" dirty="0">
                          <a:solidFill>
                            <a:srgbClr val="330066"/>
                          </a:solidFill>
                          <a:latin typeface="Times New Roman"/>
                          <a:cs typeface="Times New Roman"/>
                        </a:rPr>
                        <a:t>Benzerleri</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3510">
                        <a:lnSpc>
                          <a:spcPct val="107300"/>
                        </a:lnSpc>
                        <a:spcBef>
                          <a:spcPts val="515"/>
                        </a:spcBef>
                      </a:pPr>
                      <a:r>
                        <a:rPr sz="550" spc="10" dirty="0">
                          <a:latin typeface="Times New Roman"/>
                          <a:cs typeface="Times New Roman"/>
                        </a:rPr>
                        <a:t>İşletmelerde </a:t>
                      </a:r>
                      <a:r>
                        <a:rPr sz="550" b="1" spc="10" dirty="0">
                          <a:solidFill>
                            <a:srgbClr val="FF0000"/>
                          </a:solidFill>
                          <a:latin typeface="Times New Roman"/>
                          <a:cs typeface="Times New Roman"/>
                        </a:rPr>
                        <a:t>etkin bir nakit yönetimini </a:t>
                      </a:r>
                      <a:r>
                        <a:rPr sz="550" b="1" spc="15" dirty="0">
                          <a:solidFill>
                            <a:srgbClr val="FF0000"/>
                          </a:solidFill>
                          <a:latin typeface="Times New Roman"/>
                          <a:cs typeface="Times New Roman"/>
                        </a:rPr>
                        <a:t>olumsuz  yönde  </a:t>
                      </a:r>
                      <a:r>
                        <a:rPr sz="550" b="1" spc="10" dirty="0">
                          <a:solidFill>
                            <a:srgbClr val="FF0000"/>
                          </a:solidFill>
                          <a:latin typeface="Times New Roman"/>
                          <a:cs typeface="Times New Roman"/>
                        </a:rPr>
                        <a:t>etkileyen </a:t>
                      </a:r>
                      <a:r>
                        <a:rPr sz="550" b="1" spc="15" dirty="0">
                          <a:solidFill>
                            <a:srgbClr val="850AFF"/>
                          </a:solidFill>
                          <a:latin typeface="Times New Roman"/>
                          <a:cs typeface="Times New Roman"/>
                        </a:rPr>
                        <a:t>3  </a:t>
                      </a:r>
                      <a:r>
                        <a:rPr sz="550" b="1" spc="10" dirty="0">
                          <a:solidFill>
                            <a:srgbClr val="850AFF"/>
                          </a:solidFill>
                          <a:latin typeface="Times New Roman"/>
                          <a:cs typeface="Times New Roman"/>
                        </a:rPr>
                        <a:t>neden</a:t>
                      </a:r>
                      <a:r>
                        <a:rPr sz="550" b="1" spc="10" dirty="0">
                          <a:solidFill>
                            <a:srgbClr val="FF0000"/>
                          </a:solidFill>
                          <a:latin typeface="Times New Roman"/>
                          <a:cs typeface="Times New Roman"/>
                        </a:rPr>
                        <a:t>den </a:t>
                      </a:r>
                      <a:r>
                        <a:rPr sz="550" spc="15" dirty="0">
                          <a:latin typeface="Times New Roman"/>
                          <a:cs typeface="Times New Roman"/>
                        </a:rPr>
                        <a:t>söz </a:t>
                      </a:r>
                      <a:r>
                        <a:rPr sz="550" spc="10" dirty="0">
                          <a:latin typeface="Times New Roman"/>
                          <a:cs typeface="Times New Roman"/>
                        </a:rPr>
                        <a:t>edilir.</a:t>
                      </a:r>
                      <a:r>
                        <a:rPr sz="550" spc="-20" dirty="0">
                          <a:latin typeface="Times New Roman"/>
                          <a:cs typeface="Times New Roman"/>
                        </a:rPr>
                        <a:t> </a:t>
                      </a:r>
                      <a:r>
                        <a:rPr sz="550" spc="15" dirty="0">
                          <a:latin typeface="Times New Roman"/>
                          <a:cs typeface="Times New Roman"/>
                        </a:rPr>
                        <a:t>Bunlar;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43510">
                        <a:lnSpc>
                          <a:spcPct val="107300"/>
                        </a:lnSpc>
                      </a:pPr>
                      <a:r>
                        <a:rPr sz="550" b="1" spc="15" dirty="0">
                          <a:latin typeface="Times New Roman"/>
                          <a:cs typeface="Times New Roman"/>
                        </a:rPr>
                        <a:t>1-</a:t>
                      </a:r>
                      <a:r>
                        <a:rPr sz="550" b="1" spc="165" dirty="0">
                          <a:latin typeface="Times New Roman"/>
                          <a:cs typeface="Times New Roman"/>
                        </a:rPr>
                        <a:t> </a:t>
                      </a:r>
                      <a:r>
                        <a:rPr sz="550" spc="15" dirty="0">
                          <a:latin typeface="Times New Roman"/>
                          <a:cs typeface="Times New Roman"/>
                        </a:rPr>
                        <a:t>Muhasebe  </a:t>
                      </a:r>
                      <a:r>
                        <a:rPr sz="550" spc="10" dirty="0">
                          <a:latin typeface="Times New Roman"/>
                          <a:cs typeface="Times New Roman"/>
                        </a:rPr>
                        <a:t>uygulamalarının, genellikle işletmenin nakit </a:t>
                      </a:r>
                      <a:r>
                        <a:rPr sz="550" spc="15" dirty="0">
                          <a:latin typeface="Times New Roman"/>
                          <a:cs typeface="Times New Roman"/>
                        </a:rPr>
                        <a:t>mevcudunu  olduğundan</a:t>
                      </a:r>
                      <a:r>
                        <a:rPr sz="550" spc="-30" dirty="0">
                          <a:latin typeface="Times New Roman"/>
                          <a:cs typeface="Times New Roman"/>
                        </a:rPr>
                        <a:t> </a:t>
                      </a:r>
                      <a:r>
                        <a:rPr sz="550" spc="15" dirty="0">
                          <a:latin typeface="Times New Roman"/>
                          <a:cs typeface="Times New Roman"/>
                        </a:rPr>
                        <a:t>daha</a:t>
                      </a:r>
                      <a:r>
                        <a:rPr sz="550" spc="-5" dirty="0">
                          <a:latin typeface="Times New Roman"/>
                          <a:cs typeface="Times New Roman"/>
                        </a:rPr>
                        <a:t> </a:t>
                      </a:r>
                      <a:r>
                        <a:rPr sz="550" spc="10" dirty="0">
                          <a:latin typeface="Times New Roman"/>
                          <a:cs typeface="Times New Roman"/>
                        </a:rPr>
                        <a:t>az</a:t>
                      </a:r>
                      <a:r>
                        <a:rPr sz="550" spc="15" dirty="0">
                          <a:latin typeface="Times New Roman"/>
                          <a:cs typeface="Times New Roman"/>
                        </a:rPr>
                        <a:t> </a:t>
                      </a:r>
                      <a:r>
                        <a:rPr sz="550" spc="10" dirty="0">
                          <a:latin typeface="Times New Roman"/>
                          <a:cs typeface="Times New Roman"/>
                        </a:rPr>
                        <a:t>göstermeleri</a:t>
                      </a:r>
                      <a:r>
                        <a:rPr sz="550" spc="-15" dirty="0">
                          <a:latin typeface="Times New Roman"/>
                          <a:cs typeface="Times New Roman"/>
                        </a:rPr>
                        <a:t> </a:t>
                      </a:r>
                      <a:r>
                        <a:rPr sz="550" i="1" spc="15" dirty="0">
                          <a:latin typeface="Times New Roman"/>
                          <a:cs typeface="Times New Roman"/>
                        </a:rPr>
                        <a:t>(makyajlı</a:t>
                      </a:r>
                      <a:r>
                        <a:rPr sz="550" i="1" spc="-25" dirty="0">
                          <a:latin typeface="Times New Roman"/>
                          <a:cs typeface="Times New Roman"/>
                        </a:rPr>
                        <a:t> </a:t>
                      </a:r>
                      <a:r>
                        <a:rPr sz="550" i="1" spc="15" dirty="0">
                          <a:latin typeface="Times New Roman"/>
                          <a:cs typeface="Times New Roman"/>
                        </a:rPr>
                        <a:t>bilançolar),</a:t>
                      </a:r>
                      <a:endParaRPr sz="550">
                        <a:latin typeface="Times New Roman"/>
                        <a:cs typeface="Times New Roman"/>
                      </a:endParaRPr>
                    </a:p>
                    <a:p>
                      <a:pPr marL="107950" indent="-81280">
                        <a:lnSpc>
                          <a:spcPct val="100000"/>
                        </a:lnSpc>
                        <a:spcBef>
                          <a:spcPts val="50"/>
                        </a:spcBef>
                        <a:buFont typeface="Times New Roman"/>
                        <a:buAutoNum type="alphaLcParenR"/>
                        <a:tabLst>
                          <a:tab pos="108585" algn="l"/>
                        </a:tabLst>
                      </a:pPr>
                      <a:r>
                        <a:rPr sz="550" spc="15" dirty="0">
                          <a:latin typeface="Times New Roman"/>
                          <a:cs typeface="Times New Roman"/>
                        </a:rPr>
                        <a:t>Yoldaki</a:t>
                      </a:r>
                      <a:r>
                        <a:rPr sz="550" spc="-10" dirty="0">
                          <a:latin typeface="Times New Roman"/>
                          <a:cs typeface="Times New Roman"/>
                        </a:rPr>
                        <a:t> </a:t>
                      </a:r>
                      <a:r>
                        <a:rPr sz="550" spc="5" dirty="0">
                          <a:latin typeface="Times New Roman"/>
                          <a:cs typeface="Times New Roman"/>
                        </a:rPr>
                        <a:t>paralar,</a:t>
                      </a:r>
                      <a:endParaRPr sz="550">
                        <a:latin typeface="Times New Roman"/>
                        <a:cs typeface="Times New Roman"/>
                      </a:endParaRPr>
                    </a:p>
                    <a:p>
                      <a:pPr marL="112395" indent="-85725">
                        <a:lnSpc>
                          <a:spcPct val="100000"/>
                        </a:lnSpc>
                        <a:spcBef>
                          <a:spcPts val="35"/>
                        </a:spcBef>
                        <a:buFont typeface="Times New Roman"/>
                        <a:buAutoNum type="alphaLcParenR"/>
                        <a:tabLst>
                          <a:tab pos="113030" algn="l"/>
                        </a:tabLst>
                      </a:pPr>
                      <a:r>
                        <a:rPr sz="550" spc="10" dirty="0">
                          <a:latin typeface="Times New Roman"/>
                          <a:cs typeface="Times New Roman"/>
                        </a:rPr>
                        <a:t>Bankalar </a:t>
                      </a:r>
                      <a:r>
                        <a:rPr sz="550" spc="15" dirty="0">
                          <a:latin typeface="Times New Roman"/>
                          <a:cs typeface="Times New Roman"/>
                        </a:rPr>
                        <a:t>nezdindeki işletme </a:t>
                      </a:r>
                      <a:r>
                        <a:rPr sz="550" spc="10" dirty="0">
                          <a:latin typeface="Times New Roman"/>
                          <a:cs typeface="Times New Roman"/>
                        </a:rPr>
                        <a:t>hesaplarına </a:t>
                      </a:r>
                      <a:r>
                        <a:rPr sz="550" spc="15" dirty="0">
                          <a:latin typeface="Times New Roman"/>
                          <a:cs typeface="Times New Roman"/>
                        </a:rPr>
                        <a:t>geçirilmemiş</a:t>
                      </a:r>
                      <a:r>
                        <a:rPr sz="550" spc="-105" dirty="0">
                          <a:latin typeface="Times New Roman"/>
                          <a:cs typeface="Times New Roman"/>
                        </a:rPr>
                        <a:t> </a:t>
                      </a:r>
                      <a:r>
                        <a:rPr sz="550" spc="10" dirty="0">
                          <a:latin typeface="Times New Roman"/>
                          <a:cs typeface="Times New Roman"/>
                        </a:rPr>
                        <a:t>meblağlar.</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0335" algn="just">
                        <a:lnSpc>
                          <a:spcPct val="106400"/>
                        </a:lnSpc>
                        <a:buFont typeface="Times New Roman"/>
                        <a:buAutoNum type="arabicPlain" startAt="2"/>
                        <a:tabLst>
                          <a:tab pos="140335" algn="l"/>
                        </a:tabLst>
                      </a:pPr>
                      <a:r>
                        <a:rPr sz="550" spc="15" dirty="0">
                          <a:latin typeface="Times New Roman"/>
                          <a:cs typeface="Times New Roman"/>
                        </a:rPr>
                        <a:t>Finansmandan sorumlu </a:t>
                      </a:r>
                      <a:r>
                        <a:rPr sz="550" spc="10" dirty="0">
                          <a:latin typeface="Times New Roman"/>
                          <a:cs typeface="Times New Roman"/>
                        </a:rPr>
                        <a:t>aslan yavrularının nakit yönetiminde etkinlik  sağlamaktan </a:t>
                      </a:r>
                      <a:r>
                        <a:rPr sz="550" spc="20" dirty="0">
                          <a:latin typeface="Times New Roman"/>
                          <a:cs typeface="Times New Roman"/>
                        </a:rPr>
                        <a:t>çok </a:t>
                      </a:r>
                      <a:r>
                        <a:rPr sz="550" spc="10" dirty="0">
                          <a:latin typeface="Times New Roman"/>
                          <a:cs typeface="Times New Roman"/>
                        </a:rPr>
                        <a:t>ihtiyaç </a:t>
                      </a:r>
                      <a:r>
                        <a:rPr sz="550" spc="15" dirty="0">
                          <a:latin typeface="Times New Roman"/>
                          <a:cs typeface="Times New Roman"/>
                        </a:rPr>
                        <a:t>duyduklarında </a:t>
                      </a:r>
                      <a:r>
                        <a:rPr sz="550" spc="10" dirty="0">
                          <a:latin typeface="Times New Roman"/>
                          <a:cs typeface="Times New Roman"/>
                        </a:rPr>
                        <a:t>kaynağın </a:t>
                      </a:r>
                      <a:r>
                        <a:rPr sz="550" spc="15" dirty="0">
                          <a:latin typeface="Times New Roman"/>
                          <a:cs typeface="Times New Roman"/>
                        </a:rPr>
                        <a:t>derhal  hazır  bulundurulmasına </a:t>
                      </a:r>
                      <a:r>
                        <a:rPr sz="550" spc="20" dirty="0">
                          <a:latin typeface="Times New Roman"/>
                          <a:cs typeface="Times New Roman"/>
                        </a:rPr>
                        <a:t>önem</a:t>
                      </a:r>
                      <a:r>
                        <a:rPr sz="550" spc="-70" dirty="0">
                          <a:latin typeface="Times New Roman"/>
                          <a:cs typeface="Times New Roman"/>
                        </a:rPr>
                        <a:t> </a:t>
                      </a:r>
                      <a:r>
                        <a:rPr sz="550" spc="10" dirty="0">
                          <a:latin typeface="Times New Roman"/>
                          <a:cs typeface="Times New Roman"/>
                        </a:rPr>
                        <a:t>vermeleri,</a:t>
                      </a:r>
                      <a:endParaRPr sz="550">
                        <a:latin typeface="Times New Roman"/>
                        <a:cs typeface="Times New Roman"/>
                      </a:endParaRPr>
                    </a:p>
                    <a:p>
                      <a:pPr>
                        <a:lnSpc>
                          <a:spcPct val="100000"/>
                        </a:lnSpc>
                        <a:spcBef>
                          <a:spcPts val="5"/>
                        </a:spcBef>
                        <a:buFont typeface="Times New Roman"/>
                        <a:buAutoNum type="arabicPlain" startAt="2"/>
                      </a:pPr>
                      <a:endParaRPr sz="600">
                        <a:latin typeface="Times New Roman"/>
                        <a:cs typeface="Times New Roman"/>
                      </a:endParaRPr>
                    </a:p>
                    <a:p>
                      <a:pPr marL="27305" marR="142240" algn="just">
                        <a:lnSpc>
                          <a:spcPct val="107300"/>
                        </a:lnSpc>
                        <a:buFont typeface="Times New Roman"/>
                        <a:buAutoNum type="arabicPlain" startAt="2"/>
                        <a:tabLst>
                          <a:tab pos="127000" algn="l"/>
                        </a:tabLst>
                      </a:pPr>
                      <a:r>
                        <a:rPr sz="550" spc="10" dirty="0">
                          <a:latin typeface="Times New Roman"/>
                          <a:cs typeface="Times New Roman"/>
                        </a:rPr>
                        <a:t>İşletmenin </a:t>
                      </a:r>
                      <a:r>
                        <a:rPr sz="550" spc="15" dirty="0">
                          <a:latin typeface="Times New Roman"/>
                          <a:cs typeface="Times New Roman"/>
                        </a:rPr>
                        <a:t>tepe </a:t>
                      </a:r>
                      <a:r>
                        <a:rPr sz="550" spc="10" dirty="0">
                          <a:latin typeface="Times New Roman"/>
                          <a:cs typeface="Times New Roman"/>
                        </a:rPr>
                        <a:t>yöneticilerinin finans (nakit) yönetimine gereken </a:t>
                      </a:r>
                      <a:r>
                        <a:rPr sz="550" spc="15" dirty="0">
                          <a:latin typeface="Times New Roman"/>
                          <a:cs typeface="Times New Roman"/>
                        </a:rPr>
                        <a:t>önemi  vermemeleri… </a:t>
                      </a:r>
                      <a:r>
                        <a:rPr sz="550" i="1" spc="15" dirty="0">
                          <a:latin typeface="Times New Roman"/>
                          <a:cs typeface="Times New Roman"/>
                        </a:rPr>
                        <a:t>(muhasebeden </a:t>
                      </a:r>
                      <a:r>
                        <a:rPr sz="550" i="1" spc="10" dirty="0">
                          <a:latin typeface="Times New Roman"/>
                          <a:cs typeface="Times New Roman"/>
                        </a:rPr>
                        <a:t>sorumlu aslan yavruları da bu işleri pekala  </a:t>
                      </a:r>
                      <a:r>
                        <a:rPr sz="550" i="1" spc="15" dirty="0">
                          <a:latin typeface="Times New Roman"/>
                          <a:cs typeface="Times New Roman"/>
                        </a:rPr>
                        <a:t>yapar!</a:t>
                      </a:r>
                      <a:r>
                        <a:rPr sz="550" i="1" spc="-30" dirty="0">
                          <a:latin typeface="Times New Roman"/>
                          <a:cs typeface="Times New Roman"/>
                        </a:rPr>
                        <a:t> </a:t>
                      </a:r>
                      <a:r>
                        <a:rPr sz="550" i="1" spc="15" dirty="0">
                          <a:latin typeface="Times New Roman"/>
                          <a:cs typeface="Times New Roman"/>
                        </a:rPr>
                        <a:t>mantığı)</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499745">
                        <a:lnSpc>
                          <a:spcPct val="103299"/>
                        </a:lnSpc>
                        <a:spcBef>
                          <a:spcPts val="335"/>
                        </a:spcBef>
                      </a:pPr>
                      <a:r>
                        <a:rPr sz="900" b="1" spc="10" dirty="0">
                          <a:solidFill>
                            <a:srgbClr val="330066"/>
                          </a:solidFill>
                          <a:latin typeface="Times New Roman"/>
                          <a:cs typeface="Times New Roman"/>
                        </a:rPr>
                        <a:t>İşletmeler hangi </a:t>
                      </a:r>
                      <a:r>
                        <a:rPr sz="900" b="1" spc="15" dirty="0">
                          <a:solidFill>
                            <a:srgbClr val="330066"/>
                          </a:solidFill>
                          <a:latin typeface="Times New Roman"/>
                          <a:cs typeface="Times New Roman"/>
                        </a:rPr>
                        <a:t>nedenlerle </a:t>
                      </a:r>
                      <a:r>
                        <a:rPr sz="900" b="1" spc="10" dirty="0">
                          <a:solidFill>
                            <a:srgbClr val="330066"/>
                          </a:solidFill>
                          <a:latin typeface="Times New Roman"/>
                          <a:cs typeface="Times New Roman"/>
                        </a:rPr>
                        <a:t>nakit  bulundururlar?</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35"/>
                        </a:spcBef>
                      </a:pPr>
                      <a:endParaRPr sz="750">
                        <a:latin typeface="Times New Roman"/>
                        <a:cs typeface="Times New Roman"/>
                      </a:endParaRPr>
                    </a:p>
                    <a:p>
                      <a:pPr marL="124460" indent="-97790">
                        <a:lnSpc>
                          <a:spcPct val="100000"/>
                        </a:lnSpc>
                        <a:buClr>
                          <a:srgbClr val="000000"/>
                        </a:buClr>
                        <a:buFont typeface="Times New Roman"/>
                        <a:buAutoNum type="arabicPlain"/>
                        <a:tabLst>
                          <a:tab pos="125095" algn="l"/>
                        </a:tabLst>
                      </a:pPr>
                      <a:r>
                        <a:rPr sz="700" dirty="0">
                          <a:solidFill>
                            <a:srgbClr val="850AFF"/>
                          </a:solidFill>
                          <a:latin typeface="Times New Roman"/>
                          <a:cs typeface="Times New Roman"/>
                        </a:rPr>
                        <a:t>Muamele </a:t>
                      </a:r>
                      <a:r>
                        <a:rPr sz="700" i="1" dirty="0">
                          <a:latin typeface="Times New Roman"/>
                          <a:cs typeface="Times New Roman"/>
                        </a:rPr>
                        <a:t>(günlük </a:t>
                      </a:r>
                      <a:r>
                        <a:rPr sz="700" i="1" spc="-5" dirty="0">
                          <a:latin typeface="Times New Roman"/>
                          <a:cs typeface="Times New Roman"/>
                        </a:rPr>
                        <a:t>ihtiyaç, </a:t>
                      </a:r>
                      <a:r>
                        <a:rPr sz="700" i="1" dirty="0">
                          <a:latin typeface="Times New Roman"/>
                          <a:cs typeface="Times New Roman"/>
                        </a:rPr>
                        <a:t>vergi, borç ödemeleri</a:t>
                      </a:r>
                      <a:r>
                        <a:rPr sz="700" i="1" spc="-95" dirty="0">
                          <a:latin typeface="Times New Roman"/>
                          <a:cs typeface="Times New Roman"/>
                        </a:rPr>
                        <a:t> </a:t>
                      </a:r>
                      <a:r>
                        <a:rPr sz="700" i="1" dirty="0">
                          <a:latin typeface="Times New Roman"/>
                          <a:cs typeface="Times New Roman"/>
                        </a:rPr>
                        <a:t>vb.)</a:t>
                      </a:r>
                      <a:endParaRPr sz="700">
                        <a:latin typeface="Times New Roman"/>
                        <a:cs typeface="Times New Roman"/>
                      </a:endParaRPr>
                    </a:p>
                    <a:p>
                      <a:pPr>
                        <a:lnSpc>
                          <a:spcPct val="100000"/>
                        </a:lnSpc>
                        <a:spcBef>
                          <a:spcPts val="35"/>
                        </a:spcBef>
                        <a:buFont typeface="Times New Roman"/>
                        <a:buAutoNum type="arabicPlain"/>
                      </a:pPr>
                      <a:endParaRPr sz="700">
                        <a:latin typeface="Times New Roman"/>
                        <a:cs typeface="Times New Roman"/>
                      </a:endParaRPr>
                    </a:p>
                    <a:p>
                      <a:pPr marL="124460" indent="-97790">
                        <a:lnSpc>
                          <a:spcPct val="100000"/>
                        </a:lnSpc>
                        <a:buClr>
                          <a:srgbClr val="000000"/>
                        </a:buClr>
                        <a:buFont typeface="Times New Roman"/>
                        <a:buAutoNum type="arabicPlain"/>
                        <a:tabLst>
                          <a:tab pos="125095" algn="l"/>
                        </a:tabLst>
                      </a:pPr>
                      <a:r>
                        <a:rPr sz="700" spc="-5" dirty="0">
                          <a:solidFill>
                            <a:srgbClr val="00AF50"/>
                          </a:solidFill>
                          <a:latin typeface="Times New Roman"/>
                          <a:cs typeface="Times New Roman"/>
                        </a:rPr>
                        <a:t>İhtiyat </a:t>
                      </a:r>
                      <a:r>
                        <a:rPr sz="700" i="1" spc="-5" dirty="0">
                          <a:latin typeface="Times New Roman"/>
                          <a:cs typeface="Times New Roman"/>
                        </a:rPr>
                        <a:t>(mevsimlik </a:t>
                      </a:r>
                      <a:r>
                        <a:rPr sz="700" i="1" dirty="0">
                          <a:latin typeface="Times New Roman"/>
                          <a:cs typeface="Times New Roman"/>
                        </a:rPr>
                        <a:t>dalgalanmalar, olağanüstü </a:t>
                      </a:r>
                      <a:r>
                        <a:rPr sz="700" i="1" spc="5" dirty="0">
                          <a:latin typeface="Times New Roman"/>
                          <a:cs typeface="Times New Roman"/>
                        </a:rPr>
                        <a:t>durumlar</a:t>
                      </a:r>
                      <a:r>
                        <a:rPr sz="700" i="1" spc="-75" dirty="0">
                          <a:latin typeface="Times New Roman"/>
                          <a:cs typeface="Times New Roman"/>
                        </a:rPr>
                        <a:t> </a:t>
                      </a:r>
                      <a:r>
                        <a:rPr sz="700" i="1" dirty="0">
                          <a:latin typeface="Times New Roman"/>
                          <a:cs typeface="Times New Roman"/>
                        </a:rPr>
                        <a:t>vb.)</a:t>
                      </a:r>
                      <a:endParaRPr sz="700">
                        <a:latin typeface="Times New Roman"/>
                        <a:cs typeface="Times New Roman"/>
                      </a:endParaRPr>
                    </a:p>
                    <a:p>
                      <a:pPr>
                        <a:lnSpc>
                          <a:spcPct val="100000"/>
                        </a:lnSpc>
                        <a:spcBef>
                          <a:spcPts val="35"/>
                        </a:spcBef>
                        <a:buFont typeface="Times New Roman"/>
                        <a:buAutoNum type="arabicPlain"/>
                      </a:pPr>
                      <a:endParaRPr sz="700">
                        <a:latin typeface="Times New Roman"/>
                        <a:cs typeface="Times New Roman"/>
                      </a:endParaRPr>
                    </a:p>
                    <a:p>
                      <a:pPr marL="27305" marR="143510">
                        <a:lnSpc>
                          <a:spcPct val="101400"/>
                        </a:lnSpc>
                        <a:buClr>
                          <a:srgbClr val="000000"/>
                        </a:buClr>
                        <a:buFont typeface="Times New Roman"/>
                        <a:buAutoNum type="arabicPlain"/>
                        <a:tabLst>
                          <a:tab pos="172720" algn="l"/>
                        </a:tabLst>
                      </a:pPr>
                      <a:r>
                        <a:rPr sz="700" spc="-5" dirty="0">
                          <a:solidFill>
                            <a:srgbClr val="FFBF00"/>
                          </a:solidFill>
                          <a:latin typeface="Times New Roman"/>
                          <a:cs typeface="Times New Roman"/>
                        </a:rPr>
                        <a:t>Spekülasyon </a:t>
                      </a:r>
                      <a:r>
                        <a:rPr sz="700" i="1" spc="-5" dirty="0">
                          <a:latin typeface="Times New Roman"/>
                          <a:cs typeface="Times New Roman"/>
                        </a:rPr>
                        <a:t>(elverişli </a:t>
                      </a:r>
                      <a:r>
                        <a:rPr sz="700" i="1" dirty="0">
                          <a:latin typeface="Times New Roman"/>
                          <a:cs typeface="Times New Roman"/>
                        </a:rPr>
                        <a:t>koşullarda </a:t>
                      </a:r>
                      <a:r>
                        <a:rPr sz="700" i="1" spc="-5" dirty="0">
                          <a:latin typeface="Times New Roman"/>
                          <a:cs typeface="Times New Roman"/>
                        </a:rPr>
                        <a:t>alım </a:t>
                      </a:r>
                      <a:r>
                        <a:rPr sz="700" i="1" dirty="0">
                          <a:latin typeface="Times New Roman"/>
                          <a:cs typeface="Times New Roman"/>
                        </a:rPr>
                        <a:t>yapmak, </a:t>
                      </a:r>
                      <a:r>
                        <a:rPr sz="700" i="1" spc="-5" dirty="0">
                          <a:latin typeface="Times New Roman"/>
                          <a:cs typeface="Times New Roman"/>
                        </a:rPr>
                        <a:t>yatırım  </a:t>
                      </a:r>
                      <a:r>
                        <a:rPr sz="700" i="1" dirty="0">
                          <a:latin typeface="Times New Roman"/>
                          <a:cs typeface="Times New Roman"/>
                        </a:rPr>
                        <a:t>fırsatlarını değerlendirmek, </a:t>
                      </a:r>
                      <a:r>
                        <a:rPr sz="700" i="1" spc="-5" dirty="0">
                          <a:latin typeface="Times New Roman"/>
                          <a:cs typeface="Times New Roman"/>
                        </a:rPr>
                        <a:t>likit </a:t>
                      </a:r>
                      <a:r>
                        <a:rPr sz="700" i="1" dirty="0">
                          <a:latin typeface="Times New Roman"/>
                          <a:cs typeface="Times New Roman"/>
                        </a:rPr>
                        <a:t>fonlar almak</a:t>
                      </a:r>
                      <a:r>
                        <a:rPr sz="700" i="1" spc="-90" dirty="0">
                          <a:latin typeface="Times New Roman"/>
                          <a:cs typeface="Times New Roman"/>
                        </a:rPr>
                        <a:t> </a:t>
                      </a:r>
                      <a:r>
                        <a:rPr sz="700" i="1" dirty="0">
                          <a:latin typeface="Times New Roman"/>
                          <a:cs typeface="Times New Roman"/>
                        </a:rPr>
                        <a:t>vb.)</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95250">
                        <a:lnSpc>
                          <a:spcPct val="103299"/>
                        </a:lnSpc>
                        <a:spcBef>
                          <a:spcPts val="335"/>
                        </a:spcBef>
                      </a:pPr>
                      <a:r>
                        <a:rPr sz="900" b="1" spc="10" dirty="0">
                          <a:solidFill>
                            <a:srgbClr val="330066"/>
                          </a:solidFill>
                          <a:latin typeface="Times New Roman"/>
                          <a:cs typeface="Times New Roman"/>
                        </a:rPr>
                        <a:t>İşletmelerin nakit bulundurma ihtiyacını  </a:t>
                      </a:r>
                      <a:r>
                        <a:rPr sz="900" b="1" spc="15" dirty="0">
                          <a:solidFill>
                            <a:srgbClr val="330066"/>
                          </a:solidFill>
                          <a:latin typeface="Times New Roman"/>
                          <a:cs typeface="Times New Roman"/>
                        </a:rPr>
                        <a:t>belirleyen </a:t>
                      </a:r>
                      <a:r>
                        <a:rPr sz="900" b="1" spc="10" dirty="0">
                          <a:solidFill>
                            <a:srgbClr val="330066"/>
                          </a:solidFill>
                          <a:latin typeface="Times New Roman"/>
                          <a:cs typeface="Times New Roman"/>
                        </a:rPr>
                        <a:t>başlıca</a:t>
                      </a:r>
                      <a:r>
                        <a:rPr sz="900" b="1" spc="-35" dirty="0">
                          <a:solidFill>
                            <a:srgbClr val="330066"/>
                          </a:solidFill>
                          <a:latin typeface="Times New Roman"/>
                          <a:cs typeface="Times New Roman"/>
                        </a:rPr>
                        <a:t> </a:t>
                      </a:r>
                      <a:r>
                        <a:rPr sz="900" b="1" spc="10" dirty="0">
                          <a:solidFill>
                            <a:srgbClr val="330066"/>
                          </a:solidFill>
                          <a:latin typeface="Times New Roman"/>
                          <a:cs typeface="Times New Roman"/>
                        </a:rPr>
                        <a:t>etmenler</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marL="107950" indent="-81280">
                        <a:lnSpc>
                          <a:spcPct val="100000"/>
                        </a:lnSpc>
                        <a:spcBef>
                          <a:spcPts val="495"/>
                        </a:spcBef>
                        <a:buFont typeface="Times New Roman"/>
                        <a:buAutoNum type="arabicPlain"/>
                        <a:tabLst>
                          <a:tab pos="108585" algn="l"/>
                        </a:tabLst>
                      </a:pPr>
                      <a:r>
                        <a:rPr sz="550" spc="10" dirty="0">
                          <a:latin typeface="Times New Roman"/>
                          <a:cs typeface="Times New Roman"/>
                        </a:rPr>
                        <a:t>İşletmenin gelecekteki nakit akış</a:t>
                      </a:r>
                      <a:r>
                        <a:rPr sz="550" spc="-25" dirty="0">
                          <a:latin typeface="Times New Roman"/>
                          <a:cs typeface="Times New Roman"/>
                        </a:rPr>
                        <a:t> </a:t>
                      </a:r>
                      <a:r>
                        <a:rPr sz="550" spc="15" dirty="0">
                          <a:latin typeface="Times New Roman"/>
                          <a:cs typeface="Times New Roman"/>
                        </a:rPr>
                        <a:t>tahmini,</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0" dirty="0">
                          <a:latin typeface="Times New Roman"/>
                          <a:cs typeface="Times New Roman"/>
                        </a:rPr>
                        <a:t>İşletme faaliyetlerinin niteliği-nakit giriş/çıkışları arasındaki </a:t>
                      </a:r>
                      <a:r>
                        <a:rPr sz="550" spc="15" dirty="0">
                          <a:latin typeface="Times New Roman"/>
                          <a:cs typeface="Times New Roman"/>
                        </a:rPr>
                        <a:t>zaman</a:t>
                      </a:r>
                      <a:r>
                        <a:rPr sz="550" spc="-30" dirty="0">
                          <a:latin typeface="Times New Roman"/>
                          <a:cs typeface="Times New Roman"/>
                        </a:rPr>
                        <a:t> </a:t>
                      </a:r>
                      <a:r>
                        <a:rPr sz="550" spc="15" dirty="0">
                          <a:latin typeface="Times New Roman"/>
                          <a:cs typeface="Times New Roman"/>
                        </a:rPr>
                        <a:t>uyumu,</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0" dirty="0">
                          <a:latin typeface="Times New Roman"/>
                          <a:cs typeface="Times New Roman"/>
                        </a:rPr>
                        <a:t>İşletmenin alış/satış</a:t>
                      </a:r>
                      <a:r>
                        <a:rPr sz="550" spc="-45" dirty="0">
                          <a:latin typeface="Times New Roman"/>
                          <a:cs typeface="Times New Roman"/>
                        </a:rPr>
                        <a:t> </a:t>
                      </a:r>
                      <a:r>
                        <a:rPr sz="550" spc="10" dirty="0">
                          <a:latin typeface="Times New Roman"/>
                          <a:cs typeface="Times New Roman"/>
                        </a:rPr>
                        <a:t>şartları,</a:t>
                      </a:r>
                      <a:endParaRPr sz="550">
                        <a:latin typeface="Times New Roman"/>
                        <a:cs typeface="Times New Roman"/>
                      </a:endParaRPr>
                    </a:p>
                    <a:p>
                      <a:pPr marL="107950" indent="-81280">
                        <a:lnSpc>
                          <a:spcPct val="100000"/>
                        </a:lnSpc>
                        <a:spcBef>
                          <a:spcPts val="35"/>
                        </a:spcBef>
                        <a:buFont typeface="Times New Roman"/>
                        <a:buAutoNum type="arabicPlain"/>
                        <a:tabLst>
                          <a:tab pos="108585" algn="l"/>
                        </a:tabLst>
                      </a:pPr>
                      <a:r>
                        <a:rPr sz="550" spc="10" dirty="0">
                          <a:latin typeface="Times New Roman"/>
                          <a:cs typeface="Times New Roman"/>
                        </a:rPr>
                        <a:t>Alacakların devir</a:t>
                      </a:r>
                      <a:r>
                        <a:rPr sz="550" spc="-55" dirty="0">
                          <a:latin typeface="Times New Roman"/>
                          <a:cs typeface="Times New Roman"/>
                        </a:rPr>
                        <a:t> </a:t>
                      </a:r>
                      <a:r>
                        <a:rPr sz="550" spc="15" dirty="0">
                          <a:latin typeface="Times New Roman"/>
                          <a:cs typeface="Times New Roman"/>
                        </a:rPr>
                        <a:t>hızı,</a:t>
                      </a:r>
                      <a:endParaRPr sz="550">
                        <a:latin typeface="Times New Roman"/>
                        <a:cs typeface="Times New Roman"/>
                      </a:endParaRPr>
                    </a:p>
                    <a:p>
                      <a:pPr marL="27305" marR="1344930" algn="just">
                        <a:lnSpc>
                          <a:spcPct val="106400"/>
                        </a:lnSpc>
                        <a:spcBef>
                          <a:spcPts val="5"/>
                        </a:spcBef>
                        <a:buFont typeface="Times New Roman"/>
                        <a:buAutoNum type="arabicPlain"/>
                        <a:tabLst>
                          <a:tab pos="108585" algn="l"/>
                        </a:tabLst>
                      </a:pPr>
                      <a:r>
                        <a:rPr sz="550" spc="10" dirty="0">
                          <a:latin typeface="Times New Roman"/>
                          <a:cs typeface="Times New Roman"/>
                        </a:rPr>
                        <a:t>Stokların miktarı ve </a:t>
                      </a:r>
                      <a:r>
                        <a:rPr sz="550" spc="15" dirty="0">
                          <a:latin typeface="Times New Roman"/>
                          <a:cs typeface="Times New Roman"/>
                        </a:rPr>
                        <a:t>stok devir hızı,  </a:t>
                      </a:r>
                      <a:r>
                        <a:rPr sz="550" b="1" spc="15" dirty="0">
                          <a:latin typeface="Times New Roman"/>
                          <a:cs typeface="Times New Roman"/>
                        </a:rPr>
                        <a:t>6- </a:t>
                      </a:r>
                      <a:r>
                        <a:rPr sz="550" spc="10" dirty="0">
                          <a:latin typeface="Times New Roman"/>
                          <a:cs typeface="Times New Roman"/>
                        </a:rPr>
                        <a:t>İşletmenin kredi sağlama kapasitesi,  </a:t>
                      </a:r>
                      <a:r>
                        <a:rPr sz="550" b="1" spc="15" dirty="0">
                          <a:latin typeface="Times New Roman"/>
                          <a:cs typeface="Times New Roman"/>
                        </a:rPr>
                        <a:t>7- </a:t>
                      </a:r>
                      <a:r>
                        <a:rPr sz="550" spc="20" dirty="0">
                          <a:latin typeface="Times New Roman"/>
                          <a:cs typeface="Times New Roman"/>
                        </a:rPr>
                        <a:t>Ödenmemiş </a:t>
                      </a:r>
                      <a:r>
                        <a:rPr sz="550" spc="10" dirty="0">
                          <a:latin typeface="Times New Roman"/>
                          <a:cs typeface="Times New Roman"/>
                        </a:rPr>
                        <a:t>sermaye</a:t>
                      </a:r>
                      <a:r>
                        <a:rPr sz="550" spc="-40" dirty="0">
                          <a:latin typeface="Times New Roman"/>
                          <a:cs typeface="Times New Roman"/>
                        </a:rPr>
                        <a:t> </a:t>
                      </a:r>
                      <a:r>
                        <a:rPr sz="550" spc="10" dirty="0">
                          <a:latin typeface="Times New Roman"/>
                          <a:cs typeface="Times New Roman"/>
                        </a:rPr>
                        <a:t>miktarı,</a:t>
                      </a:r>
                      <a:endParaRPr sz="550">
                        <a:latin typeface="Times New Roman"/>
                        <a:cs typeface="Times New Roman"/>
                      </a:endParaRPr>
                    </a:p>
                    <a:p>
                      <a:pPr marL="27305" marR="143510">
                        <a:lnSpc>
                          <a:spcPct val="107200"/>
                        </a:lnSpc>
                        <a:buFont typeface="Times New Roman"/>
                        <a:buAutoNum type="arabicPlain" startAt="8"/>
                        <a:tabLst>
                          <a:tab pos="108585" algn="l"/>
                        </a:tabLst>
                      </a:pPr>
                      <a:r>
                        <a:rPr sz="550" spc="10" dirty="0">
                          <a:latin typeface="Times New Roman"/>
                          <a:cs typeface="Times New Roman"/>
                        </a:rPr>
                        <a:t>Borçları </a:t>
                      </a:r>
                      <a:r>
                        <a:rPr sz="550" u="sng" spc="10" dirty="0">
                          <a:uFill>
                            <a:solidFill>
                              <a:srgbClr val="000000"/>
                            </a:solidFill>
                          </a:uFill>
                          <a:latin typeface="Times New Roman"/>
                          <a:cs typeface="Times New Roman"/>
                        </a:rPr>
                        <a:t>konsolide</a:t>
                      </a:r>
                      <a:r>
                        <a:rPr sz="550" spc="10" dirty="0">
                          <a:latin typeface="Times New Roman"/>
                          <a:cs typeface="Times New Roman"/>
                        </a:rPr>
                        <a:t> </a:t>
                      </a:r>
                      <a:r>
                        <a:rPr sz="550" spc="15" dirty="0">
                          <a:latin typeface="Times New Roman"/>
                          <a:cs typeface="Times New Roman"/>
                        </a:rPr>
                        <a:t>edebilme </a:t>
                      </a:r>
                      <a:r>
                        <a:rPr sz="550" i="1" spc="10" dirty="0">
                          <a:latin typeface="Times New Roman"/>
                          <a:cs typeface="Times New Roman"/>
                        </a:rPr>
                        <a:t>(vadesi gelen </a:t>
                      </a:r>
                      <a:r>
                        <a:rPr sz="550" i="1" spc="15" dirty="0">
                          <a:latin typeface="Times New Roman"/>
                          <a:cs typeface="Times New Roman"/>
                        </a:rPr>
                        <a:t>KVYK, </a:t>
                      </a:r>
                      <a:r>
                        <a:rPr sz="550" i="1" spc="20" dirty="0">
                          <a:latin typeface="Times New Roman"/>
                          <a:cs typeface="Times New Roman"/>
                        </a:rPr>
                        <a:t>uzun </a:t>
                      </a:r>
                      <a:r>
                        <a:rPr sz="550" i="1" spc="10" dirty="0">
                          <a:latin typeface="Times New Roman"/>
                          <a:cs typeface="Times New Roman"/>
                        </a:rPr>
                        <a:t>vadeliye </a:t>
                      </a:r>
                      <a:r>
                        <a:rPr sz="550" i="1" spc="15" dirty="0">
                          <a:latin typeface="Times New Roman"/>
                          <a:cs typeface="Times New Roman"/>
                        </a:rPr>
                        <a:t>dönüştürme  veya erteleme</a:t>
                      </a:r>
                      <a:r>
                        <a:rPr sz="550" i="1" spc="-40" dirty="0">
                          <a:latin typeface="Times New Roman"/>
                          <a:cs typeface="Times New Roman"/>
                        </a:rPr>
                        <a:t> </a:t>
                      </a:r>
                      <a:r>
                        <a:rPr sz="550" i="1" spc="15" dirty="0">
                          <a:latin typeface="Times New Roman"/>
                          <a:cs typeface="Times New Roman"/>
                        </a:rPr>
                        <a:t>olanağı)</a:t>
                      </a:r>
                      <a:endParaRPr sz="550">
                        <a:latin typeface="Times New Roman"/>
                        <a:cs typeface="Times New Roman"/>
                      </a:endParaRPr>
                    </a:p>
                    <a:p>
                      <a:pPr marL="107950" indent="-81280">
                        <a:lnSpc>
                          <a:spcPct val="100000"/>
                        </a:lnSpc>
                        <a:spcBef>
                          <a:spcPts val="35"/>
                        </a:spcBef>
                        <a:buFont typeface="Times New Roman"/>
                        <a:buAutoNum type="arabicPlain" startAt="8"/>
                        <a:tabLst>
                          <a:tab pos="108585" algn="l"/>
                        </a:tabLst>
                      </a:pPr>
                      <a:r>
                        <a:rPr sz="550" spc="10" dirty="0">
                          <a:latin typeface="Times New Roman"/>
                          <a:cs typeface="Times New Roman"/>
                        </a:rPr>
                        <a:t>İşletmenin </a:t>
                      </a:r>
                      <a:r>
                        <a:rPr sz="550" spc="15" dirty="0">
                          <a:latin typeface="Times New Roman"/>
                          <a:cs typeface="Times New Roman"/>
                        </a:rPr>
                        <a:t>borçlarının </a:t>
                      </a:r>
                      <a:r>
                        <a:rPr sz="550" spc="10" dirty="0">
                          <a:latin typeface="Times New Roman"/>
                          <a:cs typeface="Times New Roman"/>
                        </a:rPr>
                        <a:t>vade</a:t>
                      </a:r>
                      <a:r>
                        <a:rPr sz="550" spc="-65" dirty="0">
                          <a:latin typeface="Times New Roman"/>
                          <a:cs typeface="Times New Roman"/>
                        </a:rPr>
                        <a:t> </a:t>
                      </a:r>
                      <a:r>
                        <a:rPr sz="550" spc="10" dirty="0">
                          <a:latin typeface="Times New Roman"/>
                          <a:cs typeface="Times New Roman"/>
                        </a:rPr>
                        <a:t>yapısı,</a:t>
                      </a:r>
                      <a:endParaRPr sz="550">
                        <a:latin typeface="Times New Roman"/>
                        <a:cs typeface="Times New Roman"/>
                      </a:endParaRPr>
                    </a:p>
                    <a:p>
                      <a:pPr marL="144780" indent="-118110">
                        <a:lnSpc>
                          <a:spcPct val="100000"/>
                        </a:lnSpc>
                        <a:spcBef>
                          <a:spcPts val="50"/>
                        </a:spcBef>
                        <a:buFont typeface="Times New Roman"/>
                        <a:buAutoNum type="arabicPlain" startAt="8"/>
                        <a:tabLst>
                          <a:tab pos="145415" algn="l"/>
                        </a:tabLst>
                      </a:pPr>
                      <a:r>
                        <a:rPr sz="550" spc="10" dirty="0">
                          <a:latin typeface="Times New Roman"/>
                          <a:cs typeface="Times New Roman"/>
                        </a:rPr>
                        <a:t>Yakın tarihte yüklü miktarda </a:t>
                      </a:r>
                      <a:r>
                        <a:rPr sz="550" spc="20" dirty="0">
                          <a:latin typeface="Times New Roman"/>
                          <a:cs typeface="Times New Roman"/>
                        </a:rPr>
                        <a:t>ödeme </a:t>
                      </a:r>
                      <a:r>
                        <a:rPr sz="550" spc="15" dirty="0">
                          <a:latin typeface="Times New Roman"/>
                          <a:cs typeface="Times New Roman"/>
                        </a:rPr>
                        <a:t>yapma</a:t>
                      </a:r>
                      <a:r>
                        <a:rPr sz="550" spc="-25" dirty="0">
                          <a:latin typeface="Times New Roman"/>
                          <a:cs typeface="Times New Roman"/>
                        </a:rPr>
                        <a:t> </a:t>
                      </a:r>
                      <a:r>
                        <a:rPr sz="550" spc="10" dirty="0">
                          <a:latin typeface="Times New Roman"/>
                          <a:cs typeface="Times New Roman"/>
                        </a:rPr>
                        <a:t>olasılığı,</a:t>
                      </a:r>
                      <a:endParaRPr sz="550">
                        <a:latin typeface="Times New Roman"/>
                        <a:cs typeface="Times New Roman"/>
                      </a:endParaRPr>
                    </a:p>
                    <a:p>
                      <a:pPr marL="144780" indent="-118110">
                        <a:lnSpc>
                          <a:spcPct val="100000"/>
                        </a:lnSpc>
                        <a:spcBef>
                          <a:spcPts val="50"/>
                        </a:spcBef>
                        <a:buFont typeface="Times New Roman"/>
                        <a:buAutoNum type="arabicPlain" startAt="8"/>
                        <a:tabLst>
                          <a:tab pos="145415" algn="l"/>
                        </a:tabLst>
                      </a:pPr>
                      <a:r>
                        <a:rPr sz="550" spc="15" dirty="0">
                          <a:latin typeface="Times New Roman"/>
                          <a:cs typeface="Times New Roman"/>
                        </a:rPr>
                        <a:t>Beklenmedik durumlarla </a:t>
                      </a:r>
                      <a:r>
                        <a:rPr sz="550" spc="10" dirty="0">
                          <a:latin typeface="Times New Roman"/>
                          <a:cs typeface="Times New Roman"/>
                        </a:rPr>
                        <a:t>karşılaşma</a:t>
                      </a:r>
                      <a:r>
                        <a:rPr sz="550" spc="-65" dirty="0">
                          <a:latin typeface="Times New Roman"/>
                          <a:cs typeface="Times New Roman"/>
                        </a:rPr>
                        <a:t> </a:t>
                      </a:r>
                      <a:r>
                        <a:rPr sz="550" spc="10" dirty="0">
                          <a:latin typeface="Times New Roman"/>
                          <a:cs typeface="Times New Roman"/>
                        </a:rPr>
                        <a:t>olasılığı.</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5" dirty="0">
                          <a:solidFill>
                            <a:srgbClr val="330066"/>
                          </a:solidFill>
                          <a:latin typeface="Times New Roman"/>
                          <a:cs typeface="Times New Roman"/>
                        </a:rPr>
                        <a:t>Alacaklar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nSpc>
                          <a:spcPct val="100000"/>
                        </a:lnSpc>
                        <a:spcBef>
                          <a:spcPts val="535"/>
                        </a:spcBef>
                      </a:pPr>
                      <a:r>
                        <a:rPr sz="700" b="1" spc="-5" dirty="0">
                          <a:solidFill>
                            <a:srgbClr val="00AF50"/>
                          </a:solidFill>
                          <a:latin typeface="Times New Roman"/>
                          <a:cs typeface="Times New Roman"/>
                        </a:rPr>
                        <a:t>Alacaklar, </a:t>
                      </a:r>
                      <a:r>
                        <a:rPr sz="700" spc="-5" dirty="0">
                          <a:latin typeface="Times New Roman"/>
                          <a:cs typeface="Times New Roman"/>
                        </a:rPr>
                        <a:t>işletmenin senetli veya </a:t>
                      </a:r>
                      <a:r>
                        <a:rPr sz="700" dirty="0">
                          <a:latin typeface="Times New Roman"/>
                          <a:cs typeface="Times New Roman"/>
                        </a:rPr>
                        <a:t>senetsiz </a:t>
                      </a:r>
                      <a:r>
                        <a:rPr sz="700" spc="-5" dirty="0">
                          <a:latin typeface="Times New Roman"/>
                          <a:cs typeface="Times New Roman"/>
                        </a:rPr>
                        <a:t>kredili satışlardan  tahsil </a:t>
                      </a:r>
                      <a:r>
                        <a:rPr sz="700" dirty="0">
                          <a:latin typeface="Times New Roman"/>
                          <a:cs typeface="Times New Roman"/>
                        </a:rPr>
                        <a:t>edilmemiş </a:t>
                      </a:r>
                      <a:r>
                        <a:rPr sz="700" spc="-5" dirty="0">
                          <a:latin typeface="Times New Roman"/>
                          <a:cs typeface="Times New Roman"/>
                        </a:rPr>
                        <a:t>olan </a:t>
                      </a:r>
                      <a:r>
                        <a:rPr sz="700" dirty="0">
                          <a:latin typeface="Times New Roman"/>
                          <a:cs typeface="Times New Roman"/>
                        </a:rPr>
                        <a:t>kısımlarını</a:t>
                      </a:r>
                      <a:r>
                        <a:rPr sz="700" spc="-40" dirty="0">
                          <a:latin typeface="Times New Roman"/>
                          <a:cs typeface="Times New Roman"/>
                        </a:rPr>
                        <a:t> </a:t>
                      </a:r>
                      <a:r>
                        <a:rPr sz="700" dirty="0">
                          <a:latin typeface="Times New Roman"/>
                          <a:cs typeface="Times New Roman"/>
                        </a:rPr>
                        <a:t>oluşturur.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nSpc>
                          <a:spcPct val="100000"/>
                        </a:lnSpc>
                      </a:pPr>
                      <a:r>
                        <a:rPr sz="700" spc="-5" dirty="0">
                          <a:latin typeface="Times New Roman"/>
                          <a:cs typeface="Times New Roman"/>
                        </a:rPr>
                        <a:t>Alacak </a:t>
                      </a:r>
                      <a:r>
                        <a:rPr sz="700" dirty="0">
                          <a:latin typeface="Times New Roman"/>
                          <a:cs typeface="Times New Roman"/>
                        </a:rPr>
                        <a:t>yönetiminde </a:t>
                      </a:r>
                      <a:r>
                        <a:rPr sz="700" spc="-5" dirty="0">
                          <a:latin typeface="Times New Roman"/>
                          <a:cs typeface="Times New Roman"/>
                        </a:rPr>
                        <a:t>gerekli etkinlik </a:t>
                      </a:r>
                      <a:r>
                        <a:rPr sz="700" dirty="0">
                          <a:latin typeface="Times New Roman"/>
                          <a:cs typeface="Times New Roman"/>
                        </a:rPr>
                        <a:t>sağlanması</a:t>
                      </a:r>
                      <a:r>
                        <a:rPr sz="700" spc="-25" dirty="0">
                          <a:latin typeface="Times New Roman"/>
                          <a:cs typeface="Times New Roman"/>
                        </a:rPr>
                        <a:t> </a:t>
                      </a:r>
                      <a:r>
                        <a:rPr sz="700" dirty="0">
                          <a:latin typeface="Times New Roman"/>
                          <a:cs typeface="Times New Roman"/>
                        </a:rPr>
                        <a:t>halinde;</a:t>
                      </a:r>
                      <a:endParaRPr sz="700">
                        <a:latin typeface="Times New Roman"/>
                        <a:cs typeface="Times New Roman"/>
                      </a:endParaRPr>
                    </a:p>
                    <a:p>
                      <a:pPr>
                        <a:lnSpc>
                          <a:spcPct val="100000"/>
                        </a:lnSpc>
                        <a:spcBef>
                          <a:spcPts val="45"/>
                        </a:spcBef>
                      </a:pPr>
                      <a:endParaRPr sz="700">
                        <a:latin typeface="Times New Roman"/>
                        <a:cs typeface="Times New Roman"/>
                      </a:endParaRPr>
                    </a:p>
                    <a:p>
                      <a:pPr marL="124460" indent="-97790">
                        <a:lnSpc>
                          <a:spcPct val="100000"/>
                        </a:lnSpc>
                        <a:spcBef>
                          <a:spcPts val="5"/>
                        </a:spcBef>
                        <a:buClr>
                          <a:srgbClr val="000000"/>
                        </a:buClr>
                        <a:buFont typeface="Times New Roman"/>
                        <a:buAutoNum type="alphaLcParenR"/>
                        <a:tabLst>
                          <a:tab pos="125095" algn="l"/>
                        </a:tabLst>
                      </a:pPr>
                      <a:r>
                        <a:rPr sz="700" dirty="0">
                          <a:solidFill>
                            <a:srgbClr val="FF0000"/>
                          </a:solidFill>
                          <a:latin typeface="Times New Roman"/>
                          <a:cs typeface="Times New Roman"/>
                        </a:rPr>
                        <a:t>Nakit </a:t>
                      </a:r>
                      <a:r>
                        <a:rPr sz="700" spc="-5" dirty="0">
                          <a:latin typeface="Times New Roman"/>
                          <a:cs typeface="Times New Roman"/>
                        </a:rPr>
                        <a:t>girişleri</a:t>
                      </a:r>
                      <a:r>
                        <a:rPr sz="700" spc="-20" dirty="0">
                          <a:latin typeface="Times New Roman"/>
                          <a:cs typeface="Times New Roman"/>
                        </a:rPr>
                        <a:t> </a:t>
                      </a:r>
                      <a:r>
                        <a:rPr sz="700" spc="-5" dirty="0">
                          <a:latin typeface="Times New Roman"/>
                          <a:cs typeface="Times New Roman"/>
                        </a:rPr>
                        <a:t>hızlanır,</a:t>
                      </a:r>
                      <a:endParaRPr sz="700">
                        <a:latin typeface="Times New Roman"/>
                        <a:cs typeface="Times New Roman"/>
                      </a:endParaRPr>
                    </a:p>
                    <a:p>
                      <a:pPr marL="129539" indent="-102870">
                        <a:lnSpc>
                          <a:spcPct val="100000"/>
                        </a:lnSpc>
                        <a:buClr>
                          <a:srgbClr val="000000"/>
                        </a:buClr>
                        <a:buFont typeface="Times New Roman"/>
                        <a:buAutoNum type="alphaLcParenR"/>
                        <a:tabLst>
                          <a:tab pos="130175" algn="l"/>
                        </a:tabLst>
                      </a:pPr>
                      <a:r>
                        <a:rPr sz="700" spc="-10" dirty="0">
                          <a:solidFill>
                            <a:srgbClr val="00AF50"/>
                          </a:solidFill>
                          <a:latin typeface="Times New Roman"/>
                          <a:cs typeface="Times New Roman"/>
                        </a:rPr>
                        <a:t>Karlılık</a:t>
                      </a:r>
                      <a:r>
                        <a:rPr sz="700" spc="35" dirty="0">
                          <a:solidFill>
                            <a:srgbClr val="00AF50"/>
                          </a:solidFill>
                          <a:latin typeface="Times New Roman"/>
                          <a:cs typeface="Times New Roman"/>
                        </a:rPr>
                        <a:t> </a:t>
                      </a:r>
                      <a:r>
                        <a:rPr sz="700" dirty="0">
                          <a:latin typeface="Times New Roman"/>
                          <a:cs typeface="Times New Roman"/>
                        </a:rPr>
                        <a:t>artar,</a:t>
                      </a:r>
                      <a:endParaRPr sz="700">
                        <a:latin typeface="Times New Roman"/>
                        <a:cs typeface="Times New Roman"/>
                      </a:endParaRPr>
                    </a:p>
                    <a:p>
                      <a:pPr marL="118745" indent="-92075">
                        <a:lnSpc>
                          <a:spcPct val="100000"/>
                        </a:lnSpc>
                        <a:buClr>
                          <a:srgbClr val="000000"/>
                        </a:buClr>
                        <a:buFont typeface="Times New Roman"/>
                        <a:buAutoNum type="alphaLcParenR"/>
                        <a:tabLst>
                          <a:tab pos="119380" algn="l"/>
                        </a:tabLst>
                      </a:pPr>
                      <a:r>
                        <a:rPr sz="700" dirty="0">
                          <a:solidFill>
                            <a:srgbClr val="850AFF"/>
                          </a:solidFill>
                          <a:latin typeface="Times New Roman"/>
                          <a:cs typeface="Times New Roman"/>
                        </a:rPr>
                        <a:t>Finansman </a:t>
                      </a:r>
                      <a:r>
                        <a:rPr sz="700" spc="-5" dirty="0">
                          <a:latin typeface="Times New Roman"/>
                          <a:cs typeface="Times New Roman"/>
                        </a:rPr>
                        <a:t>ihtiyacı </a:t>
                      </a:r>
                      <a:r>
                        <a:rPr sz="700" dirty="0">
                          <a:latin typeface="Times New Roman"/>
                          <a:cs typeface="Times New Roman"/>
                        </a:rPr>
                        <a:t>üzerinde önemli </a:t>
                      </a:r>
                      <a:r>
                        <a:rPr sz="700" spc="-5" dirty="0">
                          <a:latin typeface="Times New Roman"/>
                          <a:cs typeface="Times New Roman"/>
                        </a:rPr>
                        <a:t>etkiler</a:t>
                      </a:r>
                      <a:r>
                        <a:rPr sz="700" spc="-40" dirty="0">
                          <a:latin typeface="Times New Roman"/>
                          <a:cs typeface="Times New Roman"/>
                        </a:rPr>
                        <a:t> </a:t>
                      </a:r>
                      <a:r>
                        <a:rPr sz="700" spc="-5" dirty="0">
                          <a:latin typeface="Times New Roman"/>
                          <a:cs typeface="Times New Roman"/>
                        </a:rPr>
                        <a:t>yapar.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21945">
                        <a:lnSpc>
                          <a:spcPct val="103400"/>
                        </a:lnSpc>
                        <a:spcBef>
                          <a:spcPts val="835"/>
                        </a:spcBef>
                      </a:pPr>
                      <a:r>
                        <a:rPr sz="900" b="1" spc="15" dirty="0">
                          <a:solidFill>
                            <a:srgbClr val="330066"/>
                          </a:solidFill>
                          <a:latin typeface="Times New Roman"/>
                          <a:cs typeface="Times New Roman"/>
                        </a:rPr>
                        <a:t>Alacak </a:t>
                      </a:r>
                      <a:r>
                        <a:rPr sz="900" b="1" spc="10" dirty="0">
                          <a:solidFill>
                            <a:srgbClr val="330066"/>
                          </a:solidFill>
                          <a:latin typeface="Times New Roman"/>
                          <a:cs typeface="Times New Roman"/>
                        </a:rPr>
                        <a:t>yönetiminde işletmeler hangi  </a:t>
                      </a:r>
                      <a:r>
                        <a:rPr sz="900" b="1" spc="15" dirty="0">
                          <a:solidFill>
                            <a:srgbClr val="330066"/>
                          </a:solidFill>
                          <a:latin typeface="Times New Roman"/>
                          <a:cs typeface="Times New Roman"/>
                        </a:rPr>
                        <a:t>kararları </a:t>
                      </a:r>
                      <a:r>
                        <a:rPr sz="900" b="1" spc="10" dirty="0">
                          <a:solidFill>
                            <a:srgbClr val="330066"/>
                          </a:solidFill>
                          <a:latin typeface="Times New Roman"/>
                          <a:cs typeface="Times New Roman"/>
                        </a:rPr>
                        <a:t>baştan almalıdır?</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07950" indent="-81280">
                        <a:lnSpc>
                          <a:spcPct val="100000"/>
                        </a:lnSpc>
                        <a:spcBef>
                          <a:spcPts val="450"/>
                        </a:spcBef>
                        <a:buFont typeface="Times New Roman"/>
                        <a:buAutoNum type="arabicPlain"/>
                        <a:tabLst>
                          <a:tab pos="108585" algn="l"/>
                        </a:tabLst>
                      </a:pPr>
                      <a:r>
                        <a:rPr sz="550" spc="10" dirty="0">
                          <a:latin typeface="Times New Roman"/>
                          <a:cs typeface="Times New Roman"/>
                        </a:rPr>
                        <a:t>Satış </a:t>
                      </a:r>
                      <a:r>
                        <a:rPr sz="550" spc="15" dirty="0">
                          <a:latin typeface="Times New Roman"/>
                          <a:cs typeface="Times New Roman"/>
                        </a:rPr>
                        <a:t>hacmi</a:t>
                      </a:r>
                      <a:r>
                        <a:rPr sz="550" spc="-20" dirty="0">
                          <a:latin typeface="Times New Roman"/>
                          <a:cs typeface="Times New Roman"/>
                        </a:rPr>
                        <a:t> </a:t>
                      </a:r>
                      <a:r>
                        <a:rPr sz="550" spc="10" dirty="0">
                          <a:latin typeface="Times New Roman"/>
                          <a:cs typeface="Times New Roman"/>
                        </a:rPr>
                        <a:t>belirlenmeli,</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0" dirty="0">
                          <a:latin typeface="Times New Roman"/>
                          <a:cs typeface="Times New Roman"/>
                        </a:rPr>
                        <a:t>İşletmenin </a:t>
                      </a:r>
                      <a:r>
                        <a:rPr sz="550" spc="15" dirty="0">
                          <a:latin typeface="Times New Roman"/>
                          <a:cs typeface="Times New Roman"/>
                        </a:rPr>
                        <a:t>büyüklüğü </a:t>
                      </a:r>
                      <a:r>
                        <a:rPr sz="500" i="1" spc="10" dirty="0">
                          <a:latin typeface="Times New Roman"/>
                          <a:cs typeface="Times New Roman"/>
                        </a:rPr>
                        <a:t>(kaynak maliyetinin düşüklüğü, kredi alabilme olanakları</a:t>
                      </a:r>
                      <a:r>
                        <a:rPr sz="500" i="1" spc="-65" dirty="0">
                          <a:latin typeface="Times New Roman"/>
                          <a:cs typeface="Times New Roman"/>
                        </a:rPr>
                        <a:t> </a:t>
                      </a:r>
                      <a:r>
                        <a:rPr sz="500" i="1" spc="10" dirty="0">
                          <a:latin typeface="Times New Roman"/>
                          <a:cs typeface="Times New Roman"/>
                        </a:rPr>
                        <a:t>vb.)</a:t>
                      </a:r>
                      <a:endParaRPr sz="500">
                        <a:latin typeface="Times New Roman"/>
                        <a:cs typeface="Times New Roman"/>
                      </a:endParaRPr>
                    </a:p>
                    <a:p>
                      <a:pPr marL="107950" indent="-81280">
                        <a:lnSpc>
                          <a:spcPct val="100000"/>
                        </a:lnSpc>
                        <a:spcBef>
                          <a:spcPts val="45"/>
                        </a:spcBef>
                        <a:buFont typeface="Times New Roman"/>
                        <a:buAutoNum type="arabicPlain"/>
                        <a:tabLst>
                          <a:tab pos="108585" algn="l"/>
                        </a:tabLst>
                      </a:pPr>
                      <a:r>
                        <a:rPr sz="550" spc="10" dirty="0">
                          <a:latin typeface="Times New Roman"/>
                          <a:cs typeface="Times New Roman"/>
                        </a:rPr>
                        <a:t>İşletmenin satış </a:t>
                      </a:r>
                      <a:r>
                        <a:rPr sz="550" spc="5" dirty="0">
                          <a:latin typeface="Times New Roman"/>
                          <a:cs typeface="Times New Roman"/>
                        </a:rPr>
                        <a:t>şartları</a:t>
                      </a:r>
                      <a:r>
                        <a:rPr sz="550" spc="-20" dirty="0">
                          <a:latin typeface="Times New Roman"/>
                          <a:cs typeface="Times New Roman"/>
                        </a:rPr>
                        <a:t> </a:t>
                      </a:r>
                      <a:r>
                        <a:rPr sz="550" spc="10" dirty="0">
                          <a:latin typeface="Times New Roman"/>
                          <a:cs typeface="Times New Roman"/>
                        </a:rPr>
                        <a:t>belirlenmeli,</a:t>
                      </a:r>
                      <a:endParaRPr sz="550">
                        <a:latin typeface="Times New Roman"/>
                        <a:cs typeface="Times New Roman"/>
                      </a:endParaRPr>
                    </a:p>
                    <a:p>
                      <a:pPr marL="107950" indent="-81280">
                        <a:lnSpc>
                          <a:spcPct val="100000"/>
                        </a:lnSpc>
                        <a:spcBef>
                          <a:spcPts val="35"/>
                        </a:spcBef>
                        <a:buFont typeface="Times New Roman"/>
                        <a:buAutoNum type="arabicPlain"/>
                        <a:tabLst>
                          <a:tab pos="108585" algn="l"/>
                        </a:tabLst>
                      </a:pPr>
                      <a:r>
                        <a:rPr sz="550" spc="10" dirty="0">
                          <a:latin typeface="Times New Roman"/>
                          <a:cs typeface="Times New Roman"/>
                        </a:rPr>
                        <a:t>Kredili satış teklifleri (kabul / </a:t>
                      </a:r>
                      <a:r>
                        <a:rPr sz="550" spc="15" dirty="0">
                          <a:latin typeface="Times New Roman"/>
                          <a:cs typeface="Times New Roman"/>
                        </a:rPr>
                        <a:t>red)</a:t>
                      </a:r>
                      <a:r>
                        <a:rPr sz="550" spc="-65" dirty="0">
                          <a:latin typeface="Times New Roman"/>
                          <a:cs typeface="Times New Roman"/>
                        </a:rPr>
                        <a:t> </a:t>
                      </a:r>
                      <a:r>
                        <a:rPr sz="550" spc="10" dirty="0">
                          <a:latin typeface="Times New Roman"/>
                          <a:cs typeface="Times New Roman"/>
                        </a:rPr>
                        <a:t>değerlendirilmeli,</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5" dirty="0">
                          <a:latin typeface="Times New Roman"/>
                          <a:cs typeface="Times New Roman"/>
                        </a:rPr>
                        <a:t>Genel </a:t>
                      </a:r>
                      <a:r>
                        <a:rPr sz="550" spc="10" dirty="0">
                          <a:latin typeface="Times New Roman"/>
                          <a:cs typeface="Times New Roman"/>
                        </a:rPr>
                        <a:t>tahsilat politikası</a:t>
                      </a:r>
                      <a:r>
                        <a:rPr sz="550" spc="-50" dirty="0">
                          <a:latin typeface="Times New Roman"/>
                          <a:cs typeface="Times New Roman"/>
                        </a:rPr>
                        <a:t> </a:t>
                      </a:r>
                      <a:r>
                        <a:rPr sz="550" spc="10" dirty="0">
                          <a:latin typeface="Times New Roman"/>
                          <a:cs typeface="Times New Roman"/>
                        </a:rPr>
                        <a:t>belirlenmeli,</a:t>
                      </a:r>
                      <a:endParaRPr sz="550">
                        <a:latin typeface="Times New Roman"/>
                        <a:cs typeface="Times New Roman"/>
                      </a:endParaRPr>
                    </a:p>
                    <a:p>
                      <a:pPr marL="27305" marR="251460">
                        <a:lnSpc>
                          <a:spcPct val="104099"/>
                        </a:lnSpc>
                        <a:spcBef>
                          <a:spcPts val="20"/>
                        </a:spcBef>
                        <a:buFont typeface="Times New Roman"/>
                        <a:buAutoNum type="arabicPlain"/>
                        <a:tabLst>
                          <a:tab pos="108585" algn="l"/>
                        </a:tabLst>
                      </a:pPr>
                      <a:r>
                        <a:rPr sz="550" spc="10" dirty="0">
                          <a:latin typeface="Times New Roman"/>
                          <a:cs typeface="Times New Roman"/>
                        </a:rPr>
                        <a:t>Fabrika işletmeciliği ve </a:t>
                      </a:r>
                      <a:r>
                        <a:rPr sz="550" spc="15" dirty="0">
                          <a:latin typeface="Times New Roman"/>
                          <a:cs typeface="Times New Roman"/>
                        </a:rPr>
                        <a:t>büro hizmetlerinde </a:t>
                      </a:r>
                      <a:r>
                        <a:rPr sz="550" spc="10" dirty="0">
                          <a:latin typeface="Times New Roman"/>
                          <a:cs typeface="Times New Roman"/>
                        </a:rPr>
                        <a:t>sağlanan </a:t>
                      </a:r>
                      <a:r>
                        <a:rPr sz="550" spc="15" dirty="0">
                          <a:latin typeface="Times New Roman"/>
                          <a:cs typeface="Times New Roman"/>
                        </a:rPr>
                        <a:t>etkinlik </a:t>
                      </a:r>
                      <a:r>
                        <a:rPr sz="500" i="1" spc="10" dirty="0">
                          <a:latin typeface="Times New Roman"/>
                          <a:cs typeface="Times New Roman"/>
                        </a:rPr>
                        <a:t>(malların  zamanında hasarsız </a:t>
                      </a:r>
                      <a:r>
                        <a:rPr sz="500" i="1" spc="5" dirty="0">
                          <a:latin typeface="Times New Roman"/>
                          <a:cs typeface="Times New Roman"/>
                        </a:rPr>
                        <a:t>teslimi, faturaların takibi, müşterilerin </a:t>
                      </a:r>
                      <a:r>
                        <a:rPr sz="500" i="1" spc="10" dirty="0">
                          <a:latin typeface="Times New Roman"/>
                          <a:cs typeface="Times New Roman"/>
                        </a:rPr>
                        <a:t>önceden uyarılması</a:t>
                      </a:r>
                      <a:r>
                        <a:rPr sz="500" i="1" spc="120" dirty="0">
                          <a:latin typeface="Times New Roman"/>
                          <a:cs typeface="Times New Roman"/>
                        </a:rPr>
                        <a:t> </a:t>
                      </a:r>
                      <a:r>
                        <a:rPr sz="500" i="1" spc="10" dirty="0">
                          <a:latin typeface="Times New Roman"/>
                          <a:cs typeface="Times New Roman"/>
                        </a:rPr>
                        <a:t>vb.)</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5" dirty="0">
                          <a:solidFill>
                            <a:srgbClr val="330066"/>
                          </a:solidFill>
                          <a:latin typeface="Times New Roman"/>
                          <a:cs typeface="Times New Roman"/>
                        </a:rPr>
                        <a:t>Alacakların </a:t>
                      </a:r>
                      <a:r>
                        <a:rPr sz="900" b="1" spc="10" dirty="0">
                          <a:solidFill>
                            <a:srgbClr val="330066"/>
                          </a:solidFill>
                          <a:latin typeface="Times New Roman"/>
                          <a:cs typeface="Times New Roman"/>
                        </a:rPr>
                        <a:t>yönetiminin temel</a:t>
                      </a:r>
                      <a:r>
                        <a:rPr sz="900" b="1" spc="20" dirty="0">
                          <a:solidFill>
                            <a:srgbClr val="330066"/>
                          </a:solidFill>
                          <a:latin typeface="Times New Roman"/>
                          <a:cs typeface="Times New Roman"/>
                        </a:rPr>
                        <a:t> </a:t>
                      </a:r>
                      <a:r>
                        <a:rPr sz="900" b="1" spc="15" dirty="0">
                          <a:solidFill>
                            <a:srgbClr val="330066"/>
                          </a:solidFill>
                          <a:latin typeface="Times New Roman"/>
                          <a:cs typeface="Times New Roman"/>
                        </a:rPr>
                        <a:t>işlevleri</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40"/>
                        </a:spcBef>
                      </a:pPr>
                      <a:endParaRPr sz="600">
                        <a:latin typeface="Times New Roman"/>
                        <a:cs typeface="Times New Roman"/>
                      </a:endParaRPr>
                    </a:p>
                    <a:p>
                      <a:pPr marL="124460" indent="-97790">
                        <a:lnSpc>
                          <a:spcPct val="100000"/>
                        </a:lnSpc>
                        <a:buFont typeface="Times New Roman"/>
                        <a:buAutoNum type="arabicPlain"/>
                        <a:tabLst>
                          <a:tab pos="125095" algn="l"/>
                        </a:tabLst>
                      </a:pPr>
                      <a:r>
                        <a:rPr sz="700" dirty="0">
                          <a:latin typeface="Times New Roman"/>
                          <a:cs typeface="Times New Roman"/>
                        </a:rPr>
                        <a:t>Genel </a:t>
                      </a:r>
                      <a:r>
                        <a:rPr sz="700" spc="-5" dirty="0">
                          <a:latin typeface="Times New Roman"/>
                          <a:cs typeface="Times New Roman"/>
                        </a:rPr>
                        <a:t>politikanın</a:t>
                      </a:r>
                      <a:r>
                        <a:rPr sz="700" spc="-30" dirty="0">
                          <a:latin typeface="Times New Roman"/>
                          <a:cs typeface="Times New Roman"/>
                        </a:rPr>
                        <a:t> </a:t>
                      </a:r>
                      <a:r>
                        <a:rPr sz="700" dirty="0">
                          <a:latin typeface="Times New Roman"/>
                          <a:cs typeface="Times New Roman"/>
                        </a:rPr>
                        <a:t>saptanması,</a:t>
                      </a:r>
                      <a:endParaRPr sz="700">
                        <a:latin typeface="Times New Roman"/>
                        <a:cs typeface="Times New Roman"/>
                      </a:endParaRPr>
                    </a:p>
                    <a:p>
                      <a:pPr marL="124460" indent="-97790">
                        <a:lnSpc>
                          <a:spcPct val="100000"/>
                        </a:lnSpc>
                        <a:buFont typeface="Times New Roman"/>
                        <a:buAutoNum type="arabicPlain"/>
                        <a:tabLst>
                          <a:tab pos="125095" algn="l"/>
                        </a:tabLst>
                      </a:pPr>
                      <a:r>
                        <a:rPr sz="700" dirty="0">
                          <a:latin typeface="Times New Roman"/>
                          <a:cs typeface="Times New Roman"/>
                        </a:rPr>
                        <a:t>Saptanan </a:t>
                      </a:r>
                      <a:r>
                        <a:rPr sz="700" spc="-5" dirty="0">
                          <a:latin typeface="Times New Roman"/>
                          <a:cs typeface="Times New Roman"/>
                        </a:rPr>
                        <a:t>politikanın </a:t>
                      </a:r>
                      <a:r>
                        <a:rPr sz="700" dirty="0">
                          <a:latin typeface="Times New Roman"/>
                          <a:cs typeface="Times New Roman"/>
                        </a:rPr>
                        <a:t>müşterilere </a:t>
                      </a:r>
                      <a:r>
                        <a:rPr sz="700" spc="-5" dirty="0">
                          <a:latin typeface="Times New Roman"/>
                          <a:cs typeface="Times New Roman"/>
                        </a:rPr>
                        <a:t>bireysel olarak</a:t>
                      </a:r>
                      <a:r>
                        <a:rPr sz="700" spc="-25" dirty="0">
                          <a:latin typeface="Times New Roman"/>
                          <a:cs typeface="Times New Roman"/>
                        </a:rPr>
                        <a:t> </a:t>
                      </a:r>
                      <a:r>
                        <a:rPr sz="700" dirty="0">
                          <a:latin typeface="Times New Roman"/>
                          <a:cs typeface="Times New Roman"/>
                        </a:rPr>
                        <a:t>uygulanması,</a:t>
                      </a:r>
                      <a:endParaRPr sz="700">
                        <a:latin typeface="Times New Roman"/>
                        <a:cs typeface="Times New Roman"/>
                      </a:endParaRPr>
                    </a:p>
                    <a:p>
                      <a:pPr marL="124460" indent="-97790">
                        <a:lnSpc>
                          <a:spcPct val="100000"/>
                        </a:lnSpc>
                        <a:spcBef>
                          <a:spcPts val="10"/>
                        </a:spcBef>
                        <a:buFont typeface="Times New Roman"/>
                        <a:buAutoNum type="arabicPlain"/>
                        <a:tabLst>
                          <a:tab pos="125095" algn="l"/>
                        </a:tabLst>
                      </a:pPr>
                      <a:r>
                        <a:rPr sz="700" spc="-5" dirty="0">
                          <a:latin typeface="Times New Roman"/>
                          <a:cs typeface="Times New Roman"/>
                        </a:rPr>
                        <a:t>Uygulanan </a:t>
                      </a:r>
                      <a:r>
                        <a:rPr sz="700" dirty="0">
                          <a:latin typeface="Times New Roman"/>
                          <a:cs typeface="Times New Roman"/>
                        </a:rPr>
                        <a:t>kredili </a:t>
                      </a:r>
                      <a:r>
                        <a:rPr sz="700" spc="-5" dirty="0">
                          <a:latin typeface="Times New Roman"/>
                          <a:cs typeface="Times New Roman"/>
                        </a:rPr>
                        <a:t>satış politikasının</a:t>
                      </a:r>
                      <a:r>
                        <a:rPr sz="700" dirty="0">
                          <a:latin typeface="Times New Roman"/>
                          <a:cs typeface="Times New Roman"/>
                        </a:rPr>
                        <a:t> </a:t>
                      </a:r>
                      <a:r>
                        <a:rPr sz="700" spc="-5" dirty="0">
                          <a:latin typeface="Times New Roman"/>
                          <a:cs typeface="Times New Roman"/>
                        </a:rPr>
                        <a:t>kontrolü</a:t>
                      </a:r>
                      <a:r>
                        <a:rPr sz="700" spc="-5" dirty="0">
                          <a:latin typeface="Arial"/>
                          <a:cs typeface="Arial"/>
                        </a:rPr>
                        <a:t>.</a:t>
                      </a:r>
                      <a:endParaRPr sz="700">
                        <a:latin typeface="Arial"/>
                        <a:cs typeface="Arial"/>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Stokların</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Yönetimi</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27305" marR="140970" algn="just">
                        <a:lnSpc>
                          <a:spcPct val="100499"/>
                        </a:lnSpc>
                        <a:spcBef>
                          <a:spcPts val="645"/>
                        </a:spcBef>
                      </a:pPr>
                      <a:r>
                        <a:rPr sz="700" b="1" dirty="0">
                          <a:latin typeface="Times New Roman"/>
                          <a:cs typeface="Times New Roman"/>
                        </a:rPr>
                        <a:t>Stok </a:t>
                      </a:r>
                      <a:r>
                        <a:rPr sz="700" b="1" spc="-5" dirty="0">
                          <a:latin typeface="Times New Roman"/>
                          <a:cs typeface="Times New Roman"/>
                        </a:rPr>
                        <a:t>yönetimi, </a:t>
                      </a:r>
                      <a:r>
                        <a:rPr sz="700" dirty="0">
                          <a:latin typeface="Times New Roman"/>
                          <a:cs typeface="Times New Roman"/>
                        </a:rPr>
                        <a:t>sağlanacak </a:t>
                      </a:r>
                      <a:r>
                        <a:rPr sz="700" spc="-5" dirty="0">
                          <a:latin typeface="Times New Roman"/>
                          <a:cs typeface="Times New Roman"/>
                        </a:rPr>
                        <a:t>yarar </a:t>
                      </a:r>
                      <a:r>
                        <a:rPr sz="700" spc="-10" dirty="0">
                          <a:latin typeface="Times New Roman"/>
                          <a:cs typeface="Times New Roman"/>
                        </a:rPr>
                        <a:t>ile</a:t>
                      </a:r>
                      <a:r>
                        <a:rPr sz="700" spc="155" dirty="0">
                          <a:latin typeface="Times New Roman"/>
                          <a:cs typeface="Times New Roman"/>
                        </a:rPr>
                        <a:t> </a:t>
                      </a:r>
                      <a:r>
                        <a:rPr sz="700" spc="-5" dirty="0">
                          <a:latin typeface="Times New Roman"/>
                          <a:cs typeface="Times New Roman"/>
                        </a:rPr>
                        <a:t>maliyet </a:t>
                      </a:r>
                      <a:r>
                        <a:rPr sz="700" dirty="0">
                          <a:latin typeface="Times New Roman"/>
                          <a:cs typeface="Times New Roman"/>
                        </a:rPr>
                        <a:t>arasındaki </a:t>
                      </a:r>
                      <a:r>
                        <a:rPr sz="700" spc="-5" dirty="0">
                          <a:latin typeface="Times New Roman"/>
                          <a:cs typeface="Times New Roman"/>
                        </a:rPr>
                        <a:t>farkı  </a:t>
                      </a:r>
                      <a:r>
                        <a:rPr sz="700" dirty="0">
                          <a:latin typeface="Times New Roman"/>
                          <a:cs typeface="Times New Roman"/>
                        </a:rPr>
                        <a:t>maksimize </a:t>
                      </a:r>
                      <a:r>
                        <a:rPr sz="700" spc="-5" dirty="0">
                          <a:latin typeface="Times New Roman"/>
                          <a:cs typeface="Times New Roman"/>
                        </a:rPr>
                        <a:t>edecek </a:t>
                      </a:r>
                      <a:r>
                        <a:rPr sz="700" dirty="0">
                          <a:latin typeface="Times New Roman"/>
                          <a:cs typeface="Times New Roman"/>
                        </a:rPr>
                        <a:t>sipariş </a:t>
                      </a:r>
                      <a:r>
                        <a:rPr sz="700" spc="-5" dirty="0">
                          <a:latin typeface="Times New Roman"/>
                          <a:cs typeface="Times New Roman"/>
                        </a:rPr>
                        <a:t>veya </a:t>
                      </a:r>
                      <a:r>
                        <a:rPr sz="700" dirty="0">
                          <a:latin typeface="Times New Roman"/>
                          <a:cs typeface="Times New Roman"/>
                        </a:rPr>
                        <a:t>üretim </a:t>
                      </a:r>
                      <a:r>
                        <a:rPr sz="700" spc="-5" dirty="0">
                          <a:latin typeface="Times New Roman"/>
                          <a:cs typeface="Times New Roman"/>
                        </a:rPr>
                        <a:t>miktarının </a:t>
                      </a:r>
                      <a:r>
                        <a:rPr sz="700" dirty="0">
                          <a:latin typeface="Times New Roman"/>
                          <a:cs typeface="Times New Roman"/>
                        </a:rPr>
                        <a:t>belirlenmesi </a:t>
                      </a:r>
                      <a:r>
                        <a:rPr sz="700" spc="-5" dirty="0">
                          <a:latin typeface="Times New Roman"/>
                          <a:cs typeface="Times New Roman"/>
                        </a:rPr>
                        <a:t>ve  işletmenin </a:t>
                      </a:r>
                      <a:r>
                        <a:rPr sz="700" dirty="0">
                          <a:latin typeface="Times New Roman"/>
                          <a:cs typeface="Times New Roman"/>
                        </a:rPr>
                        <a:t>vergi </a:t>
                      </a:r>
                      <a:r>
                        <a:rPr sz="700" spc="-5" dirty="0">
                          <a:latin typeface="Times New Roman"/>
                          <a:cs typeface="Times New Roman"/>
                        </a:rPr>
                        <a:t>yükümlülüğünü en </a:t>
                      </a:r>
                      <a:r>
                        <a:rPr sz="700" dirty="0">
                          <a:latin typeface="Times New Roman"/>
                          <a:cs typeface="Times New Roman"/>
                        </a:rPr>
                        <a:t>düşük </a:t>
                      </a:r>
                      <a:r>
                        <a:rPr sz="700" spc="-5" dirty="0">
                          <a:latin typeface="Times New Roman"/>
                          <a:cs typeface="Times New Roman"/>
                        </a:rPr>
                        <a:t>düzeye </a:t>
                      </a:r>
                      <a:r>
                        <a:rPr sz="700" dirty="0">
                          <a:latin typeface="Times New Roman"/>
                          <a:cs typeface="Times New Roman"/>
                        </a:rPr>
                        <a:t>indirecek </a:t>
                      </a:r>
                      <a:r>
                        <a:rPr sz="700" spc="-5" dirty="0">
                          <a:latin typeface="Times New Roman"/>
                          <a:cs typeface="Times New Roman"/>
                        </a:rPr>
                        <a:t>stok  </a:t>
                      </a:r>
                      <a:r>
                        <a:rPr sz="700" dirty="0">
                          <a:latin typeface="Times New Roman"/>
                          <a:cs typeface="Times New Roman"/>
                        </a:rPr>
                        <a:t>değerleme yönteminin </a:t>
                      </a:r>
                      <a:r>
                        <a:rPr sz="700" spc="-5" dirty="0">
                          <a:latin typeface="Times New Roman"/>
                          <a:cs typeface="Times New Roman"/>
                        </a:rPr>
                        <a:t>tespitiyle</a:t>
                      </a:r>
                      <a:r>
                        <a:rPr sz="700" spc="-25" dirty="0">
                          <a:latin typeface="Times New Roman"/>
                          <a:cs typeface="Times New Roman"/>
                        </a:rPr>
                        <a:t> </a:t>
                      </a:r>
                      <a:r>
                        <a:rPr sz="700" spc="-5" dirty="0">
                          <a:latin typeface="Times New Roman"/>
                          <a:cs typeface="Times New Roman"/>
                        </a:rPr>
                        <a:t>ilgilenir.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05"/>
                        </a:spcBef>
                      </a:pPr>
                      <a:r>
                        <a:rPr sz="900" b="1" spc="10" dirty="0">
                          <a:solidFill>
                            <a:srgbClr val="330066"/>
                          </a:solidFill>
                          <a:latin typeface="Times New Roman"/>
                          <a:cs typeface="Times New Roman"/>
                        </a:rPr>
                        <a:t>Stok yönetiminin temel</a:t>
                      </a:r>
                      <a:r>
                        <a:rPr sz="900" b="1" spc="30" dirty="0">
                          <a:solidFill>
                            <a:srgbClr val="330066"/>
                          </a:solidFill>
                          <a:latin typeface="Times New Roman"/>
                          <a:cs typeface="Times New Roman"/>
                        </a:rPr>
                        <a:t> </a:t>
                      </a:r>
                      <a:r>
                        <a:rPr sz="900" b="1" spc="10" dirty="0">
                          <a:solidFill>
                            <a:srgbClr val="330066"/>
                          </a:solidFill>
                          <a:latin typeface="Times New Roman"/>
                          <a:cs typeface="Times New Roman"/>
                        </a:rPr>
                        <a:t>amacı;</a:t>
                      </a:r>
                      <a:endParaRPr sz="900">
                        <a:latin typeface="Times New Roman"/>
                        <a:cs typeface="Times New Roman"/>
                      </a:endParaRPr>
                    </a:p>
                  </a:txBody>
                  <a:tcPr marL="0" marR="0" marT="895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40"/>
                        </a:spcBef>
                      </a:pPr>
                      <a:endParaRPr sz="950">
                        <a:latin typeface="Times New Roman"/>
                        <a:cs typeface="Times New Roman"/>
                      </a:endParaRPr>
                    </a:p>
                    <a:p>
                      <a:pPr marL="27305" marR="142875">
                        <a:lnSpc>
                          <a:spcPct val="101400"/>
                        </a:lnSpc>
                      </a:pPr>
                      <a:r>
                        <a:rPr sz="700" spc="-5" dirty="0">
                          <a:latin typeface="Times New Roman"/>
                          <a:cs typeface="Times New Roman"/>
                        </a:rPr>
                        <a:t>Üretim ve satışın </a:t>
                      </a:r>
                      <a:r>
                        <a:rPr sz="700" spc="-5" dirty="0">
                          <a:solidFill>
                            <a:srgbClr val="FF0000"/>
                          </a:solidFill>
                          <a:latin typeface="Times New Roman"/>
                          <a:cs typeface="Times New Roman"/>
                        </a:rPr>
                        <a:t>süreklilik </a:t>
                      </a:r>
                      <a:r>
                        <a:rPr sz="700" dirty="0">
                          <a:solidFill>
                            <a:srgbClr val="FF0000"/>
                          </a:solidFill>
                          <a:latin typeface="Times New Roman"/>
                          <a:cs typeface="Times New Roman"/>
                        </a:rPr>
                        <a:t>arzetmesi </a:t>
                      </a:r>
                      <a:r>
                        <a:rPr sz="700" spc="-5" dirty="0">
                          <a:latin typeface="Times New Roman"/>
                          <a:cs typeface="Times New Roman"/>
                        </a:rPr>
                        <a:t>için gerekli </a:t>
                      </a:r>
                      <a:r>
                        <a:rPr sz="700" dirty="0">
                          <a:latin typeface="Times New Roman"/>
                          <a:cs typeface="Times New Roman"/>
                        </a:rPr>
                        <a:t>ekonomik stok  </a:t>
                      </a:r>
                      <a:r>
                        <a:rPr sz="700" dirty="0">
                          <a:solidFill>
                            <a:srgbClr val="FF0000"/>
                          </a:solidFill>
                          <a:latin typeface="Times New Roman"/>
                          <a:cs typeface="Times New Roman"/>
                        </a:rPr>
                        <a:t>miktarının </a:t>
                      </a:r>
                      <a:r>
                        <a:rPr sz="700" spc="-5" dirty="0">
                          <a:latin typeface="Times New Roman"/>
                          <a:cs typeface="Times New Roman"/>
                        </a:rPr>
                        <a:t>ve </a:t>
                      </a:r>
                      <a:r>
                        <a:rPr sz="700" spc="5" dirty="0">
                          <a:latin typeface="Times New Roman"/>
                          <a:cs typeface="Times New Roman"/>
                        </a:rPr>
                        <a:t>bunun </a:t>
                      </a:r>
                      <a:r>
                        <a:rPr sz="700" dirty="0">
                          <a:latin typeface="Times New Roman"/>
                          <a:cs typeface="Times New Roman"/>
                        </a:rPr>
                        <a:t>sipariş </a:t>
                      </a:r>
                      <a:r>
                        <a:rPr sz="700" dirty="0">
                          <a:solidFill>
                            <a:srgbClr val="FF0000"/>
                          </a:solidFill>
                          <a:latin typeface="Times New Roman"/>
                          <a:cs typeface="Times New Roman"/>
                        </a:rPr>
                        <a:t>zaman </a:t>
                      </a:r>
                      <a:r>
                        <a:rPr sz="700" spc="-5" dirty="0">
                          <a:latin typeface="Times New Roman"/>
                          <a:cs typeface="Times New Roman"/>
                        </a:rPr>
                        <a:t>noktalarının</a:t>
                      </a:r>
                      <a:r>
                        <a:rPr sz="700" spc="-95" dirty="0">
                          <a:latin typeface="Times New Roman"/>
                          <a:cs typeface="Times New Roman"/>
                        </a:rPr>
                        <a:t> </a:t>
                      </a:r>
                      <a:r>
                        <a:rPr sz="700" dirty="0">
                          <a:latin typeface="Times New Roman"/>
                          <a:cs typeface="Times New Roman"/>
                        </a:rPr>
                        <a:t>saptanmasıdır.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Optimal stok miktarı </a:t>
                      </a:r>
                      <a:r>
                        <a:rPr sz="900" b="1" spc="15" dirty="0">
                          <a:solidFill>
                            <a:srgbClr val="330066"/>
                          </a:solidFill>
                          <a:latin typeface="Times New Roman"/>
                          <a:cs typeface="Times New Roman"/>
                        </a:rPr>
                        <a:t>düzeyini</a:t>
                      </a:r>
                      <a:r>
                        <a:rPr sz="900" b="1" spc="20" dirty="0">
                          <a:solidFill>
                            <a:srgbClr val="330066"/>
                          </a:solidFill>
                          <a:latin typeface="Times New Roman"/>
                          <a:cs typeface="Times New Roman"/>
                        </a:rPr>
                        <a:t> </a:t>
                      </a:r>
                      <a:r>
                        <a:rPr sz="900" b="1" spc="15" dirty="0">
                          <a:solidFill>
                            <a:srgbClr val="330066"/>
                          </a:solidFill>
                          <a:latin typeface="Times New Roman"/>
                          <a:cs typeface="Times New Roman"/>
                        </a:rPr>
                        <a:t>bulmak…</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27305">
                        <a:lnSpc>
                          <a:spcPct val="100000"/>
                        </a:lnSpc>
                        <a:spcBef>
                          <a:spcPts val="755"/>
                        </a:spcBef>
                      </a:pPr>
                      <a:r>
                        <a:rPr sz="800" b="1" spc="5" dirty="0">
                          <a:latin typeface="Times New Roman"/>
                          <a:cs typeface="Times New Roman"/>
                        </a:rPr>
                        <a:t>FİNANSMAN </a:t>
                      </a:r>
                      <a:r>
                        <a:rPr sz="800" b="1" spc="10" dirty="0">
                          <a:latin typeface="Times New Roman"/>
                          <a:cs typeface="Times New Roman"/>
                        </a:rPr>
                        <a:t>MÜDÜRÜ </a:t>
                      </a:r>
                      <a:r>
                        <a:rPr sz="800" b="1" spc="5" dirty="0">
                          <a:latin typeface="Times New Roman"/>
                          <a:cs typeface="Times New Roman"/>
                        </a:rPr>
                        <a:t>ne</a:t>
                      </a:r>
                      <a:r>
                        <a:rPr sz="800" b="1" spc="35" dirty="0">
                          <a:latin typeface="Times New Roman"/>
                          <a:cs typeface="Times New Roman"/>
                        </a:rPr>
                        <a:t> </a:t>
                      </a:r>
                      <a:r>
                        <a:rPr sz="800" b="1" dirty="0">
                          <a:latin typeface="Times New Roman"/>
                          <a:cs typeface="Times New Roman"/>
                        </a:rPr>
                        <a:t>yapmalı?</a:t>
                      </a:r>
                      <a:endParaRPr sz="800">
                        <a:latin typeface="Times New Roman"/>
                        <a:cs typeface="Times New Roman"/>
                      </a:endParaRPr>
                    </a:p>
                    <a:p>
                      <a:pPr>
                        <a:lnSpc>
                          <a:spcPct val="100000"/>
                        </a:lnSpc>
                        <a:spcBef>
                          <a:spcPts val="30"/>
                        </a:spcBef>
                      </a:pPr>
                      <a:endParaRPr sz="850">
                        <a:latin typeface="Times New Roman"/>
                        <a:cs typeface="Times New Roman"/>
                      </a:endParaRPr>
                    </a:p>
                    <a:p>
                      <a:pPr marL="27305">
                        <a:lnSpc>
                          <a:spcPct val="100000"/>
                        </a:lnSpc>
                      </a:pPr>
                      <a:r>
                        <a:rPr sz="800" dirty="0">
                          <a:latin typeface="Times New Roman"/>
                          <a:cs typeface="Times New Roman"/>
                        </a:rPr>
                        <a:t>Stok </a:t>
                      </a:r>
                      <a:r>
                        <a:rPr sz="800" spc="5" dirty="0">
                          <a:latin typeface="Times New Roman"/>
                          <a:cs typeface="Times New Roman"/>
                        </a:rPr>
                        <a:t>bulundurmanın </a:t>
                      </a:r>
                      <a:r>
                        <a:rPr sz="800" b="1" dirty="0">
                          <a:latin typeface="Times New Roman"/>
                          <a:cs typeface="Times New Roman"/>
                        </a:rPr>
                        <a:t>marjinal maliyeti</a:t>
                      </a:r>
                      <a:r>
                        <a:rPr sz="800" b="1" spc="140" dirty="0">
                          <a:latin typeface="Times New Roman"/>
                          <a:cs typeface="Times New Roman"/>
                        </a:rPr>
                        <a:t> </a:t>
                      </a:r>
                      <a:r>
                        <a:rPr sz="800" dirty="0">
                          <a:latin typeface="Times New Roman"/>
                          <a:cs typeface="Times New Roman"/>
                        </a:rPr>
                        <a:t>ile</a:t>
                      </a:r>
                      <a:endParaRPr sz="800">
                        <a:latin typeface="Times New Roman"/>
                        <a:cs typeface="Times New Roman"/>
                      </a:endParaRPr>
                    </a:p>
                    <a:p>
                      <a:pPr marL="27305" marR="360680">
                        <a:lnSpc>
                          <a:spcPts val="1000"/>
                        </a:lnSpc>
                        <a:spcBef>
                          <a:spcPts val="25"/>
                        </a:spcBef>
                      </a:pPr>
                      <a:r>
                        <a:rPr sz="800" dirty="0">
                          <a:latin typeface="Times New Roman"/>
                          <a:cs typeface="Times New Roman"/>
                        </a:rPr>
                        <a:t>Stok </a:t>
                      </a:r>
                      <a:r>
                        <a:rPr sz="800" spc="5" dirty="0">
                          <a:latin typeface="Times New Roman"/>
                          <a:cs typeface="Times New Roman"/>
                        </a:rPr>
                        <a:t>bulundurmanın </a:t>
                      </a:r>
                      <a:r>
                        <a:rPr sz="800" spc="-5" dirty="0">
                          <a:latin typeface="Times New Roman"/>
                          <a:cs typeface="Times New Roman"/>
                        </a:rPr>
                        <a:t>getireceği </a:t>
                      </a:r>
                      <a:r>
                        <a:rPr sz="800" b="1" dirty="0">
                          <a:latin typeface="Times New Roman"/>
                          <a:cs typeface="Times New Roman"/>
                        </a:rPr>
                        <a:t>marjinal karın </a:t>
                      </a:r>
                      <a:r>
                        <a:rPr sz="800" spc="-5" dirty="0">
                          <a:solidFill>
                            <a:srgbClr val="FF0000"/>
                          </a:solidFill>
                          <a:latin typeface="Times New Roman"/>
                          <a:cs typeface="Times New Roman"/>
                        </a:rPr>
                        <a:t>eşit  </a:t>
                      </a:r>
                      <a:r>
                        <a:rPr sz="800" dirty="0">
                          <a:solidFill>
                            <a:srgbClr val="FF0000"/>
                          </a:solidFill>
                          <a:latin typeface="Times New Roman"/>
                          <a:cs typeface="Times New Roman"/>
                        </a:rPr>
                        <a:t>olduğu noktayı</a:t>
                      </a:r>
                      <a:r>
                        <a:rPr sz="800" spc="70" dirty="0">
                          <a:solidFill>
                            <a:srgbClr val="FF0000"/>
                          </a:solidFill>
                          <a:latin typeface="Times New Roman"/>
                          <a:cs typeface="Times New Roman"/>
                        </a:rPr>
                        <a:t> </a:t>
                      </a:r>
                      <a:r>
                        <a:rPr sz="800" dirty="0">
                          <a:latin typeface="Times New Roman"/>
                          <a:cs typeface="Times New Roman"/>
                        </a:rPr>
                        <a:t>bulmalıdır.</a:t>
                      </a:r>
                      <a:endParaRPr sz="8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0" dirty="0">
                          <a:solidFill>
                            <a:srgbClr val="330066"/>
                          </a:solidFill>
                          <a:latin typeface="Times New Roman"/>
                          <a:cs typeface="Times New Roman"/>
                        </a:rPr>
                        <a:t>Stok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Maliyeti</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800">
                        <a:latin typeface="Times New Roman"/>
                        <a:cs typeface="Times New Roman"/>
                      </a:endParaRPr>
                    </a:p>
                    <a:p>
                      <a:pPr marL="27305" marR="742950" indent="598805">
                        <a:lnSpc>
                          <a:spcPct val="241400"/>
                        </a:lnSpc>
                      </a:pPr>
                      <a:r>
                        <a:rPr sz="700" spc="-5" dirty="0">
                          <a:latin typeface="Times New Roman"/>
                          <a:cs typeface="Times New Roman"/>
                        </a:rPr>
                        <a:t>Stok maliyeti </a:t>
                      </a:r>
                      <a:r>
                        <a:rPr sz="700" dirty="0">
                          <a:latin typeface="Times New Roman"/>
                          <a:cs typeface="Times New Roman"/>
                        </a:rPr>
                        <a:t>2 açıdan </a:t>
                      </a:r>
                      <a:r>
                        <a:rPr sz="700" spc="-5" dirty="0">
                          <a:latin typeface="Times New Roman"/>
                          <a:cs typeface="Times New Roman"/>
                        </a:rPr>
                        <a:t>ele alınır;  </a:t>
                      </a:r>
                      <a:r>
                        <a:rPr sz="700" spc="5" dirty="0">
                          <a:latin typeface="Times New Roman"/>
                          <a:cs typeface="Times New Roman"/>
                        </a:rPr>
                        <a:t>1- </a:t>
                      </a:r>
                      <a:r>
                        <a:rPr sz="700" dirty="0">
                          <a:latin typeface="Times New Roman"/>
                          <a:cs typeface="Times New Roman"/>
                        </a:rPr>
                        <a:t>Stok </a:t>
                      </a:r>
                      <a:r>
                        <a:rPr sz="700" b="1" spc="-5" dirty="0">
                          <a:latin typeface="Times New Roman"/>
                          <a:cs typeface="Times New Roman"/>
                        </a:rPr>
                        <a:t>Tedarik </a:t>
                      </a:r>
                      <a:r>
                        <a:rPr sz="700" spc="-10" dirty="0">
                          <a:latin typeface="Times New Roman"/>
                          <a:cs typeface="Times New Roman"/>
                        </a:rPr>
                        <a:t>Maliyeti </a:t>
                      </a:r>
                      <a:r>
                        <a:rPr sz="700" dirty="0">
                          <a:latin typeface="Times New Roman"/>
                          <a:cs typeface="Times New Roman"/>
                        </a:rPr>
                        <a:t>(sipariş</a:t>
                      </a:r>
                      <a:r>
                        <a:rPr sz="700" spc="20" dirty="0">
                          <a:latin typeface="Times New Roman"/>
                          <a:cs typeface="Times New Roman"/>
                        </a:rPr>
                        <a:t> </a:t>
                      </a:r>
                      <a:r>
                        <a:rPr sz="700" spc="-5" dirty="0">
                          <a:latin typeface="Times New Roman"/>
                          <a:cs typeface="Times New Roman"/>
                        </a:rPr>
                        <a:t>giderleri)</a:t>
                      </a:r>
                      <a:endParaRPr sz="700">
                        <a:latin typeface="Times New Roman"/>
                        <a:cs typeface="Times New Roman"/>
                      </a:endParaRPr>
                    </a:p>
                    <a:p>
                      <a:pPr marL="27305">
                        <a:lnSpc>
                          <a:spcPct val="100000"/>
                        </a:lnSpc>
                        <a:spcBef>
                          <a:spcPts val="170"/>
                        </a:spcBef>
                      </a:pPr>
                      <a:r>
                        <a:rPr sz="700" spc="5" dirty="0">
                          <a:latin typeface="Times New Roman"/>
                          <a:cs typeface="Times New Roman"/>
                        </a:rPr>
                        <a:t>2- </a:t>
                      </a:r>
                      <a:r>
                        <a:rPr sz="700" dirty="0">
                          <a:latin typeface="Times New Roman"/>
                          <a:cs typeface="Times New Roman"/>
                        </a:rPr>
                        <a:t>Stok </a:t>
                      </a:r>
                      <a:r>
                        <a:rPr sz="700" b="1" spc="-5" dirty="0">
                          <a:latin typeface="Times New Roman"/>
                          <a:cs typeface="Times New Roman"/>
                        </a:rPr>
                        <a:t>Bulundurma</a:t>
                      </a:r>
                      <a:r>
                        <a:rPr sz="700" b="1" spc="-40" dirty="0">
                          <a:latin typeface="Times New Roman"/>
                          <a:cs typeface="Times New Roman"/>
                        </a:rPr>
                        <a:t> </a:t>
                      </a:r>
                      <a:r>
                        <a:rPr sz="700" spc="-10" dirty="0">
                          <a:latin typeface="Times New Roman"/>
                          <a:cs typeface="Times New Roman"/>
                        </a:rPr>
                        <a:t>Maliyeti</a:t>
                      </a:r>
                      <a:endParaRPr sz="70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000">
                        <a:latin typeface="Times New Roman"/>
                        <a:cs typeface="Times New Roman"/>
                      </a:endParaRPr>
                    </a:p>
                    <a:p>
                      <a:pPr marL="27305">
                        <a:lnSpc>
                          <a:spcPct val="100000"/>
                        </a:lnSpc>
                      </a:pPr>
                      <a:r>
                        <a:rPr sz="900" b="1" spc="10" dirty="0">
                          <a:solidFill>
                            <a:srgbClr val="330066"/>
                          </a:solidFill>
                          <a:latin typeface="Times New Roman"/>
                          <a:cs typeface="Times New Roman"/>
                        </a:rPr>
                        <a:t>Stok </a:t>
                      </a:r>
                      <a:r>
                        <a:rPr sz="900" b="1" spc="15" dirty="0">
                          <a:solidFill>
                            <a:srgbClr val="330066"/>
                          </a:solidFill>
                          <a:latin typeface="Times New Roman"/>
                          <a:cs typeface="Times New Roman"/>
                        </a:rPr>
                        <a:t>Tedarik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Maliyeti</a:t>
                      </a:r>
                      <a:endParaRPr sz="900">
                        <a:latin typeface="Times New Roman"/>
                        <a:cs typeface="Times New Roman"/>
                      </a:endParaRPr>
                    </a:p>
                  </a:txBody>
                  <a:tcPr marL="0" marR="0" marT="127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spc="-5" dirty="0">
                          <a:latin typeface="Times New Roman"/>
                          <a:cs typeface="Times New Roman"/>
                        </a:rPr>
                        <a:t>Hammaddelerin tedariki </a:t>
                      </a:r>
                      <a:r>
                        <a:rPr sz="700" spc="-10" dirty="0">
                          <a:latin typeface="Times New Roman"/>
                          <a:cs typeface="Times New Roman"/>
                        </a:rPr>
                        <a:t>ile </a:t>
                      </a:r>
                      <a:r>
                        <a:rPr sz="700" spc="-5" dirty="0">
                          <a:latin typeface="Times New Roman"/>
                          <a:cs typeface="Times New Roman"/>
                        </a:rPr>
                        <a:t>ilgili </a:t>
                      </a:r>
                      <a:r>
                        <a:rPr sz="700" b="1" dirty="0">
                          <a:latin typeface="Times New Roman"/>
                          <a:cs typeface="Times New Roman"/>
                        </a:rPr>
                        <a:t>bütün </a:t>
                      </a:r>
                      <a:r>
                        <a:rPr sz="700" b="1" spc="-10" dirty="0">
                          <a:latin typeface="Times New Roman"/>
                          <a:cs typeface="Times New Roman"/>
                        </a:rPr>
                        <a:t>nakit</a:t>
                      </a:r>
                      <a:r>
                        <a:rPr sz="700" b="1" spc="5" dirty="0">
                          <a:latin typeface="Times New Roman"/>
                          <a:cs typeface="Times New Roman"/>
                        </a:rPr>
                        <a:t> </a:t>
                      </a:r>
                      <a:r>
                        <a:rPr sz="700" b="1" spc="-5" dirty="0">
                          <a:latin typeface="Times New Roman"/>
                          <a:cs typeface="Times New Roman"/>
                        </a:rPr>
                        <a:t>çıkışlarını</a:t>
                      </a:r>
                      <a:endParaRPr sz="700">
                        <a:latin typeface="Times New Roman"/>
                        <a:cs typeface="Times New Roman"/>
                      </a:endParaRPr>
                    </a:p>
                    <a:p>
                      <a:pPr marL="27305">
                        <a:lnSpc>
                          <a:spcPct val="100000"/>
                        </a:lnSpc>
                      </a:pPr>
                      <a:r>
                        <a:rPr sz="700" dirty="0">
                          <a:latin typeface="Times New Roman"/>
                          <a:cs typeface="Times New Roman"/>
                        </a:rPr>
                        <a:t>kapsayan sabit </a:t>
                      </a:r>
                      <a:r>
                        <a:rPr sz="700" spc="-5" dirty="0">
                          <a:latin typeface="Times New Roman"/>
                          <a:cs typeface="Times New Roman"/>
                        </a:rPr>
                        <a:t>nitelikli</a:t>
                      </a:r>
                      <a:r>
                        <a:rPr sz="700" dirty="0">
                          <a:latin typeface="Times New Roman"/>
                          <a:cs typeface="Times New Roman"/>
                        </a:rPr>
                        <a:t> giderlerdir.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nSpc>
                          <a:spcPct val="100000"/>
                        </a:lnSpc>
                      </a:pPr>
                      <a:r>
                        <a:rPr sz="700" dirty="0">
                          <a:latin typeface="Times New Roman"/>
                          <a:cs typeface="Times New Roman"/>
                        </a:rPr>
                        <a:t>Ancak sipariş </a:t>
                      </a:r>
                      <a:r>
                        <a:rPr sz="700" spc="-5" dirty="0">
                          <a:latin typeface="Times New Roman"/>
                          <a:cs typeface="Times New Roman"/>
                        </a:rPr>
                        <a:t>sayısına bağlı olarak değişim</a:t>
                      </a:r>
                      <a:r>
                        <a:rPr sz="700" spc="15" dirty="0">
                          <a:latin typeface="Times New Roman"/>
                          <a:cs typeface="Times New Roman"/>
                        </a:rPr>
                        <a:t> </a:t>
                      </a:r>
                      <a:r>
                        <a:rPr sz="700" dirty="0">
                          <a:latin typeface="Times New Roman"/>
                          <a:cs typeface="Times New Roman"/>
                        </a:rPr>
                        <a:t>gösterir.</a:t>
                      </a:r>
                      <a:endParaRPr sz="700">
                        <a:latin typeface="Times New Roman"/>
                        <a:cs typeface="Times New Roman"/>
                      </a:endParaRPr>
                    </a:p>
                    <a:p>
                      <a:pPr>
                        <a:lnSpc>
                          <a:spcPct val="100000"/>
                        </a:lnSpc>
                      </a:pPr>
                      <a:endParaRPr sz="800">
                        <a:latin typeface="Times New Roman"/>
                        <a:cs typeface="Times New Roman"/>
                      </a:endParaRPr>
                    </a:p>
                    <a:p>
                      <a:pPr>
                        <a:lnSpc>
                          <a:spcPct val="100000"/>
                        </a:lnSpc>
                        <a:spcBef>
                          <a:spcPts val="25"/>
                        </a:spcBef>
                      </a:pPr>
                      <a:endParaRPr sz="650">
                        <a:latin typeface="Times New Roman"/>
                        <a:cs typeface="Times New Roman"/>
                      </a:endParaRPr>
                    </a:p>
                    <a:p>
                      <a:pPr marL="27305">
                        <a:lnSpc>
                          <a:spcPct val="100000"/>
                        </a:lnSpc>
                      </a:pPr>
                      <a:r>
                        <a:rPr sz="700" b="1" spc="-5" dirty="0">
                          <a:solidFill>
                            <a:srgbClr val="FF0000"/>
                          </a:solidFill>
                          <a:latin typeface="Times New Roman"/>
                          <a:cs typeface="Times New Roman"/>
                        </a:rPr>
                        <a:t>Toplam Sipariş </a:t>
                      </a:r>
                      <a:r>
                        <a:rPr sz="700" b="1" dirty="0">
                          <a:solidFill>
                            <a:srgbClr val="FF0000"/>
                          </a:solidFill>
                          <a:latin typeface="Times New Roman"/>
                          <a:cs typeface="Times New Roman"/>
                        </a:rPr>
                        <a:t>Maliyeti </a:t>
                      </a:r>
                      <a:r>
                        <a:rPr sz="700" b="1" dirty="0">
                          <a:latin typeface="Times New Roman"/>
                          <a:cs typeface="Times New Roman"/>
                        </a:rPr>
                        <a:t>= </a:t>
                      </a:r>
                      <a:r>
                        <a:rPr sz="700" b="1" spc="-5" dirty="0">
                          <a:solidFill>
                            <a:srgbClr val="FF0000"/>
                          </a:solidFill>
                          <a:latin typeface="Times New Roman"/>
                          <a:cs typeface="Times New Roman"/>
                        </a:rPr>
                        <a:t>Sipariş </a:t>
                      </a:r>
                      <a:r>
                        <a:rPr sz="700" b="1" dirty="0">
                          <a:solidFill>
                            <a:srgbClr val="FF0000"/>
                          </a:solidFill>
                          <a:latin typeface="Times New Roman"/>
                          <a:cs typeface="Times New Roman"/>
                        </a:rPr>
                        <a:t>Sayısı </a:t>
                      </a:r>
                      <a:r>
                        <a:rPr sz="700" b="1" spc="5" dirty="0">
                          <a:latin typeface="Times New Roman"/>
                          <a:cs typeface="Times New Roman"/>
                        </a:rPr>
                        <a:t>X </a:t>
                      </a:r>
                      <a:r>
                        <a:rPr sz="700" b="1" spc="-5" dirty="0">
                          <a:solidFill>
                            <a:srgbClr val="FF0000"/>
                          </a:solidFill>
                          <a:latin typeface="Times New Roman"/>
                          <a:cs typeface="Times New Roman"/>
                        </a:rPr>
                        <a:t>Sipariş</a:t>
                      </a:r>
                      <a:r>
                        <a:rPr sz="700" b="1" spc="-10" dirty="0">
                          <a:solidFill>
                            <a:srgbClr val="FF0000"/>
                          </a:solidFill>
                          <a:latin typeface="Times New Roman"/>
                          <a:cs typeface="Times New Roman"/>
                        </a:rPr>
                        <a:t> </a:t>
                      </a:r>
                      <a:r>
                        <a:rPr sz="700" b="1" dirty="0">
                          <a:solidFill>
                            <a:srgbClr val="FF0000"/>
                          </a:solidFill>
                          <a:latin typeface="Times New Roman"/>
                          <a:cs typeface="Times New Roman"/>
                        </a:rPr>
                        <a:t>Maliyeti</a:t>
                      </a:r>
                      <a:endParaRPr sz="700">
                        <a:latin typeface="Times New Roman"/>
                        <a:cs typeface="Times New Roman"/>
                      </a:endParaRPr>
                    </a:p>
                    <a:p>
                      <a:pPr>
                        <a:lnSpc>
                          <a:spcPct val="100000"/>
                        </a:lnSpc>
                        <a:spcBef>
                          <a:spcPts val="30"/>
                        </a:spcBef>
                      </a:pPr>
                      <a:endParaRPr sz="700">
                        <a:latin typeface="Times New Roman"/>
                        <a:cs typeface="Times New Roman"/>
                      </a:endParaRPr>
                    </a:p>
                    <a:p>
                      <a:pPr marL="27305" marR="144145" algn="just">
                        <a:lnSpc>
                          <a:spcPct val="107300"/>
                        </a:lnSpc>
                      </a:pPr>
                      <a:r>
                        <a:rPr sz="550" b="1" spc="10" dirty="0">
                          <a:latin typeface="Times New Roman"/>
                          <a:cs typeface="Times New Roman"/>
                        </a:rPr>
                        <a:t>Örneğin, </a:t>
                      </a:r>
                      <a:r>
                        <a:rPr sz="550" spc="15" dirty="0">
                          <a:latin typeface="Times New Roman"/>
                          <a:cs typeface="Times New Roman"/>
                        </a:rPr>
                        <a:t>bir işletme </a:t>
                      </a:r>
                      <a:r>
                        <a:rPr sz="550" spc="10" dirty="0">
                          <a:latin typeface="Times New Roman"/>
                          <a:cs typeface="Times New Roman"/>
                        </a:rPr>
                        <a:t>için her siparişin maliyeti </a:t>
                      </a:r>
                      <a:r>
                        <a:rPr sz="550" spc="15" dirty="0">
                          <a:latin typeface="Times New Roman"/>
                          <a:cs typeface="Times New Roman"/>
                        </a:rPr>
                        <a:t>15.000 </a:t>
                      </a:r>
                      <a:r>
                        <a:rPr sz="550" spc="25" dirty="0">
                          <a:latin typeface="Times New Roman"/>
                          <a:cs typeface="Times New Roman"/>
                        </a:rPr>
                        <a:t>TL </a:t>
                      </a:r>
                      <a:r>
                        <a:rPr sz="550" spc="10" dirty="0">
                          <a:latin typeface="Times New Roman"/>
                          <a:cs typeface="Times New Roman"/>
                        </a:rPr>
                        <a:t>ise </a:t>
                      </a:r>
                      <a:r>
                        <a:rPr sz="550" spc="15" dirty="0">
                          <a:latin typeface="Times New Roman"/>
                          <a:cs typeface="Times New Roman"/>
                        </a:rPr>
                        <a:t>3 </a:t>
                      </a:r>
                      <a:r>
                        <a:rPr sz="550" spc="10" dirty="0">
                          <a:latin typeface="Times New Roman"/>
                          <a:cs typeface="Times New Roman"/>
                        </a:rPr>
                        <a:t>defa sipariş  verildiğinde </a:t>
                      </a:r>
                      <a:r>
                        <a:rPr sz="550" spc="15" dirty="0">
                          <a:latin typeface="Times New Roman"/>
                          <a:cs typeface="Times New Roman"/>
                        </a:rPr>
                        <a:t>toplam </a:t>
                      </a:r>
                      <a:r>
                        <a:rPr sz="550" spc="10" dirty="0">
                          <a:latin typeface="Times New Roman"/>
                          <a:cs typeface="Times New Roman"/>
                        </a:rPr>
                        <a:t>sipariş gideri </a:t>
                      </a:r>
                      <a:r>
                        <a:rPr sz="550" spc="15" dirty="0">
                          <a:latin typeface="Times New Roman"/>
                          <a:cs typeface="Times New Roman"/>
                        </a:rPr>
                        <a:t>45.000 </a:t>
                      </a:r>
                      <a:r>
                        <a:rPr sz="550" spc="25" dirty="0">
                          <a:latin typeface="Times New Roman"/>
                          <a:cs typeface="Times New Roman"/>
                        </a:rPr>
                        <a:t>TL </a:t>
                      </a:r>
                      <a:r>
                        <a:rPr sz="550" spc="5" dirty="0">
                          <a:latin typeface="Times New Roman"/>
                          <a:cs typeface="Times New Roman"/>
                        </a:rPr>
                        <a:t>olacaktır. </a:t>
                      </a:r>
                      <a:r>
                        <a:rPr sz="550" spc="15" dirty="0">
                          <a:latin typeface="Times New Roman"/>
                          <a:cs typeface="Times New Roman"/>
                        </a:rPr>
                        <a:t>Ancak </a:t>
                      </a:r>
                      <a:r>
                        <a:rPr sz="550" spc="10" dirty="0">
                          <a:latin typeface="Times New Roman"/>
                          <a:cs typeface="Times New Roman"/>
                        </a:rPr>
                        <a:t>sipariş olarak  gelen mal miktarı arttıkça </a:t>
                      </a:r>
                      <a:r>
                        <a:rPr sz="550" spc="20" dirty="0">
                          <a:latin typeface="Times New Roman"/>
                          <a:cs typeface="Times New Roman"/>
                        </a:rPr>
                        <a:t>Toplam </a:t>
                      </a:r>
                      <a:r>
                        <a:rPr sz="550" spc="10" dirty="0">
                          <a:latin typeface="Times New Roman"/>
                          <a:cs typeface="Times New Roman"/>
                        </a:rPr>
                        <a:t>Sipariş Maliyeti</a:t>
                      </a:r>
                      <a:r>
                        <a:rPr sz="550" spc="-60" dirty="0">
                          <a:latin typeface="Times New Roman"/>
                          <a:cs typeface="Times New Roman"/>
                        </a:rPr>
                        <a:t> </a:t>
                      </a:r>
                      <a:r>
                        <a:rPr sz="550" spc="10" dirty="0">
                          <a:latin typeface="Times New Roman"/>
                          <a:cs typeface="Times New Roman"/>
                        </a:rPr>
                        <a:t>azalacaktır.</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Stok Bulundurma</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Maliyeti</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
                        </a:spcBef>
                      </a:pPr>
                      <a:endParaRPr sz="1150">
                        <a:latin typeface="Times New Roman"/>
                        <a:cs typeface="Times New Roman"/>
                      </a:endParaRPr>
                    </a:p>
                    <a:p>
                      <a:pPr marL="27305">
                        <a:lnSpc>
                          <a:spcPct val="100000"/>
                        </a:lnSpc>
                      </a:pPr>
                      <a:r>
                        <a:rPr sz="700" spc="-5" dirty="0">
                          <a:latin typeface="Times New Roman"/>
                          <a:cs typeface="Times New Roman"/>
                        </a:rPr>
                        <a:t>Başlıca stok </a:t>
                      </a:r>
                      <a:r>
                        <a:rPr sz="700" dirty="0">
                          <a:latin typeface="Times New Roman"/>
                          <a:cs typeface="Times New Roman"/>
                        </a:rPr>
                        <a:t>bulundurma </a:t>
                      </a:r>
                      <a:r>
                        <a:rPr sz="700" spc="-5" dirty="0">
                          <a:latin typeface="Times New Roman"/>
                          <a:cs typeface="Times New Roman"/>
                        </a:rPr>
                        <a:t>maliyetleri </a:t>
                      </a:r>
                      <a:r>
                        <a:rPr sz="700" dirty="0">
                          <a:latin typeface="Times New Roman"/>
                          <a:cs typeface="Times New Roman"/>
                        </a:rPr>
                        <a:t>arasında;</a:t>
                      </a:r>
                      <a:endParaRPr sz="700">
                        <a:latin typeface="Times New Roman"/>
                        <a:cs typeface="Times New Roman"/>
                      </a:endParaRPr>
                    </a:p>
                    <a:p>
                      <a:pPr>
                        <a:lnSpc>
                          <a:spcPct val="100000"/>
                        </a:lnSpc>
                        <a:spcBef>
                          <a:spcPts val="35"/>
                        </a:spcBef>
                      </a:pPr>
                      <a:endParaRPr sz="700">
                        <a:latin typeface="Times New Roman"/>
                        <a:cs typeface="Times New Roman"/>
                      </a:endParaRPr>
                    </a:p>
                    <a:p>
                      <a:pPr marL="27305">
                        <a:lnSpc>
                          <a:spcPct val="100000"/>
                        </a:lnSpc>
                      </a:pPr>
                      <a:r>
                        <a:rPr sz="700" spc="5" dirty="0">
                          <a:latin typeface="Times New Roman"/>
                          <a:cs typeface="Times New Roman"/>
                        </a:rPr>
                        <a:t>-Hammadde </a:t>
                      </a:r>
                      <a:r>
                        <a:rPr sz="700" dirty="0">
                          <a:latin typeface="Times New Roman"/>
                          <a:cs typeface="Times New Roman"/>
                        </a:rPr>
                        <a:t>depolama</a:t>
                      </a:r>
                      <a:r>
                        <a:rPr sz="700" spc="-75" dirty="0">
                          <a:latin typeface="Times New Roman"/>
                          <a:cs typeface="Times New Roman"/>
                        </a:rPr>
                        <a:t> </a:t>
                      </a:r>
                      <a:r>
                        <a:rPr sz="700" dirty="0">
                          <a:latin typeface="Times New Roman"/>
                          <a:cs typeface="Times New Roman"/>
                        </a:rPr>
                        <a:t>masrafları,</a:t>
                      </a:r>
                      <a:endParaRPr sz="700">
                        <a:latin typeface="Times New Roman"/>
                        <a:cs typeface="Times New Roman"/>
                      </a:endParaRPr>
                    </a:p>
                    <a:p>
                      <a:pPr marL="27305">
                        <a:lnSpc>
                          <a:spcPct val="100000"/>
                        </a:lnSpc>
                        <a:spcBef>
                          <a:spcPts val="10"/>
                        </a:spcBef>
                      </a:pPr>
                      <a:r>
                        <a:rPr sz="700" dirty="0">
                          <a:latin typeface="Times New Roman"/>
                          <a:cs typeface="Times New Roman"/>
                        </a:rPr>
                        <a:t>-Hammaddenin bozulmamasına </a:t>
                      </a:r>
                      <a:r>
                        <a:rPr sz="700" spc="-5" dirty="0">
                          <a:latin typeface="Times New Roman"/>
                          <a:cs typeface="Times New Roman"/>
                        </a:rPr>
                        <a:t>ilişkin</a:t>
                      </a:r>
                      <a:r>
                        <a:rPr sz="700" spc="-80" dirty="0">
                          <a:latin typeface="Times New Roman"/>
                          <a:cs typeface="Times New Roman"/>
                        </a:rPr>
                        <a:t> </a:t>
                      </a:r>
                      <a:r>
                        <a:rPr sz="700" dirty="0">
                          <a:latin typeface="Times New Roman"/>
                          <a:cs typeface="Times New Roman"/>
                        </a:rPr>
                        <a:t>masraflar,</a:t>
                      </a:r>
                      <a:endParaRPr sz="700">
                        <a:latin typeface="Times New Roman"/>
                        <a:cs typeface="Times New Roman"/>
                      </a:endParaRPr>
                    </a:p>
                    <a:p>
                      <a:pPr marL="27305">
                        <a:lnSpc>
                          <a:spcPct val="100000"/>
                        </a:lnSpc>
                      </a:pPr>
                      <a:r>
                        <a:rPr sz="700" spc="-5" dirty="0">
                          <a:latin typeface="Times New Roman"/>
                          <a:cs typeface="Times New Roman"/>
                        </a:rPr>
                        <a:t>-Sigorta</a:t>
                      </a:r>
                      <a:r>
                        <a:rPr sz="700" spc="5" dirty="0">
                          <a:latin typeface="Times New Roman"/>
                          <a:cs typeface="Times New Roman"/>
                        </a:rPr>
                        <a:t> </a:t>
                      </a:r>
                      <a:r>
                        <a:rPr sz="700" dirty="0">
                          <a:latin typeface="Times New Roman"/>
                          <a:cs typeface="Times New Roman"/>
                        </a:rPr>
                        <a:t>masrafları,</a:t>
                      </a:r>
                      <a:endParaRPr sz="700">
                        <a:latin typeface="Times New Roman"/>
                        <a:cs typeface="Times New Roman"/>
                      </a:endParaRPr>
                    </a:p>
                    <a:p>
                      <a:pPr marL="27305">
                        <a:lnSpc>
                          <a:spcPct val="100000"/>
                        </a:lnSpc>
                        <a:spcBef>
                          <a:spcPts val="15"/>
                        </a:spcBef>
                      </a:pPr>
                      <a:r>
                        <a:rPr sz="700" spc="-5" dirty="0">
                          <a:latin typeface="Times New Roman"/>
                          <a:cs typeface="Times New Roman"/>
                        </a:rPr>
                        <a:t>-Envanter </a:t>
                      </a:r>
                      <a:r>
                        <a:rPr sz="700" dirty="0">
                          <a:latin typeface="Times New Roman"/>
                          <a:cs typeface="Times New Roman"/>
                        </a:rPr>
                        <a:t>masrafları</a:t>
                      </a:r>
                      <a:r>
                        <a:rPr sz="700" spc="-20" dirty="0">
                          <a:latin typeface="Times New Roman"/>
                          <a:cs typeface="Times New Roman"/>
                        </a:rPr>
                        <a:t> </a:t>
                      </a:r>
                      <a:r>
                        <a:rPr sz="700" spc="-5" dirty="0">
                          <a:latin typeface="Times New Roman"/>
                          <a:cs typeface="Times New Roman"/>
                        </a:rPr>
                        <a:t>sayılır.</a:t>
                      </a:r>
                      <a:endParaRPr sz="700">
                        <a:latin typeface="Times New Roman"/>
                        <a:cs typeface="Times New Roman"/>
                      </a:endParaRPr>
                    </a:p>
                    <a:p>
                      <a:pPr>
                        <a:lnSpc>
                          <a:spcPct val="100000"/>
                        </a:lnSpc>
                        <a:spcBef>
                          <a:spcPts val="5"/>
                        </a:spcBef>
                      </a:pPr>
                      <a:endParaRPr sz="750">
                        <a:latin typeface="Times New Roman"/>
                        <a:cs typeface="Times New Roman"/>
                      </a:endParaRPr>
                    </a:p>
                    <a:p>
                      <a:pPr marL="27305">
                        <a:lnSpc>
                          <a:spcPct val="100000"/>
                        </a:lnSpc>
                        <a:spcBef>
                          <a:spcPts val="5"/>
                        </a:spcBef>
                      </a:pPr>
                      <a:r>
                        <a:rPr sz="500" b="1" spc="10" dirty="0">
                          <a:solidFill>
                            <a:srgbClr val="FF0000"/>
                          </a:solidFill>
                          <a:latin typeface="Times New Roman"/>
                          <a:cs typeface="Times New Roman"/>
                        </a:rPr>
                        <a:t>Toplam Stok </a:t>
                      </a:r>
                      <a:r>
                        <a:rPr sz="500" b="1" spc="5" dirty="0">
                          <a:solidFill>
                            <a:srgbClr val="FF0000"/>
                          </a:solidFill>
                          <a:latin typeface="Times New Roman"/>
                          <a:cs typeface="Times New Roman"/>
                        </a:rPr>
                        <a:t>Bulundurma </a:t>
                      </a:r>
                      <a:r>
                        <a:rPr sz="500" b="1" spc="10" dirty="0">
                          <a:solidFill>
                            <a:srgbClr val="FF0000"/>
                          </a:solidFill>
                          <a:latin typeface="Times New Roman"/>
                          <a:cs typeface="Times New Roman"/>
                        </a:rPr>
                        <a:t>Maliyeti </a:t>
                      </a:r>
                      <a:r>
                        <a:rPr sz="500" b="1" spc="15" dirty="0">
                          <a:latin typeface="Times New Roman"/>
                          <a:cs typeface="Times New Roman"/>
                        </a:rPr>
                        <a:t>= </a:t>
                      </a:r>
                      <a:r>
                        <a:rPr sz="500" b="1" spc="10" dirty="0">
                          <a:solidFill>
                            <a:srgbClr val="FF0000"/>
                          </a:solidFill>
                          <a:latin typeface="Times New Roman"/>
                          <a:cs typeface="Times New Roman"/>
                        </a:rPr>
                        <a:t>Stoklardaki Ortalama Birim </a:t>
                      </a:r>
                      <a:r>
                        <a:rPr sz="500" b="1" spc="5" dirty="0">
                          <a:solidFill>
                            <a:srgbClr val="FF0000"/>
                          </a:solidFill>
                          <a:latin typeface="Times New Roman"/>
                          <a:cs typeface="Times New Roman"/>
                        </a:rPr>
                        <a:t>Sayısı </a:t>
                      </a:r>
                      <a:r>
                        <a:rPr sz="500" b="1" spc="20" dirty="0">
                          <a:latin typeface="Times New Roman"/>
                          <a:cs typeface="Times New Roman"/>
                        </a:rPr>
                        <a:t>X</a:t>
                      </a:r>
                      <a:r>
                        <a:rPr sz="500" b="1" spc="-60" dirty="0">
                          <a:latin typeface="Times New Roman"/>
                          <a:cs typeface="Times New Roman"/>
                        </a:rPr>
                        <a:t> </a:t>
                      </a:r>
                      <a:r>
                        <a:rPr sz="500" b="1" spc="10" dirty="0">
                          <a:solidFill>
                            <a:srgbClr val="FF0000"/>
                          </a:solidFill>
                          <a:latin typeface="Times New Roman"/>
                          <a:cs typeface="Times New Roman"/>
                        </a:rPr>
                        <a:t>Birim</a:t>
                      </a:r>
                      <a:endParaRPr sz="500">
                        <a:latin typeface="Times New Roman"/>
                        <a:cs typeface="Times New Roman"/>
                      </a:endParaRPr>
                    </a:p>
                    <a:p>
                      <a:pPr marL="1116965">
                        <a:lnSpc>
                          <a:spcPct val="100000"/>
                        </a:lnSpc>
                        <a:spcBef>
                          <a:spcPts val="35"/>
                        </a:spcBef>
                      </a:pPr>
                      <a:r>
                        <a:rPr sz="500" b="1" spc="10" dirty="0">
                          <a:solidFill>
                            <a:srgbClr val="FF0000"/>
                          </a:solidFill>
                          <a:latin typeface="Times New Roman"/>
                          <a:cs typeface="Times New Roman"/>
                        </a:rPr>
                        <a:t>Stok </a:t>
                      </a:r>
                      <a:r>
                        <a:rPr sz="500" b="1" spc="5" dirty="0">
                          <a:solidFill>
                            <a:srgbClr val="FF0000"/>
                          </a:solidFill>
                          <a:latin typeface="Times New Roman"/>
                          <a:cs typeface="Times New Roman"/>
                        </a:rPr>
                        <a:t>Bulundurma</a:t>
                      </a:r>
                      <a:r>
                        <a:rPr sz="500" b="1" spc="55" dirty="0">
                          <a:solidFill>
                            <a:srgbClr val="FF0000"/>
                          </a:solidFill>
                          <a:latin typeface="Times New Roman"/>
                          <a:cs typeface="Times New Roman"/>
                        </a:rPr>
                        <a:t> </a:t>
                      </a:r>
                      <a:r>
                        <a:rPr sz="500" b="1" spc="10" dirty="0">
                          <a:solidFill>
                            <a:srgbClr val="FF0000"/>
                          </a:solidFill>
                          <a:latin typeface="Times New Roman"/>
                          <a:cs typeface="Times New Roman"/>
                        </a:rPr>
                        <a:t>Gideri</a:t>
                      </a:r>
                      <a:endParaRPr sz="500">
                        <a:latin typeface="Times New Roman"/>
                        <a:cs typeface="Times New Roman"/>
                      </a:endParaRPr>
                    </a:p>
                  </a:txBody>
                  <a:tcPr marL="0" marR="0" marT="63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237490">
                        <a:lnSpc>
                          <a:spcPct val="103400"/>
                        </a:lnSpc>
                        <a:spcBef>
                          <a:spcPts val="835"/>
                        </a:spcBef>
                      </a:pPr>
                      <a:r>
                        <a:rPr sz="900" b="1" spc="10" dirty="0">
                          <a:solidFill>
                            <a:srgbClr val="330066"/>
                          </a:solidFill>
                          <a:latin typeface="Times New Roman"/>
                          <a:cs typeface="Times New Roman"/>
                        </a:rPr>
                        <a:t>Stokların yönetiminde dikkat edilmesi  </a:t>
                      </a:r>
                      <a:r>
                        <a:rPr sz="900" b="1" spc="15" dirty="0">
                          <a:solidFill>
                            <a:srgbClr val="330066"/>
                          </a:solidFill>
                          <a:latin typeface="Times New Roman"/>
                          <a:cs typeface="Times New Roman"/>
                        </a:rPr>
                        <a:t>gereken </a:t>
                      </a:r>
                      <a:r>
                        <a:rPr sz="900" b="1" spc="20" dirty="0">
                          <a:solidFill>
                            <a:srgbClr val="330066"/>
                          </a:solidFill>
                          <a:latin typeface="Times New Roman"/>
                          <a:cs typeface="Times New Roman"/>
                        </a:rPr>
                        <a:t>en </a:t>
                      </a:r>
                      <a:r>
                        <a:rPr sz="900" b="1" spc="10" dirty="0">
                          <a:solidFill>
                            <a:srgbClr val="330066"/>
                          </a:solidFill>
                          <a:latin typeface="Times New Roman"/>
                          <a:cs typeface="Times New Roman"/>
                        </a:rPr>
                        <a:t>önemli</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hususlar</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25"/>
                        </a:spcBef>
                      </a:pPr>
                      <a:endParaRPr sz="1050">
                        <a:latin typeface="Times New Roman"/>
                        <a:cs typeface="Times New Roman"/>
                      </a:endParaRPr>
                    </a:p>
                    <a:p>
                      <a:pPr marL="27305" marR="143510" algn="just">
                        <a:lnSpc>
                          <a:spcPct val="100000"/>
                        </a:lnSpc>
                        <a:buFont typeface="Times New Roman"/>
                        <a:buAutoNum type="arabicPlain"/>
                        <a:tabLst>
                          <a:tab pos="146685" algn="l"/>
                        </a:tabLst>
                      </a:pPr>
                      <a:r>
                        <a:rPr sz="700" spc="-5" dirty="0">
                          <a:latin typeface="Times New Roman"/>
                          <a:cs typeface="Times New Roman"/>
                        </a:rPr>
                        <a:t>Stoklar </a:t>
                      </a:r>
                      <a:r>
                        <a:rPr sz="700" dirty="0">
                          <a:latin typeface="Times New Roman"/>
                          <a:cs typeface="Times New Roman"/>
                        </a:rPr>
                        <a:t>bazı endüstri kollarında </a:t>
                      </a:r>
                      <a:r>
                        <a:rPr sz="700" spc="-5" dirty="0">
                          <a:latin typeface="Times New Roman"/>
                          <a:cs typeface="Times New Roman"/>
                        </a:rPr>
                        <a:t>toplam aktiflerin ve dönen  varlıkların </a:t>
                      </a:r>
                      <a:r>
                        <a:rPr sz="700" dirty="0">
                          <a:latin typeface="Times New Roman"/>
                          <a:cs typeface="Times New Roman"/>
                        </a:rPr>
                        <a:t>çok önemli bir bölümünü </a:t>
                      </a:r>
                      <a:r>
                        <a:rPr sz="700" spc="-5" dirty="0">
                          <a:latin typeface="Times New Roman"/>
                          <a:cs typeface="Times New Roman"/>
                        </a:rPr>
                        <a:t>oluşturur </a:t>
                      </a:r>
                      <a:r>
                        <a:rPr sz="700" i="1" spc="-5" dirty="0">
                          <a:latin typeface="Times New Roman"/>
                          <a:cs typeface="Times New Roman"/>
                        </a:rPr>
                        <a:t>(örnek: </a:t>
                      </a:r>
                      <a:r>
                        <a:rPr sz="700" i="1" dirty="0">
                          <a:latin typeface="Times New Roman"/>
                          <a:cs typeface="Times New Roman"/>
                        </a:rPr>
                        <a:t>%16-30  aralığında).</a:t>
                      </a:r>
                      <a:endParaRPr sz="700">
                        <a:latin typeface="Times New Roman"/>
                        <a:cs typeface="Times New Roman"/>
                      </a:endParaRPr>
                    </a:p>
                    <a:p>
                      <a:pPr marL="27305" marR="142240" algn="just">
                        <a:lnSpc>
                          <a:spcPct val="100699"/>
                        </a:lnSpc>
                        <a:spcBef>
                          <a:spcPts val="175"/>
                        </a:spcBef>
                        <a:buFont typeface="Times New Roman"/>
                        <a:buAutoNum type="arabicPlain"/>
                        <a:tabLst>
                          <a:tab pos="147955" algn="l"/>
                        </a:tabLst>
                      </a:pPr>
                      <a:r>
                        <a:rPr sz="700" spc="-5" dirty="0">
                          <a:latin typeface="Times New Roman"/>
                          <a:cs typeface="Times New Roman"/>
                        </a:rPr>
                        <a:t>Stokların likiditesi diğer dönen varlıklara </a:t>
                      </a:r>
                      <a:r>
                        <a:rPr sz="700" dirty="0">
                          <a:latin typeface="Times New Roman"/>
                          <a:cs typeface="Times New Roman"/>
                        </a:rPr>
                        <a:t>göre daha düşük  olduğundan, stok </a:t>
                      </a:r>
                      <a:r>
                        <a:rPr sz="700" spc="-5" dirty="0">
                          <a:latin typeface="Times New Roman"/>
                          <a:cs typeface="Times New Roman"/>
                        </a:rPr>
                        <a:t>yönetiminde yapılan hataların düzeltilmesi  </a:t>
                      </a:r>
                      <a:r>
                        <a:rPr sz="700" dirty="0">
                          <a:latin typeface="Times New Roman"/>
                          <a:cs typeface="Times New Roman"/>
                        </a:rPr>
                        <a:t>zaman</a:t>
                      </a:r>
                      <a:r>
                        <a:rPr sz="700" spc="-35" dirty="0">
                          <a:latin typeface="Times New Roman"/>
                          <a:cs typeface="Times New Roman"/>
                        </a:rPr>
                        <a:t> </a:t>
                      </a:r>
                      <a:r>
                        <a:rPr sz="700" spc="-5" dirty="0">
                          <a:latin typeface="Times New Roman"/>
                          <a:cs typeface="Times New Roman"/>
                        </a:rPr>
                        <a:t>alır.</a:t>
                      </a:r>
                      <a:endParaRPr sz="700">
                        <a:latin typeface="Times New Roman"/>
                        <a:cs typeface="Times New Roman"/>
                      </a:endParaRPr>
                    </a:p>
                    <a:p>
                      <a:pPr marL="27305" marR="143510" algn="just">
                        <a:lnSpc>
                          <a:spcPct val="101400"/>
                        </a:lnSpc>
                        <a:spcBef>
                          <a:spcPts val="155"/>
                        </a:spcBef>
                        <a:buFont typeface="Times New Roman"/>
                        <a:buAutoNum type="arabicPlain"/>
                        <a:tabLst>
                          <a:tab pos="147955" algn="l"/>
                        </a:tabLst>
                      </a:pPr>
                      <a:r>
                        <a:rPr sz="700" spc="-5" dirty="0">
                          <a:latin typeface="Times New Roman"/>
                          <a:cs typeface="Times New Roman"/>
                        </a:rPr>
                        <a:t>Stok seviyesinde dalgalanmaların önemli ekonomik etkileri  </a:t>
                      </a:r>
                      <a:r>
                        <a:rPr sz="700" dirty="0">
                          <a:latin typeface="Times New Roman"/>
                          <a:cs typeface="Times New Roman"/>
                        </a:rPr>
                        <a:t>vardır.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Stok bulundurmanın maliyeti</a:t>
                      </a:r>
                      <a:r>
                        <a:rPr sz="900" b="1" spc="60" dirty="0">
                          <a:solidFill>
                            <a:srgbClr val="330066"/>
                          </a:solidFill>
                          <a:latin typeface="Times New Roman"/>
                          <a:cs typeface="Times New Roman"/>
                        </a:rPr>
                        <a:t> </a:t>
                      </a:r>
                      <a:r>
                        <a:rPr sz="900" b="1" spc="15" dirty="0">
                          <a:solidFill>
                            <a:srgbClr val="330066"/>
                          </a:solidFill>
                          <a:latin typeface="Times New Roman"/>
                          <a:cs typeface="Times New Roman"/>
                        </a:rPr>
                        <a:t>nelerdir?</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07950" indent="-81280">
                        <a:lnSpc>
                          <a:spcPct val="100000"/>
                        </a:lnSpc>
                        <a:spcBef>
                          <a:spcPts val="450"/>
                        </a:spcBef>
                        <a:buFont typeface="Times New Roman"/>
                        <a:buAutoNum type="arabicPlain"/>
                        <a:tabLst>
                          <a:tab pos="108585" algn="l"/>
                        </a:tabLst>
                      </a:pPr>
                      <a:r>
                        <a:rPr sz="550" spc="10" dirty="0">
                          <a:latin typeface="Times New Roman"/>
                          <a:cs typeface="Times New Roman"/>
                        </a:rPr>
                        <a:t>Sermaye</a:t>
                      </a:r>
                      <a:r>
                        <a:rPr sz="550" spc="25" dirty="0">
                          <a:latin typeface="Times New Roman"/>
                          <a:cs typeface="Times New Roman"/>
                        </a:rPr>
                        <a:t> </a:t>
                      </a:r>
                      <a:r>
                        <a:rPr sz="550" spc="10" dirty="0">
                          <a:latin typeface="Times New Roman"/>
                          <a:cs typeface="Times New Roman"/>
                        </a:rPr>
                        <a:t>maliyeti,</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5" dirty="0">
                          <a:latin typeface="Times New Roman"/>
                          <a:cs typeface="Times New Roman"/>
                        </a:rPr>
                        <a:t>İstif, </a:t>
                      </a:r>
                      <a:r>
                        <a:rPr sz="550" spc="15" dirty="0">
                          <a:latin typeface="Times New Roman"/>
                          <a:cs typeface="Times New Roman"/>
                        </a:rPr>
                        <a:t>yükleme </a:t>
                      </a:r>
                      <a:r>
                        <a:rPr sz="550" spc="10" dirty="0">
                          <a:latin typeface="Times New Roman"/>
                          <a:cs typeface="Times New Roman"/>
                        </a:rPr>
                        <a:t>ve </a:t>
                      </a:r>
                      <a:r>
                        <a:rPr sz="550" spc="15" dirty="0">
                          <a:latin typeface="Times New Roman"/>
                          <a:cs typeface="Times New Roman"/>
                        </a:rPr>
                        <a:t>boşaltma</a:t>
                      </a:r>
                      <a:r>
                        <a:rPr sz="550" spc="-10" dirty="0">
                          <a:latin typeface="Times New Roman"/>
                          <a:cs typeface="Times New Roman"/>
                        </a:rPr>
                        <a:t> </a:t>
                      </a:r>
                      <a:r>
                        <a:rPr sz="550" spc="10" dirty="0">
                          <a:latin typeface="Times New Roman"/>
                          <a:cs typeface="Times New Roman"/>
                        </a:rPr>
                        <a:t>giderleri,</a:t>
                      </a:r>
                      <a:endParaRPr sz="550">
                        <a:latin typeface="Times New Roman"/>
                        <a:cs typeface="Times New Roman"/>
                      </a:endParaRPr>
                    </a:p>
                    <a:p>
                      <a:pPr marL="27305" marR="169545">
                        <a:lnSpc>
                          <a:spcPct val="106400"/>
                        </a:lnSpc>
                        <a:spcBef>
                          <a:spcPts val="5"/>
                        </a:spcBef>
                        <a:buFont typeface="Times New Roman"/>
                        <a:buAutoNum type="arabicPlain"/>
                        <a:tabLst>
                          <a:tab pos="108585" algn="l"/>
                        </a:tabLst>
                      </a:pPr>
                      <a:r>
                        <a:rPr sz="550" spc="15" dirty="0">
                          <a:latin typeface="Times New Roman"/>
                          <a:cs typeface="Times New Roman"/>
                        </a:rPr>
                        <a:t>Depolama </a:t>
                      </a:r>
                      <a:r>
                        <a:rPr sz="550" spc="10" dirty="0">
                          <a:latin typeface="Times New Roman"/>
                          <a:cs typeface="Times New Roman"/>
                        </a:rPr>
                        <a:t>giderleri </a:t>
                      </a:r>
                      <a:r>
                        <a:rPr sz="550" i="1" spc="10" dirty="0">
                          <a:latin typeface="Times New Roman"/>
                          <a:cs typeface="Times New Roman"/>
                        </a:rPr>
                        <a:t>(kira, </a:t>
                      </a:r>
                      <a:r>
                        <a:rPr sz="550" i="1" spc="15" dirty="0">
                          <a:latin typeface="Times New Roman"/>
                          <a:cs typeface="Times New Roman"/>
                        </a:rPr>
                        <a:t>amortisman, bakım-onarım, </a:t>
                      </a:r>
                      <a:r>
                        <a:rPr sz="550" i="1" spc="10" dirty="0">
                          <a:latin typeface="Times New Roman"/>
                          <a:cs typeface="Times New Roman"/>
                        </a:rPr>
                        <a:t>ışıtıma, </a:t>
                      </a:r>
                      <a:r>
                        <a:rPr sz="550" i="1" spc="15" dirty="0">
                          <a:latin typeface="Times New Roman"/>
                          <a:cs typeface="Times New Roman"/>
                        </a:rPr>
                        <a:t>soğutma vb.)  </a:t>
                      </a:r>
                      <a:r>
                        <a:rPr sz="550" b="1" spc="15" dirty="0">
                          <a:latin typeface="Times New Roman"/>
                          <a:cs typeface="Times New Roman"/>
                        </a:rPr>
                        <a:t>4- </a:t>
                      </a:r>
                      <a:r>
                        <a:rPr sz="550" spc="15" dirty="0">
                          <a:latin typeface="Times New Roman"/>
                          <a:cs typeface="Times New Roman"/>
                        </a:rPr>
                        <a:t>Stok hizmet </a:t>
                      </a:r>
                      <a:r>
                        <a:rPr sz="550" spc="10" dirty="0">
                          <a:latin typeface="Times New Roman"/>
                          <a:cs typeface="Times New Roman"/>
                        </a:rPr>
                        <a:t>giderleri </a:t>
                      </a:r>
                      <a:r>
                        <a:rPr sz="550" i="1" spc="10" dirty="0">
                          <a:latin typeface="Times New Roman"/>
                          <a:cs typeface="Times New Roman"/>
                        </a:rPr>
                        <a:t>(bekçi </a:t>
                      </a:r>
                      <a:r>
                        <a:rPr sz="550" i="1" spc="15" dirty="0">
                          <a:latin typeface="Times New Roman"/>
                          <a:cs typeface="Times New Roman"/>
                        </a:rPr>
                        <a:t>ücretleri, stok </a:t>
                      </a:r>
                      <a:r>
                        <a:rPr sz="550" i="1" spc="10" dirty="0">
                          <a:latin typeface="Times New Roman"/>
                          <a:cs typeface="Times New Roman"/>
                        </a:rPr>
                        <a:t>giriş-çıkış kayıtları, </a:t>
                      </a:r>
                      <a:r>
                        <a:rPr sz="550" i="1" spc="15" dirty="0">
                          <a:latin typeface="Times New Roman"/>
                          <a:cs typeface="Times New Roman"/>
                        </a:rPr>
                        <a:t>kontrol vb.)  </a:t>
                      </a:r>
                      <a:r>
                        <a:rPr sz="550" b="1" spc="15" dirty="0">
                          <a:latin typeface="Times New Roman"/>
                          <a:cs typeface="Times New Roman"/>
                        </a:rPr>
                        <a:t>5- </a:t>
                      </a:r>
                      <a:r>
                        <a:rPr sz="550" spc="10" dirty="0">
                          <a:latin typeface="Times New Roman"/>
                          <a:cs typeface="Times New Roman"/>
                        </a:rPr>
                        <a:t>Sigorta</a:t>
                      </a:r>
                      <a:r>
                        <a:rPr sz="550" spc="-25" dirty="0">
                          <a:latin typeface="Times New Roman"/>
                          <a:cs typeface="Times New Roman"/>
                        </a:rPr>
                        <a:t> </a:t>
                      </a:r>
                      <a:r>
                        <a:rPr sz="550" spc="10" dirty="0">
                          <a:latin typeface="Times New Roman"/>
                          <a:cs typeface="Times New Roman"/>
                        </a:rPr>
                        <a:t>giderleri,</a:t>
                      </a:r>
                      <a:endParaRPr sz="550">
                        <a:latin typeface="Times New Roman"/>
                        <a:cs typeface="Times New Roman"/>
                      </a:endParaRPr>
                    </a:p>
                    <a:p>
                      <a:pPr marL="107950" indent="-81280">
                        <a:lnSpc>
                          <a:spcPct val="100000"/>
                        </a:lnSpc>
                        <a:spcBef>
                          <a:spcPts val="45"/>
                        </a:spcBef>
                        <a:buFont typeface="Times New Roman"/>
                        <a:buAutoNum type="arabicPlain" startAt="6"/>
                        <a:tabLst>
                          <a:tab pos="108585" algn="l"/>
                        </a:tabLst>
                      </a:pPr>
                      <a:r>
                        <a:rPr sz="550" spc="15" dirty="0">
                          <a:latin typeface="Times New Roman"/>
                          <a:cs typeface="Times New Roman"/>
                        </a:rPr>
                        <a:t>Stok</a:t>
                      </a:r>
                      <a:r>
                        <a:rPr sz="550" spc="-5" dirty="0">
                          <a:latin typeface="Times New Roman"/>
                          <a:cs typeface="Times New Roman"/>
                        </a:rPr>
                        <a:t> </a:t>
                      </a:r>
                      <a:r>
                        <a:rPr sz="550" spc="15" dirty="0">
                          <a:latin typeface="Times New Roman"/>
                          <a:cs typeface="Times New Roman"/>
                        </a:rPr>
                        <a:t>bulundurma</a:t>
                      </a:r>
                      <a:r>
                        <a:rPr sz="550" spc="-30" dirty="0">
                          <a:latin typeface="Times New Roman"/>
                          <a:cs typeface="Times New Roman"/>
                        </a:rPr>
                        <a:t> </a:t>
                      </a:r>
                      <a:r>
                        <a:rPr sz="550" spc="5" dirty="0">
                          <a:latin typeface="Times New Roman"/>
                          <a:cs typeface="Times New Roman"/>
                        </a:rPr>
                        <a:t>riski </a:t>
                      </a:r>
                      <a:r>
                        <a:rPr sz="550" i="1" spc="15" dirty="0">
                          <a:latin typeface="Times New Roman"/>
                          <a:cs typeface="Times New Roman"/>
                        </a:rPr>
                        <a:t>(bozulma,</a:t>
                      </a:r>
                      <a:r>
                        <a:rPr sz="550" i="1" spc="-10" dirty="0">
                          <a:latin typeface="Times New Roman"/>
                          <a:cs typeface="Times New Roman"/>
                        </a:rPr>
                        <a:t> </a:t>
                      </a:r>
                      <a:r>
                        <a:rPr sz="550" i="1" spc="15" dirty="0">
                          <a:latin typeface="Times New Roman"/>
                          <a:cs typeface="Times New Roman"/>
                        </a:rPr>
                        <a:t>fiyat</a:t>
                      </a:r>
                      <a:r>
                        <a:rPr sz="550" i="1" spc="-25" dirty="0">
                          <a:latin typeface="Times New Roman"/>
                          <a:cs typeface="Times New Roman"/>
                        </a:rPr>
                        <a:t> </a:t>
                      </a:r>
                      <a:r>
                        <a:rPr sz="550" i="1" spc="15" dirty="0">
                          <a:latin typeface="Times New Roman"/>
                          <a:cs typeface="Times New Roman"/>
                        </a:rPr>
                        <a:t>düşüşleri,</a:t>
                      </a:r>
                      <a:r>
                        <a:rPr sz="550" i="1" spc="-15" dirty="0">
                          <a:latin typeface="Times New Roman"/>
                          <a:cs typeface="Times New Roman"/>
                        </a:rPr>
                        <a:t> </a:t>
                      </a:r>
                      <a:r>
                        <a:rPr sz="550" i="1" spc="15" dirty="0">
                          <a:latin typeface="Times New Roman"/>
                          <a:cs typeface="Times New Roman"/>
                        </a:rPr>
                        <a:t>modası</a:t>
                      </a:r>
                      <a:r>
                        <a:rPr sz="550" i="1" spc="-15" dirty="0">
                          <a:latin typeface="Times New Roman"/>
                          <a:cs typeface="Times New Roman"/>
                        </a:rPr>
                        <a:t> </a:t>
                      </a:r>
                      <a:r>
                        <a:rPr sz="550" i="1" spc="15" dirty="0">
                          <a:latin typeface="Times New Roman"/>
                          <a:cs typeface="Times New Roman"/>
                        </a:rPr>
                        <a:t>geçme</a:t>
                      </a:r>
                      <a:r>
                        <a:rPr sz="550" i="1" spc="5" dirty="0">
                          <a:latin typeface="Times New Roman"/>
                          <a:cs typeface="Times New Roman"/>
                        </a:rPr>
                        <a:t> </a:t>
                      </a:r>
                      <a:r>
                        <a:rPr sz="550" i="1" spc="10" dirty="0">
                          <a:latin typeface="Times New Roman"/>
                          <a:cs typeface="Times New Roman"/>
                        </a:rPr>
                        <a:t>vb.)</a:t>
                      </a:r>
                      <a:endParaRPr sz="550">
                        <a:latin typeface="Times New Roman"/>
                        <a:cs typeface="Times New Roman"/>
                      </a:endParaRPr>
                    </a:p>
                    <a:p>
                      <a:pPr marL="107950" indent="-81280">
                        <a:lnSpc>
                          <a:spcPct val="100000"/>
                        </a:lnSpc>
                        <a:spcBef>
                          <a:spcPts val="35"/>
                        </a:spcBef>
                        <a:buFont typeface="Times New Roman"/>
                        <a:buAutoNum type="arabicPlain" startAt="6"/>
                        <a:tabLst>
                          <a:tab pos="108585" algn="l"/>
                        </a:tabLst>
                      </a:pPr>
                      <a:r>
                        <a:rPr sz="550" spc="15" dirty="0">
                          <a:latin typeface="Times New Roman"/>
                          <a:cs typeface="Times New Roman"/>
                        </a:rPr>
                        <a:t>Çalınma </a:t>
                      </a:r>
                      <a:r>
                        <a:rPr sz="550" spc="10" dirty="0">
                          <a:latin typeface="Times New Roman"/>
                          <a:cs typeface="Times New Roman"/>
                        </a:rPr>
                        <a:t>veya kaza </a:t>
                      </a:r>
                      <a:r>
                        <a:rPr sz="550" spc="15" dirty="0">
                          <a:latin typeface="Times New Roman"/>
                          <a:cs typeface="Times New Roman"/>
                        </a:rPr>
                        <a:t>nedeniyle </a:t>
                      </a:r>
                      <a:r>
                        <a:rPr sz="550" spc="10" dirty="0">
                          <a:latin typeface="Times New Roman"/>
                          <a:cs typeface="Times New Roman"/>
                        </a:rPr>
                        <a:t>uğranılan</a:t>
                      </a:r>
                      <a:r>
                        <a:rPr sz="550" spc="-35" dirty="0">
                          <a:latin typeface="Times New Roman"/>
                          <a:cs typeface="Times New Roman"/>
                        </a:rPr>
                        <a:t> </a:t>
                      </a:r>
                      <a:r>
                        <a:rPr sz="550" spc="5" dirty="0">
                          <a:latin typeface="Times New Roman"/>
                          <a:cs typeface="Times New Roman"/>
                        </a:rPr>
                        <a:t>kayıplar.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45415">
                        <a:lnSpc>
                          <a:spcPct val="103299"/>
                        </a:lnSpc>
                        <a:spcBef>
                          <a:spcPts val="335"/>
                        </a:spcBef>
                      </a:pPr>
                      <a:r>
                        <a:rPr sz="900" b="1" spc="10" dirty="0">
                          <a:solidFill>
                            <a:srgbClr val="330066"/>
                          </a:solidFill>
                          <a:latin typeface="Times New Roman"/>
                          <a:cs typeface="Times New Roman"/>
                        </a:rPr>
                        <a:t>Stok </a:t>
                      </a:r>
                      <a:r>
                        <a:rPr sz="900" b="1" spc="15" dirty="0">
                          <a:solidFill>
                            <a:srgbClr val="330066"/>
                          </a:solidFill>
                          <a:latin typeface="Times New Roman"/>
                          <a:cs typeface="Times New Roman"/>
                        </a:rPr>
                        <a:t>yetersizliğinin doğuracağı kayıp</a:t>
                      </a:r>
                      <a:r>
                        <a:rPr sz="900" b="1" spc="-75" dirty="0">
                          <a:solidFill>
                            <a:srgbClr val="330066"/>
                          </a:solidFill>
                          <a:latin typeface="Times New Roman"/>
                          <a:cs typeface="Times New Roman"/>
                        </a:rPr>
                        <a:t> </a:t>
                      </a:r>
                      <a:r>
                        <a:rPr sz="900" b="1" spc="15" dirty="0">
                          <a:solidFill>
                            <a:srgbClr val="330066"/>
                          </a:solidFill>
                          <a:latin typeface="Times New Roman"/>
                          <a:cs typeface="Times New Roman"/>
                        </a:rPr>
                        <a:t>ve  zararlar</a:t>
                      </a:r>
                      <a:r>
                        <a:rPr sz="900" b="1" dirty="0">
                          <a:solidFill>
                            <a:srgbClr val="330066"/>
                          </a:solidFill>
                          <a:latin typeface="Times New Roman"/>
                          <a:cs typeface="Times New Roman"/>
                        </a:rPr>
                        <a:t> </a:t>
                      </a:r>
                      <a:r>
                        <a:rPr sz="900" b="1" spc="15" dirty="0">
                          <a:solidFill>
                            <a:srgbClr val="330066"/>
                          </a:solidFill>
                          <a:latin typeface="Times New Roman"/>
                          <a:cs typeface="Times New Roman"/>
                        </a:rPr>
                        <a:t>nelerdir?</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750">
                        <a:latin typeface="Times New Roman"/>
                        <a:cs typeface="Times New Roman"/>
                      </a:endParaRPr>
                    </a:p>
                    <a:p>
                      <a:pPr marL="27305" marR="144780">
                        <a:lnSpc>
                          <a:spcPct val="100000"/>
                        </a:lnSpc>
                        <a:buFont typeface="Times New Roman"/>
                        <a:buAutoNum type="arabicPlain"/>
                        <a:tabLst>
                          <a:tab pos="195580" algn="l"/>
                        </a:tabLst>
                      </a:pPr>
                      <a:r>
                        <a:rPr sz="700" spc="-5" dirty="0">
                          <a:latin typeface="Times New Roman"/>
                          <a:cs typeface="Times New Roman"/>
                        </a:rPr>
                        <a:t>Mamul </a:t>
                      </a:r>
                      <a:r>
                        <a:rPr sz="700" dirty="0">
                          <a:latin typeface="Times New Roman"/>
                          <a:cs typeface="Times New Roman"/>
                        </a:rPr>
                        <a:t>stokunun bulunmaması </a:t>
                      </a:r>
                      <a:r>
                        <a:rPr sz="700" spc="-5" dirty="0">
                          <a:latin typeface="Times New Roman"/>
                          <a:cs typeface="Times New Roman"/>
                        </a:rPr>
                        <a:t>nedeniyle </a:t>
                      </a:r>
                      <a:r>
                        <a:rPr sz="700" dirty="0">
                          <a:latin typeface="Times New Roman"/>
                          <a:cs typeface="Times New Roman"/>
                        </a:rPr>
                        <a:t>karlı </a:t>
                      </a:r>
                      <a:r>
                        <a:rPr sz="700" spc="-5" dirty="0">
                          <a:latin typeface="Times New Roman"/>
                          <a:cs typeface="Times New Roman"/>
                        </a:rPr>
                        <a:t>satış  fırsatlarının</a:t>
                      </a:r>
                      <a:r>
                        <a:rPr sz="700" dirty="0">
                          <a:latin typeface="Times New Roman"/>
                          <a:cs typeface="Times New Roman"/>
                        </a:rPr>
                        <a:t> kaçırılması,</a:t>
                      </a:r>
                      <a:endParaRPr sz="700">
                        <a:latin typeface="Times New Roman"/>
                        <a:cs typeface="Times New Roman"/>
                      </a:endParaRPr>
                    </a:p>
                    <a:p>
                      <a:pPr marL="27305" marR="142240">
                        <a:lnSpc>
                          <a:spcPts val="850"/>
                        </a:lnSpc>
                        <a:spcBef>
                          <a:spcPts val="20"/>
                        </a:spcBef>
                        <a:buFont typeface="Times New Roman"/>
                        <a:buAutoNum type="arabicPlain"/>
                        <a:tabLst>
                          <a:tab pos="180340" algn="l"/>
                        </a:tabLst>
                      </a:pPr>
                      <a:r>
                        <a:rPr sz="700" dirty="0">
                          <a:latin typeface="Times New Roman"/>
                          <a:cs typeface="Times New Roman"/>
                        </a:rPr>
                        <a:t>Hammadde </a:t>
                      </a:r>
                      <a:r>
                        <a:rPr sz="700" spc="-5" dirty="0">
                          <a:latin typeface="Times New Roman"/>
                          <a:cs typeface="Times New Roman"/>
                        </a:rPr>
                        <a:t>yetersizliği nedeniyle </a:t>
                      </a:r>
                      <a:r>
                        <a:rPr sz="700" dirty="0">
                          <a:latin typeface="Times New Roman"/>
                          <a:cs typeface="Times New Roman"/>
                        </a:rPr>
                        <a:t>üretimin durması </a:t>
                      </a:r>
                      <a:r>
                        <a:rPr sz="700" spc="-5" dirty="0">
                          <a:latin typeface="Times New Roman"/>
                          <a:cs typeface="Times New Roman"/>
                        </a:rPr>
                        <a:t>ve  kesintiye </a:t>
                      </a:r>
                      <a:r>
                        <a:rPr sz="700" dirty="0">
                          <a:latin typeface="Times New Roman"/>
                          <a:cs typeface="Times New Roman"/>
                        </a:rPr>
                        <a:t>uğramasının neden </a:t>
                      </a:r>
                      <a:r>
                        <a:rPr sz="700" spc="-5" dirty="0">
                          <a:latin typeface="Times New Roman"/>
                          <a:cs typeface="Times New Roman"/>
                        </a:rPr>
                        <a:t>olduğu</a:t>
                      </a:r>
                      <a:r>
                        <a:rPr sz="700" spc="-45" dirty="0">
                          <a:latin typeface="Times New Roman"/>
                          <a:cs typeface="Times New Roman"/>
                        </a:rPr>
                        <a:t> </a:t>
                      </a:r>
                      <a:r>
                        <a:rPr sz="700" spc="-5" dirty="0">
                          <a:latin typeface="Times New Roman"/>
                          <a:cs typeface="Times New Roman"/>
                        </a:rPr>
                        <a:t>giderler,</a:t>
                      </a:r>
                      <a:endParaRPr sz="700">
                        <a:latin typeface="Times New Roman"/>
                        <a:cs typeface="Times New Roman"/>
                      </a:endParaRPr>
                    </a:p>
                    <a:p>
                      <a:pPr marL="179705" indent="-153035">
                        <a:lnSpc>
                          <a:spcPts val="810"/>
                        </a:lnSpc>
                        <a:buFont typeface="Times New Roman"/>
                        <a:buAutoNum type="arabicPlain"/>
                        <a:tabLst>
                          <a:tab pos="180340" algn="l"/>
                        </a:tabLst>
                      </a:pPr>
                      <a:r>
                        <a:rPr sz="700" spc="-5" dirty="0">
                          <a:latin typeface="Times New Roman"/>
                          <a:cs typeface="Times New Roman"/>
                        </a:rPr>
                        <a:t>Siparişlerin </a:t>
                      </a:r>
                      <a:r>
                        <a:rPr sz="700" dirty="0">
                          <a:latin typeface="Times New Roman"/>
                          <a:cs typeface="Times New Roman"/>
                        </a:rPr>
                        <a:t>zamanında </a:t>
                      </a:r>
                      <a:r>
                        <a:rPr sz="700" spc="-5" dirty="0">
                          <a:latin typeface="Times New Roman"/>
                          <a:cs typeface="Times New Roman"/>
                        </a:rPr>
                        <a:t>yerine getirilememesi</a:t>
                      </a:r>
                      <a:r>
                        <a:rPr sz="700" spc="55" dirty="0">
                          <a:latin typeface="Times New Roman"/>
                          <a:cs typeface="Times New Roman"/>
                        </a:rPr>
                        <a:t> </a:t>
                      </a:r>
                      <a:r>
                        <a:rPr sz="700" spc="-5" dirty="0">
                          <a:latin typeface="Times New Roman"/>
                          <a:cs typeface="Times New Roman"/>
                        </a:rPr>
                        <a:t>nedeniyle</a:t>
                      </a:r>
                      <a:endParaRPr sz="700">
                        <a:latin typeface="Times New Roman"/>
                        <a:cs typeface="Times New Roman"/>
                      </a:endParaRPr>
                    </a:p>
                    <a:p>
                      <a:pPr marL="27305">
                        <a:lnSpc>
                          <a:spcPct val="100000"/>
                        </a:lnSpc>
                        <a:spcBef>
                          <a:spcPts val="15"/>
                        </a:spcBef>
                      </a:pPr>
                      <a:r>
                        <a:rPr sz="700" dirty="0">
                          <a:latin typeface="Times New Roman"/>
                          <a:cs typeface="Times New Roman"/>
                        </a:rPr>
                        <a:t>sözleşmelerden doğan</a:t>
                      </a:r>
                      <a:r>
                        <a:rPr sz="700" spc="-30" dirty="0">
                          <a:latin typeface="Times New Roman"/>
                          <a:cs typeface="Times New Roman"/>
                        </a:rPr>
                        <a:t> </a:t>
                      </a:r>
                      <a:r>
                        <a:rPr sz="700" spc="-5" dirty="0">
                          <a:latin typeface="Times New Roman"/>
                          <a:cs typeface="Times New Roman"/>
                        </a:rPr>
                        <a:t>tazminatlar,</a:t>
                      </a:r>
                      <a:endParaRPr sz="700">
                        <a:latin typeface="Times New Roman"/>
                        <a:cs typeface="Times New Roman"/>
                      </a:endParaRPr>
                    </a:p>
                    <a:p>
                      <a:pPr marL="124460" indent="-97790">
                        <a:lnSpc>
                          <a:spcPct val="100000"/>
                        </a:lnSpc>
                        <a:buFont typeface="Times New Roman"/>
                        <a:buAutoNum type="arabicPlain" startAt="4"/>
                        <a:tabLst>
                          <a:tab pos="125095" algn="l"/>
                        </a:tabLst>
                      </a:pPr>
                      <a:r>
                        <a:rPr sz="700" spc="-5" dirty="0">
                          <a:latin typeface="Times New Roman"/>
                          <a:cs typeface="Times New Roman"/>
                        </a:rPr>
                        <a:t>Müşterilerin </a:t>
                      </a:r>
                      <a:r>
                        <a:rPr sz="700" dirty="0">
                          <a:latin typeface="Times New Roman"/>
                          <a:cs typeface="Times New Roman"/>
                        </a:rPr>
                        <a:t>güveninin</a:t>
                      </a:r>
                      <a:r>
                        <a:rPr sz="700" spc="-25" dirty="0">
                          <a:latin typeface="Times New Roman"/>
                          <a:cs typeface="Times New Roman"/>
                        </a:rPr>
                        <a:t> </a:t>
                      </a:r>
                      <a:r>
                        <a:rPr sz="700" spc="-5" dirty="0">
                          <a:latin typeface="Times New Roman"/>
                          <a:cs typeface="Times New Roman"/>
                        </a:rPr>
                        <a:t>yitirilmesi.</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84"/>
                        </a:spcBef>
                      </a:pPr>
                      <a:r>
                        <a:rPr sz="1050" b="1" spc="-5" dirty="0">
                          <a:solidFill>
                            <a:srgbClr val="330066"/>
                          </a:solidFill>
                          <a:latin typeface="Times New Roman"/>
                          <a:cs typeface="Times New Roman"/>
                        </a:rPr>
                        <a:t>Stokların</a:t>
                      </a:r>
                      <a:r>
                        <a:rPr sz="1050" b="1" spc="30" dirty="0">
                          <a:solidFill>
                            <a:srgbClr val="330066"/>
                          </a:solidFill>
                          <a:latin typeface="Times New Roman"/>
                          <a:cs typeface="Times New Roman"/>
                        </a:rPr>
                        <a:t> </a:t>
                      </a:r>
                      <a:r>
                        <a:rPr sz="1050" b="1" spc="-5" dirty="0">
                          <a:solidFill>
                            <a:srgbClr val="330066"/>
                          </a:solidFill>
                          <a:latin typeface="Times New Roman"/>
                          <a:cs typeface="Times New Roman"/>
                        </a:rPr>
                        <a:t>Yönetimi</a:t>
                      </a:r>
                      <a:endParaRPr sz="1050">
                        <a:latin typeface="Times New Roman"/>
                        <a:cs typeface="Times New Roman"/>
                      </a:endParaRPr>
                    </a:p>
                  </a:txBody>
                  <a:tcPr marL="0" marR="0" marT="61594"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4145">
                        <a:lnSpc>
                          <a:spcPct val="102499"/>
                        </a:lnSpc>
                        <a:spcBef>
                          <a:spcPts val="520"/>
                        </a:spcBef>
                      </a:pPr>
                      <a:r>
                        <a:rPr sz="800" b="1" spc="5" dirty="0">
                          <a:solidFill>
                            <a:srgbClr val="850AFF"/>
                          </a:solidFill>
                          <a:latin typeface="Times New Roman"/>
                          <a:cs typeface="Times New Roman"/>
                        </a:rPr>
                        <a:t>İşletmeler stoklarına </a:t>
                      </a:r>
                      <a:r>
                        <a:rPr sz="800" b="1" spc="10" dirty="0">
                          <a:solidFill>
                            <a:srgbClr val="850AFF"/>
                          </a:solidFill>
                          <a:latin typeface="Times New Roman"/>
                          <a:cs typeface="Times New Roman"/>
                        </a:rPr>
                        <a:t>yapılacak </a:t>
                      </a:r>
                      <a:r>
                        <a:rPr sz="800" b="1" spc="5" dirty="0">
                          <a:solidFill>
                            <a:srgbClr val="850AFF"/>
                          </a:solidFill>
                          <a:latin typeface="Times New Roman"/>
                          <a:cs typeface="Times New Roman"/>
                        </a:rPr>
                        <a:t>yatırımın tutarını  </a:t>
                      </a:r>
                      <a:r>
                        <a:rPr sz="800" b="1" dirty="0">
                          <a:solidFill>
                            <a:srgbClr val="850AFF"/>
                          </a:solidFill>
                          <a:latin typeface="Times New Roman"/>
                          <a:cs typeface="Times New Roman"/>
                        </a:rPr>
                        <a:t>belirlerken;</a:t>
                      </a:r>
                      <a:endParaRPr sz="800">
                        <a:latin typeface="Times New Roman"/>
                        <a:cs typeface="Times New Roman"/>
                      </a:endParaRPr>
                    </a:p>
                    <a:p>
                      <a:pPr>
                        <a:lnSpc>
                          <a:spcPct val="100000"/>
                        </a:lnSpc>
                        <a:spcBef>
                          <a:spcPts val="50"/>
                        </a:spcBef>
                      </a:pPr>
                      <a:endParaRPr sz="800">
                        <a:latin typeface="Times New Roman"/>
                        <a:cs typeface="Times New Roman"/>
                      </a:endParaRPr>
                    </a:p>
                    <a:p>
                      <a:pPr marL="27305" marR="144780">
                        <a:lnSpc>
                          <a:spcPct val="103699"/>
                        </a:lnSpc>
                        <a:buClr>
                          <a:srgbClr val="850AFF"/>
                        </a:buClr>
                        <a:buFont typeface="Times New Roman"/>
                        <a:buAutoNum type="arabicPlain"/>
                        <a:tabLst>
                          <a:tab pos="200025" algn="l"/>
                        </a:tabLst>
                      </a:pPr>
                      <a:r>
                        <a:rPr sz="800" dirty="0">
                          <a:latin typeface="Times New Roman"/>
                          <a:cs typeface="Times New Roman"/>
                        </a:rPr>
                        <a:t>Stok </a:t>
                      </a:r>
                      <a:r>
                        <a:rPr sz="800" spc="5" dirty="0">
                          <a:latin typeface="Times New Roman"/>
                          <a:cs typeface="Times New Roman"/>
                        </a:rPr>
                        <a:t>kalemlerinin </a:t>
                      </a:r>
                      <a:r>
                        <a:rPr sz="800" dirty="0">
                          <a:latin typeface="Times New Roman"/>
                          <a:cs typeface="Times New Roman"/>
                        </a:rPr>
                        <a:t>giriş </a:t>
                      </a:r>
                      <a:r>
                        <a:rPr sz="800" spc="5" dirty="0">
                          <a:latin typeface="Times New Roman"/>
                          <a:cs typeface="Times New Roman"/>
                        </a:rPr>
                        <a:t>ve çıkışları arasındaki  </a:t>
                      </a:r>
                      <a:r>
                        <a:rPr sz="800" dirty="0">
                          <a:latin typeface="Times New Roman"/>
                          <a:cs typeface="Times New Roman"/>
                        </a:rPr>
                        <a:t>dengenin</a:t>
                      </a:r>
                      <a:r>
                        <a:rPr sz="800" spc="55" dirty="0">
                          <a:latin typeface="Times New Roman"/>
                          <a:cs typeface="Times New Roman"/>
                        </a:rPr>
                        <a:t> </a:t>
                      </a:r>
                      <a:r>
                        <a:rPr sz="800" dirty="0">
                          <a:latin typeface="Times New Roman"/>
                          <a:cs typeface="Times New Roman"/>
                        </a:rPr>
                        <a:t>sağlanmasını,</a:t>
                      </a:r>
                      <a:endParaRPr sz="800">
                        <a:latin typeface="Times New Roman"/>
                        <a:cs typeface="Times New Roman"/>
                      </a:endParaRPr>
                    </a:p>
                    <a:p>
                      <a:pPr marL="139700" indent="-113030">
                        <a:lnSpc>
                          <a:spcPct val="100000"/>
                        </a:lnSpc>
                        <a:spcBef>
                          <a:spcPts val="25"/>
                        </a:spcBef>
                        <a:buClr>
                          <a:srgbClr val="850AFF"/>
                        </a:buClr>
                        <a:buFont typeface="Times New Roman"/>
                        <a:buAutoNum type="arabicPlain"/>
                        <a:tabLst>
                          <a:tab pos="140335" algn="l"/>
                        </a:tabLst>
                      </a:pPr>
                      <a:r>
                        <a:rPr sz="800" dirty="0">
                          <a:latin typeface="Times New Roman"/>
                          <a:cs typeface="Times New Roman"/>
                        </a:rPr>
                        <a:t>Beklenmeyen </a:t>
                      </a:r>
                      <a:r>
                        <a:rPr sz="800" spc="5" dirty="0">
                          <a:latin typeface="Times New Roman"/>
                          <a:cs typeface="Times New Roman"/>
                        </a:rPr>
                        <a:t>durumlara </a:t>
                      </a:r>
                      <a:r>
                        <a:rPr sz="800" dirty="0">
                          <a:latin typeface="Times New Roman"/>
                          <a:cs typeface="Times New Roman"/>
                        </a:rPr>
                        <a:t>karşı hazırlıklı</a:t>
                      </a:r>
                      <a:r>
                        <a:rPr sz="800" spc="-60" dirty="0">
                          <a:latin typeface="Times New Roman"/>
                          <a:cs typeface="Times New Roman"/>
                        </a:rPr>
                        <a:t> </a:t>
                      </a:r>
                      <a:r>
                        <a:rPr sz="800" spc="-5" dirty="0">
                          <a:latin typeface="Times New Roman"/>
                          <a:cs typeface="Times New Roman"/>
                        </a:rPr>
                        <a:t>olmayı,</a:t>
                      </a:r>
                      <a:endParaRPr sz="800">
                        <a:latin typeface="Times New Roman"/>
                        <a:cs typeface="Times New Roman"/>
                      </a:endParaRPr>
                    </a:p>
                    <a:p>
                      <a:pPr marL="27305" marR="144145">
                        <a:lnSpc>
                          <a:spcPct val="102499"/>
                        </a:lnSpc>
                        <a:buClr>
                          <a:srgbClr val="850AFF"/>
                        </a:buClr>
                        <a:buFont typeface="Times New Roman"/>
                        <a:buAutoNum type="arabicPlain"/>
                        <a:tabLst>
                          <a:tab pos="181610" algn="l"/>
                        </a:tabLst>
                      </a:pPr>
                      <a:r>
                        <a:rPr sz="800" dirty="0">
                          <a:latin typeface="Times New Roman"/>
                          <a:cs typeface="Times New Roman"/>
                        </a:rPr>
                        <a:t>Gelecekteki </a:t>
                      </a:r>
                      <a:r>
                        <a:rPr sz="800" spc="10" dirty="0">
                          <a:latin typeface="Times New Roman"/>
                          <a:cs typeface="Times New Roman"/>
                        </a:rPr>
                        <a:t>büyüme </a:t>
                      </a:r>
                      <a:r>
                        <a:rPr sz="800" spc="5" dirty="0">
                          <a:latin typeface="Times New Roman"/>
                          <a:cs typeface="Times New Roman"/>
                        </a:rPr>
                        <a:t>ve </a:t>
                      </a:r>
                      <a:r>
                        <a:rPr sz="800" spc="10" dirty="0">
                          <a:latin typeface="Times New Roman"/>
                          <a:cs typeface="Times New Roman"/>
                        </a:rPr>
                        <a:t>iş </a:t>
                      </a:r>
                      <a:r>
                        <a:rPr sz="800" spc="5" dirty="0">
                          <a:latin typeface="Times New Roman"/>
                          <a:cs typeface="Times New Roman"/>
                        </a:rPr>
                        <a:t>hacmi genişlemesinin  </a:t>
                      </a:r>
                      <a:r>
                        <a:rPr sz="800" dirty="0">
                          <a:latin typeface="Times New Roman"/>
                          <a:cs typeface="Times New Roman"/>
                        </a:rPr>
                        <a:t>gerektireceği stok</a:t>
                      </a:r>
                      <a:r>
                        <a:rPr sz="800" spc="80" dirty="0">
                          <a:latin typeface="Times New Roman"/>
                          <a:cs typeface="Times New Roman"/>
                        </a:rPr>
                        <a:t> </a:t>
                      </a:r>
                      <a:r>
                        <a:rPr sz="800" dirty="0">
                          <a:latin typeface="Times New Roman"/>
                          <a:cs typeface="Times New Roman"/>
                        </a:rPr>
                        <a:t>ihtiyacını,</a:t>
                      </a:r>
                      <a:endParaRPr sz="800">
                        <a:latin typeface="Times New Roman"/>
                        <a:cs typeface="Times New Roman"/>
                      </a:endParaRPr>
                    </a:p>
                    <a:p>
                      <a:pPr marL="139700" indent="-113030">
                        <a:lnSpc>
                          <a:spcPct val="100000"/>
                        </a:lnSpc>
                        <a:spcBef>
                          <a:spcPts val="25"/>
                        </a:spcBef>
                        <a:buClr>
                          <a:srgbClr val="850AFF"/>
                        </a:buClr>
                        <a:buFont typeface="Times New Roman"/>
                        <a:buAutoNum type="arabicPlain"/>
                        <a:tabLst>
                          <a:tab pos="140335" algn="l"/>
                        </a:tabLst>
                      </a:pPr>
                      <a:r>
                        <a:rPr sz="800" dirty="0">
                          <a:latin typeface="Times New Roman"/>
                          <a:cs typeface="Times New Roman"/>
                        </a:rPr>
                        <a:t>Stok </a:t>
                      </a:r>
                      <a:r>
                        <a:rPr sz="800" spc="5" dirty="0">
                          <a:latin typeface="Times New Roman"/>
                          <a:cs typeface="Times New Roman"/>
                        </a:rPr>
                        <a:t>bulundurma</a:t>
                      </a:r>
                      <a:r>
                        <a:rPr sz="800" spc="65" dirty="0">
                          <a:latin typeface="Times New Roman"/>
                          <a:cs typeface="Times New Roman"/>
                        </a:rPr>
                        <a:t> </a:t>
                      </a:r>
                      <a:r>
                        <a:rPr sz="800" dirty="0">
                          <a:latin typeface="Times New Roman"/>
                          <a:cs typeface="Times New Roman"/>
                        </a:rPr>
                        <a:t>maliyetlerini,</a:t>
                      </a:r>
                      <a:endParaRPr sz="800">
                        <a:latin typeface="Times New Roman"/>
                        <a:cs typeface="Times New Roman"/>
                      </a:endParaRPr>
                    </a:p>
                    <a:p>
                      <a:pPr>
                        <a:lnSpc>
                          <a:spcPct val="100000"/>
                        </a:lnSpc>
                        <a:spcBef>
                          <a:spcPts val="30"/>
                        </a:spcBef>
                      </a:pPr>
                      <a:endParaRPr sz="850">
                        <a:latin typeface="Times New Roman"/>
                        <a:cs typeface="Times New Roman"/>
                      </a:endParaRPr>
                    </a:p>
                    <a:p>
                      <a:pPr marL="27305">
                        <a:lnSpc>
                          <a:spcPct val="100000"/>
                        </a:lnSpc>
                      </a:pPr>
                      <a:r>
                        <a:rPr sz="800" spc="5" dirty="0">
                          <a:latin typeface="Times New Roman"/>
                          <a:cs typeface="Times New Roman"/>
                        </a:rPr>
                        <a:t>dikkate </a:t>
                      </a:r>
                      <a:r>
                        <a:rPr sz="800" dirty="0">
                          <a:latin typeface="Times New Roman"/>
                          <a:cs typeface="Times New Roman"/>
                        </a:rPr>
                        <a:t>almak</a:t>
                      </a:r>
                      <a:r>
                        <a:rPr sz="800" spc="40" dirty="0">
                          <a:latin typeface="Times New Roman"/>
                          <a:cs typeface="Times New Roman"/>
                        </a:rPr>
                        <a:t> </a:t>
                      </a:r>
                      <a:r>
                        <a:rPr sz="800" dirty="0">
                          <a:latin typeface="Times New Roman"/>
                          <a:cs typeface="Times New Roman"/>
                        </a:rPr>
                        <a:t>zorundadırlar.</a:t>
                      </a:r>
                      <a:endParaRPr sz="800">
                        <a:latin typeface="Times New Roman"/>
                        <a:cs typeface="Times New Roman"/>
                      </a:endParaRPr>
                    </a:p>
                  </a:txBody>
                  <a:tcPr marL="0" marR="0" marT="660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800">
                        <a:latin typeface="Times New Roman"/>
                        <a:cs typeface="Times New Roman"/>
                      </a:endParaRPr>
                    </a:p>
                    <a:p>
                      <a:pPr marL="27305">
                        <a:lnSpc>
                          <a:spcPct val="100000"/>
                        </a:lnSpc>
                        <a:spcBef>
                          <a:spcPts val="5"/>
                        </a:spcBef>
                      </a:pPr>
                      <a:r>
                        <a:rPr sz="800" b="1" spc="5" dirty="0">
                          <a:solidFill>
                            <a:srgbClr val="330066"/>
                          </a:solidFill>
                          <a:latin typeface="Arial"/>
                          <a:cs typeface="Arial"/>
                        </a:rPr>
                        <a:t>Neden Finansal</a:t>
                      </a:r>
                      <a:r>
                        <a:rPr sz="800" b="1" spc="15" dirty="0">
                          <a:solidFill>
                            <a:srgbClr val="330066"/>
                          </a:solidFill>
                          <a:latin typeface="Arial"/>
                          <a:cs typeface="Arial"/>
                        </a:rPr>
                        <a:t> </a:t>
                      </a:r>
                      <a:r>
                        <a:rPr sz="800" b="1" spc="5" dirty="0">
                          <a:solidFill>
                            <a:srgbClr val="330066"/>
                          </a:solidFill>
                          <a:latin typeface="Arial"/>
                          <a:cs typeface="Arial"/>
                        </a:rPr>
                        <a:t>Eğitim?</a:t>
                      </a:r>
                      <a:endParaRPr sz="800">
                        <a:latin typeface="Arial"/>
                        <a:cs typeface="Arial"/>
                      </a:endParaRPr>
                    </a:p>
                  </a:txBody>
                  <a:tcPr marL="0" marR="0" marT="508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gn="just">
                        <a:lnSpc>
                          <a:spcPct val="100600"/>
                        </a:lnSpc>
                        <a:spcBef>
                          <a:spcPts val="530"/>
                        </a:spcBef>
                      </a:pPr>
                      <a:r>
                        <a:rPr sz="700" b="1" dirty="0">
                          <a:latin typeface="Times New Roman"/>
                          <a:cs typeface="Times New Roman"/>
                        </a:rPr>
                        <a:t>Finansal </a:t>
                      </a:r>
                      <a:r>
                        <a:rPr sz="700" b="1" spc="-5" dirty="0">
                          <a:latin typeface="Times New Roman"/>
                          <a:cs typeface="Times New Roman"/>
                        </a:rPr>
                        <a:t>eğitim; </a:t>
                      </a:r>
                      <a:r>
                        <a:rPr sz="700" spc="-5" dirty="0">
                          <a:latin typeface="Times New Roman"/>
                          <a:cs typeface="Times New Roman"/>
                        </a:rPr>
                        <a:t>toplum genelinde </a:t>
                      </a:r>
                      <a:r>
                        <a:rPr sz="700" spc="-5" dirty="0">
                          <a:solidFill>
                            <a:srgbClr val="00AFEF"/>
                          </a:solidFill>
                          <a:latin typeface="Times New Roman"/>
                          <a:cs typeface="Times New Roman"/>
                        </a:rPr>
                        <a:t>finansal okuryazarlığı </a:t>
                      </a:r>
                      <a:r>
                        <a:rPr sz="700" dirty="0">
                          <a:latin typeface="Times New Roman"/>
                          <a:cs typeface="Times New Roman"/>
                        </a:rPr>
                        <a:t>artıran  </a:t>
                      </a:r>
                      <a:r>
                        <a:rPr sz="700" spc="-5" dirty="0">
                          <a:latin typeface="Times New Roman"/>
                          <a:cs typeface="Times New Roman"/>
                        </a:rPr>
                        <a:t>ve bireylerde </a:t>
                      </a:r>
                      <a:r>
                        <a:rPr sz="700" dirty="0">
                          <a:solidFill>
                            <a:srgbClr val="FF0000"/>
                          </a:solidFill>
                          <a:latin typeface="Times New Roman"/>
                          <a:cs typeface="Times New Roman"/>
                        </a:rPr>
                        <a:t>asgari </a:t>
                      </a:r>
                      <a:r>
                        <a:rPr sz="700" spc="-5" dirty="0">
                          <a:solidFill>
                            <a:srgbClr val="FF0000"/>
                          </a:solidFill>
                          <a:latin typeface="Times New Roman"/>
                          <a:cs typeface="Times New Roman"/>
                        </a:rPr>
                        <a:t>finans kültürünün </a:t>
                      </a:r>
                      <a:r>
                        <a:rPr sz="700" spc="-5" dirty="0">
                          <a:latin typeface="Times New Roman"/>
                          <a:cs typeface="Times New Roman"/>
                        </a:rPr>
                        <a:t>oluşturulmasına hizmet  </a:t>
                      </a:r>
                      <a:r>
                        <a:rPr sz="700" dirty="0">
                          <a:latin typeface="Times New Roman"/>
                          <a:cs typeface="Times New Roman"/>
                        </a:rPr>
                        <a:t>eden, </a:t>
                      </a:r>
                      <a:r>
                        <a:rPr sz="700" spc="-5" dirty="0">
                          <a:latin typeface="Times New Roman"/>
                          <a:cs typeface="Times New Roman"/>
                        </a:rPr>
                        <a:t>temelde bireylerin yerleşik davranış kalıplarının ve  </a:t>
                      </a:r>
                      <a:r>
                        <a:rPr sz="700" spc="-5" dirty="0">
                          <a:solidFill>
                            <a:srgbClr val="00AF50"/>
                          </a:solidFill>
                          <a:latin typeface="Times New Roman"/>
                          <a:cs typeface="Times New Roman"/>
                        </a:rPr>
                        <a:t>önyargılarının değiştirilmesi </a:t>
                      </a:r>
                      <a:r>
                        <a:rPr sz="700" spc="-5" dirty="0">
                          <a:latin typeface="Times New Roman"/>
                          <a:cs typeface="Times New Roman"/>
                        </a:rPr>
                        <a:t>ve geliştirilmesini hedefleyen,  </a:t>
                      </a:r>
                      <a:r>
                        <a:rPr sz="700" dirty="0">
                          <a:latin typeface="Times New Roman"/>
                          <a:cs typeface="Times New Roman"/>
                        </a:rPr>
                        <a:t>finansal </a:t>
                      </a:r>
                      <a:r>
                        <a:rPr sz="700" spc="-5" dirty="0">
                          <a:latin typeface="Times New Roman"/>
                          <a:cs typeface="Times New Roman"/>
                        </a:rPr>
                        <a:t>eğitim öğretim faaliyetlerinin </a:t>
                      </a:r>
                      <a:r>
                        <a:rPr sz="700" dirty="0">
                          <a:latin typeface="Times New Roman"/>
                          <a:cs typeface="Times New Roman"/>
                        </a:rPr>
                        <a:t>tamamı </a:t>
                      </a:r>
                      <a:r>
                        <a:rPr sz="700" spc="-5" dirty="0">
                          <a:latin typeface="Times New Roman"/>
                          <a:cs typeface="Times New Roman"/>
                        </a:rPr>
                        <a:t>olarak  belirlenmiştir (Altıntaş, </a:t>
                      </a:r>
                      <a:r>
                        <a:rPr sz="700" spc="5" dirty="0">
                          <a:latin typeface="Times New Roman"/>
                          <a:cs typeface="Times New Roman"/>
                        </a:rPr>
                        <a:t>2008:</a:t>
                      </a:r>
                      <a:r>
                        <a:rPr sz="700" spc="-20" dirty="0">
                          <a:latin typeface="Times New Roman"/>
                          <a:cs typeface="Times New Roman"/>
                        </a:rPr>
                        <a:t> </a:t>
                      </a:r>
                      <a:r>
                        <a:rPr sz="700" dirty="0">
                          <a:latin typeface="Times New Roman"/>
                          <a:cs typeface="Times New Roman"/>
                        </a:rPr>
                        <a:t>25)*.</a:t>
                      </a:r>
                      <a:endParaRPr sz="7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10"/>
                        </a:spcBef>
                      </a:pPr>
                      <a:endParaRPr sz="1050">
                        <a:latin typeface="Times New Roman"/>
                        <a:cs typeface="Times New Roman"/>
                      </a:endParaRPr>
                    </a:p>
                    <a:p>
                      <a:pPr marL="27305" marR="143510" algn="just">
                        <a:lnSpc>
                          <a:spcPct val="103800"/>
                        </a:lnSpc>
                      </a:pPr>
                      <a:r>
                        <a:rPr sz="400" b="1" dirty="0">
                          <a:latin typeface="Times New Roman"/>
                          <a:cs typeface="Times New Roman"/>
                        </a:rPr>
                        <a:t>*Altıntaş, </a:t>
                      </a:r>
                      <a:r>
                        <a:rPr sz="400" b="1" spc="-5" dirty="0">
                          <a:latin typeface="Times New Roman"/>
                          <a:cs typeface="Times New Roman"/>
                        </a:rPr>
                        <a:t>K.</a:t>
                      </a:r>
                      <a:r>
                        <a:rPr sz="400" b="1" spc="90" dirty="0">
                          <a:latin typeface="Times New Roman"/>
                          <a:cs typeface="Times New Roman"/>
                        </a:rPr>
                        <a:t> </a:t>
                      </a:r>
                      <a:r>
                        <a:rPr sz="400" b="1" dirty="0">
                          <a:latin typeface="Times New Roman"/>
                          <a:cs typeface="Times New Roman"/>
                        </a:rPr>
                        <a:t>M. (2008). </a:t>
                      </a:r>
                      <a:r>
                        <a:rPr sz="400" dirty="0">
                          <a:latin typeface="Times New Roman"/>
                          <a:cs typeface="Times New Roman"/>
                        </a:rPr>
                        <a:t>Bireysel Yatırımcılar Açısından Finansal Eğitimin Önemi, Toplumda Finansal  Okuryazarlık Düzeyinin Yükseltilmesi ve Bireylerde Asgari Finans Kültürünün Oluşturma Süreci. Türk </a:t>
                      </a:r>
                      <a:r>
                        <a:rPr sz="400" spc="-5" dirty="0">
                          <a:latin typeface="Times New Roman"/>
                          <a:cs typeface="Times New Roman"/>
                        </a:rPr>
                        <a:t>Sigorta  Enstitüsü Vakfı,</a:t>
                      </a:r>
                      <a:r>
                        <a:rPr sz="400" spc="-35" dirty="0">
                          <a:latin typeface="Times New Roman"/>
                          <a:cs typeface="Times New Roman"/>
                        </a:rPr>
                        <a:t> </a:t>
                      </a:r>
                      <a:r>
                        <a:rPr sz="400" dirty="0">
                          <a:latin typeface="Times New Roman"/>
                          <a:cs typeface="Times New Roman"/>
                        </a:rPr>
                        <a:t>s.14.</a:t>
                      </a:r>
                      <a:endParaRPr sz="400">
                        <a:latin typeface="Times New Roman"/>
                        <a:cs typeface="Times New Roman"/>
                      </a:endParaRPr>
                    </a:p>
                  </a:txBody>
                  <a:tcPr marL="0" marR="0" marT="6731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800" dirty="0">
                        <a:latin typeface="Times New Roman"/>
                        <a:cs typeface="Times New Roman"/>
                      </a:endParaRPr>
                    </a:p>
                    <a:p>
                      <a:pPr marL="27305">
                        <a:lnSpc>
                          <a:spcPct val="100000"/>
                        </a:lnSpc>
                        <a:spcBef>
                          <a:spcPts val="5"/>
                        </a:spcBef>
                      </a:pPr>
                      <a:r>
                        <a:rPr sz="800" b="1" spc="5" dirty="0">
                          <a:solidFill>
                            <a:srgbClr val="330066"/>
                          </a:solidFill>
                          <a:latin typeface="Arial"/>
                          <a:cs typeface="Arial"/>
                        </a:rPr>
                        <a:t>Finansal eğitimli</a:t>
                      </a:r>
                      <a:r>
                        <a:rPr sz="800" b="1" spc="15" dirty="0">
                          <a:solidFill>
                            <a:srgbClr val="330066"/>
                          </a:solidFill>
                          <a:latin typeface="Arial"/>
                          <a:cs typeface="Arial"/>
                        </a:rPr>
                        <a:t> </a:t>
                      </a:r>
                      <a:r>
                        <a:rPr sz="800" b="1" dirty="0">
                          <a:solidFill>
                            <a:srgbClr val="330066"/>
                          </a:solidFill>
                          <a:latin typeface="Arial"/>
                          <a:cs typeface="Arial"/>
                        </a:rPr>
                        <a:t>bireyler;</a:t>
                      </a:r>
                      <a:endParaRPr sz="800" dirty="0">
                        <a:latin typeface="Arial"/>
                        <a:cs typeface="Arial"/>
                      </a:endParaRPr>
                    </a:p>
                  </a:txBody>
                  <a:tcPr marL="0" marR="0" marT="508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70"/>
                        </a:spcBef>
                      </a:pPr>
                      <a:r>
                        <a:rPr sz="500" spc="5" dirty="0">
                          <a:latin typeface="Times New Roman"/>
                          <a:cs typeface="Times New Roman"/>
                        </a:rPr>
                        <a:t>Yapılan araştırma sonuçlarına göre finansal </a:t>
                      </a:r>
                      <a:r>
                        <a:rPr sz="500" dirty="0">
                          <a:latin typeface="Times New Roman"/>
                          <a:cs typeface="Times New Roman"/>
                        </a:rPr>
                        <a:t>eğitimli</a:t>
                      </a:r>
                      <a:r>
                        <a:rPr sz="500" spc="25" dirty="0">
                          <a:latin typeface="Times New Roman"/>
                          <a:cs typeface="Times New Roman"/>
                        </a:rPr>
                        <a:t> </a:t>
                      </a:r>
                      <a:r>
                        <a:rPr sz="500" dirty="0">
                          <a:latin typeface="Times New Roman"/>
                          <a:cs typeface="Times New Roman"/>
                        </a:rPr>
                        <a:t>bireylerin;</a:t>
                      </a:r>
                    </a:p>
                    <a:p>
                      <a:pPr>
                        <a:lnSpc>
                          <a:spcPct val="100000"/>
                        </a:lnSpc>
                        <a:spcBef>
                          <a:spcPts val="50"/>
                        </a:spcBef>
                      </a:pPr>
                      <a:endParaRPr sz="550" dirty="0">
                        <a:latin typeface="Times New Roman"/>
                        <a:cs typeface="Times New Roman"/>
                      </a:endParaRPr>
                    </a:p>
                    <a:p>
                      <a:pPr marL="127635" indent="-100965">
                        <a:lnSpc>
                          <a:spcPct val="100000"/>
                        </a:lnSpc>
                        <a:spcBef>
                          <a:spcPts val="5"/>
                        </a:spcBef>
                        <a:buClr>
                          <a:srgbClr val="330066"/>
                        </a:buClr>
                        <a:buSzPct val="70000"/>
                        <a:buFont typeface="Wingdings"/>
                        <a:buChar char=""/>
                        <a:tabLst>
                          <a:tab pos="128270" algn="l"/>
                        </a:tabLst>
                      </a:pPr>
                      <a:r>
                        <a:rPr sz="500" spc="10" dirty="0">
                          <a:latin typeface="Times New Roman"/>
                          <a:cs typeface="Times New Roman"/>
                        </a:rPr>
                        <a:t>Daha </a:t>
                      </a:r>
                      <a:r>
                        <a:rPr sz="500" spc="5" dirty="0">
                          <a:latin typeface="Times New Roman"/>
                          <a:cs typeface="Times New Roman"/>
                        </a:rPr>
                        <a:t>fazla </a:t>
                      </a:r>
                      <a:r>
                        <a:rPr sz="500" dirty="0">
                          <a:latin typeface="Times New Roman"/>
                          <a:cs typeface="Times New Roman"/>
                        </a:rPr>
                        <a:t>gelire </a:t>
                      </a:r>
                      <a:r>
                        <a:rPr sz="500" spc="5" dirty="0">
                          <a:latin typeface="Times New Roman"/>
                          <a:cs typeface="Times New Roman"/>
                        </a:rPr>
                        <a:t>sahip</a:t>
                      </a:r>
                      <a:r>
                        <a:rPr sz="500" spc="45" dirty="0">
                          <a:latin typeface="Times New Roman"/>
                          <a:cs typeface="Times New Roman"/>
                        </a:rPr>
                        <a:t> </a:t>
                      </a:r>
                      <a:r>
                        <a:rPr sz="500" dirty="0">
                          <a:latin typeface="Times New Roman"/>
                          <a:cs typeface="Times New Roman"/>
                        </a:rPr>
                        <a:t>olmak,</a:t>
                      </a:r>
                    </a:p>
                    <a:p>
                      <a:pPr marL="127635" indent="-100965">
                        <a:lnSpc>
                          <a:spcPct val="100000"/>
                        </a:lnSpc>
                        <a:spcBef>
                          <a:spcPts val="35"/>
                        </a:spcBef>
                        <a:buClr>
                          <a:srgbClr val="330066"/>
                        </a:buClr>
                        <a:buSzPct val="70000"/>
                        <a:buFont typeface="Wingdings"/>
                        <a:buChar char=""/>
                        <a:tabLst>
                          <a:tab pos="128270" algn="l"/>
                        </a:tabLst>
                      </a:pPr>
                      <a:r>
                        <a:rPr sz="500" spc="10" dirty="0">
                          <a:latin typeface="Times New Roman"/>
                          <a:cs typeface="Times New Roman"/>
                        </a:rPr>
                        <a:t>Daha </a:t>
                      </a:r>
                      <a:r>
                        <a:rPr sz="500" spc="5" dirty="0">
                          <a:latin typeface="Times New Roman"/>
                          <a:cs typeface="Times New Roman"/>
                        </a:rPr>
                        <a:t>fazla tasarruf </a:t>
                      </a:r>
                      <a:r>
                        <a:rPr sz="500" dirty="0">
                          <a:latin typeface="Times New Roman"/>
                          <a:cs typeface="Times New Roman"/>
                        </a:rPr>
                        <a:t>etmek,</a:t>
                      </a: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Emeklilik için daha fazla birikim</a:t>
                      </a:r>
                      <a:r>
                        <a:rPr sz="500" spc="-55" dirty="0">
                          <a:latin typeface="Times New Roman"/>
                          <a:cs typeface="Times New Roman"/>
                        </a:rPr>
                        <a:t> </a:t>
                      </a:r>
                      <a:r>
                        <a:rPr sz="500" dirty="0">
                          <a:latin typeface="Times New Roman"/>
                          <a:cs typeface="Times New Roman"/>
                        </a:rPr>
                        <a:t>yapmak,</a:t>
                      </a:r>
                    </a:p>
                    <a:p>
                      <a:pPr marL="127635" indent="-100965">
                        <a:lnSpc>
                          <a:spcPct val="100000"/>
                        </a:lnSpc>
                        <a:spcBef>
                          <a:spcPts val="25"/>
                        </a:spcBef>
                        <a:buClr>
                          <a:srgbClr val="330066"/>
                        </a:buClr>
                        <a:buSzPct val="70000"/>
                        <a:buFont typeface="Wingdings"/>
                        <a:buChar char=""/>
                        <a:tabLst>
                          <a:tab pos="128270" algn="l"/>
                        </a:tabLst>
                      </a:pPr>
                      <a:r>
                        <a:rPr sz="500" spc="5" dirty="0">
                          <a:latin typeface="Times New Roman"/>
                          <a:cs typeface="Times New Roman"/>
                        </a:rPr>
                        <a:t>Borçları </a:t>
                      </a:r>
                      <a:r>
                        <a:rPr sz="500" dirty="0">
                          <a:latin typeface="Times New Roman"/>
                          <a:cs typeface="Times New Roman"/>
                        </a:rPr>
                        <a:t>iyi</a:t>
                      </a:r>
                      <a:r>
                        <a:rPr sz="500" spc="15" dirty="0">
                          <a:latin typeface="Times New Roman"/>
                          <a:cs typeface="Times New Roman"/>
                        </a:rPr>
                        <a:t> </a:t>
                      </a:r>
                      <a:r>
                        <a:rPr sz="500" dirty="0">
                          <a:latin typeface="Times New Roman"/>
                          <a:cs typeface="Times New Roman"/>
                        </a:rPr>
                        <a:t>yönetmek,</a:t>
                      </a:r>
                    </a:p>
                    <a:p>
                      <a:pPr marL="127635" indent="-100965">
                        <a:lnSpc>
                          <a:spcPct val="100000"/>
                        </a:lnSpc>
                        <a:spcBef>
                          <a:spcPts val="35"/>
                        </a:spcBef>
                        <a:buClr>
                          <a:srgbClr val="330066"/>
                        </a:buClr>
                        <a:buSzPct val="70000"/>
                        <a:buFont typeface="Wingdings"/>
                        <a:buChar char=""/>
                        <a:tabLst>
                          <a:tab pos="128270" algn="l"/>
                        </a:tabLst>
                      </a:pPr>
                      <a:r>
                        <a:rPr sz="500" dirty="0">
                          <a:latin typeface="Times New Roman"/>
                          <a:cs typeface="Times New Roman"/>
                        </a:rPr>
                        <a:t>Akıllıca</a:t>
                      </a:r>
                      <a:r>
                        <a:rPr sz="500" spc="45" dirty="0">
                          <a:latin typeface="Times New Roman"/>
                          <a:cs typeface="Times New Roman"/>
                        </a:rPr>
                        <a:t> </a:t>
                      </a:r>
                      <a:r>
                        <a:rPr sz="500" spc="5" dirty="0">
                          <a:latin typeface="Times New Roman"/>
                          <a:cs typeface="Times New Roman"/>
                        </a:rPr>
                        <a:t>borçlanmak,</a:t>
                      </a:r>
                      <a:endParaRPr sz="500" dirty="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Finansal </a:t>
                      </a:r>
                      <a:r>
                        <a:rPr sz="500" dirty="0">
                          <a:latin typeface="Times New Roman"/>
                          <a:cs typeface="Times New Roman"/>
                        </a:rPr>
                        <a:t>hedefler konusunda </a:t>
                      </a:r>
                      <a:r>
                        <a:rPr sz="500" spc="5" dirty="0">
                          <a:latin typeface="Times New Roman"/>
                          <a:cs typeface="Times New Roman"/>
                        </a:rPr>
                        <a:t>daha gerçekçi</a:t>
                      </a:r>
                      <a:r>
                        <a:rPr sz="500" spc="-65" dirty="0">
                          <a:latin typeface="Times New Roman"/>
                          <a:cs typeface="Times New Roman"/>
                        </a:rPr>
                        <a:t> </a:t>
                      </a:r>
                      <a:r>
                        <a:rPr sz="500" dirty="0">
                          <a:latin typeface="Times New Roman"/>
                          <a:cs typeface="Times New Roman"/>
                        </a:rPr>
                        <a:t>olmak,</a:t>
                      </a: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Finansal piyasalarda daha aktif</a:t>
                      </a:r>
                      <a:r>
                        <a:rPr sz="500" spc="75" dirty="0">
                          <a:latin typeface="Times New Roman"/>
                          <a:cs typeface="Times New Roman"/>
                        </a:rPr>
                        <a:t> </a:t>
                      </a:r>
                      <a:r>
                        <a:rPr sz="500" dirty="0">
                          <a:latin typeface="Times New Roman"/>
                          <a:cs typeface="Times New Roman"/>
                        </a:rPr>
                        <a:t>olmak,</a:t>
                      </a:r>
                    </a:p>
                    <a:p>
                      <a:pPr marL="127635" indent="-100965">
                        <a:lnSpc>
                          <a:spcPct val="100000"/>
                        </a:lnSpc>
                        <a:spcBef>
                          <a:spcPts val="40"/>
                        </a:spcBef>
                        <a:buClr>
                          <a:srgbClr val="330066"/>
                        </a:buClr>
                        <a:buSzPct val="70000"/>
                        <a:buFont typeface="Wingdings"/>
                        <a:buChar char=""/>
                        <a:tabLst>
                          <a:tab pos="128270" algn="l"/>
                        </a:tabLst>
                      </a:pPr>
                      <a:r>
                        <a:rPr sz="500" spc="5" dirty="0">
                          <a:latin typeface="Times New Roman"/>
                          <a:cs typeface="Times New Roman"/>
                        </a:rPr>
                        <a:t>Finansal </a:t>
                      </a:r>
                      <a:r>
                        <a:rPr sz="500" dirty="0">
                          <a:latin typeface="Times New Roman"/>
                          <a:cs typeface="Times New Roman"/>
                        </a:rPr>
                        <a:t>konularda kendine güven</a:t>
                      </a:r>
                      <a:r>
                        <a:rPr sz="500" spc="-75" dirty="0">
                          <a:latin typeface="Times New Roman"/>
                          <a:cs typeface="Times New Roman"/>
                        </a:rPr>
                        <a:t> </a:t>
                      </a:r>
                      <a:r>
                        <a:rPr sz="500" dirty="0">
                          <a:latin typeface="Times New Roman"/>
                          <a:cs typeface="Times New Roman"/>
                        </a:rPr>
                        <a:t>duymak,</a:t>
                      </a:r>
                    </a:p>
                    <a:p>
                      <a:pPr marL="127635" indent="-100965">
                        <a:lnSpc>
                          <a:spcPct val="100000"/>
                        </a:lnSpc>
                        <a:spcBef>
                          <a:spcPts val="20"/>
                        </a:spcBef>
                        <a:buClr>
                          <a:srgbClr val="330066"/>
                        </a:buClr>
                        <a:buSzPct val="70000"/>
                        <a:buFont typeface="Wingdings"/>
                        <a:buChar char=""/>
                        <a:tabLst>
                          <a:tab pos="128270" algn="l"/>
                        </a:tabLst>
                      </a:pPr>
                      <a:r>
                        <a:rPr sz="500" spc="5" dirty="0">
                          <a:latin typeface="Times New Roman"/>
                          <a:cs typeface="Times New Roman"/>
                        </a:rPr>
                        <a:t>Ürünleri daha </a:t>
                      </a:r>
                      <a:r>
                        <a:rPr sz="500" dirty="0">
                          <a:latin typeface="Times New Roman"/>
                          <a:cs typeface="Times New Roman"/>
                        </a:rPr>
                        <a:t>doğru</a:t>
                      </a:r>
                      <a:r>
                        <a:rPr sz="500" spc="55" dirty="0">
                          <a:latin typeface="Times New Roman"/>
                          <a:cs typeface="Times New Roman"/>
                        </a:rPr>
                        <a:t> </a:t>
                      </a:r>
                      <a:r>
                        <a:rPr sz="500" dirty="0">
                          <a:latin typeface="Times New Roman"/>
                          <a:cs typeface="Times New Roman"/>
                        </a:rPr>
                        <a:t>seçmek,</a:t>
                      </a:r>
                    </a:p>
                    <a:p>
                      <a:pPr marL="127635" indent="-100965">
                        <a:lnSpc>
                          <a:spcPct val="100000"/>
                        </a:lnSpc>
                        <a:spcBef>
                          <a:spcPts val="35"/>
                        </a:spcBef>
                        <a:buClr>
                          <a:srgbClr val="330066"/>
                        </a:buClr>
                        <a:buSzPct val="70000"/>
                        <a:buFont typeface="Wingdings"/>
                        <a:buChar char=""/>
                        <a:tabLst>
                          <a:tab pos="128270" algn="l"/>
                        </a:tabLst>
                      </a:pPr>
                      <a:r>
                        <a:rPr sz="500" dirty="0">
                          <a:latin typeface="Times New Roman"/>
                          <a:cs typeface="Times New Roman"/>
                        </a:rPr>
                        <a:t>Tüketici </a:t>
                      </a:r>
                      <a:r>
                        <a:rPr sz="500" spc="5" dirty="0">
                          <a:latin typeface="Times New Roman"/>
                          <a:cs typeface="Times New Roman"/>
                        </a:rPr>
                        <a:t>haklarını</a:t>
                      </a:r>
                      <a:r>
                        <a:rPr sz="500" spc="-55" dirty="0">
                          <a:latin typeface="Times New Roman"/>
                          <a:cs typeface="Times New Roman"/>
                        </a:rPr>
                        <a:t> </a:t>
                      </a:r>
                      <a:r>
                        <a:rPr sz="500" dirty="0">
                          <a:latin typeface="Times New Roman"/>
                          <a:cs typeface="Times New Roman"/>
                        </a:rPr>
                        <a:t>bilmek,</a:t>
                      </a:r>
                    </a:p>
                    <a:p>
                      <a:pPr marL="127635" indent="-100965">
                        <a:lnSpc>
                          <a:spcPct val="100000"/>
                        </a:lnSpc>
                        <a:spcBef>
                          <a:spcPts val="40"/>
                        </a:spcBef>
                        <a:buClr>
                          <a:srgbClr val="330066"/>
                        </a:buClr>
                        <a:buSzPct val="70000"/>
                        <a:buFont typeface="Wingdings"/>
                        <a:buChar char=""/>
                        <a:tabLst>
                          <a:tab pos="128270" algn="l"/>
                        </a:tabLst>
                      </a:pPr>
                      <a:r>
                        <a:rPr sz="500" spc="5" dirty="0">
                          <a:latin typeface="Times New Roman"/>
                          <a:cs typeface="Times New Roman"/>
                        </a:rPr>
                        <a:t>Finansal </a:t>
                      </a:r>
                      <a:r>
                        <a:rPr sz="500" dirty="0">
                          <a:latin typeface="Times New Roman"/>
                          <a:cs typeface="Times New Roman"/>
                        </a:rPr>
                        <a:t>planlama ve </a:t>
                      </a:r>
                      <a:r>
                        <a:rPr sz="500" spc="5" dirty="0">
                          <a:latin typeface="Times New Roman"/>
                          <a:cs typeface="Times New Roman"/>
                        </a:rPr>
                        <a:t>bütçeleme</a:t>
                      </a:r>
                      <a:r>
                        <a:rPr sz="500" spc="10" dirty="0">
                          <a:latin typeface="Times New Roman"/>
                          <a:cs typeface="Times New Roman"/>
                        </a:rPr>
                        <a:t> </a:t>
                      </a:r>
                      <a:r>
                        <a:rPr sz="500" dirty="0">
                          <a:latin typeface="Times New Roman"/>
                          <a:cs typeface="Times New Roman"/>
                        </a:rPr>
                        <a:t>yapmak</a:t>
                      </a:r>
                    </a:p>
                    <a:p>
                      <a:pPr>
                        <a:lnSpc>
                          <a:spcPct val="100000"/>
                        </a:lnSpc>
                        <a:spcBef>
                          <a:spcPts val="10"/>
                        </a:spcBef>
                      </a:pPr>
                      <a:endParaRPr sz="500" dirty="0">
                        <a:latin typeface="Times New Roman"/>
                        <a:cs typeface="Times New Roman"/>
                      </a:endParaRPr>
                    </a:p>
                    <a:p>
                      <a:pPr marL="27305" marR="143510">
                        <a:lnSpc>
                          <a:spcPct val="113999"/>
                        </a:lnSpc>
                      </a:pPr>
                      <a:r>
                        <a:rPr sz="500" spc="5" dirty="0">
                          <a:latin typeface="Times New Roman"/>
                          <a:cs typeface="Times New Roman"/>
                        </a:rPr>
                        <a:t>gibi davranış biçimlerini gösterme eğilimleri, </a:t>
                      </a:r>
                      <a:r>
                        <a:rPr sz="500" spc="10" dirty="0">
                          <a:latin typeface="Times New Roman"/>
                          <a:cs typeface="Times New Roman"/>
                        </a:rPr>
                        <a:t>eğitimsiz </a:t>
                      </a:r>
                      <a:r>
                        <a:rPr sz="500" spc="5" dirty="0">
                          <a:latin typeface="Times New Roman"/>
                          <a:cs typeface="Times New Roman"/>
                        </a:rPr>
                        <a:t>bireylere </a:t>
                      </a:r>
                      <a:r>
                        <a:rPr sz="500" spc="10" dirty="0">
                          <a:latin typeface="Times New Roman"/>
                          <a:cs typeface="Times New Roman"/>
                        </a:rPr>
                        <a:t>göre </a:t>
                      </a:r>
                      <a:r>
                        <a:rPr sz="500" spc="5" dirty="0">
                          <a:latin typeface="Times New Roman"/>
                          <a:cs typeface="Times New Roman"/>
                        </a:rPr>
                        <a:t>daha fazla  </a:t>
                      </a:r>
                      <a:r>
                        <a:rPr sz="500" dirty="0">
                          <a:latin typeface="Times New Roman"/>
                          <a:cs typeface="Times New Roman"/>
                        </a:rPr>
                        <a:t>olmaktadır </a:t>
                      </a:r>
                      <a:r>
                        <a:rPr sz="400" i="1" spc="5" dirty="0">
                          <a:latin typeface="Times New Roman"/>
                          <a:cs typeface="Times New Roman"/>
                        </a:rPr>
                        <a:t>(Capuano </a:t>
                      </a:r>
                      <a:r>
                        <a:rPr sz="400" i="1" dirty="0">
                          <a:latin typeface="Times New Roman"/>
                          <a:cs typeface="Times New Roman"/>
                        </a:rPr>
                        <a:t>A. ve Ramsey I.,</a:t>
                      </a:r>
                      <a:r>
                        <a:rPr sz="400" i="1" spc="-40" dirty="0">
                          <a:latin typeface="Times New Roman"/>
                          <a:cs typeface="Times New Roman"/>
                        </a:rPr>
                        <a:t> </a:t>
                      </a:r>
                      <a:r>
                        <a:rPr sz="400" i="1" dirty="0">
                          <a:latin typeface="Times New Roman"/>
                          <a:cs typeface="Times New Roman"/>
                        </a:rPr>
                        <a:t>2012:35-36).</a:t>
                      </a:r>
                      <a:endParaRPr sz="400" dirty="0">
                        <a:latin typeface="Times New Roman"/>
                        <a:cs typeface="Times New Roman"/>
                      </a:endParaRPr>
                    </a:p>
                    <a:p>
                      <a:pPr>
                        <a:lnSpc>
                          <a:spcPct val="100000"/>
                        </a:lnSpc>
                        <a:spcBef>
                          <a:spcPts val="40"/>
                        </a:spcBef>
                      </a:pPr>
                      <a:endParaRPr sz="600" dirty="0">
                        <a:latin typeface="Times New Roman"/>
                        <a:cs typeface="Times New Roman"/>
                      </a:endParaRPr>
                    </a:p>
                    <a:p>
                      <a:pPr marL="27305" marR="143510">
                        <a:lnSpc>
                          <a:spcPct val="115999"/>
                        </a:lnSpc>
                      </a:pPr>
                      <a:r>
                        <a:rPr sz="250" b="1" spc="15" dirty="0">
                          <a:latin typeface="Times New Roman"/>
                          <a:cs typeface="Times New Roman"/>
                        </a:rPr>
                        <a:t>Capuano, A.ve </a:t>
                      </a:r>
                      <a:r>
                        <a:rPr sz="250" b="1" spc="20" dirty="0">
                          <a:latin typeface="Times New Roman"/>
                          <a:cs typeface="Times New Roman"/>
                        </a:rPr>
                        <a:t>Ramsay, </a:t>
                      </a:r>
                      <a:r>
                        <a:rPr sz="250" b="1" spc="5" dirty="0">
                          <a:latin typeface="Times New Roman"/>
                          <a:cs typeface="Times New Roman"/>
                        </a:rPr>
                        <a:t>I. </a:t>
                      </a:r>
                      <a:r>
                        <a:rPr sz="250" b="1" spc="15" dirty="0">
                          <a:latin typeface="Times New Roman"/>
                          <a:cs typeface="Times New Roman"/>
                        </a:rPr>
                        <a:t>(2011). </a:t>
                      </a:r>
                      <a:r>
                        <a:rPr sz="250" spc="20" dirty="0">
                          <a:latin typeface="Times New Roman"/>
                          <a:cs typeface="Times New Roman"/>
                        </a:rPr>
                        <a:t>What </a:t>
                      </a:r>
                      <a:r>
                        <a:rPr sz="250" spc="15" dirty="0">
                          <a:latin typeface="Times New Roman"/>
                          <a:cs typeface="Times New Roman"/>
                        </a:rPr>
                        <a:t>Causes Suboptimal Financial Behaviour? </a:t>
                      </a:r>
                      <a:r>
                        <a:rPr sz="250" spc="20" dirty="0">
                          <a:latin typeface="Times New Roman"/>
                          <a:cs typeface="Times New Roman"/>
                        </a:rPr>
                        <a:t>An </a:t>
                      </a:r>
                      <a:r>
                        <a:rPr sz="250" spc="15" dirty="0">
                          <a:latin typeface="Times New Roman"/>
                          <a:cs typeface="Times New Roman"/>
                        </a:rPr>
                        <a:t>Exploration </a:t>
                      </a:r>
                      <a:r>
                        <a:rPr sz="250" spc="20" dirty="0">
                          <a:latin typeface="Times New Roman"/>
                          <a:cs typeface="Times New Roman"/>
                        </a:rPr>
                        <a:t>of </a:t>
                      </a:r>
                      <a:r>
                        <a:rPr sz="250" spc="15" dirty="0">
                          <a:latin typeface="Times New Roman"/>
                          <a:cs typeface="Times New Roman"/>
                        </a:rPr>
                        <a:t>Financial Literacy, Social Influences and Behavioural  Economics, </a:t>
                      </a:r>
                      <a:r>
                        <a:rPr sz="250" spc="10" dirty="0">
                          <a:latin typeface="Times New Roman"/>
                          <a:cs typeface="Times New Roman"/>
                        </a:rPr>
                        <a:t>Financial Literacy Project, </a:t>
                      </a:r>
                      <a:r>
                        <a:rPr sz="250" spc="15" dirty="0">
                          <a:latin typeface="Times New Roman"/>
                          <a:cs typeface="Times New Roman"/>
                        </a:rPr>
                        <a:t>Research Report, The </a:t>
                      </a:r>
                      <a:r>
                        <a:rPr sz="250" spc="10" dirty="0">
                          <a:latin typeface="Times New Roman"/>
                          <a:cs typeface="Times New Roman"/>
                        </a:rPr>
                        <a:t>Universitiy </a:t>
                      </a:r>
                      <a:r>
                        <a:rPr sz="250" spc="15" dirty="0">
                          <a:latin typeface="Times New Roman"/>
                          <a:cs typeface="Times New Roman"/>
                        </a:rPr>
                        <a:t>of</a:t>
                      </a:r>
                      <a:r>
                        <a:rPr sz="250" spc="20" dirty="0">
                          <a:latin typeface="Times New Roman"/>
                          <a:cs typeface="Times New Roman"/>
                        </a:rPr>
                        <a:t> </a:t>
                      </a:r>
                      <a:r>
                        <a:rPr sz="250" spc="15" dirty="0">
                          <a:latin typeface="Times New Roman"/>
                          <a:cs typeface="Times New Roman"/>
                        </a:rPr>
                        <a:t>Melbourne.</a:t>
                      </a:r>
                      <a:endParaRPr sz="250" dirty="0">
                        <a:latin typeface="Times New Roman"/>
                        <a:cs typeface="Times New Roman"/>
                      </a:endParaRPr>
                    </a:p>
                  </a:txBody>
                  <a:tcPr marL="0" marR="0" marT="2159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9"/>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2069"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350"/>
                        </a:spcBef>
                      </a:pPr>
                      <a:r>
                        <a:rPr sz="550" b="1" spc="15" dirty="0">
                          <a:solidFill>
                            <a:srgbClr val="FF0000"/>
                          </a:solidFill>
                          <a:latin typeface="Times New Roman"/>
                          <a:cs typeface="Times New Roman"/>
                        </a:rPr>
                        <a:t>FİNANSAL </a:t>
                      </a:r>
                      <a:r>
                        <a:rPr sz="550" b="1" spc="25" dirty="0">
                          <a:solidFill>
                            <a:srgbClr val="FF0000"/>
                          </a:solidFill>
                          <a:latin typeface="Times New Roman"/>
                          <a:cs typeface="Times New Roman"/>
                        </a:rPr>
                        <a:t>TABLO</a:t>
                      </a:r>
                      <a:r>
                        <a:rPr sz="550" b="1" dirty="0">
                          <a:solidFill>
                            <a:srgbClr val="FF0000"/>
                          </a:solidFill>
                          <a:latin typeface="Times New Roman"/>
                          <a:cs typeface="Times New Roman"/>
                        </a:rPr>
                        <a:t> </a:t>
                      </a:r>
                      <a:r>
                        <a:rPr sz="550" b="1" spc="25" dirty="0">
                          <a:solidFill>
                            <a:srgbClr val="FF0000"/>
                          </a:solidFill>
                          <a:latin typeface="Times New Roman"/>
                          <a:cs typeface="Times New Roman"/>
                        </a:rPr>
                        <a:t>KAVRAMI</a:t>
                      </a:r>
                      <a:endParaRPr sz="550" dirty="0">
                        <a:latin typeface="Times New Roman"/>
                        <a:cs typeface="Times New Roman"/>
                      </a:endParaRPr>
                    </a:p>
                    <a:p>
                      <a:pPr>
                        <a:lnSpc>
                          <a:spcPct val="100000"/>
                        </a:lnSpc>
                        <a:spcBef>
                          <a:spcPts val="20"/>
                        </a:spcBef>
                      </a:pPr>
                      <a:endParaRPr sz="600" dirty="0">
                        <a:latin typeface="Times New Roman"/>
                        <a:cs typeface="Times New Roman"/>
                      </a:endParaRPr>
                    </a:p>
                    <a:p>
                      <a:pPr marL="27305" marR="143510" algn="just">
                        <a:lnSpc>
                          <a:spcPct val="106400"/>
                        </a:lnSpc>
                      </a:pPr>
                      <a:r>
                        <a:rPr sz="550" spc="15" dirty="0">
                          <a:latin typeface="Times New Roman"/>
                          <a:cs typeface="Times New Roman"/>
                        </a:rPr>
                        <a:t>Muhasebe </a:t>
                      </a:r>
                      <a:r>
                        <a:rPr sz="550" spc="5" dirty="0">
                          <a:latin typeface="Times New Roman"/>
                          <a:cs typeface="Times New Roman"/>
                        </a:rPr>
                        <a:t>sistemi </a:t>
                      </a:r>
                      <a:r>
                        <a:rPr sz="550" spc="10" dirty="0">
                          <a:latin typeface="Times New Roman"/>
                          <a:cs typeface="Times New Roman"/>
                        </a:rPr>
                        <a:t>içerisinde </a:t>
                      </a:r>
                      <a:r>
                        <a:rPr sz="550" b="1" spc="10" dirty="0">
                          <a:latin typeface="Times New Roman"/>
                          <a:cs typeface="Times New Roman"/>
                        </a:rPr>
                        <a:t>kaydedilen </a:t>
                      </a:r>
                      <a:r>
                        <a:rPr sz="550" spc="10" dirty="0">
                          <a:latin typeface="Times New Roman"/>
                          <a:cs typeface="Times New Roman"/>
                        </a:rPr>
                        <a:t>ve </a:t>
                      </a:r>
                      <a:r>
                        <a:rPr sz="550" b="1" spc="15" dirty="0">
                          <a:latin typeface="Times New Roman"/>
                          <a:cs typeface="Times New Roman"/>
                        </a:rPr>
                        <a:t>raporlanan </a:t>
                      </a:r>
                      <a:r>
                        <a:rPr sz="550" spc="10" dirty="0">
                          <a:latin typeface="Times New Roman"/>
                          <a:cs typeface="Times New Roman"/>
                        </a:rPr>
                        <a:t>bilgilerin </a:t>
                      </a:r>
                      <a:r>
                        <a:rPr sz="550" spc="5" dirty="0">
                          <a:latin typeface="Times New Roman"/>
                          <a:cs typeface="Times New Roman"/>
                        </a:rPr>
                        <a:t>belirli  </a:t>
                      </a:r>
                      <a:r>
                        <a:rPr sz="550" spc="10" dirty="0">
                          <a:latin typeface="Times New Roman"/>
                          <a:cs typeface="Times New Roman"/>
                        </a:rPr>
                        <a:t>periyotlarda </a:t>
                      </a:r>
                      <a:r>
                        <a:rPr sz="550" spc="20" dirty="0">
                          <a:latin typeface="Times New Roman"/>
                          <a:cs typeface="Times New Roman"/>
                        </a:rPr>
                        <a:t>bu </a:t>
                      </a:r>
                      <a:r>
                        <a:rPr sz="550" spc="5" dirty="0">
                          <a:latin typeface="Times New Roman"/>
                          <a:cs typeface="Times New Roman"/>
                        </a:rPr>
                        <a:t>bilgileri </a:t>
                      </a:r>
                      <a:r>
                        <a:rPr sz="550" spc="10" dirty="0">
                          <a:latin typeface="Times New Roman"/>
                          <a:cs typeface="Times New Roman"/>
                        </a:rPr>
                        <a:t>kullanacak </a:t>
                      </a:r>
                      <a:r>
                        <a:rPr sz="550" spc="15" dirty="0">
                          <a:latin typeface="Times New Roman"/>
                          <a:cs typeface="Times New Roman"/>
                        </a:rPr>
                        <a:t>olan  </a:t>
                      </a:r>
                      <a:r>
                        <a:rPr sz="550" spc="10" dirty="0">
                          <a:latin typeface="Times New Roman"/>
                          <a:cs typeface="Times New Roman"/>
                        </a:rPr>
                        <a:t>kesimlere </a:t>
                      </a:r>
                      <a:r>
                        <a:rPr sz="550" b="1" spc="10" dirty="0">
                          <a:latin typeface="Times New Roman"/>
                          <a:cs typeface="Times New Roman"/>
                        </a:rPr>
                        <a:t>iletilmesini </a:t>
                      </a:r>
                      <a:r>
                        <a:rPr sz="550" spc="10" dirty="0">
                          <a:latin typeface="Times New Roman"/>
                          <a:cs typeface="Times New Roman"/>
                        </a:rPr>
                        <a:t>sağlayan  araçlardır.</a:t>
                      </a:r>
                      <a:endParaRPr sz="550" dirty="0">
                        <a:latin typeface="Times New Roman"/>
                        <a:cs typeface="Times New Roman"/>
                      </a:endParaRPr>
                    </a:p>
                    <a:p>
                      <a:pPr>
                        <a:lnSpc>
                          <a:spcPct val="100000"/>
                        </a:lnSpc>
                        <a:spcBef>
                          <a:spcPts val="55"/>
                        </a:spcBef>
                      </a:pPr>
                      <a:endParaRPr sz="600" dirty="0">
                        <a:latin typeface="Times New Roman"/>
                        <a:cs typeface="Times New Roman"/>
                      </a:endParaRPr>
                    </a:p>
                    <a:p>
                      <a:pPr marL="27305">
                        <a:lnSpc>
                          <a:spcPct val="100000"/>
                        </a:lnSpc>
                      </a:pPr>
                      <a:r>
                        <a:rPr sz="550" spc="10" dirty="0">
                          <a:latin typeface="Times New Roman"/>
                          <a:cs typeface="Times New Roman"/>
                        </a:rPr>
                        <a:t>İşletmeyle </a:t>
                      </a:r>
                      <a:r>
                        <a:rPr sz="550" spc="15" dirty="0">
                          <a:latin typeface="Times New Roman"/>
                          <a:cs typeface="Times New Roman"/>
                        </a:rPr>
                        <a:t>ilgilenen </a:t>
                      </a:r>
                      <a:r>
                        <a:rPr sz="550" spc="10" dirty="0">
                          <a:latin typeface="Times New Roman"/>
                          <a:cs typeface="Times New Roman"/>
                        </a:rPr>
                        <a:t>gruplar</a:t>
                      </a:r>
                      <a:r>
                        <a:rPr sz="550" spc="-45" dirty="0">
                          <a:latin typeface="Times New Roman"/>
                          <a:cs typeface="Times New Roman"/>
                        </a:rPr>
                        <a:t> </a:t>
                      </a:r>
                      <a:r>
                        <a:rPr sz="550" spc="15" dirty="0">
                          <a:latin typeface="Times New Roman"/>
                          <a:cs typeface="Times New Roman"/>
                        </a:rPr>
                        <a:t>işletmenin;</a:t>
                      </a:r>
                      <a:endParaRPr sz="550" dirty="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b="1" spc="15" dirty="0">
                          <a:latin typeface="Times New Roman"/>
                          <a:cs typeface="Times New Roman"/>
                        </a:rPr>
                        <a:t>Mali</a:t>
                      </a:r>
                      <a:r>
                        <a:rPr sz="550" b="1" spc="-10" dirty="0">
                          <a:latin typeface="Times New Roman"/>
                          <a:cs typeface="Times New Roman"/>
                        </a:rPr>
                        <a:t> </a:t>
                      </a:r>
                      <a:r>
                        <a:rPr sz="550" b="1" spc="10" dirty="0">
                          <a:latin typeface="Times New Roman"/>
                          <a:cs typeface="Times New Roman"/>
                        </a:rPr>
                        <a:t>Yapısını</a:t>
                      </a:r>
                      <a:r>
                        <a:rPr sz="550" spc="10" dirty="0">
                          <a:latin typeface="Times New Roman"/>
                          <a:cs typeface="Times New Roman"/>
                        </a:rPr>
                        <a:t>,</a:t>
                      </a:r>
                      <a:endParaRPr sz="550" dirty="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b="1" spc="15" dirty="0">
                          <a:latin typeface="Times New Roman"/>
                          <a:cs typeface="Times New Roman"/>
                        </a:rPr>
                        <a:t>Gelir </a:t>
                      </a:r>
                      <a:r>
                        <a:rPr sz="550" b="1" spc="10" dirty="0">
                          <a:latin typeface="Times New Roman"/>
                          <a:cs typeface="Times New Roman"/>
                        </a:rPr>
                        <a:t>Artırma</a:t>
                      </a:r>
                      <a:r>
                        <a:rPr sz="550" b="1" spc="-5" dirty="0">
                          <a:latin typeface="Times New Roman"/>
                          <a:cs typeface="Times New Roman"/>
                        </a:rPr>
                        <a:t> </a:t>
                      </a:r>
                      <a:r>
                        <a:rPr sz="550" b="1" spc="15" dirty="0">
                          <a:latin typeface="Times New Roman"/>
                          <a:cs typeface="Times New Roman"/>
                        </a:rPr>
                        <a:t>Kapasitesini</a:t>
                      </a:r>
                      <a:r>
                        <a:rPr sz="550" spc="15" dirty="0">
                          <a:latin typeface="Times New Roman"/>
                          <a:cs typeface="Times New Roman"/>
                        </a:rPr>
                        <a:t>,</a:t>
                      </a:r>
                      <a:endParaRPr sz="550" dirty="0">
                        <a:latin typeface="Times New Roman"/>
                        <a:cs typeface="Times New Roman"/>
                      </a:endParaRPr>
                    </a:p>
                    <a:p>
                      <a:pPr marL="127635" indent="-100965">
                        <a:lnSpc>
                          <a:spcPct val="100000"/>
                        </a:lnSpc>
                        <a:spcBef>
                          <a:spcPts val="35"/>
                        </a:spcBef>
                        <a:buClr>
                          <a:srgbClr val="330066"/>
                        </a:buClr>
                        <a:buSzPct val="72727"/>
                        <a:buFont typeface="Wingdings"/>
                        <a:buChar char=""/>
                        <a:tabLst>
                          <a:tab pos="128270" algn="l"/>
                        </a:tabLst>
                      </a:pPr>
                      <a:r>
                        <a:rPr sz="550" b="1" spc="10" dirty="0">
                          <a:latin typeface="Times New Roman"/>
                          <a:cs typeface="Times New Roman"/>
                        </a:rPr>
                        <a:t>Kullandığı Fonların </a:t>
                      </a:r>
                      <a:r>
                        <a:rPr sz="550" b="1" spc="15" dirty="0">
                          <a:latin typeface="Times New Roman"/>
                          <a:cs typeface="Times New Roman"/>
                        </a:rPr>
                        <a:t>Kaynaklarını</a:t>
                      </a:r>
                      <a:r>
                        <a:rPr sz="550" spc="15" dirty="0">
                          <a:latin typeface="Times New Roman"/>
                          <a:cs typeface="Times New Roman"/>
                        </a:rPr>
                        <a:t>, bilmek</a:t>
                      </a:r>
                      <a:r>
                        <a:rPr sz="550" spc="-25" dirty="0">
                          <a:latin typeface="Times New Roman"/>
                          <a:cs typeface="Times New Roman"/>
                        </a:rPr>
                        <a:t> </a:t>
                      </a:r>
                      <a:r>
                        <a:rPr sz="550" spc="10" dirty="0">
                          <a:latin typeface="Times New Roman"/>
                          <a:cs typeface="Times New Roman"/>
                        </a:rPr>
                        <a:t>isterler.</a:t>
                      </a:r>
                      <a:endParaRPr sz="550" dirty="0">
                        <a:latin typeface="Times New Roman"/>
                        <a:cs typeface="Times New Roman"/>
                      </a:endParaRPr>
                    </a:p>
                    <a:p>
                      <a:pPr>
                        <a:lnSpc>
                          <a:spcPct val="100000"/>
                        </a:lnSpc>
                        <a:spcBef>
                          <a:spcPts val="25"/>
                        </a:spcBef>
                      </a:pPr>
                      <a:endParaRPr sz="600" dirty="0">
                        <a:latin typeface="Times New Roman"/>
                        <a:cs typeface="Times New Roman"/>
                      </a:endParaRPr>
                    </a:p>
                    <a:p>
                      <a:pPr marL="27305" marR="142240" algn="just">
                        <a:lnSpc>
                          <a:spcPct val="105500"/>
                        </a:lnSpc>
                      </a:pPr>
                      <a:r>
                        <a:rPr sz="550" spc="5" dirty="0">
                          <a:latin typeface="Times New Roman"/>
                          <a:cs typeface="Times New Roman"/>
                        </a:rPr>
                        <a:t>İşte </a:t>
                      </a:r>
                      <a:r>
                        <a:rPr sz="550" spc="20" dirty="0">
                          <a:latin typeface="Times New Roman"/>
                          <a:cs typeface="Times New Roman"/>
                        </a:rPr>
                        <a:t>bu </a:t>
                      </a:r>
                      <a:r>
                        <a:rPr sz="550" spc="10" dirty="0">
                          <a:latin typeface="Times New Roman"/>
                          <a:cs typeface="Times New Roman"/>
                        </a:rPr>
                        <a:t>bilgiler </a:t>
                      </a:r>
                      <a:r>
                        <a:rPr sz="550" b="1" spc="10" dirty="0">
                          <a:latin typeface="Times New Roman"/>
                          <a:cs typeface="Times New Roman"/>
                        </a:rPr>
                        <a:t>finansal tablo </a:t>
                      </a:r>
                      <a:r>
                        <a:rPr sz="550" spc="10" dirty="0">
                          <a:latin typeface="Times New Roman"/>
                          <a:cs typeface="Times New Roman"/>
                        </a:rPr>
                        <a:t>olarak isimlendirilen </a:t>
                      </a:r>
                      <a:r>
                        <a:rPr sz="550" spc="15" dirty="0">
                          <a:latin typeface="Times New Roman"/>
                          <a:cs typeface="Times New Roman"/>
                        </a:rPr>
                        <a:t>muhasebe </a:t>
                      </a:r>
                      <a:r>
                        <a:rPr sz="550" spc="10" dirty="0">
                          <a:latin typeface="Times New Roman"/>
                          <a:cs typeface="Times New Roman"/>
                        </a:rPr>
                        <a:t>raporlarından  </a:t>
                      </a:r>
                      <a:r>
                        <a:rPr sz="550" spc="15" dirty="0">
                          <a:latin typeface="Times New Roman"/>
                          <a:cs typeface="Times New Roman"/>
                        </a:rPr>
                        <a:t>elde</a:t>
                      </a:r>
                      <a:r>
                        <a:rPr sz="550" spc="-10" dirty="0">
                          <a:latin typeface="Times New Roman"/>
                          <a:cs typeface="Times New Roman"/>
                        </a:rPr>
                        <a:t> </a:t>
                      </a:r>
                      <a:r>
                        <a:rPr sz="550" spc="10" dirty="0">
                          <a:latin typeface="Times New Roman"/>
                          <a:cs typeface="Times New Roman"/>
                        </a:rPr>
                        <a:t>edilmektedir.</a:t>
                      </a:r>
                      <a:endParaRPr sz="550" dirty="0">
                        <a:latin typeface="Times New Roman"/>
                        <a:cs typeface="Times New Roman"/>
                      </a:endParaRPr>
                    </a:p>
                  </a:txBody>
                  <a:tcPr marL="0" marR="0" marT="444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800" dirty="0">
                        <a:latin typeface="Times New Roman"/>
                        <a:cs typeface="Times New Roman"/>
                      </a:endParaRPr>
                    </a:p>
                    <a:p>
                      <a:pPr marL="27305">
                        <a:lnSpc>
                          <a:spcPct val="100000"/>
                        </a:lnSpc>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dirty="0">
                        <a:latin typeface="Times New Roman"/>
                        <a:cs typeface="Times New Roman"/>
                      </a:endParaRPr>
                    </a:p>
                  </a:txBody>
                  <a:tcPr marL="0" marR="0" marT="381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dirty="0">
                        <a:latin typeface="Times New Roman"/>
                        <a:cs typeface="Times New Roman"/>
                      </a:endParaRPr>
                    </a:p>
                    <a:p>
                      <a:pPr marL="27305">
                        <a:lnSpc>
                          <a:spcPct val="100000"/>
                        </a:lnSpc>
                      </a:pPr>
                      <a:r>
                        <a:rPr sz="550" b="1" spc="15" dirty="0">
                          <a:solidFill>
                            <a:srgbClr val="FF0000"/>
                          </a:solidFill>
                          <a:latin typeface="Times New Roman"/>
                          <a:cs typeface="Times New Roman"/>
                        </a:rPr>
                        <a:t>FİNANSAL </a:t>
                      </a:r>
                      <a:r>
                        <a:rPr sz="550" b="1" spc="20" dirty="0">
                          <a:solidFill>
                            <a:srgbClr val="FF0000"/>
                          </a:solidFill>
                          <a:latin typeface="Times New Roman"/>
                          <a:cs typeface="Times New Roman"/>
                        </a:rPr>
                        <a:t>TABLOLARIN DÜZENLENME</a:t>
                      </a:r>
                      <a:r>
                        <a:rPr sz="550" b="1" spc="15" dirty="0">
                          <a:solidFill>
                            <a:srgbClr val="FF0000"/>
                          </a:solidFill>
                          <a:latin typeface="Times New Roman"/>
                          <a:cs typeface="Times New Roman"/>
                        </a:rPr>
                        <a:t> </a:t>
                      </a:r>
                      <a:r>
                        <a:rPr sz="550" b="1" spc="20" dirty="0">
                          <a:solidFill>
                            <a:srgbClr val="FF0000"/>
                          </a:solidFill>
                          <a:latin typeface="Times New Roman"/>
                          <a:cs typeface="Times New Roman"/>
                        </a:rPr>
                        <a:t>AMAÇLARI</a:t>
                      </a:r>
                      <a:endParaRPr sz="550" dirty="0">
                        <a:latin typeface="Times New Roman"/>
                        <a:cs typeface="Times New Roman"/>
                      </a:endParaRPr>
                    </a:p>
                    <a:p>
                      <a:pPr>
                        <a:lnSpc>
                          <a:spcPct val="100000"/>
                        </a:lnSpc>
                      </a:pPr>
                      <a:endParaRPr sz="600" dirty="0">
                        <a:latin typeface="Times New Roman"/>
                        <a:cs typeface="Times New Roman"/>
                      </a:endParaRPr>
                    </a:p>
                    <a:p>
                      <a:pPr marL="127635" indent="-100965">
                        <a:lnSpc>
                          <a:spcPct val="100000"/>
                        </a:lnSpc>
                        <a:spcBef>
                          <a:spcPts val="345"/>
                        </a:spcBef>
                        <a:buClr>
                          <a:srgbClr val="330066"/>
                        </a:buClr>
                        <a:buSzPct val="72727"/>
                        <a:buFont typeface="Wingdings"/>
                        <a:buChar char=""/>
                        <a:tabLst>
                          <a:tab pos="128270" algn="l"/>
                        </a:tabLst>
                      </a:pPr>
                      <a:r>
                        <a:rPr sz="550" b="1" spc="20" dirty="0">
                          <a:latin typeface="Times New Roman"/>
                          <a:cs typeface="Times New Roman"/>
                        </a:rPr>
                        <a:t>Ekonomik </a:t>
                      </a:r>
                      <a:r>
                        <a:rPr sz="550" b="1" spc="10" dirty="0">
                          <a:latin typeface="Times New Roman"/>
                          <a:cs typeface="Times New Roman"/>
                        </a:rPr>
                        <a:t>kararların </a:t>
                      </a:r>
                      <a:r>
                        <a:rPr sz="550" spc="15" dirty="0">
                          <a:latin typeface="Times New Roman"/>
                          <a:cs typeface="Times New Roman"/>
                        </a:rPr>
                        <a:t>alınmasına </a:t>
                      </a:r>
                      <a:r>
                        <a:rPr sz="550" spc="10" dirty="0">
                          <a:latin typeface="Times New Roman"/>
                          <a:cs typeface="Times New Roman"/>
                        </a:rPr>
                        <a:t>kaynak </a:t>
                      </a:r>
                      <a:r>
                        <a:rPr sz="550" spc="15" dirty="0">
                          <a:latin typeface="Times New Roman"/>
                          <a:cs typeface="Times New Roman"/>
                        </a:rPr>
                        <a:t>oluşturacak </a:t>
                      </a:r>
                      <a:r>
                        <a:rPr sz="550" spc="10" dirty="0">
                          <a:latin typeface="Times New Roman"/>
                          <a:cs typeface="Times New Roman"/>
                        </a:rPr>
                        <a:t>bilgileri</a:t>
                      </a:r>
                      <a:r>
                        <a:rPr sz="550" spc="-8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İşletmenin </a:t>
                      </a:r>
                      <a:r>
                        <a:rPr sz="550" spc="15" dirty="0">
                          <a:latin typeface="Times New Roman"/>
                          <a:cs typeface="Times New Roman"/>
                        </a:rPr>
                        <a:t>ekonomik </a:t>
                      </a:r>
                      <a:r>
                        <a:rPr sz="550" spc="5" dirty="0">
                          <a:latin typeface="Times New Roman"/>
                          <a:cs typeface="Times New Roman"/>
                        </a:rPr>
                        <a:t>faaliyetleri </a:t>
                      </a:r>
                      <a:r>
                        <a:rPr sz="550" spc="15" dirty="0">
                          <a:latin typeface="Times New Roman"/>
                          <a:cs typeface="Times New Roman"/>
                        </a:rPr>
                        <a:t>hakkında </a:t>
                      </a:r>
                      <a:r>
                        <a:rPr sz="550" b="1" spc="5" dirty="0">
                          <a:latin typeface="Times New Roman"/>
                          <a:cs typeface="Times New Roman"/>
                        </a:rPr>
                        <a:t>ilgililere </a:t>
                      </a:r>
                      <a:r>
                        <a:rPr sz="550" b="1" spc="10" dirty="0">
                          <a:latin typeface="Times New Roman"/>
                          <a:cs typeface="Times New Roman"/>
                        </a:rPr>
                        <a:t>bilgi</a:t>
                      </a:r>
                      <a:r>
                        <a:rPr sz="550" b="1" spc="-55" dirty="0">
                          <a:latin typeface="Times New Roman"/>
                          <a:cs typeface="Times New Roman"/>
                        </a:rPr>
                        <a:t> </a:t>
                      </a:r>
                      <a:r>
                        <a:rPr sz="550" spc="10" dirty="0">
                          <a:latin typeface="Times New Roman"/>
                          <a:cs typeface="Times New Roman"/>
                        </a:rPr>
                        <a:t>vermek,</a:t>
                      </a:r>
                      <a:endParaRPr sz="550" dirty="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b="1" spc="15" dirty="0">
                          <a:latin typeface="Times New Roman"/>
                          <a:cs typeface="Times New Roman"/>
                        </a:rPr>
                        <a:t>Tepe </a:t>
                      </a:r>
                      <a:r>
                        <a:rPr sz="550" b="1" spc="10" dirty="0">
                          <a:latin typeface="Times New Roman"/>
                          <a:cs typeface="Times New Roman"/>
                        </a:rPr>
                        <a:t>yönetimine</a:t>
                      </a:r>
                      <a:r>
                        <a:rPr sz="550" spc="10" dirty="0">
                          <a:latin typeface="Times New Roman"/>
                          <a:cs typeface="Times New Roman"/>
                        </a:rPr>
                        <a:t>, </a:t>
                      </a:r>
                      <a:r>
                        <a:rPr sz="550" spc="5" dirty="0">
                          <a:latin typeface="Times New Roman"/>
                          <a:cs typeface="Times New Roman"/>
                        </a:rPr>
                        <a:t>kaynakların </a:t>
                      </a:r>
                      <a:r>
                        <a:rPr sz="550" spc="10" dirty="0">
                          <a:latin typeface="Times New Roman"/>
                          <a:cs typeface="Times New Roman"/>
                        </a:rPr>
                        <a:t>etkin </a:t>
                      </a:r>
                      <a:r>
                        <a:rPr sz="550" spc="15" dirty="0">
                          <a:latin typeface="Times New Roman"/>
                          <a:cs typeface="Times New Roman"/>
                        </a:rPr>
                        <a:t>kullanımı hakkında </a:t>
                      </a:r>
                      <a:r>
                        <a:rPr sz="550" spc="10" dirty="0">
                          <a:latin typeface="Times New Roman"/>
                          <a:cs typeface="Times New Roman"/>
                        </a:rPr>
                        <a:t>bilgi</a:t>
                      </a:r>
                      <a:r>
                        <a:rPr sz="550" spc="-40" dirty="0">
                          <a:latin typeface="Times New Roman"/>
                          <a:cs typeface="Times New Roman"/>
                        </a:rPr>
                        <a:t> </a:t>
                      </a:r>
                      <a:r>
                        <a:rPr sz="550" spc="10" dirty="0">
                          <a:latin typeface="Times New Roman"/>
                          <a:cs typeface="Times New Roman"/>
                        </a:rPr>
                        <a:t>vermek,</a:t>
                      </a:r>
                      <a:endParaRPr sz="550" dirty="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b="1" spc="15" dirty="0">
                          <a:latin typeface="Times New Roman"/>
                          <a:cs typeface="Times New Roman"/>
                        </a:rPr>
                        <a:t>Vergi </a:t>
                      </a:r>
                      <a:r>
                        <a:rPr sz="550" b="1" spc="10" dirty="0">
                          <a:latin typeface="Times New Roman"/>
                          <a:cs typeface="Times New Roman"/>
                        </a:rPr>
                        <a:t>matrahının </a:t>
                      </a:r>
                      <a:r>
                        <a:rPr sz="550" spc="10" dirty="0">
                          <a:latin typeface="Times New Roman"/>
                          <a:cs typeface="Times New Roman"/>
                        </a:rPr>
                        <a:t>belirlenmesini</a:t>
                      </a:r>
                      <a:r>
                        <a:rPr sz="550" spc="-4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İşletmenin</a:t>
                      </a:r>
                      <a:r>
                        <a:rPr sz="550" spc="-10" dirty="0">
                          <a:latin typeface="Times New Roman"/>
                          <a:cs typeface="Times New Roman"/>
                        </a:rPr>
                        <a:t> </a:t>
                      </a:r>
                      <a:r>
                        <a:rPr sz="550" b="1" spc="10" dirty="0">
                          <a:latin typeface="Times New Roman"/>
                          <a:cs typeface="Times New Roman"/>
                        </a:rPr>
                        <a:t>gelir</a:t>
                      </a:r>
                      <a:r>
                        <a:rPr sz="550" b="1" dirty="0">
                          <a:latin typeface="Times New Roman"/>
                          <a:cs typeface="Times New Roman"/>
                        </a:rPr>
                        <a:t> </a:t>
                      </a:r>
                      <a:r>
                        <a:rPr sz="550" b="1" spc="10" dirty="0">
                          <a:latin typeface="Times New Roman"/>
                          <a:cs typeface="Times New Roman"/>
                        </a:rPr>
                        <a:t>elde </a:t>
                      </a:r>
                      <a:r>
                        <a:rPr sz="550" b="1" spc="15" dirty="0">
                          <a:latin typeface="Times New Roman"/>
                          <a:cs typeface="Times New Roman"/>
                        </a:rPr>
                        <a:t>etme</a:t>
                      </a:r>
                      <a:r>
                        <a:rPr sz="550" b="1" spc="10" dirty="0">
                          <a:latin typeface="Times New Roman"/>
                          <a:cs typeface="Times New Roman"/>
                        </a:rPr>
                        <a:t> </a:t>
                      </a:r>
                      <a:r>
                        <a:rPr sz="550" b="1" spc="15" dirty="0">
                          <a:latin typeface="Times New Roman"/>
                          <a:cs typeface="Times New Roman"/>
                        </a:rPr>
                        <a:t>gücünü</a:t>
                      </a:r>
                      <a:r>
                        <a:rPr sz="550" b="1" spc="20" dirty="0">
                          <a:latin typeface="Times New Roman"/>
                          <a:cs typeface="Times New Roman"/>
                        </a:rPr>
                        <a:t> </a:t>
                      </a:r>
                      <a:r>
                        <a:rPr sz="550" spc="15" dirty="0">
                          <a:latin typeface="Times New Roman"/>
                          <a:cs typeface="Times New Roman"/>
                        </a:rPr>
                        <a:t>belirlemek</a:t>
                      </a:r>
                      <a:r>
                        <a:rPr sz="550" spc="-35" dirty="0">
                          <a:latin typeface="Times New Roman"/>
                          <a:cs typeface="Times New Roman"/>
                        </a:rPr>
                        <a:t> </a:t>
                      </a:r>
                      <a:r>
                        <a:rPr sz="550" spc="15" dirty="0">
                          <a:latin typeface="Times New Roman"/>
                          <a:cs typeface="Times New Roman"/>
                        </a:rPr>
                        <a:t>için</a:t>
                      </a:r>
                      <a:r>
                        <a:rPr sz="550" dirty="0">
                          <a:latin typeface="Times New Roman"/>
                          <a:cs typeface="Times New Roman"/>
                        </a:rPr>
                        <a:t> </a:t>
                      </a:r>
                      <a:r>
                        <a:rPr sz="550" spc="10" dirty="0">
                          <a:latin typeface="Times New Roman"/>
                          <a:cs typeface="Times New Roman"/>
                        </a:rPr>
                        <a:t>gerekli</a:t>
                      </a:r>
                      <a:r>
                        <a:rPr sz="550" dirty="0">
                          <a:latin typeface="Times New Roman"/>
                          <a:cs typeface="Times New Roman"/>
                        </a:rPr>
                        <a:t> </a:t>
                      </a:r>
                      <a:r>
                        <a:rPr sz="550" spc="10" dirty="0">
                          <a:latin typeface="Times New Roman"/>
                          <a:cs typeface="Times New Roman"/>
                        </a:rPr>
                        <a:t>bilgileri</a:t>
                      </a:r>
                      <a:r>
                        <a:rPr sz="550" spc="-2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b="1" spc="15" dirty="0">
                          <a:latin typeface="Times New Roman"/>
                          <a:cs typeface="Times New Roman"/>
                        </a:rPr>
                        <a:t>Potansiyel yatırımcılara </a:t>
                      </a:r>
                      <a:r>
                        <a:rPr sz="550" spc="10" dirty="0">
                          <a:latin typeface="Times New Roman"/>
                          <a:cs typeface="Times New Roman"/>
                        </a:rPr>
                        <a:t>ve alacaklılara bilgi</a:t>
                      </a:r>
                      <a:r>
                        <a:rPr sz="550" spc="-6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İşletmenin </a:t>
                      </a:r>
                      <a:r>
                        <a:rPr sz="550" b="1" spc="10" dirty="0">
                          <a:latin typeface="Times New Roman"/>
                          <a:cs typeface="Times New Roman"/>
                        </a:rPr>
                        <a:t>denetlenmesine </a:t>
                      </a:r>
                      <a:r>
                        <a:rPr sz="550" spc="15" dirty="0">
                          <a:latin typeface="Times New Roman"/>
                          <a:cs typeface="Times New Roman"/>
                        </a:rPr>
                        <a:t>imkan </a:t>
                      </a:r>
                      <a:r>
                        <a:rPr sz="550" spc="10" dirty="0">
                          <a:latin typeface="Times New Roman"/>
                          <a:cs typeface="Times New Roman"/>
                        </a:rPr>
                        <a:t>sağlayıcı bilgiler</a:t>
                      </a:r>
                      <a:r>
                        <a:rPr sz="550" spc="-25" dirty="0">
                          <a:latin typeface="Times New Roman"/>
                          <a:cs typeface="Times New Roman"/>
                        </a:rPr>
                        <a:t> </a:t>
                      </a:r>
                      <a:r>
                        <a:rPr sz="550" spc="15" dirty="0">
                          <a:latin typeface="Times New Roman"/>
                          <a:cs typeface="Times New Roman"/>
                        </a:rPr>
                        <a:t>sunmak,</a:t>
                      </a:r>
                      <a:endParaRPr sz="550" dirty="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0" dirty="0">
                          <a:latin typeface="Times New Roman"/>
                          <a:cs typeface="Times New Roman"/>
                        </a:rPr>
                        <a:t>İşletme </a:t>
                      </a:r>
                      <a:r>
                        <a:rPr sz="550" spc="15" dirty="0">
                          <a:latin typeface="Times New Roman"/>
                          <a:cs typeface="Times New Roman"/>
                        </a:rPr>
                        <a:t>yönetiminin </a:t>
                      </a:r>
                      <a:r>
                        <a:rPr sz="550" b="1" spc="15" dirty="0">
                          <a:latin typeface="Times New Roman"/>
                          <a:cs typeface="Times New Roman"/>
                        </a:rPr>
                        <a:t>geleceğe yönelik alacağı </a:t>
                      </a:r>
                      <a:r>
                        <a:rPr sz="550" b="1" spc="10" dirty="0">
                          <a:latin typeface="Times New Roman"/>
                          <a:cs typeface="Times New Roman"/>
                        </a:rPr>
                        <a:t>kararlarda </a:t>
                      </a:r>
                      <a:r>
                        <a:rPr sz="550" spc="10" dirty="0">
                          <a:latin typeface="Times New Roman"/>
                          <a:cs typeface="Times New Roman"/>
                        </a:rPr>
                        <a:t>yardımcı</a:t>
                      </a:r>
                      <a:r>
                        <a:rPr sz="550" spc="-90" dirty="0">
                          <a:latin typeface="Times New Roman"/>
                          <a:cs typeface="Times New Roman"/>
                        </a:rPr>
                        <a:t> </a:t>
                      </a:r>
                      <a:r>
                        <a:rPr sz="550" spc="10" dirty="0">
                          <a:latin typeface="Times New Roman"/>
                          <a:cs typeface="Times New Roman"/>
                        </a:rPr>
                        <a:t>olmak.</a:t>
                      </a:r>
                      <a:endParaRPr sz="550" dirty="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984248" y="7697723"/>
            <a:ext cx="106680" cy="17221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322575" y="8014716"/>
            <a:ext cx="106680" cy="467995"/>
          </a:xfrm>
          <a:custGeom>
            <a:avLst/>
            <a:gdLst/>
            <a:ahLst/>
            <a:cxnLst/>
            <a:rect l="l" t="t" r="r" b="b"/>
            <a:pathLst>
              <a:path w="106680" h="467995">
                <a:moveTo>
                  <a:pt x="74676" y="234695"/>
                </a:moveTo>
                <a:lnTo>
                  <a:pt x="67056" y="233172"/>
                </a:lnTo>
                <a:lnTo>
                  <a:pt x="60960" y="231648"/>
                </a:lnTo>
                <a:lnTo>
                  <a:pt x="56388" y="230124"/>
                </a:lnTo>
                <a:lnTo>
                  <a:pt x="53340" y="228600"/>
                </a:lnTo>
                <a:lnTo>
                  <a:pt x="51816" y="228600"/>
                </a:lnTo>
                <a:lnTo>
                  <a:pt x="50292" y="225552"/>
                </a:lnTo>
                <a:lnTo>
                  <a:pt x="50292" y="9144"/>
                </a:lnTo>
                <a:lnTo>
                  <a:pt x="47244" y="9144"/>
                </a:lnTo>
                <a:lnTo>
                  <a:pt x="42672" y="7620"/>
                </a:lnTo>
                <a:lnTo>
                  <a:pt x="36576" y="6096"/>
                </a:lnTo>
                <a:lnTo>
                  <a:pt x="28956" y="4572"/>
                </a:lnTo>
                <a:lnTo>
                  <a:pt x="19812" y="4572"/>
                </a:lnTo>
                <a:lnTo>
                  <a:pt x="10668" y="3048"/>
                </a:lnTo>
                <a:lnTo>
                  <a:pt x="0" y="3048"/>
                </a:lnTo>
                <a:lnTo>
                  <a:pt x="0" y="0"/>
                </a:lnTo>
                <a:lnTo>
                  <a:pt x="10668" y="0"/>
                </a:lnTo>
                <a:lnTo>
                  <a:pt x="19812" y="1524"/>
                </a:lnTo>
                <a:lnTo>
                  <a:pt x="28956" y="1524"/>
                </a:lnTo>
                <a:lnTo>
                  <a:pt x="44196" y="4572"/>
                </a:lnTo>
                <a:lnTo>
                  <a:pt x="48768" y="6096"/>
                </a:lnTo>
                <a:lnTo>
                  <a:pt x="51816" y="7620"/>
                </a:lnTo>
                <a:lnTo>
                  <a:pt x="52578" y="9144"/>
                </a:lnTo>
                <a:lnTo>
                  <a:pt x="50292" y="9144"/>
                </a:lnTo>
                <a:lnTo>
                  <a:pt x="50292" y="10668"/>
                </a:lnTo>
                <a:lnTo>
                  <a:pt x="53340" y="10668"/>
                </a:lnTo>
                <a:lnTo>
                  <a:pt x="53340" y="225552"/>
                </a:lnTo>
                <a:lnTo>
                  <a:pt x="54864" y="227076"/>
                </a:lnTo>
                <a:lnTo>
                  <a:pt x="56388" y="227076"/>
                </a:lnTo>
                <a:lnTo>
                  <a:pt x="60960" y="228600"/>
                </a:lnTo>
                <a:lnTo>
                  <a:pt x="76200" y="231648"/>
                </a:lnTo>
                <a:lnTo>
                  <a:pt x="83820" y="231648"/>
                </a:lnTo>
                <a:lnTo>
                  <a:pt x="94488" y="233172"/>
                </a:lnTo>
                <a:lnTo>
                  <a:pt x="83820" y="233172"/>
                </a:lnTo>
                <a:lnTo>
                  <a:pt x="74676" y="234695"/>
                </a:lnTo>
                <a:close/>
              </a:path>
              <a:path w="106680" h="467995">
                <a:moveTo>
                  <a:pt x="54356" y="226060"/>
                </a:moveTo>
                <a:lnTo>
                  <a:pt x="53340" y="225552"/>
                </a:lnTo>
                <a:lnTo>
                  <a:pt x="53340" y="224028"/>
                </a:lnTo>
                <a:lnTo>
                  <a:pt x="54356" y="226060"/>
                </a:lnTo>
                <a:close/>
              </a:path>
              <a:path w="106680" h="467995">
                <a:moveTo>
                  <a:pt x="54864" y="227076"/>
                </a:moveTo>
                <a:lnTo>
                  <a:pt x="53340" y="225552"/>
                </a:lnTo>
                <a:lnTo>
                  <a:pt x="54356" y="226060"/>
                </a:lnTo>
                <a:lnTo>
                  <a:pt x="54864" y="227076"/>
                </a:lnTo>
                <a:close/>
              </a:path>
              <a:path w="106680" h="467995">
                <a:moveTo>
                  <a:pt x="56388" y="227076"/>
                </a:moveTo>
                <a:lnTo>
                  <a:pt x="54864" y="227076"/>
                </a:lnTo>
                <a:lnTo>
                  <a:pt x="54356" y="226060"/>
                </a:lnTo>
                <a:lnTo>
                  <a:pt x="56388" y="227076"/>
                </a:lnTo>
                <a:close/>
              </a:path>
              <a:path w="106680" h="467995">
                <a:moveTo>
                  <a:pt x="105156" y="236219"/>
                </a:moveTo>
                <a:lnTo>
                  <a:pt x="94488" y="234695"/>
                </a:lnTo>
                <a:lnTo>
                  <a:pt x="74676" y="234695"/>
                </a:lnTo>
                <a:lnTo>
                  <a:pt x="83820" y="233172"/>
                </a:lnTo>
                <a:lnTo>
                  <a:pt x="105156" y="233172"/>
                </a:lnTo>
                <a:lnTo>
                  <a:pt x="105156" y="236219"/>
                </a:lnTo>
                <a:close/>
              </a:path>
              <a:path w="106680" h="467995">
                <a:moveTo>
                  <a:pt x="105156" y="236219"/>
                </a:moveTo>
                <a:lnTo>
                  <a:pt x="105156" y="233172"/>
                </a:lnTo>
                <a:lnTo>
                  <a:pt x="106680" y="233172"/>
                </a:lnTo>
                <a:lnTo>
                  <a:pt x="106680" y="234695"/>
                </a:lnTo>
                <a:lnTo>
                  <a:pt x="105156" y="236219"/>
                </a:lnTo>
                <a:close/>
              </a:path>
              <a:path w="106680" h="467995">
                <a:moveTo>
                  <a:pt x="19812" y="467868"/>
                </a:moveTo>
                <a:lnTo>
                  <a:pt x="0" y="467868"/>
                </a:lnTo>
                <a:lnTo>
                  <a:pt x="0" y="464820"/>
                </a:lnTo>
                <a:lnTo>
                  <a:pt x="19812" y="464820"/>
                </a:lnTo>
                <a:lnTo>
                  <a:pt x="28956" y="463296"/>
                </a:lnTo>
                <a:lnTo>
                  <a:pt x="36576" y="463296"/>
                </a:lnTo>
                <a:lnTo>
                  <a:pt x="42672" y="461772"/>
                </a:lnTo>
                <a:lnTo>
                  <a:pt x="47244" y="460248"/>
                </a:lnTo>
                <a:lnTo>
                  <a:pt x="50292" y="458724"/>
                </a:lnTo>
                <a:lnTo>
                  <a:pt x="50292" y="242316"/>
                </a:lnTo>
                <a:lnTo>
                  <a:pt x="53340" y="239268"/>
                </a:lnTo>
                <a:lnTo>
                  <a:pt x="56388" y="237743"/>
                </a:lnTo>
                <a:lnTo>
                  <a:pt x="60960" y="236219"/>
                </a:lnTo>
                <a:lnTo>
                  <a:pt x="67056" y="234695"/>
                </a:lnTo>
                <a:lnTo>
                  <a:pt x="94488" y="234695"/>
                </a:lnTo>
                <a:lnTo>
                  <a:pt x="105156" y="236219"/>
                </a:lnTo>
                <a:lnTo>
                  <a:pt x="83820" y="236219"/>
                </a:lnTo>
                <a:lnTo>
                  <a:pt x="76200" y="237743"/>
                </a:lnTo>
                <a:lnTo>
                  <a:pt x="68580" y="237743"/>
                </a:lnTo>
                <a:lnTo>
                  <a:pt x="60960" y="239268"/>
                </a:lnTo>
                <a:lnTo>
                  <a:pt x="56388" y="240792"/>
                </a:lnTo>
                <a:lnTo>
                  <a:pt x="53340" y="242316"/>
                </a:lnTo>
                <a:lnTo>
                  <a:pt x="53340" y="458724"/>
                </a:lnTo>
                <a:lnTo>
                  <a:pt x="51816" y="460248"/>
                </a:lnTo>
                <a:lnTo>
                  <a:pt x="48768" y="461772"/>
                </a:lnTo>
                <a:lnTo>
                  <a:pt x="44196" y="463296"/>
                </a:lnTo>
                <a:lnTo>
                  <a:pt x="28956" y="466344"/>
                </a:lnTo>
                <a:lnTo>
                  <a:pt x="19812" y="467868"/>
                </a:lnTo>
                <a:close/>
              </a:path>
              <a:path w="106680" h="467995">
                <a:moveTo>
                  <a:pt x="53340" y="243840"/>
                </a:moveTo>
                <a:lnTo>
                  <a:pt x="53340" y="242316"/>
                </a:lnTo>
                <a:lnTo>
                  <a:pt x="54864" y="242316"/>
                </a:lnTo>
                <a:lnTo>
                  <a:pt x="53340" y="243840"/>
                </a:lnTo>
                <a:close/>
              </a:path>
            </a:pathLst>
          </a:custGeom>
          <a:solidFill>
            <a:srgbClr val="000000"/>
          </a:solidFill>
        </p:spPr>
        <p:txBody>
          <a:bodyPr wrap="square" lIns="0" tIns="0" rIns="0" bIns="0" rtlCol="0"/>
          <a:lstStyle/>
          <a:p>
            <a:endParaRPr/>
          </a:p>
        </p:txBody>
      </p:sp>
      <p:graphicFrame>
        <p:nvGraphicFramePr>
          <p:cNvPr id="14" name="object 14"/>
          <p:cNvGraphicFramePr>
            <a:graphicFrameLocks noGrp="1"/>
          </p:cNvGraphicFramePr>
          <p:nvPr/>
        </p:nvGraphicFramePr>
        <p:xfrm>
          <a:off x="8961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Mali Tablo</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Türleri</a:t>
                      </a:r>
                      <a:endParaRPr sz="900" dirty="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35"/>
                        </a:spcBef>
                      </a:pPr>
                      <a:endParaRPr sz="450" dirty="0">
                        <a:latin typeface="Times New Roman"/>
                        <a:cs typeface="Times New Roman"/>
                      </a:endParaRPr>
                    </a:p>
                    <a:p>
                      <a:pPr marL="27305">
                        <a:lnSpc>
                          <a:spcPct val="100000"/>
                        </a:lnSpc>
                        <a:spcBef>
                          <a:spcPts val="5"/>
                        </a:spcBef>
                      </a:pPr>
                      <a:r>
                        <a:rPr sz="500" spc="5" dirty="0">
                          <a:latin typeface="Times New Roman"/>
                          <a:cs typeface="Times New Roman"/>
                        </a:rPr>
                        <a:t>Amaçlarına göre </a:t>
                      </a:r>
                      <a:r>
                        <a:rPr sz="500" dirty="0">
                          <a:latin typeface="Times New Roman"/>
                          <a:cs typeface="Times New Roman"/>
                        </a:rPr>
                        <a:t>mali </a:t>
                      </a:r>
                      <a:r>
                        <a:rPr sz="500" spc="5" dirty="0">
                          <a:latin typeface="Times New Roman"/>
                          <a:cs typeface="Times New Roman"/>
                        </a:rPr>
                        <a:t>tablolar aşağıdaki </a:t>
                      </a:r>
                      <a:r>
                        <a:rPr sz="500" dirty="0">
                          <a:latin typeface="Times New Roman"/>
                          <a:cs typeface="Times New Roman"/>
                        </a:rPr>
                        <a:t>şekilde</a:t>
                      </a:r>
                      <a:r>
                        <a:rPr sz="500" spc="25" dirty="0">
                          <a:latin typeface="Times New Roman"/>
                          <a:cs typeface="Times New Roman"/>
                        </a:rPr>
                        <a:t> </a:t>
                      </a:r>
                      <a:r>
                        <a:rPr sz="500" spc="5" dirty="0">
                          <a:latin typeface="Times New Roman"/>
                          <a:cs typeface="Times New Roman"/>
                        </a:rPr>
                        <a:t>sıralanabilir;</a:t>
                      </a:r>
                      <a:endParaRPr sz="500" dirty="0">
                        <a:latin typeface="Times New Roman"/>
                        <a:cs typeface="Times New Roman"/>
                      </a:endParaRPr>
                    </a:p>
                    <a:p>
                      <a:pPr>
                        <a:lnSpc>
                          <a:spcPct val="100000"/>
                        </a:lnSpc>
                      </a:pPr>
                      <a:endParaRPr sz="800" dirty="0">
                        <a:latin typeface="Times New Roman"/>
                        <a:cs typeface="Times New Roman"/>
                      </a:endParaRPr>
                    </a:p>
                    <a:p>
                      <a:pPr marL="95885" indent="-69215">
                        <a:lnSpc>
                          <a:spcPct val="100000"/>
                        </a:lnSpc>
                        <a:buChar char=""/>
                        <a:tabLst>
                          <a:tab pos="96520" algn="l"/>
                        </a:tabLst>
                      </a:pPr>
                      <a:r>
                        <a:rPr sz="500" spc="5" dirty="0">
                          <a:latin typeface="Times New Roman"/>
                          <a:cs typeface="Times New Roman"/>
                        </a:rPr>
                        <a:t>Bilanço</a:t>
                      </a:r>
                      <a:endParaRPr sz="500" dirty="0">
                        <a:latin typeface="Times New Roman"/>
                        <a:cs typeface="Times New Roman"/>
                      </a:endParaRPr>
                    </a:p>
                    <a:p>
                      <a:pPr marL="95885" indent="-69215">
                        <a:lnSpc>
                          <a:spcPct val="100000"/>
                        </a:lnSpc>
                        <a:spcBef>
                          <a:spcPts val="170"/>
                        </a:spcBef>
                        <a:buChar char=""/>
                        <a:tabLst>
                          <a:tab pos="96520" algn="l"/>
                          <a:tab pos="1522095" algn="l"/>
                        </a:tabLst>
                      </a:pPr>
                      <a:r>
                        <a:rPr sz="500" spc="5" dirty="0">
                          <a:latin typeface="Times New Roman"/>
                          <a:cs typeface="Times New Roman"/>
                        </a:rPr>
                        <a:t>Gelir</a:t>
                      </a:r>
                      <a:r>
                        <a:rPr sz="500" spc="50" dirty="0">
                          <a:latin typeface="Times New Roman"/>
                          <a:cs typeface="Times New Roman"/>
                        </a:rPr>
                        <a:t> </a:t>
                      </a:r>
                      <a:r>
                        <a:rPr sz="500" spc="5" dirty="0">
                          <a:latin typeface="Times New Roman"/>
                          <a:cs typeface="Times New Roman"/>
                        </a:rPr>
                        <a:t>Tablosu	</a:t>
                      </a:r>
                      <a:r>
                        <a:rPr sz="500" b="1" spc="15" dirty="0">
                          <a:latin typeface="Times New Roman"/>
                          <a:cs typeface="Times New Roman"/>
                        </a:rPr>
                        <a:t>TEMEL MALİ</a:t>
                      </a:r>
                      <a:r>
                        <a:rPr sz="500" b="1" spc="-5" dirty="0">
                          <a:latin typeface="Times New Roman"/>
                          <a:cs typeface="Times New Roman"/>
                        </a:rPr>
                        <a:t> </a:t>
                      </a:r>
                      <a:r>
                        <a:rPr sz="500" b="1" spc="15" dirty="0">
                          <a:latin typeface="Times New Roman"/>
                          <a:cs typeface="Times New Roman"/>
                        </a:rPr>
                        <a:t>TABLOLAR</a:t>
                      </a:r>
                      <a:endParaRPr sz="500" dirty="0">
                        <a:latin typeface="Times New Roman"/>
                        <a:cs typeface="Times New Roman"/>
                      </a:endParaRPr>
                    </a:p>
                    <a:p>
                      <a:pPr marL="27305">
                        <a:lnSpc>
                          <a:spcPct val="100000"/>
                        </a:lnSpc>
                        <a:spcBef>
                          <a:spcPts val="155"/>
                        </a:spcBef>
                      </a:pPr>
                      <a:r>
                        <a:rPr sz="500" spc="5" dirty="0">
                          <a:latin typeface="Times New Roman"/>
                          <a:cs typeface="Times New Roman"/>
                        </a:rPr>
                        <a:t>---------------------------------------------------</a:t>
                      </a:r>
                      <a:endParaRPr sz="500" dirty="0">
                        <a:latin typeface="Times New Roman"/>
                        <a:cs typeface="Times New Roman"/>
                      </a:endParaRPr>
                    </a:p>
                    <a:p>
                      <a:pPr marL="95885" indent="-69215">
                        <a:lnSpc>
                          <a:spcPct val="100000"/>
                        </a:lnSpc>
                        <a:spcBef>
                          <a:spcPts val="155"/>
                        </a:spcBef>
                        <a:buChar char=""/>
                        <a:tabLst>
                          <a:tab pos="96520" algn="l"/>
                        </a:tabLst>
                      </a:pPr>
                      <a:r>
                        <a:rPr sz="500" spc="5" dirty="0">
                          <a:latin typeface="Times New Roman"/>
                          <a:cs typeface="Times New Roman"/>
                        </a:rPr>
                        <a:t>Nakit Akım</a:t>
                      </a:r>
                      <a:r>
                        <a:rPr sz="500" spc="30" dirty="0">
                          <a:latin typeface="Times New Roman"/>
                          <a:cs typeface="Times New Roman"/>
                        </a:rPr>
                        <a:t> </a:t>
                      </a:r>
                      <a:r>
                        <a:rPr sz="500" spc="5" dirty="0">
                          <a:latin typeface="Times New Roman"/>
                          <a:cs typeface="Times New Roman"/>
                        </a:rPr>
                        <a:t>Tablosu</a:t>
                      </a:r>
                      <a:endParaRPr sz="500" dirty="0">
                        <a:latin typeface="Times New Roman"/>
                        <a:cs typeface="Times New Roman"/>
                      </a:endParaRPr>
                    </a:p>
                    <a:p>
                      <a:pPr marL="95885" indent="-69215">
                        <a:lnSpc>
                          <a:spcPct val="100000"/>
                        </a:lnSpc>
                        <a:spcBef>
                          <a:spcPts val="170"/>
                        </a:spcBef>
                        <a:buChar char=""/>
                        <a:tabLst>
                          <a:tab pos="96520" algn="l"/>
                        </a:tabLst>
                      </a:pPr>
                      <a:r>
                        <a:rPr sz="500" spc="10" dirty="0">
                          <a:latin typeface="Times New Roman"/>
                          <a:cs typeface="Times New Roman"/>
                        </a:rPr>
                        <a:t>Net </a:t>
                      </a:r>
                      <a:r>
                        <a:rPr sz="500" dirty="0">
                          <a:latin typeface="Times New Roman"/>
                          <a:cs typeface="Times New Roman"/>
                        </a:rPr>
                        <a:t>İşletme Sermayesi </a:t>
                      </a:r>
                      <a:r>
                        <a:rPr sz="500" spc="5" dirty="0">
                          <a:latin typeface="Times New Roman"/>
                          <a:cs typeface="Times New Roman"/>
                        </a:rPr>
                        <a:t>Değişim</a:t>
                      </a:r>
                      <a:r>
                        <a:rPr sz="500" spc="10" dirty="0">
                          <a:latin typeface="Times New Roman"/>
                          <a:cs typeface="Times New Roman"/>
                        </a:rPr>
                        <a:t> </a:t>
                      </a:r>
                      <a:r>
                        <a:rPr sz="500" spc="5" dirty="0">
                          <a:latin typeface="Times New Roman"/>
                          <a:cs typeface="Times New Roman"/>
                        </a:rPr>
                        <a:t>Tablosu</a:t>
                      </a:r>
                      <a:endParaRPr sz="500" dirty="0">
                        <a:latin typeface="Times New Roman"/>
                        <a:cs typeface="Times New Roman"/>
                      </a:endParaRPr>
                    </a:p>
                    <a:p>
                      <a:pPr marL="95885" indent="-69215">
                        <a:lnSpc>
                          <a:spcPct val="100000"/>
                        </a:lnSpc>
                        <a:spcBef>
                          <a:spcPts val="155"/>
                        </a:spcBef>
                        <a:buChar char=""/>
                        <a:tabLst>
                          <a:tab pos="96520" algn="l"/>
                          <a:tab pos="1520825" algn="l"/>
                        </a:tabLst>
                      </a:pPr>
                      <a:r>
                        <a:rPr sz="500" spc="10" dirty="0">
                          <a:latin typeface="Times New Roman"/>
                          <a:cs typeface="Times New Roman"/>
                        </a:rPr>
                        <a:t>Kar</a:t>
                      </a:r>
                      <a:r>
                        <a:rPr sz="500" spc="25" dirty="0">
                          <a:latin typeface="Times New Roman"/>
                          <a:cs typeface="Times New Roman"/>
                        </a:rPr>
                        <a:t> </a:t>
                      </a:r>
                      <a:r>
                        <a:rPr sz="500" spc="5" dirty="0">
                          <a:latin typeface="Times New Roman"/>
                          <a:cs typeface="Times New Roman"/>
                        </a:rPr>
                        <a:t>Dağıtım</a:t>
                      </a:r>
                      <a:r>
                        <a:rPr sz="500" spc="40" dirty="0">
                          <a:latin typeface="Times New Roman"/>
                          <a:cs typeface="Times New Roman"/>
                        </a:rPr>
                        <a:t> </a:t>
                      </a:r>
                      <a:r>
                        <a:rPr sz="500" spc="5" dirty="0">
                          <a:latin typeface="Times New Roman"/>
                          <a:cs typeface="Times New Roman"/>
                        </a:rPr>
                        <a:t>Tablosu	</a:t>
                      </a:r>
                      <a:r>
                        <a:rPr sz="500" b="1" spc="15" dirty="0">
                          <a:latin typeface="Times New Roman"/>
                          <a:cs typeface="Times New Roman"/>
                        </a:rPr>
                        <a:t>EK MALİ</a:t>
                      </a:r>
                      <a:r>
                        <a:rPr sz="500" b="1" spc="-10" dirty="0">
                          <a:latin typeface="Times New Roman"/>
                          <a:cs typeface="Times New Roman"/>
                        </a:rPr>
                        <a:t> </a:t>
                      </a:r>
                      <a:r>
                        <a:rPr sz="500" b="1" spc="15" dirty="0">
                          <a:latin typeface="Times New Roman"/>
                          <a:cs typeface="Times New Roman"/>
                        </a:rPr>
                        <a:t>TABLOLAR</a:t>
                      </a:r>
                      <a:endParaRPr sz="500" dirty="0">
                        <a:latin typeface="Times New Roman"/>
                        <a:cs typeface="Times New Roman"/>
                      </a:endParaRPr>
                    </a:p>
                    <a:p>
                      <a:pPr marL="95885" indent="-69215">
                        <a:lnSpc>
                          <a:spcPct val="100000"/>
                        </a:lnSpc>
                        <a:spcBef>
                          <a:spcPts val="155"/>
                        </a:spcBef>
                        <a:buChar char=""/>
                        <a:tabLst>
                          <a:tab pos="96520" algn="l"/>
                        </a:tabLst>
                      </a:pPr>
                      <a:r>
                        <a:rPr sz="500" spc="5" dirty="0">
                          <a:latin typeface="Times New Roman"/>
                          <a:cs typeface="Times New Roman"/>
                        </a:rPr>
                        <a:t>Özkaynak Değişim</a:t>
                      </a:r>
                      <a:r>
                        <a:rPr sz="500" spc="20" dirty="0">
                          <a:latin typeface="Times New Roman"/>
                          <a:cs typeface="Times New Roman"/>
                        </a:rPr>
                        <a:t> </a:t>
                      </a:r>
                      <a:r>
                        <a:rPr sz="500" spc="5" dirty="0">
                          <a:latin typeface="Times New Roman"/>
                          <a:cs typeface="Times New Roman"/>
                        </a:rPr>
                        <a:t>Tablosu</a:t>
                      </a:r>
                      <a:endParaRPr sz="500" dirty="0">
                        <a:latin typeface="Times New Roman"/>
                        <a:cs typeface="Times New Roman"/>
                      </a:endParaRPr>
                    </a:p>
                    <a:p>
                      <a:pPr marL="95885" indent="-69215">
                        <a:lnSpc>
                          <a:spcPct val="100000"/>
                        </a:lnSpc>
                        <a:spcBef>
                          <a:spcPts val="170"/>
                        </a:spcBef>
                        <a:buChar char=""/>
                        <a:tabLst>
                          <a:tab pos="96520" algn="l"/>
                        </a:tabLst>
                      </a:pPr>
                      <a:r>
                        <a:rPr sz="500" spc="5" dirty="0">
                          <a:latin typeface="Times New Roman"/>
                          <a:cs typeface="Times New Roman"/>
                        </a:rPr>
                        <a:t>Satışların Maliyeti</a:t>
                      </a:r>
                      <a:r>
                        <a:rPr sz="500" spc="10" dirty="0">
                          <a:latin typeface="Times New Roman"/>
                          <a:cs typeface="Times New Roman"/>
                        </a:rPr>
                        <a:t> </a:t>
                      </a:r>
                      <a:r>
                        <a:rPr sz="500" spc="5" dirty="0">
                          <a:latin typeface="Times New Roman"/>
                          <a:cs typeface="Times New Roman"/>
                        </a:rPr>
                        <a:t>Tablosu</a:t>
                      </a:r>
                      <a:endParaRPr sz="500" dirty="0">
                        <a:latin typeface="Times New Roman"/>
                        <a:cs typeface="Times New Roman"/>
                      </a:endParaRPr>
                    </a:p>
                  </a:txBody>
                  <a:tcPr marL="0" marR="0" marT="44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6373367" y="7034783"/>
            <a:ext cx="233171" cy="379476"/>
          </a:xfrm>
          <a:prstGeom prst="rect">
            <a:avLst/>
          </a:prstGeom>
          <a:blipFill>
            <a:blip r:embed="rId8"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39822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dirty="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240">
                        <a:lnSpc>
                          <a:spcPct val="107300"/>
                        </a:lnSpc>
                        <a:spcBef>
                          <a:spcPts val="515"/>
                        </a:spcBef>
                      </a:pPr>
                      <a:r>
                        <a:rPr sz="550" spc="15" dirty="0">
                          <a:solidFill>
                            <a:srgbClr val="FF0000"/>
                          </a:solidFill>
                          <a:latin typeface="Times New Roman"/>
                          <a:cs typeface="Times New Roman"/>
                        </a:rPr>
                        <a:t>26.12.1992 Tarih</a:t>
                      </a:r>
                      <a:r>
                        <a:rPr sz="550" spc="165" dirty="0">
                          <a:solidFill>
                            <a:srgbClr val="FF0000"/>
                          </a:solidFill>
                          <a:latin typeface="Times New Roman"/>
                          <a:cs typeface="Times New Roman"/>
                        </a:rPr>
                        <a:t> </a:t>
                      </a:r>
                      <a:r>
                        <a:rPr sz="550" spc="10" dirty="0">
                          <a:solidFill>
                            <a:srgbClr val="FF0000"/>
                          </a:solidFill>
                          <a:latin typeface="Times New Roman"/>
                          <a:cs typeface="Times New Roman"/>
                        </a:rPr>
                        <a:t>ve </a:t>
                      </a:r>
                      <a:r>
                        <a:rPr sz="550" spc="20" dirty="0">
                          <a:solidFill>
                            <a:srgbClr val="FF0000"/>
                          </a:solidFill>
                          <a:latin typeface="Times New Roman"/>
                          <a:cs typeface="Times New Roman"/>
                        </a:rPr>
                        <a:t>21447 </a:t>
                      </a:r>
                      <a:r>
                        <a:rPr sz="550" spc="5" dirty="0">
                          <a:solidFill>
                            <a:srgbClr val="FF0000"/>
                          </a:solidFill>
                          <a:latin typeface="Times New Roman"/>
                          <a:cs typeface="Times New Roman"/>
                        </a:rPr>
                        <a:t>Sayılı </a:t>
                      </a:r>
                      <a:r>
                        <a:rPr sz="550" spc="15" dirty="0">
                          <a:solidFill>
                            <a:srgbClr val="FF0000"/>
                          </a:solidFill>
                          <a:latin typeface="Times New Roman"/>
                          <a:cs typeface="Times New Roman"/>
                        </a:rPr>
                        <a:t>Resmi </a:t>
                      </a:r>
                      <a:r>
                        <a:rPr sz="550" spc="10" dirty="0">
                          <a:solidFill>
                            <a:srgbClr val="FF0000"/>
                          </a:solidFill>
                          <a:latin typeface="Times New Roman"/>
                          <a:cs typeface="Times New Roman"/>
                        </a:rPr>
                        <a:t>Gazetenin </a:t>
                      </a:r>
                      <a:r>
                        <a:rPr sz="550" spc="15" dirty="0">
                          <a:solidFill>
                            <a:srgbClr val="FF0000"/>
                          </a:solidFill>
                          <a:latin typeface="Times New Roman"/>
                          <a:cs typeface="Times New Roman"/>
                        </a:rPr>
                        <a:t>Mükerrer Sayısında  </a:t>
                      </a:r>
                      <a:r>
                        <a:rPr sz="550" spc="10" dirty="0">
                          <a:solidFill>
                            <a:srgbClr val="FF0000"/>
                          </a:solidFill>
                          <a:latin typeface="Times New Roman"/>
                          <a:cs typeface="Times New Roman"/>
                        </a:rPr>
                        <a:t>Yayımlanan </a:t>
                      </a:r>
                      <a:r>
                        <a:rPr sz="550" b="1" spc="15" dirty="0">
                          <a:solidFill>
                            <a:srgbClr val="FF0000"/>
                          </a:solidFill>
                          <a:latin typeface="Times New Roman"/>
                          <a:cs typeface="Times New Roman"/>
                        </a:rPr>
                        <a:t>1  SERİ</a:t>
                      </a:r>
                      <a:r>
                        <a:rPr sz="550" b="1" spc="165" dirty="0">
                          <a:solidFill>
                            <a:srgbClr val="FF0000"/>
                          </a:solidFill>
                          <a:latin typeface="Times New Roman"/>
                          <a:cs typeface="Times New Roman"/>
                        </a:rPr>
                        <a:t> </a:t>
                      </a:r>
                      <a:r>
                        <a:rPr sz="550" b="1" spc="20" dirty="0">
                          <a:solidFill>
                            <a:srgbClr val="FF0000"/>
                          </a:solidFill>
                          <a:latin typeface="Times New Roman"/>
                          <a:cs typeface="Times New Roman"/>
                        </a:rPr>
                        <a:t>NO’LU </a:t>
                      </a:r>
                      <a:r>
                        <a:rPr sz="550" b="1" spc="25" dirty="0">
                          <a:solidFill>
                            <a:srgbClr val="FF0000"/>
                          </a:solidFill>
                          <a:latin typeface="Times New Roman"/>
                          <a:cs typeface="Times New Roman"/>
                        </a:rPr>
                        <a:t>MUHASEBE </a:t>
                      </a:r>
                      <a:r>
                        <a:rPr sz="550" b="1" spc="20" dirty="0">
                          <a:solidFill>
                            <a:srgbClr val="FF0000"/>
                          </a:solidFill>
                          <a:latin typeface="Times New Roman"/>
                          <a:cs typeface="Times New Roman"/>
                        </a:rPr>
                        <a:t>SİSTEMİ</a:t>
                      </a:r>
                      <a:r>
                        <a:rPr sz="550" b="1" spc="85" dirty="0">
                          <a:solidFill>
                            <a:srgbClr val="FF0000"/>
                          </a:solidFill>
                          <a:latin typeface="Times New Roman"/>
                          <a:cs typeface="Times New Roman"/>
                        </a:rPr>
                        <a:t> </a:t>
                      </a:r>
                      <a:r>
                        <a:rPr sz="550" b="1" spc="20" dirty="0">
                          <a:solidFill>
                            <a:srgbClr val="FF0000"/>
                          </a:solidFill>
                          <a:latin typeface="Times New Roman"/>
                          <a:cs typeface="Times New Roman"/>
                        </a:rPr>
                        <a:t>UYGULAMA</a:t>
                      </a:r>
                      <a:endParaRPr sz="550" dirty="0">
                        <a:latin typeface="Times New Roman"/>
                        <a:cs typeface="Times New Roman"/>
                      </a:endParaRPr>
                    </a:p>
                    <a:p>
                      <a:pPr marL="27305">
                        <a:lnSpc>
                          <a:spcPct val="100000"/>
                        </a:lnSpc>
                        <a:spcBef>
                          <a:spcPts val="50"/>
                        </a:spcBef>
                      </a:pPr>
                      <a:r>
                        <a:rPr sz="550" b="1" spc="25" dirty="0">
                          <a:solidFill>
                            <a:srgbClr val="FF0000"/>
                          </a:solidFill>
                          <a:latin typeface="Times New Roman"/>
                          <a:cs typeface="Times New Roman"/>
                        </a:rPr>
                        <a:t>GENEL </a:t>
                      </a:r>
                      <a:r>
                        <a:rPr sz="550" b="1" spc="20" dirty="0">
                          <a:solidFill>
                            <a:srgbClr val="FF0000"/>
                          </a:solidFill>
                          <a:latin typeface="Times New Roman"/>
                          <a:cs typeface="Times New Roman"/>
                        </a:rPr>
                        <a:t>TEBLİĞİ</a:t>
                      </a:r>
                      <a:r>
                        <a:rPr sz="550" spc="20" dirty="0">
                          <a:solidFill>
                            <a:srgbClr val="FF0000"/>
                          </a:solidFill>
                          <a:latin typeface="Times New Roman"/>
                          <a:cs typeface="Times New Roman"/>
                        </a:rPr>
                        <a:t>’ne </a:t>
                      </a:r>
                      <a:r>
                        <a:rPr sz="550" spc="10" dirty="0">
                          <a:solidFill>
                            <a:srgbClr val="FF0000"/>
                          </a:solidFill>
                          <a:latin typeface="Times New Roman"/>
                          <a:cs typeface="Times New Roman"/>
                        </a:rPr>
                        <a:t>göre </a:t>
                      </a:r>
                      <a:r>
                        <a:rPr sz="550" b="1" spc="10" dirty="0">
                          <a:solidFill>
                            <a:srgbClr val="FF0000"/>
                          </a:solidFill>
                          <a:latin typeface="Times New Roman"/>
                          <a:cs typeface="Times New Roman"/>
                        </a:rPr>
                        <a:t>Finansal </a:t>
                      </a:r>
                      <a:r>
                        <a:rPr sz="550" b="1" spc="15" dirty="0">
                          <a:solidFill>
                            <a:srgbClr val="FF0000"/>
                          </a:solidFill>
                          <a:latin typeface="Times New Roman"/>
                          <a:cs typeface="Times New Roman"/>
                        </a:rPr>
                        <a:t>Tabloların</a:t>
                      </a:r>
                      <a:r>
                        <a:rPr sz="550" b="1" spc="-65" dirty="0">
                          <a:solidFill>
                            <a:srgbClr val="FF0000"/>
                          </a:solidFill>
                          <a:latin typeface="Times New Roman"/>
                          <a:cs typeface="Times New Roman"/>
                        </a:rPr>
                        <a:t> </a:t>
                      </a:r>
                      <a:r>
                        <a:rPr sz="550" b="1" spc="15" dirty="0">
                          <a:solidFill>
                            <a:srgbClr val="FF0000"/>
                          </a:solidFill>
                          <a:latin typeface="Times New Roman"/>
                          <a:cs typeface="Times New Roman"/>
                        </a:rPr>
                        <a:t>Amaçları;</a:t>
                      </a:r>
                      <a:endParaRPr sz="550" dirty="0">
                        <a:latin typeface="Times New Roman"/>
                        <a:cs typeface="Times New Roman"/>
                      </a:endParaRPr>
                    </a:p>
                    <a:p>
                      <a:pPr>
                        <a:lnSpc>
                          <a:spcPct val="100000"/>
                        </a:lnSpc>
                        <a:spcBef>
                          <a:spcPts val="55"/>
                        </a:spcBef>
                      </a:pPr>
                      <a:endParaRPr sz="800" dirty="0">
                        <a:latin typeface="Times New Roman"/>
                        <a:cs typeface="Times New Roman"/>
                      </a:endParaRPr>
                    </a:p>
                    <a:p>
                      <a:pPr marL="127635" marR="142875" indent="-100965">
                        <a:lnSpc>
                          <a:spcPct val="107000"/>
                        </a:lnSpc>
                        <a:buClr>
                          <a:srgbClr val="330066"/>
                        </a:buClr>
                        <a:buSzPct val="72727"/>
                        <a:buFont typeface="Wingdings"/>
                        <a:buChar char=""/>
                        <a:tabLst>
                          <a:tab pos="128270" algn="l"/>
                        </a:tabLst>
                      </a:pPr>
                      <a:r>
                        <a:rPr sz="550" spc="10" dirty="0">
                          <a:latin typeface="Times New Roman"/>
                          <a:cs typeface="Times New Roman"/>
                        </a:rPr>
                        <a:t>Yatırımcılar, kredi verenler ve diğer ilgililer </a:t>
                      </a:r>
                      <a:r>
                        <a:rPr sz="550" i="1" spc="10" dirty="0">
                          <a:latin typeface="Times New Roman"/>
                          <a:cs typeface="Times New Roman"/>
                        </a:rPr>
                        <a:t>(devlet, sendikalar, yöneticiler,  vb.) </a:t>
                      </a:r>
                      <a:r>
                        <a:rPr sz="550" spc="15" dirty="0">
                          <a:latin typeface="Times New Roman"/>
                          <a:cs typeface="Times New Roman"/>
                        </a:rPr>
                        <a:t>için </a:t>
                      </a:r>
                      <a:r>
                        <a:rPr sz="550" spc="5" dirty="0">
                          <a:latin typeface="Times New Roman"/>
                          <a:cs typeface="Times New Roman"/>
                        </a:rPr>
                        <a:t>karar </a:t>
                      </a:r>
                      <a:r>
                        <a:rPr sz="550" spc="15" dirty="0">
                          <a:latin typeface="Times New Roman"/>
                          <a:cs typeface="Times New Roman"/>
                        </a:rPr>
                        <a:t>vermede </a:t>
                      </a:r>
                      <a:r>
                        <a:rPr sz="550" spc="5" dirty="0">
                          <a:latin typeface="Times New Roman"/>
                          <a:cs typeface="Times New Roman"/>
                        </a:rPr>
                        <a:t>yararlı </a:t>
                      </a:r>
                      <a:r>
                        <a:rPr sz="550" spc="10" dirty="0">
                          <a:latin typeface="Times New Roman"/>
                          <a:cs typeface="Times New Roman"/>
                        </a:rPr>
                        <a:t>bilgiler</a:t>
                      </a:r>
                      <a:r>
                        <a:rPr sz="550" spc="-2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Gelecekteki nakit akımlarını </a:t>
                      </a:r>
                      <a:r>
                        <a:rPr sz="550" spc="15" dirty="0">
                          <a:latin typeface="Times New Roman"/>
                          <a:cs typeface="Times New Roman"/>
                        </a:rPr>
                        <a:t>değerlendirmede </a:t>
                      </a:r>
                      <a:r>
                        <a:rPr sz="550" spc="5" dirty="0">
                          <a:latin typeface="Times New Roman"/>
                          <a:cs typeface="Times New Roman"/>
                        </a:rPr>
                        <a:t>yararlı </a:t>
                      </a:r>
                      <a:r>
                        <a:rPr sz="550" spc="10" dirty="0">
                          <a:latin typeface="Times New Roman"/>
                          <a:cs typeface="Times New Roman"/>
                        </a:rPr>
                        <a:t>bilgiler</a:t>
                      </a:r>
                      <a:r>
                        <a:rPr sz="550" spc="-6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p>
                      <a:pPr marL="127635" marR="143510" indent="-100965">
                        <a:lnSpc>
                          <a:spcPct val="105200"/>
                        </a:lnSpc>
                        <a:spcBef>
                          <a:spcPts val="160"/>
                        </a:spcBef>
                        <a:buClr>
                          <a:srgbClr val="330066"/>
                        </a:buClr>
                        <a:buSzPct val="72727"/>
                        <a:buFont typeface="Wingdings"/>
                        <a:buChar char=""/>
                        <a:tabLst>
                          <a:tab pos="128270" algn="l"/>
                        </a:tabLst>
                      </a:pPr>
                      <a:r>
                        <a:rPr sz="550" spc="10" dirty="0">
                          <a:latin typeface="Times New Roman"/>
                          <a:cs typeface="Times New Roman"/>
                        </a:rPr>
                        <a:t>Varlıklar, kaynaklar ve bunlardaki değişiklikler ile işletmenin </a:t>
                      </a:r>
                      <a:r>
                        <a:rPr sz="550" spc="5" dirty="0">
                          <a:latin typeface="Times New Roman"/>
                          <a:cs typeface="Times New Roman"/>
                        </a:rPr>
                        <a:t>faaliyet  </a:t>
                      </a:r>
                      <a:r>
                        <a:rPr sz="550" spc="15" dirty="0">
                          <a:latin typeface="Times New Roman"/>
                          <a:cs typeface="Times New Roman"/>
                        </a:rPr>
                        <a:t>sonuçları hakkında </a:t>
                      </a:r>
                      <a:r>
                        <a:rPr sz="550" spc="10" dirty="0">
                          <a:latin typeface="Times New Roman"/>
                          <a:cs typeface="Times New Roman"/>
                        </a:rPr>
                        <a:t>bilgi</a:t>
                      </a:r>
                      <a:r>
                        <a:rPr sz="550" spc="-55" dirty="0">
                          <a:latin typeface="Times New Roman"/>
                          <a:cs typeface="Times New Roman"/>
                        </a:rPr>
                        <a:t> </a:t>
                      </a:r>
                      <a:r>
                        <a:rPr sz="550" spc="10" dirty="0">
                          <a:latin typeface="Times New Roman"/>
                          <a:cs typeface="Times New Roman"/>
                        </a:rPr>
                        <a:t>sağlamak.</a:t>
                      </a:r>
                      <a:endParaRPr sz="550" dirty="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3</a:t>
            </a:fld>
            <a:endParaRPr sz="1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1044960" y="1718520"/>
            <a:ext cx="1849755" cy="168275"/>
          </a:xfrm>
          <a:prstGeom prst="rect">
            <a:avLst/>
          </a:prstGeom>
        </p:spPr>
        <p:txBody>
          <a:bodyPr vert="horz" wrap="square" lIns="0" tIns="17145" rIns="0" bIns="0" rtlCol="0">
            <a:spAutoFit/>
          </a:bodyPr>
          <a:lstStyle/>
          <a:p>
            <a:pPr marL="12700">
              <a:lnSpc>
                <a:spcPct val="100000"/>
              </a:lnSpc>
              <a:spcBef>
                <a:spcPts val="135"/>
              </a:spcBef>
            </a:pPr>
            <a:r>
              <a:rPr sz="900" b="1" spc="15" dirty="0">
                <a:solidFill>
                  <a:srgbClr val="330066"/>
                </a:solidFill>
                <a:latin typeface="Times New Roman"/>
                <a:cs typeface="Times New Roman"/>
              </a:rPr>
              <a:t>Faaliyet </a:t>
            </a:r>
            <a:r>
              <a:rPr sz="900" b="1" spc="10" dirty="0">
                <a:solidFill>
                  <a:srgbClr val="330066"/>
                </a:solidFill>
                <a:latin typeface="Times New Roman"/>
                <a:cs typeface="Times New Roman"/>
              </a:rPr>
              <a:t>Döngüsü </a:t>
            </a:r>
            <a:r>
              <a:rPr sz="900" b="1" spc="15" dirty="0">
                <a:solidFill>
                  <a:srgbClr val="330066"/>
                </a:solidFill>
                <a:latin typeface="Times New Roman"/>
                <a:cs typeface="Times New Roman"/>
              </a:rPr>
              <a:t>ve </a:t>
            </a:r>
            <a:r>
              <a:rPr sz="900" b="1" spc="10" dirty="0">
                <a:solidFill>
                  <a:srgbClr val="330066"/>
                </a:solidFill>
                <a:latin typeface="Times New Roman"/>
                <a:cs typeface="Times New Roman"/>
              </a:rPr>
              <a:t>Nakit</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Döngüsü</a:t>
            </a:r>
            <a:endParaRPr sz="900">
              <a:latin typeface="Times New Roman"/>
              <a:cs typeface="Times New Roman"/>
            </a:endParaRPr>
          </a:p>
        </p:txBody>
      </p:sp>
      <p:sp>
        <p:nvSpPr>
          <p:cNvPr id="7" name="object 7"/>
          <p:cNvSpPr/>
          <p:nvPr/>
        </p:nvSpPr>
        <p:spPr>
          <a:xfrm>
            <a:off x="1130591" y="2720848"/>
            <a:ext cx="635" cy="635"/>
          </a:xfrm>
          <a:custGeom>
            <a:avLst/>
            <a:gdLst/>
            <a:ahLst/>
            <a:cxnLst/>
            <a:rect l="l" t="t" r="r" b="b"/>
            <a:pathLst>
              <a:path w="634" h="635">
                <a:moveTo>
                  <a:pt x="257" y="170"/>
                </a:moveTo>
                <a:lnTo>
                  <a:pt x="0" y="0"/>
                </a:lnTo>
                <a:lnTo>
                  <a:pt x="216" y="0"/>
                </a:lnTo>
                <a:lnTo>
                  <a:pt x="257" y="170"/>
                </a:lnTo>
                <a:close/>
              </a:path>
            </a:pathLst>
          </a:custGeom>
          <a:solidFill>
            <a:srgbClr val="FFFF9A"/>
          </a:solidFill>
        </p:spPr>
        <p:txBody>
          <a:bodyPr wrap="square" lIns="0" tIns="0" rIns="0" bIns="0" rtlCol="0"/>
          <a:lstStyle/>
          <a:p>
            <a:endParaRPr/>
          </a:p>
        </p:txBody>
      </p:sp>
      <p:sp>
        <p:nvSpPr>
          <p:cNvPr id="8" name="object 8"/>
          <p:cNvSpPr/>
          <p:nvPr/>
        </p:nvSpPr>
        <p:spPr>
          <a:xfrm>
            <a:off x="1115922" y="2708148"/>
            <a:ext cx="372745" cy="2540"/>
          </a:xfrm>
          <a:custGeom>
            <a:avLst/>
            <a:gdLst/>
            <a:ahLst/>
            <a:cxnLst/>
            <a:rect l="l" t="t" r="r" b="b"/>
            <a:pathLst>
              <a:path w="372744" h="2539">
                <a:moveTo>
                  <a:pt x="2119" y="1980"/>
                </a:moveTo>
                <a:lnTo>
                  <a:pt x="0" y="0"/>
                </a:lnTo>
                <a:lnTo>
                  <a:pt x="1169" y="0"/>
                </a:lnTo>
                <a:lnTo>
                  <a:pt x="2119" y="1980"/>
                </a:lnTo>
                <a:close/>
              </a:path>
              <a:path w="372744" h="2539">
                <a:moveTo>
                  <a:pt x="370299" y="2002"/>
                </a:moveTo>
                <a:lnTo>
                  <a:pt x="371501" y="0"/>
                </a:lnTo>
                <a:lnTo>
                  <a:pt x="372452" y="0"/>
                </a:lnTo>
                <a:lnTo>
                  <a:pt x="370299" y="2002"/>
                </a:lnTo>
                <a:close/>
              </a:path>
            </a:pathLst>
          </a:custGeom>
          <a:solidFill>
            <a:srgbClr val="FFFF9C"/>
          </a:solidFill>
        </p:spPr>
        <p:txBody>
          <a:bodyPr wrap="square" lIns="0" tIns="0" rIns="0" bIns="0" rtlCol="0"/>
          <a:lstStyle/>
          <a:p>
            <a:endParaRPr/>
          </a:p>
        </p:txBody>
      </p:sp>
      <p:sp>
        <p:nvSpPr>
          <p:cNvPr id="9" name="object 9"/>
          <p:cNvSpPr/>
          <p:nvPr/>
        </p:nvSpPr>
        <p:spPr>
          <a:xfrm>
            <a:off x="1090317" y="2682748"/>
            <a:ext cx="424180" cy="1270"/>
          </a:xfrm>
          <a:custGeom>
            <a:avLst/>
            <a:gdLst/>
            <a:ahLst/>
            <a:cxnLst/>
            <a:rect l="l" t="t" r="r" b="b"/>
            <a:pathLst>
              <a:path w="424180" h="1269">
                <a:moveTo>
                  <a:pt x="866" y="1142"/>
                </a:moveTo>
                <a:lnTo>
                  <a:pt x="0" y="0"/>
                </a:lnTo>
                <a:lnTo>
                  <a:pt x="866" y="0"/>
                </a:lnTo>
                <a:lnTo>
                  <a:pt x="866" y="1142"/>
                </a:lnTo>
                <a:close/>
              </a:path>
              <a:path w="424180" h="1269">
                <a:moveTo>
                  <a:pt x="422875" y="1160"/>
                </a:moveTo>
                <a:lnTo>
                  <a:pt x="423014" y="0"/>
                </a:lnTo>
                <a:lnTo>
                  <a:pt x="423758" y="0"/>
                </a:lnTo>
                <a:lnTo>
                  <a:pt x="422875" y="1160"/>
                </a:lnTo>
                <a:close/>
              </a:path>
            </a:pathLst>
          </a:custGeom>
          <a:solidFill>
            <a:srgbClr val="FFFFA1"/>
          </a:solidFill>
        </p:spPr>
        <p:txBody>
          <a:bodyPr wrap="square" lIns="0" tIns="0" rIns="0" bIns="0" rtlCol="0"/>
          <a:lstStyle/>
          <a:p>
            <a:endParaRPr/>
          </a:p>
        </p:txBody>
      </p:sp>
      <p:sp>
        <p:nvSpPr>
          <p:cNvPr id="10" name="object 10"/>
          <p:cNvSpPr/>
          <p:nvPr/>
        </p:nvSpPr>
        <p:spPr>
          <a:xfrm>
            <a:off x="1071047" y="2657348"/>
            <a:ext cx="462915" cy="635"/>
          </a:xfrm>
          <a:custGeom>
            <a:avLst/>
            <a:gdLst/>
            <a:ahLst/>
            <a:cxnLst/>
            <a:rect l="l" t="t" r="r" b="b"/>
            <a:pathLst>
              <a:path w="462915" h="635">
                <a:moveTo>
                  <a:pt x="385" y="508"/>
                </a:moveTo>
                <a:lnTo>
                  <a:pt x="0" y="0"/>
                </a:lnTo>
                <a:lnTo>
                  <a:pt x="324" y="0"/>
                </a:lnTo>
                <a:lnTo>
                  <a:pt x="385" y="508"/>
                </a:lnTo>
                <a:close/>
              </a:path>
              <a:path w="462915" h="635">
                <a:moveTo>
                  <a:pt x="462048" y="401"/>
                </a:moveTo>
                <a:lnTo>
                  <a:pt x="462096" y="0"/>
                </a:lnTo>
                <a:lnTo>
                  <a:pt x="462354" y="0"/>
                </a:lnTo>
                <a:lnTo>
                  <a:pt x="462048" y="401"/>
                </a:lnTo>
                <a:close/>
              </a:path>
            </a:pathLst>
          </a:custGeom>
          <a:solidFill>
            <a:srgbClr val="FFFFA7"/>
          </a:solidFill>
        </p:spPr>
        <p:txBody>
          <a:bodyPr wrap="square" lIns="0" tIns="0" rIns="0" bIns="0" rtlCol="0"/>
          <a:lstStyle/>
          <a:p>
            <a:endParaRPr/>
          </a:p>
        </p:txBody>
      </p:sp>
      <p:sp>
        <p:nvSpPr>
          <p:cNvPr id="11" name="object 11"/>
          <p:cNvSpPr/>
          <p:nvPr/>
        </p:nvSpPr>
        <p:spPr>
          <a:xfrm>
            <a:off x="1063355" y="2644648"/>
            <a:ext cx="635" cy="1270"/>
          </a:xfrm>
          <a:custGeom>
            <a:avLst/>
            <a:gdLst/>
            <a:ahLst/>
            <a:cxnLst/>
            <a:rect l="l" t="t" r="r" b="b"/>
            <a:pathLst>
              <a:path w="634" h="1269">
                <a:moveTo>
                  <a:pt x="396" y="775"/>
                </a:moveTo>
                <a:lnTo>
                  <a:pt x="0" y="0"/>
                </a:lnTo>
                <a:lnTo>
                  <a:pt x="396" y="0"/>
                </a:lnTo>
                <a:lnTo>
                  <a:pt x="396" y="775"/>
                </a:lnTo>
                <a:close/>
              </a:path>
            </a:pathLst>
          </a:custGeom>
          <a:solidFill>
            <a:srgbClr val="FFFFA8"/>
          </a:solidFill>
        </p:spPr>
        <p:txBody>
          <a:bodyPr wrap="square" lIns="0" tIns="0" rIns="0" bIns="0" rtlCol="0"/>
          <a:lstStyle/>
          <a:p>
            <a:endParaRPr/>
          </a:p>
        </p:txBody>
      </p:sp>
      <p:sp>
        <p:nvSpPr>
          <p:cNvPr id="12" name="object 12"/>
          <p:cNvSpPr/>
          <p:nvPr/>
        </p:nvSpPr>
        <p:spPr>
          <a:xfrm>
            <a:off x="1056866" y="2631948"/>
            <a:ext cx="1270" cy="1905"/>
          </a:xfrm>
          <a:custGeom>
            <a:avLst/>
            <a:gdLst/>
            <a:ahLst/>
            <a:cxnLst/>
            <a:rect l="l" t="t" r="r" b="b"/>
            <a:pathLst>
              <a:path w="1269" h="1905">
                <a:moveTo>
                  <a:pt x="789" y="1544"/>
                </a:moveTo>
                <a:lnTo>
                  <a:pt x="0" y="0"/>
                </a:lnTo>
                <a:lnTo>
                  <a:pt x="789" y="0"/>
                </a:lnTo>
                <a:lnTo>
                  <a:pt x="789" y="1544"/>
                </a:lnTo>
                <a:close/>
              </a:path>
            </a:pathLst>
          </a:custGeom>
          <a:solidFill>
            <a:srgbClr val="FFFFAA"/>
          </a:solidFill>
        </p:spPr>
        <p:txBody>
          <a:bodyPr wrap="square" lIns="0" tIns="0" rIns="0" bIns="0" rtlCol="0"/>
          <a:lstStyle/>
          <a:p>
            <a:endParaRPr/>
          </a:p>
        </p:txBody>
      </p:sp>
      <p:sp>
        <p:nvSpPr>
          <p:cNvPr id="13" name="object 13"/>
          <p:cNvSpPr/>
          <p:nvPr/>
        </p:nvSpPr>
        <p:spPr>
          <a:xfrm>
            <a:off x="1045300" y="2606548"/>
            <a:ext cx="635" cy="635"/>
          </a:xfrm>
          <a:custGeom>
            <a:avLst/>
            <a:gdLst/>
            <a:ahLst/>
            <a:cxnLst/>
            <a:rect l="l" t="t" r="r" b="b"/>
            <a:pathLst>
              <a:path w="634" h="635">
                <a:moveTo>
                  <a:pt x="163" y="551"/>
                </a:moveTo>
                <a:lnTo>
                  <a:pt x="0" y="0"/>
                </a:lnTo>
                <a:lnTo>
                  <a:pt x="163" y="0"/>
                </a:lnTo>
                <a:lnTo>
                  <a:pt x="163" y="551"/>
                </a:lnTo>
                <a:close/>
              </a:path>
            </a:pathLst>
          </a:custGeom>
          <a:solidFill>
            <a:srgbClr val="FFFFAF"/>
          </a:solidFill>
        </p:spPr>
        <p:txBody>
          <a:bodyPr wrap="square" lIns="0" tIns="0" rIns="0" bIns="0" rtlCol="0"/>
          <a:lstStyle/>
          <a:p>
            <a:endParaRPr/>
          </a:p>
        </p:txBody>
      </p:sp>
      <p:sp>
        <p:nvSpPr>
          <p:cNvPr id="14" name="object 14"/>
          <p:cNvSpPr/>
          <p:nvPr/>
        </p:nvSpPr>
        <p:spPr>
          <a:xfrm>
            <a:off x="1037774" y="2575560"/>
            <a:ext cx="530860" cy="6985"/>
          </a:xfrm>
          <a:custGeom>
            <a:avLst/>
            <a:gdLst/>
            <a:ahLst/>
            <a:cxnLst/>
            <a:rect l="l" t="t" r="r" b="b"/>
            <a:pathLst>
              <a:path w="530860" h="6985">
                <a:moveTo>
                  <a:pt x="69" y="5823"/>
                </a:moveTo>
                <a:lnTo>
                  <a:pt x="0" y="5588"/>
                </a:lnTo>
                <a:lnTo>
                  <a:pt x="69" y="5823"/>
                </a:lnTo>
                <a:close/>
              </a:path>
              <a:path w="530860" h="6985">
                <a:moveTo>
                  <a:pt x="528626" y="6718"/>
                </a:moveTo>
                <a:lnTo>
                  <a:pt x="530239" y="0"/>
                </a:lnTo>
                <a:lnTo>
                  <a:pt x="530619" y="0"/>
                </a:lnTo>
                <a:lnTo>
                  <a:pt x="528626" y="6718"/>
                </a:lnTo>
                <a:close/>
              </a:path>
            </a:pathLst>
          </a:custGeom>
          <a:solidFill>
            <a:srgbClr val="FFFFB5"/>
          </a:solidFill>
        </p:spPr>
        <p:txBody>
          <a:bodyPr wrap="square" lIns="0" tIns="0" rIns="0" bIns="0" rtlCol="0"/>
          <a:lstStyle/>
          <a:p>
            <a:endParaRPr/>
          </a:p>
        </p:txBody>
      </p:sp>
      <p:sp>
        <p:nvSpPr>
          <p:cNvPr id="15" name="object 15"/>
          <p:cNvSpPr/>
          <p:nvPr/>
        </p:nvSpPr>
        <p:spPr>
          <a:xfrm>
            <a:off x="1034413" y="2567940"/>
            <a:ext cx="535940" cy="7620"/>
          </a:xfrm>
          <a:custGeom>
            <a:avLst/>
            <a:gdLst/>
            <a:ahLst/>
            <a:cxnLst/>
            <a:rect l="l" t="t" r="r" b="b"/>
            <a:pathLst>
              <a:path w="535940" h="7619">
                <a:moveTo>
                  <a:pt x="382" y="3157"/>
                </a:moveTo>
                <a:lnTo>
                  <a:pt x="196" y="2529"/>
                </a:lnTo>
                <a:lnTo>
                  <a:pt x="0" y="508"/>
                </a:lnTo>
                <a:lnTo>
                  <a:pt x="382" y="508"/>
                </a:lnTo>
                <a:lnTo>
                  <a:pt x="382" y="3157"/>
                </a:lnTo>
                <a:close/>
              </a:path>
              <a:path w="535940" h="7619">
                <a:moveTo>
                  <a:pt x="533980" y="7619"/>
                </a:moveTo>
                <a:lnTo>
                  <a:pt x="533599" y="7619"/>
                </a:lnTo>
                <a:lnTo>
                  <a:pt x="535306" y="508"/>
                </a:lnTo>
                <a:lnTo>
                  <a:pt x="535367" y="0"/>
                </a:lnTo>
                <a:lnTo>
                  <a:pt x="535735" y="0"/>
                </a:lnTo>
                <a:lnTo>
                  <a:pt x="535490" y="2529"/>
                </a:lnTo>
                <a:lnTo>
                  <a:pt x="533980" y="7619"/>
                </a:lnTo>
                <a:close/>
              </a:path>
            </a:pathLst>
          </a:custGeom>
          <a:solidFill>
            <a:srgbClr val="FFFFB6"/>
          </a:solidFill>
        </p:spPr>
        <p:txBody>
          <a:bodyPr wrap="square" lIns="0" tIns="0" rIns="0" bIns="0" rtlCol="0"/>
          <a:lstStyle/>
          <a:p>
            <a:endParaRPr/>
          </a:p>
        </p:txBody>
      </p:sp>
      <p:sp>
        <p:nvSpPr>
          <p:cNvPr id="16" name="object 16"/>
          <p:cNvSpPr/>
          <p:nvPr/>
        </p:nvSpPr>
        <p:spPr>
          <a:xfrm>
            <a:off x="1569781" y="2560319"/>
            <a:ext cx="1270" cy="7620"/>
          </a:xfrm>
          <a:custGeom>
            <a:avLst/>
            <a:gdLst/>
            <a:ahLst/>
            <a:cxnLst/>
            <a:rect l="l" t="t" r="r" b="b"/>
            <a:pathLst>
              <a:path w="1269" h="7619">
                <a:moveTo>
                  <a:pt x="368" y="7620"/>
                </a:moveTo>
                <a:lnTo>
                  <a:pt x="0" y="7620"/>
                </a:lnTo>
                <a:lnTo>
                  <a:pt x="914" y="0"/>
                </a:lnTo>
                <a:lnTo>
                  <a:pt x="1108" y="0"/>
                </a:lnTo>
                <a:lnTo>
                  <a:pt x="368" y="7620"/>
                </a:lnTo>
                <a:close/>
              </a:path>
            </a:pathLst>
          </a:custGeom>
          <a:solidFill>
            <a:srgbClr val="FFFFB6"/>
          </a:solidFill>
        </p:spPr>
        <p:txBody>
          <a:bodyPr wrap="square" lIns="0" tIns="0" rIns="0" bIns="0" rtlCol="0"/>
          <a:lstStyle/>
          <a:p>
            <a:endParaRPr/>
          </a:p>
        </p:txBody>
      </p:sp>
      <p:sp>
        <p:nvSpPr>
          <p:cNvPr id="17" name="object 17"/>
          <p:cNvSpPr/>
          <p:nvPr/>
        </p:nvSpPr>
        <p:spPr>
          <a:xfrm>
            <a:off x="1033181" y="2552700"/>
            <a:ext cx="538480" cy="7620"/>
          </a:xfrm>
          <a:custGeom>
            <a:avLst/>
            <a:gdLst/>
            <a:ahLst/>
            <a:cxnLst/>
            <a:rect l="l" t="t" r="r" b="b"/>
            <a:pathLst>
              <a:path w="538480" h="7619">
                <a:moveTo>
                  <a:pt x="90" y="3980"/>
                </a:moveTo>
                <a:lnTo>
                  <a:pt x="0" y="3048"/>
                </a:lnTo>
                <a:lnTo>
                  <a:pt x="90" y="3980"/>
                </a:lnTo>
                <a:close/>
              </a:path>
              <a:path w="538480" h="7619">
                <a:moveTo>
                  <a:pt x="537707" y="7619"/>
                </a:moveTo>
                <a:lnTo>
                  <a:pt x="537513" y="7619"/>
                </a:lnTo>
                <a:lnTo>
                  <a:pt x="538062" y="3048"/>
                </a:lnTo>
                <a:lnTo>
                  <a:pt x="538245" y="0"/>
                </a:lnTo>
                <a:lnTo>
                  <a:pt x="538447" y="0"/>
                </a:lnTo>
                <a:lnTo>
                  <a:pt x="537707" y="7619"/>
                </a:lnTo>
                <a:close/>
              </a:path>
            </a:pathLst>
          </a:custGeom>
          <a:solidFill>
            <a:srgbClr val="FFFFB8"/>
          </a:solidFill>
        </p:spPr>
        <p:txBody>
          <a:bodyPr wrap="square" lIns="0" tIns="0" rIns="0" bIns="0" rtlCol="0"/>
          <a:lstStyle/>
          <a:p>
            <a:endParaRPr/>
          </a:p>
        </p:txBody>
      </p:sp>
      <p:sp>
        <p:nvSpPr>
          <p:cNvPr id="18" name="object 18"/>
          <p:cNvSpPr/>
          <p:nvPr/>
        </p:nvSpPr>
        <p:spPr>
          <a:xfrm>
            <a:off x="1571427" y="2546603"/>
            <a:ext cx="1270" cy="6350"/>
          </a:xfrm>
          <a:custGeom>
            <a:avLst/>
            <a:gdLst/>
            <a:ahLst/>
            <a:cxnLst/>
            <a:rect l="l" t="t" r="r" b="b"/>
            <a:pathLst>
              <a:path w="1269" h="6350">
                <a:moveTo>
                  <a:pt x="202" y="6096"/>
                </a:moveTo>
                <a:lnTo>
                  <a:pt x="0" y="6096"/>
                </a:lnTo>
                <a:lnTo>
                  <a:pt x="365" y="0"/>
                </a:lnTo>
                <a:lnTo>
                  <a:pt x="793" y="0"/>
                </a:lnTo>
                <a:lnTo>
                  <a:pt x="202" y="6096"/>
                </a:lnTo>
                <a:close/>
              </a:path>
            </a:pathLst>
          </a:custGeom>
          <a:solidFill>
            <a:srgbClr val="FFFFB8"/>
          </a:solidFill>
        </p:spPr>
        <p:txBody>
          <a:bodyPr wrap="square" lIns="0" tIns="0" rIns="0" bIns="0" rtlCol="0"/>
          <a:lstStyle/>
          <a:p>
            <a:endParaRPr/>
          </a:p>
        </p:txBody>
      </p:sp>
      <p:sp>
        <p:nvSpPr>
          <p:cNvPr id="19" name="object 19"/>
          <p:cNvSpPr/>
          <p:nvPr/>
        </p:nvSpPr>
        <p:spPr>
          <a:xfrm>
            <a:off x="1031702" y="2540508"/>
            <a:ext cx="541655" cy="6350"/>
          </a:xfrm>
          <a:custGeom>
            <a:avLst/>
            <a:gdLst/>
            <a:ahLst/>
            <a:cxnLst/>
            <a:rect l="l" t="t" r="r" b="b"/>
            <a:pathLst>
              <a:path w="541655" h="6350">
                <a:moveTo>
                  <a:pt x="45" y="466"/>
                </a:moveTo>
                <a:lnTo>
                  <a:pt x="0" y="0"/>
                </a:lnTo>
                <a:lnTo>
                  <a:pt x="45" y="466"/>
                </a:lnTo>
                <a:close/>
              </a:path>
              <a:path w="541655" h="6350">
                <a:moveTo>
                  <a:pt x="540518" y="6095"/>
                </a:moveTo>
                <a:lnTo>
                  <a:pt x="540089" y="6095"/>
                </a:lnTo>
                <a:lnTo>
                  <a:pt x="540455" y="0"/>
                </a:lnTo>
                <a:lnTo>
                  <a:pt x="541109" y="0"/>
                </a:lnTo>
                <a:lnTo>
                  <a:pt x="540518" y="6095"/>
                </a:lnTo>
                <a:close/>
              </a:path>
            </a:pathLst>
          </a:custGeom>
          <a:solidFill>
            <a:srgbClr val="FFFFBA"/>
          </a:solidFill>
        </p:spPr>
        <p:txBody>
          <a:bodyPr wrap="square" lIns="0" tIns="0" rIns="0" bIns="0" rtlCol="0"/>
          <a:lstStyle/>
          <a:p>
            <a:endParaRPr/>
          </a:p>
        </p:txBody>
      </p:sp>
      <p:sp>
        <p:nvSpPr>
          <p:cNvPr id="20" name="object 20"/>
          <p:cNvSpPr/>
          <p:nvPr/>
        </p:nvSpPr>
        <p:spPr>
          <a:xfrm>
            <a:off x="1030963" y="2532888"/>
            <a:ext cx="542925" cy="7620"/>
          </a:xfrm>
          <a:custGeom>
            <a:avLst/>
            <a:gdLst/>
            <a:ahLst/>
            <a:cxnLst/>
            <a:rect l="l" t="t" r="r" b="b"/>
            <a:pathLst>
              <a:path w="542925" h="7619">
                <a:moveTo>
                  <a:pt x="784" y="7619"/>
                </a:moveTo>
                <a:lnTo>
                  <a:pt x="0" y="0"/>
                </a:lnTo>
                <a:lnTo>
                  <a:pt x="784" y="0"/>
                </a:lnTo>
                <a:lnTo>
                  <a:pt x="784" y="7619"/>
                </a:lnTo>
                <a:close/>
              </a:path>
              <a:path w="542925" h="7619">
                <a:moveTo>
                  <a:pt x="541849" y="7619"/>
                </a:moveTo>
                <a:lnTo>
                  <a:pt x="541195" y="7619"/>
                </a:lnTo>
                <a:lnTo>
                  <a:pt x="541652" y="0"/>
                </a:lnTo>
                <a:lnTo>
                  <a:pt x="542588" y="0"/>
                </a:lnTo>
                <a:lnTo>
                  <a:pt x="541849" y="7619"/>
                </a:lnTo>
                <a:close/>
              </a:path>
            </a:pathLst>
          </a:custGeom>
          <a:solidFill>
            <a:srgbClr val="FFFFBA"/>
          </a:solidFill>
        </p:spPr>
        <p:txBody>
          <a:bodyPr wrap="square" lIns="0" tIns="0" rIns="0" bIns="0" rtlCol="0"/>
          <a:lstStyle/>
          <a:p>
            <a:endParaRPr/>
          </a:p>
        </p:txBody>
      </p:sp>
      <p:sp>
        <p:nvSpPr>
          <p:cNvPr id="21" name="object 21"/>
          <p:cNvSpPr/>
          <p:nvPr/>
        </p:nvSpPr>
        <p:spPr>
          <a:xfrm>
            <a:off x="1030371" y="2526792"/>
            <a:ext cx="544195" cy="6350"/>
          </a:xfrm>
          <a:custGeom>
            <a:avLst/>
            <a:gdLst/>
            <a:ahLst/>
            <a:cxnLst/>
            <a:rect l="l" t="t" r="r" b="b"/>
            <a:pathLst>
              <a:path w="544194" h="6350">
                <a:moveTo>
                  <a:pt x="1376" y="6096"/>
                </a:moveTo>
                <a:lnTo>
                  <a:pt x="591" y="6096"/>
                </a:lnTo>
                <a:lnTo>
                  <a:pt x="0" y="0"/>
                </a:lnTo>
                <a:lnTo>
                  <a:pt x="1376" y="0"/>
                </a:lnTo>
                <a:lnTo>
                  <a:pt x="1376" y="6096"/>
                </a:lnTo>
                <a:close/>
              </a:path>
              <a:path w="544194" h="6350">
                <a:moveTo>
                  <a:pt x="543180" y="6096"/>
                </a:moveTo>
                <a:lnTo>
                  <a:pt x="542243" y="6096"/>
                </a:lnTo>
                <a:lnTo>
                  <a:pt x="542396" y="3556"/>
                </a:lnTo>
                <a:lnTo>
                  <a:pt x="542396" y="0"/>
                </a:lnTo>
                <a:lnTo>
                  <a:pt x="543772" y="0"/>
                </a:lnTo>
                <a:lnTo>
                  <a:pt x="543180" y="6096"/>
                </a:lnTo>
                <a:close/>
              </a:path>
            </a:pathLst>
          </a:custGeom>
          <a:solidFill>
            <a:srgbClr val="FFFFBC"/>
          </a:solidFill>
        </p:spPr>
        <p:txBody>
          <a:bodyPr wrap="square" lIns="0" tIns="0" rIns="0" bIns="0" rtlCol="0"/>
          <a:lstStyle/>
          <a:p>
            <a:endParaRPr/>
          </a:p>
        </p:txBody>
      </p:sp>
      <p:sp>
        <p:nvSpPr>
          <p:cNvPr id="22" name="object 22"/>
          <p:cNvSpPr/>
          <p:nvPr/>
        </p:nvSpPr>
        <p:spPr>
          <a:xfrm>
            <a:off x="1030224" y="2520696"/>
            <a:ext cx="544195" cy="6350"/>
          </a:xfrm>
          <a:custGeom>
            <a:avLst/>
            <a:gdLst/>
            <a:ahLst/>
            <a:cxnLst/>
            <a:rect l="l" t="t" r="r" b="b"/>
            <a:pathLst>
              <a:path w="544194" h="6350">
                <a:moveTo>
                  <a:pt x="1523" y="6095"/>
                </a:moveTo>
                <a:lnTo>
                  <a:pt x="147" y="6095"/>
                </a:lnTo>
                <a:lnTo>
                  <a:pt x="0" y="4572"/>
                </a:lnTo>
                <a:lnTo>
                  <a:pt x="439" y="0"/>
                </a:lnTo>
                <a:lnTo>
                  <a:pt x="1523" y="0"/>
                </a:lnTo>
                <a:lnTo>
                  <a:pt x="1523" y="6095"/>
                </a:lnTo>
                <a:close/>
              </a:path>
              <a:path w="544194" h="6350">
                <a:moveTo>
                  <a:pt x="543920" y="6095"/>
                </a:moveTo>
                <a:lnTo>
                  <a:pt x="542543" y="6095"/>
                </a:lnTo>
                <a:lnTo>
                  <a:pt x="542543" y="0"/>
                </a:lnTo>
                <a:lnTo>
                  <a:pt x="543628" y="0"/>
                </a:lnTo>
                <a:lnTo>
                  <a:pt x="544067" y="4572"/>
                </a:lnTo>
                <a:lnTo>
                  <a:pt x="543920" y="6095"/>
                </a:lnTo>
                <a:close/>
              </a:path>
            </a:pathLst>
          </a:custGeom>
          <a:solidFill>
            <a:srgbClr val="FFFFBC"/>
          </a:solidFill>
        </p:spPr>
        <p:txBody>
          <a:bodyPr wrap="square" lIns="0" tIns="0" rIns="0" bIns="0" rtlCol="0"/>
          <a:lstStyle/>
          <a:p>
            <a:endParaRPr/>
          </a:p>
        </p:txBody>
      </p:sp>
      <p:sp>
        <p:nvSpPr>
          <p:cNvPr id="23" name="object 23"/>
          <p:cNvSpPr/>
          <p:nvPr/>
        </p:nvSpPr>
        <p:spPr>
          <a:xfrm>
            <a:off x="1030663" y="2511551"/>
            <a:ext cx="1270" cy="9525"/>
          </a:xfrm>
          <a:custGeom>
            <a:avLst/>
            <a:gdLst/>
            <a:ahLst/>
            <a:cxnLst/>
            <a:rect l="l" t="t" r="r" b="b"/>
            <a:pathLst>
              <a:path w="1269" h="9525">
                <a:moveTo>
                  <a:pt x="1084" y="9144"/>
                </a:moveTo>
                <a:lnTo>
                  <a:pt x="0" y="9144"/>
                </a:lnTo>
                <a:lnTo>
                  <a:pt x="878" y="0"/>
                </a:lnTo>
                <a:lnTo>
                  <a:pt x="1084" y="0"/>
                </a:lnTo>
                <a:lnTo>
                  <a:pt x="1084" y="9144"/>
                </a:lnTo>
                <a:close/>
              </a:path>
            </a:pathLst>
          </a:custGeom>
          <a:solidFill>
            <a:srgbClr val="FFFFBD"/>
          </a:solidFill>
        </p:spPr>
        <p:txBody>
          <a:bodyPr wrap="square" lIns="0" tIns="0" rIns="0" bIns="0" rtlCol="0"/>
          <a:lstStyle/>
          <a:p>
            <a:endParaRPr/>
          </a:p>
        </p:txBody>
      </p:sp>
      <p:sp>
        <p:nvSpPr>
          <p:cNvPr id="24" name="object 24"/>
          <p:cNvSpPr/>
          <p:nvPr/>
        </p:nvSpPr>
        <p:spPr>
          <a:xfrm>
            <a:off x="1572768" y="2511551"/>
            <a:ext cx="1270" cy="9525"/>
          </a:xfrm>
          <a:custGeom>
            <a:avLst/>
            <a:gdLst/>
            <a:ahLst/>
            <a:cxnLst/>
            <a:rect l="l" t="t" r="r" b="b"/>
            <a:pathLst>
              <a:path w="1269" h="9525">
                <a:moveTo>
                  <a:pt x="1084" y="9144"/>
                </a:moveTo>
                <a:lnTo>
                  <a:pt x="0" y="9144"/>
                </a:lnTo>
                <a:lnTo>
                  <a:pt x="0" y="0"/>
                </a:lnTo>
                <a:lnTo>
                  <a:pt x="205" y="0"/>
                </a:lnTo>
                <a:lnTo>
                  <a:pt x="1084" y="9144"/>
                </a:lnTo>
                <a:close/>
              </a:path>
            </a:pathLst>
          </a:custGeom>
          <a:solidFill>
            <a:srgbClr val="FFFFBD"/>
          </a:solidFill>
        </p:spPr>
        <p:txBody>
          <a:bodyPr wrap="square" lIns="0" tIns="0" rIns="0" bIns="0" rtlCol="0"/>
          <a:lstStyle/>
          <a:p>
            <a:endParaRPr/>
          </a:p>
        </p:txBody>
      </p:sp>
      <p:sp>
        <p:nvSpPr>
          <p:cNvPr id="25" name="object 25"/>
          <p:cNvSpPr/>
          <p:nvPr/>
        </p:nvSpPr>
        <p:spPr>
          <a:xfrm>
            <a:off x="1031541" y="2503932"/>
            <a:ext cx="541655" cy="7620"/>
          </a:xfrm>
          <a:custGeom>
            <a:avLst/>
            <a:gdLst/>
            <a:ahLst/>
            <a:cxnLst/>
            <a:rect l="l" t="t" r="r" b="b"/>
            <a:pathLst>
              <a:path w="541655" h="7619">
                <a:moveTo>
                  <a:pt x="206" y="7619"/>
                </a:moveTo>
                <a:lnTo>
                  <a:pt x="0" y="7619"/>
                </a:lnTo>
                <a:lnTo>
                  <a:pt x="206" y="5472"/>
                </a:lnTo>
                <a:lnTo>
                  <a:pt x="206" y="7619"/>
                </a:lnTo>
                <a:close/>
              </a:path>
              <a:path w="541655" h="7619">
                <a:moveTo>
                  <a:pt x="541432" y="7619"/>
                </a:moveTo>
                <a:lnTo>
                  <a:pt x="541226" y="7619"/>
                </a:lnTo>
                <a:lnTo>
                  <a:pt x="541226" y="5479"/>
                </a:lnTo>
                <a:lnTo>
                  <a:pt x="541432" y="7619"/>
                </a:lnTo>
                <a:close/>
              </a:path>
              <a:path w="541655" h="7619">
                <a:moveTo>
                  <a:pt x="540797" y="1016"/>
                </a:moveTo>
                <a:lnTo>
                  <a:pt x="539702" y="1016"/>
                </a:lnTo>
                <a:lnTo>
                  <a:pt x="539702" y="0"/>
                </a:lnTo>
                <a:lnTo>
                  <a:pt x="540699" y="0"/>
                </a:lnTo>
                <a:lnTo>
                  <a:pt x="540797" y="1016"/>
                </a:lnTo>
                <a:close/>
              </a:path>
            </a:pathLst>
          </a:custGeom>
          <a:solidFill>
            <a:srgbClr val="FFFFBF"/>
          </a:solidFill>
        </p:spPr>
        <p:txBody>
          <a:bodyPr wrap="square" lIns="0" tIns="0" rIns="0" bIns="0" rtlCol="0"/>
          <a:lstStyle/>
          <a:p>
            <a:endParaRPr/>
          </a:p>
        </p:txBody>
      </p:sp>
      <p:sp>
        <p:nvSpPr>
          <p:cNvPr id="26" name="object 26"/>
          <p:cNvSpPr/>
          <p:nvPr/>
        </p:nvSpPr>
        <p:spPr>
          <a:xfrm>
            <a:off x="1571244" y="2496311"/>
            <a:ext cx="1270" cy="7620"/>
          </a:xfrm>
          <a:custGeom>
            <a:avLst/>
            <a:gdLst/>
            <a:ahLst/>
            <a:cxnLst/>
            <a:rect l="l" t="t" r="r" b="b"/>
            <a:pathLst>
              <a:path w="1269" h="7619">
                <a:moveTo>
                  <a:pt x="997" y="7620"/>
                </a:moveTo>
                <a:lnTo>
                  <a:pt x="0" y="7620"/>
                </a:lnTo>
                <a:lnTo>
                  <a:pt x="0" y="0"/>
                </a:lnTo>
                <a:lnTo>
                  <a:pt x="264" y="0"/>
                </a:lnTo>
                <a:lnTo>
                  <a:pt x="997" y="7620"/>
                </a:lnTo>
                <a:close/>
              </a:path>
            </a:pathLst>
          </a:custGeom>
          <a:solidFill>
            <a:srgbClr val="FFFFBF"/>
          </a:solidFill>
        </p:spPr>
        <p:txBody>
          <a:bodyPr wrap="square" lIns="0" tIns="0" rIns="0" bIns="0" rtlCol="0"/>
          <a:lstStyle/>
          <a:p>
            <a:endParaRPr/>
          </a:p>
        </p:txBody>
      </p:sp>
      <p:sp>
        <p:nvSpPr>
          <p:cNvPr id="27" name="object 27"/>
          <p:cNvSpPr/>
          <p:nvPr/>
        </p:nvSpPr>
        <p:spPr>
          <a:xfrm>
            <a:off x="1569720" y="2488692"/>
            <a:ext cx="1905" cy="7620"/>
          </a:xfrm>
          <a:custGeom>
            <a:avLst/>
            <a:gdLst/>
            <a:ahLst/>
            <a:cxnLst/>
            <a:rect l="l" t="t" r="r" b="b"/>
            <a:pathLst>
              <a:path w="1905" h="7619">
                <a:moveTo>
                  <a:pt x="1788" y="7619"/>
                </a:moveTo>
                <a:lnTo>
                  <a:pt x="1524" y="7619"/>
                </a:lnTo>
                <a:lnTo>
                  <a:pt x="1524" y="4864"/>
                </a:lnTo>
                <a:lnTo>
                  <a:pt x="1788" y="7619"/>
                </a:lnTo>
                <a:close/>
              </a:path>
              <a:path w="1905" h="7619">
                <a:moveTo>
                  <a:pt x="1398" y="3556"/>
                </a:moveTo>
                <a:lnTo>
                  <a:pt x="0" y="3556"/>
                </a:lnTo>
                <a:lnTo>
                  <a:pt x="0" y="0"/>
                </a:lnTo>
                <a:lnTo>
                  <a:pt x="1056" y="0"/>
                </a:lnTo>
                <a:lnTo>
                  <a:pt x="1398" y="3556"/>
                </a:lnTo>
                <a:close/>
              </a:path>
            </a:pathLst>
          </a:custGeom>
          <a:solidFill>
            <a:srgbClr val="FFFFC1"/>
          </a:solidFill>
        </p:spPr>
        <p:txBody>
          <a:bodyPr wrap="square" lIns="0" tIns="0" rIns="0" bIns="0" rtlCol="0"/>
          <a:lstStyle/>
          <a:p>
            <a:endParaRPr/>
          </a:p>
        </p:txBody>
      </p:sp>
      <p:sp>
        <p:nvSpPr>
          <p:cNvPr id="28" name="object 28"/>
          <p:cNvSpPr/>
          <p:nvPr/>
        </p:nvSpPr>
        <p:spPr>
          <a:xfrm>
            <a:off x="1033894" y="2481072"/>
            <a:ext cx="537210" cy="7620"/>
          </a:xfrm>
          <a:custGeom>
            <a:avLst/>
            <a:gdLst/>
            <a:ahLst/>
            <a:cxnLst/>
            <a:rect l="l" t="t" r="r" b="b"/>
            <a:pathLst>
              <a:path w="537210" h="7619">
                <a:moveTo>
                  <a:pt x="0" y="5988"/>
                </a:moveTo>
                <a:lnTo>
                  <a:pt x="575" y="0"/>
                </a:lnTo>
                <a:lnTo>
                  <a:pt x="718" y="0"/>
                </a:lnTo>
                <a:lnTo>
                  <a:pt x="0" y="5988"/>
                </a:lnTo>
                <a:close/>
              </a:path>
              <a:path w="537210" h="7619">
                <a:moveTo>
                  <a:pt x="536882" y="7619"/>
                </a:moveTo>
                <a:lnTo>
                  <a:pt x="535825" y="7619"/>
                </a:lnTo>
                <a:lnTo>
                  <a:pt x="535825" y="0"/>
                </a:lnTo>
                <a:lnTo>
                  <a:pt x="536149" y="0"/>
                </a:lnTo>
                <a:lnTo>
                  <a:pt x="536882" y="7619"/>
                </a:lnTo>
                <a:close/>
              </a:path>
            </a:pathLst>
          </a:custGeom>
          <a:solidFill>
            <a:srgbClr val="FFFFC1"/>
          </a:solidFill>
        </p:spPr>
        <p:txBody>
          <a:bodyPr wrap="square" lIns="0" tIns="0" rIns="0" bIns="0" rtlCol="0"/>
          <a:lstStyle/>
          <a:p>
            <a:endParaRPr/>
          </a:p>
        </p:txBody>
      </p:sp>
      <p:sp>
        <p:nvSpPr>
          <p:cNvPr id="29" name="object 29"/>
          <p:cNvSpPr/>
          <p:nvPr/>
        </p:nvSpPr>
        <p:spPr>
          <a:xfrm>
            <a:off x="1034469" y="2471927"/>
            <a:ext cx="535940" cy="9525"/>
          </a:xfrm>
          <a:custGeom>
            <a:avLst/>
            <a:gdLst/>
            <a:ahLst/>
            <a:cxnLst/>
            <a:rect l="l" t="t" r="r" b="b"/>
            <a:pathLst>
              <a:path w="535940" h="9525">
                <a:moveTo>
                  <a:pt x="143" y="9144"/>
                </a:moveTo>
                <a:lnTo>
                  <a:pt x="0" y="9144"/>
                </a:lnTo>
                <a:lnTo>
                  <a:pt x="159" y="7620"/>
                </a:lnTo>
                <a:lnTo>
                  <a:pt x="1070" y="4520"/>
                </a:lnTo>
                <a:lnTo>
                  <a:pt x="318" y="7685"/>
                </a:lnTo>
                <a:lnTo>
                  <a:pt x="143" y="9144"/>
                </a:lnTo>
                <a:close/>
              </a:path>
              <a:path w="535940" h="9525">
                <a:moveTo>
                  <a:pt x="535574" y="9144"/>
                </a:moveTo>
                <a:lnTo>
                  <a:pt x="535250" y="9144"/>
                </a:lnTo>
                <a:lnTo>
                  <a:pt x="535250" y="7620"/>
                </a:lnTo>
                <a:lnTo>
                  <a:pt x="532202" y="7620"/>
                </a:lnTo>
                <a:lnTo>
                  <a:pt x="532202" y="0"/>
                </a:lnTo>
                <a:lnTo>
                  <a:pt x="533173" y="0"/>
                </a:lnTo>
                <a:lnTo>
                  <a:pt x="535434" y="7685"/>
                </a:lnTo>
                <a:lnTo>
                  <a:pt x="535574" y="9144"/>
                </a:lnTo>
                <a:close/>
              </a:path>
            </a:pathLst>
          </a:custGeom>
          <a:solidFill>
            <a:srgbClr val="FFFFC3"/>
          </a:solidFill>
        </p:spPr>
        <p:txBody>
          <a:bodyPr wrap="square" lIns="0" tIns="0" rIns="0" bIns="0" rtlCol="0"/>
          <a:lstStyle/>
          <a:p>
            <a:endParaRPr/>
          </a:p>
        </p:txBody>
      </p:sp>
      <p:sp>
        <p:nvSpPr>
          <p:cNvPr id="30" name="object 30"/>
          <p:cNvSpPr/>
          <p:nvPr/>
        </p:nvSpPr>
        <p:spPr>
          <a:xfrm>
            <a:off x="1563624" y="2464308"/>
            <a:ext cx="4445" cy="7620"/>
          </a:xfrm>
          <a:custGeom>
            <a:avLst/>
            <a:gdLst/>
            <a:ahLst/>
            <a:cxnLst/>
            <a:rect l="l" t="t" r="r" b="b"/>
            <a:pathLst>
              <a:path w="4444" h="7619">
                <a:moveTo>
                  <a:pt x="4018" y="7619"/>
                </a:moveTo>
                <a:lnTo>
                  <a:pt x="3047" y="7619"/>
                </a:lnTo>
                <a:lnTo>
                  <a:pt x="3047" y="4320"/>
                </a:lnTo>
                <a:lnTo>
                  <a:pt x="4018" y="7619"/>
                </a:lnTo>
                <a:close/>
              </a:path>
              <a:path w="4444" h="7619">
                <a:moveTo>
                  <a:pt x="2524" y="2540"/>
                </a:moveTo>
                <a:lnTo>
                  <a:pt x="0" y="2540"/>
                </a:lnTo>
                <a:lnTo>
                  <a:pt x="0" y="0"/>
                </a:lnTo>
                <a:lnTo>
                  <a:pt x="1776" y="0"/>
                </a:lnTo>
                <a:lnTo>
                  <a:pt x="2524" y="2540"/>
                </a:lnTo>
                <a:close/>
              </a:path>
            </a:pathLst>
          </a:custGeom>
          <a:solidFill>
            <a:srgbClr val="FFFFC3"/>
          </a:solidFill>
        </p:spPr>
        <p:txBody>
          <a:bodyPr wrap="square" lIns="0" tIns="0" rIns="0" bIns="0" rtlCol="0"/>
          <a:lstStyle/>
          <a:p>
            <a:endParaRPr/>
          </a:p>
        </p:txBody>
      </p:sp>
      <p:sp>
        <p:nvSpPr>
          <p:cNvPr id="31" name="object 31"/>
          <p:cNvSpPr/>
          <p:nvPr/>
        </p:nvSpPr>
        <p:spPr>
          <a:xfrm>
            <a:off x="1563624" y="2458268"/>
            <a:ext cx="1905" cy="6350"/>
          </a:xfrm>
          <a:custGeom>
            <a:avLst/>
            <a:gdLst/>
            <a:ahLst/>
            <a:cxnLst/>
            <a:rect l="l" t="t" r="r" b="b"/>
            <a:pathLst>
              <a:path w="1905" h="6350">
                <a:moveTo>
                  <a:pt x="1776" y="6039"/>
                </a:moveTo>
                <a:lnTo>
                  <a:pt x="0" y="6039"/>
                </a:lnTo>
                <a:lnTo>
                  <a:pt x="0" y="0"/>
                </a:lnTo>
                <a:lnTo>
                  <a:pt x="1776" y="6039"/>
                </a:lnTo>
                <a:close/>
              </a:path>
            </a:pathLst>
          </a:custGeom>
          <a:solidFill>
            <a:srgbClr val="FFFFC4"/>
          </a:solidFill>
        </p:spPr>
        <p:txBody>
          <a:bodyPr wrap="square" lIns="0" tIns="0" rIns="0" bIns="0" rtlCol="0"/>
          <a:lstStyle/>
          <a:p>
            <a:endParaRPr/>
          </a:p>
        </p:txBody>
      </p:sp>
      <p:sp>
        <p:nvSpPr>
          <p:cNvPr id="32" name="object 32"/>
          <p:cNvSpPr/>
          <p:nvPr/>
        </p:nvSpPr>
        <p:spPr>
          <a:xfrm>
            <a:off x="1042093" y="2450592"/>
            <a:ext cx="2540" cy="3810"/>
          </a:xfrm>
          <a:custGeom>
            <a:avLst/>
            <a:gdLst/>
            <a:ahLst/>
            <a:cxnLst/>
            <a:rect l="l" t="t" r="r" b="b"/>
            <a:pathLst>
              <a:path w="2540" h="3810">
                <a:moveTo>
                  <a:pt x="1846" y="3556"/>
                </a:moveTo>
                <a:lnTo>
                  <a:pt x="0" y="3556"/>
                </a:lnTo>
                <a:lnTo>
                  <a:pt x="1045" y="0"/>
                </a:lnTo>
                <a:lnTo>
                  <a:pt x="2273" y="0"/>
                </a:lnTo>
                <a:lnTo>
                  <a:pt x="1846" y="3556"/>
                </a:lnTo>
                <a:close/>
              </a:path>
            </a:pathLst>
          </a:custGeom>
          <a:solidFill>
            <a:srgbClr val="FFFFC6"/>
          </a:solidFill>
        </p:spPr>
        <p:txBody>
          <a:bodyPr wrap="square" lIns="0" tIns="0" rIns="0" bIns="0" rtlCol="0"/>
          <a:lstStyle/>
          <a:p>
            <a:endParaRPr/>
          </a:p>
        </p:txBody>
      </p:sp>
      <p:sp>
        <p:nvSpPr>
          <p:cNvPr id="33" name="object 33"/>
          <p:cNvSpPr/>
          <p:nvPr/>
        </p:nvSpPr>
        <p:spPr>
          <a:xfrm>
            <a:off x="1559052" y="2450592"/>
            <a:ext cx="3810" cy="3810"/>
          </a:xfrm>
          <a:custGeom>
            <a:avLst/>
            <a:gdLst/>
            <a:ahLst/>
            <a:cxnLst/>
            <a:rect l="l" t="t" r="r" b="b"/>
            <a:pathLst>
              <a:path w="3809" h="3810">
                <a:moveTo>
                  <a:pt x="3359" y="3556"/>
                </a:moveTo>
                <a:lnTo>
                  <a:pt x="0" y="3556"/>
                </a:lnTo>
                <a:lnTo>
                  <a:pt x="0" y="0"/>
                </a:lnTo>
                <a:lnTo>
                  <a:pt x="2313" y="0"/>
                </a:lnTo>
                <a:lnTo>
                  <a:pt x="3359" y="3556"/>
                </a:lnTo>
                <a:close/>
              </a:path>
            </a:pathLst>
          </a:custGeom>
          <a:solidFill>
            <a:srgbClr val="FFFFC6"/>
          </a:solidFill>
        </p:spPr>
        <p:txBody>
          <a:bodyPr wrap="square" lIns="0" tIns="0" rIns="0" bIns="0" rtlCol="0"/>
          <a:lstStyle/>
          <a:p>
            <a:endParaRPr/>
          </a:p>
        </p:txBody>
      </p:sp>
      <p:sp>
        <p:nvSpPr>
          <p:cNvPr id="34" name="object 34"/>
          <p:cNvSpPr/>
          <p:nvPr/>
        </p:nvSpPr>
        <p:spPr>
          <a:xfrm>
            <a:off x="1043138" y="2444496"/>
            <a:ext cx="518795" cy="6350"/>
          </a:xfrm>
          <a:custGeom>
            <a:avLst/>
            <a:gdLst/>
            <a:ahLst/>
            <a:cxnLst/>
            <a:rect l="l" t="t" r="r" b="b"/>
            <a:pathLst>
              <a:path w="518794" h="6350">
                <a:moveTo>
                  <a:pt x="1228" y="6095"/>
                </a:moveTo>
                <a:lnTo>
                  <a:pt x="0" y="6095"/>
                </a:lnTo>
                <a:lnTo>
                  <a:pt x="1791" y="0"/>
                </a:lnTo>
                <a:lnTo>
                  <a:pt x="1959" y="0"/>
                </a:lnTo>
                <a:lnTo>
                  <a:pt x="1228" y="6095"/>
                </a:lnTo>
                <a:close/>
              </a:path>
              <a:path w="518794" h="6350">
                <a:moveTo>
                  <a:pt x="518226" y="6095"/>
                </a:moveTo>
                <a:lnTo>
                  <a:pt x="515913" y="6095"/>
                </a:lnTo>
                <a:lnTo>
                  <a:pt x="515913" y="0"/>
                </a:lnTo>
                <a:lnTo>
                  <a:pt x="516433" y="0"/>
                </a:lnTo>
                <a:lnTo>
                  <a:pt x="518226" y="6095"/>
                </a:lnTo>
                <a:close/>
              </a:path>
            </a:pathLst>
          </a:custGeom>
          <a:solidFill>
            <a:srgbClr val="FFFFC6"/>
          </a:solidFill>
        </p:spPr>
        <p:txBody>
          <a:bodyPr wrap="square" lIns="0" tIns="0" rIns="0" bIns="0" rtlCol="0"/>
          <a:lstStyle/>
          <a:p>
            <a:endParaRPr/>
          </a:p>
        </p:txBody>
      </p:sp>
      <p:sp>
        <p:nvSpPr>
          <p:cNvPr id="35" name="object 35"/>
          <p:cNvSpPr/>
          <p:nvPr/>
        </p:nvSpPr>
        <p:spPr>
          <a:xfrm>
            <a:off x="1044930" y="2438400"/>
            <a:ext cx="514984" cy="6350"/>
          </a:xfrm>
          <a:custGeom>
            <a:avLst/>
            <a:gdLst/>
            <a:ahLst/>
            <a:cxnLst/>
            <a:rect l="l" t="t" r="r" b="b"/>
            <a:pathLst>
              <a:path w="514984" h="6350">
                <a:moveTo>
                  <a:pt x="5105" y="3048"/>
                </a:moveTo>
                <a:lnTo>
                  <a:pt x="895" y="3048"/>
                </a:lnTo>
                <a:lnTo>
                  <a:pt x="1791" y="0"/>
                </a:lnTo>
                <a:lnTo>
                  <a:pt x="6569" y="0"/>
                </a:lnTo>
                <a:lnTo>
                  <a:pt x="5105" y="3048"/>
                </a:lnTo>
                <a:close/>
              </a:path>
              <a:path w="514984" h="6350">
                <a:moveTo>
                  <a:pt x="168" y="6096"/>
                </a:moveTo>
                <a:lnTo>
                  <a:pt x="0" y="6096"/>
                </a:lnTo>
                <a:lnTo>
                  <a:pt x="284" y="5129"/>
                </a:lnTo>
                <a:lnTo>
                  <a:pt x="168" y="6096"/>
                </a:lnTo>
                <a:close/>
              </a:path>
              <a:path w="514984" h="6350">
                <a:moveTo>
                  <a:pt x="514641" y="6096"/>
                </a:moveTo>
                <a:lnTo>
                  <a:pt x="514121" y="6096"/>
                </a:lnTo>
                <a:lnTo>
                  <a:pt x="514121" y="4329"/>
                </a:lnTo>
                <a:lnTo>
                  <a:pt x="514641" y="6096"/>
                </a:lnTo>
                <a:close/>
              </a:path>
              <a:path w="514984" h="6350">
                <a:moveTo>
                  <a:pt x="513745" y="3048"/>
                </a:moveTo>
                <a:lnTo>
                  <a:pt x="508025" y="3048"/>
                </a:lnTo>
                <a:lnTo>
                  <a:pt x="508025" y="0"/>
                </a:lnTo>
                <a:lnTo>
                  <a:pt x="512848" y="0"/>
                </a:lnTo>
                <a:lnTo>
                  <a:pt x="513745" y="3048"/>
                </a:lnTo>
                <a:close/>
              </a:path>
            </a:pathLst>
          </a:custGeom>
          <a:solidFill>
            <a:srgbClr val="FFFFC8"/>
          </a:solidFill>
        </p:spPr>
        <p:txBody>
          <a:bodyPr wrap="square" lIns="0" tIns="0" rIns="0" bIns="0" rtlCol="0"/>
          <a:lstStyle/>
          <a:p>
            <a:endParaRPr/>
          </a:p>
        </p:txBody>
      </p:sp>
      <p:sp>
        <p:nvSpPr>
          <p:cNvPr id="36" name="object 36"/>
          <p:cNvSpPr/>
          <p:nvPr/>
        </p:nvSpPr>
        <p:spPr>
          <a:xfrm>
            <a:off x="1046721" y="2432304"/>
            <a:ext cx="511175" cy="6350"/>
          </a:xfrm>
          <a:custGeom>
            <a:avLst/>
            <a:gdLst/>
            <a:ahLst/>
            <a:cxnLst/>
            <a:rect l="l" t="t" r="r" b="b"/>
            <a:pathLst>
              <a:path w="511175" h="6350">
                <a:moveTo>
                  <a:pt x="4777" y="6095"/>
                </a:moveTo>
                <a:lnTo>
                  <a:pt x="0" y="6095"/>
                </a:lnTo>
                <a:lnTo>
                  <a:pt x="527" y="4300"/>
                </a:lnTo>
                <a:lnTo>
                  <a:pt x="2710" y="0"/>
                </a:lnTo>
                <a:lnTo>
                  <a:pt x="7703" y="0"/>
                </a:lnTo>
                <a:lnTo>
                  <a:pt x="4777" y="6095"/>
                </a:lnTo>
                <a:close/>
              </a:path>
              <a:path w="511175" h="6350">
                <a:moveTo>
                  <a:pt x="511056" y="6095"/>
                </a:moveTo>
                <a:lnTo>
                  <a:pt x="506234" y="6095"/>
                </a:lnTo>
                <a:lnTo>
                  <a:pt x="506234" y="0"/>
                </a:lnTo>
                <a:lnTo>
                  <a:pt x="508341" y="0"/>
                </a:lnTo>
                <a:lnTo>
                  <a:pt x="510528" y="4300"/>
                </a:lnTo>
                <a:lnTo>
                  <a:pt x="511056" y="6095"/>
                </a:lnTo>
                <a:close/>
              </a:path>
            </a:pathLst>
          </a:custGeom>
          <a:solidFill>
            <a:srgbClr val="FFFFC8"/>
          </a:solidFill>
        </p:spPr>
        <p:txBody>
          <a:bodyPr wrap="square" lIns="0" tIns="0" rIns="0" bIns="0" rtlCol="0"/>
          <a:lstStyle/>
          <a:p>
            <a:endParaRPr/>
          </a:p>
        </p:txBody>
      </p:sp>
      <p:sp>
        <p:nvSpPr>
          <p:cNvPr id="37" name="object 37"/>
          <p:cNvSpPr/>
          <p:nvPr/>
        </p:nvSpPr>
        <p:spPr>
          <a:xfrm>
            <a:off x="1049431" y="2424683"/>
            <a:ext cx="506095" cy="7620"/>
          </a:xfrm>
          <a:custGeom>
            <a:avLst/>
            <a:gdLst/>
            <a:ahLst/>
            <a:cxnLst/>
            <a:rect l="l" t="t" r="r" b="b"/>
            <a:pathLst>
              <a:path w="506094" h="7619">
                <a:moveTo>
                  <a:pt x="4993" y="7620"/>
                </a:moveTo>
                <a:lnTo>
                  <a:pt x="0" y="7620"/>
                </a:lnTo>
                <a:lnTo>
                  <a:pt x="3867" y="0"/>
                </a:lnTo>
                <a:lnTo>
                  <a:pt x="8650" y="0"/>
                </a:lnTo>
                <a:lnTo>
                  <a:pt x="4993" y="7620"/>
                </a:lnTo>
                <a:close/>
              </a:path>
              <a:path w="506094" h="7619">
                <a:moveTo>
                  <a:pt x="505631" y="7620"/>
                </a:moveTo>
                <a:lnTo>
                  <a:pt x="503524" y="7620"/>
                </a:lnTo>
                <a:lnTo>
                  <a:pt x="503524" y="4064"/>
                </a:lnTo>
                <a:lnTo>
                  <a:pt x="497428" y="4064"/>
                </a:lnTo>
                <a:lnTo>
                  <a:pt x="497428" y="0"/>
                </a:lnTo>
                <a:lnTo>
                  <a:pt x="501756" y="0"/>
                </a:lnTo>
                <a:lnTo>
                  <a:pt x="505631" y="7620"/>
                </a:lnTo>
                <a:close/>
              </a:path>
            </a:pathLst>
          </a:custGeom>
          <a:solidFill>
            <a:srgbClr val="FFFFCA"/>
          </a:solidFill>
        </p:spPr>
        <p:txBody>
          <a:bodyPr wrap="square" lIns="0" tIns="0" rIns="0" bIns="0" rtlCol="0"/>
          <a:lstStyle/>
          <a:p>
            <a:endParaRPr/>
          </a:p>
        </p:txBody>
      </p:sp>
      <p:sp>
        <p:nvSpPr>
          <p:cNvPr id="38" name="object 38"/>
          <p:cNvSpPr/>
          <p:nvPr/>
        </p:nvSpPr>
        <p:spPr>
          <a:xfrm>
            <a:off x="1053299" y="2417064"/>
            <a:ext cx="498475" cy="7620"/>
          </a:xfrm>
          <a:custGeom>
            <a:avLst/>
            <a:gdLst/>
            <a:ahLst/>
            <a:cxnLst/>
            <a:rect l="l" t="t" r="r" b="b"/>
            <a:pathLst>
              <a:path w="498475" h="7619">
                <a:moveTo>
                  <a:pt x="4783" y="7620"/>
                </a:moveTo>
                <a:lnTo>
                  <a:pt x="0" y="7620"/>
                </a:lnTo>
                <a:lnTo>
                  <a:pt x="3867" y="0"/>
                </a:lnTo>
                <a:lnTo>
                  <a:pt x="8441" y="0"/>
                </a:lnTo>
                <a:lnTo>
                  <a:pt x="4783" y="7620"/>
                </a:lnTo>
                <a:close/>
              </a:path>
              <a:path w="498475" h="7619">
                <a:moveTo>
                  <a:pt x="497889" y="7620"/>
                </a:moveTo>
                <a:lnTo>
                  <a:pt x="493560" y="7620"/>
                </a:lnTo>
                <a:lnTo>
                  <a:pt x="493560" y="0"/>
                </a:lnTo>
                <a:lnTo>
                  <a:pt x="494014" y="0"/>
                </a:lnTo>
                <a:lnTo>
                  <a:pt x="497889" y="7620"/>
                </a:lnTo>
                <a:close/>
              </a:path>
            </a:pathLst>
          </a:custGeom>
          <a:solidFill>
            <a:srgbClr val="FFFFCA"/>
          </a:solidFill>
        </p:spPr>
        <p:txBody>
          <a:bodyPr wrap="square" lIns="0" tIns="0" rIns="0" bIns="0" rtlCol="0"/>
          <a:lstStyle/>
          <a:p>
            <a:endParaRPr/>
          </a:p>
        </p:txBody>
      </p:sp>
      <p:sp>
        <p:nvSpPr>
          <p:cNvPr id="39" name="object 39"/>
          <p:cNvSpPr/>
          <p:nvPr/>
        </p:nvSpPr>
        <p:spPr>
          <a:xfrm>
            <a:off x="1057166" y="2409444"/>
            <a:ext cx="490220" cy="7620"/>
          </a:xfrm>
          <a:custGeom>
            <a:avLst/>
            <a:gdLst/>
            <a:ahLst/>
            <a:cxnLst/>
            <a:rect l="l" t="t" r="r" b="b"/>
            <a:pathLst>
              <a:path w="490219" h="7619">
                <a:moveTo>
                  <a:pt x="4574" y="7619"/>
                </a:moveTo>
                <a:lnTo>
                  <a:pt x="0" y="7619"/>
                </a:lnTo>
                <a:lnTo>
                  <a:pt x="3867" y="0"/>
                </a:lnTo>
                <a:lnTo>
                  <a:pt x="5854" y="0"/>
                </a:lnTo>
                <a:lnTo>
                  <a:pt x="5061" y="6604"/>
                </a:lnTo>
                <a:lnTo>
                  <a:pt x="4574" y="7619"/>
                </a:lnTo>
                <a:close/>
              </a:path>
              <a:path w="490219" h="7619">
                <a:moveTo>
                  <a:pt x="490146" y="7619"/>
                </a:moveTo>
                <a:lnTo>
                  <a:pt x="489693" y="7619"/>
                </a:lnTo>
                <a:lnTo>
                  <a:pt x="489693" y="6728"/>
                </a:lnTo>
                <a:lnTo>
                  <a:pt x="490146" y="7619"/>
                </a:lnTo>
                <a:close/>
              </a:path>
              <a:path w="490219" h="7619">
                <a:moveTo>
                  <a:pt x="489630" y="6604"/>
                </a:moveTo>
                <a:lnTo>
                  <a:pt x="483597" y="6604"/>
                </a:lnTo>
                <a:lnTo>
                  <a:pt x="483597" y="0"/>
                </a:lnTo>
                <a:lnTo>
                  <a:pt x="486271" y="0"/>
                </a:lnTo>
                <a:lnTo>
                  <a:pt x="489630" y="6604"/>
                </a:lnTo>
                <a:close/>
              </a:path>
            </a:pathLst>
          </a:custGeom>
          <a:solidFill>
            <a:srgbClr val="FFFFCC"/>
          </a:solidFill>
        </p:spPr>
        <p:txBody>
          <a:bodyPr wrap="square" lIns="0" tIns="0" rIns="0" bIns="0" rtlCol="0"/>
          <a:lstStyle/>
          <a:p>
            <a:endParaRPr/>
          </a:p>
        </p:txBody>
      </p:sp>
      <p:sp>
        <p:nvSpPr>
          <p:cNvPr id="40" name="object 40"/>
          <p:cNvSpPr/>
          <p:nvPr/>
        </p:nvSpPr>
        <p:spPr>
          <a:xfrm>
            <a:off x="1061033" y="2401824"/>
            <a:ext cx="482600" cy="7620"/>
          </a:xfrm>
          <a:custGeom>
            <a:avLst/>
            <a:gdLst/>
            <a:ahLst/>
            <a:cxnLst/>
            <a:rect l="l" t="t" r="r" b="b"/>
            <a:pathLst>
              <a:path w="482600" h="7619">
                <a:moveTo>
                  <a:pt x="10338" y="1524"/>
                </a:moveTo>
                <a:lnTo>
                  <a:pt x="3093" y="1524"/>
                </a:lnTo>
                <a:lnTo>
                  <a:pt x="3867" y="0"/>
                </a:lnTo>
                <a:lnTo>
                  <a:pt x="10521" y="0"/>
                </a:lnTo>
                <a:lnTo>
                  <a:pt x="10338" y="1524"/>
                </a:lnTo>
                <a:close/>
              </a:path>
              <a:path w="482600" h="7619">
                <a:moveTo>
                  <a:pt x="1986" y="7620"/>
                </a:moveTo>
                <a:lnTo>
                  <a:pt x="0" y="7620"/>
                </a:lnTo>
                <a:lnTo>
                  <a:pt x="2602" y="2492"/>
                </a:lnTo>
                <a:lnTo>
                  <a:pt x="1986" y="7620"/>
                </a:lnTo>
                <a:close/>
              </a:path>
              <a:path w="482600" h="7619">
                <a:moveTo>
                  <a:pt x="482404" y="7620"/>
                </a:moveTo>
                <a:lnTo>
                  <a:pt x="479730" y="7620"/>
                </a:lnTo>
                <a:lnTo>
                  <a:pt x="479730" y="2360"/>
                </a:lnTo>
                <a:lnTo>
                  <a:pt x="482404" y="7620"/>
                </a:lnTo>
                <a:close/>
              </a:path>
              <a:path w="482600" h="7619">
                <a:moveTo>
                  <a:pt x="479304" y="1524"/>
                </a:moveTo>
                <a:lnTo>
                  <a:pt x="470586" y="1524"/>
                </a:lnTo>
                <a:lnTo>
                  <a:pt x="470586" y="0"/>
                </a:lnTo>
                <a:lnTo>
                  <a:pt x="478529" y="0"/>
                </a:lnTo>
                <a:lnTo>
                  <a:pt x="479304" y="1524"/>
                </a:lnTo>
                <a:close/>
              </a:path>
            </a:pathLst>
          </a:custGeom>
          <a:solidFill>
            <a:srgbClr val="FFFFCD"/>
          </a:solidFill>
        </p:spPr>
        <p:txBody>
          <a:bodyPr wrap="square" lIns="0" tIns="0" rIns="0" bIns="0" rtlCol="0"/>
          <a:lstStyle/>
          <a:p>
            <a:endParaRPr/>
          </a:p>
        </p:txBody>
      </p:sp>
      <p:sp>
        <p:nvSpPr>
          <p:cNvPr id="41" name="object 41"/>
          <p:cNvSpPr/>
          <p:nvPr/>
        </p:nvSpPr>
        <p:spPr>
          <a:xfrm>
            <a:off x="1064900" y="2394204"/>
            <a:ext cx="474980" cy="7620"/>
          </a:xfrm>
          <a:custGeom>
            <a:avLst/>
            <a:gdLst/>
            <a:ahLst/>
            <a:cxnLst/>
            <a:rect l="l" t="t" r="r" b="b"/>
            <a:pathLst>
              <a:path w="474980" h="7619">
                <a:moveTo>
                  <a:pt x="6653" y="7620"/>
                </a:moveTo>
                <a:lnTo>
                  <a:pt x="0" y="7620"/>
                </a:lnTo>
                <a:lnTo>
                  <a:pt x="2463" y="2765"/>
                </a:lnTo>
                <a:lnTo>
                  <a:pt x="4550" y="0"/>
                </a:lnTo>
                <a:lnTo>
                  <a:pt x="7568" y="0"/>
                </a:lnTo>
                <a:lnTo>
                  <a:pt x="6653" y="7620"/>
                </a:lnTo>
                <a:close/>
              </a:path>
              <a:path w="474980" h="7619">
                <a:moveTo>
                  <a:pt x="474662" y="7620"/>
                </a:moveTo>
                <a:lnTo>
                  <a:pt x="466719" y="7620"/>
                </a:lnTo>
                <a:lnTo>
                  <a:pt x="466719" y="0"/>
                </a:lnTo>
                <a:lnTo>
                  <a:pt x="470100" y="0"/>
                </a:lnTo>
                <a:lnTo>
                  <a:pt x="472194" y="2765"/>
                </a:lnTo>
                <a:lnTo>
                  <a:pt x="474662" y="7620"/>
                </a:lnTo>
                <a:close/>
              </a:path>
            </a:pathLst>
          </a:custGeom>
          <a:solidFill>
            <a:srgbClr val="FFFFCD"/>
          </a:solidFill>
        </p:spPr>
        <p:txBody>
          <a:bodyPr wrap="square" lIns="0" tIns="0" rIns="0" bIns="0" rtlCol="0"/>
          <a:lstStyle/>
          <a:p>
            <a:endParaRPr/>
          </a:p>
        </p:txBody>
      </p:sp>
      <p:sp>
        <p:nvSpPr>
          <p:cNvPr id="42" name="object 42"/>
          <p:cNvSpPr/>
          <p:nvPr/>
        </p:nvSpPr>
        <p:spPr>
          <a:xfrm>
            <a:off x="1069451" y="2388108"/>
            <a:ext cx="466090" cy="6350"/>
          </a:xfrm>
          <a:custGeom>
            <a:avLst/>
            <a:gdLst/>
            <a:ahLst/>
            <a:cxnLst/>
            <a:rect l="l" t="t" r="r" b="b"/>
            <a:pathLst>
              <a:path w="466090" h="6350">
                <a:moveTo>
                  <a:pt x="3017" y="6096"/>
                </a:moveTo>
                <a:lnTo>
                  <a:pt x="0" y="6096"/>
                </a:lnTo>
                <a:lnTo>
                  <a:pt x="4600" y="0"/>
                </a:lnTo>
                <a:lnTo>
                  <a:pt x="9845" y="0"/>
                </a:lnTo>
                <a:lnTo>
                  <a:pt x="9540" y="2540"/>
                </a:lnTo>
                <a:lnTo>
                  <a:pt x="3444" y="2540"/>
                </a:lnTo>
                <a:lnTo>
                  <a:pt x="3017" y="6096"/>
                </a:lnTo>
                <a:close/>
              </a:path>
              <a:path w="466090" h="6350">
                <a:moveTo>
                  <a:pt x="465550" y="6096"/>
                </a:moveTo>
                <a:lnTo>
                  <a:pt x="462168" y="6096"/>
                </a:lnTo>
                <a:lnTo>
                  <a:pt x="462168" y="2540"/>
                </a:lnTo>
                <a:lnTo>
                  <a:pt x="456072" y="2540"/>
                </a:lnTo>
                <a:lnTo>
                  <a:pt x="455157" y="0"/>
                </a:lnTo>
                <a:lnTo>
                  <a:pt x="460936" y="0"/>
                </a:lnTo>
                <a:lnTo>
                  <a:pt x="465550" y="6096"/>
                </a:lnTo>
                <a:close/>
              </a:path>
            </a:pathLst>
          </a:custGeom>
          <a:solidFill>
            <a:srgbClr val="FFFFCF"/>
          </a:solidFill>
        </p:spPr>
        <p:txBody>
          <a:bodyPr wrap="square" lIns="0" tIns="0" rIns="0" bIns="0" rtlCol="0"/>
          <a:lstStyle/>
          <a:p>
            <a:endParaRPr/>
          </a:p>
        </p:txBody>
      </p:sp>
      <p:sp>
        <p:nvSpPr>
          <p:cNvPr id="43" name="object 43"/>
          <p:cNvSpPr/>
          <p:nvPr/>
        </p:nvSpPr>
        <p:spPr>
          <a:xfrm>
            <a:off x="1074051" y="2382012"/>
            <a:ext cx="456565" cy="6350"/>
          </a:xfrm>
          <a:custGeom>
            <a:avLst/>
            <a:gdLst/>
            <a:ahLst/>
            <a:cxnLst/>
            <a:rect l="l" t="t" r="r" b="b"/>
            <a:pathLst>
              <a:path w="456565" h="6350">
                <a:moveTo>
                  <a:pt x="5245" y="6095"/>
                </a:moveTo>
                <a:lnTo>
                  <a:pt x="0" y="6095"/>
                </a:lnTo>
                <a:lnTo>
                  <a:pt x="4600" y="0"/>
                </a:lnTo>
                <a:lnTo>
                  <a:pt x="5976" y="0"/>
                </a:lnTo>
                <a:lnTo>
                  <a:pt x="5245" y="6095"/>
                </a:lnTo>
                <a:close/>
              </a:path>
              <a:path w="456565" h="6350">
                <a:moveTo>
                  <a:pt x="456336" y="6095"/>
                </a:moveTo>
                <a:lnTo>
                  <a:pt x="450557" y="6095"/>
                </a:lnTo>
                <a:lnTo>
                  <a:pt x="448363" y="0"/>
                </a:lnTo>
                <a:lnTo>
                  <a:pt x="451723" y="0"/>
                </a:lnTo>
                <a:lnTo>
                  <a:pt x="456336" y="6095"/>
                </a:lnTo>
                <a:close/>
              </a:path>
            </a:pathLst>
          </a:custGeom>
          <a:solidFill>
            <a:srgbClr val="FFFFCF"/>
          </a:solidFill>
        </p:spPr>
        <p:txBody>
          <a:bodyPr wrap="square" lIns="0" tIns="0" rIns="0" bIns="0" rtlCol="0"/>
          <a:lstStyle/>
          <a:p>
            <a:endParaRPr/>
          </a:p>
        </p:txBody>
      </p:sp>
      <p:sp>
        <p:nvSpPr>
          <p:cNvPr id="44" name="object 44"/>
          <p:cNvSpPr/>
          <p:nvPr/>
        </p:nvSpPr>
        <p:spPr>
          <a:xfrm>
            <a:off x="1078651" y="2374392"/>
            <a:ext cx="447675" cy="7620"/>
          </a:xfrm>
          <a:custGeom>
            <a:avLst/>
            <a:gdLst/>
            <a:ahLst/>
            <a:cxnLst/>
            <a:rect l="l" t="t" r="r" b="b"/>
            <a:pathLst>
              <a:path w="447675" h="7619">
                <a:moveTo>
                  <a:pt x="7960" y="3556"/>
                </a:moveTo>
                <a:lnTo>
                  <a:pt x="3066" y="3556"/>
                </a:lnTo>
                <a:lnTo>
                  <a:pt x="5750" y="0"/>
                </a:lnTo>
                <a:lnTo>
                  <a:pt x="9240" y="0"/>
                </a:lnTo>
                <a:lnTo>
                  <a:pt x="7960" y="3556"/>
                </a:lnTo>
                <a:close/>
              </a:path>
              <a:path w="447675" h="7619">
                <a:moveTo>
                  <a:pt x="1376" y="7620"/>
                </a:moveTo>
                <a:lnTo>
                  <a:pt x="0" y="7620"/>
                </a:lnTo>
                <a:lnTo>
                  <a:pt x="1636" y="5450"/>
                </a:lnTo>
                <a:lnTo>
                  <a:pt x="1376" y="7620"/>
                </a:lnTo>
                <a:close/>
              </a:path>
              <a:path w="447675" h="7619">
                <a:moveTo>
                  <a:pt x="447123" y="7620"/>
                </a:moveTo>
                <a:lnTo>
                  <a:pt x="443763" y="7620"/>
                </a:lnTo>
                <a:lnTo>
                  <a:pt x="442300" y="3556"/>
                </a:lnTo>
                <a:lnTo>
                  <a:pt x="440776" y="3556"/>
                </a:lnTo>
                <a:lnTo>
                  <a:pt x="439069" y="0"/>
                </a:lnTo>
                <a:lnTo>
                  <a:pt x="441356" y="0"/>
                </a:lnTo>
                <a:lnTo>
                  <a:pt x="447123" y="7620"/>
                </a:lnTo>
                <a:close/>
              </a:path>
            </a:pathLst>
          </a:custGeom>
          <a:solidFill>
            <a:srgbClr val="FFFFD1"/>
          </a:solidFill>
        </p:spPr>
        <p:txBody>
          <a:bodyPr wrap="square" lIns="0" tIns="0" rIns="0" bIns="0" rtlCol="0"/>
          <a:lstStyle/>
          <a:p>
            <a:endParaRPr/>
          </a:p>
        </p:txBody>
      </p:sp>
      <p:sp>
        <p:nvSpPr>
          <p:cNvPr id="45" name="object 45"/>
          <p:cNvSpPr/>
          <p:nvPr/>
        </p:nvSpPr>
        <p:spPr>
          <a:xfrm>
            <a:off x="1084401" y="2368296"/>
            <a:ext cx="435609" cy="6350"/>
          </a:xfrm>
          <a:custGeom>
            <a:avLst/>
            <a:gdLst/>
            <a:ahLst/>
            <a:cxnLst/>
            <a:rect l="l" t="t" r="r" b="b"/>
            <a:pathLst>
              <a:path w="435609" h="6350">
                <a:moveTo>
                  <a:pt x="3490" y="6096"/>
                </a:moveTo>
                <a:lnTo>
                  <a:pt x="0" y="6096"/>
                </a:lnTo>
                <a:lnTo>
                  <a:pt x="4600" y="0"/>
                </a:lnTo>
                <a:lnTo>
                  <a:pt x="5684" y="0"/>
                </a:lnTo>
                <a:lnTo>
                  <a:pt x="3490" y="6096"/>
                </a:lnTo>
                <a:close/>
              </a:path>
              <a:path w="435609" h="6350">
                <a:moveTo>
                  <a:pt x="435606" y="6096"/>
                </a:moveTo>
                <a:lnTo>
                  <a:pt x="433319" y="6096"/>
                </a:lnTo>
                <a:lnTo>
                  <a:pt x="430393" y="0"/>
                </a:lnTo>
                <a:lnTo>
                  <a:pt x="430993" y="0"/>
                </a:lnTo>
                <a:lnTo>
                  <a:pt x="435606" y="6096"/>
                </a:lnTo>
                <a:close/>
              </a:path>
            </a:pathLst>
          </a:custGeom>
          <a:solidFill>
            <a:srgbClr val="FFFFD1"/>
          </a:solidFill>
        </p:spPr>
        <p:txBody>
          <a:bodyPr wrap="square" lIns="0" tIns="0" rIns="0" bIns="0" rtlCol="0"/>
          <a:lstStyle/>
          <a:p>
            <a:endParaRPr/>
          </a:p>
        </p:txBody>
      </p:sp>
      <p:sp>
        <p:nvSpPr>
          <p:cNvPr id="46" name="object 46"/>
          <p:cNvSpPr/>
          <p:nvPr/>
        </p:nvSpPr>
        <p:spPr>
          <a:xfrm>
            <a:off x="1089002" y="2362200"/>
            <a:ext cx="426720" cy="6350"/>
          </a:xfrm>
          <a:custGeom>
            <a:avLst/>
            <a:gdLst/>
            <a:ahLst/>
            <a:cxnLst/>
            <a:rect l="l" t="t" r="r" b="b"/>
            <a:pathLst>
              <a:path w="426719" h="6350">
                <a:moveTo>
                  <a:pt x="3706" y="3048"/>
                </a:moveTo>
                <a:lnTo>
                  <a:pt x="2299" y="3048"/>
                </a:lnTo>
                <a:lnTo>
                  <a:pt x="4600" y="0"/>
                </a:lnTo>
                <a:lnTo>
                  <a:pt x="8461" y="0"/>
                </a:lnTo>
                <a:lnTo>
                  <a:pt x="3706" y="3048"/>
                </a:lnTo>
                <a:close/>
              </a:path>
              <a:path w="426719" h="6350">
                <a:moveTo>
                  <a:pt x="1084" y="6095"/>
                </a:moveTo>
                <a:lnTo>
                  <a:pt x="0" y="6095"/>
                </a:lnTo>
                <a:lnTo>
                  <a:pt x="2074" y="3346"/>
                </a:lnTo>
                <a:lnTo>
                  <a:pt x="1084" y="6095"/>
                </a:lnTo>
                <a:close/>
              </a:path>
              <a:path w="426719" h="6350">
                <a:moveTo>
                  <a:pt x="426393" y="6095"/>
                </a:moveTo>
                <a:lnTo>
                  <a:pt x="425792" y="6095"/>
                </a:lnTo>
                <a:lnTo>
                  <a:pt x="424752" y="3927"/>
                </a:lnTo>
                <a:lnTo>
                  <a:pt x="426393" y="6095"/>
                </a:lnTo>
                <a:close/>
              </a:path>
              <a:path w="426719" h="6350">
                <a:moveTo>
                  <a:pt x="424086" y="3048"/>
                </a:moveTo>
                <a:lnTo>
                  <a:pt x="422806" y="3048"/>
                </a:lnTo>
                <a:lnTo>
                  <a:pt x="417684" y="0"/>
                </a:lnTo>
                <a:lnTo>
                  <a:pt x="421779" y="0"/>
                </a:lnTo>
                <a:lnTo>
                  <a:pt x="424086" y="3048"/>
                </a:lnTo>
                <a:close/>
              </a:path>
            </a:pathLst>
          </a:custGeom>
          <a:solidFill>
            <a:srgbClr val="FFFFD3"/>
          </a:solidFill>
        </p:spPr>
        <p:txBody>
          <a:bodyPr wrap="square" lIns="0" tIns="0" rIns="0" bIns="0" rtlCol="0"/>
          <a:lstStyle/>
          <a:p>
            <a:endParaRPr/>
          </a:p>
        </p:txBody>
      </p:sp>
      <p:sp>
        <p:nvSpPr>
          <p:cNvPr id="47" name="object 47"/>
          <p:cNvSpPr/>
          <p:nvPr/>
        </p:nvSpPr>
        <p:spPr>
          <a:xfrm>
            <a:off x="1093602" y="2353055"/>
            <a:ext cx="417195" cy="9525"/>
          </a:xfrm>
          <a:custGeom>
            <a:avLst/>
            <a:gdLst/>
            <a:ahLst/>
            <a:cxnLst/>
            <a:rect l="l" t="t" r="r" b="b"/>
            <a:pathLst>
              <a:path w="417194" h="9525">
                <a:moveTo>
                  <a:pt x="3861" y="9144"/>
                </a:moveTo>
                <a:lnTo>
                  <a:pt x="0" y="9144"/>
                </a:lnTo>
                <a:lnTo>
                  <a:pt x="575" y="8381"/>
                </a:lnTo>
                <a:lnTo>
                  <a:pt x="9510" y="0"/>
                </a:lnTo>
                <a:lnTo>
                  <a:pt x="18126" y="0"/>
                </a:lnTo>
                <a:lnTo>
                  <a:pt x="3861" y="9144"/>
                </a:lnTo>
                <a:close/>
              </a:path>
              <a:path w="417194" h="9525">
                <a:moveTo>
                  <a:pt x="417179" y="9144"/>
                </a:moveTo>
                <a:lnTo>
                  <a:pt x="413084" y="9144"/>
                </a:lnTo>
                <a:lnTo>
                  <a:pt x="397722" y="0"/>
                </a:lnTo>
                <a:lnTo>
                  <a:pt x="407632" y="0"/>
                </a:lnTo>
                <a:lnTo>
                  <a:pt x="416602" y="8381"/>
                </a:lnTo>
                <a:lnTo>
                  <a:pt x="417179" y="9144"/>
                </a:lnTo>
                <a:close/>
              </a:path>
            </a:pathLst>
          </a:custGeom>
          <a:solidFill>
            <a:srgbClr val="FFFFD4"/>
          </a:solidFill>
        </p:spPr>
        <p:txBody>
          <a:bodyPr wrap="square" lIns="0" tIns="0" rIns="0" bIns="0" rtlCol="0"/>
          <a:lstStyle/>
          <a:p>
            <a:endParaRPr/>
          </a:p>
        </p:txBody>
      </p:sp>
      <p:sp>
        <p:nvSpPr>
          <p:cNvPr id="48" name="object 48"/>
          <p:cNvSpPr/>
          <p:nvPr/>
        </p:nvSpPr>
        <p:spPr>
          <a:xfrm>
            <a:off x="1103113" y="2345436"/>
            <a:ext cx="398145" cy="7620"/>
          </a:xfrm>
          <a:custGeom>
            <a:avLst/>
            <a:gdLst/>
            <a:ahLst/>
            <a:cxnLst/>
            <a:rect l="l" t="t" r="r" b="b"/>
            <a:pathLst>
              <a:path w="398144" h="7619">
                <a:moveTo>
                  <a:pt x="8615" y="7619"/>
                </a:moveTo>
                <a:lnTo>
                  <a:pt x="0" y="7619"/>
                </a:lnTo>
                <a:lnTo>
                  <a:pt x="8123" y="0"/>
                </a:lnTo>
                <a:lnTo>
                  <a:pt x="16722" y="0"/>
                </a:lnTo>
                <a:lnTo>
                  <a:pt x="12455" y="7112"/>
                </a:lnTo>
                <a:lnTo>
                  <a:pt x="9407" y="7112"/>
                </a:lnTo>
                <a:lnTo>
                  <a:pt x="8615" y="7619"/>
                </a:lnTo>
                <a:close/>
              </a:path>
              <a:path w="398144" h="7619">
                <a:moveTo>
                  <a:pt x="398121" y="7619"/>
                </a:moveTo>
                <a:lnTo>
                  <a:pt x="388211" y="7619"/>
                </a:lnTo>
                <a:lnTo>
                  <a:pt x="387358" y="7112"/>
                </a:lnTo>
                <a:lnTo>
                  <a:pt x="385652" y="0"/>
                </a:lnTo>
                <a:lnTo>
                  <a:pt x="389966" y="0"/>
                </a:lnTo>
                <a:lnTo>
                  <a:pt x="398121" y="7619"/>
                </a:lnTo>
                <a:close/>
              </a:path>
            </a:pathLst>
          </a:custGeom>
          <a:solidFill>
            <a:srgbClr val="FFFFD4"/>
          </a:solidFill>
        </p:spPr>
        <p:txBody>
          <a:bodyPr wrap="square" lIns="0" tIns="0" rIns="0" bIns="0" rtlCol="0"/>
          <a:lstStyle/>
          <a:p>
            <a:endParaRPr/>
          </a:p>
        </p:txBody>
      </p:sp>
      <p:sp>
        <p:nvSpPr>
          <p:cNvPr id="49" name="object 49"/>
          <p:cNvSpPr/>
          <p:nvPr/>
        </p:nvSpPr>
        <p:spPr>
          <a:xfrm>
            <a:off x="1111236" y="2337816"/>
            <a:ext cx="382270" cy="7620"/>
          </a:xfrm>
          <a:custGeom>
            <a:avLst/>
            <a:gdLst/>
            <a:ahLst/>
            <a:cxnLst/>
            <a:rect l="l" t="t" r="r" b="b"/>
            <a:pathLst>
              <a:path w="382269" h="7619">
                <a:moveTo>
                  <a:pt x="8598" y="7620"/>
                </a:moveTo>
                <a:lnTo>
                  <a:pt x="0" y="7620"/>
                </a:lnTo>
                <a:lnTo>
                  <a:pt x="8123" y="0"/>
                </a:lnTo>
                <a:lnTo>
                  <a:pt x="15730" y="0"/>
                </a:lnTo>
                <a:lnTo>
                  <a:pt x="14999" y="2032"/>
                </a:lnTo>
                <a:lnTo>
                  <a:pt x="11951" y="2032"/>
                </a:lnTo>
                <a:lnTo>
                  <a:pt x="8598" y="7620"/>
                </a:lnTo>
                <a:close/>
              </a:path>
              <a:path w="382269" h="7619">
                <a:moveTo>
                  <a:pt x="381842" y="7620"/>
                </a:moveTo>
                <a:lnTo>
                  <a:pt x="377528" y="7620"/>
                </a:lnTo>
                <a:lnTo>
                  <a:pt x="376281" y="2424"/>
                </a:lnTo>
                <a:lnTo>
                  <a:pt x="381842" y="7620"/>
                </a:lnTo>
                <a:close/>
              </a:path>
              <a:path w="382269" h="7619">
                <a:moveTo>
                  <a:pt x="375862" y="2032"/>
                </a:moveTo>
                <a:lnTo>
                  <a:pt x="367043" y="2032"/>
                </a:lnTo>
                <a:lnTo>
                  <a:pt x="366311" y="0"/>
                </a:lnTo>
                <a:lnTo>
                  <a:pt x="373686" y="0"/>
                </a:lnTo>
                <a:lnTo>
                  <a:pt x="375862" y="2032"/>
                </a:lnTo>
                <a:close/>
              </a:path>
            </a:pathLst>
          </a:custGeom>
          <a:solidFill>
            <a:srgbClr val="FFFFD6"/>
          </a:solidFill>
        </p:spPr>
        <p:txBody>
          <a:bodyPr wrap="square" lIns="0" tIns="0" rIns="0" bIns="0" rtlCol="0"/>
          <a:lstStyle/>
          <a:p>
            <a:endParaRPr/>
          </a:p>
        </p:txBody>
      </p:sp>
      <p:sp>
        <p:nvSpPr>
          <p:cNvPr id="50" name="object 50"/>
          <p:cNvSpPr/>
          <p:nvPr/>
        </p:nvSpPr>
        <p:spPr>
          <a:xfrm>
            <a:off x="1119360" y="2330196"/>
            <a:ext cx="365760" cy="7620"/>
          </a:xfrm>
          <a:custGeom>
            <a:avLst/>
            <a:gdLst/>
            <a:ahLst/>
            <a:cxnLst/>
            <a:rect l="l" t="t" r="r" b="b"/>
            <a:pathLst>
              <a:path w="365759" h="7619">
                <a:moveTo>
                  <a:pt x="7607" y="7620"/>
                </a:moveTo>
                <a:lnTo>
                  <a:pt x="0" y="7620"/>
                </a:lnTo>
                <a:lnTo>
                  <a:pt x="7550" y="537"/>
                </a:lnTo>
                <a:lnTo>
                  <a:pt x="8360" y="0"/>
                </a:lnTo>
                <a:lnTo>
                  <a:pt x="10350" y="0"/>
                </a:lnTo>
                <a:lnTo>
                  <a:pt x="7607" y="7620"/>
                </a:lnTo>
                <a:close/>
              </a:path>
              <a:path w="365759" h="7619">
                <a:moveTo>
                  <a:pt x="365563" y="7620"/>
                </a:moveTo>
                <a:lnTo>
                  <a:pt x="358187" y="7620"/>
                </a:lnTo>
                <a:lnTo>
                  <a:pt x="355444" y="0"/>
                </a:lnTo>
                <a:lnTo>
                  <a:pt x="357169" y="0"/>
                </a:lnTo>
                <a:lnTo>
                  <a:pt x="357982" y="537"/>
                </a:lnTo>
                <a:lnTo>
                  <a:pt x="365563" y="7620"/>
                </a:lnTo>
                <a:close/>
              </a:path>
            </a:pathLst>
          </a:custGeom>
          <a:solidFill>
            <a:srgbClr val="FFFFD6"/>
          </a:solidFill>
        </p:spPr>
        <p:txBody>
          <a:bodyPr wrap="square" lIns="0" tIns="0" rIns="0" bIns="0" rtlCol="0"/>
          <a:lstStyle/>
          <a:p>
            <a:endParaRPr/>
          </a:p>
        </p:txBody>
      </p:sp>
      <p:sp>
        <p:nvSpPr>
          <p:cNvPr id="51" name="object 51"/>
          <p:cNvSpPr/>
          <p:nvPr/>
        </p:nvSpPr>
        <p:spPr>
          <a:xfrm>
            <a:off x="1127720" y="2324100"/>
            <a:ext cx="349250" cy="6350"/>
          </a:xfrm>
          <a:custGeom>
            <a:avLst/>
            <a:gdLst/>
            <a:ahLst/>
            <a:cxnLst/>
            <a:rect l="l" t="t" r="r" b="b"/>
            <a:pathLst>
              <a:path w="349250" h="6350">
                <a:moveTo>
                  <a:pt x="21375" y="3048"/>
                </a:moveTo>
                <a:lnTo>
                  <a:pt x="4590" y="3048"/>
                </a:lnTo>
                <a:lnTo>
                  <a:pt x="9181" y="0"/>
                </a:lnTo>
                <a:lnTo>
                  <a:pt x="21740" y="0"/>
                </a:lnTo>
                <a:lnTo>
                  <a:pt x="21375" y="3048"/>
                </a:lnTo>
                <a:close/>
              </a:path>
              <a:path w="349250" h="6350">
                <a:moveTo>
                  <a:pt x="1990" y="6095"/>
                </a:moveTo>
                <a:lnTo>
                  <a:pt x="0" y="6095"/>
                </a:lnTo>
                <a:lnTo>
                  <a:pt x="2615" y="4359"/>
                </a:lnTo>
                <a:lnTo>
                  <a:pt x="1990" y="6095"/>
                </a:lnTo>
                <a:close/>
              </a:path>
              <a:path w="349250" h="6350">
                <a:moveTo>
                  <a:pt x="348809" y="6095"/>
                </a:moveTo>
                <a:lnTo>
                  <a:pt x="347084" y="6095"/>
                </a:lnTo>
                <a:lnTo>
                  <a:pt x="346546" y="4601"/>
                </a:lnTo>
                <a:lnTo>
                  <a:pt x="348809" y="6095"/>
                </a:lnTo>
                <a:close/>
              </a:path>
              <a:path w="349250" h="6350">
                <a:moveTo>
                  <a:pt x="344195" y="3048"/>
                </a:moveTo>
                <a:lnTo>
                  <a:pt x="327699" y="3048"/>
                </a:lnTo>
                <a:lnTo>
                  <a:pt x="327333" y="0"/>
                </a:lnTo>
                <a:lnTo>
                  <a:pt x="339581" y="0"/>
                </a:lnTo>
                <a:lnTo>
                  <a:pt x="344195" y="3048"/>
                </a:lnTo>
                <a:close/>
              </a:path>
            </a:pathLst>
          </a:custGeom>
          <a:solidFill>
            <a:srgbClr val="FFFFD8"/>
          </a:solidFill>
        </p:spPr>
        <p:txBody>
          <a:bodyPr wrap="square" lIns="0" tIns="0" rIns="0" bIns="0" rtlCol="0"/>
          <a:lstStyle/>
          <a:p>
            <a:endParaRPr/>
          </a:p>
        </p:txBody>
      </p:sp>
      <p:sp>
        <p:nvSpPr>
          <p:cNvPr id="52" name="object 52"/>
          <p:cNvSpPr/>
          <p:nvPr/>
        </p:nvSpPr>
        <p:spPr>
          <a:xfrm>
            <a:off x="1136902" y="2318004"/>
            <a:ext cx="330835" cy="6350"/>
          </a:xfrm>
          <a:custGeom>
            <a:avLst/>
            <a:gdLst/>
            <a:ahLst/>
            <a:cxnLst/>
            <a:rect l="l" t="t" r="r" b="b"/>
            <a:pathLst>
              <a:path w="330834" h="6350">
                <a:moveTo>
                  <a:pt x="12559" y="6095"/>
                </a:moveTo>
                <a:lnTo>
                  <a:pt x="0" y="6095"/>
                </a:lnTo>
                <a:lnTo>
                  <a:pt x="9181" y="0"/>
                </a:lnTo>
                <a:lnTo>
                  <a:pt x="13290" y="0"/>
                </a:lnTo>
                <a:lnTo>
                  <a:pt x="12559" y="6095"/>
                </a:lnTo>
                <a:close/>
              </a:path>
              <a:path w="330834" h="6350">
                <a:moveTo>
                  <a:pt x="330399" y="6095"/>
                </a:moveTo>
                <a:lnTo>
                  <a:pt x="318151" y="6095"/>
                </a:lnTo>
                <a:lnTo>
                  <a:pt x="317420" y="0"/>
                </a:lnTo>
                <a:lnTo>
                  <a:pt x="321171" y="0"/>
                </a:lnTo>
                <a:lnTo>
                  <a:pt x="330399" y="6095"/>
                </a:lnTo>
                <a:close/>
              </a:path>
            </a:pathLst>
          </a:custGeom>
          <a:solidFill>
            <a:srgbClr val="FFFFD8"/>
          </a:solidFill>
        </p:spPr>
        <p:txBody>
          <a:bodyPr wrap="square" lIns="0" tIns="0" rIns="0" bIns="0" rtlCol="0"/>
          <a:lstStyle/>
          <a:p>
            <a:endParaRPr/>
          </a:p>
        </p:txBody>
      </p:sp>
      <p:sp>
        <p:nvSpPr>
          <p:cNvPr id="53" name="object 53"/>
          <p:cNvSpPr/>
          <p:nvPr/>
        </p:nvSpPr>
        <p:spPr>
          <a:xfrm>
            <a:off x="1146084" y="2311908"/>
            <a:ext cx="312420" cy="6350"/>
          </a:xfrm>
          <a:custGeom>
            <a:avLst/>
            <a:gdLst/>
            <a:ahLst/>
            <a:cxnLst/>
            <a:rect l="l" t="t" r="r" b="b"/>
            <a:pathLst>
              <a:path w="312419" h="6350">
                <a:moveTo>
                  <a:pt x="24347" y="2540"/>
                </a:moveTo>
                <a:lnTo>
                  <a:pt x="5355" y="2540"/>
                </a:lnTo>
                <a:lnTo>
                  <a:pt x="9181" y="0"/>
                </a:lnTo>
                <a:lnTo>
                  <a:pt x="24652" y="0"/>
                </a:lnTo>
                <a:lnTo>
                  <a:pt x="24347" y="2540"/>
                </a:lnTo>
                <a:close/>
              </a:path>
              <a:path w="312419" h="6350">
                <a:moveTo>
                  <a:pt x="4109" y="6096"/>
                </a:moveTo>
                <a:lnTo>
                  <a:pt x="0" y="6096"/>
                </a:lnTo>
                <a:lnTo>
                  <a:pt x="4464" y="3131"/>
                </a:lnTo>
                <a:lnTo>
                  <a:pt x="4109" y="6096"/>
                </a:lnTo>
                <a:close/>
              </a:path>
              <a:path w="312419" h="6350">
                <a:moveTo>
                  <a:pt x="311989" y="6096"/>
                </a:moveTo>
                <a:lnTo>
                  <a:pt x="308238" y="6096"/>
                </a:lnTo>
                <a:lnTo>
                  <a:pt x="307915" y="3404"/>
                </a:lnTo>
                <a:lnTo>
                  <a:pt x="311989" y="6096"/>
                </a:lnTo>
                <a:close/>
              </a:path>
              <a:path w="312419" h="6350">
                <a:moveTo>
                  <a:pt x="306607" y="2540"/>
                </a:moveTo>
                <a:lnTo>
                  <a:pt x="287999" y="2540"/>
                </a:lnTo>
                <a:lnTo>
                  <a:pt x="287694" y="0"/>
                </a:lnTo>
                <a:lnTo>
                  <a:pt x="302761" y="0"/>
                </a:lnTo>
                <a:lnTo>
                  <a:pt x="306607" y="2540"/>
                </a:lnTo>
                <a:close/>
              </a:path>
            </a:pathLst>
          </a:custGeom>
          <a:solidFill>
            <a:srgbClr val="FFFFDA"/>
          </a:solidFill>
        </p:spPr>
        <p:txBody>
          <a:bodyPr wrap="square" lIns="0" tIns="0" rIns="0" bIns="0" rtlCol="0"/>
          <a:lstStyle/>
          <a:p>
            <a:endParaRPr/>
          </a:p>
        </p:txBody>
      </p:sp>
      <p:sp>
        <p:nvSpPr>
          <p:cNvPr id="54" name="object 54"/>
          <p:cNvSpPr/>
          <p:nvPr/>
        </p:nvSpPr>
        <p:spPr>
          <a:xfrm>
            <a:off x="1155266" y="2305812"/>
            <a:ext cx="294005" cy="6350"/>
          </a:xfrm>
          <a:custGeom>
            <a:avLst/>
            <a:gdLst/>
            <a:ahLst/>
            <a:cxnLst/>
            <a:rect l="l" t="t" r="r" b="b"/>
            <a:pathLst>
              <a:path w="294005" h="6350">
                <a:moveTo>
                  <a:pt x="15470" y="6095"/>
                </a:moveTo>
                <a:lnTo>
                  <a:pt x="0" y="6095"/>
                </a:lnTo>
                <a:lnTo>
                  <a:pt x="9181" y="0"/>
                </a:lnTo>
                <a:lnTo>
                  <a:pt x="16202" y="0"/>
                </a:lnTo>
                <a:lnTo>
                  <a:pt x="15470" y="6095"/>
                </a:lnTo>
                <a:close/>
              </a:path>
              <a:path w="294005" h="6350">
                <a:moveTo>
                  <a:pt x="293580" y="6095"/>
                </a:moveTo>
                <a:lnTo>
                  <a:pt x="278513" y="6095"/>
                </a:lnTo>
                <a:lnTo>
                  <a:pt x="277781" y="0"/>
                </a:lnTo>
                <a:lnTo>
                  <a:pt x="284352" y="0"/>
                </a:lnTo>
                <a:lnTo>
                  <a:pt x="293580" y="6095"/>
                </a:lnTo>
                <a:close/>
              </a:path>
            </a:pathLst>
          </a:custGeom>
          <a:solidFill>
            <a:srgbClr val="FFFFDB"/>
          </a:solidFill>
        </p:spPr>
        <p:txBody>
          <a:bodyPr wrap="square" lIns="0" tIns="0" rIns="0" bIns="0" rtlCol="0"/>
          <a:lstStyle/>
          <a:p>
            <a:endParaRPr/>
          </a:p>
        </p:txBody>
      </p:sp>
      <p:sp>
        <p:nvSpPr>
          <p:cNvPr id="55" name="object 55"/>
          <p:cNvSpPr/>
          <p:nvPr/>
        </p:nvSpPr>
        <p:spPr>
          <a:xfrm>
            <a:off x="1164447" y="2298192"/>
            <a:ext cx="275590" cy="7620"/>
          </a:xfrm>
          <a:custGeom>
            <a:avLst/>
            <a:gdLst/>
            <a:ahLst/>
            <a:cxnLst/>
            <a:rect l="l" t="t" r="r" b="b"/>
            <a:pathLst>
              <a:path w="275590" h="7619">
                <a:moveTo>
                  <a:pt x="31892" y="3556"/>
                </a:moveTo>
                <a:lnTo>
                  <a:pt x="8934" y="3556"/>
                </a:lnTo>
                <a:lnTo>
                  <a:pt x="16898" y="0"/>
                </a:lnTo>
                <a:lnTo>
                  <a:pt x="35733" y="0"/>
                </a:lnTo>
                <a:lnTo>
                  <a:pt x="31892" y="3556"/>
                </a:lnTo>
                <a:close/>
              </a:path>
              <a:path w="275590" h="7619">
                <a:moveTo>
                  <a:pt x="7020" y="7620"/>
                </a:moveTo>
                <a:lnTo>
                  <a:pt x="0" y="7620"/>
                </a:lnTo>
                <a:lnTo>
                  <a:pt x="339" y="7394"/>
                </a:lnTo>
                <a:lnTo>
                  <a:pt x="7427" y="4229"/>
                </a:lnTo>
                <a:lnTo>
                  <a:pt x="7020" y="7620"/>
                </a:lnTo>
                <a:close/>
              </a:path>
              <a:path w="275590" h="7619">
                <a:moveTo>
                  <a:pt x="275170" y="7620"/>
                </a:moveTo>
                <a:lnTo>
                  <a:pt x="268599" y="7620"/>
                </a:lnTo>
                <a:lnTo>
                  <a:pt x="268220" y="4461"/>
                </a:lnTo>
                <a:lnTo>
                  <a:pt x="274829" y="7394"/>
                </a:lnTo>
                <a:lnTo>
                  <a:pt x="275170" y="7620"/>
                </a:lnTo>
                <a:close/>
              </a:path>
              <a:path w="275590" h="7619">
                <a:moveTo>
                  <a:pt x="266180" y="3556"/>
                </a:moveTo>
                <a:lnTo>
                  <a:pt x="243728" y="3556"/>
                </a:lnTo>
                <a:lnTo>
                  <a:pt x="241167" y="0"/>
                </a:lnTo>
                <a:lnTo>
                  <a:pt x="258166" y="0"/>
                </a:lnTo>
                <a:lnTo>
                  <a:pt x="266180" y="3556"/>
                </a:lnTo>
                <a:close/>
              </a:path>
            </a:pathLst>
          </a:custGeom>
          <a:solidFill>
            <a:srgbClr val="FFFFDB"/>
          </a:solidFill>
        </p:spPr>
        <p:txBody>
          <a:bodyPr wrap="square" lIns="0" tIns="0" rIns="0" bIns="0" rtlCol="0"/>
          <a:lstStyle/>
          <a:p>
            <a:endParaRPr/>
          </a:p>
        </p:txBody>
      </p:sp>
      <p:sp>
        <p:nvSpPr>
          <p:cNvPr id="56" name="object 56"/>
          <p:cNvSpPr/>
          <p:nvPr/>
        </p:nvSpPr>
        <p:spPr>
          <a:xfrm>
            <a:off x="1181346" y="2290572"/>
            <a:ext cx="241300" cy="7620"/>
          </a:xfrm>
          <a:custGeom>
            <a:avLst/>
            <a:gdLst/>
            <a:ahLst/>
            <a:cxnLst/>
            <a:rect l="l" t="t" r="r" b="b"/>
            <a:pathLst>
              <a:path w="241300" h="7619">
                <a:moveTo>
                  <a:pt x="18834" y="7620"/>
                </a:moveTo>
                <a:lnTo>
                  <a:pt x="0" y="7620"/>
                </a:lnTo>
                <a:lnTo>
                  <a:pt x="17064" y="0"/>
                </a:lnTo>
                <a:lnTo>
                  <a:pt x="27063" y="0"/>
                </a:lnTo>
                <a:lnTo>
                  <a:pt x="18834" y="7620"/>
                </a:lnTo>
                <a:close/>
              </a:path>
              <a:path w="241300" h="7619">
                <a:moveTo>
                  <a:pt x="241267" y="7620"/>
                </a:moveTo>
                <a:lnTo>
                  <a:pt x="224268" y="7620"/>
                </a:lnTo>
                <a:lnTo>
                  <a:pt x="218782" y="0"/>
                </a:lnTo>
                <a:lnTo>
                  <a:pt x="224095" y="0"/>
                </a:lnTo>
                <a:lnTo>
                  <a:pt x="241267" y="7620"/>
                </a:lnTo>
                <a:close/>
              </a:path>
            </a:pathLst>
          </a:custGeom>
          <a:solidFill>
            <a:srgbClr val="FFFFDD"/>
          </a:solidFill>
        </p:spPr>
        <p:txBody>
          <a:bodyPr wrap="square" lIns="0" tIns="0" rIns="0" bIns="0" rtlCol="0"/>
          <a:lstStyle/>
          <a:p>
            <a:endParaRPr/>
          </a:p>
        </p:txBody>
      </p:sp>
      <p:sp>
        <p:nvSpPr>
          <p:cNvPr id="57" name="object 57"/>
          <p:cNvSpPr/>
          <p:nvPr/>
        </p:nvSpPr>
        <p:spPr>
          <a:xfrm>
            <a:off x="1198410" y="2282951"/>
            <a:ext cx="207645" cy="7620"/>
          </a:xfrm>
          <a:custGeom>
            <a:avLst/>
            <a:gdLst/>
            <a:ahLst/>
            <a:cxnLst/>
            <a:rect l="l" t="t" r="r" b="b"/>
            <a:pathLst>
              <a:path w="207644" h="7619">
                <a:moveTo>
                  <a:pt x="9999" y="7620"/>
                </a:moveTo>
                <a:lnTo>
                  <a:pt x="0" y="7620"/>
                </a:lnTo>
                <a:lnTo>
                  <a:pt x="8618" y="3771"/>
                </a:lnTo>
                <a:lnTo>
                  <a:pt x="23202" y="0"/>
                </a:lnTo>
                <a:lnTo>
                  <a:pt x="46575" y="0"/>
                </a:lnTo>
                <a:lnTo>
                  <a:pt x="43649" y="6096"/>
                </a:lnTo>
                <a:lnTo>
                  <a:pt x="11645" y="6096"/>
                </a:lnTo>
                <a:lnTo>
                  <a:pt x="9999" y="7620"/>
                </a:lnTo>
                <a:close/>
              </a:path>
              <a:path w="207644" h="7619">
                <a:moveTo>
                  <a:pt x="207031" y="7620"/>
                </a:moveTo>
                <a:lnTo>
                  <a:pt x="201718" y="7620"/>
                </a:lnTo>
                <a:lnTo>
                  <a:pt x="200621" y="6096"/>
                </a:lnTo>
                <a:lnTo>
                  <a:pt x="164045" y="6096"/>
                </a:lnTo>
                <a:lnTo>
                  <a:pt x="161118" y="0"/>
                </a:lnTo>
                <a:lnTo>
                  <a:pt x="183662" y="0"/>
                </a:lnTo>
                <a:lnTo>
                  <a:pt x="198359" y="3771"/>
                </a:lnTo>
                <a:lnTo>
                  <a:pt x="207031" y="7620"/>
                </a:lnTo>
                <a:close/>
              </a:path>
            </a:pathLst>
          </a:custGeom>
          <a:solidFill>
            <a:srgbClr val="FFFFDD"/>
          </a:solidFill>
        </p:spPr>
        <p:txBody>
          <a:bodyPr wrap="square" lIns="0" tIns="0" rIns="0" bIns="0" rtlCol="0"/>
          <a:lstStyle/>
          <a:p>
            <a:endParaRPr/>
          </a:p>
        </p:txBody>
      </p:sp>
      <p:sp>
        <p:nvSpPr>
          <p:cNvPr id="58" name="object 58"/>
          <p:cNvSpPr/>
          <p:nvPr/>
        </p:nvSpPr>
        <p:spPr>
          <a:xfrm>
            <a:off x="1221613" y="2275332"/>
            <a:ext cx="160655" cy="7620"/>
          </a:xfrm>
          <a:custGeom>
            <a:avLst/>
            <a:gdLst/>
            <a:ahLst/>
            <a:cxnLst/>
            <a:rect l="l" t="t" r="r" b="b"/>
            <a:pathLst>
              <a:path w="160655" h="7619">
                <a:moveTo>
                  <a:pt x="23372" y="7619"/>
                </a:moveTo>
                <a:lnTo>
                  <a:pt x="0" y="7619"/>
                </a:lnTo>
                <a:lnTo>
                  <a:pt x="29466" y="0"/>
                </a:lnTo>
                <a:lnTo>
                  <a:pt x="130765" y="0"/>
                </a:lnTo>
                <a:lnTo>
                  <a:pt x="134726" y="1016"/>
                </a:lnTo>
                <a:lnTo>
                  <a:pt x="26542" y="1016"/>
                </a:lnTo>
                <a:lnTo>
                  <a:pt x="23372" y="7619"/>
                </a:lnTo>
                <a:close/>
              </a:path>
              <a:path w="160655" h="7619">
                <a:moveTo>
                  <a:pt x="160459" y="7619"/>
                </a:moveTo>
                <a:lnTo>
                  <a:pt x="137916" y="7619"/>
                </a:lnTo>
                <a:lnTo>
                  <a:pt x="134749" y="1022"/>
                </a:lnTo>
                <a:lnTo>
                  <a:pt x="160459" y="7619"/>
                </a:lnTo>
                <a:close/>
              </a:path>
            </a:pathLst>
          </a:custGeom>
          <a:solidFill>
            <a:srgbClr val="FFFFDF"/>
          </a:solidFill>
        </p:spPr>
        <p:txBody>
          <a:bodyPr wrap="square" lIns="0" tIns="0" rIns="0" bIns="0" rtlCol="0"/>
          <a:lstStyle/>
          <a:p>
            <a:endParaRPr/>
          </a:p>
        </p:txBody>
      </p:sp>
      <p:sp>
        <p:nvSpPr>
          <p:cNvPr id="59" name="object 59"/>
          <p:cNvSpPr/>
          <p:nvPr/>
        </p:nvSpPr>
        <p:spPr>
          <a:xfrm>
            <a:off x="1278966" y="2270760"/>
            <a:ext cx="45720" cy="3810"/>
          </a:xfrm>
          <a:custGeom>
            <a:avLst/>
            <a:gdLst/>
            <a:ahLst/>
            <a:cxnLst/>
            <a:rect l="l" t="t" r="r" b="b"/>
            <a:pathLst>
              <a:path w="45719" h="3810">
                <a:moveTo>
                  <a:pt x="0" y="0"/>
                </a:moveTo>
                <a:lnTo>
                  <a:pt x="45268" y="0"/>
                </a:lnTo>
                <a:lnTo>
                  <a:pt x="45268" y="3810"/>
                </a:lnTo>
                <a:lnTo>
                  <a:pt x="0" y="3810"/>
                </a:lnTo>
                <a:lnTo>
                  <a:pt x="0" y="0"/>
                </a:lnTo>
                <a:close/>
              </a:path>
            </a:pathLst>
          </a:custGeom>
          <a:solidFill>
            <a:srgbClr val="FFFFDF"/>
          </a:solidFill>
        </p:spPr>
        <p:txBody>
          <a:bodyPr wrap="square" lIns="0" tIns="0" rIns="0" bIns="0" rtlCol="0"/>
          <a:lstStyle/>
          <a:p>
            <a:endParaRPr/>
          </a:p>
        </p:txBody>
      </p:sp>
      <p:sp>
        <p:nvSpPr>
          <p:cNvPr id="60" name="object 60"/>
          <p:cNvSpPr/>
          <p:nvPr/>
        </p:nvSpPr>
        <p:spPr>
          <a:xfrm>
            <a:off x="1251571" y="2275204"/>
            <a:ext cx="100330" cy="0"/>
          </a:xfrm>
          <a:custGeom>
            <a:avLst/>
            <a:gdLst/>
            <a:ahLst/>
            <a:cxnLst/>
            <a:rect l="l" t="t" r="r" b="b"/>
            <a:pathLst>
              <a:path w="100330">
                <a:moveTo>
                  <a:pt x="0" y="0"/>
                </a:moveTo>
                <a:lnTo>
                  <a:pt x="100312" y="0"/>
                </a:lnTo>
              </a:path>
            </a:pathLst>
          </a:custGeom>
          <a:ln w="3175">
            <a:solidFill>
              <a:srgbClr val="FFFFDF"/>
            </a:solidFill>
          </a:ln>
        </p:spPr>
        <p:txBody>
          <a:bodyPr wrap="square" lIns="0" tIns="0" rIns="0" bIns="0" rtlCol="0"/>
          <a:lstStyle/>
          <a:p>
            <a:endParaRPr/>
          </a:p>
        </p:txBody>
      </p:sp>
      <p:sp>
        <p:nvSpPr>
          <p:cNvPr id="61" name="object 61"/>
          <p:cNvSpPr/>
          <p:nvPr/>
        </p:nvSpPr>
        <p:spPr>
          <a:xfrm>
            <a:off x="1030224" y="2269235"/>
            <a:ext cx="544195" cy="502920"/>
          </a:xfrm>
          <a:custGeom>
            <a:avLst/>
            <a:gdLst/>
            <a:ahLst/>
            <a:cxnLst/>
            <a:rect l="l" t="t" r="r" b="b"/>
            <a:pathLst>
              <a:path w="544194" h="502919">
                <a:moveTo>
                  <a:pt x="3047" y="294131"/>
                </a:moveTo>
                <a:lnTo>
                  <a:pt x="0" y="281939"/>
                </a:lnTo>
                <a:lnTo>
                  <a:pt x="0" y="228599"/>
                </a:lnTo>
                <a:lnTo>
                  <a:pt x="3048" y="216407"/>
                </a:lnTo>
                <a:lnTo>
                  <a:pt x="4572" y="204215"/>
                </a:lnTo>
                <a:lnTo>
                  <a:pt x="7620" y="192023"/>
                </a:lnTo>
                <a:lnTo>
                  <a:pt x="12192" y="179831"/>
                </a:lnTo>
                <a:lnTo>
                  <a:pt x="15240" y="167639"/>
                </a:lnTo>
                <a:lnTo>
                  <a:pt x="21336" y="155447"/>
                </a:lnTo>
                <a:lnTo>
                  <a:pt x="25908" y="144779"/>
                </a:lnTo>
                <a:lnTo>
                  <a:pt x="32004" y="134111"/>
                </a:lnTo>
                <a:lnTo>
                  <a:pt x="45720" y="112775"/>
                </a:lnTo>
                <a:lnTo>
                  <a:pt x="60960" y="92963"/>
                </a:lnTo>
                <a:lnTo>
                  <a:pt x="79248" y="74675"/>
                </a:lnTo>
                <a:lnTo>
                  <a:pt x="100408" y="58398"/>
                </a:lnTo>
                <a:lnTo>
                  <a:pt x="99006" y="62295"/>
                </a:lnTo>
                <a:lnTo>
                  <a:pt x="80772" y="77724"/>
                </a:lnTo>
                <a:lnTo>
                  <a:pt x="64008" y="94488"/>
                </a:lnTo>
                <a:lnTo>
                  <a:pt x="63177" y="95567"/>
                </a:lnTo>
                <a:lnTo>
                  <a:pt x="62483" y="96012"/>
                </a:lnTo>
                <a:lnTo>
                  <a:pt x="60959" y="96012"/>
                </a:lnTo>
                <a:lnTo>
                  <a:pt x="59310" y="100595"/>
                </a:lnTo>
                <a:lnTo>
                  <a:pt x="53066" y="108712"/>
                </a:lnTo>
                <a:lnTo>
                  <a:pt x="50291" y="108712"/>
                </a:lnTo>
                <a:lnTo>
                  <a:pt x="49779" y="112985"/>
                </a:lnTo>
                <a:lnTo>
                  <a:pt x="48768" y="114299"/>
                </a:lnTo>
                <a:lnTo>
                  <a:pt x="44195" y="121412"/>
                </a:lnTo>
                <a:lnTo>
                  <a:pt x="42671" y="121412"/>
                </a:lnTo>
                <a:lnTo>
                  <a:pt x="42322" y="124326"/>
                </a:lnTo>
                <a:lnTo>
                  <a:pt x="36031" y="134112"/>
                </a:lnTo>
                <a:lnTo>
                  <a:pt x="33527" y="134112"/>
                </a:lnTo>
                <a:lnTo>
                  <a:pt x="32891" y="139417"/>
                </a:lnTo>
                <a:lnTo>
                  <a:pt x="22860" y="156971"/>
                </a:lnTo>
                <a:lnTo>
                  <a:pt x="18288" y="169163"/>
                </a:lnTo>
                <a:lnTo>
                  <a:pt x="16981" y="172212"/>
                </a:lnTo>
                <a:lnTo>
                  <a:pt x="15239" y="172212"/>
                </a:lnTo>
                <a:lnTo>
                  <a:pt x="14562" y="177856"/>
                </a:lnTo>
                <a:lnTo>
                  <a:pt x="13716" y="179831"/>
                </a:lnTo>
                <a:lnTo>
                  <a:pt x="12445" y="184912"/>
                </a:lnTo>
                <a:lnTo>
                  <a:pt x="10667" y="184912"/>
                </a:lnTo>
                <a:lnTo>
                  <a:pt x="4571" y="210312"/>
                </a:lnTo>
                <a:lnTo>
                  <a:pt x="1523" y="235712"/>
                </a:lnTo>
                <a:lnTo>
                  <a:pt x="1523" y="286512"/>
                </a:lnTo>
                <a:lnTo>
                  <a:pt x="3047" y="286512"/>
                </a:lnTo>
                <a:lnTo>
                  <a:pt x="3047" y="294131"/>
                </a:lnTo>
                <a:close/>
              </a:path>
              <a:path w="544194" h="502919">
                <a:moveTo>
                  <a:pt x="104850" y="57912"/>
                </a:moveTo>
                <a:lnTo>
                  <a:pt x="101040" y="57912"/>
                </a:lnTo>
                <a:lnTo>
                  <a:pt x="118872" y="44195"/>
                </a:lnTo>
                <a:lnTo>
                  <a:pt x="141732" y="30479"/>
                </a:lnTo>
                <a:lnTo>
                  <a:pt x="166116" y="19812"/>
                </a:lnTo>
                <a:lnTo>
                  <a:pt x="190500" y="12191"/>
                </a:lnTo>
                <a:lnTo>
                  <a:pt x="204216" y="9143"/>
                </a:lnTo>
                <a:lnTo>
                  <a:pt x="216407" y="6095"/>
                </a:lnTo>
                <a:lnTo>
                  <a:pt x="230124" y="3048"/>
                </a:lnTo>
                <a:lnTo>
                  <a:pt x="257556" y="0"/>
                </a:lnTo>
                <a:lnTo>
                  <a:pt x="286512" y="0"/>
                </a:lnTo>
                <a:lnTo>
                  <a:pt x="313943" y="3048"/>
                </a:lnTo>
                <a:lnTo>
                  <a:pt x="257556" y="3048"/>
                </a:lnTo>
                <a:lnTo>
                  <a:pt x="243840" y="4571"/>
                </a:lnTo>
                <a:lnTo>
                  <a:pt x="231648" y="6095"/>
                </a:lnTo>
                <a:lnTo>
                  <a:pt x="222501" y="7112"/>
                </a:lnTo>
                <a:lnTo>
                  <a:pt x="217931" y="7112"/>
                </a:lnTo>
                <a:lnTo>
                  <a:pt x="217659" y="7680"/>
                </a:lnTo>
                <a:lnTo>
                  <a:pt x="204216" y="10667"/>
                </a:lnTo>
                <a:lnTo>
                  <a:pt x="192024" y="15239"/>
                </a:lnTo>
                <a:lnTo>
                  <a:pt x="167640" y="22859"/>
                </a:lnTo>
                <a:lnTo>
                  <a:pt x="145577" y="32512"/>
                </a:lnTo>
                <a:lnTo>
                  <a:pt x="141731" y="32512"/>
                </a:lnTo>
                <a:lnTo>
                  <a:pt x="141488" y="34537"/>
                </a:lnTo>
                <a:lnTo>
                  <a:pt x="122808" y="45212"/>
                </a:lnTo>
                <a:lnTo>
                  <a:pt x="120395" y="45212"/>
                </a:lnTo>
                <a:lnTo>
                  <a:pt x="120186" y="46958"/>
                </a:lnTo>
                <a:lnTo>
                  <a:pt x="104850" y="57912"/>
                </a:lnTo>
                <a:close/>
              </a:path>
              <a:path w="544194" h="502919">
                <a:moveTo>
                  <a:pt x="532045" y="330255"/>
                </a:moveTo>
                <a:lnTo>
                  <a:pt x="539496" y="299212"/>
                </a:lnTo>
                <a:lnTo>
                  <a:pt x="541020" y="286512"/>
                </a:lnTo>
                <a:lnTo>
                  <a:pt x="542543" y="261112"/>
                </a:lnTo>
                <a:lnTo>
                  <a:pt x="542543" y="235712"/>
                </a:lnTo>
                <a:lnTo>
                  <a:pt x="541020" y="235712"/>
                </a:lnTo>
                <a:lnTo>
                  <a:pt x="541020" y="223012"/>
                </a:lnTo>
                <a:lnTo>
                  <a:pt x="540229" y="223012"/>
                </a:lnTo>
                <a:lnTo>
                  <a:pt x="539496" y="216408"/>
                </a:lnTo>
                <a:lnTo>
                  <a:pt x="539496" y="210312"/>
                </a:lnTo>
                <a:lnTo>
                  <a:pt x="537972" y="210312"/>
                </a:lnTo>
                <a:lnTo>
                  <a:pt x="536448" y="204215"/>
                </a:lnTo>
                <a:lnTo>
                  <a:pt x="536447" y="197612"/>
                </a:lnTo>
                <a:lnTo>
                  <a:pt x="534797" y="197612"/>
                </a:lnTo>
                <a:lnTo>
                  <a:pt x="533400" y="192024"/>
                </a:lnTo>
                <a:lnTo>
                  <a:pt x="533400" y="184912"/>
                </a:lnTo>
                <a:lnTo>
                  <a:pt x="531622" y="184912"/>
                </a:lnTo>
                <a:lnTo>
                  <a:pt x="530352" y="179831"/>
                </a:lnTo>
                <a:lnTo>
                  <a:pt x="528827" y="176275"/>
                </a:lnTo>
                <a:lnTo>
                  <a:pt x="528827" y="172212"/>
                </a:lnTo>
                <a:lnTo>
                  <a:pt x="527086" y="172212"/>
                </a:lnTo>
                <a:lnTo>
                  <a:pt x="525780" y="169163"/>
                </a:lnTo>
                <a:lnTo>
                  <a:pt x="522731" y="161035"/>
                </a:lnTo>
                <a:lnTo>
                  <a:pt x="522731" y="159512"/>
                </a:lnTo>
                <a:lnTo>
                  <a:pt x="522160" y="159512"/>
                </a:lnTo>
                <a:lnTo>
                  <a:pt x="521208" y="156971"/>
                </a:lnTo>
                <a:lnTo>
                  <a:pt x="516635" y="148970"/>
                </a:lnTo>
                <a:lnTo>
                  <a:pt x="516635" y="146812"/>
                </a:lnTo>
                <a:lnTo>
                  <a:pt x="515402" y="146812"/>
                </a:lnTo>
                <a:lnTo>
                  <a:pt x="510539" y="138302"/>
                </a:lnTo>
                <a:lnTo>
                  <a:pt x="510539" y="134112"/>
                </a:lnTo>
                <a:lnTo>
                  <a:pt x="508036" y="134111"/>
                </a:lnTo>
                <a:lnTo>
                  <a:pt x="501396" y="123782"/>
                </a:lnTo>
                <a:lnTo>
                  <a:pt x="501396" y="121412"/>
                </a:lnTo>
                <a:lnTo>
                  <a:pt x="499872" y="121412"/>
                </a:lnTo>
                <a:lnTo>
                  <a:pt x="495300" y="114299"/>
                </a:lnTo>
                <a:lnTo>
                  <a:pt x="486220" y="102496"/>
                </a:lnTo>
                <a:lnTo>
                  <a:pt x="483108" y="96012"/>
                </a:lnTo>
                <a:lnTo>
                  <a:pt x="481584" y="96012"/>
                </a:lnTo>
                <a:lnTo>
                  <a:pt x="480935" y="95626"/>
                </a:lnTo>
                <a:lnTo>
                  <a:pt x="480060" y="94488"/>
                </a:lnTo>
                <a:lnTo>
                  <a:pt x="463296" y="77724"/>
                </a:lnTo>
                <a:lnTo>
                  <a:pt x="457788" y="73063"/>
                </a:lnTo>
                <a:lnTo>
                  <a:pt x="457200" y="70612"/>
                </a:lnTo>
                <a:lnTo>
                  <a:pt x="454891" y="70612"/>
                </a:lnTo>
                <a:lnTo>
                  <a:pt x="445061" y="62295"/>
                </a:lnTo>
                <a:lnTo>
                  <a:pt x="443483" y="57912"/>
                </a:lnTo>
                <a:lnTo>
                  <a:pt x="439521" y="57912"/>
                </a:lnTo>
                <a:lnTo>
                  <a:pt x="423739" y="45771"/>
                </a:lnTo>
                <a:lnTo>
                  <a:pt x="423671" y="45212"/>
                </a:lnTo>
                <a:lnTo>
                  <a:pt x="422719" y="45212"/>
                </a:lnTo>
                <a:lnTo>
                  <a:pt x="402570" y="34465"/>
                </a:lnTo>
                <a:lnTo>
                  <a:pt x="402335" y="32512"/>
                </a:lnTo>
                <a:lnTo>
                  <a:pt x="398635" y="32512"/>
                </a:lnTo>
                <a:lnTo>
                  <a:pt x="377952" y="22859"/>
                </a:lnTo>
                <a:lnTo>
                  <a:pt x="369135" y="20266"/>
                </a:lnTo>
                <a:lnTo>
                  <a:pt x="368808" y="19812"/>
                </a:lnTo>
                <a:lnTo>
                  <a:pt x="367588" y="19812"/>
                </a:lnTo>
                <a:lnTo>
                  <a:pt x="352044" y="15239"/>
                </a:lnTo>
                <a:lnTo>
                  <a:pt x="339852" y="10667"/>
                </a:lnTo>
                <a:lnTo>
                  <a:pt x="326408" y="7680"/>
                </a:lnTo>
                <a:lnTo>
                  <a:pt x="326135" y="7112"/>
                </a:lnTo>
                <a:lnTo>
                  <a:pt x="322074" y="7112"/>
                </a:lnTo>
                <a:lnTo>
                  <a:pt x="313943" y="6095"/>
                </a:lnTo>
                <a:lnTo>
                  <a:pt x="286512" y="3048"/>
                </a:lnTo>
                <a:lnTo>
                  <a:pt x="313943" y="3048"/>
                </a:lnTo>
                <a:lnTo>
                  <a:pt x="327660" y="6095"/>
                </a:lnTo>
                <a:lnTo>
                  <a:pt x="339852" y="9143"/>
                </a:lnTo>
                <a:lnTo>
                  <a:pt x="353568" y="12191"/>
                </a:lnTo>
                <a:lnTo>
                  <a:pt x="402336" y="30479"/>
                </a:lnTo>
                <a:lnTo>
                  <a:pt x="445008" y="57912"/>
                </a:lnTo>
                <a:lnTo>
                  <a:pt x="483108" y="92963"/>
                </a:lnTo>
                <a:lnTo>
                  <a:pt x="512064" y="134112"/>
                </a:lnTo>
                <a:lnTo>
                  <a:pt x="522732" y="155447"/>
                </a:lnTo>
                <a:lnTo>
                  <a:pt x="528828" y="167639"/>
                </a:lnTo>
                <a:lnTo>
                  <a:pt x="531876" y="179831"/>
                </a:lnTo>
                <a:lnTo>
                  <a:pt x="536448" y="192024"/>
                </a:lnTo>
                <a:lnTo>
                  <a:pt x="539496" y="204215"/>
                </a:lnTo>
                <a:lnTo>
                  <a:pt x="541020" y="216408"/>
                </a:lnTo>
                <a:lnTo>
                  <a:pt x="544068" y="228599"/>
                </a:lnTo>
                <a:lnTo>
                  <a:pt x="544068" y="281939"/>
                </a:lnTo>
                <a:lnTo>
                  <a:pt x="541020" y="294131"/>
                </a:lnTo>
                <a:lnTo>
                  <a:pt x="539496" y="306323"/>
                </a:lnTo>
                <a:lnTo>
                  <a:pt x="536448" y="318515"/>
                </a:lnTo>
                <a:lnTo>
                  <a:pt x="532045" y="330255"/>
                </a:lnTo>
                <a:close/>
              </a:path>
              <a:path w="544194" h="502919">
                <a:moveTo>
                  <a:pt x="210546" y="502802"/>
                </a:moveTo>
                <a:lnTo>
                  <a:pt x="208789" y="502412"/>
                </a:lnTo>
                <a:lnTo>
                  <a:pt x="210312" y="502412"/>
                </a:lnTo>
                <a:lnTo>
                  <a:pt x="210546" y="502802"/>
                </a:lnTo>
                <a:close/>
              </a:path>
              <a:path w="544194" h="502919">
                <a:moveTo>
                  <a:pt x="177261" y="494211"/>
                </a:moveTo>
                <a:lnTo>
                  <a:pt x="166116" y="490727"/>
                </a:lnTo>
                <a:lnTo>
                  <a:pt x="163794" y="489712"/>
                </a:lnTo>
                <a:lnTo>
                  <a:pt x="169163" y="489712"/>
                </a:lnTo>
                <a:lnTo>
                  <a:pt x="177261" y="494211"/>
                </a:lnTo>
                <a:close/>
              </a:path>
              <a:path w="544194" h="502919">
                <a:moveTo>
                  <a:pt x="140142" y="479038"/>
                </a:moveTo>
                <a:lnTo>
                  <a:pt x="136991" y="477012"/>
                </a:lnTo>
                <a:lnTo>
                  <a:pt x="138683" y="477012"/>
                </a:lnTo>
                <a:lnTo>
                  <a:pt x="140142" y="479038"/>
                </a:lnTo>
                <a:close/>
              </a:path>
              <a:path w="544194" h="502919">
                <a:moveTo>
                  <a:pt x="119008" y="465452"/>
                </a:moveTo>
                <a:lnTo>
                  <a:pt x="117235" y="464312"/>
                </a:lnTo>
                <a:lnTo>
                  <a:pt x="118871" y="464312"/>
                </a:lnTo>
                <a:lnTo>
                  <a:pt x="119008" y="465452"/>
                </a:lnTo>
                <a:close/>
              </a:path>
              <a:path w="544194" h="502919">
                <a:moveTo>
                  <a:pt x="101150" y="453971"/>
                </a:moveTo>
                <a:lnTo>
                  <a:pt x="99060" y="452627"/>
                </a:lnTo>
                <a:lnTo>
                  <a:pt x="97859" y="451612"/>
                </a:lnTo>
                <a:lnTo>
                  <a:pt x="100583" y="451612"/>
                </a:lnTo>
                <a:lnTo>
                  <a:pt x="101150" y="453971"/>
                </a:lnTo>
                <a:close/>
              </a:path>
              <a:path w="544194" h="502919">
                <a:moveTo>
                  <a:pt x="89615" y="444636"/>
                </a:moveTo>
                <a:lnTo>
                  <a:pt x="80550" y="436966"/>
                </a:lnTo>
                <a:lnTo>
                  <a:pt x="83819" y="438912"/>
                </a:lnTo>
                <a:lnTo>
                  <a:pt x="86867" y="438912"/>
                </a:lnTo>
                <a:lnTo>
                  <a:pt x="89615" y="444636"/>
                </a:lnTo>
                <a:close/>
              </a:path>
              <a:path w="544194" h="502919">
                <a:moveTo>
                  <a:pt x="60959" y="417575"/>
                </a:moveTo>
                <a:lnTo>
                  <a:pt x="57834" y="413512"/>
                </a:lnTo>
                <a:lnTo>
                  <a:pt x="60959" y="413512"/>
                </a:lnTo>
                <a:lnTo>
                  <a:pt x="60959" y="417575"/>
                </a:lnTo>
                <a:close/>
              </a:path>
              <a:path w="544194" h="502919">
                <a:moveTo>
                  <a:pt x="52251" y="406254"/>
                </a:moveTo>
                <a:lnTo>
                  <a:pt x="48064" y="400812"/>
                </a:lnTo>
                <a:lnTo>
                  <a:pt x="50291" y="400812"/>
                </a:lnTo>
                <a:lnTo>
                  <a:pt x="52251" y="406254"/>
                </a:lnTo>
                <a:close/>
              </a:path>
              <a:path w="544194" h="502919">
                <a:moveTo>
                  <a:pt x="41522" y="391234"/>
                </a:moveTo>
                <a:lnTo>
                  <a:pt x="39515" y="388112"/>
                </a:lnTo>
                <a:lnTo>
                  <a:pt x="41147" y="388112"/>
                </a:lnTo>
                <a:lnTo>
                  <a:pt x="41522" y="391234"/>
                </a:lnTo>
                <a:close/>
              </a:path>
              <a:path w="544194" h="502919">
                <a:moveTo>
                  <a:pt x="33527" y="378798"/>
                </a:moveTo>
                <a:lnTo>
                  <a:pt x="32004" y="376428"/>
                </a:lnTo>
                <a:lnTo>
                  <a:pt x="31423" y="375412"/>
                </a:lnTo>
                <a:lnTo>
                  <a:pt x="33527" y="375412"/>
                </a:lnTo>
                <a:lnTo>
                  <a:pt x="33527" y="378798"/>
                </a:lnTo>
                <a:close/>
              </a:path>
              <a:path w="544194" h="502919">
                <a:moveTo>
                  <a:pt x="27431" y="368426"/>
                </a:moveTo>
                <a:lnTo>
                  <a:pt x="25908" y="365760"/>
                </a:lnTo>
                <a:lnTo>
                  <a:pt x="24601" y="362712"/>
                </a:lnTo>
                <a:lnTo>
                  <a:pt x="27431" y="362712"/>
                </a:lnTo>
                <a:lnTo>
                  <a:pt x="27431" y="368426"/>
                </a:lnTo>
                <a:close/>
              </a:path>
              <a:path w="544194" h="502919">
                <a:moveTo>
                  <a:pt x="19811" y="352043"/>
                </a:moveTo>
                <a:lnTo>
                  <a:pt x="18796" y="350012"/>
                </a:lnTo>
                <a:lnTo>
                  <a:pt x="19811" y="350012"/>
                </a:lnTo>
                <a:lnTo>
                  <a:pt x="19811" y="352043"/>
                </a:lnTo>
                <a:close/>
              </a:path>
              <a:path w="544194" h="502919">
                <a:moveTo>
                  <a:pt x="15239" y="342899"/>
                </a:moveTo>
                <a:lnTo>
                  <a:pt x="13843" y="337312"/>
                </a:lnTo>
                <a:lnTo>
                  <a:pt x="15239" y="337312"/>
                </a:lnTo>
                <a:lnTo>
                  <a:pt x="15239" y="342899"/>
                </a:lnTo>
                <a:close/>
              </a:path>
              <a:path w="544194" h="502919">
                <a:moveTo>
                  <a:pt x="10667" y="326643"/>
                </a:moveTo>
                <a:lnTo>
                  <a:pt x="9906" y="324612"/>
                </a:lnTo>
                <a:lnTo>
                  <a:pt x="10667" y="324612"/>
                </a:lnTo>
                <a:lnTo>
                  <a:pt x="10667" y="326643"/>
                </a:lnTo>
                <a:close/>
              </a:path>
              <a:path w="544194" h="502919">
                <a:moveTo>
                  <a:pt x="7619" y="318515"/>
                </a:moveTo>
                <a:lnTo>
                  <a:pt x="5969" y="311912"/>
                </a:lnTo>
                <a:lnTo>
                  <a:pt x="7619" y="311912"/>
                </a:lnTo>
                <a:lnTo>
                  <a:pt x="7619" y="318515"/>
                </a:lnTo>
                <a:close/>
              </a:path>
              <a:path w="544194" h="502919">
                <a:moveTo>
                  <a:pt x="4571" y="306323"/>
                </a:moveTo>
                <a:lnTo>
                  <a:pt x="3683" y="299212"/>
                </a:lnTo>
                <a:lnTo>
                  <a:pt x="4571" y="299212"/>
                </a:lnTo>
                <a:lnTo>
                  <a:pt x="4571" y="306323"/>
                </a:lnTo>
                <a:close/>
              </a:path>
              <a:path w="544194" h="502919">
                <a:moveTo>
                  <a:pt x="520827" y="359536"/>
                </a:moveTo>
                <a:lnTo>
                  <a:pt x="524255" y="350012"/>
                </a:lnTo>
                <a:lnTo>
                  <a:pt x="525271" y="350012"/>
                </a:lnTo>
                <a:lnTo>
                  <a:pt x="522732" y="355092"/>
                </a:lnTo>
                <a:lnTo>
                  <a:pt x="520827" y="359536"/>
                </a:lnTo>
                <a:close/>
              </a:path>
              <a:path w="544194" h="502919">
                <a:moveTo>
                  <a:pt x="516898" y="367967"/>
                </a:moveTo>
                <a:lnTo>
                  <a:pt x="518159" y="362712"/>
                </a:lnTo>
                <a:lnTo>
                  <a:pt x="519466" y="362712"/>
                </a:lnTo>
                <a:lnTo>
                  <a:pt x="518160" y="365760"/>
                </a:lnTo>
                <a:lnTo>
                  <a:pt x="516898" y="367967"/>
                </a:lnTo>
                <a:close/>
              </a:path>
              <a:path w="544194" h="502919">
                <a:moveTo>
                  <a:pt x="502545" y="391234"/>
                </a:moveTo>
                <a:lnTo>
                  <a:pt x="502920" y="388112"/>
                </a:lnTo>
                <a:lnTo>
                  <a:pt x="504552" y="388112"/>
                </a:lnTo>
                <a:lnTo>
                  <a:pt x="502545" y="391234"/>
                </a:lnTo>
                <a:close/>
              </a:path>
              <a:path w="544194" h="502919">
                <a:moveTo>
                  <a:pt x="491816" y="406254"/>
                </a:moveTo>
                <a:lnTo>
                  <a:pt x="493775" y="400812"/>
                </a:lnTo>
                <a:lnTo>
                  <a:pt x="496003" y="400812"/>
                </a:lnTo>
                <a:lnTo>
                  <a:pt x="491816" y="406254"/>
                </a:lnTo>
                <a:close/>
              </a:path>
              <a:path w="544194" h="502919">
                <a:moveTo>
                  <a:pt x="482553" y="418130"/>
                </a:moveTo>
                <a:lnTo>
                  <a:pt x="483108" y="413512"/>
                </a:lnTo>
                <a:lnTo>
                  <a:pt x="486233" y="413512"/>
                </a:lnTo>
                <a:lnTo>
                  <a:pt x="483108" y="417575"/>
                </a:lnTo>
                <a:lnTo>
                  <a:pt x="482553" y="418130"/>
                </a:lnTo>
                <a:close/>
              </a:path>
              <a:path w="544194" h="502919">
                <a:moveTo>
                  <a:pt x="453056" y="445817"/>
                </a:moveTo>
                <a:lnTo>
                  <a:pt x="457069" y="439129"/>
                </a:lnTo>
                <a:lnTo>
                  <a:pt x="457352" y="438912"/>
                </a:lnTo>
                <a:lnTo>
                  <a:pt x="460247" y="438912"/>
                </a:lnTo>
                <a:lnTo>
                  <a:pt x="463517" y="436966"/>
                </a:lnTo>
                <a:lnTo>
                  <a:pt x="453056" y="445817"/>
                </a:lnTo>
                <a:close/>
              </a:path>
              <a:path w="544194" h="502919">
                <a:moveTo>
                  <a:pt x="442887" y="454095"/>
                </a:moveTo>
                <a:lnTo>
                  <a:pt x="443483" y="451612"/>
                </a:lnTo>
                <a:lnTo>
                  <a:pt x="446208" y="451612"/>
                </a:lnTo>
                <a:lnTo>
                  <a:pt x="445008" y="452627"/>
                </a:lnTo>
                <a:lnTo>
                  <a:pt x="442887" y="454095"/>
                </a:lnTo>
                <a:close/>
              </a:path>
              <a:path w="544194" h="502919">
                <a:moveTo>
                  <a:pt x="424933" y="466501"/>
                </a:moveTo>
                <a:lnTo>
                  <a:pt x="425196" y="464312"/>
                </a:lnTo>
                <a:lnTo>
                  <a:pt x="428130" y="464312"/>
                </a:lnTo>
                <a:lnTo>
                  <a:pt x="425196" y="466344"/>
                </a:lnTo>
                <a:lnTo>
                  <a:pt x="424933" y="466501"/>
                </a:lnTo>
                <a:close/>
              </a:path>
              <a:path w="544194" h="502919">
                <a:moveTo>
                  <a:pt x="403838" y="479158"/>
                </a:moveTo>
                <a:lnTo>
                  <a:pt x="405383" y="477012"/>
                </a:lnTo>
                <a:lnTo>
                  <a:pt x="407415" y="477012"/>
                </a:lnTo>
                <a:lnTo>
                  <a:pt x="403838" y="479158"/>
                </a:lnTo>
                <a:close/>
              </a:path>
              <a:path w="544194" h="502919">
                <a:moveTo>
                  <a:pt x="375890" y="491372"/>
                </a:moveTo>
                <a:lnTo>
                  <a:pt x="379475" y="489712"/>
                </a:lnTo>
                <a:lnTo>
                  <a:pt x="380273" y="489712"/>
                </a:lnTo>
                <a:lnTo>
                  <a:pt x="377952" y="490727"/>
                </a:lnTo>
                <a:lnTo>
                  <a:pt x="375890" y="491372"/>
                </a:lnTo>
                <a:close/>
              </a:path>
            </a:pathLst>
          </a:custGeom>
          <a:solidFill>
            <a:srgbClr val="CCCC00"/>
          </a:solidFill>
        </p:spPr>
        <p:txBody>
          <a:bodyPr wrap="square" lIns="0" tIns="0" rIns="0" bIns="0" rtlCol="0"/>
          <a:lstStyle/>
          <a:p>
            <a:endParaRPr/>
          </a:p>
        </p:txBody>
      </p:sp>
      <p:sp>
        <p:nvSpPr>
          <p:cNvPr id="62" name="object 62"/>
          <p:cNvSpPr/>
          <p:nvPr/>
        </p:nvSpPr>
        <p:spPr>
          <a:xfrm>
            <a:off x="1265421" y="2775203"/>
            <a:ext cx="73025" cy="3175"/>
          </a:xfrm>
          <a:custGeom>
            <a:avLst/>
            <a:gdLst/>
            <a:ahLst/>
            <a:cxnLst/>
            <a:rect l="l" t="t" r="r" b="b"/>
            <a:pathLst>
              <a:path w="73025" h="3175">
                <a:moveTo>
                  <a:pt x="36074" y="3048"/>
                </a:moveTo>
                <a:lnTo>
                  <a:pt x="0" y="0"/>
                </a:lnTo>
                <a:lnTo>
                  <a:pt x="72486" y="0"/>
                </a:lnTo>
                <a:lnTo>
                  <a:pt x="36074" y="3048"/>
                </a:lnTo>
                <a:close/>
              </a:path>
            </a:pathLst>
          </a:custGeom>
          <a:solidFill>
            <a:srgbClr val="FFFF90"/>
          </a:solidFill>
        </p:spPr>
        <p:txBody>
          <a:bodyPr wrap="square" lIns="0" tIns="0" rIns="0" bIns="0" rtlCol="0"/>
          <a:lstStyle/>
          <a:p>
            <a:endParaRPr/>
          </a:p>
        </p:txBody>
      </p:sp>
      <p:sp>
        <p:nvSpPr>
          <p:cNvPr id="63" name="object 63"/>
          <p:cNvSpPr/>
          <p:nvPr/>
        </p:nvSpPr>
        <p:spPr>
          <a:xfrm>
            <a:off x="1241233" y="2771139"/>
            <a:ext cx="121285" cy="0"/>
          </a:xfrm>
          <a:custGeom>
            <a:avLst/>
            <a:gdLst/>
            <a:ahLst/>
            <a:cxnLst/>
            <a:rect l="l" t="t" r="r" b="b"/>
            <a:pathLst>
              <a:path w="121284">
                <a:moveTo>
                  <a:pt x="0" y="0"/>
                </a:moveTo>
                <a:lnTo>
                  <a:pt x="121068" y="0"/>
                </a:lnTo>
              </a:path>
            </a:pathLst>
          </a:custGeom>
          <a:ln w="5079">
            <a:solidFill>
              <a:srgbClr val="FFFF90"/>
            </a:solidFill>
          </a:ln>
        </p:spPr>
        <p:txBody>
          <a:bodyPr wrap="square" lIns="0" tIns="0" rIns="0" bIns="0" rtlCol="0"/>
          <a:lstStyle/>
          <a:p>
            <a:endParaRPr/>
          </a:p>
        </p:txBody>
      </p:sp>
      <p:sp>
        <p:nvSpPr>
          <p:cNvPr id="64" name="object 64"/>
          <p:cNvSpPr/>
          <p:nvPr/>
        </p:nvSpPr>
        <p:spPr>
          <a:xfrm>
            <a:off x="1254901" y="2774314"/>
            <a:ext cx="93980" cy="0"/>
          </a:xfrm>
          <a:custGeom>
            <a:avLst/>
            <a:gdLst/>
            <a:ahLst/>
            <a:cxnLst/>
            <a:rect l="l" t="t" r="r" b="b"/>
            <a:pathLst>
              <a:path w="93980">
                <a:moveTo>
                  <a:pt x="0" y="0"/>
                </a:moveTo>
                <a:lnTo>
                  <a:pt x="93623" y="0"/>
                </a:lnTo>
              </a:path>
            </a:pathLst>
          </a:custGeom>
          <a:ln w="3175">
            <a:solidFill>
              <a:srgbClr val="FFFF90"/>
            </a:solidFill>
          </a:ln>
        </p:spPr>
        <p:txBody>
          <a:bodyPr wrap="square" lIns="0" tIns="0" rIns="0" bIns="0" rtlCol="0"/>
          <a:lstStyle/>
          <a:p>
            <a:endParaRPr/>
          </a:p>
        </p:txBody>
      </p:sp>
      <p:sp>
        <p:nvSpPr>
          <p:cNvPr id="65" name="object 65"/>
          <p:cNvSpPr/>
          <p:nvPr/>
        </p:nvSpPr>
        <p:spPr>
          <a:xfrm>
            <a:off x="1215664" y="2766822"/>
            <a:ext cx="172720" cy="0"/>
          </a:xfrm>
          <a:custGeom>
            <a:avLst/>
            <a:gdLst/>
            <a:ahLst/>
            <a:cxnLst/>
            <a:rect l="l" t="t" r="r" b="b"/>
            <a:pathLst>
              <a:path w="172719">
                <a:moveTo>
                  <a:pt x="0" y="0"/>
                </a:moveTo>
                <a:lnTo>
                  <a:pt x="172404" y="0"/>
                </a:lnTo>
              </a:path>
            </a:pathLst>
          </a:custGeom>
          <a:ln w="4572">
            <a:solidFill>
              <a:srgbClr val="FFFF91"/>
            </a:solidFill>
          </a:ln>
        </p:spPr>
        <p:txBody>
          <a:bodyPr wrap="square" lIns="0" tIns="0" rIns="0" bIns="0" rtlCol="0"/>
          <a:lstStyle/>
          <a:p>
            <a:endParaRPr/>
          </a:p>
        </p:txBody>
      </p:sp>
      <p:sp>
        <p:nvSpPr>
          <p:cNvPr id="66" name="object 66"/>
          <p:cNvSpPr/>
          <p:nvPr/>
        </p:nvSpPr>
        <p:spPr>
          <a:xfrm>
            <a:off x="1198354" y="2761488"/>
            <a:ext cx="207645" cy="0"/>
          </a:xfrm>
          <a:custGeom>
            <a:avLst/>
            <a:gdLst/>
            <a:ahLst/>
            <a:cxnLst/>
            <a:rect l="l" t="t" r="r" b="b"/>
            <a:pathLst>
              <a:path w="207644">
                <a:moveTo>
                  <a:pt x="0" y="0"/>
                </a:moveTo>
                <a:lnTo>
                  <a:pt x="207145" y="0"/>
                </a:lnTo>
              </a:path>
            </a:pathLst>
          </a:custGeom>
          <a:ln w="6095">
            <a:solidFill>
              <a:srgbClr val="FFFF93"/>
            </a:solidFill>
          </a:ln>
        </p:spPr>
        <p:txBody>
          <a:bodyPr wrap="square" lIns="0" tIns="0" rIns="0" bIns="0" rtlCol="0"/>
          <a:lstStyle/>
          <a:p>
            <a:endParaRPr/>
          </a:p>
        </p:txBody>
      </p:sp>
      <p:sp>
        <p:nvSpPr>
          <p:cNvPr id="67" name="object 67"/>
          <p:cNvSpPr/>
          <p:nvPr/>
        </p:nvSpPr>
        <p:spPr>
          <a:xfrm>
            <a:off x="1188093" y="2756154"/>
            <a:ext cx="227965" cy="0"/>
          </a:xfrm>
          <a:custGeom>
            <a:avLst/>
            <a:gdLst/>
            <a:ahLst/>
            <a:cxnLst/>
            <a:rect l="l" t="t" r="r" b="b"/>
            <a:pathLst>
              <a:path w="227965">
                <a:moveTo>
                  <a:pt x="0" y="0"/>
                </a:moveTo>
                <a:lnTo>
                  <a:pt x="227730" y="0"/>
                </a:lnTo>
              </a:path>
            </a:pathLst>
          </a:custGeom>
          <a:ln w="4572">
            <a:solidFill>
              <a:srgbClr val="FFFF93"/>
            </a:solidFill>
          </a:ln>
        </p:spPr>
        <p:txBody>
          <a:bodyPr wrap="square" lIns="0" tIns="0" rIns="0" bIns="0" rtlCol="0"/>
          <a:lstStyle/>
          <a:p>
            <a:endParaRPr/>
          </a:p>
        </p:txBody>
      </p:sp>
      <p:sp>
        <p:nvSpPr>
          <p:cNvPr id="68" name="object 68"/>
          <p:cNvSpPr/>
          <p:nvPr/>
        </p:nvSpPr>
        <p:spPr>
          <a:xfrm>
            <a:off x="1174414" y="2750820"/>
            <a:ext cx="255270" cy="0"/>
          </a:xfrm>
          <a:custGeom>
            <a:avLst/>
            <a:gdLst/>
            <a:ahLst/>
            <a:cxnLst/>
            <a:rect l="l" t="t" r="r" b="b"/>
            <a:pathLst>
              <a:path w="255269">
                <a:moveTo>
                  <a:pt x="0" y="0"/>
                </a:moveTo>
                <a:lnTo>
                  <a:pt x="255175" y="0"/>
                </a:lnTo>
              </a:path>
            </a:pathLst>
          </a:custGeom>
          <a:ln w="6095">
            <a:solidFill>
              <a:srgbClr val="FFFF95"/>
            </a:solidFill>
          </a:ln>
        </p:spPr>
        <p:txBody>
          <a:bodyPr wrap="square" lIns="0" tIns="0" rIns="0" bIns="0" rtlCol="0"/>
          <a:lstStyle/>
          <a:p>
            <a:endParaRPr/>
          </a:p>
        </p:txBody>
      </p:sp>
      <p:sp>
        <p:nvSpPr>
          <p:cNvPr id="69" name="object 69"/>
          <p:cNvSpPr/>
          <p:nvPr/>
        </p:nvSpPr>
        <p:spPr>
          <a:xfrm>
            <a:off x="1164360" y="2745486"/>
            <a:ext cx="275590" cy="0"/>
          </a:xfrm>
          <a:custGeom>
            <a:avLst/>
            <a:gdLst/>
            <a:ahLst/>
            <a:cxnLst/>
            <a:rect l="l" t="t" r="r" b="b"/>
            <a:pathLst>
              <a:path w="275590">
                <a:moveTo>
                  <a:pt x="0" y="0"/>
                </a:moveTo>
                <a:lnTo>
                  <a:pt x="275344" y="0"/>
                </a:lnTo>
              </a:path>
            </a:pathLst>
          </a:custGeom>
          <a:ln w="4572">
            <a:solidFill>
              <a:srgbClr val="FFFF95"/>
            </a:solidFill>
          </a:ln>
        </p:spPr>
        <p:txBody>
          <a:bodyPr wrap="square" lIns="0" tIns="0" rIns="0" bIns="0" rtlCol="0"/>
          <a:lstStyle/>
          <a:p>
            <a:endParaRPr/>
          </a:p>
        </p:txBody>
      </p:sp>
      <p:sp>
        <p:nvSpPr>
          <p:cNvPr id="70" name="object 70"/>
          <p:cNvSpPr/>
          <p:nvPr/>
        </p:nvSpPr>
        <p:spPr>
          <a:xfrm>
            <a:off x="1157453" y="2740914"/>
            <a:ext cx="289560" cy="0"/>
          </a:xfrm>
          <a:custGeom>
            <a:avLst/>
            <a:gdLst/>
            <a:ahLst/>
            <a:cxnLst/>
            <a:rect l="l" t="t" r="r" b="b"/>
            <a:pathLst>
              <a:path w="289559">
                <a:moveTo>
                  <a:pt x="0" y="0"/>
                </a:moveTo>
                <a:lnTo>
                  <a:pt x="289195" y="0"/>
                </a:lnTo>
              </a:path>
            </a:pathLst>
          </a:custGeom>
          <a:ln w="4572">
            <a:solidFill>
              <a:srgbClr val="FFFF97"/>
            </a:solidFill>
          </a:ln>
        </p:spPr>
        <p:txBody>
          <a:bodyPr wrap="square" lIns="0" tIns="0" rIns="0" bIns="0" rtlCol="0"/>
          <a:lstStyle/>
          <a:p>
            <a:endParaRPr/>
          </a:p>
        </p:txBody>
      </p:sp>
      <p:sp>
        <p:nvSpPr>
          <p:cNvPr id="71" name="object 71"/>
          <p:cNvSpPr/>
          <p:nvPr/>
        </p:nvSpPr>
        <p:spPr>
          <a:xfrm>
            <a:off x="1148243" y="2735580"/>
            <a:ext cx="307975" cy="0"/>
          </a:xfrm>
          <a:custGeom>
            <a:avLst/>
            <a:gdLst/>
            <a:ahLst/>
            <a:cxnLst/>
            <a:rect l="l" t="t" r="r" b="b"/>
            <a:pathLst>
              <a:path w="307975">
                <a:moveTo>
                  <a:pt x="0" y="0"/>
                </a:moveTo>
                <a:lnTo>
                  <a:pt x="307660" y="0"/>
                </a:lnTo>
              </a:path>
            </a:pathLst>
          </a:custGeom>
          <a:ln w="6095">
            <a:solidFill>
              <a:srgbClr val="FFFF97"/>
            </a:solidFill>
          </a:ln>
        </p:spPr>
        <p:txBody>
          <a:bodyPr wrap="square" lIns="0" tIns="0" rIns="0" bIns="0" rtlCol="0"/>
          <a:lstStyle/>
          <a:p>
            <a:endParaRPr/>
          </a:p>
        </p:txBody>
      </p:sp>
      <p:sp>
        <p:nvSpPr>
          <p:cNvPr id="72" name="object 72"/>
          <p:cNvSpPr/>
          <p:nvPr/>
        </p:nvSpPr>
        <p:spPr>
          <a:xfrm>
            <a:off x="1141335" y="2730246"/>
            <a:ext cx="321945" cy="0"/>
          </a:xfrm>
          <a:custGeom>
            <a:avLst/>
            <a:gdLst/>
            <a:ahLst/>
            <a:cxnLst/>
            <a:rect l="l" t="t" r="r" b="b"/>
            <a:pathLst>
              <a:path w="321944">
                <a:moveTo>
                  <a:pt x="0" y="0"/>
                </a:moveTo>
                <a:lnTo>
                  <a:pt x="321511" y="0"/>
                </a:lnTo>
              </a:path>
            </a:pathLst>
          </a:custGeom>
          <a:ln w="4572">
            <a:solidFill>
              <a:srgbClr val="FFFF99"/>
            </a:solidFill>
          </a:ln>
        </p:spPr>
        <p:txBody>
          <a:bodyPr wrap="square" lIns="0" tIns="0" rIns="0" bIns="0" rtlCol="0"/>
          <a:lstStyle/>
          <a:p>
            <a:endParaRPr/>
          </a:p>
        </p:txBody>
      </p:sp>
      <p:sp>
        <p:nvSpPr>
          <p:cNvPr id="73" name="object 73"/>
          <p:cNvSpPr/>
          <p:nvPr/>
        </p:nvSpPr>
        <p:spPr>
          <a:xfrm>
            <a:off x="1132125" y="2724912"/>
            <a:ext cx="340360" cy="0"/>
          </a:xfrm>
          <a:custGeom>
            <a:avLst/>
            <a:gdLst/>
            <a:ahLst/>
            <a:cxnLst/>
            <a:rect l="l" t="t" r="r" b="b"/>
            <a:pathLst>
              <a:path w="340359">
                <a:moveTo>
                  <a:pt x="0" y="0"/>
                </a:moveTo>
                <a:lnTo>
                  <a:pt x="339977" y="0"/>
                </a:lnTo>
              </a:path>
            </a:pathLst>
          </a:custGeom>
          <a:ln w="6095">
            <a:solidFill>
              <a:srgbClr val="FFFF9A"/>
            </a:solidFill>
          </a:ln>
        </p:spPr>
        <p:txBody>
          <a:bodyPr wrap="square" lIns="0" tIns="0" rIns="0" bIns="0" rtlCol="0"/>
          <a:lstStyle/>
          <a:p>
            <a:endParaRPr/>
          </a:p>
        </p:txBody>
      </p:sp>
      <p:sp>
        <p:nvSpPr>
          <p:cNvPr id="74" name="object 74"/>
          <p:cNvSpPr/>
          <p:nvPr/>
        </p:nvSpPr>
        <p:spPr>
          <a:xfrm>
            <a:off x="1125711" y="2719578"/>
            <a:ext cx="353060" cy="0"/>
          </a:xfrm>
          <a:custGeom>
            <a:avLst/>
            <a:gdLst/>
            <a:ahLst/>
            <a:cxnLst/>
            <a:rect l="l" t="t" r="r" b="b"/>
            <a:pathLst>
              <a:path w="353059">
                <a:moveTo>
                  <a:pt x="0" y="0"/>
                </a:moveTo>
                <a:lnTo>
                  <a:pt x="352836" y="0"/>
                </a:lnTo>
              </a:path>
            </a:pathLst>
          </a:custGeom>
          <a:ln w="4572">
            <a:solidFill>
              <a:srgbClr val="FFFF9A"/>
            </a:solidFill>
          </a:ln>
        </p:spPr>
        <p:txBody>
          <a:bodyPr wrap="square" lIns="0" tIns="0" rIns="0" bIns="0" rtlCol="0"/>
          <a:lstStyle/>
          <a:p>
            <a:endParaRPr/>
          </a:p>
        </p:txBody>
      </p:sp>
      <p:sp>
        <p:nvSpPr>
          <p:cNvPr id="75" name="object 75"/>
          <p:cNvSpPr/>
          <p:nvPr/>
        </p:nvSpPr>
        <p:spPr>
          <a:xfrm>
            <a:off x="1119185" y="2714244"/>
            <a:ext cx="366395" cy="0"/>
          </a:xfrm>
          <a:custGeom>
            <a:avLst/>
            <a:gdLst/>
            <a:ahLst/>
            <a:cxnLst/>
            <a:rect l="l" t="t" r="r" b="b"/>
            <a:pathLst>
              <a:path w="366394">
                <a:moveTo>
                  <a:pt x="0" y="0"/>
                </a:moveTo>
                <a:lnTo>
                  <a:pt x="365913" y="0"/>
                </a:lnTo>
              </a:path>
            </a:pathLst>
          </a:custGeom>
          <a:ln w="6095">
            <a:solidFill>
              <a:srgbClr val="FFFF9C"/>
            </a:solidFill>
          </a:ln>
        </p:spPr>
        <p:txBody>
          <a:bodyPr wrap="square" lIns="0" tIns="0" rIns="0" bIns="0" rtlCol="0"/>
          <a:lstStyle/>
          <a:p>
            <a:endParaRPr/>
          </a:p>
        </p:txBody>
      </p:sp>
      <p:sp>
        <p:nvSpPr>
          <p:cNvPr id="76" name="object 76"/>
          <p:cNvSpPr/>
          <p:nvPr/>
        </p:nvSpPr>
        <p:spPr>
          <a:xfrm>
            <a:off x="1114290" y="2708910"/>
            <a:ext cx="375920" cy="0"/>
          </a:xfrm>
          <a:custGeom>
            <a:avLst/>
            <a:gdLst/>
            <a:ahLst/>
            <a:cxnLst/>
            <a:rect l="l" t="t" r="r" b="b"/>
            <a:pathLst>
              <a:path w="375919">
                <a:moveTo>
                  <a:pt x="0" y="0"/>
                </a:moveTo>
                <a:lnTo>
                  <a:pt x="375722" y="0"/>
                </a:lnTo>
              </a:path>
            </a:pathLst>
          </a:custGeom>
          <a:ln w="4572">
            <a:solidFill>
              <a:srgbClr val="FFFF9C"/>
            </a:solidFill>
          </a:ln>
        </p:spPr>
        <p:txBody>
          <a:bodyPr wrap="square" lIns="0" tIns="0" rIns="0" bIns="0" rtlCol="0"/>
          <a:lstStyle/>
          <a:p>
            <a:endParaRPr/>
          </a:p>
        </p:txBody>
      </p:sp>
      <p:sp>
        <p:nvSpPr>
          <p:cNvPr id="77" name="object 77"/>
          <p:cNvSpPr/>
          <p:nvPr/>
        </p:nvSpPr>
        <p:spPr>
          <a:xfrm>
            <a:off x="1107764" y="2703576"/>
            <a:ext cx="389255" cy="0"/>
          </a:xfrm>
          <a:custGeom>
            <a:avLst/>
            <a:gdLst/>
            <a:ahLst/>
            <a:cxnLst/>
            <a:rect l="l" t="t" r="r" b="b"/>
            <a:pathLst>
              <a:path w="389255">
                <a:moveTo>
                  <a:pt x="0" y="0"/>
                </a:moveTo>
                <a:lnTo>
                  <a:pt x="388800" y="0"/>
                </a:lnTo>
              </a:path>
            </a:pathLst>
          </a:custGeom>
          <a:ln w="6096">
            <a:solidFill>
              <a:srgbClr val="FFFF9E"/>
            </a:solidFill>
          </a:ln>
        </p:spPr>
        <p:txBody>
          <a:bodyPr wrap="square" lIns="0" tIns="0" rIns="0" bIns="0" rtlCol="0"/>
          <a:lstStyle/>
          <a:p>
            <a:endParaRPr/>
          </a:p>
        </p:txBody>
      </p:sp>
      <p:sp>
        <p:nvSpPr>
          <p:cNvPr id="78" name="object 78"/>
          <p:cNvSpPr/>
          <p:nvPr/>
        </p:nvSpPr>
        <p:spPr>
          <a:xfrm>
            <a:off x="1102870" y="2698242"/>
            <a:ext cx="398780" cy="0"/>
          </a:xfrm>
          <a:custGeom>
            <a:avLst/>
            <a:gdLst/>
            <a:ahLst/>
            <a:cxnLst/>
            <a:rect l="l" t="t" r="r" b="b"/>
            <a:pathLst>
              <a:path w="398780">
                <a:moveTo>
                  <a:pt x="0" y="0"/>
                </a:moveTo>
                <a:lnTo>
                  <a:pt x="398608" y="0"/>
                </a:lnTo>
              </a:path>
            </a:pathLst>
          </a:custGeom>
          <a:ln w="4571">
            <a:solidFill>
              <a:srgbClr val="FFFF9E"/>
            </a:solidFill>
          </a:ln>
        </p:spPr>
        <p:txBody>
          <a:bodyPr wrap="square" lIns="0" tIns="0" rIns="0" bIns="0" rtlCol="0"/>
          <a:lstStyle/>
          <a:p>
            <a:endParaRPr/>
          </a:p>
        </p:txBody>
      </p:sp>
      <p:sp>
        <p:nvSpPr>
          <p:cNvPr id="79" name="object 79"/>
          <p:cNvSpPr/>
          <p:nvPr/>
        </p:nvSpPr>
        <p:spPr>
          <a:xfrm>
            <a:off x="1096343" y="2692908"/>
            <a:ext cx="412115" cy="0"/>
          </a:xfrm>
          <a:custGeom>
            <a:avLst/>
            <a:gdLst/>
            <a:ahLst/>
            <a:cxnLst/>
            <a:rect l="l" t="t" r="r" b="b"/>
            <a:pathLst>
              <a:path w="412115">
                <a:moveTo>
                  <a:pt x="0" y="0"/>
                </a:moveTo>
                <a:lnTo>
                  <a:pt x="411686" y="0"/>
                </a:lnTo>
              </a:path>
            </a:pathLst>
          </a:custGeom>
          <a:ln w="6096">
            <a:solidFill>
              <a:srgbClr val="FFFFA0"/>
            </a:solidFill>
          </a:ln>
        </p:spPr>
        <p:txBody>
          <a:bodyPr wrap="square" lIns="0" tIns="0" rIns="0" bIns="0" rtlCol="0"/>
          <a:lstStyle/>
          <a:p>
            <a:endParaRPr/>
          </a:p>
        </p:txBody>
      </p:sp>
      <p:sp>
        <p:nvSpPr>
          <p:cNvPr id="80" name="object 80"/>
          <p:cNvSpPr/>
          <p:nvPr/>
        </p:nvSpPr>
        <p:spPr>
          <a:xfrm>
            <a:off x="1092244" y="2687574"/>
            <a:ext cx="420370" cy="0"/>
          </a:xfrm>
          <a:custGeom>
            <a:avLst/>
            <a:gdLst/>
            <a:ahLst/>
            <a:cxnLst/>
            <a:rect l="l" t="t" r="r" b="b"/>
            <a:pathLst>
              <a:path w="420369">
                <a:moveTo>
                  <a:pt x="0" y="0"/>
                </a:moveTo>
                <a:lnTo>
                  <a:pt x="419899" y="0"/>
                </a:lnTo>
              </a:path>
            </a:pathLst>
          </a:custGeom>
          <a:ln w="4571">
            <a:solidFill>
              <a:srgbClr val="FFFFA1"/>
            </a:solidFill>
          </a:ln>
        </p:spPr>
        <p:txBody>
          <a:bodyPr wrap="square" lIns="0" tIns="0" rIns="0" bIns="0" rtlCol="0"/>
          <a:lstStyle/>
          <a:p>
            <a:endParaRPr/>
          </a:p>
        </p:txBody>
      </p:sp>
      <p:sp>
        <p:nvSpPr>
          <p:cNvPr id="81" name="object 81"/>
          <p:cNvSpPr/>
          <p:nvPr/>
        </p:nvSpPr>
        <p:spPr>
          <a:xfrm>
            <a:off x="1087619" y="2682240"/>
            <a:ext cx="429259" cy="0"/>
          </a:xfrm>
          <a:custGeom>
            <a:avLst/>
            <a:gdLst/>
            <a:ahLst/>
            <a:cxnLst/>
            <a:rect l="l" t="t" r="r" b="b"/>
            <a:pathLst>
              <a:path w="429259">
                <a:moveTo>
                  <a:pt x="0" y="0"/>
                </a:moveTo>
                <a:lnTo>
                  <a:pt x="429162" y="0"/>
                </a:lnTo>
              </a:path>
            </a:pathLst>
          </a:custGeom>
          <a:ln w="6096">
            <a:solidFill>
              <a:srgbClr val="FFFFA1"/>
            </a:solidFill>
          </a:ln>
        </p:spPr>
        <p:txBody>
          <a:bodyPr wrap="square" lIns="0" tIns="0" rIns="0" bIns="0" rtlCol="0"/>
          <a:lstStyle/>
          <a:p>
            <a:endParaRPr/>
          </a:p>
        </p:txBody>
      </p:sp>
      <p:sp>
        <p:nvSpPr>
          <p:cNvPr id="82" name="object 82"/>
          <p:cNvSpPr/>
          <p:nvPr/>
        </p:nvSpPr>
        <p:spPr>
          <a:xfrm>
            <a:off x="1084150" y="2676905"/>
            <a:ext cx="436245" cy="0"/>
          </a:xfrm>
          <a:custGeom>
            <a:avLst/>
            <a:gdLst/>
            <a:ahLst/>
            <a:cxnLst/>
            <a:rect l="l" t="t" r="r" b="b"/>
            <a:pathLst>
              <a:path w="436244">
                <a:moveTo>
                  <a:pt x="0" y="0"/>
                </a:moveTo>
                <a:lnTo>
                  <a:pt x="436109" y="0"/>
                </a:lnTo>
              </a:path>
            </a:pathLst>
          </a:custGeom>
          <a:ln w="4572">
            <a:solidFill>
              <a:srgbClr val="FFFFA3"/>
            </a:solidFill>
          </a:ln>
        </p:spPr>
        <p:txBody>
          <a:bodyPr wrap="square" lIns="0" tIns="0" rIns="0" bIns="0" rtlCol="0"/>
          <a:lstStyle/>
          <a:p>
            <a:endParaRPr/>
          </a:p>
        </p:txBody>
      </p:sp>
      <p:sp>
        <p:nvSpPr>
          <p:cNvPr id="83" name="object 83"/>
          <p:cNvSpPr/>
          <p:nvPr/>
        </p:nvSpPr>
        <p:spPr>
          <a:xfrm>
            <a:off x="1079525" y="2671572"/>
            <a:ext cx="445770" cy="0"/>
          </a:xfrm>
          <a:custGeom>
            <a:avLst/>
            <a:gdLst/>
            <a:ahLst/>
            <a:cxnLst/>
            <a:rect l="l" t="t" r="r" b="b"/>
            <a:pathLst>
              <a:path w="445769">
                <a:moveTo>
                  <a:pt x="0" y="0"/>
                </a:moveTo>
                <a:lnTo>
                  <a:pt x="445372" y="0"/>
                </a:lnTo>
              </a:path>
            </a:pathLst>
          </a:custGeom>
          <a:ln w="6095">
            <a:solidFill>
              <a:srgbClr val="FFFFA3"/>
            </a:solidFill>
          </a:ln>
        </p:spPr>
        <p:txBody>
          <a:bodyPr wrap="square" lIns="0" tIns="0" rIns="0" bIns="0" rtlCol="0"/>
          <a:lstStyle/>
          <a:p>
            <a:endParaRPr/>
          </a:p>
        </p:txBody>
      </p:sp>
      <p:sp>
        <p:nvSpPr>
          <p:cNvPr id="84" name="object 84"/>
          <p:cNvSpPr/>
          <p:nvPr/>
        </p:nvSpPr>
        <p:spPr>
          <a:xfrm>
            <a:off x="1076057" y="2666238"/>
            <a:ext cx="452755" cy="0"/>
          </a:xfrm>
          <a:custGeom>
            <a:avLst/>
            <a:gdLst/>
            <a:ahLst/>
            <a:cxnLst/>
            <a:rect l="l" t="t" r="r" b="b"/>
            <a:pathLst>
              <a:path w="452755">
                <a:moveTo>
                  <a:pt x="0" y="0"/>
                </a:moveTo>
                <a:lnTo>
                  <a:pt x="452320" y="0"/>
                </a:lnTo>
              </a:path>
            </a:pathLst>
          </a:custGeom>
          <a:ln w="4572">
            <a:solidFill>
              <a:srgbClr val="FFFFA5"/>
            </a:solidFill>
          </a:ln>
        </p:spPr>
        <p:txBody>
          <a:bodyPr wrap="square" lIns="0" tIns="0" rIns="0" bIns="0" rtlCol="0"/>
          <a:lstStyle/>
          <a:p>
            <a:endParaRPr/>
          </a:p>
        </p:txBody>
      </p:sp>
      <p:sp>
        <p:nvSpPr>
          <p:cNvPr id="85" name="object 85"/>
          <p:cNvSpPr/>
          <p:nvPr/>
        </p:nvSpPr>
        <p:spPr>
          <a:xfrm>
            <a:off x="1072588" y="2661666"/>
            <a:ext cx="459740" cy="0"/>
          </a:xfrm>
          <a:custGeom>
            <a:avLst/>
            <a:gdLst/>
            <a:ahLst/>
            <a:cxnLst/>
            <a:rect l="l" t="t" r="r" b="b"/>
            <a:pathLst>
              <a:path w="459740">
                <a:moveTo>
                  <a:pt x="0" y="0"/>
                </a:moveTo>
                <a:lnTo>
                  <a:pt x="459267" y="0"/>
                </a:lnTo>
              </a:path>
            </a:pathLst>
          </a:custGeom>
          <a:ln w="4571">
            <a:solidFill>
              <a:srgbClr val="FFFFA5"/>
            </a:solidFill>
          </a:ln>
        </p:spPr>
        <p:txBody>
          <a:bodyPr wrap="square" lIns="0" tIns="0" rIns="0" bIns="0" rtlCol="0"/>
          <a:lstStyle/>
          <a:p>
            <a:endParaRPr/>
          </a:p>
        </p:txBody>
      </p:sp>
      <p:sp>
        <p:nvSpPr>
          <p:cNvPr id="86" name="object 86"/>
          <p:cNvSpPr/>
          <p:nvPr/>
        </p:nvSpPr>
        <p:spPr>
          <a:xfrm>
            <a:off x="1067963" y="2656332"/>
            <a:ext cx="468630" cy="0"/>
          </a:xfrm>
          <a:custGeom>
            <a:avLst/>
            <a:gdLst/>
            <a:ahLst/>
            <a:cxnLst/>
            <a:rect l="l" t="t" r="r" b="b"/>
            <a:pathLst>
              <a:path w="468630">
                <a:moveTo>
                  <a:pt x="0" y="0"/>
                </a:moveTo>
                <a:lnTo>
                  <a:pt x="468530" y="0"/>
                </a:lnTo>
              </a:path>
            </a:pathLst>
          </a:custGeom>
          <a:ln w="6096">
            <a:solidFill>
              <a:srgbClr val="FFFFA7"/>
            </a:solidFill>
          </a:ln>
        </p:spPr>
        <p:txBody>
          <a:bodyPr wrap="square" lIns="0" tIns="0" rIns="0" bIns="0" rtlCol="0"/>
          <a:lstStyle/>
          <a:p>
            <a:endParaRPr/>
          </a:p>
        </p:txBody>
      </p:sp>
      <p:sp>
        <p:nvSpPr>
          <p:cNvPr id="87" name="object 87"/>
          <p:cNvSpPr/>
          <p:nvPr/>
        </p:nvSpPr>
        <p:spPr>
          <a:xfrm>
            <a:off x="1065432" y="2650998"/>
            <a:ext cx="473709" cy="0"/>
          </a:xfrm>
          <a:custGeom>
            <a:avLst/>
            <a:gdLst/>
            <a:ahLst/>
            <a:cxnLst/>
            <a:rect l="l" t="t" r="r" b="b"/>
            <a:pathLst>
              <a:path w="473709">
                <a:moveTo>
                  <a:pt x="0" y="0"/>
                </a:moveTo>
                <a:lnTo>
                  <a:pt x="473599" y="0"/>
                </a:lnTo>
              </a:path>
            </a:pathLst>
          </a:custGeom>
          <a:ln w="4572">
            <a:solidFill>
              <a:srgbClr val="FFFFA8"/>
            </a:solidFill>
          </a:ln>
        </p:spPr>
        <p:txBody>
          <a:bodyPr wrap="square" lIns="0" tIns="0" rIns="0" bIns="0" rtlCol="0"/>
          <a:lstStyle/>
          <a:p>
            <a:endParaRPr/>
          </a:p>
        </p:txBody>
      </p:sp>
      <p:sp>
        <p:nvSpPr>
          <p:cNvPr id="88" name="object 88"/>
          <p:cNvSpPr/>
          <p:nvPr/>
        </p:nvSpPr>
        <p:spPr>
          <a:xfrm>
            <a:off x="1062317" y="2645664"/>
            <a:ext cx="480059" cy="0"/>
          </a:xfrm>
          <a:custGeom>
            <a:avLst/>
            <a:gdLst/>
            <a:ahLst/>
            <a:cxnLst/>
            <a:rect l="l" t="t" r="r" b="b"/>
            <a:pathLst>
              <a:path w="480059">
                <a:moveTo>
                  <a:pt x="0" y="0"/>
                </a:moveTo>
                <a:lnTo>
                  <a:pt x="479834" y="0"/>
                </a:lnTo>
              </a:path>
            </a:pathLst>
          </a:custGeom>
          <a:ln w="6095">
            <a:solidFill>
              <a:srgbClr val="FFFFA8"/>
            </a:solidFill>
          </a:ln>
        </p:spPr>
        <p:txBody>
          <a:bodyPr wrap="square" lIns="0" tIns="0" rIns="0" bIns="0" rtlCol="0"/>
          <a:lstStyle/>
          <a:p>
            <a:endParaRPr/>
          </a:p>
        </p:txBody>
      </p:sp>
      <p:sp>
        <p:nvSpPr>
          <p:cNvPr id="89" name="object 89"/>
          <p:cNvSpPr/>
          <p:nvPr/>
        </p:nvSpPr>
        <p:spPr>
          <a:xfrm>
            <a:off x="1059981" y="2640330"/>
            <a:ext cx="485140" cy="0"/>
          </a:xfrm>
          <a:custGeom>
            <a:avLst/>
            <a:gdLst/>
            <a:ahLst/>
            <a:cxnLst/>
            <a:rect l="l" t="t" r="r" b="b"/>
            <a:pathLst>
              <a:path w="485140">
                <a:moveTo>
                  <a:pt x="0" y="0"/>
                </a:moveTo>
                <a:lnTo>
                  <a:pt x="484511" y="0"/>
                </a:lnTo>
              </a:path>
            </a:pathLst>
          </a:custGeom>
          <a:ln w="4572">
            <a:solidFill>
              <a:srgbClr val="FFFFAA"/>
            </a:solidFill>
          </a:ln>
        </p:spPr>
        <p:txBody>
          <a:bodyPr wrap="square" lIns="0" tIns="0" rIns="0" bIns="0" rtlCol="0"/>
          <a:lstStyle/>
          <a:p>
            <a:endParaRPr/>
          </a:p>
        </p:txBody>
      </p:sp>
      <p:sp>
        <p:nvSpPr>
          <p:cNvPr id="90" name="object 90"/>
          <p:cNvSpPr/>
          <p:nvPr/>
        </p:nvSpPr>
        <p:spPr>
          <a:xfrm>
            <a:off x="1056866" y="2634996"/>
            <a:ext cx="490855" cy="0"/>
          </a:xfrm>
          <a:custGeom>
            <a:avLst/>
            <a:gdLst/>
            <a:ahLst/>
            <a:cxnLst/>
            <a:rect l="l" t="t" r="r" b="b"/>
            <a:pathLst>
              <a:path w="490855">
                <a:moveTo>
                  <a:pt x="0" y="0"/>
                </a:moveTo>
                <a:lnTo>
                  <a:pt x="490746" y="0"/>
                </a:lnTo>
              </a:path>
            </a:pathLst>
          </a:custGeom>
          <a:ln w="6095">
            <a:solidFill>
              <a:srgbClr val="FFFFAA"/>
            </a:solidFill>
          </a:ln>
        </p:spPr>
        <p:txBody>
          <a:bodyPr wrap="square" lIns="0" tIns="0" rIns="0" bIns="0" rtlCol="0"/>
          <a:lstStyle/>
          <a:p>
            <a:endParaRPr/>
          </a:p>
        </p:txBody>
      </p:sp>
      <p:sp>
        <p:nvSpPr>
          <p:cNvPr id="91" name="object 91"/>
          <p:cNvSpPr/>
          <p:nvPr/>
        </p:nvSpPr>
        <p:spPr>
          <a:xfrm>
            <a:off x="1054530" y="2629662"/>
            <a:ext cx="495934" cy="0"/>
          </a:xfrm>
          <a:custGeom>
            <a:avLst/>
            <a:gdLst/>
            <a:ahLst/>
            <a:cxnLst/>
            <a:rect l="l" t="t" r="r" b="b"/>
            <a:pathLst>
              <a:path w="495934">
                <a:moveTo>
                  <a:pt x="0" y="0"/>
                </a:moveTo>
                <a:lnTo>
                  <a:pt x="495423" y="0"/>
                </a:lnTo>
              </a:path>
            </a:pathLst>
          </a:custGeom>
          <a:ln w="4572">
            <a:solidFill>
              <a:srgbClr val="FFFFAC"/>
            </a:solidFill>
          </a:ln>
        </p:spPr>
        <p:txBody>
          <a:bodyPr wrap="square" lIns="0" tIns="0" rIns="0" bIns="0" rtlCol="0"/>
          <a:lstStyle/>
          <a:p>
            <a:endParaRPr/>
          </a:p>
        </p:txBody>
      </p:sp>
      <p:sp>
        <p:nvSpPr>
          <p:cNvPr id="92" name="object 92"/>
          <p:cNvSpPr/>
          <p:nvPr/>
        </p:nvSpPr>
        <p:spPr>
          <a:xfrm>
            <a:off x="1051416" y="2624328"/>
            <a:ext cx="502284" cy="0"/>
          </a:xfrm>
          <a:custGeom>
            <a:avLst/>
            <a:gdLst/>
            <a:ahLst/>
            <a:cxnLst/>
            <a:rect l="l" t="t" r="r" b="b"/>
            <a:pathLst>
              <a:path w="502284">
                <a:moveTo>
                  <a:pt x="0" y="0"/>
                </a:moveTo>
                <a:lnTo>
                  <a:pt x="501658" y="0"/>
                </a:lnTo>
              </a:path>
            </a:pathLst>
          </a:custGeom>
          <a:ln w="6095">
            <a:solidFill>
              <a:srgbClr val="FFFFAC"/>
            </a:solidFill>
          </a:ln>
        </p:spPr>
        <p:txBody>
          <a:bodyPr wrap="square" lIns="0" tIns="0" rIns="0" bIns="0" rtlCol="0"/>
          <a:lstStyle/>
          <a:p>
            <a:endParaRPr/>
          </a:p>
        </p:txBody>
      </p:sp>
      <p:sp>
        <p:nvSpPr>
          <p:cNvPr id="93" name="object 93"/>
          <p:cNvSpPr/>
          <p:nvPr/>
        </p:nvSpPr>
        <p:spPr>
          <a:xfrm>
            <a:off x="1049080" y="2618994"/>
            <a:ext cx="506730" cy="0"/>
          </a:xfrm>
          <a:custGeom>
            <a:avLst/>
            <a:gdLst/>
            <a:ahLst/>
            <a:cxnLst/>
            <a:rect l="l" t="t" r="r" b="b"/>
            <a:pathLst>
              <a:path w="506730">
                <a:moveTo>
                  <a:pt x="0" y="0"/>
                </a:moveTo>
                <a:lnTo>
                  <a:pt x="506335" y="0"/>
                </a:lnTo>
              </a:path>
            </a:pathLst>
          </a:custGeom>
          <a:ln w="4572">
            <a:solidFill>
              <a:srgbClr val="FFFFAE"/>
            </a:solidFill>
          </a:ln>
        </p:spPr>
        <p:txBody>
          <a:bodyPr wrap="square" lIns="0" tIns="0" rIns="0" bIns="0" rtlCol="0"/>
          <a:lstStyle/>
          <a:p>
            <a:endParaRPr/>
          </a:p>
        </p:txBody>
      </p:sp>
      <p:sp>
        <p:nvSpPr>
          <p:cNvPr id="94" name="object 94"/>
          <p:cNvSpPr/>
          <p:nvPr/>
        </p:nvSpPr>
        <p:spPr>
          <a:xfrm>
            <a:off x="1046504" y="2613660"/>
            <a:ext cx="511809" cy="0"/>
          </a:xfrm>
          <a:custGeom>
            <a:avLst/>
            <a:gdLst/>
            <a:ahLst/>
            <a:cxnLst/>
            <a:rect l="l" t="t" r="r" b="b"/>
            <a:pathLst>
              <a:path w="511809">
                <a:moveTo>
                  <a:pt x="0" y="0"/>
                </a:moveTo>
                <a:lnTo>
                  <a:pt x="511490" y="0"/>
                </a:lnTo>
              </a:path>
            </a:pathLst>
          </a:custGeom>
          <a:ln w="6096">
            <a:solidFill>
              <a:srgbClr val="FFFFAF"/>
            </a:solidFill>
          </a:ln>
        </p:spPr>
        <p:txBody>
          <a:bodyPr wrap="square" lIns="0" tIns="0" rIns="0" bIns="0" rtlCol="0"/>
          <a:lstStyle/>
          <a:p>
            <a:endParaRPr/>
          </a:p>
        </p:txBody>
      </p:sp>
      <p:sp>
        <p:nvSpPr>
          <p:cNvPr id="95" name="object 95"/>
          <p:cNvSpPr/>
          <p:nvPr/>
        </p:nvSpPr>
        <p:spPr>
          <a:xfrm>
            <a:off x="1045150" y="2608326"/>
            <a:ext cx="514350" cy="0"/>
          </a:xfrm>
          <a:custGeom>
            <a:avLst/>
            <a:gdLst/>
            <a:ahLst/>
            <a:cxnLst/>
            <a:rect l="l" t="t" r="r" b="b"/>
            <a:pathLst>
              <a:path w="514350">
                <a:moveTo>
                  <a:pt x="0" y="0"/>
                </a:moveTo>
                <a:lnTo>
                  <a:pt x="514201" y="0"/>
                </a:lnTo>
              </a:path>
            </a:pathLst>
          </a:custGeom>
          <a:ln w="4571">
            <a:solidFill>
              <a:srgbClr val="FFFFAF"/>
            </a:solidFill>
          </a:ln>
        </p:spPr>
        <p:txBody>
          <a:bodyPr wrap="square" lIns="0" tIns="0" rIns="0" bIns="0" rtlCol="0"/>
          <a:lstStyle/>
          <a:p>
            <a:endParaRPr/>
          </a:p>
        </p:txBody>
      </p:sp>
      <p:sp>
        <p:nvSpPr>
          <p:cNvPr id="96" name="object 96"/>
          <p:cNvSpPr/>
          <p:nvPr/>
        </p:nvSpPr>
        <p:spPr>
          <a:xfrm>
            <a:off x="1043343" y="2602992"/>
            <a:ext cx="518159" cy="0"/>
          </a:xfrm>
          <a:custGeom>
            <a:avLst/>
            <a:gdLst/>
            <a:ahLst/>
            <a:cxnLst/>
            <a:rect l="l" t="t" r="r" b="b"/>
            <a:pathLst>
              <a:path w="518159">
                <a:moveTo>
                  <a:pt x="0" y="0"/>
                </a:moveTo>
                <a:lnTo>
                  <a:pt x="517816" y="0"/>
                </a:lnTo>
              </a:path>
            </a:pathLst>
          </a:custGeom>
          <a:ln w="6096">
            <a:solidFill>
              <a:srgbClr val="FFFFB1"/>
            </a:solidFill>
          </a:ln>
        </p:spPr>
        <p:txBody>
          <a:bodyPr wrap="square" lIns="0" tIns="0" rIns="0" bIns="0" rtlCol="0"/>
          <a:lstStyle/>
          <a:p>
            <a:endParaRPr/>
          </a:p>
        </p:txBody>
      </p:sp>
      <p:sp>
        <p:nvSpPr>
          <p:cNvPr id="97" name="object 97"/>
          <p:cNvSpPr/>
          <p:nvPr/>
        </p:nvSpPr>
        <p:spPr>
          <a:xfrm>
            <a:off x="1041988" y="2597658"/>
            <a:ext cx="520700" cy="0"/>
          </a:xfrm>
          <a:custGeom>
            <a:avLst/>
            <a:gdLst/>
            <a:ahLst/>
            <a:cxnLst/>
            <a:rect l="l" t="t" r="r" b="b"/>
            <a:pathLst>
              <a:path w="520700">
                <a:moveTo>
                  <a:pt x="0" y="0"/>
                </a:moveTo>
                <a:lnTo>
                  <a:pt x="520527" y="0"/>
                </a:lnTo>
              </a:path>
            </a:pathLst>
          </a:custGeom>
          <a:ln w="4571">
            <a:solidFill>
              <a:srgbClr val="FFFFB1"/>
            </a:solidFill>
          </a:ln>
        </p:spPr>
        <p:txBody>
          <a:bodyPr wrap="square" lIns="0" tIns="0" rIns="0" bIns="0" rtlCol="0"/>
          <a:lstStyle/>
          <a:p>
            <a:endParaRPr/>
          </a:p>
        </p:txBody>
      </p:sp>
      <p:sp>
        <p:nvSpPr>
          <p:cNvPr id="98" name="object 98"/>
          <p:cNvSpPr/>
          <p:nvPr/>
        </p:nvSpPr>
        <p:spPr>
          <a:xfrm>
            <a:off x="1040182" y="2592324"/>
            <a:ext cx="524510" cy="0"/>
          </a:xfrm>
          <a:custGeom>
            <a:avLst/>
            <a:gdLst/>
            <a:ahLst/>
            <a:cxnLst/>
            <a:rect l="l" t="t" r="r" b="b"/>
            <a:pathLst>
              <a:path w="524510">
                <a:moveTo>
                  <a:pt x="0" y="0"/>
                </a:moveTo>
                <a:lnTo>
                  <a:pt x="524142" y="0"/>
                </a:lnTo>
              </a:path>
            </a:pathLst>
          </a:custGeom>
          <a:ln w="6096">
            <a:solidFill>
              <a:srgbClr val="FFFFB3"/>
            </a:solidFill>
          </a:ln>
        </p:spPr>
        <p:txBody>
          <a:bodyPr wrap="square" lIns="0" tIns="0" rIns="0" bIns="0" rtlCol="0"/>
          <a:lstStyle/>
          <a:p>
            <a:endParaRPr/>
          </a:p>
        </p:txBody>
      </p:sp>
      <p:sp>
        <p:nvSpPr>
          <p:cNvPr id="99" name="object 99"/>
          <p:cNvSpPr/>
          <p:nvPr/>
        </p:nvSpPr>
        <p:spPr>
          <a:xfrm>
            <a:off x="1038376" y="2586228"/>
            <a:ext cx="528320" cy="0"/>
          </a:xfrm>
          <a:custGeom>
            <a:avLst/>
            <a:gdLst/>
            <a:ahLst/>
            <a:cxnLst/>
            <a:rect l="l" t="t" r="r" b="b"/>
            <a:pathLst>
              <a:path w="528319">
                <a:moveTo>
                  <a:pt x="0" y="0"/>
                </a:moveTo>
                <a:lnTo>
                  <a:pt x="527757" y="0"/>
                </a:lnTo>
              </a:path>
            </a:pathLst>
          </a:custGeom>
          <a:ln w="6095">
            <a:solidFill>
              <a:srgbClr val="FFFFB3"/>
            </a:solidFill>
          </a:ln>
        </p:spPr>
        <p:txBody>
          <a:bodyPr wrap="square" lIns="0" tIns="0" rIns="0" bIns="0" rtlCol="0"/>
          <a:lstStyle/>
          <a:p>
            <a:endParaRPr/>
          </a:p>
        </p:txBody>
      </p:sp>
      <p:sp>
        <p:nvSpPr>
          <p:cNvPr id="100" name="object 100"/>
          <p:cNvSpPr/>
          <p:nvPr/>
        </p:nvSpPr>
        <p:spPr>
          <a:xfrm>
            <a:off x="1036118" y="2579370"/>
            <a:ext cx="532765" cy="0"/>
          </a:xfrm>
          <a:custGeom>
            <a:avLst/>
            <a:gdLst/>
            <a:ahLst/>
            <a:cxnLst/>
            <a:rect l="l" t="t" r="r" b="b"/>
            <a:pathLst>
              <a:path w="532765">
                <a:moveTo>
                  <a:pt x="0" y="0"/>
                </a:moveTo>
                <a:lnTo>
                  <a:pt x="532275" y="0"/>
                </a:lnTo>
              </a:path>
            </a:pathLst>
          </a:custGeom>
          <a:ln w="7620">
            <a:solidFill>
              <a:srgbClr val="FFFFB5"/>
            </a:solidFill>
          </a:ln>
        </p:spPr>
        <p:txBody>
          <a:bodyPr wrap="square" lIns="0" tIns="0" rIns="0" bIns="0" rtlCol="0"/>
          <a:lstStyle/>
          <a:p>
            <a:endParaRPr/>
          </a:p>
        </p:txBody>
      </p:sp>
      <p:sp>
        <p:nvSpPr>
          <p:cNvPr id="101" name="object 101"/>
          <p:cNvSpPr/>
          <p:nvPr/>
        </p:nvSpPr>
        <p:spPr>
          <a:xfrm>
            <a:off x="1034364" y="2571750"/>
            <a:ext cx="535940" cy="0"/>
          </a:xfrm>
          <a:custGeom>
            <a:avLst/>
            <a:gdLst/>
            <a:ahLst/>
            <a:cxnLst/>
            <a:rect l="l" t="t" r="r" b="b"/>
            <a:pathLst>
              <a:path w="535940">
                <a:moveTo>
                  <a:pt x="0" y="0"/>
                </a:moveTo>
                <a:lnTo>
                  <a:pt x="535785" y="0"/>
                </a:lnTo>
              </a:path>
            </a:pathLst>
          </a:custGeom>
          <a:ln w="7619">
            <a:solidFill>
              <a:srgbClr val="FFFFB6"/>
            </a:solidFill>
          </a:ln>
        </p:spPr>
        <p:txBody>
          <a:bodyPr wrap="square" lIns="0" tIns="0" rIns="0" bIns="0" rtlCol="0"/>
          <a:lstStyle/>
          <a:p>
            <a:endParaRPr/>
          </a:p>
        </p:txBody>
      </p:sp>
      <p:sp>
        <p:nvSpPr>
          <p:cNvPr id="102" name="object 102"/>
          <p:cNvSpPr/>
          <p:nvPr/>
        </p:nvSpPr>
        <p:spPr>
          <a:xfrm>
            <a:off x="1033625" y="2564130"/>
            <a:ext cx="537845" cy="0"/>
          </a:xfrm>
          <a:custGeom>
            <a:avLst/>
            <a:gdLst/>
            <a:ahLst/>
            <a:cxnLst/>
            <a:rect l="l" t="t" r="r" b="b"/>
            <a:pathLst>
              <a:path w="537844">
                <a:moveTo>
                  <a:pt x="0" y="0"/>
                </a:moveTo>
                <a:lnTo>
                  <a:pt x="537264" y="0"/>
                </a:lnTo>
              </a:path>
            </a:pathLst>
          </a:custGeom>
          <a:ln w="7620">
            <a:solidFill>
              <a:srgbClr val="FFFFB6"/>
            </a:solidFill>
          </a:ln>
        </p:spPr>
        <p:txBody>
          <a:bodyPr wrap="square" lIns="0" tIns="0" rIns="0" bIns="0" rtlCol="0"/>
          <a:lstStyle/>
          <a:p>
            <a:endParaRPr/>
          </a:p>
        </p:txBody>
      </p:sp>
      <p:sp>
        <p:nvSpPr>
          <p:cNvPr id="103" name="object 103"/>
          <p:cNvSpPr/>
          <p:nvPr/>
        </p:nvSpPr>
        <p:spPr>
          <a:xfrm>
            <a:off x="1032885" y="2556510"/>
            <a:ext cx="539115" cy="0"/>
          </a:xfrm>
          <a:custGeom>
            <a:avLst/>
            <a:gdLst/>
            <a:ahLst/>
            <a:cxnLst/>
            <a:rect l="l" t="t" r="r" b="b"/>
            <a:pathLst>
              <a:path w="539115">
                <a:moveTo>
                  <a:pt x="0" y="0"/>
                </a:moveTo>
                <a:lnTo>
                  <a:pt x="538743" y="0"/>
                </a:lnTo>
              </a:path>
            </a:pathLst>
          </a:custGeom>
          <a:ln w="7619">
            <a:solidFill>
              <a:srgbClr val="FFFFB8"/>
            </a:solidFill>
          </a:ln>
        </p:spPr>
        <p:txBody>
          <a:bodyPr wrap="square" lIns="0" tIns="0" rIns="0" bIns="0" rtlCol="0"/>
          <a:lstStyle/>
          <a:p>
            <a:endParaRPr/>
          </a:p>
        </p:txBody>
      </p:sp>
      <p:sp>
        <p:nvSpPr>
          <p:cNvPr id="104" name="object 104"/>
          <p:cNvSpPr/>
          <p:nvPr/>
        </p:nvSpPr>
        <p:spPr>
          <a:xfrm>
            <a:off x="1032294" y="2549651"/>
            <a:ext cx="540385" cy="0"/>
          </a:xfrm>
          <a:custGeom>
            <a:avLst/>
            <a:gdLst/>
            <a:ahLst/>
            <a:cxnLst/>
            <a:rect l="l" t="t" r="r" b="b"/>
            <a:pathLst>
              <a:path w="540385">
                <a:moveTo>
                  <a:pt x="0" y="0"/>
                </a:moveTo>
                <a:lnTo>
                  <a:pt x="539926" y="0"/>
                </a:lnTo>
              </a:path>
            </a:pathLst>
          </a:custGeom>
          <a:ln w="6096">
            <a:solidFill>
              <a:srgbClr val="FFFFB8"/>
            </a:solidFill>
          </a:ln>
        </p:spPr>
        <p:txBody>
          <a:bodyPr wrap="square" lIns="0" tIns="0" rIns="0" bIns="0" rtlCol="0"/>
          <a:lstStyle/>
          <a:p>
            <a:endParaRPr/>
          </a:p>
        </p:txBody>
      </p:sp>
      <p:sp>
        <p:nvSpPr>
          <p:cNvPr id="105" name="object 105"/>
          <p:cNvSpPr/>
          <p:nvPr/>
        </p:nvSpPr>
        <p:spPr>
          <a:xfrm>
            <a:off x="1031702" y="2543555"/>
            <a:ext cx="541655" cy="0"/>
          </a:xfrm>
          <a:custGeom>
            <a:avLst/>
            <a:gdLst/>
            <a:ahLst/>
            <a:cxnLst/>
            <a:rect l="l" t="t" r="r" b="b"/>
            <a:pathLst>
              <a:path w="541655">
                <a:moveTo>
                  <a:pt x="0" y="0"/>
                </a:moveTo>
                <a:lnTo>
                  <a:pt x="541109" y="0"/>
                </a:lnTo>
              </a:path>
            </a:pathLst>
          </a:custGeom>
          <a:ln w="6095">
            <a:solidFill>
              <a:srgbClr val="FFFFBA"/>
            </a:solidFill>
          </a:ln>
        </p:spPr>
        <p:txBody>
          <a:bodyPr wrap="square" lIns="0" tIns="0" rIns="0" bIns="0" rtlCol="0"/>
          <a:lstStyle/>
          <a:p>
            <a:endParaRPr/>
          </a:p>
        </p:txBody>
      </p:sp>
      <p:sp>
        <p:nvSpPr>
          <p:cNvPr id="106" name="object 106"/>
          <p:cNvSpPr/>
          <p:nvPr/>
        </p:nvSpPr>
        <p:spPr>
          <a:xfrm>
            <a:off x="1030963" y="2536698"/>
            <a:ext cx="542925" cy="0"/>
          </a:xfrm>
          <a:custGeom>
            <a:avLst/>
            <a:gdLst/>
            <a:ahLst/>
            <a:cxnLst/>
            <a:rect l="l" t="t" r="r" b="b"/>
            <a:pathLst>
              <a:path w="542925">
                <a:moveTo>
                  <a:pt x="0" y="0"/>
                </a:moveTo>
                <a:lnTo>
                  <a:pt x="542588" y="0"/>
                </a:lnTo>
              </a:path>
            </a:pathLst>
          </a:custGeom>
          <a:ln w="7619">
            <a:solidFill>
              <a:srgbClr val="FFFFBA"/>
            </a:solidFill>
          </a:ln>
        </p:spPr>
        <p:txBody>
          <a:bodyPr wrap="square" lIns="0" tIns="0" rIns="0" bIns="0" rtlCol="0"/>
          <a:lstStyle/>
          <a:p>
            <a:endParaRPr/>
          </a:p>
        </p:txBody>
      </p:sp>
      <p:sp>
        <p:nvSpPr>
          <p:cNvPr id="107" name="object 107"/>
          <p:cNvSpPr/>
          <p:nvPr/>
        </p:nvSpPr>
        <p:spPr>
          <a:xfrm>
            <a:off x="1030371" y="2529840"/>
            <a:ext cx="544195" cy="0"/>
          </a:xfrm>
          <a:custGeom>
            <a:avLst/>
            <a:gdLst/>
            <a:ahLst/>
            <a:cxnLst/>
            <a:rect l="l" t="t" r="r" b="b"/>
            <a:pathLst>
              <a:path w="544194">
                <a:moveTo>
                  <a:pt x="0" y="0"/>
                </a:moveTo>
                <a:lnTo>
                  <a:pt x="543772" y="0"/>
                </a:lnTo>
              </a:path>
            </a:pathLst>
          </a:custGeom>
          <a:ln w="6096">
            <a:solidFill>
              <a:srgbClr val="FFFFBC"/>
            </a:solidFill>
          </a:ln>
        </p:spPr>
        <p:txBody>
          <a:bodyPr wrap="square" lIns="0" tIns="0" rIns="0" bIns="0" rtlCol="0"/>
          <a:lstStyle/>
          <a:p>
            <a:endParaRPr/>
          </a:p>
        </p:txBody>
      </p:sp>
      <p:sp>
        <p:nvSpPr>
          <p:cNvPr id="108" name="object 108"/>
          <p:cNvSpPr/>
          <p:nvPr/>
        </p:nvSpPr>
        <p:spPr>
          <a:xfrm>
            <a:off x="1030455" y="2522854"/>
            <a:ext cx="544195" cy="0"/>
          </a:xfrm>
          <a:custGeom>
            <a:avLst/>
            <a:gdLst/>
            <a:ahLst/>
            <a:cxnLst/>
            <a:rect l="l" t="t" r="r" b="b"/>
            <a:pathLst>
              <a:path w="544194">
                <a:moveTo>
                  <a:pt x="0" y="0"/>
                </a:moveTo>
                <a:lnTo>
                  <a:pt x="543604" y="0"/>
                </a:lnTo>
              </a:path>
            </a:pathLst>
          </a:custGeom>
          <a:ln w="3809">
            <a:solidFill>
              <a:srgbClr val="FFFFBC"/>
            </a:solidFill>
          </a:ln>
        </p:spPr>
        <p:txBody>
          <a:bodyPr wrap="square" lIns="0" tIns="0" rIns="0" bIns="0" rtlCol="0"/>
          <a:lstStyle/>
          <a:p>
            <a:endParaRPr/>
          </a:p>
        </p:txBody>
      </p:sp>
      <p:sp>
        <p:nvSpPr>
          <p:cNvPr id="109" name="object 109"/>
          <p:cNvSpPr/>
          <p:nvPr/>
        </p:nvSpPr>
        <p:spPr>
          <a:xfrm>
            <a:off x="1030663" y="2516124"/>
            <a:ext cx="543560" cy="0"/>
          </a:xfrm>
          <a:custGeom>
            <a:avLst/>
            <a:gdLst/>
            <a:ahLst/>
            <a:cxnLst/>
            <a:rect l="l" t="t" r="r" b="b"/>
            <a:pathLst>
              <a:path w="543560">
                <a:moveTo>
                  <a:pt x="0" y="0"/>
                </a:moveTo>
                <a:lnTo>
                  <a:pt x="543189" y="0"/>
                </a:lnTo>
              </a:path>
            </a:pathLst>
          </a:custGeom>
          <a:ln w="9144">
            <a:solidFill>
              <a:srgbClr val="FFFFBD"/>
            </a:solidFill>
          </a:ln>
        </p:spPr>
        <p:txBody>
          <a:bodyPr wrap="square" lIns="0" tIns="0" rIns="0" bIns="0" rtlCol="0"/>
          <a:lstStyle/>
          <a:p>
            <a:endParaRPr/>
          </a:p>
        </p:txBody>
      </p:sp>
      <p:sp>
        <p:nvSpPr>
          <p:cNvPr id="110" name="object 110"/>
          <p:cNvSpPr/>
          <p:nvPr/>
        </p:nvSpPr>
        <p:spPr>
          <a:xfrm>
            <a:off x="1031541" y="2507742"/>
            <a:ext cx="541655" cy="0"/>
          </a:xfrm>
          <a:custGeom>
            <a:avLst/>
            <a:gdLst/>
            <a:ahLst/>
            <a:cxnLst/>
            <a:rect l="l" t="t" r="r" b="b"/>
            <a:pathLst>
              <a:path w="541655">
                <a:moveTo>
                  <a:pt x="0" y="0"/>
                </a:moveTo>
                <a:lnTo>
                  <a:pt x="541432" y="0"/>
                </a:lnTo>
              </a:path>
            </a:pathLst>
          </a:custGeom>
          <a:ln w="7619">
            <a:solidFill>
              <a:srgbClr val="FFFFBF"/>
            </a:solidFill>
          </a:ln>
        </p:spPr>
        <p:txBody>
          <a:bodyPr wrap="square" lIns="0" tIns="0" rIns="0" bIns="0" rtlCol="0"/>
          <a:lstStyle/>
          <a:p>
            <a:endParaRPr/>
          </a:p>
        </p:txBody>
      </p:sp>
      <p:sp>
        <p:nvSpPr>
          <p:cNvPr id="111" name="object 111"/>
          <p:cNvSpPr/>
          <p:nvPr/>
        </p:nvSpPr>
        <p:spPr>
          <a:xfrm>
            <a:off x="1032273" y="2500122"/>
            <a:ext cx="540385" cy="0"/>
          </a:xfrm>
          <a:custGeom>
            <a:avLst/>
            <a:gdLst/>
            <a:ahLst/>
            <a:cxnLst/>
            <a:rect l="l" t="t" r="r" b="b"/>
            <a:pathLst>
              <a:path w="540385">
                <a:moveTo>
                  <a:pt x="0" y="0"/>
                </a:moveTo>
                <a:lnTo>
                  <a:pt x="539967" y="0"/>
                </a:lnTo>
              </a:path>
            </a:pathLst>
          </a:custGeom>
          <a:ln w="7620">
            <a:solidFill>
              <a:srgbClr val="FFFFBF"/>
            </a:solidFill>
          </a:ln>
        </p:spPr>
        <p:txBody>
          <a:bodyPr wrap="square" lIns="0" tIns="0" rIns="0" bIns="0" rtlCol="0"/>
          <a:lstStyle/>
          <a:p>
            <a:endParaRPr/>
          </a:p>
        </p:txBody>
      </p:sp>
      <p:sp>
        <p:nvSpPr>
          <p:cNvPr id="112" name="object 112"/>
          <p:cNvSpPr/>
          <p:nvPr/>
        </p:nvSpPr>
        <p:spPr>
          <a:xfrm>
            <a:off x="1033005" y="2492501"/>
            <a:ext cx="539115" cy="0"/>
          </a:xfrm>
          <a:custGeom>
            <a:avLst/>
            <a:gdLst/>
            <a:ahLst/>
            <a:cxnLst/>
            <a:rect l="l" t="t" r="r" b="b"/>
            <a:pathLst>
              <a:path w="539115">
                <a:moveTo>
                  <a:pt x="0" y="0"/>
                </a:moveTo>
                <a:lnTo>
                  <a:pt x="538503" y="0"/>
                </a:lnTo>
              </a:path>
            </a:pathLst>
          </a:custGeom>
          <a:ln w="7619">
            <a:solidFill>
              <a:srgbClr val="FFFFC1"/>
            </a:solidFill>
          </a:ln>
        </p:spPr>
        <p:txBody>
          <a:bodyPr wrap="square" lIns="0" tIns="0" rIns="0" bIns="0" rtlCol="0"/>
          <a:lstStyle/>
          <a:p>
            <a:endParaRPr/>
          </a:p>
        </p:txBody>
      </p:sp>
      <p:sp>
        <p:nvSpPr>
          <p:cNvPr id="113" name="object 113"/>
          <p:cNvSpPr/>
          <p:nvPr/>
        </p:nvSpPr>
        <p:spPr>
          <a:xfrm>
            <a:off x="1033737" y="2484882"/>
            <a:ext cx="537210" cy="0"/>
          </a:xfrm>
          <a:custGeom>
            <a:avLst/>
            <a:gdLst/>
            <a:ahLst/>
            <a:cxnLst/>
            <a:rect l="l" t="t" r="r" b="b"/>
            <a:pathLst>
              <a:path w="537210">
                <a:moveTo>
                  <a:pt x="0" y="0"/>
                </a:moveTo>
                <a:lnTo>
                  <a:pt x="537038" y="0"/>
                </a:lnTo>
              </a:path>
            </a:pathLst>
          </a:custGeom>
          <a:ln w="7619">
            <a:solidFill>
              <a:srgbClr val="FFFFC1"/>
            </a:solidFill>
          </a:ln>
        </p:spPr>
        <p:txBody>
          <a:bodyPr wrap="square" lIns="0" tIns="0" rIns="0" bIns="0" rtlCol="0"/>
          <a:lstStyle/>
          <a:p>
            <a:endParaRPr/>
          </a:p>
        </p:txBody>
      </p:sp>
      <p:sp>
        <p:nvSpPr>
          <p:cNvPr id="114" name="object 114"/>
          <p:cNvSpPr/>
          <p:nvPr/>
        </p:nvSpPr>
        <p:spPr>
          <a:xfrm>
            <a:off x="1035898" y="2475229"/>
            <a:ext cx="532765" cy="0"/>
          </a:xfrm>
          <a:custGeom>
            <a:avLst/>
            <a:gdLst/>
            <a:ahLst/>
            <a:cxnLst/>
            <a:rect l="l" t="t" r="r" b="b"/>
            <a:pathLst>
              <a:path w="532765">
                <a:moveTo>
                  <a:pt x="0" y="0"/>
                </a:moveTo>
                <a:lnTo>
                  <a:pt x="532716" y="0"/>
                </a:lnTo>
              </a:path>
            </a:pathLst>
          </a:custGeom>
          <a:ln w="7620">
            <a:solidFill>
              <a:srgbClr val="FFFFC3"/>
            </a:solidFill>
          </a:ln>
        </p:spPr>
        <p:txBody>
          <a:bodyPr wrap="square" lIns="0" tIns="0" rIns="0" bIns="0" rtlCol="0"/>
          <a:lstStyle/>
          <a:p>
            <a:endParaRPr/>
          </a:p>
        </p:txBody>
      </p:sp>
      <p:sp>
        <p:nvSpPr>
          <p:cNvPr id="115" name="object 115"/>
          <p:cNvSpPr/>
          <p:nvPr/>
        </p:nvSpPr>
        <p:spPr>
          <a:xfrm>
            <a:off x="1036868" y="2468117"/>
            <a:ext cx="530860" cy="0"/>
          </a:xfrm>
          <a:custGeom>
            <a:avLst/>
            <a:gdLst/>
            <a:ahLst/>
            <a:cxnLst/>
            <a:rect l="l" t="t" r="r" b="b"/>
            <a:pathLst>
              <a:path w="530860">
                <a:moveTo>
                  <a:pt x="0" y="0"/>
                </a:moveTo>
                <a:lnTo>
                  <a:pt x="530774" y="0"/>
                </a:lnTo>
              </a:path>
            </a:pathLst>
          </a:custGeom>
          <a:ln w="7619">
            <a:solidFill>
              <a:srgbClr val="FFFFC3"/>
            </a:solidFill>
          </a:ln>
        </p:spPr>
        <p:txBody>
          <a:bodyPr wrap="square" lIns="0" tIns="0" rIns="0" bIns="0" rtlCol="0"/>
          <a:lstStyle/>
          <a:p>
            <a:endParaRPr/>
          </a:p>
        </p:txBody>
      </p:sp>
      <p:sp>
        <p:nvSpPr>
          <p:cNvPr id="116" name="object 116"/>
          <p:cNvSpPr/>
          <p:nvPr/>
        </p:nvSpPr>
        <p:spPr>
          <a:xfrm>
            <a:off x="1039107" y="2461260"/>
            <a:ext cx="526415" cy="0"/>
          </a:xfrm>
          <a:custGeom>
            <a:avLst/>
            <a:gdLst/>
            <a:ahLst/>
            <a:cxnLst/>
            <a:rect l="l" t="t" r="r" b="b"/>
            <a:pathLst>
              <a:path w="526415">
                <a:moveTo>
                  <a:pt x="0" y="0"/>
                </a:moveTo>
                <a:lnTo>
                  <a:pt x="526293" y="0"/>
                </a:lnTo>
              </a:path>
            </a:pathLst>
          </a:custGeom>
          <a:ln w="6096">
            <a:solidFill>
              <a:srgbClr val="FFFFC4"/>
            </a:solidFill>
          </a:ln>
        </p:spPr>
        <p:txBody>
          <a:bodyPr wrap="square" lIns="0" tIns="0" rIns="0" bIns="0" rtlCol="0"/>
          <a:lstStyle/>
          <a:p>
            <a:endParaRPr/>
          </a:p>
        </p:txBody>
      </p:sp>
      <p:sp>
        <p:nvSpPr>
          <p:cNvPr id="117" name="object 117"/>
          <p:cNvSpPr/>
          <p:nvPr/>
        </p:nvSpPr>
        <p:spPr>
          <a:xfrm>
            <a:off x="1040899" y="2454401"/>
            <a:ext cx="523240" cy="0"/>
          </a:xfrm>
          <a:custGeom>
            <a:avLst/>
            <a:gdLst/>
            <a:ahLst/>
            <a:cxnLst/>
            <a:rect l="l" t="t" r="r" b="b"/>
            <a:pathLst>
              <a:path w="523240">
                <a:moveTo>
                  <a:pt x="0" y="0"/>
                </a:moveTo>
                <a:lnTo>
                  <a:pt x="522707" y="0"/>
                </a:lnTo>
              </a:path>
            </a:pathLst>
          </a:custGeom>
          <a:ln w="7619">
            <a:solidFill>
              <a:srgbClr val="FFFFC6"/>
            </a:solidFill>
          </a:ln>
        </p:spPr>
        <p:txBody>
          <a:bodyPr wrap="square" lIns="0" tIns="0" rIns="0" bIns="0" rtlCol="0"/>
          <a:lstStyle/>
          <a:p>
            <a:endParaRPr/>
          </a:p>
        </p:txBody>
      </p:sp>
      <p:sp>
        <p:nvSpPr>
          <p:cNvPr id="118" name="object 118"/>
          <p:cNvSpPr/>
          <p:nvPr/>
        </p:nvSpPr>
        <p:spPr>
          <a:xfrm>
            <a:off x="1043138" y="2447544"/>
            <a:ext cx="518795" cy="0"/>
          </a:xfrm>
          <a:custGeom>
            <a:avLst/>
            <a:gdLst/>
            <a:ahLst/>
            <a:cxnLst/>
            <a:rect l="l" t="t" r="r" b="b"/>
            <a:pathLst>
              <a:path w="518794">
                <a:moveTo>
                  <a:pt x="0" y="0"/>
                </a:moveTo>
                <a:lnTo>
                  <a:pt x="518226" y="0"/>
                </a:lnTo>
              </a:path>
            </a:pathLst>
          </a:custGeom>
          <a:ln w="6095">
            <a:solidFill>
              <a:srgbClr val="FFFFC6"/>
            </a:solidFill>
          </a:ln>
        </p:spPr>
        <p:txBody>
          <a:bodyPr wrap="square" lIns="0" tIns="0" rIns="0" bIns="0" rtlCol="0"/>
          <a:lstStyle/>
          <a:p>
            <a:endParaRPr/>
          </a:p>
        </p:txBody>
      </p:sp>
      <p:sp>
        <p:nvSpPr>
          <p:cNvPr id="119" name="object 119"/>
          <p:cNvSpPr/>
          <p:nvPr/>
        </p:nvSpPr>
        <p:spPr>
          <a:xfrm>
            <a:off x="1044930" y="2441448"/>
            <a:ext cx="514984" cy="0"/>
          </a:xfrm>
          <a:custGeom>
            <a:avLst/>
            <a:gdLst/>
            <a:ahLst/>
            <a:cxnLst/>
            <a:rect l="l" t="t" r="r" b="b"/>
            <a:pathLst>
              <a:path w="514984">
                <a:moveTo>
                  <a:pt x="0" y="0"/>
                </a:moveTo>
                <a:lnTo>
                  <a:pt x="514641" y="0"/>
                </a:lnTo>
              </a:path>
            </a:pathLst>
          </a:custGeom>
          <a:ln w="6096">
            <a:solidFill>
              <a:srgbClr val="FFFFC8"/>
            </a:solidFill>
          </a:ln>
        </p:spPr>
        <p:txBody>
          <a:bodyPr wrap="square" lIns="0" tIns="0" rIns="0" bIns="0" rtlCol="0"/>
          <a:lstStyle/>
          <a:p>
            <a:endParaRPr/>
          </a:p>
        </p:txBody>
      </p:sp>
      <p:sp>
        <p:nvSpPr>
          <p:cNvPr id="120" name="object 120"/>
          <p:cNvSpPr/>
          <p:nvPr/>
        </p:nvSpPr>
        <p:spPr>
          <a:xfrm>
            <a:off x="1048271" y="2434589"/>
            <a:ext cx="508000" cy="0"/>
          </a:xfrm>
          <a:custGeom>
            <a:avLst/>
            <a:gdLst/>
            <a:ahLst/>
            <a:cxnLst/>
            <a:rect l="l" t="t" r="r" b="b"/>
            <a:pathLst>
              <a:path w="508000">
                <a:moveTo>
                  <a:pt x="0" y="0"/>
                </a:moveTo>
                <a:lnTo>
                  <a:pt x="507953" y="0"/>
                </a:lnTo>
              </a:path>
            </a:pathLst>
          </a:custGeom>
          <a:ln w="5079">
            <a:solidFill>
              <a:srgbClr val="FFFFC8"/>
            </a:solidFill>
          </a:ln>
        </p:spPr>
        <p:txBody>
          <a:bodyPr wrap="square" lIns="0" tIns="0" rIns="0" bIns="0" rtlCol="0"/>
          <a:lstStyle/>
          <a:p>
            <a:endParaRPr/>
          </a:p>
        </p:txBody>
      </p:sp>
      <p:sp>
        <p:nvSpPr>
          <p:cNvPr id="121" name="object 121"/>
          <p:cNvSpPr/>
          <p:nvPr/>
        </p:nvSpPr>
        <p:spPr>
          <a:xfrm>
            <a:off x="1046908" y="2437764"/>
            <a:ext cx="511175" cy="0"/>
          </a:xfrm>
          <a:custGeom>
            <a:avLst/>
            <a:gdLst/>
            <a:ahLst/>
            <a:cxnLst/>
            <a:rect l="l" t="t" r="r" b="b"/>
            <a:pathLst>
              <a:path w="511175">
                <a:moveTo>
                  <a:pt x="0" y="0"/>
                </a:moveTo>
                <a:lnTo>
                  <a:pt x="510683" y="0"/>
                </a:lnTo>
              </a:path>
            </a:pathLst>
          </a:custGeom>
          <a:ln w="3175">
            <a:solidFill>
              <a:srgbClr val="FFFFC8"/>
            </a:solidFill>
          </a:ln>
        </p:spPr>
        <p:txBody>
          <a:bodyPr wrap="square" lIns="0" tIns="0" rIns="0" bIns="0" rtlCol="0"/>
          <a:lstStyle/>
          <a:p>
            <a:endParaRPr/>
          </a:p>
        </p:txBody>
      </p:sp>
      <p:sp>
        <p:nvSpPr>
          <p:cNvPr id="122" name="object 122"/>
          <p:cNvSpPr/>
          <p:nvPr/>
        </p:nvSpPr>
        <p:spPr>
          <a:xfrm>
            <a:off x="1049431" y="2428494"/>
            <a:ext cx="506095" cy="0"/>
          </a:xfrm>
          <a:custGeom>
            <a:avLst/>
            <a:gdLst/>
            <a:ahLst/>
            <a:cxnLst/>
            <a:rect l="l" t="t" r="r" b="b"/>
            <a:pathLst>
              <a:path w="506094">
                <a:moveTo>
                  <a:pt x="0" y="0"/>
                </a:moveTo>
                <a:lnTo>
                  <a:pt x="505631" y="0"/>
                </a:lnTo>
              </a:path>
            </a:pathLst>
          </a:custGeom>
          <a:ln w="7620">
            <a:solidFill>
              <a:srgbClr val="FFFFCA"/>
            </a:solidFill>
          </a:ln>
        </p:spPr>
        <p:txBody>
          <a:bodyPr wrap="square" lIns="0" tIns="0" rIns="0" bIns="0" rtlCol="0"/>
          <a:lstStyle/>
          <a:p>
            <a:endParaRPr/>
          </a:p>
        </p:txBody>
      </p:sp>
      <p:sp>
        <p:nvSpPr>
          <p:cNvPr id="123" name="object 123"/>
          <p:cNvSpPr/>
          <p:nvPr/>
        </p:nvSpPr>
        <p:spPr>
          <a:xfrm>
            <a:off x="1053299" y="2420874"/>
            <a:ext cx="498475" cy="0"/>
          </a:xfrm>
          <a:custGeom>
            <a:avLst/>
            <a:gdLst/>
            <a:ahLst/>
            <a:cxnLst/>
            <a:rect l="l" t="t" r="r" b="b"/>
            <a:pathLst>
              <a:path w="498475">
                <a:moveTo>
                  <a:pt x="0" y="0"/>
                </a:moveTo>
                <a:lnTo>
                  <a:pt x="497889" y="0"/>
                </a:lnTo>
              </a:path>
            </a:pathLst>
          </a:custGeom>
          <a:ln w="7620">
            <a:solidFill>
              <a:srgbClr val="FFFFCA"/>
            </a:solidFill>
          </a:ln>
        </p:spPr>
        <p:txBody>
          <a:bodyPr wrap="square" lIns="0" tIns="0" rIns="0" bIns="0" rtlCol="0"/>
          <a:lstStyle/>
          <a:p>
            <a:endParaRPr/>
          </a:p>
        </p:txBody>
      </p:sp>
      <p:sp>
        <p:nvSpPr>
          <p:cNvPr id="124" name="object 124"/>
          <p:cNvSpPr/>
          <p:nvPr/>
        </p:nvSpPr>
        <p:spPr>
          <a:xfrm>
            <a:off x="1057166" y="2413254"/>
            <a:ext cx="490220" cy="0"/>
          </a:xfrm>
          <a:custGeom>
            <a:avLst/>
            <a:gdLst/>
            <a:ahLst/>
            <a:cxnLst/>
            <a:rect l="l" t="t" r="r" b="b"/>
            <a:pathLst>
              <a:path w="490219">
                <a:moveTo>
                  <a:pt x="0" y="0"/>
                </a:moveTo>
                <a:lnTo>
                  <a:pt x="490146" y="0"/>
                </a:lnTo>
              </a:path>
            </a:pathLst>
          </a:custGeom>
          <a:ln w="7619">
            <a:solidFill>
              <a:srgbClr val="FFFFCC"/>
            </a:solidFill>
          </a:ln>
        </p:spPr>
        <p:txBody>
          <a:bodyPr wrap="square" lIns="0" tIns="0" rIns="0" bIns="0" rtlCol="0"/>
          <a:lstStyle/>
          <a:p>
            <a:endParaRPr/>
          </a:p>
        </p:txBody>
      </p:sp>
      <p:sp>
        <p:nvSpPr>
          <p:cNvPr id="125" name="object 125"/>
          <p:cNvSpPr/>
          <p:nvPr/>
        </p:nvSpPr>
        <p:spPr>
          <a:xfrm>
            <a:off x="1061033" y="2405634"/>
            <a:ext cx="482600" cy="0"/>
          </a:xfrm>
          <a:custGeom>
            <a:avLst/>
            <a:gdLst/>
            <a:ahLst/>
            <a:cxnLst/>
            <a:rect l="l" t="t" r="r" b="b"/>
            <a:pathLst>
              <a:path w="482600">
                <a:moveTo>
                  <a:pt x="0" y="0"/>
                </a:moveTo>
                <a:lnTo>
                  <a:pt x="482404" y="0"/>
                </a:lnTo>
              </a:path>
            </a:pathLst>
          </a:custGeom>
          <a:ln w="7620">
            <a:solidFill>
              <a:srgbClr val="FFFFCD"/>
            </a:solidFill>
          </a:ln>
        </p:spPr>
        <p:txBody>
          <a:bodyPr wrap="square" lIns="0" tIns="0" rIns="0" bIns="0" rtlCol="0"/>
          <a:lstStyle/>
          <a:p>
            <a:endParaRPr/>
          </a:p>
        </p:txBody>
      </p:sp>
      <p:sp>
        <p:nvSpPr>
          <p:cNvPr id="126" name="object 126"/>
          <p:cNvSpPr/>
          <p:nvPr/>
        </p:nvSpPr>
        <p:spPr>
          <a:xfrm>
            <a:off x="1064900" y="2398014"/>
            <a:ext cx="474980" cy="0"/>
          </a:xfrm>
          <a:custGeom>
            <a:avLst/>
            <a:gdLst/>
            <a:ahLst/>
            <a:cxnLst/>
            <a:rect l="l" t="t" r="r" b="b"/>
            <a:pathLst>
              <a:path w="474980">
                <a:moveTo>
                  <a:pt x="0" y="0"/>
                </a:moveTo>
                <a:lnTo>
                  <a:pt x="474662" y="0"/>
                </a:lnTo>
              </a:path>
            </a:pathLst>
          </a:custGeom>
          <a:ln w="7620">
            <a:solidFill>
              <a:srgbClr val="FFFFCD"/>
            </a:solidFill>
          </a:ln>
        </p:spPr>
        <p:txBody>
          <a:bodyPr wrap="square" lIns="0" tIns="0" rIns="0" bIns="0" rtlCol="0"/>
          <a:lstStyle/>
          <a:p>
            <a:endParaRPr/>
          </a:p>
        </p:txBody>
      </p:sp>
      <p:sp>
        <p:nvSpPr>
          <p:cNvPr id="127" name="object 127"/>
          <p:cNvSpPr/>
          <p:nvPr/>
        </p:nvSpPr>
        <p:spPr>
          <a:xfrm>
            <a:off x="1069451" y="2391155"/>
            <a:ext cx="466090" cy="0"/>
          </a:xfrm>
          <a:custGeom>
            <a:avLst/>
            <a:gdLst/>
            <a:ahLst/>
            <a:cxnLst/>
            <a:rect l="l" t="t" r="r" b="b"/>
            <a:pathLst>
              <a:path w="466090">
                <a:moveTo>
                  <a:pt x="0" y="0"/>
                </a:moveTo>
                <a:lnTo>
                  <a:pt x="465550" y="0"/>
                </a:lnTo>
              </a:path>
            </a:pathLst>
          </a:custGeom>
          <a:ln w="6096">
            <a:solidFill>
              <a:srgbClr val="FFFFCF"/>
            </a:solidFill>
          </a:ln>
        </p:spPr>
        <p:txBody>
          <a:bodyPr wrap="square" lIns="0" tIns="0" rIns="0" bIns="0" rtlCol="0"/>
          <a:lstStyle/>
          <a:p>
            <a:endParaRPr/>
          </a:p>
        </p:txBody>
      </p:sp>
      <p:sp>
        <p:nvSpPr>
          <p:cNvPr id="128" name="object 128"/>
          <p:cNvSpPr/>
          <p:nvPr/>
        </p:nvSpPr>
        <p:spPr>
          <a:xfrm>
            <a:off x="1074051" y="2385060"/>
            <a:ext cx="456565" cy="0"/>
          </a:xfrm>
          <a:custGeom>
            <a:avLst/>
            <a:gdLst/>
            <a:ahLst/>
            <a:cxnLst/>
            <a:rect l="l" t="t" r="r" b="b"/>
            <a:pathLst>
              <a:path w="456565">
                <a:moveTo>
                  <a:pt x="0" y="0"/>
                </a:moveTo>
                <a:lnTo>
                  <a:pt x="456336" y="0"/>
                </a:lnTo>
              </a:path>
            </a:pathLst>
          </a:custGeom>
          <a:ln w="6095">
            <a:solidFill>
              <a:srgbClr val="FFFFCF"/>
            </a:solidFill>
          </a:ln>
        </p:spPr>
        <p:txBody>
          <a:bodyPr wrap="square" lIns="0" tIns="0" rIns="0" bIns="0" rtlCol="0"/>
          <a:lstStyle/>
          <a:p>
            <a:endParaRPr/>
          </a:p>
        </p:txBody>
      </p:sp>
      <p:sp>
        <p:nvSpPr>
          <p:cNvPr id="129" name="object 129"/>
          <p:cNvSpPr/>
          <p:nvPr/>
        </p:nvSpPr>
        <p:spPr>
          <a:xfrm>
            <a:off x="1078651" y="2378202"/>
            <a:ext cx="447675" cy="0"/>
          </a:xfrm>
          <a:custGeom>
            <a:avLst/>
            <a:gdLst/>
            <a:ahLst/>
            <a:cxnLst/>
            <a:rect l="l" t="t" r="r" b="b"/>
            <a:pathLst>
              <a:path w="447675">
                <a:moveTo>
                  <a:pt x="0" y="0"/>
                </a:moveTo>
                <a:lnTo>
                  <a:pt x="447123" y="0"/>
                </a:lnTo>
              </a:path>
            </a:pathLst>
          </a:custGeom>
          <a:ln w="7620">
            <a:solidFill>
              <a:srgbClr val="FFFFD1"/>
            </a:solidFill>
          </a:ln>
        </p:spPr>
        <p:txBody>
          <a:bodyPr wrap="square" lIns="0" tIns="0" rIns="0" bIns="0" rtlCol="0"/>
          <a:lstStyle/>
          <a:p>
            <a:endParaRPr/>
          </a:p>
        </p:txBody>
      </p:sp>
      <p:sp>
        <p:nvSpPr>
          <p:cNvPr id="130" name="object 130"/>
          <p:cNvSpPr/>
          <p:nvPr/>
        </p:nvSpPr>
        <p:spPr>
          <a:xfrm>
            <a:off x="1084401" y="2371344"/>
            <a:ext cx="435609" cy="0"/>
          </a:xfrm>
          <a:custGeom>
            <a:avLst/>
            <a:gdLst/>
            <a:ahLst/>
            <a:cxnLst/>
            <a:rect l="l" t="t" r="r" b="b"/>
            <a:pathLst>
              <a:path w="435609">
                <a:moveTo>
                  <a:pt x="0" y="0"/>
                </a:moveTo>
                <a:lnTo>
                  <a:pt x="435606" y="0"/>
                </a:lnTo>
              </a:path>
            </a:pathLst>
          </a:custGeom>
          <a:ln w="6096">
            <a:solidFill>
              <a:srgbClr val="FFFFD1"/>
            </a:solidFill>
          </a:ln>
        </p:spPr>
        <p:txBody>
          <a:bodyPr wrap="square" lIns="0" tIns="0" rIns="0" bIns="0" rtlCol="0"/>
          <a:lstStyle/>
          <a:p>
            <a:endParaRPr/>
          </a:p>
        </p:txBody>
      </p:sp>
      <p:sp>
        <p:nvSpPr>
          <p:cNvPr id="131" name="object 131"/>
          <p:cNvSpPr/>
          <p:nvPr/>
        </p:nvSpPr>
        <p:spPr>
          <a:xfrm>
            <a:off x="1089002" y="2365248"/>
            <a:ext cx="426720" cy="0"/>
          </a:xfrm>
          <a:custGeom>
            <a:avLst/>
            <a:gdLst/>
            <a:ahLst/>
            <a:cxnLst/>
            <a:rect l="l" t="t" r="r" b="b"/>
            <a:pathLst>
              <a:path w="426719">
                <a:moveTo>
                  <a:pt x="0" y="0"/>
                </a:moveTo>
                <a:lnTo>
                  <a:pt x="426393" y="0"/>
                </a:lnTo>
              </a:path>
            </a:pathLst>
          </a:custGeom>
          <a:ln w="6095">
            <a:solidFill>
              <a:srgbClr val="FFFFD3"/>
            </a:solidFill>
          </a:ln>
        </p:spPr>
        <p:txBody>
          <a:bodyPr wrap="square" lIns="0" tIns="0" rIns="0" bIns="0" rtlCol="0"/>
          <a:lstStyle/>
          <a:p>
            <a:endParaRPr/>
          </a:p>
        </p:txBody>
      </p:sp>
      <p:sp>
        <p:nvSpPr>
          <p:cNvPr id="132" name="object 132"/>
          <p:cNvSpPr/>
          <p:nvPr/>
        </p:nvSpPr>
        <p:spPr>
          <a:xfrm>
            <a:off x="1098780" y="2357120"/>
            <a:ext cx="407034" cy="0"/>
          </a:xfrm>
          <a:custGeom>
            <a:avLst/>
            <a:gdLst/>
            <a:ahLst/>
            <a:cxnLst/>
            <a:rect l="l" t="t" r="r" b="b"/>
            <a:pathLst>
              <a:path w="407034">
                <a:moveTo>
                  <a:pt x="0" y="0"/>
                </a:moveTo>
                <a:lnTo>
                  <a:pt x="406803" y="0"/>
                </a:lnTo>
              </a:path>
            </a:pathLst>
          </a:custGeom>
          <a:ln w="7620">
            <a:solidFill>
              <a:srgbClr val="FFFFD4"/>
            </a:solidFill>
          </a:ln>
        </p:spPr>
        <p:txBody>
          <a:bodyPr wrap="square" lIns="0" tIns="0" rIns="0" bIns="0" rtlCol="0"/>
          <a:lstStyle/>
          <a:p>
            <a:endParaRPr/>
          </a:p>
        </p:txBody>
      </p:sp>
      <p:sp>
        <p:nvSpPr>
          <p:cNvPr id="133" name="object 133"/>
          <p:cNvSpPr/>
          <p:nvPr/>
        </p:nvSpPr>
        <p:spPr>
          <a:xfrm>
            <a:off x="1094081" y="2361564"/>
            <a:ext cx="416559" cy="0"/>
          </a:xfrm>
          <a:custGeom>
            <a:avLst/>
            <a:gdLst/>
            <a:ahLst/>
            <a:cxnLst/>
            <a:rect l="l" t="t" r="r" b="b"/>
            <a:pathLst>
              <a:path w="416559">
                <a:moveTo>
                  <a:pt x="0" y="0"/>
                </a:moveTo>
                <a:lnTo>
                  <a:pt x="416219" y="0"/>
                </a:lnTo>
              </a:path>
            </a:pathLst>
          </a:custGeom>
          <a:ln w="3175">
            <a:solidFill>
              <a:srgbClr val="FFFFD4"/>
            </a:solidFill>
          </a:ln>
        </p:spPr>
        <p:txBody>
          <a:bodyPr wrap="square" lIns="0" tIns="0" rIns="0" bIns="0" rtlCol="0"/>
          <a:lstStyle/>
          <a:p>
            <a:endParaRPr/>
          </a:p>
        </p:txBody>
      </p:sp>
      <p:sp>
        <p:nvSpPr>
          <p:cNvPr id="134" name="object 134"/>
          <p:cNvSpPr/>
          <p:nvPr/>
        </p:nvSpPr>
        <p:spPr>
          <a:xfrm>
            <a:off x="1103113" y="2349246"/>
            <a:ext cx="398145" cy="0"/>
          </a:xfrm>
          <a:custGeom>
            <a:avLst/>
            <a:gdLst/>
            <a:ahLst/>
            <a:cxnLst/>
            <a:rect l="l" t="t" r="r" b="b"/>
            <a:pathLst>
              <a:path w="398144">
                <a:moveTo>
                  <a:pt x="0" y="0"/>
                </a:moveTo>
                <a:lnTo>
                  <a:pt x="398121" y="0"/>
                </a:lnTo>
              </a:path>
            </a:pathLst>
          </a:custGeom>
          <a:ln w="7619">
            <a:solidFill>
              <a:srgbClr val="FFFFD4"/>
            </a:solidFill>
          </a:ln>
        </p:spPr>
        <p:txBody>
          <a:bodyPr wrap="square" lIns="0" tIns="0" rIns="0" bIns="0" rtlCol="0"/>
          <a:lstStyle/>
          <a:p>
            <a:endParaRPr/>
          </a:p>
        </p:txBody>
      </p:sp>
      <p:sp>
        <p:nvSpPr>
          <p:cNvPr id="135" name="object 135"/>
          <p:cNvSpPr/>
          <p:nvPr/>
        </p:nvSpPr>
        <p:spPr>
          <a:xfrm>
            <a:off x="1111236" y="2341626"/>
            <a:ext cx="382270" cy="0"/>
          </a:xfrm>
          <a:custGeom>
            <a:avLst/>
            <a:gdLst/>
            <a:ahLst/>
            <a:cxnLst/>
            <a:rect l="l" t="t" r="r" b="b"/>
            <a:pathLst>
              <a:path w="382269">
                <a:moveTo>
                  <a:pt x="0" y="0"/>
                </a:moveTo>
                <a:lnTo>
                  <a:pt x="381842" y="0"/>
                </a:lnTo>
              </a:path>
            </a:pathLst>
          </a:custGeom>
          <a:ln w="7620">
            <a:solidFill>
              <a:srgbClr val="FFFFD6"/>
            </a:solidFill>
          </a:ln>
        </p:spPr>
        <p:txBody>
          <a:bodyPr wrap="square" lIns="0" tIns="0" rIns="0" bIns="0" rtlCol="0"/>
          <a:lstStyle/>
          <a:p>
            <a:endParaRPr/>
          </a:p>
        </p:txBody>
      </p:sp>
      <p:sp>
        <p:nvSpPr>
          <p:cNvPr id="136" name="object 136"/>
          <p:cNvSpPr/>
          <p:nvPr/>
        </p:nvSpPr>
        <p:spPr>
          <a:xfrm>
            <a:off x="1119360" y="2334005"/>
            <a:ext cx="365760" cy="0"/>
          </a:xfrm>
          <a:custGeom>
            <a:avLst/>
            <a:gdLst/>
            <a:ahLst/>
            <a:cxnLst/>
            <a:rect l="l" t="t" r="r" b="b"/>
            <a:pathLst>
              <a:path w="365759">
                <a:moveTo>
                  <a:pt x="0" y="0"/>
                </a:moveTo>
                <a:lnTo>
                  <a:pt x="365563" y="0"/>
                </a:lnTo>
              </a:path>
            </a:pathLst>
          </a:custGeom>
          <a:ln w="7620">
            <a:solidFill>
              <a:srgbClr val="FFFFD6"/>
            </a:solidFill>
          </a:ln>
        </p:spPr>
        <p:txBody>
          <a:bodyPr wrap="square" lIns="0" tIns="0" rIns="0" bIns="0" rtlCol="0"/>
          <a:lstStyle/>
          <a:p>
            <a:endParaRPr/>
          </a:p>
        </p:txBody>
      </p:sp>
      <p:sp>
        <p:nvSpPr>
          <p:cNvPr id="137" name="object 137"/>
          <p:cNvSpPr/>
          <p:nvPr/>
        </p:nvSpPr>
        <p:spPr>
          <a:xfrm>
            <a:off x="1127720" y="2327148"/>
            <a:ext cx="349250" cy="0"/>
          </a:xfrm>
          <a:custGeom>
            <a:avLst/>
            <a:gdLst/>
            <a:ahLst/>
            <a:cxnLst/>
            <a:rect l="l" t="t" r="r" b="b"/>
            <a:pathLst>
              <a:path w="349250">
                <a:moveTo>
                  <a:pt x="0" y="0"/>
                </a:moveTo>
                <a:lnTo>
                  <a:pt x="348809" y="0"/>
                </a:lnTo>
              </a:path>
            </a:pathLst>
          </a:custGeom>
          <a:ln w="6095">
            <a:solidFill>
              <a:srgbClr val="FFFFD8"/>
            </a:solidFill>
          </a:ln>
        </p:spPr>
        <p:txBody>
          <a:bodyPr wrap="square" lIns="0" tIns="0" rIns="0" bIns="0" rtlCol="0"/>
          <a:lstStyle/>
          <a:p>
            <a:endParaRPr/>
          </a:p>
        </p:txBody>
      </p:sp>
      <p:sp>
        <p:nvSpPr>
          <p:cNvPr id="138" name="object 138"/>
          <p:cNvSpPr/>
          <p:nvPr/>
        </p:nvSpPr>
        <p:spPr>
          <a:xfrm>
            <a:off x="1136902" y="2321052"/>
            <a:ext cx="330835" cy="0"/>
          </a:xfrm>
          <a:custGeom>
            <a:avLst/>
            <a:gdLst/>
            <a:ahLst/>
            <a:cxnLst/>
            <a:rect l="l" t="t" r="r" b="b"/>
            <a:pathLst>
              <a:path w="330834">
                <a:moveTo>
                  <a:pt x="0" y="0"/>
                </a:moveTo>
                <a:lnTo>
                  <a:pt x="330399" y="0"/>
                </a:lnTo>
              </a:path>
            </a:pathLst>
          </a:custGeom>
          <a:ln w="6095">
            <a:solidFill>
              <a:srgbClr val="FFFFD8"/>
            </a:solidFill>
          </a:ln>
        </p:spPr>
        <p:txBody>
          <a:bodyPr wrap="square" lIns="0" tIns="0" rIns="0" bIns="0" rtlCol="0"/>
          <a:lstStyle/>
          <a:p>
            <a:endParaRPr/>
          </a:p>
        </p:txBody>
      </p:sp>
      <p:sp>
        <p:nvSpPr>
          <p:cNvPr id="139" name="object 139"/>
          <p:cNvSpPr/>
          <p:nvPr/>
        </p:nvSpPr>
        <p:spPr>
          <a:xfrm>
            <a:off x="1146084" y="2314955"/>
            <a:ext cx="312420" cy="0"/>
          </a:xfrm>
          <a:custGeom>
            <a:avLst/>
            <a:gdLst/>
            <a:ahLst/>
            <a:cxnLst/>
            <a:rect l="l" t="t" r="r" b="b"/>
            <a:pathLst>
              <a:path w="312419">
                <a:moveTo>
                  <a:pt x="0" y="0"/>
                </a:moveTo>
                <a:lnTo>
                  <a:pt x="311989" y="0"/>
                </a:lnTo>
              </a:path>
            </a:pathLst>
          </a:custGeom>
          <a:ln w="6096">
            <a:solidFill>
              <a:srgbClr val="FFFFDA"/>
            </a:solidFill>
          </a:ln>
        </p:spPr>
        <p:txBody>
          <a:bodyPr wrap="square" lIns="0" tIns="0" rIns="0" bIns="0" rtlCol="0"/>
          <a:lstStyle/>
          <a:p>
            <a:endParaRPr/>
          </a:p>
        </p:txBody>
      </p:sp>
      <p:sp>
        <p:nvSpPr>
          <p:cNvPr id="140" name="object 140"/>
          <p:cNvSpPr/>
          <p:nvPr/>
        </p:nvSpPr>
        <p:spPr>
          <a:xfrm>
            <a:off x="1155266" y="2308860"/>
            <a:ext cx="294005" cy="0"/>
          </a:xfrm>
          <a:custGeom>
            <a:avLst/>
            <a:gdLst/>
            <a:ahLst/>
            <a:cxnLst/>
            <a:rect l="l" t="t" r="r" b="b"/>
            <a:pathLst>
              <a:path w="294005">
                <a:moveTo>
                  <a:pt x="0" y="0"/>
                </a:moveTo>
                <a:lnTo>
                  <a:pt x="293580" y="0"/>
                </a:lnTo>
              </a:path>
            </a:pathLst>
          </a:custGeom>
          <a:ln w="6095">
            <a:solidFill>
              <a:srgbClr val="FFFFDB"/>
            </a:solidFill>
          </a:ln>
        </p:spPr>
        <p:txBody>
          <a:bodyPr wrap="square" lIns="0" tIns="0" rIns="0" bIns="0" rtlCol="0"/>
          <a:lstStyle/>
          <a:p>
            <a:endParaRPr/>
          </a:p>
        </p:txBody>
      </p:sp>
      <p:sp>
        <p:nvSpPr>
          <p:cNvPr id="141" name="object 141"/>
          <p:cNvSpPr/>
          <p:nvPr/>
        </p:nvSpPr>
        <p:spPr>
          <a:xfrm>
            <a:off x="1173099" y="2301875"/>
            <a:ext cx="257810" cy="0"/>
          </a:xfrm>
          <a:custGeom>
            <a:avLst/>
            <a:gdLst/>
            <a:ahLst/>
            <a:cxnLst/>
            <a:rect l="l" t="t" r="r" b="b"/>
            <a:pathLst>
              <a:path w="257809">
                <a:moveTo>
                  <a:pt x="0" y="0"/>
                </a:moveTo>
                <a:lnTo>
                  <a:pt x="257814" y="0"/>
                </a:lnTo>
              </a:path>
            </a:pathLst>
          </a:custGeom>
          <a:ln w="6350">
            <a:solidFill>
              <a:srgbClr val="FFFFDB"/>
            </a:solidFill>
          </a:ln>
        </p:spPr>
        <p:txBody>
          <a:bodyPr wrap="square" lIns="0" tIns="0" rIns="0" bIns="0" rtlCol="0"/>
          <a:lstStyle/>
          <a:p>
            <a:endParaRPr/>
          </a:p>
        </p:txBody>
      </p:sp>
      <p:sp>
        <p:nvSpPr>
          <p:cNvPr id="142" name="object 142"/>
          <p:cNvSpPr/>
          <p:nvPr/>
        </p:nvSpPr>
        <p:spPr>
          <a:xfrm>
            <a:off x="1164639" y="2305685"/>
            <a:ext cx="274955" cy="0"/>
          </a:xfrm>
          <a:custGeom>
            <a:avLst/>
            <a:gdLst/>
            <a:ahLst/>
            <a:cxnLst/>
            <a:rect l="l" t="t" r="r" b="b"/>
            <a:pathLst>
              <a:path w="274955">
                <a:moveTo>
                  <a:pt x="0" y="0"/>
                </a:moveTo>
                <a:lnTo>
                  <a:pt x="274786" y="0"/>
                </a:lnTo>
              </a:path>
            </a:pathLst>
          </a:custGeom>
          <a:ln w="3175">
            <a:solidFill>
              <a:srgbClr val="FFFFDB"/>
            </a:solidFill>
          </a:ln>
        </p:spPr>
        <p:txBody>
          <a:bodyPr wrap="square" lIns="0" tIns="0" rIns="0" bIns="0" rtlCol="0"/>
          <a:lstStyle/>
          <a:p>
            <a:endParaRPr/>
          </a:p>
        </p:txBody>
      </p:sp>
      <p:sp>
        <p:nvSpPr>
          <p:cNvPr id="143" name="object 143"/>
          <p:cNvSpPr/>
          <p:nvPr/>
        </p:nvSpPr>
        <p:spPr>
          <a:xfrm>
            <a:off x="1181346" y="2294382"/>
            <a:ext cx="241300" cy="0"/>
          </a:xfrm>
          <a:custGeom>
            <a:avLst/>
            <a:gdLst/>
            <a:ahLst/>
            <a:cxnLst/>
            <a:rect l="l" t="t" r="r" b="b"/>
            <a:pathLst>
              <a:path w="241300">
                <a:moveTo>
                  <a:pt x="0" y="0"/>
                </a:moveTo>
                <a:lnTo>
                  <a:pt x="241267" y="0"/>
                </a:lnTo>
              </a:path>
            </a:pathLst>
          </a:custGeom>
          <a:ln w="7620">
            <a:solidFill>
              <a:srgbClr val="FFFFDD"/>
            </a:solidFill>
          </a:ln>
        </p:spPr>
        <p:txBody>
          <a:bodyPr wrap="square" lIns="0" tIns="0" rIns="0" bIns="0" rtlCol="0"/>
          <a:lstStyle/>
          <a:p>
            <a:endParaRPr/>
          </a:p>
        </p:txBody>
      </p:sp>
      <p:sp>
        <p:nvSpPr>
          <p:cNvPr id="144" name="object 144"/>
          <p:cNvSpPr/>
          <p:nvPr/>
        </p:nvSpPr>
        <p:spPr>
          <a:xfrm>
            <a:off x="1198410" y="2286761"/>
            <a:ext cx="207645" cy="0"/>
          </a:xfrm>
          <a:custGeom>
            <a:avLst/>
            <a:gdLst/>
            <a:ahLst/>
            <a:cxnLst/>
            <a:rect l="l" t="t" r="r" b="b"/>
            <a:pathLst>
              <a:path w="207644">
                <a:moveTo>
                  <a:pt x="0" y="0"/>
                </a:moveTo>
                <a:lnTo>
                  <a:pt x="207031" y="0"/>
                </a:lnTo>
              </a:path>
            </a:pathLst>
          </a:custGeom>
          <a:ln w="7620">
            <a:solidFill>
              <a:srgbClr val="FFFFDD"/>
            </a:solidFill>
          </a:ln>
        </p:spPr>
        <p:txBody>
          <a:bodyPr wrap="square" lIns="0" tIns="0" rIns="0" bIns="0" rtlCol="0"/>
          <a:lstStyle/>
          <a:p>
            <a:endParaRPr/>
          </a:p>
        </p:txBody>
      </p:sp>
      <p:sp>
        <p:nvSpPr>
          <p:cNvPr id="145" name="object 145"/>
          <p:cNvSpPr/>
          <p:nvPr/>
        </p:nvSpPr>
        <p:spPr>
          <a:xfrm>
            <a:off x="1221613" y="2279142"/>
            <a:ext cx="160655" cy="0"/>
          </a:xfrm>
          <a:custGeom>
            <a:avLst/>
            <a:gdLst/>
            <a:ahLst/>
            <a:cxnLst/>
            <a:rect l="l" t="t" r="r" b="b"/>
            <a:pathLst>
              <a:path w="160655">
                <a:moveTo>
                  <a:pt x="0" y="0"/>
                </a:moveTo>
                <a:lnTo>
                  <a:pt x="160459" y="0"/>
                </a:lnTo>
              </a:path>
            </a:pathLst>
          </a:custGeom>
          <a:ln w="7619">
            <a:solidFill>
              <a:srgbClr val="FFFFDF"/>
            </a:solidFill>
          </a:ln>
        </p:spPr>
        <p:txBody>
          <a:bodyPr wrap="square" lIns="0" tIns="0" rIns="0" bIns="0" rtlCol="0"/>
          <a:lstStyle/>
          <a:p>
            <a:endParaRPr/>
          </a:p>
        </p:txBody>
      </p:sp>
      <p:sp>
        <p:nvSpPr>
          <p:cNvPr id="146" name="object 146"/>
          <p:cNvSpPr/>
          <p:nvPr/>
        </p:nvSpPr>
        <p:spPr>
          <a:xfrm>
            <a:off x="1278966" y="2270760"/>
            <a:ext cx="45720" cy="3810"/>
          </a:xfrm>
          <a:custGeom>
            <a:avLst/>
            <a:gdLst/>
            <a:ahLst/>
            <a:cxnLst/>
            <a:rect l="l" t="t" r="r" b="b"/>
            <a:pathLst>
              <a:path w="45719" h="3810">
                <a:moveTo>
                  <a:pt x="0" y="0"/>
                </a:moveTo>
                <a:lnTo>
                  <a:pt x="45268" y="0"/>
                </a:lnTo>
                <a:lnTo>
                  <a:pt x="45268" y="3810"/>
                </a:lnTo>
                <a:lnTo>
                  <a:pt x="0" y="3810"/>
                </a:lnTo>
                <a:lnTo>
                  <a:pt x="0" y="0"/>
                </a:lnTo>
                <a:close/>
              </a:path>
            </a:pathLst>
          </a:custGeom>
          <a:solidFill>
            <a:srgbClr val="FFFFDF"/>
          </a:solidFill>
        </p:spPr>
        <p:txBody>
          <a:bodyPr wrap="square" lIns="0" tIns="0" rIns="0" bIns="0" rtlCol="0"/>
          <a:lstStyle/>
          <a:p>
            <a:endParaRPr/>
          </a:p>
        </p:txBody>
      </p:sp>
      <p:sp>
        <p:nvSpPr>
          <p:cNvPr id="147" name="object 147"/>
          <p:cNvSpPr/>
          <p:nvPr/>
        </p:nvSpPr>
        <p:spPr>
          <a:xfrm>
            <a:off x="1251571" y="2275204"/>
            <a:ext cx="100330" cy="0"/>
          </a:xfrm>
          <a:custGeom>
            <a:avLst/>
            <a:gdLst/>
            <a:ahLst/>
            <a:cxnLst/>
            <a:rect l="l" t="t" r="r" b="b"/>
            <a:pathLst>
              <a:path w="100330">
                <a:moveTo>
                  <a:pt x="0" y="0"/>
                </a:moveTo>
                <a:lnTo>
                  <a:pt x="100312" y="0"/>
                </a:lnTo>
              </a:path>
            </a:pathLst>
          </a:custGeom>
          <a:ln w="3175">
            <a:solidFill>
              <a:srgbClr val="FFFFDF"/>
            </a:solidFill>
          </a:ln>
        </p:spPr>
        <p:txBody>
          <a:bodyPr wrap="square" lIns="0" tIns="0" rIns="0" bIns="0" rtlCol="0"/>
          <a:lstStyle/>
          <a:p>
            <a:endParaRPr/>
          </a:p>
        </p:txBody>
      </p:sp>
      <p:sp>
        <p:nvSpPr>
          <p:cNvPr id="148" name="object 148"/>
          <p:cNvSpPr/>
          <p:nvPr/>
        </p:nvSpPr>
        <p:spPr>
          <a:xfrm>
            <a:off x="1030224" y="2269235"/>
            <a:ext cx="544195" cy="510540"/>
          </a:xfrm>
          <a:custGeom>
            <a:avLst/>
            <a:gdLst/>
            <a:ahLst/>
            <a:cxnLst/>
            <a:rect l="l" t="t" r="r" b="b"/>
            <a:pathLst>
              <a:path w="544194" h="510539">
                <a:moveTo>
                  <a:pt x="286512" y="510539"/>
                </a:moveTo>
                <a:lnTo>
                  <a:pt x="257556" y="510539"/>
                </a:lnTo>
                <a:lnTo>
                  <a:pt x="230124" y="507492"/>
                </a:lnTo>
                <a:lnTo>
                  <a:pt x="217931" y="504444"/>
                </a:lnTo>
                <a:lnTo>
                  <a:pt x="190500" y="498348"/>
                </a:lnTo>
                <a:lnTo>
                  <a:pt x="141732" y="480060"/>
                </a:lnTo>
                <a:lnTo>
                  <a:pt x="99060" y="452627"/>
                </a:lnTo>
                <a:lnTo>
                  <a:pt x="60960" y="417575"/>
                </a:lnTo>
                <a:lnTo>
                  <a:pt x="32004" y="376428"/>
                </a:lnTo>
                <a:lnTo>
                  <a:pt x="21336" y="355092"/>
                </a:lnTo>
                <a:lnTo>
                  <a:pt x="15240" y="342900"/>
                </a:lnTo>
                <a:lnTo>
                  <a:pt x="12192" y="330708"/>
                </a:lnTo>
                <a:lnTo>
                  <a:pt x="7620" y="318515"/>
                </a:lnTo>
                <a:lnTo>
                  <a:pt x="4572" y="306323"/>
                </a:lnTo>
                <a:lnTo>
                  <a:pt x="3048" y="294131"/>
                </a:lnTo>
                <a:lnTo>
                  <a:pt x="0" y="281939"/>
                </a:lnTo>
                <a:lnTo>
                  <a:pt x="0" y="228599"/>
                </a:lnTo>
                <a:lnTo>
                  <a:pt x="3048" y="216407"/>
                </a:lnTo>
                <a:lnTo>
                  <a:pt x="4572" y="204215"/>
                </a:lnTo>
                <a:lnTo>
                  <a:pt x="7620" y="192023"/>
                </a:lnTo>
                <a:lnTo>
                  <a:pt x="12192" y="179831"/>
                </a:lnTo>
                <a:lnTo>
                  <a:pt x="15240" y="167639"/>
                </a:lnTo>
                <a:lnTo>
                  <a:pt x="21336" y="155447"/>
                </a:lnTo>
                <a:lnTo>
                  <a:pt x="45720" y="112775"/>
                </a:lnTo>
                <a:lnTo>
                  <a:pt x="79248" y="74675"/>
                </a:lnTo>
                <a:lnTo>
                  <a:pt x="118872" y="44195"/>
                </a:lnTo>
                <a:lnTo>
                  <a:pt x="166116" y="19812"/>
                </a:lnTo>
                <a:lnTo>
                  <a:pt x="204216" y="9143"/>
                </a:lnTo>
                <a:lnTo>
                  <a:pt x="216407" y="6095"/>
                </a:lnTo>
                <a:lnTo>
                  <a:pt x="230124" y="3048"/>
                </a:lnTo>
                <a:lnTo>
                  <a:pt x="257556" y="0"/>
                </a:lnTo>
                <a:lnTo>
                  <a:pt x="286512" y="0"/>
                </a:lnTo>
                <a:lnTo>
                  <a:pt x="313943" y="3048"/>
                </a:lnTo>
                <a:lnTo>
                  <a:pt x="257556" y="3048"/>
                </a:lnTo>
                <a:lnTo>
                  <a:pt x="243840" y="4571"/>
                </a:lnTo>
                <a:lnTo>
                  <a:pt x="231648" y="6095"/>
                </a:lnTo>
                <a:lnTo>
                  <a:pt x="217931" y="7619"/>
                </a:lnTo>
                <a:lnTo>
                  <a:pt x="204216" y="10667"/>
                </a:lnTo>
                <a:lnTo>
                  <a:pt x="192024" y="15239"/>
                </a:lnTo>
                <a:lnTo>
                  <a:pt x="167640" y="22859"/>
                </a:lnTo>
                <a:lnTo>
                  <a:pt x="143256" y="33527"/>
                </a:lnTo>
                <a:lnTo>
                  <a:pt x="100584" y="60959"/>
                </a:lnTo>
                <a:lnTo>
                  <a:pt x="64008" y="94488"/>
                </a:lnTo>
                <a:lnTo>
                  <a:pt x="35052" y="135635"/>
                </a:lnTo>
                <a:lnTo>
                  <a:pt x="18288" y="169163"/>
                </a:lnTo>
                <a:lnTo>
                  <a:pt x="13716" y="179831"/>
                </a:lnTo>
                <a:lnTo>
                  <a:pt x="4572" y="216407"/>
                </a:lnTo>
                <a:lnTo>
                  <a:pt x="3048" y="230123"/>
                </a:lnTo>
                <a:lnTo>
                  <a:pt x="3048" y="242315"/>
                </a:lnTo>
                <a:lnTo>
                  <a:pt x="1524" y="254507"/>
                </a:lnTo>
                <a:lnTo>
                  <a:pt x="3048" y="268223"/>
                </a:lnTo>
                <a:lnTo>
                  <a:pt x="3048" y="280415"/>
                </a:lnTo>
                <a:lnTo>
                  <a:pt x="4572" y="294131"/>
                </a:lnTo>
                <a:lnTo>
                  <a:pt x="13716" y="330708"/>
                </a:lnTo>
                <a:lnTo>
                  <a:pt x="18288" y="341376"/>
                </a:lnTo>
                <a:lnTo>
                  <a:pt x="22860" y="353568"/>
                </a:lnTo>
                <a:lnTo>
                  <a:pt x="48768" y="396240"/>
                </a:lnTo>
                <a:lnTo>
                  <a:pt x="80772" y="432815"/>
                </a:lnTo>
                <a:lnTo>
                  <a:pt x="120396" y="464820"/>
                </a:lnTo>
                <a:lnTo>
                  <a:pt x="167640" y="487680"/>
                </a:lnTo>
                <a:lnTo>
                  <a:pt x="192024" y="495300"/>
                </a:lnTo>
                <a:lnTo>
                  <a:pt x="204216" y="499872"/>
                </a:lnTo>
                <a:lnTo>
                  <a:pt x="217931" y="502920"/>
                </a:lnTo>
                <a:lnTo>
                  <a:pt x="231648" y="504444"/>
                </a:lnTo>
                <a:lnTo>
                  <a:pt x="243840" y="505968"/>
                </a:lnTo>
                <a:lnTo>
                  <a:pt x="257556" y="507492"/>
                </a:lnTo>
                <a:lnTo>
                  <a:pt x="313943" y="507492"/>
                </a:lnTo>
                <a:lnTo>
                  <a:pt x="286512" y="510539"/>
                </a:lnTo>
                <a:close/>
              </a:path>
              <a:path w="544194" h="510539">
                <a:moveTo>
                  <a:pt x="313943" y="507492"/>
                </a:moveTo>
                <a:lnTo>
                  <a:pt x="286512" y="507492"/>
                </a:lnTo>
                <a:lnTo>
                  <a:pt x="300228" y="505968"/>
                </a:lnTo>
                <a:lnTo>
                  <a:pt x="312419" y="504444"/>
                </a:lnTo>
                <a:lnTo>
                  <a:pt x="326136" y="502920"/>
                </a:lnTo>
                <a:lnTo>
                  <a:pt x="339852" y="499872"/>
                </a:lnTo>
                <a:lnTo>
                  <a:pt x="352044" y="495300"/>
                </a:lnTo>
                <a:lnTo>
                  <a:pt x="376428" y="487680"/>
                </a:lnTo>
                <a:lnTo>
                  <a:pt x="423672" y="464820"/>
                </a:lnTo>
                <a:lnTo>
                  <a:pt x="463296" y="434339"/>
                </a:lnTo>
                <a:lnTo>
                  <a:pt x="495300" y="396240"/>
                </a:lnTo>
                <a:lnTo>
                  <a:pt x="521208" y="353568"/>
                </a:lnTo>
                <a:lnTo>
                  <a:pt x="525780" y="341376"/>
                </a:lnTo>
                <a:lnTo>
                  <a:pt x="530352" y="330708"/>
                </a:lnTo>
                <a:lnTo>
                  <a:pt x="539496" y="294131"/>
                </a:lnTo>
                <a:lnTo>
                  <a:pt x="541020" y="280415"/>
                </a:lnTo>
                <a:lnTo>
                  <a:pt x="541020" y="268223"/>
                </a:lnTo>
                <a:lnTo>
                  <a:pt x="542544" y="256031"/>
                </a:lnTo>
                <a:lnTo>
                  <a:pt x="541020" y="242315"/>
                </a:lnTo>
                <a:lnTo>
                  <a:pt x="541020" y="230123"/>
                </a:lnTo>
                <a:lnTo>
                  <a:pt x="539496" y="216407"/>
                </a:lnTo>
                <a:lnTo>
                  <a:pt x="530352" y="179831"/>
                </a:lnTo>
                <a:lnTo>
                  <a:pt x="525780" y="169163"/>
                </a:lnTo>
                <a:lnTo>
                  <a:pt x="521208" y="156971"/>
                </a:lnTo>
                <a:lnTo>
                  <a:pt x="495300" y="114299"/>
                </a:lnTo>
                <a:lnTo>
                  <a:pt x="463296" y="77724"/>
                </a:lnTo>
                <a:lnTo>
                  <a:pt x="423672" y="45719"/>
                </a:lnTo>
                <a:lnTo>
                  <a:pt x="377952" y="22859"/>
                </a:lnTo>
                <a:lnTo>
                  <a:pt x="352044" y="15239"/>
                </a:lnTo>
                <a:lnTo>
                  <a:pt x="339852" y="10667"/>
                </a:lnTo>
                <a:lnTo>
                  <a:pt x="326136" y="7619"/>
                </a:lnTo>
                <a:lnTo>
                  <a:pt x="313943" y="6095"/>
                </a:lnTo>
                <a:lnTo>
                  <a:pt x="286512" y="3048"/>
                </a:lnTo>
                <a:lnTo>
                  <a:pt x="313943" y="3048"/>
                </a:lnTo>
                <a:lnTo>
                  <a:pt x="327660" y="6095"/>
                </a:lnTo>
                <a:lnTo>
                  <a:pt x="339852" y="9143"/>
                </a:lnTo>
                <a:lnTo>
                  <a:pt x="353568" y="12191"/>
                </a:lnTo>
                <a:lnTo>
                  <a:pt x="402336" y="30479"/>
                </a:lnTo>
                <a:lnTo>
                  <a:pt x="445008" y="57912"/>
                </a:lnTo>
                <a:lnTo>
                  <a:pt x="483108" y="92963"/>
                </a:lnTo>
                <a:lnTo>
                  <a:pt x="512063" y="134111"/>
                </a:lnTo>
                <a:lnTo>
                  <a:pt x="522732" y="155447"/>
                </a:lnTo>
                <a:lnTo>
                  <a:pt x="528828" y="167639"/>
                </a:lnTo>
                <a:lnTo>
                  <a:pt x="531876" y="179831"/>
                </a:lnTo>
                <a:lnTo>
                  <a:pt x="536448" y="192023"/>
                </a:lnTo>
                <a:lnTo>
                  <a:pt x="539496" y="204215"/>
                </a:lnTo>
                <a:lnTo>
                  <a:pt x="541020" y="216407"/>
                </a:lnTo>
                <a:lnTo>
                  <a:pt x="544068" y="228599"/>
                </a:lnTo>
                <a:lnTo>
                  <a:pt x="544068" y="281939"/>
                </a:lnTo>
                <a:lnTo>
                  <a:pt x="541020" y="294131"/>
                </a:lnTo>
                <a:lnTo>
                  <a:pt x="539496" y="306323"/>
                </a:lnTo>
                <a:lnTo>
                  <a:pt x="536448" y="318515"/>
                </a:lnTo>
                <a:lnTo>
                  <a:pt x="531876" y="330708"/>
                </a:lnTo>
                <a:lnTo>
                  <a:pt x="528828" y="342900"/>
                </a:lnTo>
                <a:lnTo>
                  <a:pt x="522732" y="355092"/>
                </a:lnTo>
                <a:lnTo>
                  <a:pt x="498348" y="397764"/>
                </a:lnTo>
                <a:lnTo>
                  <a:pt x="464820" y="435863"/>
                </a:lnTo>
                <a:lnTo>
                  <a:pt x="425196" y="466344"/>
                </a:lnTo>
                <a:lnTo>
                  <a:pt x="377952" y="490727"/>
                </a:lnTo>
                <a:lnTo>
                  <a:pt x="339852" y="501396"/>
                </a:lnTo>
                <a:lnTo>
                  <a:pt x="327660" y="504444"/>
                </a:lnTo>
                <a:lnTo>
                  <a:pt x="313943" y="507492"/>
                </a:lnTo>
                <a:close/>
              </a:path>
            </a:pathLst>
          </a:custGeom>
          <a:solidFill>
            <a:srgbClr val="CCCC00"/>
          </a:solidFill>
        </p:spPr>
        <p:txBody>
          <a:bodyPr wrap="square" lIns="0" tIns="0" rIns="0" bIns="0" rtlCol="0"/>
          <a:lstStyle/>
          <a:p>
            <a:endParaRPr/>
          </a:p>
        </p:txBody>
      </p:sp>
      <p:sp>
        <p:nvSpPr>
          <p:cNvPr id="149" name="object 149"/>
          <p:cNvSpPr txBox="1"/>
          <p:nvPr/>
        </p:nvSpPr>
        <p:spPr>
          <a:xfrm>
            <a:off x="1030297" y="2427244"/>
            <a:ext cx="544195" cy="106045"/>
          </a:xfrm>
          <a:prstGeom prst="rect">
            <a:avLst/>
          </a:prstGeom>
        </p:spPr>
        <p:txBody>
          <a:bodyPr vert="horz" wrap="square" lIns="0" tIns="15875" rIns="0" bIns="0" rtlCol="0">
            <a:spAutoFit/>
          </a:bodyPr>
          <a:lstStyle/>
          <a:p>
            <a:pPr>
              <a:lnSpc>
                <a:spcPct val="100000"/>
              </a:lnSpc>
              <a:spcBef>
                <a:spcPts val="125"/>
              </a:spcBef>
              <a:tabLst>
                <a:tab pos="156210" algn="l"/>
                <a:tab pos="543560" algn="l"/>
              </a:tabLst>
            </a:pPr>
            <a:r>
              <a:rPr sz="500" u="sng" spc="5" dirty="0">
                <a:uFill>
                  <a:solidFill>
                    <a:srgbClr val="FFFFBC"/>
                  </a:solidFill>
                </a:uFill>
                <a:latin typeface="Times New Roman"/>
                <a:cs typeface="Times New Roman"/>
              </a:rPr>
              <a:t> 	</a:t>
            </a:r>
            <a:r>
              <a:rPr sz="500" b="1" u="sng" spc="5" dirty="0">
                <a:uFill>
                  <a:solidFill>
                    <a:srgbClr val="FFFFBC"/>
                  </a:solidFill>
                </a:uFill>
                <a:latin typeface="Times New Roman"/>
                <a:cs typeface="Times New Roman"/>
              </a:rPr>
              <a:t>Faaliyet	</a:t>
            </a:r>
            <a:endParaRPr sz="500">
              <a:latin typeface="Times New Roman"/>
              <a:cs typeface="Times New Roman"/>
            </a:endParaRPr>
          </a:p>
        </p:txBody>
      </p:sp>
      <p:sp>
        <p:nvSpPr>
          <p:cNvPr id="150" name="object 150"/>
          <p:cNvSpPr txBox="1"/>
          <p:nvPr/>
        </p:nvSpPr>
        <p:spPr>
          <a:xfrm>
            <a:off x="1030371" y="2508033"/>
            <a:ext cx="544195" cy="106045"/>
          </a:xfrm>
          <a:prstGeom prst="rect">
            <a:avLst/>
          </a:prstGeom>
        </p:spPr>
        <p:txBody>
          <a:bodyPr vert="horz" wrap="square" lIns="0" tIns="15875" rIns="0" bIns="0" rtlCol="0">
            <a:spAutoFit/>
          </a:bodyPr>
          <a:lstStyle/>
          <a:p>
            <a:pPr marL="146050">
              <a:lnSpc>
                <a:spcPct val="100000"/>
              </a:lnSpc>
              <a:spcBef>
                <a:spcPts val="125"/>
              </a:spcBef>
            </a:pPr>
            <a:r>
              <a:rPr sz="500" b="1" spc="10" dirty="0">
                <a:latin typeface="Times New Roman"/>
                <a:cs typeface="Times New Roman"/>
              </a:rPr>
              <a:t>Döngüsü</a:t>
            </a:r>
            <a:endParaRPr sz="500">
              <a:latin typeface="Times New Roman"/>
              <a:cs typeface="Times New Roman"/>
            </a:endParaRPr>
          </a:p>
        </p:txBody>
      </p:sp>
      <p:sp>
        <p:nvSpPr>
          <p:cNvPr id="151" name="object 151"/>
          <p:cNvSpPr/>
          <p:nvPr/>
        </p:nvSpPr>
        <p:spPr>
          <a:xfrm>
            <a:off x="1720595" y="2435351"/>
            <a:ext cx="83820" cy="94488"/>
          </a:xfrm>
          <a:prstGeom prst="rect">
            <a:avLst/>
          </a:prstGeom>
          <a:blipFill>
            <a:blip r:embed="rId3" cstate="print"/>
            <a:stretch>
              <a:fillRect/>
            </a:stretch>
          </a:blipFill>
        </p:spPr>
        <p:txBody>
          <a:bodyPr wrap="square" lIns="0" tIns="0" rIns="0" bIns="0" rtlCol="0"/>
          <a:lstStyle/>
          <a:p>
            <a:endParaRPr/>
          </a:p>
        </p:txBody>
      </p:sp>
      <p:sp>
        <p:nvSpPr>
          <p:cNvPr id="152" name="object 152"/>
          <p:cNvSpPr/>
          <p:nvPr/>
        </p:nvSpPr>
        <p:spPr>
          <a:xfrm>
            <a:off x="2122019" y="2720848"/>
            <a:ext cx="1270" cy="1270"/>
          </a:xfrm>
          <a:custGeom>
            <a:avLst/>
            <a:gdLst/>
            <a:ahLst/>
            <a:cxnLst/>
            <a:rect l="l" t="t" r="r" b="b"/>
            <a:pathLst>
              <a:path w="1269" h="1269">
                <a:moveTo>
                  <a:pt x="989" y="642"/>
                </a:moveTo>
                <a:lnTo>
                  <a:pt x="0" y="0"/>
                </a:lnTo>
                <a:lnTo>
                  <a:pt x="912" y="0"/>
                </a:lnTo>
                <a:lnTo>
                  <a:pt x="989" y="642"/>
                </a:lnTo>
                <a:close/>
              </a:path>
            </a:pathLst>
          </a:custGeom>
          <a:solidFill>
            <a:srgbClr val="BCE2E2"/>
          </a:solidFill>
        </p:spPr>
        <p:txBody>
          <a:bodyPr wrap="square" lIns="0" tIns="0" rIns="0" bIns="0" rtlCol="0"/>
          <a:lstStyle/>
          <a:p>
            <a:endParaRPr/>
          </a:p>
        </p:txBody>
      </p:sp>
      <p:sp>
        <p:nvSpPr>
          <p:cNvPr id="153" name="object 153"/>
          <p:cNvSpPr/>
          <p:nvPr/>
        </p:nvSpPr>
        <p:spPr>
          <a:xfrm>
            <a:off x="2102458" y="2708148"/>
            <a:ext cx="1270" cy="635"/>
          </a:xfrm>
          <a:custGeom>
            <a:avLst/>
            <a:gdLst/>
            <a:ahLst/>
            <a:cxnLst/>
            <a:rect l="l" t="t" r="r" b="b"/>
            <a:pathLst>
              <a:path w="1269" h="635">
                <a:moveTo>
                  <a:pt x="717" y="465"/>
                </a:moveTo>
                <a:lnTo>
                  <a:pt x="0" y="0"/>
                </a:lnTo>
                <a:lnTo>
                  <a:pt x="661" y="0"/>
                </a:lnTo>
                <a:lnTo>
                  <a:pt x="717" y="465"/>
                </a:lnTo>
                <a:close/>
              </a:path>
            </a:pathLst>
          </a:custGeom>
          <a:solidFill>
            <a:srgbClr val="BDE4E4"/>
          </a:solidFill>
        </p:spPr>
        <p:txBody>
          <a:bodyPr wrap="square" lIns="0" tIns="0" rIns="0" bIns="0" rtlCol="0"/>
          <a:lstStyle/>
          <a:p>
            <a:endParaRPr/>
          </a:p>
        </p:txBody>
      </p:sp>
      <p:sp>
        <p:nvSpPr>
          <p:cNvPr id="154" name="object 154"/>
          <p:cNvSpPr/>
          <p:nvPr/>
        </p:nvSpPr>
        <p:spPr>
          <a:xfrm>
            <a:off x="2029668" y="2631948"/>
            <a:ext cx="635" cy="635"/>
          </a:xfrm>
          <a:custGeom>
            <a:avLst/>
            <a:gdLst/>
            <a:ahLst/>
            <a:cxnLst/>
            <a:rect l="l" t="t" r="r" b="b"/>
            <a:pathLst>
              <a:path w="635" h="635">
                <a:moveTo>
                  <a:pt x="299" y="581"/>
                </a:moveTo>
                <a:lnTo>
                  <a:pt x="0" y="0"/>
                </a:lnTo>
                <a:lnTo>
                  <a:pt x="299" y="0"/>
                </a:lnTo>
                <a:lnTo>
                  <a:pt x="299" y="581"/>
                </a:lnTo>
                <a:close/>
              </a:path>
            </a:pathLst>
          </a:custGeom>
          <a:solidFill>
            <a:srgbClr val="C8E8E8"/>
          </a:solidFill>
        </p:spPr>
        <p:txBody>
          <a:bodyPr wrap="square" lIns="0" tIns="0" rIns="0" bIns="0" rtlCol="0"/>
          <a:lstStyle/>
          <a:p>
            <a:endParaRPr/>
          </a:p>
        </p:txBody>
      </p:sp>
      <p:sp>
        <p:nvSpPr>
          <p:cNvPr id="155" name="object 155"/>
          <p:cNvSpPr/>
          <p:nvPr/>
        </p:nvSpPr>
        <p:spPr>
          <a:xfrm>
            <a:off x="2518478" y="2558796"/>
            <a:ext cx="1270" cy="3175"/>
          </a:xfrm>
          <a:custGeom>
            <a:avLst/>
            <a:gdLst/>
            <a:ahLst/>
            <a:cxnLst/>
            <a:rect l="l" t="t" r="r" b="b"/>
            <a:pathLst>
              <a:path w="1269" h="3175">
                <a:moveTo>
                  <a:pt x="0" y="2737"/>
                </a:moveTo>
                <a:lnTo>
                  <a:pt x="328" y="0"/>
                </a:lnTo>
                <a:lnTo>
                  <a:pt x="821" y="0"/>
                </a:lnTo>
                <a:lnTo>
                  <a:pt x="0" y="2737"/>
                </a:lnTo>
                <a:close/>
              </a:path>
            </a:pathLst>
          </a:custGeom>
          <a:solidFill>
            <a:srgbClr val="CFEBEB"/>
          </a:solidFill>
        </p:spPr>
        <p:txBody>
          <a:bodyPr wrap="square" lIns="0" tIns="0" rIns="0" bIns="0" rtlCol="0"/>
          <a:lstStyle/>
          <a:p>
            <a:endParaRPr/>
          </a:p>
        </p:txBody>
      </p:sp>
      <p:sp>
        <p:nvSpPr>
          <p:cNvPr id="156" name="object 156"/>
          <p:cNvSpPr/>
          <p:nvPr/>
        </p:nvSpPr>
        <p:spPr>
          <a:xfrm>
            <a:off x="2518806" y="2555748"/>
            <a:ext cx="1270" cy="3175"/>
          </a:xfrm>
          <a:custGeom>
            <a:avLst/>
            <a:gdLst/>
            <a:ahLst/>
            <a:cxnLst/>
            <a:rect l="l" t="t" r="r" b="b"/>
            <a:pathLst>
              <a:path w="1269" h="3175">
                <a:moveTo>
                  <a:pt x="493" y="3047"/>
                </a:moveTo>
                <a:lnTo>
                  <a:pt x="0" y="3047"/>
                </a:lnTo>
                <a:lnTo>
                  <a:pt x="365" y="0"/>
                </a:lnTo>
                <a:lnTo>
                  <a:pt x="905" y="0"/>
                </a:lnTo>
                <a:lnTo>
                  <a:pt x="662" y="2483"/>
                </a:lnTo>
                <a:lnTo>
                  <a:pt x="493" y="3047"/>
                </a:lnTo>
                <a:close/>
              </a:path>
            </a:pathLst>
          </a:custGeom>
          <a:solidFill>
            <a:srgbClr val="D1EBEB"/>
          </a:solidFill>
        </p:spPr>
        <p:txBody>
          <a:bodyPr wrap="square" lIns="0" tIns="0" rIns="0" bIns="0" rtlCol="0"/>
          <a:lstStyle/>
          <a:p>
            <a:endParaRPr/>
          </a:p>
        </p:txBody>
      </p:sp>
      <p:sp>
        <p:nvSpPr>
          <p:cNvPr id="157" name="object 157"/>
          <p:cNvSpPr/>
          <p:nvPr/>
        </p:nvSpPr>
        <p:spPr>
          <a:xfrm>
            <a:off x="2523091" y="2517648"/>
            <a:ext cx="635" cy="3810"/>
          </a:xfrm>
          <a:custGeom>
            <a:avLst/>
            <a:gdLst/>
            <a:ahLst/>
            <a:cxnLst/>
            <a:rect l="l" t="t" r="r" b="b"/>
            <a:pathLst>
              <a:path w="635" h="3810">
                <a:moveTo>
                  <a:pt x="0" y="3610"/>
                </a:moveTo>
                <a:lnTo>
                  <a:pt x="144" y="0"/>
                </a:lnTo>
                <a:lnTo>
                  <a:pt x="353" y="0"/>
                </a:lnTo>
                <a:lnTo>
                  <a:pt x="0" y="3610"/>
                </a:lnTo>
                <a:close/>
              </a:path>
            </a:pathLst>
          </a:custGeom>
          <a:solidFill>
            <a:srgbClr val="D4EDED"/>
          </a:solidFill>
        </p:spPr>
        <p:txBody>
          <a:bodyPr wrap="square" lIns="0" tIns="0" rIns="0" bIns="0" rtlCol="0"/>
          <a:lstStyle/>
          <a:p>
            <a:endParaRPr/>
          </a:p>
        </p:txBody>
      </p:sp>
      <p:sp>
        <p:nvSpPr>
          <p:cNvPr id="158" name="object 158"/>
          <p:cNvSpPr/>
          <p:nvPr/>
        </p:nvSpPr>
        <p:spPr>
          <a:xfrm>
            <a:off x="2523236" y="2511799"/>
            <a:ext cx="635" cy="6350"/>
          </a:xfrm>
          <a:custGeom>
            <a:avLst/>
            <a:gdLst/>
            <a:ahLst/>
            <a:cxnLst/>
            <a:rect l="l" t="t" r="r" b="b"/>
            <a:pathLst>
              <a:path w="635" h="6350">
                <a:moveTo>
                  <a:pt x="0" y="5848"/>
                </a:moveTo>
                <a:lnTo>
                  <a:pt x="233" y="0"/>
                </a:lnTo>
                <a:lnTo>
                  <a:pt x="507" y="2800"/>
                </a:lnTo>
                <a:lnTo>
                  <a:pt x="209" y="5848"/>
                </a:lnTo>
                <a:lnTo>
                  <a:pt x="0" y="5848"/>
                </a:lnTo>
                <a:close/>
              </a:path>
            </a:pathLst>
          </a:custGeom>
          <a:solidFill>
            <a:srgbClr val="D4EDED"/>
          </a:solidFill>
        </p:spPr>
        <p:txBody>
          <a:bodyPr wrap="square" lIns="0" tIns="0" rIns="0" bIns="0" rtlCol="0"/>
          <a:lstStyle/>
          <a:p>
            <a:endParaRPr/>
          </a:p>
        </p:txBody>
      </p:sp>
      <p:sp>
        <p:nvSpPr>
          <p:cNvPr id="159" name="object 159"/>
          <p:cNvSpPr/>
          <p:nvPr/>
        </p:nvSpPr>
        <p:spPr>
          <a:xfrm>
            <a:off x="2522220" y="2499027"/>
            <a:ext cx="635" cy="6350"/>
          </a:xfrm>
          <a:custGeom>
            <a:avLst/>
            <a:gdLst/>
            <a:ahLst/>
            <a:cxnLst/>
            <a:rect l="l" t="t" r="r" b="b"/>
            <a:pathLst>
              <a:path w="635" h="6350">
                <a:moveTo>
                  <a:pt x="579" y="5920"/>
                </a:moveTo>
                <a:lnTo>
                  <a:pt x="0" y="5920"/>
                </a:lnTo>
                <a:lnTo>
                  <a:pt x="0" y="0"/>
                </a:lnTo>
                <a:lnTo>
                  <a:pt x="579" y="5920"/>
                </a:lnTo>
                <a:close/>
              </a:path>
            </a:pathLst>
          </a:custGeom>
          <a:solidFill>
            <a:srgbClr val="D6EDED"/>
          </a:solidFill>
        </p:spPr>
        <p:txBody>
          <a:bodyPr wrap="square" lIns="0" tIns="0" rIns="0" bIns="0" rtlCol="0"/>
          <a:lstStyle/>
          <a:p>
            <a:endParaRPr/>
          </a:p>
        </p:txBody>
      </p:sp>
      <p:sp>
        <p:nvSpPr>
          <p:cNvPr id="160" name="object 160"/>
          <p:cNvSpPr/>
          <p:nvPr/>
        </p:nvSpPr>
        <p:spPr>
          <a:xfrm>
            <a:off x="2520696" y="2487167"/>
            <a:ext cx="1270" cy="5080"/>
          </a:xfrm>
          <a:custGeom>
            <a:avLst/>
            <a:gdLst/>
            <a:ahLst/>
            <a:cxnLst/>
            <a:rect l="l" t="t" r="r" b="b"/>
            <a:pathLst>
              <a:path w="1269" h="5080">
                <a:moveTo>
                  <a:pt x="860" y="5080"/>
                </a:moveTo>
                <a:lnTo>
                  <a:pt x="0" y="5080"/>
                </a:lnTo>
                <a:lnTo>
                  <a:pt x="0" y="0"/>
                </a:lnTo>
                <a:lnTo>
                  <a:pt x="363" y="0"/>
                </a:lnTo>
                <a:lnTo>
                  <a:pt x="860" y="5080"/>
                </a:lnTo>
                <a:close/>
              </a:path>
            </a:pathLst>
          </a:custGeom>
          <a:solidFill>
            <a:srgbClr val="D6EDED"/>
          </a:solidFill>
        </p:spPr>
        <p:txBody>
          <a:bodyPr wrap="square" lIns="0" tIns="0" rIns="0" bIns="0" rtlCol="0"/>
          <a:lstStyle/>
          <a:p>
            <a:endParaRPr/>
          </a:p>
        </p:txBody>
      </p:sp>
      <p:sp>
        <p:nvSpPr>
          <p:cNvPr id="161" name="object 161"/>
          <p:cNvSpPr/>
          <p:nvPr/>
        </p:nvSpPr>
        <p:spPr>
          <a:xfrm>
            <a:off x="2519172" y="2478024"/>
            <a:ext cx="1905" cy="9525"/>
          </a:xfrm>
          <a:custGeom>
            <a:avLst/>
            <a:gdLst/>
            <a:ahLst/>
            <a:cxnLst/>
            <a:rect l="l" t="t" r="r" b="b"/>
            <a:pathLst>
              <a:path w="1905" h="9525">
                <a:moveTo>
                  <a:pt x="1887" y="9143"/>
                </a:moveTo>
                <a:lnTo>
                  <a:pt x="1524" y="9143"/>
                </a:lnTo>
                <a:lnTo>
                  <a:pt x="1524" y="5433"/>
                </a:lnTo>
                <a:lnTo>
                  <a:pt x="1887" y="9143"/>
                </a:lnTo>
                <a:close/>
              </a:path>
              <a:path w="1905" h="9525">
                <a:moveTo>
                  <a:pt x="1141" y="1524"/>
                </a:moveTo>
                <a:lnTo>
                  <a:pt x="0" y="1524"/>
                </a:lnTo>
                <a:lnTo>
                  <a:pt x="0" y="0"/>
                </a:lnTo>
                <a:lnTo>
                  <a:pt x="992" y="0"/>
                </a:lnTo>
                <a:lnTo>
                  <a:pt x="1141" y="1524"/>
                </a:lnTo>
                <a:close/>
              </a:path>
            </a:pathLst>
          </a:custGeom>
          <a:solidFill>
            <a:srgbClr val="D8EDED"/>
          </a:solidFill>
        </p:spPr>
        <p:txBody>
          <a:bodyPr wrap="square" lIns="0" tIns="0" rIns="0" bIns="0" rtlCol="0"/>
          <a:lstStyle/>
          <a:p>
            <a:endParaRPr/>
          </a:p>
        </p:txBody>
      </p:sp>
      <p:sp>
        <p:nvSpPr>
          <p:cNvPr id="162" name="object 162"/>
          <p:cNvSpPr/>
          <p:nvPr/>
        </p:nvSpPr>
        <p:spPr>
          <a:xfrm>
            <a:off x="2519172" y="2474976"/>
            <a:ext cx="1270" cy="3175"/>
          </a:xfrm>
          <a:custGeom>
            <a:avLst/>
            <a:gdLst/>
            <a:ahLst/>
            <a:cxnLst/>
            <a:rect l="l" t="t" r="r" b="b"/>
            <a:pathLst>
              <a:path w="1269" h="3175">
                <a:moveTo>
                  <a:pt x="0" y="3048"/>
                </a:moveTo>
                <a:lnTo>
                  <a:pt x="0" y="0"/>
                </a:lnTo>
                <a:lnTo>
                  <a:pt x="693" y="0"/>
                </a:lnTo>
                <a:lnTo>
                  <a:pt x="992" y="3048"/>
                </a:lnTo>
                <a:lnTo>
                  <a:pt x="0" y="3048"/>
                </a:lnTo>
                <a:close/>
              </a:path>
            </a:pathLst>
          </a:custGeom>
          <a:solidFill>
            <a:srgbClr val="D8EDED"/>
          </a:solidFill>
        </p:spPr>
        <p:txBody>
          <a:bodyPr wrap="square" lIns="0" tIns="0" rIns="0" bIns="0" rtlCol="0"/>
          <a:lstStyle/>
          <a:p>
            <a:endParaRPr/>
          </a:p>
        </p:txBody>
      </p:sp>
      <p:sp>
        <p:nvSpPr>
          <p:cNvPr id="163" name="object 163"/>
          <p:cNvSpPr/>
          <p:nvPr/>
        </p:nvSpPr>
        <p:spPr>
          <a:xfrm>
            <a:off x="2519172" y="2469924"/>
            <a:ext cx="1270" cy="5080"/>
          </a:xfrm>
          <a:custGeom>
            <a:avLst/>
            <a:gdLst/>
            <a:ahLst/>
            <a:cxnLst/>
            <a:rect l="l" t="t" r="r" b="b"/>
            <a:pathLst>
              <a:path w="1269" h="5080">
                <a:moveTo>
                  <a:pt x="0" y="5051"/>
                </a:moveTo>
                <a:lnTo>
                  <a:pt x="0" y="0"/>
                </a:lnTo>
                <a:lnTo>
                  <a:pt x="296" y="991"/>
                </a:lnTo>
                <a:lnTo>
                  <a:pt x="693" y="5051"/>
                </a:lnTo>
                <a:lnTo>
                  <a:pt x="0" y="5051"/>
                </a:lnTo>
                <a:close/>
              </a:path>
            </a:pathLst>
          </a:custGeom>
          <a:solidFill>
            <a:srgbClr val="D8EFEF"/>
          </a:solidFill>
        </p:spPr>
        <p:txBody>
          <a:bodyPr wrap="square" lIns="0" tIns="0" rIns="0" bIns="0" rtlCol="0"/>
          <a:lstStyle/>
          <a:p>
            <a:endParaRPr/>
          </a:p>
        </p:txBody>
      </p:sp>
      <p:sp>
        <p:nvSpPr>
          <p:cNvPr id="164" name="object 164"/>
          <p:cNvSpPr/>
          <p:nvPr/>
        </p:nvSpPr>
        <p:spPr>
          <a:xfrm>
            <a:off x="2001869" y="2459735"/>
            <a:ext cx="516890" cy="7620"/>
          </a:xfrm>
          <a:custGeom>
            <a:avLst/>
            <a:gdLst/>
            <a:ahLst/>
            <a:cxnLst/>
            <a:rect l="l" t="t" r="r" b="b"/>
            <a:pathLst>
              <a:path w="516889" h="7619">
                <a:moveTo>
                  <a:pt x="666" y="7112"/>
                </a:moveTo>
                <a:lnTo>
                  <a:pt x="0" y="7112"/>
                </a:lnTo>
                <a:lnTo>
                  <a:pt x="1121" y="3325"/>
                </a:lnTo>
                <a:lnTo>
                  <a:pt x="666" y="7112"/>
                </a:lnTo>
                <a:close/>
              </a:path>
              <a:path w="516889" h="7619">
                <a:moveTo>
                  <a:pt x="516382" y="7112"/>
                </a:moveTo>
                <a:lnTo>
                  <a:pt x="514254" y="7112"/>
                </a:lnTo>
                <a:lnTo>
                  <a:pt x="514254" y="0"/>
                </a:lnTo>
                <a:lnTo>
                  <a:pt x="516382" y="7112"/>
                </a:lnTo>
                <a:close/>
              </a:path>
            </a:pathLst>
          </a:custGeom>
          <a:solidFill>
            <a:srgbClr val="DAEFEF"/>
          </a:solidFill>
        </p:spPr>
        <p:txBody>
          <a:bodyPr wrap="square" lIns="0" tIns="0" rIns="0" bIns="0" rtlCol="0"/>
          <a:lstStyle/>
          <a:p>
            <a:endParaRPr/>
          </a:p>
        </p:txBody>
      </p:sp>
      <p:sp>
        <p:nvSpPr>
          <p:cNvPr id="165" name="object 165"/>
          <p:cNvSpPr/>
          <p:nvPr/>
        </p:nvSpPr>
        <p:spPr>
          <a:xfrm>
            <a:off x="2511552" y="2447544"/>
            <a:ext cx="3175" cy="6985"/>
          </a:xfrm>
          <a:custGeom>
            <a:avLst/>
            <a:gdLst/>
            <a:ahLst/>
            <a:cxnLst/>
            <a:rect l="l" t="t" r="r" b="b"/>
            <a:pathLst>
              <a:path w="3175" h="6985">
                <a:moveTo>
                  <a:pt x="2901" y="6604"/>
                </a:moveTo>
                <a:lnTo>
                  <a:pt x="0" y="6604"/>
                </a:lnTo>
                <a:lnTo>
                  <a:pt x="0" y="0"/>
                </a:lnTo>
                <a:lnTo>
                  <a:pt x="926" y="0"/>
                </a:lnTo>
                <a:lnTo>
                  <a:pt x="2901" y="6604"/>
                </a:lnTo>
                <a:close/>
              </a:path>
            </a:pathLst>
          </a:custGeom>
          <a:solidFill>
            <a:srgbClr val="DBEFEF"/>
          </a:solidFill>
        </p:spPr>
        <p:txBody>
          <a:bodyPr wrap="square" lIns="0" tIns="0" rIns="0" bIns="0" rtlCol="0"/>
          <a:lstStyle/>
          <a:p>
            <a:endParaRPr/>
          </a:p>
        </p:txBody>
      </p:sp>
      <p:sp>
        <p:nvSpPr>
          <p:cNvPr id="166" name="object 166"/>
          <p:cNvSpPr/>
          <p:nvPr/>
        </p:nvSpPr>
        <p:spPr>
          <a:xfrm>
            <a:off x="2009389" y="2436876"/>
            <a:ext cx="503555" cy="10795"/>
          </a:xfrm>
          <a:custGeom>
            <a:avLst/>
            <a:gdLst/>
            <a:ahLst/>
            <a:cxnLst/>
            <a:rect l="l" t="t" r="r" b="b"/>
            <a:pathLst>
              <a:path w="503555" h="10794">
                <a:moveTo>
                  <a:pt x="2290" y="4572"/>
                </a:moveTo>
                <a:lnTo>
                  <a:pt x="0" y="4572"/>
                </a:lnTo>
                <a:lnTo>
                  <a:pt x="1353" y="0"/>
                </a:lnTo>
                <a:lnTo>
                  <a:pt x="2839" y="0"/>
                </a:lnTo>
                <a:lnTo>
                  <a:pt x="2290" y="4572"/>
                </a:lnTo>
                <a:close/>
              </a:path>
              <a:path w="503555" h="10794">
                <a:moveTo>
                  <a:pt x="503089" y="10667"/>
                </a:moveTo>
                <a:lnTo>
                  <a:pt x="502162" y="10667"/>
                </a:lnTo>
                <a:lnTo>
                  <a:pt x="502162" y="7571"/>
                </a:lnTo>
                <a:lnTo>
                  <a:pt x="503089" y="10667"/>
                </a:lnTo>
                <a:close/>
              </a:path>
              <a:path w="503555" h="10794">
                <a:moveTo>
                  <a:pt x="501265" y="4572"/>
                </a:moveTo>
                <a:lnTo>
                  <a:pt x="497591" y="4572"/>
                </a:lnTo>
                <a:lnTo>
                  <a:pt x="497591" y="0"/>
                </a:lnTo>
                <a:lnTo>
                  <a:pt x="499898" y="0"/>
                </a:lnTo>
                <a:lnTo>
                  <a:pt x="501265" y="4572"/>
                </a:lnTo>
                <a:close/>
              </a:path>
            </a:pathLst>
          </a:custGeom>
          <a:solidFill>
            <a:srgbClr val="DBEFEF"/>
          </a:solidFill>
        </p:spPr>
        <p:txBody>
          <a:bodyPr wrap="square" lIns="0" tIns="0" rIns="0" bIns="0" rtlCol="0"/>
          <a:lstStyle/>
          <a:p>
            <a:endParaRPr/>
          </a:p>
        </p:txBody>
      </p:sp>
      <p:sp>
        <p:nvSpPr>
          <p:cNvPr id="167" name="object 167"/>
          <p:cNvSpPr/>
          <p:nvPr/>
        </p:nvSpPr>
        <p:spPr>
          <a:xfrm>
            <a:off x="2010742" y="2427732"/>
            <a:ext cx="499109" cy="9525"/>
          </a:xfrm>
          <a:custGeom>
            <a:avLst/>
            <a:gdLst/>
            <a:ahLst/>
            <a:cxnLst/>
            <a:rect l="l" t="t" r="r" b="b"/>
            <a:pathLst>
              <a:path w="499110" h="9525">
                <a:moveTo>
                  <a:pt x="3985" y="1016"/>
                </a:moveTo>
                <a:lnTo>
                  <a:pt x="2620" y="1016"/>
                </a:lnTo>
                <a:lnTo>
                  <a:pt x="3140" y="0"/>
                </a:lnTo>
                <a:lnTo>
                  <a:pt x="4473" y="0"/>
                </a:lnTo>
                <a:lnTo>
                  <a:pt x="3985" y="1016"/>
                </a:lnTo>
                <a:close/>
              </a:path>
              <a:path w="499110" h="9525">
                <a:moveTo>
                  <a:pt x="1485" y="9143"/>
                </a:moveTo>
                <a:lnTo>
                  <a:pt x="0" y="9143"/>
                </a:lnTo>
                <a:lnTo>
                  <a:pt x="2112" y="2009"/>
                </a:lnTo>
                <a:lnTo>
                  <a:pt x="2412" y="1422"/>
                </a:lnTo>
                <a:lnTo>
                  <a:pt x="1485" y="9143"/>
                </a:lnTo>
                <a:close/>
              </a:path>
              <a:path w="499110" h="9525">
                <a:moveTo>
                  <a:pt x="498544" y="9143"/>
                </a:moveTo>
                <a:lnTo>
                  <a:pt x="496237" y="9143"/>
                </a:lnTo>
                <a:lnTo>
                  <a:pt x="496237" y="1673"/>
                </a:lnTo>
                <a:lnTo>
                  <a:pt x="496410" y="2009"/>
                </a:lnTo>
                <a:lnTo>
                  <a:pt x="498544" y="9143"/>
                </a:lnTo>
                <a:close/>
              </a:path>
              <a:path w="499110" h="9525">
                <a:moveTo>
                  <a:pt x="495898" y="1016"/>
                </a:moveTo>
                <a:lnTo>
                  <a:pt x="490141" y="1016"/>
                </a:lnTo>
                <a:lnTo>
                  <a:pt x="490141" y="0"/>
                </a:lnTo>
                <a:lnTo>
                  <a:pt x="495373" y="0"/>
                </a:lnTo>
                <a:lnTo>
                  <a:pt x="495898" y="1016"/>
                </a:lnTo>
                <a:close/>
              </a:path>
            </a:pathLst>
          </a:custGeom>
          <a:solidFill>
            <a:srgbClr val="DDF0F0"/>
          </a:solidFill>
        </p:spPr>
        <p:txBody>
          <a:bodyPr wrap="square" lIns="0" tIns="0" rIns="0" bIns="0" rtlCol="0"/>
          <a:lstStyle/>
          <a:p>
            <a:endParaRPr/>
          </a:p>
        </p:txBody>
      </p:sp>
      <p:sp>
        <p:nvSpPr>
          <p:cNvPr id="168" name="object 168"/>
          <p:cNvSpPr/>
          <p:nvPr/>
        </p:nvSpPr>
        <p:spPr>
          <a:xfrm>
            <a:off x="2013883" y="2414016"/>
            <a:ext cx="492759" cy="13970"/>
          </a:xfrm>
          <a:custGeom>
            <a:avLst/>
            <a:gdLst/>
            <a:ahLst/>
            <a:cxnLst/>
            <a:rect l="l" t="t" r="r" b="b"/>
            <a:pathLst>
              <a:path w="492760" h="13969">
                <a:moveTo>
                  <a:pt x="1332" y="13716"/>
                </a:moveTo>
                <a:lnTo>
                  <a:pt x="0" y="13716"/>
                </a:lnTo>
                <a:lnTo>
                  <a:pt x="7018" y="0"/>
                </a:lnTo>
                <a:lnTo>
                  <a:pt x="9440" y="0"/>
                </a:lnTo>
                <a:lnTo>
                  <a:pt x="8464" y="2032"/>
                </a:lnTo>
                <a:lnTo>
                  <a:pt x="6940" y="2032"/>
                </a:lnTo>
                <a:lnTo>
                  <a:pt x="1332" y="13716"/>
                </a:lnTo>
                <a:close/>
              </a:path>
              <a:path w="492760" h="13969">
                <a:moveTo>
                  <a:pt x="492233" y="13716"/>
                </a:moveTo>
                <a:lnTo>
                  <a:pt x="487000" y="13716"/>
                </a:lnTo>
                <a:lnTo>
                  <a:pt x="487000" y="3575"/>
                </a:lnTo>
                <a:lnTo>
                  <a:pt x="492233" y="13716"/>
                </a:lnTo>
                <a:close/>
              </a:path>
              <a:path w="492760" h="13969">
                <a:moveTo>
                  <a:pt x="486204" y="2032"/>
                </a:moveTo>
                <a:lnTo>
                  <a:pt x="480905" y="2032"/>
                </a:lnTo>
                <a:lnTo>
                  <a:pt x="480905" y="0"/>
                </a:lnTo>
                <a:lnTo>
                  <a:pt x="485155" y="0"/>
                </a:lnTo>
                <a:lnTo>
                  <a:pt x="486204" y="2032"/>
                </a:lnTo>
                <a:close/>
              </a:path>
            </a:pathLst>
          </a:custGeom>
          <a:solidFill>
            <a:srgbClr val="DDF0F0"/>
          </a:solidFill>
        </p:spPr>
        <p:txBody>
          <a:bodyPr wrap="square" lIns="0" tIns="0" rIns="0" bIns="0" rtlCol="0"/>
          <a:lstStyle/>
          <a:p>
            <a:endParaRPr/>
          </a:p>
        </p:txBody>
      </p:sp>
      <p:sp>
        <p:nvSpPr>
          <p:cNvPr id="169" name="object 169"/>
          <p:cNvSpPr/>
          <p:nvPr/>
        </p:nvSpPr>
        <p:spPr>
          <a:xfrm>
            <a:off x="2020902" y="2406396"/>
            <a:ext cx="478155" cy="7620"/>
          </a:xfrm>
          <a:custGeom>
            <a:avLst/>
            <a:gdLst/>
            <a:ahLst/>
            <a:cxnLst/>
            <a:rect l="l" t="t" r="r" b="b"/>
            <a:pathLst>
              <a:path w="478155" h="7619">
                <a:moveTo>
                  <a:pt x="2421" y="7620"/>
                </a:moveTo>
                <a:lnTo>
                  <a:pt x="0" y="7620"/>
                </a:lnTo>
                <a:lnTo>
                  <a:pt x="3899" y="0"/>
                </a:lnTo>
                <a:lnTo>
                  <a:pt x="6079" y="0"/>
                </a:lnTo>
                <a:lnTo>
                  <a:pt x="2421" y="7620"/>
                </a:lnTo>
                <a:close/>
              </a:path>
              <a:path w="478155" h="7619">
                <a:moveTo>
                  <a:pt x="478136" y="7620"/>
                </a:moveTo>
                <a:lnTo>
                  <a:pt x="473886" y="7620"/>
                </a:lnTo>
                <a:lnTo>
                  <a:pt x="473886" y="0"/>
                </a:lnTo>
                <a:lnTo>
                  <a:pt x="474204" y="0"/>
                </a:lnTo>
                <a:lnTo>
                  <a:pt x="478136" y="7620"/>
                </a:lnTo>
                <a:close/>
              </a:path>
            </a:pathLst>
          </a:custGeom>
          <a:solidFill>
            <a:srgbClr val="DFF0F0"/>
          </a:solidFill>
        </p:spPr>
        <p:txBody>
          <a:bodyPr wrap="square" lIns="0" tIns="0" rIns="0" bIns="0" rtlCol="0"/>
          <a:lstStyle/>
          <a:p>
            <a:endParaRPr/>
          </a:p>
        </p:txBody>
      </p:sp>
      <p:sp>
        <p:nvSpPr>
          <p:cNvPr id="170" name="object 170"/>
          <p:cNvSpPr/>
          <p:nvPr/>
        </p:nvSpPr>
        <p:spPr>
          <a:xfrm>
            <a:off x="2024801" y="2398776"/>
            <a:ext cx="470534" cy="7620"/>
          </a:xfrm>
          <a:custGeom>
            <a:avLst/>
            <a:gdLst/>
            <a:ahLst/>
            <a:cxnLst/>
            <a:rect l="l" t="t" r="r" b="b"/>
            <a:pathLst>
              <a:path w="470535" h="7619">
                <a:moveTo>
                  <a:pt x="2179" y="7620"/>
                </a:moveTo>
                <a:lnTo>
                  <a:pt x="0" y="7620"/>
                </a:lnTo>
                <a:lnTo>
                  <a:pt x="3899" y="0"/>
                </a:lnTo>
                <a:lnTo>
                  <a:pt x="7239" y="0"/>
                </a:lnTo>
                <a:lnTo>
                  <a:pt x="6690" y="4572"/>
                </a:lnTo>
                <a:lnTo>
                  <a:pt x="3642" y="4572"/>
                </a:lnTo>
                <a:lnTo>
                  <a:pt x="2179" y="7620"/>
                </a:lnTo>
                <a:close/>
              </a:path>
              <a:path w="470535" h="7619">
                <a:moveTo>
                  <a:pt x="470305" y="7620"/>
                </a:moveTo>
                <a:lnTo>
                  <a:pt x="469986" y="7620"/>
                </a:lnTo>
                <a:lnTo>
                  <a:pt x="469986" y="7002"/>
                </a:lnTo>
                <a:lnTo>
                  <a:pt x="470305" y="7620"/>
                </a:lnTo>
                <a:close/>
              </a:path>
              <a:path w="470535" h="7619">
                <a:moveTo>
                  <a:pt x="468732" y="4572"/>
                </a:moveTo>
                <a:lnTo>
                  <a:pt x="462366" y="4572"/>
                </a:lnTo>
                <a:lnTo>
                  <a:pt x="462366" y="0"/>
                </a:lnTo>
                <a:lnTo>
                  <a:pt x="466373" y="0"/>
                </a:lnTo>
                <a:lnTo>
                  <a:pt x="468732" y="4572"/>
                </a:lnTo>
                <a:close/>
              </a:path>
            </a:pathLst>
          </a:custGeom>
          <a:solidFill>
            <a:srgbClr val="DFF2F2"/>
          </a:solidFill>
        </p:spPr>
        <p:txBody>
          <a:bodyPr wrap="square" lIns="0" tIns="0" rIns="0" bIns="0" rtlCol="0"/>
          <a:lstStyle/>
          <a:p>
            <a:endParaRPr/>
          </a:p>
        </p:txBody>
      </p:sp>
      <p:sp>
        <p:nvSpPr>
          <p:cNvPr id="171" name="object 171"/>
          <p:cNvSpPr/>
          <p:nvPr/>
        </p:nvSpPr>
        <p:spPr>
          <a:xfrm>
            <a:off x="2028700" y="2386583"/>
            <a:ext cx="462915" cy="12700"/>
          </a:xfrm>
          <a:custGeom>
            <a:avLst/>
            <a:gdLst/>
            <a:ahLst/>
            <a:cxnLst/>
            <a:rect l="l" t="t" r="r" b="b"/>
            <a:pathLst>
              <a:path w="462914" h="12700">
                <a:moveTo>
                  <a:pt x="10411" y="4064"/>
                </a:moveTo>
                <a:lnTo>
                  <a:pt x="4441" y="4064"/>
                </a:lnTo>
                <a:lnTo>
                  <a:pt x="7537" y="0"/>
                </a:lnTo>
                <a:lnTo>
                  <a:pt x="10898" y="0"/>
                </a:lnTo>
                <a:lnTo>
                  <a:pt x="10411" y="4064"/>
                </a:lnTo>
                <a:close/>
              </a:path>
              <a:path w="462914" h="12700">
                <a:moveTo>
                  <a:pt x="3339" y="12191"/>
                </a:moveTo>
                <a:lnTo>
                  <a:pt x="0" y="12191"/>
                </a:lnTo>
                <a:lnTo>
                  <a:pt x="3581" y="5193"/>
                </a:lnTo>
                <a:lnTo>
                  <a:pt x="4291" y="4260"/>
                </a:lnTo>
                <a:lnTo>
                  <a:pt x="3339" y="12191"/>
                </a:lnTo>
                <a:close/>
              </a:path>
              <a:path w="462914" h="12700">
                <a:moveTo>
                  <a:pt x="462473" y="12191"/>
                </a:moveTo>
                <a:lnTo>
                  <a:pt x="458467" y="12191"/>
                </a:lnTo>
                <a:lnTo>
                  <a:pt x="458467" y="4677"/>
                </a:lnTo>
                <a:lnTo>
                  <a:pt x="458862" y="5193"/>
                </a:lnTo>
                <a:lnTo>
                  <a:pt x="462473" y="12191"/>
                </a:lnTo>
                <a:close/>
              </a:path>
              <a:path w="462914" h="12700">
                <a:moveTo>
                  <a:pt x="457997" y="4064"/>
                </a:moveTo>
                <a:lnTo>
                  <a:pt x="449323" y="4064"/>
                </a:lnTo>
                <a:lnTo>
                  <a:pt x="449323" y="0"/>
                </a:lnTo>
                <a:lnTo>
                  <a:pt x="454881" y="0"/>
                </a:lnTo>
                <a:lnTo>
                  <a:pt x="457997" y="4064"/>
                </a:lnTo>
                <a:close/>
              </a:path>
            </a:pathLst>
          </a:custGeom>
          <a:solidFill>
            <a:srgbClr val="DFF2F2"/>
          </a:solidFill>
        </p:spPr>
        <p:txBody>
          <a:bodyPr wrap="square" lIns="0" tIns="0" rIns="0" bIns="0" rtlCol="0"/>
          <a:lstStyle/>
          <a:p>
            <a:endParaRPr/>
          </a:p>
        </p:txBody>
      </p:sp>
      <p:sp>
        <p:nvSpPr>
          <p:cNvPr id="172" name="object 172"/>
          <p:cNvSpPr/>
          <p:nvPr/>
        </p:nvSpPr>
        <p:spPr>
          <a:xfrm>
            <a:off x="2036238" y="2377440"/>
            <a:ext cx="447675" cy="9525"/>
          </a:xfrm>
          <a:custGeom>
            <a:avLst/>
            <a:gdLst/>
            <a:ahLst/>
            <a:cxnLst/>
            <a:rect l="l" t="t" r="r" b="b"/>
            <a:pathLst>
              <a:path w="447675" h="9525">
                <a:moveTo>
                  <a:pt x="10494" y="508"/>
                </a:moveTo>
                <a:lnTo>
                  <a:pt x="6577" y="508"/>
                </a:lnTo>
                <a:lnTo>
                  <a:pt x="6965" y="0"/>
                </a:lnTo>
                <a:lnTo>
                  <a:pt x="10677" y="0"/>
                </a:lnTo>
                <a:lnTo>
                  <a:pt x="10494" y="508"/>
                </a:lnTo>
                <a:close/>
              </a:path>
              <a:path w="447675" h="9525">
                <a:moveTo>
                  <a:pt x="3361" y="9143"/>
                </a:moveTo>
                <a:lnTo>
                  <a:pt x="0" y="9143"/>
                </a:lnTo>
                <a:lnTo>
                  <a:pt x="3990" y="3905"/>
                </a:lnTo>
                <a:lnTo>
                  <a:pt x="3361" y="9143"/>
                </a:lnTo>
                <a:close/>
              </a:path>
              <a:path w="447675" h="9525">
                <a:moveTo>
                  <a:pt x="447344" y="9143"/>
                </a:moveTo>
                <a:lnTo>
                  <a:pt x="441786" y="9143"/>
                </a:lnTo>
                <a:lnTo>
                  <a:pt x="441786" y="1892"/>
                </a:lnTo>
                <a:lnTo>
                  <a:pt x="447344" y="9143"/>
                </a:lnTo>
                <a:close/>
              </a:path>
              <a:path w="447675" h="9525">
                <a:moveTo>
                  <a:pt x="440725" y="508"/>
                </a:moveTo>
                <a:lnTo>
                  <a:pt x="435689" y="508"/>
                </a:lnTo>
                <a:lnTo>
                  <a:pt x="435506" y="0"/>
                </a:lnTo>
                <a:lnTo>
                  <a:pt x="440335" y="0"/>
                </a:lnTo>
                <a:lnTo>
                  <a:pt x="440725" y="508"/>
                </a:lnTo>
                <a:close/>
              </a:path>
            </a:pathLst>
          </a:custGeom>
          <a:solidFill>
            <a:srgbClr val="E1F2F2"/>
          </a:solidFill>
        </p:spPr>
        <p:txBody>
          <a:bodyPr wrap="square" lIns="0" tIns="0" rIns="0" bIns="0" rtlCol="0"/>
          <a:lstStyle/>
          <a:p>
            <a:endParaRPr/>
          </a:p>
        </p:txBody>
      </p:sp>
      <p:sp>
        <p:nvSpPr>
          <p:cNvPr id="173" name="object 173"/>
          <p:cNvSpPr/>
          <p:nvPr/>
        </p:nvSpPr>
        <p:spPr>
          <a:xfrm>
            <a:off x="2043203" y="2366772"/>
            <a:ext cx="433705" cy="10795"/>
          </a:xfrm>
          <a:custGeom>
            <a:avLst/>
            <a:gdLst/>
            <a:ahLst/>
            <a:cxnLst/>
            <a:rect l="l" t="t" r="r" b="b"/>
            <a:pathLst>
              <a:path w="433705" h="10794">
                <a:moveTo>
                  <a:pt x="3711" y="10668"/>
                </a:moveTo>
                <a:lnTo>
                  <a:pt x="0" y="10668"/>
                </a:lnTo>
                <a:lnTo>
                  <a:pt x="7038" y="1428"/>
                </a:lnTo>
                <a:lnTo>
                  <a:pt x="3711" y="10668"/>
                </a:lnTo>
                <a:close/>
              </a:path>
              <a:path w="433705" h="10794">
                <a:moveTo>
                  <a:pt x="433370" y="10668"/>
                </a:moveTo>
                <a:lnTo>
                  <a:pt x="428541" y="10668"/>
                </a:lnTo>
                <a:lnTo>
                  <a:pt x="424701" y="0"/>
                </a:lnTo>
                <a:lnTo>
                  <a:pt x="425193" y="0"/>
                </a:lnTo>
                <a:lnTo>
                  <a:pt x="433370" y="10668"/>
                </a:lnTo>
                <a:close/>
              </a:path>
            </a:pathLst>
          </a:custGeom>
          <a:solidFill>
            <a:srgbClr val="E2F2F2"/>
          </a:solidFill>
        </p:spPr>
        <p:txBody>
          <a:bodyPr wrap="square" lIns="0" tIns="0" rIns="0" bIns="0" rtlCol="0"/>
          <a:lstStyle/>
          <a:p>
            <a:endParaRPr/>
          </a:p>
        </p:txBody>
      </p:sp>
      <p:sp>
        <p:nvSpPr>
          <p:cNvPr id="174" name="object 174"/>
          <p:cNvSpPr/>
          <p:nvPr/>
        </p:nvSpPr>
        <p:spPr>
          <a:xfrm>
            <a:off x="2052490" y="2356104"/>
            <a:ext cx="415925" cy="10795"/>
          </a:xfrm>
          <a:custGeom>
            <a:avLst/>
            <a:gdLst/>
            <a:ahLst/>
            <a:cxnLst/>
            <a:rect l="l" t="t" r="r" b="b"/>
            <a:pathLst>
              <a:path w="415925" h="10794">
                <a:moveTo>
                  <a:pt x="338" y="9144"/>
                </a:moveTo>
                <a:lnTo>
                  <a:pt x="0" y="9144"/>
                </a:lnTo>
                <a:lnTo>
                  <a:pt x="5729" y="1622"/>
                </a:lnTo>
                <a:lnTo>
                  <a:pt x="7478" y="0"/>
                </a:lnTo>
                <a:lnTo>
                  <a:pt x="9665" y="0"/>
                </a:lnTo>
                <a:lnTo>
                  <a:pt x="338" y="9144"/>
                </a:lnTo>
                <a:close/>
              </a:path>
              <a:path w="415925" h="10794">
                <a:moveTo>
                  <a:pt x="415906" y="10667"/>
                </a:moveTo>
                <a:lnTo>
                  <a:pt x="415414" y="10667"/>
                </a:lnTo>
                <a:lnTo>
                  <a:pt x="414979" y="9458"/>
                </a:lnTo>
                <a:lnTo>
                  <a:pt x="415906" y="10667"/>
                </a:lnTo>
                <a:close/>
              </a:path>
              <a:path w="415925" h="10794">
                <a:moveTo>
                  <a:pt x="414738" y="9144"/>
                </a:moveTo>
                <a:lnTo>
                  <a:pt x="413342" y="9144"/>
                </a:lnTo>
                <a:lnTo>
                  <a:pt x="405660" y="0"/>
                </a:lnTo>
                <a:lnTo>
                  <a:pt x="407217" y="0"/>
                </a:lnTo>
                <a:lnTo>
                  <a:pt x="408972" y="1622"/>
                </a:lnTo>
                <a:lnTo>
                  <a:pt x="414738" y="9144"/>
                </a:lnTo>
                <a:close/>
              </a:path>
            </a:pathLst>
          </a:custGeom>
          <a:solidFill>
            <a:srgbClr val="E2F2F2"/>
          </a:solidFill>
        </p:spPr>
        <p:txBody>
          <a:bodyPr wrap="square" lIns="0" tIns="0" rIns="0" bIns="0" rtlCol="0"/>
          <a:lstStyle/>
          <a:p>
            <a:endParaRPr/>
          </a:p>
        </p:txBody>
      </p:sp>
      <p:sp>
        <p:nvSpPr>
          <p:cNvPr id="175" name="object 175"/>
          <p:cNvSpPr/>
          <p:nvPr/>
        </p:nvSpPr>
        <p:spPr>
          <a:xfrm>
            <a:off x="2059968" y="2346960"/>
            <a:ext cx="400050" cy="9525"/>
          </a:xfrm>
          <a:custGeom>
            <a:avLst/>
            <a:gdLst/>
            <a:ahLst/>
            <a:cxnLst/>
            <a:rect l="l" t="t" r="r" b="b"/>
            <a:pathLst>
              <a:path w="400050" h="9525">
                <a:moveTo>
                  <a:pt x="2187" y="9144"/>
                </a:moveTo>
                <a:lnTo>
                  <a:pt x="0" y="9144"/>
                </a:lnTo>
                <a:lnTo>
                  <a:pt x="9853" y="0"/>
                </a:lnTo>
                <a:lnTo>
                  <a:pt x="11514" y="0"/>
                </a:lnTo>
                <a:lnTo>
                  <a:pt x="2187" y="9144"/>
                </a:lnTo>
                <a:close/>
              </a:path>
              <a:path w="400050" h="9525">
                <a:moveTo>
                  <a:pt x="399739" y="9144"/>
                </a:moveTo>
                <a:lnTo>
                  <a:pt x="398182" y="9144"/>
                </a:lnTo>
                <a:lnTo>
                  <a:pt x="392777" y="2709"/>
                </a:lnTo>
                <a:lnTo>
                  <a:pt x="399739" y="9144"/>
                </a:lnTo>
                <a:close/>
              </a:path>
            </a:pathLst>
          </a:custGeom>
          <a:solidFill>
            <a:srgbClr val="E4F2F2"/>
          </a:solidFill>
        </p:spPr>
        <p:txBody>
          <a:bodyPr wrap="square" lIns="0" tIns="0" rIns="0" bIns="0" rtlCol="0"/>
          <a:lstStyle/>
          <a:p>
            <a:endParaRPr/>
          </a:p>
        </p:txBody>
      </p:sp>
      <p:sp>
        <p:nvSpPr>
          <p:cNvPr id="176" name="object 176"/>
          <p:cNvSpPr/>
          <p:nvPr/>
        </p:nvSpPr>
        <p:spPr>
          <a:xfrm>
            <a:off x="2069821" y="2336292"/>
            <a:ext cx="372745" cy="10795"/>
          </a:xfrm>
          <a:custGeom>
            <a:avLst/>
            <a:gdLst/>
            <a:ahLst/>
            <a:cxnLst/>
            <a:rect l="l" t="t" r="r" b="b"/>
            <a:pathLst>
              <a:path w="372744" h="10794">
                <a:moveTo>
                  <a:pt x="1660" y="10667"/>
                </a:moveTo>
                <a:lnTo>
                  <a:pt x="0" y="10667"/>
                </a:lnTo>
                <a:lnTo>
                  <a:pt x="11496" y="0"/>
                </a:lnTo>
                <a:lnTo>
                  <a:pt x="18911" y="0"/>
                </a:lnTo>
                <a:lnTo>
                  <a:pt x="18058" y="3556"/>
                </a:lnTo>
                <a:lnTo>
                  <a:pt x="8914" y="3556"/>
                </a:lnTo>
                <a:lnTo>
                  <a:pt x="1660" y="10667"/>
                </a:lnTo>
                <a:close/>
              </a:path>
              <a:path w="372744" h="10794">
                <a:moveTo>
                  <a:pt x="372298" y="3556"/>
                </a:moveTo>
                <a:lnTo>
                  <a:pt x="362482" y="3556"/>
                </a:lnTo>
                <a:lnTo>
                  <a:pt x="361201" y="0"/>
                </a:lnTo>
                <a:lnTo>
                  <a:pt x="368451" y="0"/>
                </a:lnTo>
                <a:lnTo>
                  <a:pt x="372298" y="3556"/>
                </a:lnTo>
                <a:close/>
              </a:path>
            </a:pathLst>
          </a:custGeom>
          <a:solidFill>
            <a:srgbClr val="E4F4F4"/>
          </a:solidFill>
        </p:spPr>
        <p:txBody>
          <a:bodyPr wrap="square" lIns="0" tIns="0" rIns="0" bIns="0" rtlCol="0"/>
          <a:lstStyle/>
          <a:p>
            <a:endParaRPr/>
          </a:p>
        </p:txBody>
      </p:sp>
      <p:sp>
        <p:nvSpPr>
          <p:cNvPr id="177" name="object 177"/>
          <p:cNvSpPr/>
          <p:nvPr/>
        </p:nvSpPr>
        <p:spPr>
          <a:xfrm>
            <a:off x="2081318" y="2325624"/>
            <a:ext cx="357505" cy="10795"/>
          </a:xfrm>
          <a:custGeom>
            <a:avLst/>
            <a:gdLst/>
            <a:ahLst/>
            <a:cxnLst/>
            <a:rect l="l" t="t" r="r" b="b"/>
            <a:pathLst>
              <a:path w="357505" h="10794">
                <a:moveTo>
                  <a:pt x="26374" y="1524"/>
                </a:moveTo>
                <a:lnTo>
                  <a:pt x="10364" y="1524"/>
                </a:lnTo>
                <a:lnTo>
                  <a:pt x="12689" y="0"/>
                </a:lnTo>
                <a:lnTo>
                  <a:pt x="26739" y="0"/>
                </a:lnTo>
                <a:lnTo>
                  <a:pt x="26374" y="1524"/>
                </a:lnTo>
                <a:close/>
              </a:path>
              <a:path w="357505" h="10794">
                <a:moveTo>
                  <a:pt x="7415" y="10667"/>
                </a:moveTo>
                <a:lnTo>
                  <a:pt x="0" y="10667"/>
                </a:lnTo>
                <a:lnTo>
                  <a:pt x="8621" y="2667"/>
                </a:lnTo>
                <a:lnTo>
                  <a:pt x="9469" y="2111"/>
                </a:lnTo>
                <a:lnTo>
                  <a:pt x="7415" y="10667"/>
                </a:lnTo>
                <a:close/>
              </a:path>
              <a:path w="357505" h="10794">
                <a:moveTo>
                  <a:pt x="356955" y="10667"/>
                </a:moveTo>
                <a:lnTo>
                  <a:pt x="349705" y="10667"/>
                </a:lnTo>
                <a:lnTo>
                  <a:pt x="346414" y="1524"/>
                </a:lnTo>
                <a:lnTo>
                  <a:pt x="331174" y="1524"/>
                </a:lnTo>
                <a:lnTo>
                  <a:pt x="330808" y="0"/>
                </a:lnTo>
                <a:lnTo>
                  <a:pt x="344226" y="0"/>
                </a:lnTo>
                <a:lnTo>
                  <a:pt x="348299" y="2667"/>
                </a:lnTo>
                <a:lnTo>
                  <a:pt x="356955" y="10667"/>
                </a:lnTo>
                <a:close/>
              </a:path>
            </a:pathLst>
          </a:custGeom>
          <a:solidFill>
            <a:srgbClr val="E6F4F4"/>
          </a:solidFill>
        </p:spPr>
        <p:txBody>
          <a:bodyPr wrap="square" lIns="0" tIns="0" rIns="0" bIns="0" rtlCol="0"/>
          <a:lstStyle/>
          <a:p>
            <a:endParaRPr/>
          </a:p>
        </p:txBody>
      </p:sp>
      <p:sp>
        <p:nvSpPr>
          <p:cNvPr id="178" name="object 178"/>
          <p:cNvSpPr/>
          <p:nvPr/>
        </p:nvSpPr>
        <p:spPr>
          <a:xfrm>
            <a:off x="2094007" y="2324100"/>
            <a:ext cx="332105" cy="1905"/>
          </a:xfrm>
          <a:custGeom>
            <a:avLst/>
            <a:gdLst/>
            <a:ahLst/>
            <a:cxnLst/>
            <a:rect l="l" t="t" r="r" b="b"/>
            <a:pathLst>
              <a:path w="332105" h="1905">
                <a:moveTo>
                  <a:pt x="14050" y="1524"/>
                </a:moveTo>
                <a:lnTo>
                  <a:pt x="0" y="1524"/>
                </a:lnTo>
                <a:lnTo>
                  <a:pt x="2323" y="0"/>
                </a:lnTo>
                <a:lnTo>
                  <a:pt x="14416" y="0"/>
                </a:lnTo>
                <a:lnTo>
                  <a:pt x="14050" y="1524"/>
                </a:lnTo>
                <a:close/>
              </a:path>
              <a:path w="332105" h="1905">
                <a:moveTo>
                  <a:pt x="331537" y="1524"/>
                </a:moveTo>
                <a:lnTo>
                  <a:pt x="318119" y="1524"/>
                </a:lnTo>
                <a:lnTo>
                  <a:pt x="317753" y="0"/>
                </a:lnTo>
                <a:lnTo>
                  <a:pt x="329209" y="0"/>
                </a:lnTo>
                <a:lnTo>
                  <a:pt x="331537" y="1524"/>
                </a:lnTo>
                <a:close/>
              </a:path>
            </a:pathLst>
          </a:custGeom>
          <a:solidFill>
            <a:srgbClr val="E6F4F4"/>
          </a:solidFill>
        </p:spPr>
        <p:txBody>
          <a:bodyPr wrap="square" lIns="0" tIns="0" rIns="0" bIns="0" rtlCol="0"/>
          <a:lstStyle/>
          <a:p>
            <a:endParaRPr/>
          </a:p>
        </p:txBody>
      </p:sp>
      <p:sp>
        <p:nvSpPr>
          <p:cNvPr id="179" name="object 179"/>
          <p:cNvSpPr/>
          <p:nvPr/>
        </p:nvSpPr>
        <p:spPr>
          <a:xfrm>
            <a:off x="2096331" y="2316480"/>
            <a:ext cx="327025" cy="7620"/>
          </a:xfrm>
          <a:custGeom>
            <a:avLst/>
            <a:gdLst/>
            <a:ahLst/>
            <a:cxnLst/>
            <a:rect l="l" t="t" r="r" b="b"/>
            <a:pathLst>
              <a:path w="327025" h="7619">
                <a:moveTo>
                  <a:pt x="12092" y="7620"/>
                </a:moveTo>
                <a:lnTo>
                  <a:pt x="0" y="7620"/>
                </a:lnTo>
                <a:lnTo>
                  <a:pt x="11619" y="0"/>
                </a:lnTo>
                <a:lnTo>
                  <a:pt x="13921" y="0"/>
                </a:lnTo>
                <a:lnTo>
                  <a:pt x="12092" y="7620"/>
                </a:lnTo>
                <a:close/>
              </a:path>
              <a:path w="327025" h="7619">
                <a:moveTo>
                  <a:pt x="326885" y="7620"/>
                </a:moveTo>
                <a:lnTo>
                  <a:pt x="315429" y="7620"/>
                </a:lnTo>
                <a:lnTo>
                  <a:pt x="313600" y="0"/>
                </a:lnTo>
                <a:lnTo>
                  <a:pt x="315250" y="0"/>
                </a:lnTo>
                <a:lnTo>
                  <a:pt x="326885" y="7620"/>
                </a:lnTo>
                <a:close/>
              </a:path>
            </a:pathLst>
          </a:custGeom>
          <a:solidFill>
            <a:srgbClr val="E6F4F4"/>
          </a:solidFill>
        </p:spPr>
        <p:txBody>
          <a:bodyPr wrap="square" lIns="0" tIns="0" rIns="0" bIns="0" rtlCol="0"/>
          <a:lstStyle/>
          <a:p>
            <a:endParaRPr/>
          </a:p>
        </p:txBody>
      </p:sp>
      <p:sp>
        <p:nvSpPr>
          <p:cNvPr id="180" name="object 180"/>
          <p:cNvSpPr/>
          <p:nvPr/>
        </p:nvSpPr>
        <p:spPr>
          <a:xfrm>
            <a:off x="2107950" y="2308860"/>
            <a:ext cx="304165" cy="7620"/>
          </a:xfrm>
          <a:custGeom>
            <a:avLst/>
            <a:gdLst/>
            <a:ahLst/>
            <a:cxnLst/>
            <a:rect l="l" t="t" r="r" b="b"/>
            <a:pathLst>
              <a:path w="304164" h="7619">
                <a:moveTo>
                  <a:pt x="11933" y="5588"/>
                </a:moveTo>
                <a:lnTo>
                  <a:pt x="3098" y="5588"/>
                </a:lnTo>
                <a:lnTo>
                  <a:pt x="11619" y="0"/>
                </a:lnTo>
                <a:lnTo>
                  <a:pt x="17298" y="0"/>
                </a:lnTo>
                <a:lnTo>
                  <a:pt x="11933" y="5588"/>
                </a:lnTo>
                <a:close/>
              </a:path>
              <a:path w="304164" h="7619">
                <a:moveTo>
                  <a:pt x="2301" y="7620"/>
                </a:moveTo>
                <a:lnTo>
                  <a:pt x="0" y="7620"/>
                </a:lnTo>
                <a:lnTo>
                  <a:pt x="2731" y="5828"/>
                </a:lnTo>
                <a:lnTo>
                  <a:pt x="2301" y="7620"/>
                </a:lnTo>
                <a:close/>
              </a:path>
              <a:path w="304164" h="7619">
                <a:moveTo>
                  <a:pt x="303630" y="7620"/>
                </a:moveTo>
                <a:lnTo>
                  <a:pt x="301980" y="7620"/>
                </a:lnTo>
                <a:lnTo>
                  <a:pt x="301673" y="6338"/>
                </a:lnTo>
                <a:lnTo>
                  <a:pt x="303630" y="7620"/>
                </a:lnTo>
                <a:close/>
              </a:path>
              <a:path w="304164" h="7619">
                <a:moveTo>
                  <a:pt x="300528" y="5588"/>
                </a:moveTo>
                <a:lnTo>
                  <a:pt x="289301" y="5588"/>
                </a:lnTo>
                <a:lnTo>
                  <a:pt x="279912" y="0"/>
                </a:lnTo>
                <a:lnTo>
                  <a:pt x="291995" y="0"/>
                </a:lnTo>
                <a:lnTo>
                  <a:pt x="300528" y="5588"/>
                </a:lnTo>
                <a:close/>
              </a:path>
            </a:pathLst>
          </a:custGeom>
          <a:solidFill>
            <a:srgbClr val="E8F4F4"/>
          </a:solidFill>
        </p:spPr>
        <p:txBody>
          <a:bodyPr wrap="square" lIns="0" tIns="0" rIns="0" bIns="0" rtlCol="0"/>
          <a:lstStyle/>
          <a:p>
            <a:endParaRPr/>
          </a:p>
        </p:txBody>
      </p:sp>
      <p:sp>
        <p:nvSpPr>
          <p:cNvPr id="181" name="object 181"/>
          <p:cNvSpPr/>
          <p:nvPr/>
        </p:nvSpPr>
        <p:spPr>
          <a:xfrm>
            <a:off x="2119570" y="2305812"/>
            <a:ext cx="280670" cy="3175"/>
          </a:xfrm>
          <a:custGeom>
            <a:avLst/>
            <a:gdLst/>
            <a:ahLst/>
            <a:cxnLst/>
            <a:rect l="l" t="t" r="r" b="b"/>
            <a:pathLst>
              <a:path w="280669" h="3175">
                <a:moveTo>
                  <a:pt x="5678" y="3047"/>
                </a:moveTo>
                <a:lnTo>
                  <a:pt x="0" y="3047"/>
                </a:lnTo>
                <a:lnTo>
                  <a:pt x="4647" y="0"/>
                </a:lnTo>
                <a:lnTo>
                  <a:pt x="8604" y="0"/>
                </a:lnTo>
                <a:lnTo>
                  <a:pt x="5678" y="3047"/>
                </a:lnTo>
                <a:close/>
              </a:path>
              <a:path w="280669" h="3175">
                <a:moveTo>
                  <a:pt x="280375" y="3047"/>
                </a:moveTo>
                <a:lnTo>
                  <a:pt x="268293" y="3047"/>
                </a:lnTo>
                <a:lnTo>
                  <a:pt x="263172" y="0"/>
                </a:lnTo>
                <a:lnTo>
                  <a:pt x="275721" y="0"/>
                </a:lnTo>
                <a:lnTo>
                  <a:pt x="280375" y="3047"/>
                </a:lnTo>
                <a:close/>
              </a:path>
            </a:pathLst>
          </a:custGeom>
          <a:solidFill>
            <a:srgbClr val="E8F6F6"/>
          </a:solidFill>
        </p:spPr>
        <p:txBody>
          <a:bodyPr wrap="square" lIns="0" tIns="0" rIns="0" bIns="0" rtlCol="0"/>
          <a:lstStyle/>
          <a:p>
            <a:endParaRPr/>
          </a:p>
        </p:txBody>
      </p:sp>
      <p:sp>
        <p:nvSpPr>
          <p:cNvPr id="182" name="object 182"/>
          <p:cNvSpPr/>
          <p:nvPr/>
        </p:nvSpPr>
        <p:spPr>
          <a:xfrm>
            <a:off x="2124218" y="2295144"/>
            <a:ext cx="271145" cy="10795"/>
          </a:xfrm>
          <a:custGeom>
            <a:avLst/>
            <a:gdLst/>
            <a:ahLst/>
            <a:cxnLst/>
            <a:rect l="l" t="t" r="r" b="b"/>
            <a:pathLst>
              <a:path w="271144" h="10794">
                <a:moveTo>
                  <a:pt x="27669" y="6604"/>
                </a:moveTo>
                <a:lnTo>
                  <a:pt x="8008" y="6604"/>
                </a:lnTo>
                <a:lnTo>
                  <a:pt x="23009" y="0"/>
                </a:lnTo>
                <a:lnTo>
                  <a:pt x="30839" y="0"/>
                </a:lnTo>
                <a:lnTo>
                  <a:pt x="27669" y="6604"/>
                </a:lnTo>
                <a:close/>
              </a:path>
              <a:path w="271144" h="10794">
                <a:moveTo>
                  <a:pt x="3956" y="10667"/>
                </a:moveTo>
                <a:lnTo>
                  <a:pt x="0" y="10667"/>
                </a:lnTo>
                <a:lnTo>
                  <a:pt x="2495" y="9031"/>
                </a:lnTo>
                <a:lnTo>
                  <a:pt x="7747" y="6718"/>
                </a:lnTo>
                <a:lnTo>
                  <a:pt x="3956" y="10667"/>
                </a:lnTo>
                <a:close/>
              </a:path>
              <a:path w="271144" h="10794">
                <a:moveTo>
                  <a:pt x="271073" y="10667"/>
                </a:moveTo>
                <a:lnTo>
                  <a:pt x="258524" y="10667"/>
                </a:lnTo>
                <a:lnTo>
                  <a:pt x="251698" y="6604"/>
                </a:lnTo>
                <a:lnTo>
                  <a:pt x="247126" y="6604"/>
                </a:lnTo>
                <a:lnTo>
                  <a:pt x="242370" y="0"/>
                </a:lnTo>
                <a:lnTo>
                  <a:pt x="248092" y="0"/>
                </a:lnTo>
                <a:lnTo>
                  <a:pt x="268574" y="9031"/>
                </a:lnTo>
                <a:lnTo>
                  <a:pt x="271073" y="10667"/>
                </a:lnTo>
                <a:close/>
              </a:path>
            </a:pathLst>
          </a:custGeom>
          <a:solidFill>
            <a:srgbClr val="E8F6F6"/>
          </a:solidFill>
        </p:spPr>
        <p:txBody>
          <a:bodyPr wrap="square" lIns="0" tIns="0" rIns="0" bIns="0" rtlCol="0"/>
          <a:lstStyle/>
          <a:p>
            <a:endParaRPr/>
          </a:p>
        </p:txBody>
      </p:sp>
      <p:sp>
        <p:nvSpPr>
          <p:cNvPr id="183" name="object 183"/>
          <p:cNvSpPr/>
          <p:nvPr/>
        </p:nvSpPr>
        <p:spPr>
          <a:xfrm>
            <a:off x="2147227" y="2286000"/>
            <a:ext cx="225425" cy="9525"/>
          </a:xfrm>
          <a:custGeom>
            <a:avLst/>
            <a:gdLst/>
            <a:ahLst/>
            <a:cxnLst/>
            <a:rect l="l" t="t" r="r" b="b"/>
            <a:pathLst>
              <a:path w="225425" h="9525">
                <a:moveTo>
                  <a:pt x="51904" y="3048"/>
                </a:moveTo>
                <a:lnTo>
                  <a:pt x="13845" y="3048"/>
                </a:lnTo>
                <a:lnTo>
                  <a:pt x="20588" y="79"/>
                </a:lnTo>
                <a:lnTo>
                  <a:pt x="20901" y="0"/>
                </a:lnTo>
                <a:lnTo>
                  <a:pt x="53733" y="0"/>
                </a:lnTo>
                <a:lnTo>
                  <a:pt x="51904" y="3048"/>
                </a:lnTo>
                <a:close/>
              </a:path>
              <a:path w="225425" h="9525">
                <a:moveTo>
                  <a:pt x="7830" y="9144"/>
                </a:moveTo>
                <a:lnTo>
                  <a:pt x="0" y="9144"/>
                </a:lnTo>
                <a:lnTo>
                  <a:pt x="9929" y="4772"/>
                </a:lnTo>
                <a:lnTo>
                  <a:pt x="7830" y="9144"/>
                </a:lnTo>
                <a:close/>
              </a:path>
              <a:path w="225425" h="9525">
                <a:moveTo>
                  <a:pt x="225083" y="9144"/>
                </a:moveTo>
                <a:lnTo>
                  <a:pt x="219361" y="9144"/>
                </a:lnTo>
                <a:lnTo>
                  <a:pt x="216700" y="5447"/>
                </a:lnTo>
                <a:lnTo>
                  <a:pt x="225083" y="9144"/>
                </a:lnTo>
                <a:close/>
              </a:path>
              <a:path w="225425" h="9525">
                <a:moveTo>
                  <a:pt x="211259" y="3048"/>
                </a:moveTo>
                <a:lnTo>
                  <a:pt x="173824" y="3048"/>
                </a:lnTo>
                <a:lnTo>
                  <a:pt x="171995" y="0"/>
                </a:lnTo>
                <a:lnTo>
                  <a:pt x="204214" y="0"/>
                </a:lnTo>
                <a:lnTo>
                  <a:pt x="204526" y="79"/>
                </a:lnTo>
                <a:lnTo>
                  <a:pt x="211259" y="3048"/>
                </a:lnTo>
                <a:close/>
              </a:path>
            </a:pathLst>
          </a:custGeom>
          <a:solidFill>
            <a:srgbClr val="E9F6F6"/>
          </a:solidFill>
        </p:spPr>
        <p:txBody>
          <a:bodyPr wrap="square" lIns="0" tIns="0" rIns="0" bIns="0" rtlCol="0"/>
          <a:lstStyle/>
          <a:p>
            <a:endParaRPr/>
          </a:p>
        </p:txBody>
      </p:sp>
      <p:sp>
        <p:nvSpPr>
          <p:cNvPr id="184" name="object 184"/>
          <p:cNvSpPr/>
          <p:nvPr/>
        </p:nvSpPr>
        <p:spPr>
          <a:xfrm>
            <a:off x="2168129" y="2275332"/>
            <a:ext cx="183515" cy="10795"/>
          </a:xfrm>
          <a:custGeom>
            <a:avLst/>
            <a:gdLst/>
            <a:ahLst/>
            <a:cxnLst/>
            <a:rect l="l" t="t" r="r" b="b"/>
            <a:pathLst>
              <a:path w="183514" h="10794">
                <a:moveTo>
                  <a:pt x="32832" y="10667"/>
                </a:moveTo>
                <a:lnTo>
                  <a:pt x="0" y="10667"/>
                </a:lnTo>
                <a:lnTo>
                  <a:pt x="41932" y="0"/>
                </a:lnTo>
                <a:lnTo>
                  <a:pt x="141580" y="0"/>
                </a:lnTo>
                <a:lnTo>
                  <a:pt x="145556" y="1016"/>
                </a:lnTo>
                <a:lnTo>
                  <a:pt x="38623" y="1016"/>
                </a:lnTo>
                <a:lnTo>
                  <a:pt x="32832" y="10667"/>
                </a:lnTo>
                <a:close/>
              </a:path>
              <a:path w="183514" h="10794">
                <a:moveTo>
                  <a:pt x="183313" y="10667"/>
                </a:moveTo>
                <a:lnTo>
                  <a:pt x="151094" y="10667"/>
                </a:lnTo>
                <a:lnTo>
                  <a:pt x="145303" y="1016"/>
                </a:lnTo>
                <a:lnTo>
                  <a:pt x="145556" y="1016"/>
                </a:lnTo>
                <a:lnTo>
                  <a:pt x="183313" y="10667"/>
                </a:lnTo>
                <a:close/>
              </a:path>
            </a:pathLst>
          </a:custGeom>
          <a:solidFill>
            <a:srgbClr val="EBF6F6"/>
          </a:solidFill>
        </p:spPr>
        <p:txBody>
          <a:bodyPr wrap="square" lIns="0" tIns="0" rIns="0" bIns="0" rtlCol="0"/>
          <a:lstStyle/>
          <a:p>
            <a:endParaRPr/>
          </a:p>
        </p:txBody>
      </p:sp>
      <p:sp>
        <p:nvSpPr>
          <p:cNvPr id="185" name="object 185"/>
          <p:cNvSpPr/>
          <p:nvPr/>
        </p:nvSpPr>
        <p:spPr>
          <a:xfrm>
            <a:off x="2237133" y="2270760"/>
            <a:ext cx="45720" cy="3810"/>
          </a:xfrm>
          <a:custGeom>
            <a:avLst/>
            <a:gdLst/>
            <a:ahLst/>
            <a:cxnLst/>
            <a:rect l="l" t="t" r="r" b="b"/>
            <a:pathLst>
              <a:path w="45719" h="3810">
                <a:moveTo>
                  <a:pt x="0" y="0"/>
                </a:moveTo>
                <a:lnTo>
                  <a:pt x="45723" y="0"/>
                </a:lnTo>
                <a:lnTo>
                  <a:pt x="45723" y="3810"/>
                </a:lnTo>
                <a:lnTo>
                  <a:pt x="0" y="3810"/>
                </a:lnTo>
                <a:lnTo>
                  <a:pt x="0" y="0"/>
                </a:lnTo>
                <a:close/>
              </a:path>
            </a:pathLst>
          </a:custGeom>
          <a:solidFill>
            <a:srgbClr val="EBF6F6"/>
          </a:solidFill>
        </p:spPr>
        <p:txBody>
          <a:bodyPr wrap="square" lIns="0" tIns="0" rIns="0" bIns="0" rtlCol="0"/>
          <a:lstStyle/>
          <a:p>
            <a:endParaRPr/>
          </a:p>
        </p:txBody>
      </p:sp>
      <p:sp>
        <p:nvSpPr>
          <p:cNvPr id="186" name="object 186"/>
          <p:cNvSpPr/>
          <p:nvPr/>
        </p:nvSpPr>
        <p:spPr>
          <a:xfrm>
            <a:off x="2210561" y="2275204"/>
            <a:ext cx="99060" cy="0"/>
          </a:xfrm>
          <a:custGeom>
            <a:avLst/>
            <a:gdLst/>
            <a:ahLst/>
            <a:cxnLst/>
            <a:rect l="l" t="t" r="r" b="b"/>
            <a:pathLst>
              <a:path w="99060">
                <a:moveTo>
                  <a:pt x="0" y="0"/>
                </a:moveTo>
                <a:lnTo>
                  <a:pt x="98651" y="0"/>
                </a:lnTo>
              </a:path>
            </a:pathLst>
          </a:custGeom>
          <a:ln w="3175">
            <a:solidFill>
              <a:srgbClr val="EBF6F6"/>
            </a:solidFill>
          </a:ln>
        </p:spPr>
        <p:txBody>
          <a:bodyPr wrap="square" lIns="0" tIns="0" rIns="0" bIns="0" rtlCol="0"/>
          <a:lstStyle/>
          <a:p>
            <a:endParaRPr/>
          </a:p>
        </p:txBody>
      </p:sp>
      <p:sp>
        <p:nvSpPr>
          <p:cNvPr id="187" name="object 187"/>
          <p:cNvSpPr/>
          <p:nvPr/>
        </p:nvSpPr>
        <p:spPr>
          <a:xfrm>
            <a:off x="1994916" y="2269235"/>
            <a:ext cx="530860" cy="480695"/>
          </a:xfrm>
          <a:custGeom>
            <a:avLst/>
            <a:gdLst/>
            <a:ahLst/>
            <a:cxnLst/>
            <a:rect l="l" t="t" r="r" b="b"/>
            <a:pathLst>
              <a:path w="530860" h="480694">
                <a:moveTo>
                  <a:pt x="1524" y="269240"/>
                </a:moveTo>
                <a:lnTo>
                  <a:pt x="0" y="256540"/>
                </a:lnTo>
                <a:lnTo>
                  <a:pt x="0" y="231140"/>
                </a:lnTo>
                <a:lnTo>
                  <a:pt x="4572" y="194310"/>
                </a:lnTo>
                <a:lnTo>
                  <a:pt x="7620" y="184150"/>
                </a:lnTo>
                <a:lnTo>
                  <a:pt x="12192" y="171450"/>
                </a:lnTo>
                <a:lnTo>
                  <a:pt x="15240" y="160020"/>
                </a:lnTo>
                <a:lnTo>
                  <a:pt x="44196" y="107950"/>
                </a:lnTo>
                <a:lnTo>
                  <a:pt x="77724" y="71120"/>
                </a:lnTo>
                <a:lnTo>
                  <a:pt x="115824" y="41910"/>
                </a:lnTo>
                <a:lnTo>
                  <a:pt x="161543" y="19050"/>
                </a:lnTo>
                <a:lnTo>
                  <a:pt x="198119" y="7620"/>
                </a:lnTo>
                <a:lnTo>
                  <a:pt x="211836" y="5080"/>
                </a:lnTo>
                <a:lnTo>
                  <a:pt x="224028" y="2540"/>
                </a:lnTo>
                <a:lnTo>
                  <a:pt x="251460" y="0"/>
                </a:lnTo>
                <a:lnTo>
                  <a:pt x="278892" y="0"/>
                </a:lnTo>
                <a:lnTo>
                  <a:pt x="292607" y="1270"/>
                </a:lnTo>
                <a:lnTo>
                  <a:pt x="304800" y="2540"/>
                </a:lnTo>
                <a:lnTo>
                  <a:pt x="251460" y="2540"/>
                </a:lnTo>
                <a:lnTo>
                  <a:pt x="237743" y="3810"/>
                </a:lnTo>
                <a:lnTo>
                  <a:pt x="225552" y="5080"/>
                </a:lnTo>
                <a:lnTo>
                  <a:pt x="216409" y="6350"/>
                </a:lnTo>
                <a:lnTo>
                  <a:pt x="211836" y="6350"/>
                </a:lnTo>
                <a:lnTo>
                  <a:pt x="211015" y="7717"/>
                </a:lnTo>
                <a:lnTo>
                  <a:pt x="187452" y="12700"/>
                </a:lnTo>
                <a:lnTo>
                  <a:pt x="171196" y="19050"/>
                </a:lnTo>
                <a:lnTo>
                  <a:pt x="163068" y="19050"/>
                </a:lnTo>
                <a:lnTo>
                  <a:pt x="161234" y="22869"/>
                </a:lnTo>
                <a:lnTo>
                  <a:pt x="140208" y="31750"/>
                </a:lnTo>
                <a:lnTo>
                  <a:pt x="137160" y="31750"/>
                </a:lnTo>
                <a:lnTo>
                  <a:pt x="134496" y="34524"/>
                </a:lnTo>
                <a:lnTo>
                  <a:pt x="117348" y="43180"/>
                </a:lnTo>
                <a:lnTo>
                  <a:pt x="115880" y="44450"/>
                </a:lnTo>
                <a:lnTo>
                  <a:pt x="97536" y="57150"/>
                </a:lnTo>
                <a:lnTo>
                  <a:pt x="96012" y="57150"/>
                </a:lnTo>
                <a:lnTo>
                  <a:pt x="95356" y="59883"/>
                </a:lnTo>
                <a:lnTo>
                  <a:pt x="79248" y="73660"/>
                </a:lnTo>
                <a:lnTo>
                  <a:pt x="70864" y="82551"/>
                </a:lnTo>
                <a:lnTo>
                  <a:pt x="57912" y="95250"/>
                </a:lnTo>
                <a:lnTo>
                  <a:pt x="56388" y="95250"/>
                </a:lnTo>
                <a:lnTo>
                  <a:pt x="54494" y="100510"/>
                </a:lnTo>
                <a:lnTo>
                  <a:pt x="48090" y="107950"/>
                </a:lnTo>
                <a:lnTo>
                  <a:pt x="45720" y="107950"/>
                </a:lnTo>
                <a:lnTo>
                  <a:pt x="45262" y="111760"/>
                </a:lnTo>
                <a:lnTo>
                  <a:pt x="39155" y="120650"/>
                </a:lnTo>
                <a:lnTo>
                  <a:pt x="38100" y="120650"/>
                </a:lnTo>
                <a:lnTo>
                  <a:pt x="37777" y="123337"/>
                </a:lnTo>
                <a:lnTo>
                  <a:pt x="33528" y="129540"/>
                </a:lnTo>
                <a:lnTo>
                  <a:pt x="22860" y="149860"/>
                </a:lnTo>
                <a:lnTo>
                  <a:pt x="19158" y="158750"/>
                </a:lnTo>
                <a:lnTo>
                  <a:pt x="18288" y="158750"/>
                </a:lnTo>
                <a:lnTo>
                  <a:pt x="17983" y="161290"/>
                </a:lnTo>
                <a:lnTo>
                  <a:pt x="13716" y="171450"/>
                </a:lnTo>
                <a:lnTo>
                  <a:pt x="10541" y="184150"/>
                </a:lnTo>
                <a:lnTo>
                  <a:pt x="9143" y="184150"/>
                </a:lnTo>
                <a:lnTo>
                  <a:pt x="7772" y="195580"/>
                </a:lnTo>
                <a:lnTo>
                  <a:pt x="7620" y="195580"/>
                </a:lnTo>
                <a:lnTo>
                  <a:pt x="7474" y="196850"/>
                </a:lnTo>
                <a:lnTo>
                  <a:pt x="6096" y="196850"/>
                </a:lnTo>
                <a:lnTo>
                  <a:pt x="4572" y="209550"/>
                </a:lnTo>
                <a:lnTo>
                  <a:pt x="3048" y="209550"/>
                </a:lnTo>
                <a:lnTo>
                  <a:pt x="1524" y="222250"/>
                </a:lnTo>
                <a:lnTo>
                  <a:pt x="1524" y="269240"/>
                </a:lnTo>
                <a:close/>
              </a:path>
              <a:path w="530860" h="480694">
                <a:moveTo>
                  <a:pt x="376428" y="31750"/>
                </a:moveTo>
                <a:lnTo>
                  <a:pt x="367284" y="19050"/>
                </a:lnTo>
                <a:lnTo>
                  <a:pt x="359155" y="19050"/>
                </a:lnTo>
                <a:lnTo>
                  <a:pt x="342900" y="12700"/>
                </a:lnTo>
                <a:lnTo>
                  <a:pt x="319336" y="7717"/>
                </a:lnTo>
                <a:lnTo>
                  <a:pt x="318516" y="6350"/>
                </a:lnTo>
                <a:lnTo>
                  <a:pt x="313942" y="6350"/>
                </a:lnTo>
                <a:lnTo>
                  <a:pt x="278892" y="2540"/>
                </a:lnTo>
                <a:lnTo>
                  <a:pt x="304800" y="2540"/>
                </a:lnTo>
                <a:lnTo>
                  <a:pt x="318515" y="5080"/>
                </a:lnTo>
                <a:lnTo>
                  <a:pt x="326642" y="6350"/>
                </a:lnTo>
                <a:lnTo>
                  <a:pt x="331059" y="7717"/>
                </a:lnTo>
                <a:lnTo>
                  <a:pt x="344424" y="11430"/>
                </a:lnTo>
                <a:lnTo>
                  <a:pt x="368808" y="19050"/>
                </a:lnTo>
                <a:lnTo>
                  <a:pt x="376428" y="22860"/>
                </a:lnTo>
                <a:lnTo>
                  <a:pt x="370366" y="22860"/>
                </a:lnTo>
                <a:lnTo>
                  <a:pt x="376428" y="31750"/>
                </a:lnTo>
                <a:close/>
              </a:path>
              <a:path w="530860" h="480694">
                <a:moveTo>
                  <a:pt x="204216" y="19050"/>
                </a:moveTo>
                <a:lnTo>
                  <a:pt x="211015" y="7717"/>
                </a:lnTo>
                <a:lnTo>
                  <a:pt x="211477" y="7620"/>
                </a:lnTo>
                <a:lnTo>
                  <a:pt x="204216" y="19050"/>
                </a:lnTo>
                <a:close/>
              </a:path>
              <a:path w="530860" h="480694">
                <a:moveTo>
                  <a:pt x="326136" y="19050"/>
                </a:moveTo>
                <a:lnTo>
                  <a:pt x="318874" y="7620"/>
                </a:lnTo>
                <a:lnTo>
                  <a:pt x="319336" y="7717"/>
                </a:lnTo>
                <a:lnTo>
                  <a:pt x="326136" y="19050"/>
                </a:lnTo>
                <a:close/>
              </a:path>
              <a:path w="530860" h="480694">
                <a:moveTo>
                  <a:pt x="156972" y="31750"/>
                </a:moveTo>
                <a:lnTo>
                  <a:pt x="161234" y="22869"/>
                </a:lnTo>
                <a:lnTo>
                  <a:pt x="156972" y="31750"/>
                </a:lnTo>
                <a:close/>
              </a:path>
              <a:path w="530860" h="480694">
                <a:moveTo>
                  <a:pt x="521208" y="184150"/>
                </a:moveTo>
                <a:lnTo>
                  <a:pt x="519684" y="184150"/>
                </a:lnTo>
                <a:lnTo>
                  <a:pt x="516636" y="176530"/>
                </a:lnTo>
                <a:lnTo>
                  <a:pt x="516636" y="171450"/>
                </a:lnTo>
                <a:lnTo>
                  <a:pt x="514730" y="171450"/>
                </a:lnTo>
                <a:lnTo>
                  <a:pt x="512064" y="161290"/>
                </a:lnTo>
                <a:lnTo>
                  <a:pt x="512064" y="158750"/>
                </a:lnTo>
                <a:lnTo>
                  <a:pt x="511193" y="158750"/>
                </a:lnTo>
                <a:lnTo>
                  <a:pt x="507492" y="149860"/>
                </a:lnTo>
                <a:lnTo>
                  <a:pt x="505968" y="147320"/>
                </a:lnTo>
                <a:lnTo>
                  <a:pt x="505968" y="146050"/>
                </a:lnTo>
                <a:lnTo>
                  <a:pt x="505169" y="146050"/>
                </a:lnTo>
                <a:lnTo>
                  <a:pt x="499872" y="137160"/>
                </a:lnTo>
                <a:lnTo>
                  <a:pt x="499872" y="133350"/>
                </a:lnTo>
                <a:lnTo>
                  <a:pt x="497912" y="133350"/>
                </a:lnTo>
                <a:lnTo>
                  <a:pt x="495300" y="129540"/>
                </a:lnTo>
                <a:lnTo>
                  <a:pt x="492252" y="124460"/>
                </a:lnTo>
                <a:lnTo>
                  <a:pt x="492252" y="120650"/>
                </a:lnTo>
                <a:lnTo>
                  <a:pt x="490298" y="120650"/>
                </a:lnTo>
                <a:lnTo>
                  <a:pt x="483108" y="109220"/>
                </a:lnTo>
                <a:lnTo>
                  <a:pt x="483108" y="107950"/>
                </a:lnTo>
                <a:lnTo>
                  <a:pt x="482261" y="107950"/>
                </a:lnTo>
                <a:lnTo>
                  <a:pt x="473019" y="96520"/>
                </a:lnTo>
                <a:lnTo>
                  <a:pt x="472440" y="95250"/>
                </a:lnTo>
                <a:lnTo>
                  <a:pt x="471677" y="95250"/>
                </a:lnTo>
                <a:lnTo>
                  <a:pt x="467868" y="91440"/>
                </a:lnTo>
                <a:lnTo>
                  <a:pt x="466765" y="90308"/>
                </a:lnTo>
                <a:lnTo>
                  <a:pt x="449580" y="69850"/>
                </a:lnTo>
                <a:lnTo>
                  <a:pt x="446300" y="69850"/>
                </a:lnTo>
                <a:lnTo>
                  <a:pt x="433829" y="59963"/>
                </a:lnTo>
                <a:lnTo>
                  <a:pt x="432816" y="57150"/>
                </a:lnTo>
                <a:lnTo>
                  <a:pt x="431291" y="57150"/>
                </a:lnTo>
                <a:lnTo>
                  <a:pt x="414843" y="45720"/>
                </a:lnTo>
                <a:lnTo>
                  <a:pt x="414528" y="44450"/>
                </a:lnTo>
                <a:lnTo>
                  <a:pt x="412947" y="44450"/>
                </a:lnTo>
                <a:lnTo>
                  <a:pt x="411480" y="43180"/>
                </a:lnTo>
                <a:lnTo>
                  <a:pt x="390144" y="31750"/>
                </a:lnTo>
                <a:lnTo>
                  <a:pt x="370366" y="22860"/>
                </a:lnTo>
                <a:lnTo>
                  <a:pt x="376447" y="22869"/>
                </a:lnTo>
                <a:lnTo>
                  <a:pt x="413004" y="41910"/>
                </a:lnTo>
                <a:lnTo>
                  <a:pt x="452628" y="71120"/>
                </a:lnTo>
                <a:lnTo>
                  <a:pt x="484632" y="107950"/>
                </a:lnTo>
                <a:lnTo>
                  <a:pt x="509016" y="148590"/>
                </a:lnTo>
                <a:lnTo>
                  <a:pt x="518160" y="171450"/>
                </a:lnTo>
                <a:lnTo>
                  <a:pt x="521208" y="184150"/>
                </a:lnTo>
                <a:close/>
              </a:path>
              <a:path w="530860" h="480694">
                <a:moveTo>
                  <a:pt x="124968" y="44450"/>
                </a:moveTo>
                <a:lnTo>
                  <a:pt x="134496" y="34524"/>
                </a:lnTo>
                <a:lnTo>
                  <a:pt x="134961" y="34290"/>
                </a:lnTo>
                <a:lnTo>
                  <a:pt x="124968" y="44450"/>
                </a:lnTo>
                <a:close/>
              </a:path>
              <a:path w="530860" h="480694">
                <a:moveTo>
                  <a:pt x="112776" y="57150"/>
                </a:moveTo>
                <a:lnTo>
                  <a:pt x="115812" y="44450"/>
                </a:lnTo>
                <a:lnTo>
                  <a:pt x="112776" y="57150"/>
                </a:lnTo>
                <a:close/>
              </a:path>
              <a:path w="530860" h="480694">
                <a:moveTo>
                  <a:pt x="92964" y="69850"/>
                </a:moveTo>
                <a:lnTo>
                  <a:pt x="95356" y="59883"/>
                </a:lnTo>
                <a:lnTo>
                  <a:pt x="95582" y="59690"/>
                </a:lnTo>
                <a:lnTo>
                  <a:pt x="92964" y="69850"/>
                </a:lnTo>
                <a:close/>
              </a:path>
              <a:path w="530860" h="480694">
                <a:moveTo>
                  <a:pt x="437388" y="69850"/>
                </a:moveTo>
                <a:lnTo>
                  <a:pt x="433483" y="59690"/>
                </a:lnTo>
                <a:lnTo>
                  <a:pt x="433829" y="59963"/>
                </a:lnTo>
                <a:lnTo>
                  <a:pt x="437388" y="69850"/>
                </a:lnTo>
                <a:close/>
              </a:path>
              <a:path w="530860" h="480694">
                <a:moveTo>
                  <a:pt x="68468" y="85092"/>
                </a:moveTo>
                <a:lnTo>
                  <a:pt x="70864" y="82551"/>
                </a:lnTo>
                <a:lnTo>
                  <a:pt x="83820" y="69850"/>
                </a:lnTo>
                <a:lnTo>
                  <a:pt x="68468" y="85092"/>
                </a:lnTo>
                <a:close/>
              </a:path>
              <a:path w="530860" h="480694">
                <a:moveTo>
                  <a:pt x="62484" y="91440"/>
                </a:moveTo>
                <a:lnTo>
                  <a:pt x="62075" y="91440"/>
                </a:lnTo>
                <a:lnTo>
                  <a:pt x="68468" y="85092"/>
                </a:lnTo>
                <a:lnTo>
                  <a:pt x="62484" y="91440"/>
                </a:lnTo>
                <a:close/>
              </a:path>
              <a:path w="530860" h="480694">
                <a:moveTo>
                  <a:pt x="470916" y="95250"/>
                </a:moveTo>
                <a:lnTo>
                  <a:pt x="462917" y="86360"/>
                </a:lnTo>
                <a:lnTo>
                  <a:pt x="466765" y="90308"/>
                </a:lnTo>
                <a:lnTo>
                  <a:pt x="470916" y="95250"/>
                </a:lnTo>
                <a:close/>
              </a:path>
              <a:path w="530860" h="480694">
                <a:moveTo>
                  <a:pt x="477012" y="107950"/>
                </a:moveTo>
                <a:lnTo>
                  <a:pt x="472897" y="96520"/>
                </a:lnTo>
                <a:lnTo>
                  <a:pt x="477012" y="107950"/>
                </a:lnTo>
                <a:close/>
              </a:path>
              <a:path w="530860" h="480694">
                <a:moveTo>
                  <a:pt x="51816" y="107950"/>
                </a:moveTo>
                <a:lnTo>
                  <a:pt x="54494" y="100510"/>
                </a:lnTo>
                <a:lnTo>
                  <a:pt x="54649" y="100330"/>
                </a:lnTo>
                <a:lnTo>
                  <a:pt x="51816" y="107950"/>
                </a:lnTo>
                <a:close/>
              </a:path>
              <a:path w="530860" h="480694">
                <a:moveTo>
                  <a:pt x="44196" y="120650"/>
                </a:moveTo>
                <a:lnTo>
                  <a:pt x="45253" y="111760"/>
                </a:lnTo>
                <a:lnTo>
                  <a:pt x="44196" y="120650"/>
                </a:lnTo>
                <a:close/>
              </a:path>
              <a:path w="530860" h="480694">
                <a:moveTo>
                  <a:pt x="36576" y="133350"/>
                </a:moveTo>
                <a:lnTo>
                  <a:pt x="37777" y="123337"/>
                </a:lnTo>
                <a:lnTo>
                  <a:pt x="37878" y="123190"/>
                </a:lnTo>
                <a:lnTo>
                  <a:pt x="36576" y="133350"/>
                </a:lnTo>
                <a:close/>
              </a:path>
              <a:path w="530860" h="480694">
                <a:moveTo>
                  <a:pt x="16764" y="171450"/>
                </a:moveTo>
                <a:lnTo>
                  <a:pt x="17949" y="161290"/>
                </a:lnTo>
                <a:lnTo>
                  <a:pt x="16764" y="171450"/>
                </a:lnTo>
                <a:close/>
              </a:path>
              <a:path w="530860" h="480694">
                <a:moveTo>
                  <a:pt x="521208" y="184150"/>
                </a:moveTo>
                <a:close/>
              </a:path>
              <a:path w="530860" h="480694">
                <a:moveTo>
                  <a:pt x="520065" y="309880"/>
                </a:moveTo>
                <a:lnTo>
                  <a:pt x="522732" y="298450"/>
                </a:lnTo>
                <a:lnTo>
                  <a:pt x="524256" y="285750"/>
                </a:lnTo>
                <a:lnTo>
                  <a:pt x="525780" y="285750"/>
                </a:lnTo>
                <a:lnTo>
                  <a:pt x="527304" y="273050"/>
                </a:lnTo>
                <a:lnTo>
                  <a:pt x="528828" y="234950"/>
                </a:lnTo>
                <a:lnTo>
                  <a:pt x="527304" y="234950"/>
                </a:lnTo>
                <a:lnTo>
                  <a:pt x="527304" y="222250"/>
                </a:lnTo>
                <a:lnTo>
                  <a:pt x="526224" y="222250"/>
                </a:lnTo>
                <a:lnTo>
                  <a:pt x="525780" y="218440"/>
                </a:lnTo>
                <a:lnTo>
                  <a:pt x="525780" y="209550"/>
                </a:lnTo>
                <a:lnTo>
                  <a:pt x="524473" y="209550"/>
                </a:lnTo>
                <a:lnTo>
                  <a:pt x="524256" y="208280"/>
                </a:lnTo>
                <a:lnTo>
                  <a:pt x="524256" y="196850"/>
                </a:lnTo>
                <a:lnTo>
                  <a:pt x="522859" y="196850"/>
                </a:lnTo>
                <a:lnTo>
                  <a:pt x="522732" y="195580"/>
                </a:lnTo>
                <a:lnTo>
                  <a:pt x="521208" y="190500"/>
                </a:lnTo>
                <a:lnTo>
                  <a:pt x="521208" y="184150"/>
                </a:lnTo>
                <a:lnTo>
                  <a:pt x="524256" y="194310"/>
                </a:lnTo>
                <a:lnTo>
                  <a:pt x="527304" y="207010"/>
                </a:lnTo>
                <a:lnTo>
                  <a:pt x="530352" y="231140"/>
                </a:lnTo>
                <a:lnTo>
                  <a:pt x="530352" y="256540"/>
                </a:lnTo>
                <a:lnTo>
                  <a:pt x="527304" y="281940"/>
                </a:lnTo>
                <a:lnTo>
                  <a:pt x="521208" y="306070"/>
                </a:lnTo>
                <a:lnTo>
                  <a:pt x="520065" y="309880"/>
                </a:lnTo>
                <a:close/>
              </a:path>
              <a:path w="530860" h="480694">
                <a:moveTo>
                  <a:pt x="7620" y="196850"/>
                </a:moveTo>
                <a:lnTo>
                  <a:pt x="7772" y="195580"/>
                </a:lnTo>
                <a:lnTo>
                  <a:pt x="7620" y="196850"/>
                </a:lnTo>
                <a:close/>
              </a:path>
              <a:path w="530860" h="480694">
                <a:moveTo>
                  <a:pt x="3048" y="281940"/>
                </a:moveTo>
                <a:lnTo>
                  <a:pt x="2031" y="273050"/>
                </a:lnTo>
                <a:lnTo>
                  <a:pt x="3048" y="273050"/>
                </a:lnTo>
                <a:lnTo>
                  <a:pt x="3048" y="281940"/>
                </a:lnTo>
                <a:close/>
              </a:path>
              <a:path w="530860" h="480694">
                <a:moveTo>
                  <a:pt x="4572" y="293370"/>
                </a:moveTo>
                <a:lnTo>
                  <a:pt x="3619" y="285750"/>
                </a:lnTo>
                <a:lnTo>
                  <a:pt x="4572" y="285750"/>
                </a:lnTo>
                <a:lnTo>
                  <a:pt x="4572" y="293370"/>
                </a:lnTo>
                <a:close/>
              </a:path>
              <a:path w="530860" h="480694">
                <a:moveTo>
                  <a:pt x="7620" y="306070"/>
                </a:moveTo>
                <a:lnTo>
                  <a:pt x="5841" y="298450"/>
                </a:lnTo>
                <a:lnTo>
                  <a:pt x="7620" y="298450"/>
                </a:lnTo>
                <a:lnTo>
                  <a:pt x="7620" y="306070"/>
                </a:lnTo>
                <a:close/>
              </a:path>
              <a:path w="530860" h="480694">
                <a:moveTo>
                  <a:pt x="186976" y="478798"/>
                </a:moveTo>
                <a:lnTo>
                  <a:pt x="185928" y="478536"/>
                </a:lnTo>
                <a:lnTo>
                  <a:pt x="181863" y="477011"/>
                </a:lnTo>
                <a:lnTo>
                  <a:pt x="184404" y="477011"/>
                </a:lnTo>
                <a:lnTo>
                  <a:pt x="186976" y="478798"/>
                </a:lnTo>
                <a:close/>
              </a:path>
              <a:path w="530860" h="480694">
                <a:moveTo>
                  <a:pt x="153838" y="466309"/>
                </a:moveTo>
                <a:lnTo>
                  <a:pt x="148843" y="464311"/>
                </a:lnTo>
                <a:lnTo>
                  <a:pt x="152400" y="464311"/>
                </a:lnTo>
                <a:lnTo>
                  <a:pt x="153838" y="466309"/>
                </a:lnTo>
                <a:close/>
              </a:path>
              <a:path w="530860" h="480694">
                <a:moveTo>
                  <a:pt x="128343" y="454339"/>
                </a:moveTo>
                <a:lnTo>
                  <a:pt x="123570" y="451611"/>
                </a:lnTo>
                <a:lnTo>
                  <a:pt x="128016" y="451611"/>
                </a:lnTo>
                <a:lnTo>
                  <a:pt x="128343" y="454339"/>
                </a:lnTo>
                <a:close/>
              </a:path>
              <a:path w="530860" h="480694">
                <a:moveTo>
                  <a:pt x="108547" y="441769"/>
                </a:moveTo>
                <a:lnTo>
                  <a:pt x="104546" y="438911"/>
                </a:lnTo>
                <a:lnTo>
                  <a:pt x="108204" y="438911"/>
                </a:lnTo>
                <a:lnTo>
                  <a:pt x="108547" y="441769"/>
                </a:lnTo>
                <a:close/>
              </a:path>
              <a:path w="530860" h="480694">
                <a:moveTo>
                  <a:pt x="88595" y="426635"/>
                </a:moveTo>
                <a:lnTo>
                  <a:pt x="88086" y="426211"/>
                </a:lnTo>
                <a:lnTo>
                  <a:pt x="88392" y="426211"/>
                </a:lnTo>
                <a:lnTo>
                  <a:pt x="88595" y="426635"/>
                </a:lnTo>
                <a:close/>
              </a:path>
              <a:path w="530860" h="480694">
                <a:moveTo>
                  <a:pt x="50394" y="388325"/>
                </a:moveTo>
                <a:lnTo>
                  <a:pt x="50213" y="388111"/>
                </a:lnTo>
                <a:lnTo>
                  <a:pt x="50394" y="388325"/>
                </a:lnTo>
                <a:close/>
              </a:path>
              <a:path w="530860" h="480694">
                <a:moveTo>
                  <a:pt x="43135" y="379277"/>
                </a:moveTo>
                <a:lnTo>
                  <a:pt x="40757" y="375411"/>
                </a:lnTo>
                <a:lnTo>
                  <a:pt x="42672" y="375411"/>
                </a:lnTo>
                <a:lnTo>
                  <a:pt x="43135" y="379277"/>
                </a:lnTo>
                <a:close/>
              </a:path>
              <a:path w="530860" h="480694">
                <a:moveTo>
                  <a:pt x="35052" y="366141"/>
                </a:moveTo>
                <a:lnTo>
                  <a:pt x="32941" y="362711"/>
                </a:lnTo>
                <a:lnTo>
                  <a:pt x="35052" y="362711"/>
                </a:lnTo>
                <a:lnTo>
                  <a:pt x="35052" y="366141"/>
                </a:lnTo>
                <a:close/>
              </a:path>
              <a:path w="530860" h="480694">
                <a:moveTo>
                  <a:pt x="27432" y="353187"/>
                </a:moveTo>
                <a:lnTo>
                  <a:pt x="25617" y="350011"/>
                </a:lnTo>
                <a:lnTo>
                  <a:pt x="27432" y="350011"/>
                </a:lnTo>
                <a:lnTo>
                  <a:pt x="27432" y="353187"/>
                </a:lnTo>
                <a:close/>
              </a:path>
              <a:path w="530860" h="480694">
                <a:moveTo>
                  <a:pt x="21336" y="342519"/>
                </a:moveTo>
                <a:lnTo>
                  <a:pt x="19812" y="339852"/>
                </a:lnTo>
                <a:lnTo>
                  <a:pt x="18723" y="337311"/>
                </a:lnTo>
                <a:lnTo>
                  <a:pt x="21336" y="337311"/>
                </a:lnTo>
                <a:lnTo>
                  <a:pt x="21336" y="342519"/>
                </a:lnTo>
                <a:close/>
              </a:path>
              <a:path w="530860" h="480694">
                <a:moveTo>
                  <a:pt x="15240" y="329184"/>
                </a:moveTo>
                <a:lnTo>
                  <a:pt x="14096" y="324611"/>
                </a:lnTo>
                <a:lnTo>
                  <a:pt x="15240" y="324611"/>
                </a:lnTo>
                <a:lnTo>
                  <a:pt x="15240" y="329184"/>
                </a:lnTo>
                <a:close/>
              </a:path>
              <a:path w="530860" h="480694">
                <a:moveTo>
                  <a:pt x="10668" y="313436"/>
                </a:moveTo>
                <a:lnTo>
                  <a:pt x="10014" y="311911"/>
                </a:lnTo>
                <a:lnTo>
                  <a:pt x="10668" y="311911"/>
                </a:lnTo>
                <a:lnTo>
                  <a:pt x="10668" y="313436"/>
                </a:lnTo>
                <a:close/>
              </a:path>
              <a:path w="530860" h="480694">
                <a:moveTo>
                  <a:pt x="494882" y="366194"/>
                </a:moveTo>
                <a:lnTo>
                  <a:pt x="495300" y="362711"/>
                </a:lnTo>
                <a:lnTo>
                  <a:pt x="504729" y="348425"/>
                </a:lnTo>
                <a:lnTo>
                  <a:pt x="498348" y="361188"/>
                </a:lnTo>
                <a:lnTo>
                  <a:pt x="494882" y="366194"/>
                </a:lnTo>
                <a:close/>
              </a:path>
              <a:path w="530860" h="480694">
                <a:moveTo>
                  <a:pt x="487508" y="376845"/>
                </a:moveTo>
                <a:lnTo>
                  <a:pt x="487680" y="375411"/>
                </a:lnTo>
                <a:lnTo>
                  <a:pt x="488500" y="375411"/>
                </a:lnTo>
                <a:lnTo>
                  <a:pt x="487508" y="376845"/>
                </a:lnTo>
                <a:close/>
              </a:path>
              <a:path w="530860" h="480694">
                <a:moveTo>
                  <a:pt x="478420" y="389075"/>
                </a:moveTo>
                <a:lnTo>
                  <a:pt x="478536" y="388111"/>
                </a:lnTo>
                <a:lnTo>
                  <a:pt x="479161" y="388111"/>
                </a:lnTo>
                <a:lnTo>
                  <a:pt x="478420" y="389075"/>
                </a:lnTo>
                <a:close/>
              </a:path>
              <a:path w="530860" h="480694">
                <a:moveTo>
                  <a:pt x="421653" y="440971"/>
                </a:moveTo>
                <a:lnTo>
                  <a:pt x="422148" y="438911"/>
                </a:lnTo>
                <a:lnTo>
                  <a:pt x="424857" y="438911"/>
                </a:lnTo>
                <a:lnTo>
                  <a:pt x="421653" y="440971"/>
                </a:lnTo>
                <a:close/>
              </a:path>
              <a:path w="530860" h="480694">
                <a:moveTo>
                  <a:pt x="336752" y="480240"/>
                </a:moveTo>
                <a:lnTo>
                  <a:pt x="339852" y="477011"/>
                </a:lnTo>
                <a:lnTo>
                  <a:pt x="348488" y="477011"/>
                </a:lnTo>
                <a:lnTo>
                  <a:pt x="344424" y="478536"/>
                </a:lnTo>
                <a:lnTo>
                  <a:pt x="336752" y="480240"/>
                </a:lnTo>
                <a:close/>
              </a:path>
            </a:pathLst>
          </a:custGeom>
          <a:solidFill>
            <a:srgbClr val="629797"/>
          </a:solidFill>
        </p:spPr>
        <p:txBody>
          <a:bodyPr wrap="square" lIns="0" tIns="0" rIns="0" bIns="0" rtlCol="0"/>
          <a:lstStyle/>
          <a:p>
            <a:endParaRPr/>
          </a:p>
        </p:txBody>
      </p:sp>
      <p:sp>
        <p:nvSpPr>
          <p:cNvPr id="188" name="object 188"/>
          <p:cNvSpPr/>
          <p:nvPr/>
        </p:nvSpPr>
        <p:spPr>
          <a:xfrm>
            <a:off x="2209820" y="2754630"/>
            <a:ext cx="100330" cy="0"/>
          </a:xfrm>
          <a:custGeom>
            <a:avLst/>
            <a:gdLst/>
            <a:ahLst/>
            <a:cxnLst/>
            <a:rect l="l" t="t" r="r" b="b"/>
            <a:pathLst>
              <a:path w="100330">
                <a:moveTo>
                  <a:pt x="0" y="0"/>
                </a:moveTo>
                <a:lnTo>
                  <a:pt x="100128" y="0"/>
                </a:lnTo>
              </a:path>
            </a:pathLst>
          </a:custGeom>
          <a:ln w="4572">
            <a:solidFill>
              <a:srgbClr val="B8E2E2"/>
            </a:solidFill>
          </a:ln>
        </p:spPr>
        <p:txBody>
          <a:bodyPr wrap="square" lIns="0" tIns="0" rIns="0" bIns="0" rtlCol="0"/>
          <a:lstStyle/>
          <a:p>
            <a:endParaRPr/>
          </a:p>
        </p:txBody>
      </p:sp>
      <p:sp>
        <p:nvSpPr>
          <p:cNvPr id="189" name="object 189"/>
          <p:cNvSpPr/>
          <p:nvPr/>
        </p:nvSpPr>
        <p:spPr>
          <a:xfrm>
            <a:off x="2179495" y="2748533"/>
            <a:ext cx="160655" cy="0"/>
          </a:xfrm>
          <a:custGeom>
            <a:avLst/>
            <a:gdLst/>
            <a:ahLst/>
            <a:cxnLst/>
            <a:rect l="l" t="t" r="r" b="b"/>
            <a:pathLst>
              <a:path w="160655">
                <a:moveTo>
                  <a:pt x="0" y="0"/>
                </a:moveTo>
                <a:lnTo>
                  <a:pt x="160633" y="0"/>
                </a:lnTo>
              </a:path>
            </a:pathLst>
          </a:custGeom>
          <a:ln w="7619">
            <a:solidFill>
              <a:srgbClr val="B8E2E2"/>
            </a:solidFill>
          </a:ln>
        </p:spPr>
        <p:txBody>
          <a:bodyPr wrap="square" lIns="0" tIns="0" rIns="0" bIns="0" rtlCol="0"/>
          <a:lstStyle/>
          <a:p>
            <a:endParaRPr/>
          </a:p>
        </p:txBody>
      </p:sp>
      <p:sp>
        <p:nvSpPr>
          <p:cNvPr id="190" name="object 190"/>
          <p:cNvSpPr/>
          <p:nvPr/>
        </p:nvSpPr>
        <p:spPr>
          <a:xfrm>
            <a:off x="2167555" y="2743200"/>
            <a:ext cx="184785" cy="0"/>
          </a:xfrm>
          <a:custGeom>
            <a:avLst/>
            <a:gdLst/>
            <a:ahLst/>
            <a:cxnLst/>
            <a:rect l="l" t="t" r="r" b="b"/>
            <a:pathLst>
              <a:path w="184785">
                <a:moveTo>
                  <a:pt x="0" y="0"/>
                </a:moveTo>
                <a:lnTo>
                  <a:pt x="184457" y="0"/>
                </a:lnTo>
              </a:path>
            </a:pathLst>
          </a:custGeom>
          <a:ln w="3175">
            <a:solidFill>
              <a:srgbClr val="BAE2E2"/>
            </a:solidFill>
          </a:ln>
        </p:spPr>
        <p:txBody>
          <a:bodyPr wrap="square" lIns="0" tIns="0" rIns="0" bIns="0" rtlCol="0"/>
          <a:lstStyle/>
          <a:p>
            <a:endParaRPr/>
          </a:p>
        </p:txBody>
      </p:sp>
      <p:sp>
        <p:nvSpPr>
          <p:cNvPr id="191" name="object 191"/>
          <p:cNvSpPr/>
          <p:nvPr/>
        </p:nvSpPr>
        <p:spPr>
          <a:xfrm>
            <a:off x="2157053" y="2739389"/>
            <a:ext cx="205740" cy="0"/>
          </a:xfrm>
          <a:custGeom>
            <a:avLst/>
            <a:gdLst/>
            <a:ahLst/>
            <a:cxnLst/>
            <a:rect l="l" t="t" r="r" b="b"/>
            <a:pathLst>
              <a:path w="205739">
                <a:moveTo>
                  <a:pt x="0" y="0"/>
                </a:moveTo>
                <a:lnTo>
                  <a:pt x="205446" y="0"/>
                </a:lnTo>
              </a:path>
            </a:pathLst>
          </a:custGeom>
          <a:ln w="4572">
            <a:solidFill>
              <a:srgbClr val="BAE2E2"/>
            </a:solidFill>
          </a:ln>
        </p:spPr>
        <p:txBody>
          <a:bodyPr wrap="square" lIns="0" tIns="0" rIns="0" bIns="0" rtlCol="0"/>
          <a:lstStyle/>
          <a:p>
            <a:endParaRPr/>
          </a:p>
        </p:txBody>
      </p:sp>
      <p:sp>
        <p:nvSpPr>
          <p:cNvPr id="192" name="object 192"/>
          <p:cNvSpPr/>
          <p:nvPr/>
        </p:nvSpPr>
        <p:spPr>
          <a:xfrm>
            <a:off x="2139549" y="2733294"/>
            <a:ext cx="240665" cy="0"/>
          </a:xfrm>
          <a:custGeom>
            <a:avLst/>
            <a:gdLst/>
            <a:ahLst/>
            <a:cxnLst/>
            <a:rect l="l" t="t" r="r" b="b"/>
            <a:pathLst>
              <a:path w="240664">
                <a:moveTo>
                  <a:pt x="0" y="0"/>
                </a:moveTo>
                <a:lnTo>
                  <a:pt x="240427" y="0"/>
                </a:lnTo>
              </a:path>
            </a:pathLst>
          </a:custGeom>
          <a:ln w="7619">
            <a:solidFill>
              <a:srgbClr val="BAE2E2"/>
            </a:solidFill>
          </a:ln>
        </p:spPr>
        <p:txBody>
          <a:bodyPr wrap="square" lIns="0" tIns="0" rIns="0" bIns="0" rtlCol="0"/>
          <a:lstStyle/>
          <a:p>
            <a:endParaRPr/>
          </a:p>
        </p:txBody>
      </p:sp>
      <p:sp>
        <p:nvSpPr>
          <p:cNvPr id="193" name="object 193"/>
          <p:cNvSpPr/>
          <p:nvPr/>
        </p:nvSpPr>
        <p:spPr>
          <a:xfrm>
            <a:off x="2123583" y="2725674"/>
            <a:ext cx="272415" cy="0"/>
          </a:xfrm>
          <a:custGeom>
            <a:avLst/>
            <a:gdLst/>
            <a:ahLst/>
            <a:cxnLst/>
            <a:rect l="l" t="t" r="r" b="b"/>
            <a:pathLst>
              <a:path w="272414">
                <a:moveTo>
                  <a:pt x="0" y="0"/>
                </a:moveTo>
                <a:lnTo>
                  <a:pt x="272343" y="0"/>
                </a:lnTo>
              </a:path>
            </a:pathLst>
          </a:custGeom>
          <a:ln w="7619">
            <a:solidFill>
              <a:srgbClr val="BCE2E2"/>
            </a:solidFill>
          </a:ln>
        </p:spPr>
        <p:txBody>
          <a:bodyPr wrap="square" lIns="0" tIns="0" rIns="0" bIns="0" rtlCol="0"/>
          <a:lstStyle/>
          <a:p>
            <a:endParaRPr/>
          </a:p>
        </p:txBody>
      </p:sp>
      <p:sp>
        <p:nvSpPr>
          <p:cNvPr id="194" name="object 194"/>
          <p:cNvSpPr/>
          <p:nvPr/>
        </p:nvSpPr>
        <p:spPr>
          <a:xfrm>
            <a:off x="2118889" y="2720340"/>
            <a:ext cx="281940" cy="0"/>
          </a:xfrm>
          <a:custGeom>
            <a:avLst/>
            <a:gdLst/>
            <a:ahLst/>
            <a:cxnLst/>
            <a:rect l="l" t="t" r="r" b="b"/>
            <a:pathLst>
              <a:path w="281939">
                <a:moveTo>
                  <a:pt x="0" y="0"/>
                </a:moveTo>
                <a:lnTo>
                  <a:pt x="281739" y="0"/>
                </a:lnTo>
              </a:path>
            </a:pathLst>
          </a:custGeom>
          <a:ln w="3175">
            <a:solidFill>
              <a:srgbClr val="BCE2E2"/>
            </a:solidFill>
          </a:ln>
        </p:spPr>
        <p:txBody>
          <a:bodyPr wrap="square" lIns="0" tIns="0" rIns="0" bIns="0" rtlCol="0"/>
          <a:lstStyle/>
          <a:p>
            <a:endParaRPr/>
          </a:p>
        </p:txBody>
      </p:sp>
      <p:sp>
        <p:nvSpPr>
          <p:cNvPr id="195" name="object 195"/>
          <p:cNvSpPr/>
          <p:nvPr/>
        </p:nvSpPr>
        <p:spPr>
          <a:xfrm>
            <a:off x="2111847" y="2716530"/>
            <a:ext cx="295910" cy="0"/>
          </a:xfrm>
          <a:custGeom>
            <a:avLst/>
            <a:gdLst/>
            <a:ahLst/>
            <a:cxnLst/>
            <a:rect l="l" t="t" r="r" b="b"/>
            <a:pathLst>
              <a:path w="295910">
                <a:moveTo>
                  <a:pt x="0" y="0"/>
                </a:moveTo>
                <a:lnTo>
                  <a:pt x="295833" y="0"/>
                </a:lnTo>
              </a:path>
            </a:pathLst>
          </a:custGeom>
          <a:ln w="4572">
            <a:solidFill>
              <a:srgbClr val="BCE4E4"/>
            </a:solidFill>
          </a:ln>
        </p:spPr>
        <p:txBody>
          <a:bodyPr wrap="square" lIns="0" tIns="0" rIns="0" bIns="0" rtlCol="0"/>
          <a:lstStyle/>
          <a:p>
            <a:endParaRPr/>
          </a:p>
        </p:txBody>
      </p:sp>
      <p:sp>
        <p:nvSpPr>
          <p:cNvPr id="196" name="object 196"/>
          <p:cNvSpPr/>
          <p:nvPr/>
        </p:nvSpPr>
        <p:spPr>
          <a:xfrm>
            <a:off x="2100110" y="2710433"/>
            <a:ext cx="319405" cy="0"/>
          </a:xfrm>
          <a:custGeom>
            <a:avLst/>
            <a:gdLst/>
            <a:ahLst/>
            <a:cxnLst/>
            <a:rect l="l" t="t" r="r" b="b"/>
            <a:pathLst>
              <a:path w="319405">
                <a:moveTo>
                  <a:pt x="0" y="0"/>
                </a:moveTo>
                <a:lnTo>
                  <a:pt x="319321" y="0"/>
                </a:lnTo>
              </a:path>
            </a:pathLst>
          </a:custGeom>
          <a:ln w="7619">
            <a:solidFill>
              <a:srgbClr val="BDE4E4"/>
            </a:solidFill>
          </a:ln>
        </p:spPr>
        <p:txBody>
          <a:bodyPr wrap="square" lIns="0" tIns="0" rIns="0" bIns="0" rtlCol="0"/>
          <a:lstStyle/>
          <a:p>
            <a:endParaRPr/>
          </a:p>
        </p:txBody>
      </p:sp>
      <p:sp>
        <p:nvSpPr>
          <p:cNvPr id="197" name="object 197"/>
          <p:cNvSpPr/>
          <p:nvPr/>
        </p:nvSpPr>
        <p:spPr>
          <a:xfrm>
            <a:off x="2095415" y="2705100"/>
            <a:ext cx="328930" cy="0"/>
          </a:xfrm>
          <a:custGeom>
            <a:avLst/>
            <a:gdLst/>
            <a:ahLst/>
            <a:cxnLst/>
            <a:rect l="l" t="t" r="r" b="b"/>
            <a:pathLst>
              <a:path w="328930">
                <a:moveTo>
                  <a:pt x="0" y="0"/>
                </a:moveTo>
                <a:lnTo>
                  <a:pt x="328717" y="0"/>
                </a:lnTo>
              </a:path>
            </a:pathLst>
          </a:custGeom>
          <a:ln w="3175">
            <a:solidFill>
              <a:srgbClr val="BFE4E4"/>
            </a:solidFill>
          </a:ln>
        </p:spPr>
        <p:txBody>
          <a:bodyPr wrap="square" lIns="0" tIns="0" rIns="0" bIns="0" rtlCol="0"/>
          <a:lstStyle/>
          <a:p>
            <a:endParaRPr/>
          </a:p>
        </p:txBody>
      </p:sp>
      <p:sp>
        <p:nvSpPr>
          <p:cNvPr id="198" name="object 198"/>
          <p:cNvSpPr/>
          <p:nvPr/>
        </p:nvSpPr>
        <p:spPr>
          <a:xfrm>
            <a:off x="2088834" y="2701289"/>
            <a:ext cx="342265" cy="0"/>
          </a:xfrm>
          <a:custGeom>
            <a:avLst/>
            <a:gdLst/>
            <a:ahLst/>
            <a:cxnLst/>
            <a:rect l="l" t="t" r="r" b="b"/>
            <a:pathLst>
              <a:path w="342264">
                <a:moveTo>
                  <a:pt x="0" y="0"/>
                </a:moveTo>
                <a:lnTo>
                  <a:pt x="341892" y="0"/>
                </a:lnTo>
              </a:path>
            </a:pathLst>
          </a:custGeom>
          <a:ln w="4572">
            <a:solidFill>
              <a:srgbClr val="BFE4E4"/>
            </a:solidFill>
          </a:ln>
        </p:spPr>
        <p:txBody>
          <a:bodyPr wrap="square" lIns="0" tIns="0" rIns="0" bIns="0" rtlCol="0"/>
          <a:lstStyle/>
          <a:p>
            <a:endParaRPr/>
          </a:p>
        </p:txBody>
      </p:sp>
      <p:sp>
        <p:nvSpPr>
          <p:cNvPr id="199" name="object 199"/>
          <p:cNvSpPr/>
          <p:nvPr/>
        </p:nvSpPr>
        <p:spPr>
          <a:xfrm>
            <a:off x="2080551" y="2695194"/>
            <a:ext cx="358775" cy="0"/>
          </a:xfrm>
          <a:custGeom>
            <a:avLst/>
            <a:gdLst/>
            <a:ahLst/>
            <a:cxnLst/>
            <a:rect l="l" t="t" r="r" b="b"/>
            <a:pathLst>
              <a:path w="358775">
                <a:moveTo>
                  <a:pt x="0" y="0"/>
                </a:moveTo>
                <a:lnTo>
                  <a:pt x="358490" y="0"/>
                </a:lnTo>
              </a:path>
            </a:pathLst>
          </a:custGeom>
          <a:ln w="7619">
            <a:solidFill>
              <a:srgbClr val="BFE4E4"/>
            </a:solidFill>
          </a:ln>
        </p:spPr>
        <p:txBody>
          <a:bodyPr wrap="square" lIns="0" tIns="0" rIns="0" bIns="0" rtlCol="0"/>
          <a:lstStyle/>
          <a:p>
            <a:endParaRPr/>
          </a:p>
        </p:txBody>
      </p:sp>
      <p:sp>
        <p:nvSpPr>
          <p:cNvPr id="200" name="object 200"/>
          <p:cNvSpPr/>
          <p:nvPr/>
        </p:nvSpPr>
        <p:spPr>
          <a:xfrm>
            <a:off x="2072269" y="2687574"/>
            <a:ext cx="375285" cy="0"/>
          </a:xfrm>
          <a:custGeom>
            <a:avLst/>
            <a:gdLst/>
            <a:ahLst/>
            <a:cxnLst/>
            <a:rect l="l" t="t" r="r" b="b"/>
            <a:pathLst>
              <a:path w="375285">
                <a:moveTo>
                  <a:pt x="0" y="0"/>
                </a:moveTo>
                <a:lnTo>
                  <a:pt x="375088" y="0"/>
                </a:lnTo>
              </a:path>
            </a:pathLst>
          </a:custGeom>
          <a:ln w="7619">
            <a:solidFill>
              <a:srgbClr val="C1E4E4"/>
            </a:solidFill>
          </a:ln>
        </p:spPr>
        <p:txBody>
          <a:bodyPr wrap="square" lIns="0" tIns="0" rIns="0" bIns="0" rtlCol="0"/>
          <a:lstStyle/>
          <a:p>
            <a:endParaRPr/>
          </a:p>
        </p:txBody>
      </p:sp>
      <p:sp>
        <p:nvSpPr>
          <p:cNvPr id="201" name="object 201"/>
          <p:cNvSpPr/>
          <p:nvPr/>
        </p:nvSpPr>
        <p:spPr>
          <a:xfrm>
            <a:off x="2068956" y="2682240"/>
            <a:ext cx="382270" cy="0"/>
          </a:xfrm>
          <a:custGeom>
            <a:avLst/>
            <a:gdLst/>
            <a:ahLst/>
            <a:cxnLst/>
            <a:rect l="l" t="t" r="r" b="b"/>
            <a:pathLst>
              <a:path w="382269">
                <a:moveTo>
                  <a:pt x="0" y="0"/>
                </a:moveTo>
                <a:lnTo>
                  <a:pt x="381727" y="0"/>
                </a:lnTo>
              </a:path>
            </a:pathLst>
          </a:custGeom>
          <a:ln w="3175">
            <a:solidFill>
              <a:srgbClr val="C1E4E4"/>
            </a:solidFill>
          </a:ln>
        </p:spPr>
        <p:txBody>
          <a:bodyPr wrap="square" lIns="0" tIns="0" rIns="0" bIns="0" rtlCol="0"/>
          <a:lstStyle/>
          <a:p>
            <a:endParaRPr/>
          </a:p>
        </p:txBody>
      </p:sp>
      <p:sp>
        <p:nvSpPr>
          <p:cNvPr id="202" name="object 202"/>
          <p:cNvSpPr/>
          <p:nvPr/>
        </p:nvSpPr>
        <p:spPr>
          <a:xfrm>
            <a:off x="2063986" y="2678430"/>
            <a:ext cx="391795" cy="0"/>
          </a:xfrm>
          <a:custGeom>
            <a:avLst/>
            <a:gdLst/>
            <a:ahLst/>
            <a:cxnLst/>
            <a:rect l="l" t="t" r="r" b="b"/>
            <a:pathLst>
              <a:path w="391794">
                <a:moveTo>
                  <a:pt x="0" y="0"/>
                </a:moveTo>
                <a:lnTo>
                  <a:pt x="391686" y="0"/>
                </a:lnTo>
              </a:path>
            </a:pathLst>
          </a:custGeom>
          <a:ln w="4572">
            <a:solidFill>
              <a:srgbClr val="C1E6E6"/>
            </a:solidFill>
          </a:ln>
        </p:spPr>
        <p:txBody>
          <a:bodyPr wrap="square" lIns="0" tIns="0" rIns="0" bIns="0" rtlCol="0"/>
          <a:lstStyle/>
          <a:p>
            <a:endParaRPr/>
          </a:p>
        </p:txBody>
      </p:sp>
      <p:sp>
        <p:nvSpPr>
          <p:cNvPr id="203" name="object 203"/>
          <p:cNvSpPr/>
          <p:nvPr/>
        </p:nvSpPr>
        <p:spPr>
          <a:xfrm>
            <a:off x="2056444" y="2672333"/>
            <a:ext cx="407034" cy="0"/>
          </a:xfrm>
          <a:custGeom>
            <a:avLst/>
            <a:gdLst/>
            <a:ahLst/>
            <a:cxnLst/>
            <a:rect l="l" t="t" r="r" b="b"/>
            <a:pathLst>
              <a:path w="407035">
                <a:moveTo>
                  <a:pt x="0" y="0"/>
                </a:moveTo>
                <a:lnTo>
                  <a:pt x="406805" y="0"/>
                </a:lnTo>
              </a:path>
            </a:pathLst>
          </a:custGeom>
          <a:ln w="7619">
            <a:solidFill>
              <a:srgbClr val="C3E6E6"/>
            </a:solidFill>
          </a:ln>
        </p:spPr>
        <p:txBody>
          <a:bodyPr wrap="square" lIns="0" tIns="0" rIns="0" bIns="0" rtlCol="0"/>
          <a:lstStyle/>
          <a:p>
            <a:endParaRPr/>
          </a:p>
        </p:txBody>
      </p:sp>
      <p:sp>
        <p:nvSpPr>
          <p:cNvPr id="204" name="object 204"/>
          <p:cNvSpPr/>
          <p:nvPr/>
        </p:nvSpPr>
        <p:spPr>
          <a:xfrm>
            <a:off x="2050598" y="2664714"/>
            <a:ext cx="419100" cy="0"/>
          </a:xfrm>
          <a:custGeom>
            <a:avLst/>
            <a:gdLst/>
            <a:ahLst/>
            <a:cxnLst/>
            <a:rect l="l" t="t" r="r" b="b"/>
            <a:pathLst>
              <a:path w="419100">
                <a:moveTo>
                  <a:pt x="0" y="0"/>
                </a:moveTo>
                <a:lnTo>
                  <a:pt x="418533" y="0"/>
                </a:lnTo>
              </a:path>
            </a:pathLst>
          </a:custGeom>
          <a:ln w="7620">
            <a:solidFill>
              <a:srgbClr val="C3E6E6"/>
            </a:solidFill>
          </a:ln>
        </p:spPr>
        <p:txBody>
          <a:bodyPr wrap="square" lIns="0" tIns="0" rIns="0" bIns="0" rtlCol="0"/>
          <a:lstStyle/>
          <a:p>
            <a:endParaRPr/>
          </a:p>
        </p:txBody>
      </p:sp>
      <p:sp>
        <p:nvSpPr>
          <p:cNvPr id="205" name="object 205"/>
          <p:cNvSpPr/>
          <p:nvPr/>
        </p:nvSpPr>
        <p:spPr>
          <a:xfrm>
            <a:off x="2048260" y="2659380"/>
            <a:ext cx="423545" cy="0"/>
          </a:xfrm>
          <a:custGeom>
            <a:avLst/>
            <a:gdLst/>
            <a:ahLst/>
            <a:cxnLst/>
            <a:rect l="l" t="t" r="r" b="b"/>
            <a:pathLst>
              <a:path w="423544">
                <a:moveTo>
                  <a:pt x="0" y="0"/>
                </a:moveTo>
                <a:lnTo>
                  <a:pt x="423224" y="0"/>
                </a:lnTo>
              </a:path>
            </a:pathLst>
          </a:custGeom>
          <a:ln w="3175">
            <a:solidFill>
              <a:srgbClr val="C4E6E6"/>
            </a:solidFill>
          </a:ln>
        </p:spPr>
        <p:txBody>
          <a:bodyPr wrap="square" lIns="0" tIns="0" rIns="0" bIns="0" rtlCol="0"/>
          <a:lstStyle/>
          <a:p>
            <a:endParaRPr/>
          </a:p>
        </p:txBody>
      </p:sp>
      <p:sp>
        <p:nvSpPr>
          <p:cNvPr id="206" name="object 206"/>
          <p:cNvSpPr/>
          <p:nvPr/>
        </p:nvSpPr>
        <p:spPr>
          <a:xfrm>
            <a:off x="2044752" y="2655570"/>
            <a:ext cx="430530" cy="0"/>
          </a:xfrm>
          <a:custGeom>
            <a:avLst/>
            <a:gdLst/>
            <a:ahLst/>
            <a:cxnLst/>
            <a:rect l="l" t="t" r="r" b="b"/>
            <a:pathLst>
              <a:path w="430530">
                <a:moveTo>
                  <a:pt x="0" y="0"/>
                </a:moveTo>
                <a:lnTo>
                  <a:pt x="430261" y="0"/>
                </a:lnTo>
              </a:path>
            </a:pathLst>
          </a:custGeom>
          <a:ln w="4572">
            <a:solidFill>
              <a:srgbClr val="C4E6E6"/>
            </a:solidFill>
          </a:ln>
        </p:spPr>
        <p:txBody>
          <a:bodyPr wrap="square" lIns="0" tIns="0" rIns="0" bIns="0" rtlCol="0"/>
          <a:lstStyle/>
          <a:p>
            <a:endParaRPr/>
          </a:p>
        </p:txBody>
      </p:sp>
      <p:sp>
        <p:nvSpPr>
          <p:cNvPr id="207" name="object 207"/>
          <p:cNvSpPr/>
          <p:nvPr/>
        </p:nvSpPr>
        <p:spPr>
          <a:xfrm>
            <a:off x="2038907" y="2649474"/>
            <a:ext cx="442595" cy="0"/>
          </a:xfrm>
          <a:custGeom>
            <a:avLst/>
            <a:gdLst/>
            <a:ahLst/>
            <a:cxnLst/>
            <a:rect l="l" t="t" r="r" b="b"/>
            <a:pathLst>
              <a:path w="442594">
                <a:moveTo>
                  <a:pt x="0" y="0"/>
                </a:moveTo>
                <a:lnTo>
                  <a:pt x="441989" y="0"/>
                </a:lnTo>
              </a:path>
            </a:pathLst>
          </a:custGeom>
          <a:ln w="7619">
            <a:solidFill>
              <a:srgbClr val="C6E6E6"/>
            </a:solidFill>
          </a:ln>
        </p:spPr>
        <p:txBody>
          <a:bodyPr wrap="square" lIns="0" tIns="0" rIns="0" bIns="0" rtlCol="0"/>
          <a:lstStyle/>
          <a:p>
            <a:endParaRPr/>
          </a:p>
        </p:txBody>
      </p:sp>
      <p:sp>
        <p:nvSpPr>
          <p:cNvPr id="208" name="object 208"/>
          <p:cNvSpPr/>
          <p:nvPr/>
        </p:nvSpPr>
        <p:spPr>
          <a:xfrm>
            <a:off x="2036569" y="2644140"/>
            <a:ext cx="447040" cy="0"/>
          </a:xfrm>
          <a:custGeom>
            <a:avLst/>
            <a:gdLst/>
            <a:ahLst/>
            <a:cxnLst/>
            <a:rect l="l" t="t" r="r" b="b"/>
            <a:pathLst>
              <a:path w="447039">
                <a:moveTo>
                  <a:pt x="0" y="0"/>
                </a:moveTo>
                <a:lnTo>
                  <a:pt x="446680" y="0"/>
                </a:lnTo>
              </a:path>
            </a:pathLst>
          </a:custGeom>
          <a:ln w="3175">
            <a:solidFill>
              <a:srgbClr val="C6E6E6"/>
            </a:solidFill>
          </a:ln>
        </p:spPr>
        <p:txBody>
          <a:bodyPr wrap="square" lIns="0" tIns="0" rIns="0" bIns="0" rtlCol="0"/>
          <a:lstStyle/>
          <a:p>
            <a:endParaRPr/>
          </a:p>
        </p:txBody>
      </p:sp>
      <p:sp>
        <p:nvSpPr>
          <p:cNvPr id="209" name="object 209"/>
          <p:cNvSpPr/>
          <p:nvPr/>
        </p:nvSpPr>
        <p:spPr>
          <a:xfrm>
            <a:off x="2033061" y="2640330"/>
            <a:ext cx="454025" cy="0"/>
          </a:xfrm>
          <a:custGeom>
            <a:avLst/>
            <a:gdLst/>
            <a:ahLst/>
            <a:cxnLst/>
            <a:rect l="l" t="t" r="r" b="b"/>
            <a:pathLst>
              <a:path w="454025">
                <a:moveTo>
                  <a:pt x="0" y="0"/>
                </a:moveTo>
                <a:lnTo>
                  <a:pt x="453717" y="0"/>
                </a:lnTo>
              </a:path>
            </a:pathLst>
          </a:custGeom>
          <a:ln w="4572">
            <a:solidFill>
              <a:srgbClr val="C6E8E8"/>
            </a:solidFill>
          </a:ln>
        </p:spPr>
        <p:txBody>
          <a:bodyPr wrap="square" lIns="0" tIns="0" rIns="0" bIns="0" rtlCol="0"/>
          <a:lstStyle/>
          <a:p>
            <a:endParaRPr/>
          </a:p>
        </p:txBody>
      </p:sp>
      <p:sp>
        <p:nvSpPr>
          <p:cNvPr id="210" name="object 210"/>
          <p:cNvSpPr/>
          <p:nvPr/>
        </p:nvSpPr>
        <p:spPr>
          <a:xfrm>
            <a:off x="2030387" y="2633345"/>
            <a:ext cx="459105" cy="0"/>
          </a:xfrm>
          <a:custGeom>
            <a:avLst/>
            <a:gdLst/>
            <a:ahLst/>
            <a:cxnLst/>
            <a:rect l="l" t="t" r="r" b="b"/>
            <a:pathLst>
              <a:path w="459105">
                <a:moveTo>
                  <a:pt x="0" y="0"/>
                </a:moveTo>
                <a:lnTo>
                  <a:pt x="459086" y="0"/>
                </a:lnTo>
              </a:path>
            </a:pathLst>
          </a:custGeom>
          <a:ln w="6350">
            <a:solidFill>
              <a:srgbClr val="C8E8E8"/>
            </a:solidFill>
          </a:ln>
        </p:spPr>
        <p:txBody>
          <a:bodyPr wrap="square" lIns="0" tIns="0" rIns="0" bIns="0" rtlCol="0"/>
          <a:lstStyle/>
          <a:p>
            <a:endParaRPr/>
          </a:p>
        </p:txBody>
      </p:sp>
      <p:sp>
        <p:nvSpPr>
          <p:cNvPr id="211" name="object 211"/>
          <p:cNvSpPr/>
          <p:nvPr/>
        </p:nvSpPr>
        <p:spPr>
          <a:xfrm>
            <a:off x="2024964" y="2626614"/>
            <a:ext cx="470534" cy="0"/>
          </a:xfrm>
          <a:custGeom>
            <a:avLst/>
            <a:gdLst/>
            <a:ahLst/>
            <a:cxnLst/>
            <a:rect l="l" t="t" r="r" b="b"/>
            <a:pathLst>
              <a:path w="470535">
                <a:moveTo>
                  <a:pt x="0" y="0"/>
                </a:moveTo>
                <a:lnTo>
                  <a:pt x="469978" y="0"/>
                </a:lnTo>
              </a:path>
            </a:pathLst>
          </a:custGeom>
          <a:ln w="7620">
            <a:solidFill>
              <a:srgbClr val="C8E8E8"/>
            </a:solidFill>
          </a:ln>
        </p:spPr>
        <p:txBody>
          <a:bodyPr wrap="square" lIns="0" tIns="0" rIns="0" bIns="0" rtlCol="0"/>
          <a:lstStyle/>
          <a:p>
            <a:endParaRPr/>
          </a:p>
        </p:txBody>
      </p:sp>
      <p:sp>
        <p:nvSpPr>
          <p:cNvPr id="212" name="object 212"/>
          <p:cNvSpPr/>
          <p:nvPr/>
        </p:nvSpPr>
        <p:spPr>
          <a:xfrm>
            <a:off x="2023396" y="2621280"/>
            <a:ext cx="473709" cy="0"/>
          </a:xfrm>
          <a:custGeom>
            <a:avLst/>
            <a:gdLst/>
            <a:ahLst/>
            <a:cxnLst/>
            <a:rect l="l" t="t" r="r" b="b"/>
            <a:pathLst>
              <a:path w="473710">
                <a:moveTo>
                  <a:pt x="0" y="0"/>
                </a:moveTo>
                <a:lnTo>
                  <a:pt x="473127" y="0"/>
                </a:lnTo>
              </a:path>
            </a:pathLst>
          </a:custGeom>
          <a:ln w="3175">
            <a:solidFill>
              <a:srgbClr val="CAE8E8"/>
            </a:solidFill>
          </a:ln>
        </p:spPr>
        <p:txBody>
          <a:bodyPr wrap="square" lIns="0" tIns="0" rIns="0" bIns="0" rtlCol="0"/>
          <a:lstStyle/>
          <a:p>
            <a:endParaRPr/>
          </a:p>
        </p:txBody>
      </p:sp>
      <p:sp>
        <p:nvSpPr>
          <p:cNvPr id="213" name="object 213"/>
          <p:cNvSpPr/>
          <p:nvPr/>
        </p:nvSpPr>
        <p:spPr>
          <a:xfrm>
            <a:off x="2021044" y="2617470"/>
            <a:ext cx="478155" cy="0"/>
          </a:xfrm>
          <a:custGeom>
            <a:avLst/>
            <a:gdLst/>
            <a:ahLst/>
            <a:cxnLst/>
            <a:rect l="l" t="t" r="r" b="b"/>
            <a:pathLst>
              <a:path w="478155">
                <a:moveTo>
                  <a:pt x="0" y="0"/>
                </a:moveTo>
                <a:lnTo>
                  <a:pt x="477851" y="0"/>
                </a:lnTo>
              </a:path>
            </a:pathLst>
          </a:custGeom>
          <a:ln w="4572">
            <a:solidFill>
              <a:srgbClr val="CAE8E8"/>
            </a:solidFill>
          </a:ln>
        </p:spPr>
        <p:txBody>
          <a:bodyPr wrap="square" lIns="0" tIns="0" rIns="0" bIns="0" rtlCol="0"/>
          <a:lstStyle/>
          <a:p>
            <a:endParaRPr/>
          </a:p>
        </p:txBody>
      </p:sp>
      <p:sp>
        <p:nvSpPr>
          <p:cNvPr id="214" name="object 214"/>
          <p:cNvSpPr/>
          <p:nvPr/>
        </p:nvSpPr>
        <p:spPr>
          <a:xfrm>
            <a:off x="2017123" y="2611374"/>
            <a:ext cx="485775" cy="0"/>
          </a:xfrm>
          <a:custGeom>
            <a:avLst/>
            <a:gdLst/>
            <a:ahLst/>
            <a:cxnLst/>
            <a:rect l="l" t="t" r="r" b="b"/>
            <a:pathLst>
              <a:path w="485775">
                <a:moveTo>
                  <a:pt x="0" y="0"/>
                </a:moveTo>
                <a:lnTo>
                  <a:pt x="485725" y="0"/>
                </a:lnTo>
              </a:path>
            </a:pathLst>
          </a:custGeom>
          <a:ln w="7619">
            <a:solidFill>
              <a:srgbClr val="CAE8E8"/>
            </a:solidFill>
          </a:ln>
        </p:spPr>
        <p:txBody>
          <a:bodyPr wrap="square" lIns="0" tIns="0" rIns="0" bIns="0" rtlCol="0"/>
          <a:lstStyle/>
          <a:p>
            <a:endParaRPr/>
          </a:p>
        </p:txBody>
      </p:sp>
      <p:sp>
        <p:nvSpPr>
          <p:cNvPr id="215" name="object 215"/>
          <p:cNvSpPr/>
          <p:nvPr/>
        </p:nvSpPr>
        <p:spPr>
          <a:xfrm>
            <a:off x="2013203" y="2603754"/>
            <a:ext cx="494030" cy="0"/>
          </a:xfrm>
          <a:custGeom>
            <a:avLst/>
            <a:gdLst/>
            <a:ahLst/>
            <a:cxnLst/>
            <a:rect l="l" t="t" r="r" b="b"/>
            <a:pathLst>
              <a:path w="494030">
                <a:moveTo>
                  <a:pt x="0" y="0"/>
                </a:moveTo>
                <a:lnTo>
                  <a:pt x="493598" y="0"/>
                </a:lnTo>
              </a:path>
            </a:pathLst>
          </a:custGeom>
          <a:ln w="7620">
            <a:solidFill>
              <a:srgbClr val="CCE8E8"/>
            </a:solidFill>
          </a:ln>
        </p:spPr>
        <p:txBody>
          <a:bodyPr wrap="square" lIns="0" tIns="0" rIns="0" bIns="0" rtlCol="0"/>
          <a:lstStyle/>
          <a:p>
            <a:endParaRPr/>
          </a:p>
        </p:txBody>
      </p:sp>
      <p:sp>
        <p:nvSpPr>
          <p:cNvPr id="216" name="object 216"/>
          <p:cNvSpPr/>
          <p:nvPr/>
        </p:nvSpPr>
        <p:spPr>
          <a:xfrm>
            <a:off x="2012150" y="2598420"/>
            <a:ext cx="495934" cy="0"/>
          </a:xfrm>
          <a:custGeom>
            <a:avLst/>
            <a:gdLst/>
            <a:ahLst/>
            <a:cxnLst/>
            <a:rect l="l" t="t" r="r" b="b"/>
            <a:pathLst>
              <a:path w="495935">
                <a:moveTo>
                  <a:pt x="0" y="0"/>
                </a:moveTo>
                <a:lnTo>
                  <a:pt x="495714" y="0"/>
                </a:lnTo>
              </a:path>
            </a:pathLst>
          </a:custGeom>
          <a:ln w="3175">
            <a:solidFill>
              <a:srgbClr val="CDE8E8"/>
            </a:solidFill>
          </a:ln>
        </p:spPr>
        <p:txBody>
          <a:bodyPr wrap="square" lIns="0" tIns="0" rIns="0" bIns="0" rtlCol="0"/>
          <a:lstStyle/>
          <a:p>
            <a:endParaRPr/>
          </a:p>
        </p:txBody>
      </p:sp>
      <p:sp>
        <p:nvSpPr>
          <p:cNvPr id="217" name="object 217"/>
          <p:cNvSpPr/>
          <p:nvPr/>
        </p:nvSpPr>
        <p:spPr>
          <a:xfrm>
            <a:off x="2009887" y="2593086"/>
            <a:ext cx="500380" cy="0"/>
          </a:xfrm>
          <a:custGeom>
            <a:avLst/>
            <a:gdLst/>
            <a:ahLst/>
            <a:cxnLst/>
            <a:rect l="l" t="t" r="r" b="b"/>
            <a:pathLst>
              <a:path w="500380">
                <a:moveTo>
                  <a:pt x="0" y="0"/>
                </a:moveTo>
                <a:lnTo>
                  <a:pt x="500264" y="0"/>
                </a:lnTo>
              </a:path>
            </a:pathLst>
          </a:custGeom>
          <a:ln w="7620">
            <a:solidFill>
              <a:srgbClr val="CDE9E9"/>
            </a:solidFill>
          </a:ln>
        </p:spPr>
        <p:txBody>
          <a:bodyPr wrap="square" lIns="0" tIns="0" rIns="0" bIns="0" rtlCol="0"/>
          <a:lstStyle/>
          <a:p>
            <a:endParaRPr/>
          </a:p>
        </p:txBody>
      </p:sp>
      <p:sp>
        <p:nvSpPr>
          <p:cNvPr id="218" name="object 218"/>
          <p:cNvSpPr/>
          <p:nvPr/>
        </p:nvSpPr>
        <p:spPr>
          <a:xfrm>
            <a:off x="2007623" y="2585466"/>
            <a:ext cx="504825" cy="0"/>
          </a:xfrm>
          <a:custGeom>
            <a:avLst/>
            <a:gdLst/>
            <a:ahLst/>
            <a:cxnLst/>
            <a:rect l="l" t="t" r="r" b="b"/>
            <a:pathLst>
              <a:path w="504825">
                <a:moveTo>
                  <a:pt x="0" y="0"/>
                </a:moveTo>
                <a:lnTo>
                  <a:pt x="504815" y="0"/>
                </a:lnTo>
              </a:path>
            </a:pathLst>
          </a:custGeom>
          <a:ln w="7619">
            <a:solidFill>
              <a:srgbClr val="CDE9E9"/>
            </a:solidFill>
          </a:ln>
        </p:spPr>
        <p:txBody>
          <a:bodyPr wrap="square" lIns="0" tIns="0" rIns="0" bIns="0" rtlCol="0"/>
          <a:lstStyle/>
          <a:p>
            <a:endParaRPr/>
          </a:p>
        </p:txBody>
      </p:sp>
      <p:sp>
        <p:nvSpPr>
          <p:cNvPr id="219" name="object 219"/>
          <p:cNvSpPr/>
          <p:nvPr/>
        </p:nvSpPr>
        <p:spPr>
          <a:xfrm>
            <a:off x="2006718" y="2580132"/>
            <a:ext cx="506730" cy="0"/>
          </a:xfrm>
          <a:custGeom>
            <a:avLst/>
            <a:gdLst/>
            <a:ahLst/>
            <a:cxnLst/>
            <a:rect l="l" t="t" r="r" b="b"/>
            <a:pathLst>
              <a:path w="506730">
                <a:moveTo>
                  <a:pt x="0" y="0"/>
                </a:moveTo>
                <a:lnTo>
                  <a:pt x="506635" y="0"/>
                </a:lnTo>
              </a:path>
            </a:pathLst>
          </a:custGeom>
          <a:ln w="3175">
            <a:solidFill>
              <a:srgbClr val="CDEBEB"/>
            </a:solidFill>
          </a:ln>
        </p:spPr>
        <p:txBody>
          <a:bodyPr wrap="square" lIns="0" tIns="0" rIns="0" bIns="0" rtlCol="0"/>
          <a:lstStyle/>
          <a:p>
            <a:endParaRPr/>
          </a:p>
        </p:txBody>
      </p:sp>
      <p:sp>
        <p:nvSpPr>
          <p:cNvPr id="220" name="object 220"/>
          <p:cNvSpPr/>
          <p:nvPr/>
        </p:nvSpPr>
        <p:spPr>
          <a:xfrm>
            <a:off x="2004001" y="2574036"/>
            <a:ext cx="512445" cy="0"/>
          </a:xfrm>
          <a:custGeom>
            <a:avLst/>
            <a:gdLst/>
            <a:ahLst/>
            <a:cxnLst/>
            <a:rect l="l" t="t" r="r" b="b"/>
            <a:pathLst>
              <a:path w="512444">
                <a:moveTo>
                  <a:pt x="0" y="0"/>
                </a:moveTo>
                <a:lnTo>
                  <a:pt x="512096" y="0"/>
                </a:lnTo>
              </a:path>
            </a:pathLst>
          </a:custGeom>
          <a:ln w="9143">
            <a:solidFill>
              <a:srgbClr val="CFEBEB"/>
            </a:solidFill>
          </a:ln>
        </p:spPr>
        <p:txBody>
          <a:bodyPr wrap="square" lIns="0" tIns="0" rIns="0" bIns="0" rtlCol="0"/>
          <a:lstStyle/>
          <a:p>
            <a:endParaRPr/>
          </a:p>
        </p:txBody>
      </p:sp>
      <p:sp>
        <p:nvSpPr>
          <p:cNvPr id="221" name="object 221"/>
          <p:cNvSpPr/>
          <p:nvPr/>
        </p:nvSpPr>
        <p:spPr>
          <a:xfrm>
            <a:off x="2000832" y="2564130"/>
            <a:ext cx="518795" cy="0"/>
          </a:xfrm>
          <a:custGeom>
            <a:avLst/>
            <a:gdLst/>
            <a:ahLst/>
            <a:cxnLst/>
            <a:rect l="l" t="t" r="r" b="b"/>
            <a:pathLst>
              <a:path w="518794">
                <a:moveTo>
                  <a:pt x="0" y="0"/>
                </a:moveTo>
                <a:lnTo>
                  <a:pt x="518466" y="0"/>
                </a:lnTo>
              </a:path>
            </a:pathLst>
          </a:custGeom>
          <a:ln w="10667">
            <a:solidFill>
              <a:srgbClr val="CFEBEB"/>
            </a:solidFill>
          </a:ln>
        </p:spPr>
        <p:txBody>
          <a:bodyPr wrap="square" lIns="0" tIns="0" rIns="0" bIns="0" rtlCol="0"/>
          <a:lstStyle/>
          <a:p>
            <a:endParaRPr/>
          </a:p>
        </p:txBody>
      </p:sp>
      <p:sp>
        <p:nvSpPr>
          <p:cNvPr id="222" name="object 222"/>
          <p:cNvSpPr/>
          <p:nvPr/>
        </p:nvSpPr>
        <p:spPr>
          <a:xfrm>
            <a:off x="2000129" y="2552700"/>
            <a:ext cx="520065" cy="0"/>
          </a:xfrm>
          <a:custGeom>
            <a:avLst/>
            <a:gdLst/>
            <a:ahLst/>
            <a:cxnLst/>
            <a:rect l="l" t="t" r="r" b="b"/>
            <a:pathLst>
              <a:path w="520064">
                <a:moveTo>
                  <a:pt x="0" y="0"/>
                </a:moveTo>
                <a:lnTo>
                  <a:pt x="519881" y="0"/>
                </a:lnTo>
              </a:path>
            </a:pathLst>
          </a:custGeom>
          <a:ln w="10160">
            <a:solidFill>
              <a:srgbClr val="D1EBEB"/>
            </a:solidFill>
          </a:ln>
        </p:spPr>
        <p:txBody>
          <a:bodyPr wrap="square" lIns="0" tIns="0" rIns="0" bIns="0" rtlCol="0"/>
          <a:lstStyle/>
          <a:p>
            <a:endParaRPr/>
          </a:p>
        </p:txBody>
      </p:sp>
      <p:sp>
        <p:nvSpPr>
          <p:cNvPr id="223" name="object 223"/>
          <p:cNvSpPr/>
          <p:nvPr/>
        </p:nvSpPr>
        <p:spPr>
          <a:xfrm>
            <a:off x="1998801" y="2543555"/>
            <a:ext cx="522605" cy="0"/>
          </a:xfrm>
          <a:custGeom>
            <a:avLst/>
            <a:gdLst/>
            <a:ahLst/>
            <a:cxnLst/>
            <a:rect l="l" t="t" r="r" b="b"/>
            <a:pathLst>
              <a:path w="522605">
                <a:moveTo>
                  <a:pt x="0" y="0"/>
                </a:moveTo>
                <a:lnTo>
                  <a:pt x="522553" y="0"/>
                </a:lnTo>
              </a:path>
            </a:pathLst>
          </a:custGeom>
          <a:ln w="9143">
            <a:solidFill>
              <a:srgbClr val="D1EBEB"/>
            </a:solidFill>
          </a:ln>
        </p:spPr>
        <p:txBody>
          <a:bodyPr wrap="square" lIns="0" tIns="0" rIns="0" bIns="0" rtlCol="0"/>
          <a:lstStyle/>
          <a:p>
            <a:endParaRPr/>
          </a:p>
        </p:txBody>
      </p:sp>
      <p:sp>
        <p:nvSpPr>
          <p:cNvPr id="224" name="object 224"/>
          <p:cNvSpPr/>
          <p:nvPr/>
        </p:nvSpPr>
        <p:spPr>
          <a:xfrm>
            <a:off x="1997768" y="2533650"/>
            <a:ext cx="525145" cy="0"/>
          </a:xfrm>
          <a:custGeom>
            <a:avLst/>
            <a:gdLst/>
            <a:ahLst/>
            <a:cxnLst/>
            <a:rect l="l" t="t" r="r" b="b"/>
            <a:pathLst>
              <a:path w="525144">
                <a:moveTo>
                  <a:pt x="0" y="0"/>
                </a:moveTo>
                <a:lnTo>
                  <a:pt x="524631" y="0"/>
                </a:lnTo>
              </a:path>
            </a:pathLst>
          </a:custGeom>
          <a:ln w="10667">
            <a:solidFill>
              <a:srgbClr val="D3EBEB"/>
            </a:solidFill>
          </a:ln>
        </p:spPr>
        <p:txBody>
          <a:bodyPr wrap="square" lIns="0" tIns="0" rIns="0" bIns="0" rtlCol="0"/>
          <a:lstStyle/>
          <a:p>
            <a:endParaRPr/>
          </a:p>
        </p:txBody>
      </p:sp>
      <p:sp>
        <p:nvSpPr>
          <p:cNvPr id="225" name="object 225"/>
          <p:cNvSpPr/>
          <p:nvPr/>
        </p:nvSpPr>
        <p:spPr>
          <a:xfrm>
            <a:off x="1996735" y="2522982"/>
            <a:ext cx="527050" cy="0"/>
          </a:xfrm>
          <a:custGeom>
            <a:avLst/>
            <a:gdLst/>
            <a:ahLst/>
            <a:cxnLst/>
            <a:rect l="l" t="t" r="r" b="b"/>
            <a:pathLst>
              <a:path w="527050">
                <a:moveTo>
                  <a:pt x="0" y="0"/>
                </a:moveTo>
                <a:lnTo>
                  <a:pt x="526710" y="0"/>
                </a:lnTo>
              </a:path>
            </a:pathLst>
          </a:custGeom>
          <a:ln w="10667">
            <a:solidFill>
              <a:srgbClr val="D4EDED"/>
            </a:solidFill>
          </a:ln>
        </p:spPr>
        <p:txBody>
          <a:bodyPr wrap="square" lIns="0" tIns="0" rIns="0" bIns="0" rtlCol="0"/>
          <a:lstStyle/>
          <a:p>
            <a:endParaRPr/>
          </a:p>
        </p:txBody>
      </p:sp>
      <p:sp>
        <p:nvSpPr>
          <p:cNvPr id="226" name="object 226"/>
          <p:cNvSpPr/>
          <p:nvPr/>
        </p:nvSpPr>
        <p:spPr>
          <a:xfrm>
            <a:off x="1996747" y="2511425"/>
            <a:ext cx="527050" cy="0"/>
          </a:xfrm>
          <a:custGeom>
            <a:avLst/>
            <a:gdLst/>
            <a:ahLst/>
            <a:cxnLst/>
            <a:rect l="l" t="t" r="r" b="b"/>
            <a:pathLst>
              <a:path w="527050">
                <a:moveTo>
                  <a:pt x="0" y="0"/>
                </a:moveTo>
                <a:lnTo>
                  <a:pt x="526686" y="0"/>
                </a:lnTo>
              </a:path>
            </a:pathLst>
          </a:custGeom>
          <a:ln w="6350">
            <a:solidFill>
              <a:srgbClr val="D4EDED"/>
            </a:solidFill>
          </a:ln>
        </p:spPr>
        <p:txBody>
          <a:bodyPr wrap="square" lIns="0" tIns="0" rIns="0" bIns="0" rtlCol="0"/>
          <a:lstStyle/>
          <a:p>
            <a:endParaRPr/>
          </a:p>
        </p:txBody>
      </p:sp>
      <p:sp>
        <p:nvSpPr>
          <p:cNvPr id="227" name="object 227"/>
          <p:cNvSpPr/>
          <p:nvPr/>
        </p:nvSpPr>
        <p:spPr>
          <a:xfrm>
            <a:off x="1996563" y="2515870"/>
            <a:ext cx="527685" cy="0"/>
          </a:xfrm>
          <a:custGeom>
            <a:avLst/>
            <a:gdLst/>
            <a:ahLst/>
            <a:cxnLst/>
            <a:rect l="l" t="t" r="r" b="b"/>
            <a:pathLst>
              <a:path w="527685">
                <a:moveTo>
                  <a:pt x="0" y="0"/>
                </a:moveTo>
                <a:lnTo>
                  <a:pt x="527056" y="0"/>
                </a:lnTo>
              </a:path>
            </a:pathLst>
          </a:custGeom>
          <a:ln w="3175">
            <a:solidFill>
              <a:srgbClr val="D4EDED"/>
            </a:solidFill>
          </a:ln>
        </p:spPr>
        <p:txBody>
          <a:bodyPr wrap="square" lIns="0" tIns="0" rIns="0" bIns="0" rtlCol="0"/>
          <a:lstStyle/>
          <a:p>
            <a:endParaRPr/>
          </a:p>
        </p:txBody>
      </p:sp>
      <p:sp>
        <p:nvSpPr>
          <p:cNvPr id="228" name="object 228"/>
          <p:cNvSpPr/>
          <p:nvPr/>
        </p:nvSpPr>
        <p:spPr>
          <a:xfrm>
            <a:off x="1997029" y="2503169"/>
            <a:ext cx="526415" cy="0"/>
          </a:xfrm>
          <a:custGeom>
            <a:avLst/>
            <a:gdLst/>
            <a:ahLst/>
            <a:cxnLst/>
            <a:rect l="l" t="t" r="r" b="b"/>
            <a:pathLst>
              <a:path w="526414">
                <a:moveTo>
                  <a:pt x="0" y="0"/>
                </a:moveTo>
                <a:lnTo>
                  <a:pt x="526117" y="0"/>
                </a:lnTo>
              </a:path>
            </a:pathLst>
          </a:custGeom>
          <a:ln w="10667">
            <a:solidFill>
              <a:srgbClr val="D6EDED"/>
            </a:solidFill>
          </a:ln>
        </p:spPr>
        <p:txBody>
          <a:bodyPr wrap="square" lIns="0" tIns="0" rIns="0" bIns="0" rtlCol="0"/>
          <a:lstStyle/>
          <a:p>
            <a:endParaRPr/>
          </a:p>
        </p:txBody>
      </p:sp>
      <p:sp>
        <p:nvSpPr>
          <p:cNvPr id="229" name="object 229"/>
          <p:cNvSpPr/>
          <p:nvPr/>
        </p:nvSpPr>
        <p:spPr>
          <a:xfrm>
            <a:off x="1998061" y="2492501"/>
            <a:ext cx="524510" cy="0"/>
          </a:xfrm>
          <a:custGeom>
            <a:avLst/>
            <a:gdLst/>
            <a:ahLst/>
            <a:cxnLst/>
            <a:rect l="l" t="t" r="r" b="b"/>
            <a:pathLst>
              <a:path w="524510">
                <a:moveTo>
                  <a:pt x="0" y="0"/>
                </a:moveTo>
                <a:lnTo>
                  <a:pt x="524041" y="0"/>
                </a:lnTo>
              </a:path>
            </a:pathLst>
          </a:custGeom>
          <a:ln w="10667">
            <a:solidFill>
              <a:srgbClr val="D6EDED"/>
            </a:solidFill>
          </a:ln>
        </p:spPr>
        <p:txBody>
          <a:bodyPr wrap="square" lIns="0" tIns="0" rIns="0" bIns="0" rtlCol="0"/>
          <a:lstStyle/>
          <a:p>
            <a:endParaRPr/>
          </a:p>
        </p:txBody>
      </p:sp>
      <p:sp>
        <p:nvSpPr>
          <p:cNvPr id="230" name="object 230"/>
          <p:cNvSpPr/>
          <p:nvPr/>
        </p:nvSpPr>
        <p:spPr>
          <a:xfrm>
            <a:off x="1999093" y="2482596"/>
            <a:ext cx="521970" cy="0"/>
          </a:xfrm>
          <a:custGeom>
            <a:avLst/>
            <a:gdLst/>
            <a:ahLst/>
            <a:cxnLst/>
            <a:rect l="l" t="t" r="r" b="b"/>
            <a:pathLst>
              <a:path w="521969">
                <a:moveTo>
                  <a:pt x="0" y="0"/>
                </a:moveTo>
                <a:lnTo>
                  <a:pt x="521966" y="0"/>
                </a:lnTo>
              </a:path>
            </a:pathLst>
          </a:custGeom>
          <a:ln w="9143">
            <a:solidFill>
              <a:srgbClr val="D8EDED"/>
            </a:solidFill>
          </a:ln>
        </p:spPr>
        <p:txBody>
          <a:bodyPr wrap="square" lIns="0" tIns="0" rIns="0" bIns="0" rtlCol="0"/>
          <a:lstStyle/>
          <a:p>
            <a:endParaRPr/>
          </a:p>
        </p:txBody>
      </p:sp>
      <p:sp>
        <p:nvSpPr>
          <p:cNvPr id="231" name="object 231"/>
          <p:cNvSpPr/>
          <p:nvPr/>
        </p:nvSpPr>
        <p:spPr>
          <a:xfrm>
            <a:off x="1999977" y="2476500"/>
            <a:ext cx="520700" cy="0"/>
          </a:xfrm>
          <a:custGeom>
            <a:avLst/>
            <a:gdLst/>
            <a:ahLst/>
            <a:cxnLst/>
            <a:rect l="l" t="t" r="r" b="b"/>
            <a:pathLst>
              <a:path w="520700">
                <a:moveTo>
                  <a:pt x="0" y="0"/>
                </a:moveTo>
                <a:lnTo>
                  <a:pt x="520186" y="0"/>
                </a:lnTo>
              </a:path>
            </a:pathLst>
          </a:custGeom>
          <a:ln w="3175">
            <a:solidFill>
              <a:srgbClr val="D8EDED"/>
            </a:solidFill>
          </a:ln>
        </p:spPr>
        <p:txBody>
          <a:bodyPr wrap="square" lIns="0" tIns="0" rIns="0" bIns="0" rtlCol="0"/>
          <a:lstStyle/>
          <a:p>
            <a:endParaRPr/>
          </a:p>
        </p:txBody>
      </p:sp>
      <p:sp>
        <p:nvSpPr>
          <p:cNvPr id="232" name="object 232"/>
          <p:cNvSpPr/>
          <p:nvPr/>
        </p:nvSpPr>
        <p:spPr>
          <a:xfrm>
            <a:off x="2001079" y="2469514"/>
            <a:ext cx="518159" cy="0"/>
          </a:xfrm>
          <a:custGeom>
            <a:avLst/>
            <a:gdLst/>
            <a:ahLst/>
            <a:cxnLst/>
            <a:rect l="l" t="t" r="r" b="b"/>
            <a:pathLst>
              <a:path w="518160">
                <a:moveTo>
                  <a:pt x="0" y="0"/>
                </a:moveTo>
                <a:lnTo>
                  <a:pt x="517969" y="0"/>
                </a:lnTo>
              </a:path>
            </a:pathLst>
          </a:custGeom>
          <a:ln w="3809">
            <a:solidFill>
              <a:srgbClr val="D8EFEF"/>
            </a:solidFill>
          </a:ln>
        </p:spPr>
        <p:txBody>
          <a:bodyPr wrap="square" lIns="0" tIns="0" rIns="0" bIns="0" rtlCol="0"/>
          <a:lstStyle/>
          <a:p>
            <a:endParaRPr/>
          </a:p>
        </p:txBody>
      </p:sp>
      <p:sp>
        <p:nvSpPr>
          <p:cNvPr id="233" name="object 233"/>
          <p:cNvSpPr/>
          <p:nvPr/>
        </p:nvSpPr>
        <p:spPr>
          <a:xfrm>
            <a:off x="2000432" y="2473325"/>
            <a:ext cx="519430" cy="0"/>
          </a:xfrm>
          <a:custGeom>
            <a:avLst/>
            <a:gdLst/>
            <a:ahLst/>
            <a:cxnLst/>
            <a:rect l="l" t="t" r="r" b="b"/>
            <a:pathLst>
              <a:path w="519430">
                <a:moveTo>
                  <a:pt x="0" y="0"/>
                </a:moveTo>
                <a:lnTo>
                  <a:pt x="519272" y="0"/>
                </a:lnTo>
              </a:path>
            </a:pathLst>
          </a:custGeom>
          <a:ln w="3810">
            <a:solidFill>
              <a:srgbClr val="D8EFEF"/>
            </a:solidFill>
          </a:ln>
        </p:spPr>
        <p:txBody>
          <a:bodyPr wrap="square" lIns="0" tIns="0" rIns="0" bIns="0" rtlCol="0"/>
          <a:lstStyle/>
          <a:p>
            <a:endParaRPr/>
          </a:p>
        </p:txBody>
      </p:sp>
      <p:sp>
        <p:nvSpPr>
          <p:cNvPr id="234" name="object 234"/>
          <p:cNvSpPr/>
          <p:nvPr/>
        </p:nvSpPr>
        <p:spPr>
          <a:xfrm>
            <a:off x="2001719" y="2463546"/>
            <a:ext cx="516890" cy="0"/>
          </a:xfrm>
          <a:custGeom>
            <a:avLst/>
            <a:gdLst/>
            <a:ahLst/>
            <a:cxnLst/>
            <a:rect l="l" t="t" r="r" b="b"/>
            <a:pathLst>
              <a:path w="516889">
                <a:moveTo>
                  <a:pt x="0" y="0"/>
                </a:moveTo>
                <a:lnTo>
                  <a:pt x="516684" y="0"/>
                </a:lnTo>
              </a:path>
            </a:pathLst>
          </a:custGeom>
          <a:ln w="7620">
            <a:solidFill>
              <a:srgbClr val="DAEFEF"/>
            </a:solidFill>
          </a:ln>
        </p:spPr>
        <p:txBody>
          <a:bodyPr wrap="square" lIns="0" tIns="0" rIns="0" bIns="0" rtlCol="0"/>
          <a:lstStyle/>
          <a:p>
            <a:endParaRPr/>
          </a:p>
        </p:txBody>
      </p:sp>
      <p:sp>
        <p:nvSpPr>
          <p:cNvPr id="235" name="object 235"/>
          <p:cNvSpPr/>
          <p:nvPr/>
        </p:nvSpPr>
        <p:spPr>
          <a:xfrm>
            <a:off x="2004426" y="2452877"/>
            <a:ext cx="511809" cy="0"/>
          </a:xfrm>
          <a:custGeom>
            <a:avLst/>
            <a:gdLst/>
            <a:ahLst/>
            <a:cxnLst/>
            <a:rect l="l" t="t" r="r" b="b"/>
            <a:pathLst>
              <a:path w="511810">
                <a:moveTo>
                  <a:pt x="0" y="0"/>
                </a:moveTo>
                <a:lnTo>
                  <a:pt x="511242" y="0"/>
                </a:lnTo>
              </a:path>
            </a:pathLst>
          </a:custGeom>
          <a:ln w="10667">
            <a:solidFill>
              <a:srgbClr val="DBEFEF"/>
            </a:solidFill>
          </a:ln>
        </p:spPr>
        <p:txBody>
          <a:bodyPr wrap="square" lIns="0" tIns="0" rIns="0" bIns="0" rtlCol="0"/>
          <a:lstStyle/>
          <a:p>
            <a:endParaRPr/>
          </a:p>
        </p:txBody>
      </p:sp>
      <p:sp>
        <p:nvSpPr>
          <p:cNvPr id="236" name="object 236"/>
          <p:cNvSpPr/>
          <p:nvPr/>
        </p:nvSpPr>
        <p:spPr>
          <a:xfrm>
            <a:off x="2007584" y="2442210"/>
            <a:ext cx="505459" cy="0"/>
          </a:xfrm>
          <a:custGeom>
            <a:avLst/>
            <a:gdLst/>
            <a:ahLst/>
            <a:cxnLst/>
            <a:rect l="l" t="t" r="r" b="b"/>
            <a:pathLst>
              <a:path w="505460">
                <a:moveTo>
                  <a:pt x="0" y="0"/>
                </a:moveTo>
                <a:lnTo>
                  <a:pt x="504893" y="0"/>
                </a:lnTo>
              </a:path>
            </a:pathLst>
          </a:custGeom>
          <a:ln w="10667">
            <a:solidFill>
              <a:srgbClr val="DBEFEF"/>
            </a:solidFill>
          </a:ln>
        </p:spPr>
        <p:txBody>
          <a:bodyPr wrap="square" lIns="0" tIns="0" rIns="0" bIns="0" rtlCol="0"/>
          <a:lstStyle/>
          <a:p>
            <a:endParaRPr/>
          </a:p>
        </p:txBody>
      </p:sp>
      <p:sp>
        <p:nvSpPr>
          <p:cNvPr id="237" name="object 237"/>
          <p:cNvSpPr/>
          <p:nvPr/>
        </p:nvSpPr>
        <p:spPr>
          <a:xfrm>
            <a:off x="2010742" y="2432304"/>
            <a:ext cx="499109" cy="0"/>
          </a:xfrm>
          <a:custGeom>
            <a:avLst/>
            <a:gdLst/>
            <a:ahLst/>
            <a:cxnLst/>
            <a:rect l="l" t="t" r="r" b="b"/>
            <a:pathLst>
              <a:path w="499110">
                <a:moveTo>
                  <a:pt x="0" y="0"/>
                </a:moveTo>
                <a:lnTo>
                  <a:pt x="498544" y="0"/>
                </a:lnTo>
              </a:path>
            </a:pathLst>
          </a:custGeom>
          <a:ln w="9143">
            <a:solidFill>
              <a:srgbClr val="DDF0F0"/>
            </a:solidFill>
          </a:ln>
        </p:spPr>
        <p:txBody>
          <a:bodyPr wrap="square" lIns="0" tIns="0" rIns="0" bIns="0" rtlCol="0"/>
          <a:lstStyle/>
          <a:p>
            <a:endParaRPr/>
          </a:p>
        </p:txBody>
      </p:sp>
      <p:sp>
        <p:nvSpPr>
          <p:cNvPr id="238" name="object 238"/>
          <p:cNvSpPr/>
          <p:nvPr/>
        </p:nvSpPr>
        <p:spPr>
          <a:xfrm>
            <a:off x="2013883" y="2420874"/>
            <a:ext cx="492759" cy="0"/>
          </a:xfrm>
          <a:custGeom>
            <a:avLst/>
            <a:gdLst/>
            <a:ahLst/>
            <a:cxnLst/>
            <a:rect l="l" t="t" r="r" b="b"/>
            <a:pathLst>
              <a:path w="492760">
                <a:moveTo>
                  <a:pt x="0" y="0"/>
                </a:moveTo>
                <a:lnTo>
                  <a:pt x="492233" y="0"/>
                </a:lnTo>
              </a:path>
            </a:pathLst>
          </a:custGeom>
          <a:ln w="13716">
            <a:solidFill>
              <a:srgbClr val="DDF0F0"/>
            </a:solidFill>
          </a:ln>
        </p:spPr>
        <p:txBody>
          <a:bodyPr wrap="square" lIns="0" tIns="0" rIns="0" bIns="0" rtlCol="0"/>
          <a:lstStyle/>
          <a:p>
            <a:endParaRPr/>
          </a:p>
        </p:txBody>
      </p:sp>
      <p:sp>
        <p:nvSpPr>
          <p:cNvPr id="239" name="object 239"/>
          <p:cNvSpPr/>
          <p:nvPr/>
        </p:nvSpPr>
        <p:spPr>
          <a:xfrm>
            <a:off x="2020902" y="2410205"/>
            <a:ext cx="478155" cy="0"/>
          </a:xfrm>
          <a:custGeom>
            <a:avLst/>
            <a:gdLst/>
            <a:ahLst/>
            <a:cxnLst/>
            <a:rect l="l" t="t" r="r" b="b"/>
            <a:pathLst>
              <a:path w="478155">
                <a:moveTo>
                  <a:pt x="0" y="0"/>
                </a:moveTo>
                <a:lnTo>
                  <a:pt x="478136" y="0"/>
                </a:lnTo>
              </a:path>
            </a:pathLst>
          </a:custGeom>
          <a:ln w="7620">
            <a:solidFill>
              <a:srgbClr val="DFF0F0"/>
            </a:solidFill>
          </a:ln>
        </p:spPr>
        <p:txBody>
          <a:bodyPr wrap="square" lIns="0" tIns="0" rIns="0" bIns="0" rtlCol="0"/>
          <a:lstStyle/>
          <a:p>
            <a:endParaRPr/>
          </a:p>
        </p:txBody>
      </p:sp>
      <p:sp>
        <p:nvSpPr>
          <p:cNvPr id="240" name="object 240"/>
          <p:cNvSpPr/>
          <p:nvPr/>
        </p:nvSpPr>
        <p:spPr>
          <a:xfrm>
            <a:off x="2024801" y="2402586"/>
            <a:ext cx="470534" cy="0"/>
          </a:xfrm>
          <a:custGeom>
            <a:avLst/>
            <a:gdLst/>
            <a:ahLst/>
            <a:cxnLst/>
            <a:rect l="l" t="t" r="r" b="b"/>
            <a:pathLst>
              <a:path w="470535">
                <a:moveTo>
                  <a:pt x="0" y="0"/>
                </a:moveTo>
                <a:lnTo>
                  <a:pt x="470305" y="0"/>
                </a:lnTo>
              </a:path>
            </a:pathLst>
          </a:custGeom>
          <a:ln w="7620">
            <a:solidFill>
              <a:srgbClr val="DFF2F2"/>
            </a:solidFill>
          </a:ln>
        </p:spPr>
        <p:txBody>
          <a:bodyPr wrap="square" lIns="0" tIns="0" rIns="0" bIns="0" rtlCol="0"/>
          <a:lstStyle/>
          <a:p>
            <a:endParaRPr/>
          </a:p>
        </p:txBody>
      </p:sp>
      <p:sp>
        <p:nvSpPr>
          <p:cNvPr id="241" name="object 241"/>
          <p:cNvSpPr/>
          <p:nvPr/>
        </p:nvSpPr>
        <p:spPr>
          <a:xfrm>
            <a:off x="2028700" y="2392680"/>
            <a:ext cx="462915" cy="0"/>
          </a:xfrm>
          <a:custGeom>
            <a:avLst/>
            <a:gdLst/>
            <a:ahLst/>
            <a:cxnLst/>
            <a:rect l="l" t="t" r="r" b="b"/>
            <a:pathLst>
              <a:path w="462914">
                <a:moveTo>
                  <a:pt x="0" y="0"/>
                </a:moveTo>
                <a:lnTo>
                  <a:pt x="462473" y="0"/>
                </a:lnTo>
              </a:path>
            </a:pathLst>
          </a:custGeom>
          <a:ln w="12191">
            <a:solidFill>
              <a:srgbClr val="DFF2F2"/>
            </a:solidFill>
          </a:ln>
        </p:spPr>
        <p:txBody>
          <a:bodyPr wrap="square" lIns="0" tIns="0" rIns="0" bIns="0" rtlCol="0"/>
          <a:lstStyle/>
          <a:p>
            <a:endParaRPr/>
          </a:p>
        </p:txBody>
      </p:sp>
      <p:sp>
        <p:nvSpPr>
          <p:cNvPr id="242" name="object 242"/>
          <p:cNvSpPr/>
          <p:nvPr/>
        </p:nvSpPr>
        <p:spPr>
          <a:xfrm>
            <a:off x="2036238" y="2382012"/>
            <a:ext cx="447675" cy="0"/>
          </a:xfrm>
          <a:custGeom>
            <a:avLst/>
            <a:gdLst/>
            <a:ahLst/>
            <a:cxnLst/>
            <a:rect l="l" t="t" r="r" b="b"/>
            <a:pathLst>
              <a:path w="447675">
                <a:moveTo>
                  <a:pt x="0" y="0"/>
                </a:moveTo>
                <a:lnTo>
                  <a:pt x="447344" y="0"/>
                </a:lnTo>
              </a:path>
            </a:pathLst>
          </a:custGeom>
          <a:ln w="9143">
            <a:solidFill>
              <a:srgbClr val="E1F2F2"/>
            </a:solidFill>
          </a:ln>
        </p:spPr>
        <p:txBody>
          <a:bodyPr wrap="square" lIns="0" tIns="0" rIns="0" bIns="0" rtlCol="0"/>
          <a:lstStyle/>
          <a:p>
            <a:endParaRPr/>
          </a:p>
        </p:txBody>
      </p:sp>
      <p:sp>
        <p:nvSpPr>
          <p:cNvPr id="243" name="object 243"/>
          <p:cNvSpPr/>
          <p:nvPr/>
        </p:nvSpPr>
        <p:spPr>
          <a:xfrm>
            <a:off x="2043203" y="2372105"/>
            <a:ext cx="433705" cy="0"/>
          </a:xfrm>
          <a:custGeom>
            <a:avLst/>
            <a:gdLst/>
            <a:ahLst/>
            <a:cxnLst/>
            <a:rect l="l" t="t" r="r" b="b"/>
            <a:pathLst>
              <a:path w="433705">
                <a:moveTo>
                  <a:pt x="0" y="0"/>
                </a:moveTo>
                <a:lnTo>
                  <a:pt x="433370" y="0"/>
                </a:lnTo>
              </a:path>
            </a:pathLst>
          </a:custGeom>
          <a:ln w="10668">
            <a:solidFill>
              <a:srgbClr val="E2F2F2"/>
            </a:solidFill>
          </a:ln>
        </p:spPr>
        <p:txBody>
          <a:bodyPr wrap="square" lIns="0" tIns="0" rIns="0" bIns="0" rtlCol="0"/>
          <a:lstStyle/>
          <a:p>
            <a:endParaRPr/>
          </a:p>
        </p:txBody>
      </p:sp>
      <p:sp>
        <p:nvSpPr>
          <p:cNvPr id="244" name="object 244"/>
          <p:cNvSpPr/>
          <p:nvPr/>
        </p:nvSpPr>
        <p:spPr>
          <a:xfrm>
            <a:off x="2051329" y="2361438"/>
            <a:ext cx="417195" cy="0"/>
          </a:xfrm>
          <a:custGeom>
            <a:avLst/>
            <a:gdLst/>
            <a:ahLst/>
            <a:cxnLst/>
            <a:rect l="l" t="t" r="r" b="b"/>
            <a:pathLst>
              <a:path w="417194">
                <a:moveTo>
                  <a:pt x="0" y="0"/>
                </a:moveTo>
                <a:lnTo>
                  <a:pt x="417066" y="0"/>
                </a:lnTo>
              </a:path>
            </a:pathLst>
          </a:custGeom>
          <a:ln w="10667">
            <a:solidFill>
              <a:srgbClr val="E2F2F2"/>
            </a:solidFill>
          </a:ln>
        </p:spPr>
        <p:txBody>
          <a:bodyPr wrap="square" lIns="0" tIns="0" rIns="0" bIns="0" rtlCol="0"/>
          <a:lstStyle/>
          <a:p>
            <a:endParaRPr/>
          </a:p>
        </p:txBody>
      </p:sp>
      <p:sp>
        <p:nvSpPr>
          <p:cNvPr id="245" name="object 245"/>
          <p:cNvSpPr/>
          <p:nvPr/>
        </p:nvSpPr>
        <p:spPr>
          <a:xfrm>
            <a:off x="2059968" y="2351532"/>
            <a:ext cx="400050" cy="0"/>
          </a:xfrm>
          <a:custGeom>
            <a:avLst/>
            <a:gdLst/>
            <a:ahLst/>
            <a:cxnLst/>
            <a:rect l="l" t="t" r="r" b="b"/>
            <a:pathLst>
              <a:path w="400050">
                <a:moveTo>
                  <a:pt x="0" y="0"/>
                </a:moveTo>
                <a:lnTo>
                  <a:pt x="399739" y="0"/>
                </a:lnTo>
              </a:path>
            </a:pathLst>
          </a:custGeom>
          <a:ln w="9144">
            <a:solidFill>
              <a:srgbClr val="E4F2F2"/>
            </a:solidFill>
          </a:ln>
        </p:spPr>
        <p:txBody>
          <a:bodyPr wrap="square" lIns="0" tIns="0" rIns="0" bIns="0" rtlCol="0"/>
          <a:lstStyle/>
          <a:p>
            <a:endParaRPr/>
          </a:p>
        </p:txBody>
      </p:sp>
      <p:sp>
        <p:nvSpPr>
          <p:cNvPr id="246" name="object 246"/>
          <p:cNvSpPr/>
          <p:nvPr/>
        </p:nvSpPr>
        <p:spPr>
          <a:xfrm>
            <a:off x="2069821" y="2341626"/>
            <a:ext cx="380365" cy="0"/>
          </a:xfrm>
          <a:custGeom>
            <a:avLst/>
            <a:gdLst/>
            <a:ahLst/>
            <a:cxnLst/>
            <a:rect l="l" t="t" r="r" b="b"/>
            <a:pathLst>
              <a:path w="380364">
                <a:moveTo>
                  <a:pt x="0" y="0"/>
                </a:moveTo>
                <a:lnTo>
                  <a:pt x="379992" y="0"/>
                </a:lnTo>
              </a:path>
            </a:pathLst>
          </a:custGeom>
          <a:ln w="10667">
            <a:solidFill>
              <a:srgbClr val="E4F4F4"/>
            </a:solidFill>
          </a:ln>
        </p:spPr>
        <p:txBody>
          <a:bodyPr wrap="square" lIns="0" tIns="0" rIns="0" bIns="0" rtlCol="0"/>
          <a:lstStyle/>
          <a:p>
            <a:endParaRPr/>
          </a:p>
        </p:txBody>
      </p:sp>
      <p:sp>
        <p:nvSpPr>
          <p:cNvPr id="247" name="object 247"/>
          <p:cNvSpPr/>
          <p:nvPr/>
        </p:nvSpPr>
        <p:spPr>
          <a:xfrm>
            <a:off x="2081318" y="2330958"/>
            <a:ext cx="357505" cy="0"/>
          </a:xfrm>
          <a:custGeom>
            <a:avLst/>
            <a:gdLst/>
            <a:ahLst/>
            <a:cxnLst/>
            <a:rect l="l" t="t" r="r" b="b"/>
            <a:pathLst>
              <a:path w="357505">
                <a:moveTo>
                  <a:pt x="0" y="0"/>
                </a:moveTo>
                <a:lnTo>
                  <a:pt x="356955" y="0"/>
                </a:lnTo>
              </a:path>
            </a:pathLst>
          </a:custGeom>
          <a:ln w="10667">
            <a:solidFill>
              <a:srgbClr val="E6F4F4"/>
            </a:solidFill>
          </a:ln>
        </p:spPr>
        <p:txBody>
          <a:bodyPr wrap="square" lIns="0" tIns="0" rIns="0" bIns="0" rtlCol="0"/>
          <a:lstStyle/>
          <a:p>
            <a:endParaRPr/>
          </a:p>
        </p:txBody>
      </p:sp>
      <p:sp>
        <p:nvSpPr>
          <p:cNvPr id="248" name="object 248"/>
          <p:cNvSpPr/>
          <p:nvPr/>
        </p:nvSpPr>
        <p:spPr>
          <a:xfrm>
            <a:off x="2094007" y="2324862"/>
            <a:ext cx="332105" cy="0"/>
          </a:xfrm>
          <a:custGeom>
            <a:avLst/>
            <a:gdLst/>
            <a:ahLst/>
            <a:cxnLst/>
            <a:rect l="l" t="t" r="r" b="b"/>
            <a:pathLst>
              <a:path w="332105">
                <a:moveTo>
                  <a:pt x="0" y="0"/>
                </a:moveTo>
                <a:lnTo>
                  <a:pt x="331537" y="0"/>
                </a:lnTo>
              </a:path>
            </a:pathLst>
          </a:custGeom>
          <a:ln w="3175">
            <a:solidFill>
              <a:srgbClr val="E6F4F4"/>
            </a:solidFill>
          </a:ln>
        </p:spPr>
        <p:txBody>
          <a:bodyPr wrap="square" lIns="0" tIns="0" rIns="0" bIns="0" rtlCol="0"/>
          <a:lstStyle/>
          <a:p>
            <a:endParaRPr/>
          </a:p>
        </p:txBody>
      </p:sp>
      <p:sp>
        <p:nvSpPr>
          <p:cNvPr id="249" name="object 249"/>
          <p:cNvSpPr/>
          <p:nvPr/>
        </p:nvSpPr>
        <p:spPr>
          <a:xfrm>
            <a:off x="2096331" y="2320289"/>
            <a:ext cx="327025" cy="0"/>
          </a:xfrm>
          <a:custGeom>
            <a:avLst/>
            <a:gdLst/>
            <a:ahLst/>
            <a:cxnLst/>
            <a:rect l="l" t="t" r="r" b="b"/>
            <a:pathLst>
              <a:path w="327025">
                <a:moveTo>
                  <a:pt x="0" y="0"/>
                </a:moveTo>
                <a:lnTo>
                  <a:pt x="326885" y="0"/>
                </a:lnTo>
              </a:path>
            </a:pathLst>
          </a:custGeom>
          <a:ln w="7620">
            <a:solidFill>
              <a:srgbClr val="E6F4F4"/>
            </a:solidFill>
          </a:ln>
        </p:spPr>
        <p:txBody>
          <a:bodyPr wrap="square" lIns="0" tIns="0" rIns="0" bIns="0" rtlCol="0"/>
          <a:lstStyle/>
          <a:p>
            <a:endParaRPr/>
          </a:p>
        </p:txBody>
      </p:sp>
      <p:sp>
        <p:nvSpPr>
          <p:cNvPr id="250" name="object 250"/>
          <p:cNvSpPr/>
          <p:nvPr/>
        </p:nvSpPr>
        <p:spPr>
          <a:xfrm>
            <a:off x="2107950" y="2312670"/>
            <a:ext cx="304165" cy="0"/>
          </a:xfrm>
          <a:custGeom>
            <a:avLst/>
            <a:gdLst/>
            <a:ahLst/>
            <a:cxnLst/>
            <a:rect l="l" t="t" r="r" b="b"/>
            <a:pathLst>
              <a:path w="304164">
                <a:moveTo>
                  <a:pt x="0" y="0"/>
                </a:moveTo>
                <a:lnTo>
                  <a:pt x="303630" y="0"/>
                </a:lnTo>
              </a:path>
            </a:pathLst>
          </a:custGeom>
          <a:ln w="7620">
            <a:solidFill>
              <a:srgbClr val="E8F4F4"/>
            </a:solidFill>
          </a:ln>
        </p:spPr>
        <p:txBody>
          <a:bodyPr wrap="square" lIns="0" tIns="0" rIns="0" bIns="0" rtlCol="0"/>
          <a:lstStyle/>
          <a:p>
            <a:endParaRPr/>
          </a:p>
        </p:txBody>
      </p:sp>
      <p:sp>
        <p:nvSpPr>
          <p:cNvPr id="251" name="object 251"/>
          <p:cNvSpPr/>
          <p:nvPr/>
        </p:nvSpPr>
        <p:spPr>
          <a:xfrm>
            <a:off x="2119570" y="2307336"/>
            <a:ext cx="280670" cy="0"/>
          </a:xfrm>
          <a:custGeom>
            <a:avLst/>
            <a:gdLst/>
            <a:ahLst/>
            <a:cxnLst/>
            <a:rect l="l" t="t" r="r" b="b"/>
            <a:pathLst>
              <a:path w="280669">
                <a:moveTo>
                  <a:pt x="0" y="0"/>
                </a:moveTo>
                <a:lnTo>
                  <a:pt x="280375" y="0"/>
                </a:lnTo>
              </a:path>
            </a:pathLst>
          </a:custGeom>
          <a:ln w="3175">
            <a:solidFill>
              <a:srgbClr val="E8F6F6"/>
            </a:solidFill>
          </a:ln>
        </p:spPr>
        <p:txBody>
          <a:bodyPr wrap="square" lIns="0" tIns="0" rIns="0" bIns="0" rtlCol="0"/>
          <a:lstStyle/>
          <a:p>
            <a:endParaRPr/>
          </a:p>
        </p:txBody>
      </p:sp>
      <p:sp>
        <p:nvSpPr>
          <p:cNvPr id="252" name="object 252"/>
          <p:cNvSpPr/>
          <p:nvPr/>
        </p:nvSpPr>
        <p:spPr>
          <a:xfrm>
            <a:off x="2124218" y="2300478"/>
            <a:ext cx="271145" cy="0"/>
          </a:xfrm>
          <a:custGeom>
            <a:avLst/>
            <a:gdLst/>
            <a:ahLst/>
            <a:cxnLst/>
            <a:rect l="l" t="t" r="r" b="b"/>
            <a:pathLst>
              <a:path w="271144">
                <a:moveTo>
                  <a:pt x="0" y="0"/>
                </a:moveTo>
                <a:lnTo>
                  <a:pt x="271073" y="0"/>
                </a:lnTo>
              </a:path>
            </a:pathLst>
          </a:custGeom>
          <a:ln w="10667">
            <a:solidFill>
              <a:srgbClr val="E8F6F6"/>
            </a:solidFill>
          </a:ln>
        </p:spPr>
        <p:txBody>
          <a:bodyPr wrap="square" lIns="0" tIns="0" rIns="0" bIns="0" rtlCol="0"/>
          <a:lstStyle/>
          <a:p>
            <a:endParaRPr/>
          </a:p>
        </p:txBody>
      </p:sp>
      <p:sp>
        <p:nvSpPr>
          <p:cNvPr id="253" name="object 253"/>
          <p:cNvSpPr/>
          <p:nvPr/>
        </p:nvSpPr>
        <p:spPr>
          <a:xfrm>
            <a:off x="2147227" y="2290572"/>
            <a:ext cx="225425" cy="0"/>
          </a:xfrm>
          <a:custGeom>
            <a:avLst/>
            <a:gdLst/>
            <a:ahLst/>
            <a:cxnLst/>
            <a:rect l="l" t="t" r="r" b="b"/>
            <a:pathLst>
              <a:path w="225425">
                <a:moveTo>
                  <a:pt x="0" y="0"/>
                </a:moveTo>
                <a:lnTo>
                  <a:pt x="225083" y="0"/>
                </a:lnTo>
              </a:path>
            </a:pathLst>
          </a:custGeom>
          <a:ln w="9144">
            <a:solidFill>
              <a:srgbClr val="E9F6F6"/>
            </a:solidFill>
          </a:ln>
        </p:spPr>
        <p:txBody>
          <a:bodyPr wrap="square" lIns="0" tIns="0" rIns="0" bIns="0" rtlCol="0"/>
          <a:lstStyle/>
          <a:p>
            <a:endParaRPr/>
          </a:p>
        </p:txBody>
      </p:sp>
      <p:sp>
        <p:nvSpPr>
          <p:cNvPr id="254" name="object 254"/>
          <p:cNvSpPr/>
          <p:nvPr/>
        </p:nvSpPr>
        <p:spPr>
          <a:xfrm>
            <a:off x="2168129" y="2280666"/>
            <a:ext cx="183515" cy="0"/>
          </a:xfrm>
          <a:custGeom>
            <a:avLst/>
            <a:gdLst/>
            <a:ahLst/>
            <a:cxnLst/>
            <a:rect l="l" t="t" r="r" b="b"/>
            <a:pathLst>
              <a:path w="183514">
                <a:moveTo>
                  <a:pt x="0" y="0"/>
                </a:moveTo>
                <a:lnTo>
                  <a:pt x="183313" y="0"/>
                </a:lnTo>
              </a:path>
            </a:pathLst>
          </a:custGeom>
          <a:ln w="10667">
            <a:solidFill>
              <a:srgbClr val="EBF6F6"/>
            </a:solidFill>
          </a:ln>
        </p:spPr>
        <p:txBody>
          <a:bodyPr wrap="square" lIns="0" tIns="0" rIns="0" bIns="0" rtlCol="0"/>
          <a:lstStyle/>
          <a:p>
            <a:endParaRPr/>
          </a:p>
        </p:txBody>
      </p:sp>
      <p:sp>
        <p:nvSpPr>
          <p:cNvPr id="255" name="object 255"/>
          <p:cNvSpPr/>
          <p:nvPr/>
        </p:nvSpPr>
        <p:spPr>
          <a:xfrm>
            <a:off x="2237133" y="2270760"/>
            <a:ext cx="45720" cy="3810"/>
          </a:xfrm>
          <a:custGeom>
            <a:avLst/>
            <a:gdLst/>
            <a:ahLst/>
            <a:cxnLst/>
            <a:rect l="l" t="t" r="r" b="b"/>
            <a:pathLst>
              <a:path w="45719" h="3810">
                <a:moveTo>
                  <a:pt x="0" y="0"/>
                </a:moveTo>
                <a:lnTo>
                  <a:pt x="45723" y="0"/>
                </a:lnTo>
                <a:lnTo>
                  <a:pt x="45723" y="3810"/>
                </a:lnTo>
                <a:lnTo>
                  <a:pt x="0" y="3810"/>
                </a:lnTo>
                <a:lnTo>
                  <a:pt x="0" y="0"/>
                </a:lnTo>
                <a:close/>
              </a:path>
            </a:pathLst>
          </a:custGeom>
          <a:solidFill>
            <a:srgbClr val="EBF6F6"/>
          </a:solidFill>
        </p:spPr>
        <p:txBody>
          <a:bodyPr wrap="square" lIns="0" tIns="0" rIns="0" bIns="0" rtlCol="0"/>
          <a:lstStyle/>
          <a:p>
            <a:endParaRPr/>
          </a:p>
        </p:txBody>
      </p:sp>
      <p:sp>
        <p:nvSpPr>
          <p:cNvPr id="256" name="object 256"/>
          <p:cNvSpPr/>
          <p:nvPr/>
        </p:nvSpPr>
        <p:spPr>
          <a:xfrm>
            <a:off x="2210561" y="2275204"/>
            <a:ext cx="99060" cy="0"/>
          </a:xfrm>
          <a:custGeom>
            <a:avLst/>
            <a:gdLst/>
            <a:ahLst/>
            <a:cxnLst/>
            <a:rect l="l" t="t" r="r" b="b"/>
            <a:pathLst>
              <a:path w="99060">
                <a:moveTo>
                  <a:pt x="0" y="0"/>
                </a:moveTo>
                <a:lnTo>
                  <a:pt x="98651" y="0"/>
                </a:lnTo>
              </a:path>
            </a:pathLst>
          </a:custGeom>
          <a:ln w="3175">
            <a:solidFill>
              <a:srgbClr val="EBF6F6"/>
            </a:solidFill>
          </a:ln>
        </p:spPr>
        <p:txBody>
          <a:bodyPr wrap="square" lIns="0" tIns="0" rIns="0" bIns="0" rtlCol="0"/>
          <a:lstStyle/>
          <a:p>
            <a:endParaRPr/>
          </a:p>
        </p:txBody>
      </p:sp>
      <p:sp>
        <p:nvSpPr>
          <p:cNvPr id="257" name="object 257"/>
          <p:cNvSpPr/>
          <p:nvPr/>
        </p:nvSpPr>
        <p:spPr>
          <a:xfrm>
            <a:off x="1994916" y="2269235"/>
            <a:ext cx="530860" cy="489584"/>
          </a:xfrm>
          <a:custGeom>
            <a:avLst/>
            <a:gdLst/>
            <a:ahLst/>
            <a:cxnLst/>
            <a:rect l="l" t="t" r="r" b="b"/>
            <a:pathLst>
              <a:path w="530860" h="489585">
                <a:moveTo>
                  <a:pt x="278892" y="489204"/>
                </a:moveTo>
                <a:lnTo>
                  <a:pt x="251460" y="489204"/>
                </a:lnTo>
                <a:lnTo>
                  <a:pt x="224028" y="486156"/>
                </a:lnTo>
                <a:lnTo>
                  <a:pt x="185928" y="478536"/>
                </a:lnTo>
                <a:lnTo>
                  <a:pt x="138684" y="460248"/>
                </a:lnTo>
                <a:lnTo>
                  <a:pt x="96012" y="432816"/>
                </a:lnTo>
                <a:lnTo>
                  <a:pt x="60960" y="400812"/>
                </a:lnTo>
                <a:lnTo>
                  <a:pt x="32004" y="361188"/>
                </a:lnTo>
                <a:lnTo>
                  <a:pt x="12192" y="316992"/>
                </a:lnTo>
                <a:lnTo>
                  <a:pt x="7620" y="306324"/>
                </a:lnTo>
                <a:lnTo>
                  <a:pt x="4572" y="294132"/>
                </a:lnTo>
                <a:lnTo>
                  <a:pt x="0" y="257556"/>
                </a:lnTo>
                <a:lnTo>
                  <a:pt x="0" y="231648"/>
                </a:lnTo>
                <a:lnTo>
                  <a:pt x="4572" y="195072"/>
                </a:lnTo>
                <a:lnTo>
                  <a:pt x="7620" y="184404"/>
                </a:lnTo>
                <a:lnTo>
                  <a:pt x="12192" y="172212"/>
                </a:lnTo>
                <a:lnTo>
                  <a:pt x="15240" y="160020"/>
                </a:lnTo>
                <a:lnTo>
                  <a:pt x="44196" y="108204"/>
                </a:lnTo>
                <a:lnTo>
                  <a:pt x="77724" y="71628"/>
                </a:lnTo>
                <a:lnTo>
                  <a:pt x="115824" y="42671"/>
                </a:lnTo>
                <a:lnTo>
                  <a:pt x="161543" y="19812"/>
                </a:lnTo>
                <a:lnTo>
                  <a:pt x="185928" y="12192"/>
                </a:lnTo>
                <a:lnTo>
                  <a:pt x="198119" y="7620"/>
                </a:lnTo>
                <a:lnTo>
                  <a:pt x="211836" y="6095"/>
                </a:lnTo>
                <a:lnTo>
                  <a:pt x="224028" y="3047"/>
                </a:lnTo>
                <a:lnTo>
                  <a:pt x="251460" y="0"/>
                </a:lnTo>
                <a:lnTo>
                  <a:pt x="278892" y="0"/>
                </a:lnTo>
                <a:lnTo>
                  <a:pt x="292607" y="1524"/>
                </a:lnTo>
                <a:lnTo>
                  <a:pt x="304800" y="3047"/>
                </a:lnTo>
                <a:lnTo>
                  <a:pt x="251460" y="3047"/>
                </a:lnTo>
                <a:lnTo>
                  <a:pt x="237743" y="4571"/>
                </a:lnTo>
                <a:lnTo>
                  <a:pt x="225552" y="6095"/>
                </a:lnTo>
                <a:lnTo>
                  <a:pt x="211836" y="7620"/>
                </a:lnTo>
                <a:lnTo>
                  <a:pt x="187452" y="13716"/>
                </a:lnTo>
                <a:lnTo>
                  <a:pt x="140208" y="32004"/>
                </a:lnTo>
                <a:lnTo>
                  <a:pt x="97536" y="57912"/>
                </a:lnTo>
                <a:lnTo>
                  <a:pt x="62484" y="91440"/>
                </a:lnTo>
                <a:lnTo>
                  <a:pt x="33528" y="129540"/>
                </a:lnTo>
                <a:lnTo>
                  <a:pt x="13716" y="172212"/>
                </a:lnTo>
                <a:lnTo>
                  <a:pt x="6096" y="207264"/>
                </a:lnTo>
                <a:lnTo>
                  <a:pt x="3048" y="219456"/>
                </a:lnTo>
                <a:lnTo>
                  <a:pt x="3048" y="269748"/>
                </a:lnTo>
                <a:lnTo>
                  <a:pt x="6096" y="281940"/>
                </a:lnTo>
                <a:lnTo>
                  <a:pt x="7620" y="292608"/>
                </a:lnTo>
                <a:lnTo>
                  <a:pt x="22860" y="338328"/>
                </a:lnTo>
                <a:lnTo>
                  <a:pt x="47244" y="379476"/>
                </a:lnTo>
                <a:lnTo>
                  <a:pt x="79248" y="416052"/>
                </a:lnTo>
                <a:lnTo>
                  <a:pt x="117348" y="445008"/>
                </a:lnTo>
                <a:lnTo>
                  <a:pt x="163068" y="467868"/>
                </a:lnTo>
                <a:lnTo>
                  <a:pt x="211836" y="481584"/>
                </a:lnTo>
                <a:lnTo>
                  <a:pt x="225552" y="483108"/>
                </a:lnTo>
                <a:lnTo>
                  <a:pt x="237743" y="484632"/>
                </a:lnTo>
                <a:lnTo>
                  <a:pt x="251460" y="486156"/>
                </a:lnTo>
                <a:lnTo>
                  <a:pt x="304800" y="486156"/>
                </a:lnTo>
                <a:lnTo>
                  <a:pt x="292607" y="487680"/>
                </a:lnTo>
                <a:lnTo>
                  <a:pt x="278892" y="489204"/>
                </a:lnTo>
                <a:close/>
              </a:path>
              <a:path w="530860" h="489585">
                <a:moveTo>
                  <a:pt x="304800" y="486156"/>
                </a:moveTo>
                <a:lnTo>
                  <a:pt x="278892" y="486156"/>
                </a:lnTo>
                <a:lnTo>
                  <a:pt x="291083" y="484632"/>
                </a:lnTo>
                <a:lnTo>
                  <a:pt x="318515" y="481584"/>
                </a:lnTo>
                <a:lnTo>
                  <a:pt x="342900" y="475488"/>
                </a:lnTo>
                <a:lnTo>
                  <a:pt x="390144" y="457200"/>
                </a:lnTo>
                <a:lnTo>
                  <a:pt x="431292" y="431292"/>
                </a:lnTo>
                <a:lnTo>
                  <a:pt x="467868" y="397764"/>
                </a:lnTo>
                <a:lnTo>
                  <a:pt x="495300" y="359664"/>
                </a:lnTo>
                <a:lnTo>
                  <a:pt x="515112" y="316992"/>
                </a:lnTo>
                <a:lnTo>
                  <a:pt x="519684" y="304800"/>
                </a:lnTo>
                <a:lnTo>
                  <a:pt x="522732" y="294132"/>
                </a:lnTo>
                <a:lnTo>
                  <a:pt x="527304" y="257556"/>
                </a:lnTo>
                <a:lnTo>
                  <a:pt x="527304" y="231648"/>
                </a:lnTo>
                <a:lnTo>
                  <a:pt x="525780" y="219456"/>
                </a:lnTo>
                <a:lnTo>
                  <a:pt x="524256" y="208788"/>
                </a:lnTo>
                <a:lnTo>
                  <a:pt x="522732" y="196596"/>
                </a:lnTo>
                <a:lnTo>
                  <a:pt x="519684" y="184404"/>
                </a:lnTo>
                <a:lnTo>
                  <a:pt x="515112" y="173736"/>
                </a:lnTo>
                <a:lnTo>
                  <a:pt x="512063" y="161544"/>
                </a:lnTo>
                <a:lnTo>
                  <a:pt x="483108" y="109728"/>
                </a:lnTo>
                <a:lnTo>
                  <a:pt x="451104" y="74676"/>
                </a:lnTo>
                <a:lnTo>
                  <a:pt x="411480" y="44195"/>
                </a:lnTo>
                <a:lnTo>
                  <a:pt x="367284" y="22859"/>
                </a:lnTo>
                <a:lnTo>
                  <a:pt x="318515" y="7620"/>
                </a:lnTo>
                <a:lnTo>
                  <a:pt x="291083" y="4571"/>
                </a:lnTo>
                <a:lnTo>
                  <a:pt x="278892" y="3047"/>
                </a:lnTo>
                <a:lnTo>
                  <a:pt x="304800" y="3047"/>
                </a:lnTo>
                <a:lnTo>
                  <a:pt x="318515" y="6095"/>
                </a:lnTo>
                <a:lnTo>
                  <a:pt x="330708" y="7620"/>
                </a:lnTo>
                <a:lnTo>
                  <a:pt x="344424" y="12192"/>
                </a:lnTo>
                <a:lnTo>
                  <a:pt x="368808" y="19812"/>
                </a:lnTo>
                <a:lnTo>
                  <a:pt x="391668" y="30480"/>
                </a:lnTo>
                <a:lnTo>
                  <a:pt x="434339" y="56388"/>
                </a:lnTo>
                <a:lnTo>
                  <a:pt x="469392" y="89916"/>
                </a:lnTo>
                <a:lnTo>
                  <a:pt x="498348" y="128016"/>
                </a:lnTo>
                <a:lnTo>
                  <a:pt x="518160" y="172212"/>
                </a:lnTo>
                <a:lnTo>
                  <a:pt x="521208" y="184404"/>
                </a:lnTo>
                <a:lnTo>
                  <a:pt x="524256" y="195072"/>
                </a:lnTo>
                <a:lnTo>
                  <a:pt x="527304" y="207264"/>
                </a:lnTo>
                <a:lnTo>
                  <a:pt x="530352" y="231648"/>
                </a:lnTo>
                <a:lnTo>
                  <a:pt x="530352" y="257556"/>
                </a:lnTo>
                <a:lnTo>
                  <a:pt x="521208" y="306324"/>
                </a:lnTo>
                <a:lnTo>
                  <a:pt x="498348" y="361188"/>
                </a:lnTo>
                <a:lnTo>
                  <a:pt x="469392" y="400812"/>
                </a:lnTo>
                <a:lnTo>
                  <a:pt x="434339" y="432816"/>
                </a:lnTo>
                <a:lnTo>
                  <a:pt x="391668" y="460248"/>
                </a:lnTo>
                <a:lnTo>
                  <a:pt x="344424" y="478536"/>
                </a:lnTo>
                <a:lnTo>
                  <a:pt x="330708" y="481584"/>
                </a:lnTo>
                <a:lnTo>
                  <a:pt x="318515" y="484632"/>
                </a:lnTo>
                <a:lnTo>
                  <a:pt x="304800" y="486156"/>
                </a:lnTo>
                <a:close/>
              </a:path>
            </a:pathLst>
          </a:custGeom>
          <a:solidFill>
            <a:srgbClr val="629797"/>
          </a:solidFill>
        </p:spPr>
        <p:txBody>
          <a:bodyPr wrap="square" lIns="0" tIns="0" rIns="0" bIns="0" rtlCol="0"/>
          <a:lstStyle/>
          <a:p>
            <a:endParaRPr/>
          </a:p>
        </p:txBody>
      </p:sp>
      <p:sp>
        <p:nvSpPr>
          <p:cNvPr id="258" name="object 258"/>
          <p:cNvSpPr txBox="1"/>
          <p:nvPr/>
        </p:nvSpPr>
        <p:spPr>
          <a:xfrm>
            <a:off x="1030371" y="2376953"/>
            <a:ext cx="556895" cy="106045"/>
          </a:xfrm>
          <a:prstGeom prst="rect">
            <a:avLst/>
          </a:prstGeom>
        </p:spPr>
        <p:txBody>
          <a:bodyPr vert="horz" wrap="square" lIns="0" tIns="15875" rIns="0" bIns="0" rtlCol="0">
            <a:spAutoFit/>
          </a:bodyPr>
          <a:lstStyle/>
          <a:p>
            <a:pPr marL="3810">
              <a:lnSpc>
                <a:spcPct val="100000"/>
              </a:lnSpc>
              <a:spcBef>
                <a:spcPts val="125"/>
              </a:spcBef>
              <a:tabLst>
                <a:tab pos="555625" algn="l"/>
              </a:tabLst>
            </a:pPr>
            <a:r>
              <a:rPr sz="500" u="sng" spc="5" dirty="0">
                <a:uFill>
                  <a:solidFill>
                    <a:srgbClr val="FFFFC3"/>
                  </a:solidFill>
                </a:uFill>
                <a:latin typeface="Times New Roman"/>
                <a:cs typeface="Times New Roman"/>
              </a:rPr>
              <a:t> 	</a:t>
            </a:r>
            <a:endParaRPr sz="500">
              <a:latin typeface="Times New Roman"/>
              <a:cs typeface="Times New Roman"/>
            </a:endParaRPr>
          </a:p>
        </p:txBody>
      </p:sp>
      <p:sp>
        <p:nvSpPr>
          <p:cNvPr id="259" name="object 259"/>
          <p:cNvSpPr txBox="1"/>
          <p:nvPr/>
        </p:nvSpPr>
        <p:spPr>
          <a:xfrm>
            <a:off x="1991275" y="2376953"/>
            <a:ext cx="537845" cy="106045"/>
          </a:xfrm>
          <a:prstGeom prst="rect">
            <a:avLst/>
          </a:prstGeom>
        </p:spPr>
        <p:txBody>
          <a:bodyPr vert="horz" wrap="square" lIns="0" tIns="15875" rIns="0" bIns="0" rtlCol="0">
            <a:spAutoFit/>
          </a:bodyPr>
          <a:lstStyle/>
          <a:p>
            <a:pPr marL="12700">
              <a:lnSpc>
                <a:spcPct val="100000"/>
              </a:lnSpc>
              <a:spcBef>
                <a:spcPts val="125"/>
              </a:spcBef>
              <a:tabLst>
                <a:tab pos="202565" algn="l"/>
                <a:tab pos="524510" algn="l"/>
              </a:tabLst>
            </a:pPr>
            <a:r>
              <a:rPr sz="500" u="sng" spc="5" dirty="0">
                <a:uFill>
                  <a:solidFill>
                    <a:srgbClr val="DAEFEF"/>
                  </a:solidFill>
                </a:uFill>
                <a:latin typeface="Times New Roman"/>
                <a:cs typeface="Times New Roman"/>
              </a:rPr>
              <a:t> 	</a:t>
            </a:r>
            <a:r>
              <a:rPr sz="500" b="1" u="sng" spc="10" dirty="0">
                <a:uFill>
                  <a:solidFill>
                    <a:srgbClr val="DAEFEF"/>
                  </a:solidFill>
                </a:uFill>
                <a:latin typeface="Times New Roman"/>
                <a:cs typeface="Times New Roman"/>
              </a:rPr>
              <a:t>Stok	</a:t>
            </a:r>
            <a:endParaRPr sz="500">
              <a:latin typeface="Times New Roman"/>
              <a:cs typeface="Times New Roman"/>
            </a:endParaRPr>
          </a:p>
        </p:txBody>
      </p:sp>
      <p:sp>
        <p:nvSpPr>
          <p:cNvPr id="260" name="object 260"/>
          <p:cNvSpPr txBox="1"/>
          <p:nvPr/>
        </p:nvSpPr>
        <p:spPr>
          <a:xfrm>
            <a:off x="1996563" y="2457742"/>
            <a:ext cx="527050" cy="186690"/>
          </a:xfrm>
          <a:prstGeom prst="rect">
            <a:avLst/>
          </a:prstGeom>
        </p:spPr>
        <p:txBody>
          <a:bodyPr vert="horz" wrap="square" lIns="0" tIns="15875" rIns="0" bIns="0" rtlCol="0">
            <a:spAutoFit/>
          </a:bodyPr>
          <a:lstStyle/>
          <a:p>
            <a:pPr marL="3810">
              <a:lnSpc>
                <a:spcPct val="100000"/>
              </a:lnSpc>
              <a:spcBef>
                <a:spcPts val="125"/>
              </a:spcBef>
              <a:tabLst>
                <a:tab pos="522605" algn="l"/>
              </a:tabLst>
            </a:pPr>
            <a:r>
              <a:rPr sz="500" u="sng" spc="5" dirty="0">
                <a:uFill>
                  <a:solidFill>
                    <a:srgbClr val="D1EBEB"/>
                  </a:solidFill>
                </a:uFill>
                <a:latin typeface="Times New Roman"/>
                <a:cs typeface="Times New Roman"/>
              </a:rPr>
              <a:t>        </a:t>
            </a:r>
            <a:r>
              <a:rPr sz="500" u="sng" spc="-5" dirty="0">
                <a:uFill>
                  <a:solidFill>
                    <a:srgbClr val="D1EBEB"/>
                  </a:solidFill>
                </a:uFill>
                <a:latin typeface="Times New Roman"/>
                <a:cs typeface="Times New Roman"/>
              </a:rPr>
              <a:t> </a:t>
            </a:r>
            <a:r>
              <a:rPr sz="500" b="1" u="sng" spc="10" dirty="0">
                <a:uFill>
                  <a:solidFill>
                    <a:srgbClr val="D1EBEB"/>
                  </a:solidFill>
                </a:uFill>
                <a:latin typeface="Times New Roman"/>
                <a:cs typeface="Times New Roman"/>
              </a:rPr>
              <a:t>Değişim	</a:t>
            </a:r>
            <a:endParaRPr sz="500">
              <a:latin typeface="Times New Roman"/>
              <a:cs typeface="Times New Roman"/>
            </a:endParaRPr>
          </a:p>
          <a:p>
            <a:pPr marL="35560">
              <a:lnSpc>
                <a:spcPct val="100000"/>
              </a:lnSpc>
              <a:spcBef>
                <a:spcPts val="35"/>
              </a:spcBef>
              <a:tabLst>
                <a:tab pos="490220" algn="l"/>
              </a:tabLst>
            </a:pPr>
            <a:r>
              <a:rPr sz="500" u="sng" spc="5" dirty="0">
                <a:uFill>
                  <a:solidFill>
                    <a:srgbClr val="C8E8E8"/>
                  </a:solidFill>
                </a:uFill>
                <a:latin typeface="Times New Roman"/>
                <a:cs typeface="Times New Roman"/>
              </a:rPr>
              <a:t>        </a:t>
            </a:r>
            <a:r>
              <a:rPr sz="500" u="sng" spc="-40" dirty="0">
                <a:uFill>
                  <a:solidFill>
                    <a:srgbClr val="C8E8E8"/>
                  </a:solidFill>
                </a:uFill>
                <a:latin typeface="Times New Roman"/>
                <a:cs typeface="Times New Roman"/>
              </a:rPr>
              <a:t> </a:t>
            </a:r>
            <a:r>
              <a:rPr sz="500" b="1" u="sng" spc="5" dirty="0">
                <a:uFill>
                  <a:solidFill>
                    <a:srgbClr val="C8E8E8"/>
                  </a:solidFill>
                </a:uFill>
                <a:latin typeface="Times New Roman"/>
                <a:cs typeface="Times New Roman"/>
              </a:rPr>
              <a:t>Süresi	</a:t>
            </a:r>
            <a:endParaRPr sz="500">
              <a:latin typeface="Times New Roman"/>
              <a:cs typeface="Times New Roman"/>
            </a:endParaRPr>
          </a:p>
        </p:txBody>
      </p:sp>
      <p:sp>
        <p:nvSpPr>
          <p:cNvPr id="261" name="object 261"/>
          <p:cNvSpPr/>
          <p:nvPr/>
        </p:nvSpPr>
        <p:spPr>
          <a:xfrm>
            <a:off x="2965690" y="2720848"/>
            <a:ext cx="1905" cy="1270"/>
          </a:xfrm>
          <a:custGeom>
            <a:avLst/>
            <a:gdLst/>
            <a:ahLst/>
            <a:cxnLst/>
            <a:rect l="l" t="t" r="r" b="b"/>
            <a:pathLst>
              <a:path w="1905" h="1269">
                <a:moveTo>
                  <a:pt x="0" y="0"/>
                </a:moveTo>
                <a:lnTo>
                  <a:pt x="1142" y="733"/>
                </a:lnTo>
                <a:lnTo>
                  <a:pt x="1652" y="953"/>
                </a:lnTo>
                <a:lnTo>
                  <a:pt x="1538" y="0"/>
                </a:lnTo>
                <a:lnTo>
                  <a:pt x="0" y="0"/>
                </a:lnTo>
                <a:close/>
              </a:path>
            </a:pathLst>
          </a:custGeom>
          <a:solidFill>
            <a:srgbClr val="BFBFBF"/>
          </a:solidFill>
        </p:spPr>
        <p:txBody>
          <a:bodyPr wrap="square" lIns="0" tIns="0" rIns="0" bIns="0" rtlCol="0"/>
          <a:lstStyle/>
          <a:p>
            <a:endParaRPr/>
          </a:p>
        </p:txBody>
      </p:sp>
      <p:sp>
        <p:nvSpPr>
          <p:cNvPr id="262" name="object 262"/>
          <p:cNvSpPr/>
          <p:nvPr/>
        </p:nvSpPr>
        <p:spPr>
          <a:xfrm>
            <a:off x="2867049" y="2631948"/>
            <a:ext cx="1270" cy="1905"/>
          </a:xfrm>
          <a:custGeom>
            <a:avLst/>
            <a:gdLst/>
            <a:ahLst/>
            <a:cxnLst/>
            <a:rect l="l" t="t" r="r" b="b"/>
            <a:pathLst>
              <a:path w="1269" h="1905">
                <a:moveTo>
                  <a:pt x="1118" y="1436"/>
                </a:moveTo>
                <a:lnTo>
                  <a:pt x="0" y="0"/>
                </a:lnTo>
                <a:lnTo>
                  <a:pt x="1118" y="0"/>
                </a:lnTo>
                <a:lnTo>
                  <a:pt x="1118" y="1436"/>
                </a:lnTo>
                <a:close/>
              </a:path>
            </a:pathLst>
          </a:custGeom>
          <a:solidFill>
            <a:srgbClr val="C8C8C8"/>
          </a:solidFill>
        </p:spPr>
        <p:txBody>
          <a:bodyPr wrap="square" lIns="0" tIns="0" rIns="0" bIns="0" rtlCol="0"/>
          <a:lstStyle/>
          <a:p>
            <a:endParaRPr/>
          </a:p>
        </p:txBody>
      </p:sp>
      <p:sp>
        <p:nvSpPr>
          <p:cNvPr id="263" name="object 263"/>
          <p:cNvSpPr/>
          <p:nvPr/>
        </p:nvSpPr>
        <p:spPr>
          <a:xfrm>
            <a:off x="2846274" y="2593848"/>
            <a:ext cx="635" cy="1270"/>
          </a:xfrm>
          <a:custGeom>
            <a:avLst/>
            <a:gdLst/>
            <a:ahLst/>
            <a:cxnLst/>
            <a:rect l="l" t="t" r="r" b="b"/>
            <a:pathLst>
              <a:path w="635" h="1269">
                <a:moveTo>
                  <a:pt x="557" y="1065"/>
                </a:moveTo>
                <a:lnTo>
                  <a:pt x="0" y="0"/>
                </a:lnTo>
                <a:lnTo>
                  <a:pt x="557" y="0"/>
                </a:lnTo>
                <a:lnTo>
                  <a:pt x="557" y="1065"/>
                </a:lnTo>
                <a:close/>
              </a:path>
            </a:pathLst>
          </a:custGeom>
          <a:solidFill>
            <a:srgbClr val="CDCDCD"/>
          </a:solidFill>
        </p:spPr>
        <p:txBody>
          <a:bodyPr wrap="square" lIns="0" tIns="0" rIns="0" bIns="0" rtlCol="0"/>
          <a:lstStyle/>
          <a:p>
            <a:endParaRPr/>
          </a:p>
        </p:txBody>
      </p:sp>
      <p:sp>
        <p:nvSpPr>
          <p:cNvPr id="264" name="object 264"/>
          <p:cNvSpPr/>
          <p:nvPr/>
        </p:nvSpPr>
        <p:spPr>
          <a:xfrm>
            <a:off x="2829963" y="2543048"/>
            <a:ext cx="561340" cy="2540"/>
          </a:xfrm>
          <a:custGeom>
            <a:avLst/>
            <a:gdLst/>
            <a:ahLst/>
            <a:cxnLst/>
            <a:rect l="l" t="t" r="r" b="b"/>
            <a:pathLst>
              <a:path w="561339" h="2539">
                <a:moveTo>
                  <a:pt x="104" y="1062"/>
                </a:moveTo>
                <a:lnTo>
                  <a:pt x="0" y="0"/>
                </a:lnTo>
                <a:lnTo>
                  <a:pt x="104" y="1062"/>
                </a:lnTo>
                <a:close/>
              </a:path>
              <a:path w="561339" h="2539">
                <a:moveTo>
                  <a:pt x="560680" y="2141"/>
                </a:moveTo>
                <a:lnTo>
                  <a:pt x="560937" y="0"/>
                </a:lnTo>
                <a:lnTo>
                  <a:pt x="560903" y="1402"/>
                </a:lnTo>
                <a:lnTo>
                  <a:pt x="560680" y="2141"/>
                </a:lnTo>
                <a:close/>
              </a:path>
            </a:pathLst>
          </a:custGeom>
          <a:solidFill>
            <a:srgbClr val="D3D3D3"/>
          </a:solidFill>
        </p:spPr>
        <p:txBody>
          <a:bodyPr wrap="square" lIns="0" tIns="0" rIns="0" bIns="0" rtlCol="0"/>
          <a:lstStyle/>
          <a:p>
            <a:endParaRPr/>
          </a:p>
        </p:txBody>
      </p:sp>
      <p:sp>
        <p:nvSpPr>
          <p:cNvPr id="265" name="object 265"/>
          <p:cNvSpPr/>
          <p:nvPr/>
        </p:nvSpPr>
        <p:spPr>
          <a:xfrm>
            <a:off x="3394684" y="2502408"/>
            <a:ext cx="635" cy="3810"/>
          </a:xfrm>
          <a:custGeom>
            <a:avLst/>
            <a:gdLst/>
            <a:ahLst/>
            <a:cxnLst/>
            <a:rect l="l" t="t" r="r" b="b"/>
            <a:pathLst>
              <a:path w="635" h="3810">
                <a:moveTo>
                  <a:pt x="0" y="3403"/>
                </a:moveTo>
                <a:lnTo>
                  <a:pt x="102" y="0"/>
                </a:lnTo>
                <a:lnTo>
                  <a:pt x="336" y="0"/>
                </a:lnTo>
                <a:lnTo>
                  <a:pt x="0" y="3403"/>
                </a:lnTo>
                <a:close/>
              </a:path>
            </a:pathLst>
          </a:custGeom>
          <a:solidFill>
            <a:srgbClr val="D6D6D6"/>
          </a:solidFill>
        </p:spPr>
        <p:txBody>
          <a:bodyPr wrap="square" lIns="0" tIns="0" rIns="0" bIns="0" rtlCol="0"/>
          <a:lstStyle/>
          <a:p>
            <a:endParaRPr/>
          </a:p>
        </p:txBody>
      </p:sp>
      <p:sp>
        <p:nvSpPr>
          <p:cNvPr id="266" name="object 266"/>
          <p:cNvSpPr/>
          <p:nvPr/>
        </p:nvSpPr>
        <p:spPr>
          <a:xfrm>
            <a:off x="3394786" y="2493576"/>
            <a:ext cx="1270" cy="8890"/>
          </a:xfrm>
          <a:custGeom>
            <a:avLst/>
            <a:gdLst/>
            <a:ahLst/>
            <a:cxnLst/>
            <a:rect l="l" t="t" r="r" b="b"/>
            <a:pathLst>
              <a:path w="1270" h="8889">
                <a:moveTo>
                  <a:pt x="234" y="8831"/>
                </a:moveTo>
                <a:lnTo>
                  <a:pt x="0" y="8831"/>
                </a:lnTo>
                <a:lnTo>
                  <a:pt x="264" y="0"/>
                </a:lnTo>
                <a:lnTo>
                  <a:pt x="685" y="4259"/>
                </a:lnTo>
                <a:lnTo>
                  <a:pt x="234" y="8831"/>
                </a:lnTo>
                <a:close/>
              </a:path>
            </a:pathLst>
          </a:custGeom>
          <a:solidFill>
            <a:srgbClr val="D6D6D6"/>
          </a:solidFill>
        </p:spPr>
        <p:txBody>
          <a:bodyPr wrap="square" lIns="0" tIns="0" rIns="0" bIns="0" rtlCol="0"/>
          <a:lstStyle/>
          <a:p>
            <a:endParaRPr/>
          </a:p>
        </p:txBody>
      </p:sp>
      <p:sp>
        <p:nvSpPr>
          <p:cNvPr id="267" name="object 267"/>
          <p:cNvSpPr/>
          <p:nvPr/>
        </p:nvSpPr>
        <p:spPr>
          <a:xfrm>
            <a:off x="2828621" y="2459735"/>
            <a:ext cx="563880" cy="7620"/>
          </a:xfrm>
          <a:custGeom>
            <a:avLst/>
            <a:gdLst/>
            <a:ahLst/>
            <a:cxnLst/>
            <a:rect l="l" t="t" r="r" b="b"/>
            <a:pathLst>
              <a:path w="563879" h="7619">
                <a:moveTo>
                  <a:pt x="0" y="6467"/>
                </a:moveTo>
                <a:lnTo>
                  <a:pt x="639" y="0"/>
                </a:lnTo>
                <a:lnTo>
                  <a:pt x="776" y="0"/>
                </a:lnTo>
                <a:lnTo>
                  <a:pt x="0" y="6467"/>
                </a:lnTo>
                <a:close/>
              </a:path>
              <a:path w="563879" h="7619">
                <a:moveTo>
                  <a:pt x="563789" y="7112"/>
                </a:moveTo>
                <a:lnTo>
                  <a:pt x="562278" y="7112"/>
                </a:lnTo>
                <a:lnTo>
                  <a:pt x="562278" y="0"/>
                </a:lnTo>
                <a:lnTo>
                  <a:pt x="563086" y="0"/>
                </a:lnTo>
                <a:lnTo>
                  <a:pt x="563789" y="7112"/>
                </a:lnTo>
                <a:close/>
              </a:path>
            </a:pathLst>
          </a:custGeom>
          <a:solidFill>
            <a:srgbClr val="D8D8D8"/>
          </a:solidFill>
        </p:spPr>
        <p:txBody>
          <a:bodyPr wrap="square" lIns="0" tIns="0" rIns="0" bIns="0" rtlCol="0"/>
          <a:lstStyle/>
          <a:p>
            <a:endParaRPr/>
          </a:p>
        </p:txBody>
      </p:sp>
      <p:sp>
        <p:nvSpPr>
          <p:cNvPr id="268" name="object 268"/>
          <p:cNvSpPr/>
          <p:nvPr/>
        </p:nvSpPr>
        <p:spPr>
          <a:xfrm>
            <a:off x="2829260" y="2449067"/>
            <a:ext cx="562610" cy="10795"/>
          </a:xfrm>
          <a:custGeom>
            <a:avLst/>
            <a:gdLst/>
            <a:ahLst/>
            <a:cxnLst/>
            <a:rect l="l" t="t" r="r" b="b"/>
            <a:pathLst>
              <a:path w="562610" h="10794">
                <a:moveTo>
                  <a:pt x="137" y="10667"/>
                </a:moveTo>
                <a:lnTo>
                  <a:pt x="0" y="10667"/>
                </a:lnTo>
                <a:lnTo>
                  <a:pt x="841" y="2153"/>
                </a:lnTo>
                <a:lnTo>
                  <a:pt x="1492" y="0"/>
                </a:lnTo>
                <a:lnTo>
                  <a:pt x="2636" y="0"/>
                </a:lnTo>
                <a:lnTo>
                  <a:pt x="807" y="5080"/>
                </a:lnTo>
                <a:lnTo>
                  <a:pt x="137" y="10667"/>
                </a:lnTo>
                <a:close/>
              </a:path>
              <a:path w="562610" h="10794">
                <a:moveTo>
                  <a:pt x="562447" y="10667"/>
                </a:moveTo>
                <a:lnTo>
                  <a:pt x="561639" y="10667"/>
                </a:lnTo>
                <a:lnTo>
                  <a:pt x="561639" y="5080"/>
                </a:lnTo>
                <a:lnTo>
                  <a:pt x="560115" y="5080"/>
                </a:lnTo>
                <a:lnTo>
                  <a:pt x="560115" y="0"/>
                </a:lnTo>
                <a:lnTo>
                  <a:pt x="560954" y="0"/>
                </a:lnTo>
                <a:lnTo>
                  <a:pt x="561606" y="2153"/>
                </a:lnTo>
                <a:lnTo>
                  <a:pt x="562447" y="10667"/>
                </a:lnTo>
                <a:close/>
              </a:path>
            </a:pathLst>
          </a:custGeom>
          <a:solidFill>
            <a:srgbClr val="DADADA"/>
          </a:solidFill>
        </p:spPr>
        <p:txBody>
          <a:bodyPr wrap="square" lIns="0" tIns="0" rIns="0" bIns="0" rtlCol="0"/>
          <a:lstStyle/>
          <a:p>
            <a:endParaRPr/>
          </a:p>
        </p:txBody>
      </p:sp>
      <p:sp>
        <p:nvSpPr>
          <p:cNvPr id="269" name="object 269"/>
          <p:cNvSpPr/>
          <p:nvPr/>
        </p:nvSpPr>
        <p:spPr>
          <a:xfrm>
            <a:off x="2830753" y="2438400"/>
            <a:ext cx="560070" cy="10795"/>
          </a:xfrm>
          <a:custGeom>
            <a:avLst/>
            <a:gdLst/>
            <a:ahLst/>
            <a:cxnLst/>
            <a:rect l="l" t="t" r="r" b="b"/>
            <a:pathLst>
              <a:path w="560070" h="10794">
                <a:moveTo>
                  <a:pt x="1143" y="10667"/>
                </a:moveTo>
                <a:lnTo>
                  <a:pt x="0" y="10667"/>
                </a:lnTo>
                <a:lnTo>
                  <a:pt x="3228" y="0"/>
                </a:lnTo>
                <a:lnTo>
                  <a:pt x="4618" y="0"/>
                </a:lnTo>
                <a:lnTo>
                  <a:pt x="3886" y="3048"/>
                </a:lnTo>
                <a:lnTo>
                  <a:pt x="1143" y="10667"/>
                </a:lnTo>
                <a:close/>
              </a:path>
              <a:path w="560070" h="10794">
                <a:moveTo>
                  <a:pt x="559461" y="10667"/>
                </a:moveTo>
                <a:lnTo>
                  <a:pt x="558622" y="10667"/>
                </a:lnTo>
                <a:lnTo>
                  <a:pt x="558622" y="7895"/>
                </a:lnTo>
                <a:lnTo>
                  <a:pt x="559461" y="10667"/>
                </a:lnTo>
                <a:close/>
              </a:path>
              <a:path w="560070" h="10794">
                <a:moveTo>
                  <a:pt x="557155" y="3048"/>
                </a:moveTo>
                <a:lnTo>
                  <a:pt x="554050" y="3048"/>
                </a:lnTo>
                <a:lnTo>
                  <a:pt x="554050" y="0"/>
                </a:lnTo>
                <a:lnTo>
                  <a:pt x="556232" y="0"/>
                </a:lnTo>
                <a:lnTo>
                  <a:pt x="557155" y="3048"/>
                </a:lnTo>
                <a:close/>
              </a:path>
            </a:pathLst>
          </a:custGeom>
          <a:solidFill>
            <a:srgbClr val="DBDBDB"/>
          </a:solidFill>
        </p:spPr>
        <p:txBody>
          <a:bodyPr wrap="square" lIns="0" tIns="0" rIns="0" bIns="0" rtlCol="0"/>
          <a:lstStyle/>
          <a:p>
            <a:endParaRPr/>
          </a:p>
        </p:txBody>
      </p:sp>
      <p:sp>
        <p:nvSpPr>
          <p:cNvPr id="270" name="object 270"/>
          <p:cNvSpPr/>
          <p:nvPr/>
        </p:nvSpPr>
        <p:spPr>
          <a:xfrm>
            <a:off x="2833982" y="2427732"/>
            <a:ext cx="553085" cy="10795"/>
          </a:xfrm>
          <a:custGeom>
            <a:avLst/>
            <a:gdLst/>
            <a:ahLst/>
            <a:cxnLst/>
            <a:rect l="l" t="t" r="r" b="b"/>
            <a:pathLst>
              <a:path w="553085" h="10794">
                <a:moveTo>
                  <a:pt x="1389" y="10667"/>
                </a:moveTo>
                <a:lnTo>
                  <a:pt x="0" y="10667"/>
                </a:lnTo>
                <a:lnTo>
                  <a:pt x="3228" y="0"/>
                </a:lnTo>
                <a:lnTo>
                  <a:pt x="3949" y="0"/>
                </a:lnTo>
                <a:lnTo>
                  <a:pt x="1389" y="10667"/>
                </a:lnTo>
                <a:close/>
              </a:path>
              <a:path w="553085" h="10794">
                <a:moveTo>
                  <a:pt x="553004" y="10667"/>
                </a:moveTo>
                <a:lnTo>
                  <a:pt x="550821" y="10667"/>
                </a:lnTo>
                <a:lnTo>
                  <a:pt x="550821" y="3457"/>
                </a:lnTo>
                <a:lnTo>
                  <a:pt x="553004" y="10667"/>
                </a:lnTo>
                <a:close/>
              </a:path>
              <a:path w="553085" h="10794">
                <a:moveTo>
                  <a:pt x="550083" y="1016"/>
                </a:moveTo>
                <a:lnTo>
                  <a:pt x="547774" y="1016"/>
                </a:lnTo>
                <a:lnTo>
                  <a:pt x="547774" y="0"/>
                </a:lnTo>
                <a:lnTo>
                  <a:pt x="549775" y="0"/>
                </a:lnTo>
                <a:lnTo>
                  <a:pt x="550083" y="1016"/>
                </a:lnTo>
                <a:close/>
              </a:path>
            </a:pathLst>
          </a:custGeom>
          <a:solidFill>
            <a:srgbClr val="DBDBDB"/>
          </a:solidFill>
        </p:spPr>
        <p:txBody>
          <a:bodyPr wrap="square" lIns="0" tIns="0" rIns="0" bIns="0" rtlCol="0"/>
          <a:lstStyle/>
          <a:p>
            <a:endParaRPr/>
          </a:p>
        </p:txBody>
      </p:sp>
      <p:sp>
        <p:nvSpPr>
          <p:cNvPr id="271" name="object 271"/>
          <p:cNvSpPr/>
          <p:nvPr/>
        </p:nvSpPr>
        <p:spPr>
          <a:xfrm>
            <a:off x="2837210" y="2417064"/>
            <a:ext cx="546735" cy="10795"/>
          </a:xfrm>
          <a:custGeom>
            <a:avLst/>
            <a:gdLst/>
            <a:ahLst/>
            <a:cxnLst/>
            <a:rect l="l" t="t" r="r" b="b"/>
            <a:pathLst>
              <a:path w="546735" h="10794">
                <a:moveTo>
                  <a:pt x="721" y="10668"/>
                </a:moveTo>
                <a:lnTo>
                  <a:pt x="0" y="10668"/>
                </a:lnTo>
                <a:lnTo>
                  <a:pt x="3228" y="0"/>
                </a:lnTo>
                <a:lnTo>
                  <a:pt x="721" y="10668"/>
                </a:lnTo>
                <a:close/>
              </a:path>
              <a:path w="546735" h="10794">
                <a:moveTo>
                  <a:pt x="546546" y="10668"/>
                </a:moveTo>
                <a:lnTo>
                  <a:pt x="544545" y="10668"/>
                </a:lnTo>
                <a:lnTo>
                  <a:pt x="544545" y="4054"/>
                </a:lnTo>
                <a:lnTo>
                  <a:pt x="546546" y="10668"/>
                </a:lnTo>
                <a:close/>
              </a:path>
            </a:pathLst>
          </a:custGeom>
          <a:solidFill>
            <a:srgbClr val="DDDDDD"/>
          </a:solidFill>
        </p:spPr>
        <p:txBody>
          <a:bodyPr wrap="square" lIns="0" tIns="0" rIns="0" bIns="0" rtlCol="0"/>
          <a:lstStyle/>
          <a:p>
            <a:endParaRPr/>
          </a:p>
        </p:txBody>
      </p:sp>
      <p:sp>
        <p:nvSpPr>
          <p:cNvPr id="272" name="object 272"/>
          <p:cNvSpPr/>
          <p:nvPr/>
        </p:nvSpPr>
        <p:spPr>
          <a:xfrm>
            <a:off x="2840439" y="2406396"/>
            <a:ext cx="540385" cy="10795"/>
          </a:xfrm>
          <a:custGeom>
            <a:avLst/>
            <a:gdLst/>
            <a:ahLst/>
            <a:cxnLst/>
            <a:rect l="l" t="t" r="r" b="b"/>
            <a:pathLst>
              <a:path w="540385" h="10794">
                <a:moveTo>
                  <a:pt x="3344" y="9652"/>
                </a:moveTo>
                <a:lnTo>
                  <a:pt x="307" y="9652"/>
                </a:lnTo>
                <a:lnTo>
                  <a:pt x="2935" y="970"/>
                </a:lnTo>
                <a:lnTo>
                  <a:pt x="3442" y="0"/>
                </a:lnTo>
                <a:lnTo>
                  <a:pt x="6819" y="0"/>
                </a:lnTo>
                <a:lnTo>
                  <a:pt x="3344" y="9652"/>
                </a:lnTo>
                <a:close/>
              </a:path>
              <a:path w="540385" h="10794">
                <a:moveTo>
                  <a:pt x="52" y="10667"/>
                </a:moveTo>
                <a:lnTo>
                  <a:pt x="255" y="9824"/>
                </a:lnTo>
                <a:lnTo>
                  <a:pt x="52" y="10667"/>
                </a:lnTo>
                <a:close/>
              </a:path>
              <a:path w="540385" h="10794">
                <a:moveTo>
                  <a:pt x="539782" y="9652"/>
                </a:moveTo>
                <a:lnTo>
                  <a:pt x="535220" y="9652"/>
                </a:lnTo>
                <a:lnTo>
                  <a:pt x="535220" y="0"/>
                </a:lnTo>
                <a:lnTo>
                  <a:pt x="536646" y="0"/>
                </a:lnTo>
                <a:lnTo>
                  <a:pt x="537154" y="970"/>
                </a:lnTo>
                <a:lnTo>
                  <a:pt x="539782" y="9652"/>
                </a:lnTo>
                <a:close/>
              </a:path>
            </a:pathLst>
          </a:custGeom>
          <a:solidFill>
            <a:srgbClr val="DDDDDD"/>
          </a:solidFill>
        </p:spPr>
        <p:txBody>
          <a:bodyPr wrap="square" lIns="0" tIns="0" rIns="0" bIns="0" rtlCol="0"/>
          <a:lstStyle/>
          <a:p>
            <a:endParaRPr/>
          </a:p>
        </p:txBody>
      </p:sp>
      <p:sp>
        <p:nvSpPr>
          <p:cNvPr id="273" name="object 273"/>
          <p:cNvSpPr/>
          <p:nvPr/>
        </p:nvSpPr>
        <p:spPr>
          <a:xfrm>
            <a:off x="2843882" y="2394204"/>
            <a:ext cx="533400" cy="12700"/>
          </a:xfrm>
          <a:custGeom>
            <a:avLst/>
            <a:gdLst/>
            <a:ahLst/>
            <a:cxnLst/>
            <a:rect l="l" t="t" r="r" b="b"/>
            <a:pathLst>
              <a:path w="533400" h="12700">
                <a:moveTo>
                  <a:pt x="3376" y="12191"/>
                </a:moveTo>
                <a:lnTo>
                  <a:pt x="0" y="12191"/>
                </a:lnTo>
                <a:lnTo>
                  <a:pt x="6380" y="0"/>
                </a:lnTo>
                <a:lnTo>
                  <a:pt x="7765" y="0"/>
                </a:lnTo>
                <a:lnTo>
                  <a:pt x="3376" y="12191"/>
                </a:lnTo>
                <a:close/>
              </a:path>
              <a:path w="533400" h="12700">
                <a:moveTo>
                  <a:pt x="533204" y="12191"/>
                </a:moveTo>
                <a:lnTo>
                  <a:pt x="531777" y="12191"/>
                </a:lnTo>
                <a:lnTo>
                  <a:pt x="531777" y="9466"/>
                </a:lnTo>
                <a:lnTo>
                  <a:pt x="533204" y="12191"/>
                </a:lnTo>
                <a:close/>
              </a:path>
              <a:path w="533400" h="12700">
                <a:moveTo>
                  <a:pt x="531609" y="9144"/>
                </a:moveTo>
                <a:lnTo>
                  <a:pt x="525682" y="9144"/>
                </a:lnTo>
                <a:lnTo>
                  <a:pt x="525682" y="0"/>
                </a:lnTo>
                <a:lnTo>
                  <a:pt x="526823" y="0"/>
                </a:lnTo>
                <a:lnTo>
                  <a:pt x="531609" y="9144"/>
                </a:lnTo>
                <a:close/>
              </a:path>
            </a:pathLst>
          </a:custGeom>
          <a:solidFill>
            <a:srgbClr val="DFDFDF"/>
          </a:solidFill>
        </p:spPr>
        <p:txBody>
          <a:bodyPr wrap="square" lIns="0" tIns="0" rIns="0" bIns="0" rtlCol="0"/>
          <a:lstStyle/>
          <a:p>
            <a:endParaRPr/>
          </a:p>
        </p:txBody>
      </p:sp>
      <p:sp>
        <p:nvSpPr>
          <p:cNvPr id="274" name="object 274"/>
          <p:cNvSpPr/>
          <p:nvPr/>
        </p:nvSpPr>
        <p:spPr>
          <a:xfrm>
            <a:off x="2850262" y="2383536"/>
            <a:ext cx="520700" cy="10795"/>
          </a:xfrm>
          <a:custGeom>
            <a:avLst/>
            <a:gdLst/>
            <a:ahLst/>
            <a:cxnLst/>
            <a:rect l="l" t="t" r="r" b="b"/>
            <a:pathLst>
              <a:path w="520700" h="10794">
                <a:moveTo>
                  <a:pt x="1385" y="10667"/>
                </a:moveTo>
                <a:lnTo>
                  <a:pt x="0" y="10667"/>
                </a:lnTo>
                <a:lnTo>
                  <a:pt x="4440" y="2182"/>
                </a:lnTo>
                <a:lnTo>
                  <a:pt x="1385" y="10667"/>
                </a:lnTo>
                <a:close/>
              </a:path>
              <a:path w="520700" h="10794">
                <a:moveTo>
                  <a:pt x="520443" y="10667"/>
                </a:moveTo>
                <a:lnTo>
                  <a:pt x="519301" y="10667"/>
                </a:lnTo>
                <a:lnTo>
                  <a:pt x="519301" y="8485"/>
                </a:lnTo>
                <a:lnTo>
                  <a:pt x="520443" y="10667"/>
                </a:lnTo>
                <a:close/>
              </a:path>
              <a:path w="520700" h="10794">
                <a:moveTo>
                  <a:pt x="518583" y="7112"/>
                </a:moveTo>
                <a:lnTo>
                  <a:pt x="513205" y="7112"/>
                </a:lnTo>
                <a:lnTo>
                  <a:pt x="513205" y="0"/>
                </a:lnTo>
                <a:lnTo>
                  <a:pt x="514861" y="0"/>
                </a:lnTo>
                <a:lnTo>
                  <a:pt x="518583" y="7112"/>
                </a:lnTo>
                <a:close/>
              </a:path>
            </a:pathLst>
          </a:custGeom>
          <a:solidFill>
            <a:srgbClr val="DFDFDF"/>
          </a:solidFill>
        </p:spPr>
        <p:txBody>
          <a:bodyPr wrap="square" lIns="0" tIns="0" rIns="0" bIns="0" rtlCol="0"/>
          <a:lstStyle/>
          <a:p>
            <a:endParaRPr/>
          </a:p>
        </p:txBody>
      </p:sp>
      <p:sp>
        <p:nvSpPr>
          <p:cNvPr id="275" name="object 275"/>
          <p:cNvSpPr/>
          <p:nvPr/>
        </p:nvSpPr>
        <p:spPr>
          <a:xfrm>
            <a:off x="2858768" y="2372867"/>
            <a:ext cx="506730" cy="10795"/>
          </a:xfrm>
          <a:custGeom>
            <a:avLst/>
            <a:gdLst/>
            <a:ahLst/>
            <a:cxnLst/>
            <a:rect l="l" t="t" r="r" b="b"/>
            <a:pathLst>
              <a:path w="506729" h="10794">
                <a:moveTo>
                  <a:pt x="6351" y="5080"/>
                </a:moveTo>
                <a:lnTo>
                  <a:pt x="0" y="5080"/>
                </a:lnTo>
                <a:lnTo>
                  <a:pt x="2658" y="0"/>
                </a:lnTo>
                <a:lnTo>
                  <a:pt x="6960" y="0"/>
                </a:lnTo>
                <a:lnTo>
                  <a:pt x="6351" y="5080"/>
                </a:lnTo>
                <a:close/>
              </a:path>
              <a:path w="506729" h="10794">
                <a:moveTo>
                  <a:pt x="506354" y="10668"/>
                </a:moveTo>
                <a:lnTo>
                  <a:pt x="504699" y="10668"/>
                </a:lnTo>
                <a:lnTo>
                  <a:pt x="504699" y="7504"/>
                </a:lnTo>
                <a:lnTo>
                  <a:pt x="506354" y="10668"/>
                </a:lnTo>
                <a:close/>
              </a:path>
              <a:path w="506729" h="10794">
                <a:moveTo>
                  <a:pt x="503430" y="5080"/>
                </a:moveTo>
                <a:lnTo>
                  <a:pt x="497079" y="5080"/>
                </a:lnTo>
                <a:lnTo>
                  <a:pt x="497079" y="0"/>
                </a:lnTo>
                <a:lnTo>
                  <a:pt x="500771" y="0"/>
                </a:lnTo>
                <a:lnTo>
                  <a:pt x="503430" y="5080"/>
                </a:lnTo>
                <a:close/>
              </a:path>
            </a:pathLst>
          </a:custGeom>
          <a:solidFill>
            <a:srgbClr val="E1E1E1"/>
          </a:solidFill>
        </p:spPr>
        <p:txBody>
          <a:bodyPr wrap="square" lIns="0" tIns="0" rIns="0" bIns="0" rtlCol="0"/>
          <a:lstStyle/>
          <a:p>
            <a:endParaRPr/>
          </a:p>
        </p:txBody>
      </p:sp>
      <p:sp>
        <p:nvSpPr>
          <p:cNvPr id="276" name="object 276"/>
          <p:cNvSpPr/>
          <p:nvPr/>
        </p:nvSpPr>
        <p:spPr>
          <a:xfrm>
            <a:off x="2861427" y="2362200"/>
            <a:ext cx="498475" cy="10795"/>
          </a:xfrm>
          <a:custGeom>
            <a:avLst/>
            <a:gdLst/>
            <a:ahLst/>
            <a:cxnLst/>
            <a:rect l="l" t="t" r="r" b="b"/>
            <a:pathLst>
              <a:path w="498475" h="10794">
                <a:moveTo>
                  <a:pt x="4302" y="10667"/>
                </a:moveTo>
                <a:lnTo>
                  <a:pt x="0" y="10667"/>
                </a:lnTo>
                <a:lnTo>
                  <a:pt x="3071" y="4797"/>
                </a:lnTo>
                <a:lnTo>
                  <a:pt x="6809" y="0"/>
                </a:lnTo>
                <a:lnTo>
                  <a:pt x="12044" y="0"/>
                </a:lnTo>
                <a:lnTo>
                  <a:pt x="11312" y="3048"/>
                </a:lnTo>
                <a:lnTo>
                  <a:pt x="5216" y="3048"/>
                </a:lnTo>
                <a:lnTo>
                  <a:pt x="4302" y="10667"/>
                </a:lnTo>
                <a:close/>
              </a:path>
              <a:path w="498475" h="10794">
                <a:moveTo>
                  <a:pt x="498113" y="10667"/>
                </a:moveTo>
                <a:lnTo>
                  <a:pt x="494420" y="10667"/>
                </a:lnTo>
                <a:lnTo>
                  <a:pt x="494420" y="4000"/>
                </a:lnTo>
                <a:lnTo>
                  <a:pt x="495041" y="4797"/>
                </a:lnTo>
                <a:lnTo>
                  <a:pt x="498113" y="10667"/>
                </a:lnTo>
                <a:close/>
              </a:path>
              <a:path w="498475" h="10794">
                <a:moveTo>
                  <a:pt x="493678" y="3048"/>
                </a:moveTo>
                <a:lnTo>
                  <a:pt x="485276" y="3048"/>
                </a:lnTo>
                <a:lnTo>
                  <a:pt x="485276" y="0"/>
                </a:lnTo>
                <a:lnTo>
                  <a:pt x="491304" y="0"/>
                </a:lnTo>
                <a:lnTo>
                  <a:pt x="493678" y="3048"/>
                </a:lnTo>
                <a:close/>
              </a:path>
            </a:pathLst>
          </a:custGeom>
          <a:solidFill>
            <a:srgbClr val="E2E2E2"/>
          </a:solidFill>
        </p:spPr>
        <p:txBody>
          <a:bodyPr wrap="square" lIns="0" tIns="0" rIns="0" bIns="0" rtlCol="0"/>
          <a:lstStyle/>
          <a:p>
            <a:endParaRPr/>
          </a:p>
        </p:txBody>
      </p:sp>
      <p:sp>
        <p:nvSpPr>
          <p:cNvPr id="277" name="object 277"/>
          <p:cNvSpPr/>
          <p:nvPr/>
        </p:nvSpPr>
        <p:spPr>
          <a:xfrm>
            <a:off x="2868236" y="2351532"/>
            <a:ext cx="484505" cy="10795"/>
          </a:xfrm>
          <a:custGeom>
            <a:avLst/>
            <a:gdLst/>
            <a:ahLst/>
            <a:cxnLst/>
            <a:rect l="l" t="t" r="r" b="b"/>
            <a:pathLst>
              <a:path w="484504" h="10794">
                <a:moveTo>
                  <a:pt x="15171" y="1016"/>
                </a:moveTo>
                <a:lnTo>
                  <a:pt x="7518" y="1016"/>
                </a:lnTo>
                <a:lnTo>
                  <a:pt x="8309" y="0"/>
                </a:lnTo>
                <a:lnTo>
                  <a:pt x="16025" y="0"/>
                </a:lnTo>
                <a:lnTo>
                  <a:pt x="15171" y="1016"/>
                </a:lnTo>
                <a:close/>
              </a:path>
              <a:path w="484504" h="10794">
                <a:moveTo>
                  <a:pt x="5235" y="10667"/>
                </a:moveTo>
                <a:lnTo>
                  <a:pt x="0" y="10667"/>
                </a:lnTo>
                <a:lnTo>
                  <a:pt x="7518" y="1016"/>
                </a:lnTo>
                <a:lnTo>
                  <a:pt x="5235" y="10667"/>
                </a:lnTo>
                <a:close/>
              </a:path>
              <a:path w="484504" h="10794">
                <a:moveTo>
                  <a:pt x="484495" y="10667"/>
                </a:moveTo>
                <a:lnTo>
                  <a:pt x="478467" y="10667"/>
                </a:lnTo>
                <a:lnTo>
                  <a:pt x="478467" y="2929"/>
                </a:lnTo>
                <a:lnTo>
                  <a:pt x="484495" y="10667"/>
                </a:lnTo>
                <a:close/>
              </a:path>
              <a:path w="484504" h="10794">
                <a:moveTo>
                  <a:pt x="476977" y="1016"/>
                </a:moveTo>
                <a:lnTo>
                  <a:pt x="470847" y="1016"/>
                </a:lnTo>
                <a:lnTo>
                  <a:pt x="470481" y="0"/>
                </a:lnTo>
                <a:lnTo>
                  <a:pt x="476185" y="0"/>
                </a:lnTo>
                <a:lnTo>
                  <a:pt x="476977" y="1016"/>
                </a:lnTo>
                <a:close/>
              </a:path>
            </a:pathLst>
          </a:custGeom>
          <a:solidFill>
            <a:srgbClr val="E2E2E2"/>
          </a:solidFill>
        </p:spPr>
        <p:txBody>
          <a:bodyPr wrap="square" lIns="0" tIns="0" rIns="0" bIns="0" rtlCol="0"/>
          <a:lstStyle/>
          <a:p>
            <a:endParaRPr/>
          </a:p>
        </p:txBody>
      </p:sp>
      <p:sp>
        <p:nvSpPr>
          <p:cNvPr id="278" name="object 278"/>
          <p:cNvSpPr/>
          <p:nvPr/>
        </p:nvSpPr>
        <p:spPr>
          <a:xfrm>
            <a:off x="2876546" y="2340864"/>
            <a:ext cx="467995" cy="10795"/>
          </a:xfrm>
          <a:custGeom>
            <a:avLst/>
            <a:gdLst/>
            <a:ahLst/>
            <a:cxnLst/>
            <a:rect l="l" t="t" r="r" b="b"/>
            <a:pathLst>
              <a:path w="467995" h="10794">
                <a:moveTo>
                  <a:pt x="7715" y="10668"/>
                </a:moveTo>
                <a:lnTo>
                  <a:pt x="0" y="10668"/>
                </a:lnTo>
                <a:lnTo>
                  <a:pt x="8309" y="0"/>
                </a:lnTo>
                <a:lnTo>
                  <a:pt x="16676" y="0"/>
                </a:lnTo>
                <a:lnTo>
                  <a:pt x="7715" y="10668"/>
                </a:lnTo>
                <a:close/>
              </a:path>
              <a:path w="467995" h="10794">
                <a:moveTo>
                  <a:pt x="467875" y="10668"/>
                </a:moveTo>
                <a:lnTo>
                  <a:pt x="462171" y="10668"/>
                </a:lnTo>
                <a:lnTo>
                  <a:pt x="458331" y="0"/>
                </a:lnTo>
                <a:lnTo>
                  <a:pt x="459565" y="0"/>
                </a:lnTo>
                <a:lnTo>
                  <a:pt x="467875" y="10668"/>
                </a:lnTo>
                <a:close/>
              </a:path>
            </a:pathLst>
          </a:custGeom>
          <a:solidFill>
            <a:srgbClr val="E4E4E4"/>
          </a:solidFill>
        </p:spPr>
        <p:txBody>
          <a:bodyPr wrap="square" lIns="0" tIns="0" rIns="0" bIns="0" rtlCol="0"/>
          <a:lstStyle/>
          <a:p>
            <a:endParaRPr/>
          </a:p>
        </p:txBody>
      </p:sp>
      <p:sp>
        <p:nvSpPr>
          <p:cNvPr id="279" name="object 279"/>
          <p:cNvSpPr/>
          <p:nvPr/>
        </p:nvSpPr>
        <p:spPr>
          <a:xfrm>
            <a:off x="2884856" y="2327148"/>
            <a:ext cx="451484" cy="13970"/>
          </a:xfrm>
          <a:custGeom>
            <a:avLst/>
            <a:gdLst/>
            <a:ahLst/>
            <a:cxnLst/>
            <a:rect l="l" t="t" r="r" b="b"/>
            <a:pathLst>
              <a:path w="451485" h="13969">
                <a:moveTo>
                  <a:pt x="8366" y="13715"/>
                </a:moveTo>
                <a:lnTo>
                  <a:pt x="0" y="13715"/>
                </a:lnTo>
                <a:lnTo>
                  <a:pt x="7804" y="3696"/>
                </a:lnTo>
                <a:lnTo>
                  <a:pt x="11876" y="0"/>
                </a:lnTo>
                <a:lnTo>
                  <a:pt x="19888" y="0"/>
                </a:lnTo>
                <a:lnTo>
                  <a:pt x="8366" y="13715"/>
                </a:lnTo>
                <a:close/>
              </a:path>
              <a:path w="451485" h="13969">
                <a:moveTo>
                  <a:pt x="451256" y="13715"/>
                </a:moveTo>
                <a:lnTo>
                  <a:pt x="450021" y="13715"/>
                </a:lnTo>
                <a:lnTo>
                  <a:pt x="449655" y="12700"/>
                </a:lnTo>
                <a:lnTo>
                  <a:pt x="448132" y="12700"/>
                </a:lnTo>
                <a:lnTo>
                  <a:pt x="437463" y="0"/>
                </a:lnTo>
                <a:lnTo>
                  <a:pt x="439379" y="0"/>
                </a:lnTo>
                <a:lnTo>
                  <a:pt x="443451" y="3696"/>
                </a:lnTo>
                <a:lnTo>
                  <a:pt x="451256" y="13715"/>
                </a:lnTo>
                <a:close/>
              </a:path>
            </a:pathLst>
          </a:custGeom>
          <a:solidFill>
            <a:srgbClr val="E4E4E4"/>
          </a:solidFill>
        </p:spPr>
        <p:txBody>
          <a:bodyPr wrap="square" lIns="0" tIns="0" rIns="0" bIns="0" rtlCol="0"/>
          <a:lstStyle/>
          <a:p>
            <a:endParaRPr/>
          </a:p>
        </p:txBody>
      </p:sp>
      <p:sp>
        <p:nvSpPr>
          <p:cNvPr id="280" name="object 280"/>
          <p:cNvSpPr/>
          <p:nvPr/>
        </p:nvSpPr>
        <p:spPr>
          <a:xfrm>
            <a:off x="2896732" y="2311908"/>
            <a:ext cx="427990" cy="15240"/>
          </a:xfrm>
          <a:custGeom>
            <a:avLst/>
            <a:gdLst/>
            <a:ahLst/>
            <a:cxnLst/>
            <a:rect l="l" t="t" r="r" b="b"/>
            <a:pathLst>
              <a:path w="427989" h="15239">
                <a:moveTo>
                  <a:pt x="8011" y="15240"/>
                </a:moveTo>
                <a:lnTo>
                  <a:pt x="0" y="15240"/>
                </a:lnTo>
                <a:lnTo>
                  <a:pt x="16788" y="0"/>
                </a:lnTo>
                <a:lnTo>
                  <a:pt x="22946" y="0"/>
                </a:lnTo>
                <a:lnTo>
                  <a:pt x="21727" y="2540"/>
                </a:lnTo>
                <a:lnTo>
                  <a:pt x="18679" y="2540"/>
                </a:lnTo>
                <a:lnTo>
                  <a:pt x="8011" y="15240"/>
                </a:lnTo>
                <a:close/>
              </a:path>
              <a:path w="427989" h="15239">
                <a:moveTo>
                  <a:pt x="427503" y="15240"/>
                </a:moveTo>
                <a:lnTo>
                  <a:pt x="425587" y="15240"/>
                </a:lnTo>
                <a:lnTo>
                  <a:pt x="419435" y="7916"/>
                </a:lnTo>
                <a:lnTo>
                  <a:pt x="427503" y="15240"/>
                </a:lnTo>
                <a:close/>
              </a:path>
              <a:path w="427989" h="15239">
                <a:moveTo>
                  <a:pt x="413512" y="2540"/>
                </a:moveTo>
                <a:lnTo>
                  <a:pt x="404251" y="2540"/>
                </a:lnTo>
                <a:lnTo>
                  <a:pt x="403032" y="0"/>
                </a:lnTo>
                <a:lnTo>
                  <a:pt x="410714" y="0"/>
                </a:lnTo>
                <a:lnTo>
                  <a:pt x="413512" y="2540"/>
                </a:lnTo>
                <a:close/>
              </a:path>
            </a:pathLst>
          </a:custGeom>
          <a:solidFill>
            <a:srgbClr val="E6E6E6"/>
          </a:solidFill>
        </p:spPr>
        <p:txBody>
          <a:bodyPr wrap="square" lIns="0" tIns="0" rIns="0" bIns="0" rtlCol="0"/>
          <a:lstStyle/>
          <a:p>
            <a:endParaRPr/>
          </a:p>
        </p:txBody>
      </p:sp>
      <p:sp>
        <p:nvSpPr>
          <p:cNvPr id="281" name="object 281"/>
          <p:cNvSpPr/>
          <p:nvPr/>
        </p:nvSpPr>
        <p:spPr>
          <a:xfrm>
            <a:off x="2913521" y="2298192"/>
            <a:ext cx="394335" cy="13970"/>
          </a:xfrm>
          <a:custGeom>
            <a:avLst/>
            <a:gdLst/>
            <a:ahLst/>
            <a:cxnLst/>
            <a:rect l="l" t="t" r="r" b="b"/>
            <a:pathLst>
              <a:path w="394335" h="13969">
                <a:moveTo>
                  <a:pt x="26275" y="3556"/>
                </a:moveTo>
                <a:lnTo>
                  <a:pt x="11191" y="3556"/>
                </a:lnTo>
                <a:lnTo>
                  <a:pt x="13522" y="1440"/>
                </a:lnTo>
                <a:lnTo>
                  <a:pt x="15766" y="0"/>
                </a:lnTo>
                <a:lnTo>
                  <a:pt x="27128" y="0"/>
                </a:lnTo>
                <a:lnTo>
                  <a:pt x="26275" y="3556"/>
                </a:lnTo>
                <a:close/>
              </a:path>
              <a:path w="394335" h="13969">
                <a:moveTo>
                  <a:pt x="6158" y="13716"/>
                </a:moveTo>
                <a:lnTo>
                  <a:pt x="0" y="13716"/>
                </a:lnTo>
                <a:lnTo>
                  <a:pt x="10913" y="3808"/>
                </a:lnTo>
                <a:lnTo>
                  <a:pt x="6158" y="13716"/>
                </a:lnTo>
                <a:close/>
              </a:path>
              <a:path w="394335" h="13969">
                <a:moveTo>
                  <a:pt x="393926" y="13716"/>
                </a:moveTo>
                <a:lnTo>
                  <a:pt x="386243" y="13716"/>
                </a:lnTo>
                <a:lnTo>
                  <a:pt x="381367" y="3556"/>
                </a:lnTo>
                <a:lnTo>
                  <a:pt x="367651" y="3556"/>
                </a:lnTo>
                <a:lnTo>
                  <a:pt x="367224" y="0"/>
                </a:lnTo>
                <a:lnTo>
                  <a:pt x="378159" y="0"/>
                </a:lnTo>
                <a:lnTo>
                  <a:pt x="380403" y="1440"/>
                </a:lnTo>
                <a:lnTo>
                  <a:pt x="393926" y="13716"/>
                </a:lnTo>
                <a:close/>
              </a:path>
            </a:pathLst>
          </a:custGeom>
          <a:solidFill>
            <a:srgbClr val="E6E6E6"/>
          </a:solidFill>
        </p:spPr>
        <p:txBody>
          <a:bodyPr wrap="square" lIns="0" tIns="0" rIns="0" bIns="0" rtlCol="0"/>
          <a:lstStyle/>
          <a:p>
            <a:endParaRPr/>
          </a:p>
        </p:txBody>
      </p:sp>
      <p:sp>
        <p:nvSpPr>
          <p:cNvPr id="282" name="object 282"/>
          <p:cNvSpPr/>
          <p:nvPr/>
        </p:nvSpPr>
        <p:spPr>
          <a:xfrm>
            <a:off x="2929288" y="2287524"/>
            <a:ext cx="362585" cy="10795"/>
          </a:xfrm>
          <a:custGeom>
            <a:avLst/>
            <a:gdLst/>
            <a:ahLst/>
            <a:cxnLst/>
            <a:rect l="l" t="t" r="r" b="b"/>
            <a:pathLst>
              <a:path w="362585" h="10794">
                <a:moveTo>
                  <a:pt x="24223" y="1524"/>
                </a:moveTo>
                <a:lnTo>
                  <a:pt x="14243" y="1524"/>
                </a:lnTo>
                <a:lnTo>
                  <a:pt x="16618" y="0"/>
                </a:lnTo>
                <a:lnTo>
                  <a:pt x="25687" y="0"/>
                </a:lnTo>
                <a:lnTo>
                  <a:pt x="24223" y="1524"/>
                </a:lnTo>
                <a:close/>
              </a:path>
              <a:path w="362585" h="10794">
                <a:moveTo>
                  <a:pt x="11361" y="10667"/>
                </a:moveTo>
                <a:lnTo>
                  <a:pt x="0" y="10667"/>
                </a:lnTo>
                <a:lnTo>
                  <a:pt x="13430" y="2046"/>
                </a:lnTo>
                <a:lnTo>
                  <a:pt x="11361" y="10667"/>
                </a:lnTo>
                <a:close/>
              </a:path>
              <a:path w="362585" h="10794">
                <a:moveTo>
                  <a:pt x="362392" y="10667"/>
                </a:moveTo>
                <a:lnTo>
                  <a:pt x="351457" y="10667"/>
                </a:lnTo>
                <a:lnTo>
                  <a:pt x="350544" y="3062"/>
                </a:lnTo>
                <a:lnTo>
                  <a:pt x="362392" y="10667"/>
                </a:lnTo>
                <a:close/>
              </a:path>
              <a:path w="362585" h="10794">
                <a:moveTo>
                  <a:pt x="348148" y="1524"/>
                </a:moveTo>
                <a:lnTo>
                  <a:pt x="329024" y="1524"/>
                </a:lnTo>
                <a:lnTo>
                  <a:pt x="328841" y="0"/>
                </a:lnTo>
                <a:lnTo>
                  <a:pt x="345773" y="0"/>
                </a:lnTo>
                <a:lnTo>
                  <a:pt x="348148" y="1524"/>
                </a:lnTo>
                <a:close/>
              </a:path>
            </a:pathLst>
          </a:custGeom>
          <a:solidFill>
            <a:srgbClr val="E8E8E8"/>
          </a:solidFill>
        </p:spPr>
        <p:txBody>
          <a:bodyPr wrap="square" lIns="0" tIns="0" rIns="0" bIns="0" rtlCol="0"/>
          <a:lstStyle/>
          <a:p>
            <a:endParaRPr/>
          </a:p>
        </p:txBody>
      </p:sp>
      <p:sp>
        <p:nvSpPr>
          <p:cNvPr id="283" name="object 283"/>
          <p:cNvSpPr/>
          <p:nvPr/>
        </p:nvSpPr>
        <p:spPr>
          <a:xfrm>
            <a:off x="2945906" y="2276855"/>
            <a:ext cx="329565" cy="10795"/>
          </a:xfrm>
          <a:custGeom>
            <a:avLst/>
            <a:gdLst/>
            <a:ahLst/>
            <a:cxnLst/>
            <a:rect l="l" t="t" r="r" b="b"/>
            <a:pathLst>
              <a:path w="329564" h="10794">
                <a:moveTo>
                  <a:pt x="9068" y="10668"/>
                </a:moveTo>
                <a:lnTo>
                  <a:pt x="0" y="10668"/>
                </a:lnTo>
                <a:lnTo>
                  <a:pt x="16618" y="0"/>
                </a:lnTo>
                <a:lnTo>
                  <a:pt x="19310" y="0"/>
                </a:lnTo>
                <a:lnTo>
                  <a:pt x="9068" y="10668"/>
                </a:lnTo>
                <a:close/>
              </a:path>
              <a:path w="329564" h="10794">
                <a:moveTo>
                  <a:pt x="329155" y="10668"/>
                </a:moveTo>
                <a:lnTo>
                  <a:pt x="312222" y="10668"/>
                </a:lnTo>
                <a:lnTo>
                  <a:pt x="310942" y="0"/>
                </a:lnTo>
                <a:lnTo>
                  <a:pt x="312537" y="0"/>
                </a:lnTo>
                <a:lnTo>
                  <a:pt x="329155" y="10668"/>
                </a:lnTo>
                <a:close/>
              </a:path>
            </a:pathLst>
          </a:custGeom>
          <a:solidFill>
            <a:srgbClr val="E8E8E8"/>
          </a:solidFill>
        </p:spPr>
        <p:txBody>
          <a:bodyPr wrap="square" lIns="0" tIns="0" rIns="0" bIns="0" rtlCol="0"/>
          <a:lstStyle/>
          <a:p>
            <a:endParaRPr/>
          </a:p>
        </p:txBody>
      </p:sp>
      <p:sp>
        <p:nvSpPr>
          <p:cNvPr id="284" name="object 284"/>
          <p:cNvSpPr/>
          <p:nvPr/>
        </p:nvSpPr>
        <p:spPr>
          <a:xfrm>
            <a:off x="2962524" y="2266188"/>
            <a:ext cx="296545" cy="10795"/>
          </a:xfrm>
          <a:custGeom>
            <a:avLst/>
            <a:gdLst/>
            <a:ahLst/>
            <a:cxnLst/>
            <a:rect l="l" t="t" r="r" b="b"/>
            <a:pathLst>
              <a:path w="296545" h="10794">
                <a:moveTo>
                  <a:pt x="2691" y="10667"/>
                </a:moveTo>
                <a:lnTo>
                  <a:pt x="0" y="10667"/>
                </a:lnTo>
                <a:lnTo>
                  <a:pt x="4308" y="7902"/>
                </a:lnTo>
                <a:lnTo>
                  <a:pt x="22626" y="0"/>
                </a:lnTo>
                <a:lnTo>
                  <a:pt x="28782" y="0"/>
                </a:lnTo>
                <a:lnTo>
                  <a:pt x="21467" y="10160"/>
                </a:lnTo>
                <a:lnTo>
                  <a:pt x="3179" y="10160"/>
                </a:lnTo>
                <a:lnTo>
                  <a:pt x="2691" y="10667"/>
                </a:lnTo>
                <a:close/>
              </a:path>
              <a:path w="296545" h="10794">
                <a:moveTo>
                  <a:pt x="295918" y="10667"/>
                </a:moveTo>
                <a:lnTo>
                  <a:pt x="294324" y="10667"/>
                </a:lnTo>
                <a:lnTo>
                  <a:pt x="294263" y="10160"/>
                </a:lnTo>
                <a:lnTo>
                  <a:pt x="271403" y="10160"/>
                </a:lnTo>
                <a:lnTo>
                  <a:pt x="264087" y="0"/>
                </a:lnTo>
                <a:lnTo>
                  <a:pt x="273291" y="0"/>
                </a:lnTo>
                <a:lnTo>
                  <a:pt x="291610" y="7902"/>
                </a:lnTo>
                <a:lnTo>
                  <a:pt x="295918" y="10667"/>
                </a:lnTo>
                <a:close/>
              </a:path>
            </a:pathLst>
          </a:custGeom>
          <a:solidFill>
            <a:srgbClr val="E9E9E9"/>
          </a:solidFill>
        </p:spPr>
        <p:txBody>
          <a:bodyPr wrap="square" lIns="0" tIns="0" rIns="0" bIns="0" rtlCol="0"/>
          <a:lstStyle/>
          <a:p>
            <a:endParaRPr/>
          </a:p>
        </p:txBody>
      </p:sp>
      <p:sp>
        <p:nvSpPr>
          <p:cNvPr id="285" name="object 285"/>
          <p:cNvSpPr/>
          <p:nvPr/>
        </p:nvSpPr>
        <p:spPr>
          <a:xfrm>
            <a:off x="2985151" y="2255520"/>
            <a:ext cx="250825" cy="10795"/>
          </a:xfrm>
          <a:custGeom>
            <a:avLst/>
            <a:gdLst/>
            <a:ahLst/>
            <a:cxnLst/>
            <a:rect l="l" t="t" r="r" b="b"/>
            <a:pathLst>
              <a:path w="250825" h="10794">
                <a:moveTo>
                  <a:pt x="6155" y="10667"/>
                </a:moveTo>
                <a:lnTo>
                  <a:pt x="0" y="10667"/>
                </a:lnTo>
                <a:lnTo>
                  <a:pt x="24729" y="0"/>
                </a:lnTo>
                <a:lnTo>
                  <a:pt x="30235" y="0"/>
                </a:lnTo>
                <a:lnTo>
                  <a:pt x="15604" y="8128"/>
                </a:lnTo>
                <a:lnTo>
                  <a:pt x="7984" y="8128"/>
                </a:lnTo>
                <a:lnTo>
                  <a:pt x="6155" y="10667"/>
                </a:lnTo>
                <a:close/>
              </a:path>
              <a:path w="250825" h="10794">
                <a:moveTo>
                  <a:pt x="250665" y="10667"/>
                </a:moveTo>
                <a:lnTo>
                  <a:pt x="241461" y="10667"/>
                </a:lnTo>
                <a:lnTo>
                  <a:pt x="239632" y="8128"/>
                </a:lnTo>
                <a:lnTo>
                  <a:pt x="222075" y="0"/>
                </a:lnTo>
                <a:lnTo>
                  <a:pt x="225936" y="0"/>
                </a:lnTo>
                <a:lnTo>
                  <a:pt x="250665" y="10667"/>
                </a:lnTo>
                <a:close/>
              </a:path>
            </a:pathLst>
          </a:custGeom>
          <a:solidFill>
            <a:srgbClr val="EBEBEB"/>
          </a:solidFill>
        </p:spPr>
        <p:txBody>
          <a:bodyPr wrap="square" lIns="0" tIns="0" rIns="0" bIns="0" rtlCol="0"/>
          <a:lstStyle/>
          <a:p>
            <a:endParaRPr/>
          </a:p>
        </p:txBody>
      </p:sp>
      <p:sp>
        <p:nvSpPr>
          <p:cNvPr id="286" name="object 286"/>
          <p:cNvSpPr/>
          <p:nvPr/>
        </p:nvSpPr>
        <p:spPr>
          <a:xfrm>
            <a:off x="3027225" y="2247138"/>
            <a:ext cx="167005" cy="0"/>
          </a:xfrm>
          <a:custGeom>
            <a:avLst/>
            <a:gdLst/>
            <a:ahLst/>
            <a:cxnLst/>
            <a:rect l="l" t="t" r="r" b="b"/>
            <a:pathLst>
              <a:path w="167005">
                <a:moveTo>
                  <a:pt x="0" y="0"/>
                </a:moveTo>
                <a:lnTo>
                  <a:pt x="166517" y="0"/>
                </a:lnTo>
              </a:path>
            </a:pathLst>
          </a:custGeom>
          <a:ln w="7620">
            <a:solidFill>
              <a:srgbClr val="EBEBEB"/>
            </a:solidFill>
          </a:ln>
        </p:spPr>
        <p:txBody>
          <a:bodyPr wrap="square" lIns="0" tIns="0" rIns="0" bIns="0" rtlCol="0"/>
          <a:lstStyle/>
          <a:p>
            <a:endParaRPr/>
          </a:p>
        </p:txBody>
      </p:sp>
      <p:sp>
        <p:nvSpPr>
          <p:cNvPr id="287" name="object 287"/>
          <p:cNvSpPr/>
          <p:nvPr/>
        </p:nvSpPr>
        <p:spPr>
          <a:xfrm>
            <a:off x="3009880" y="2252584"/>
            <a:ext cx="10795" cy="3175"/>
          </a:xfrm>
          <a:custGeom>
            <a:avLst/>
            <a:gdLst/>
            <a:ahLst/>
            <a:cxnLst/>
            <a:rect l="l" t="t" r="r" b="b"/>
            <a:pathLst>
              <a:path w="10794" h="3175">
                <a:moveTo>
                  <a:pt x="5506" y="2935"/>
                </a:moveTo>
                <a:lnTo>
                  <a:pt x="0" y="2935"/>
                </a:lnTo>
                <a:lnTo>
                  <a:pt x="1332" y="2361"/>
                </a:lnTo>
                <a:lnTo>
                  <a:pt x="10790" y="0"/>
                </a:lnTo>
                <a:lnTo>
                  <a:pt x="5506" y="2935"/>
                </a:lnTo>
                <a:close/>
              </a:path>
            </a:pathLst>
          </a:custGeom>
          <a:solidFill>
            <a:srgbClr val="EBEBEB"/>
          </a:solidFill>
        </p:spPr>
        <p:txBody>
          <a:bodyPr wrap="square" lIns="0" tIns="0" rIns="0" bIns="0" rtlCol="0"/>
          <a:lstStyle/>
          <a:p>
            <a:endParaRPr/>
          </a:p>
        </p:txBody>
      </p:sp>
      <p:sp>
        <p:nvSpPr>
          <p:cNvPr id="288" name="object 288"/>
          <p:cNvSpPr/>
          <p:nvPr/>
        </p:nvSpPr>
        <p:spPr>
          <a:xfrm>
            <a:off x="3201574" y="2252903"/>
            <a:ext cx="9525" cy="3175"/>
          </a:xfrm>
          <a:custGeom>
            <a:avLst/>
            <a:gdLst/>
            <a:ahLst/>
            <a:cxnLst/>
            <a:rect l="l" t="t" r="r" b="b"/>
            <a:pathLst>
              <a:path w="9525" h="3175">
                <a:moveTo>
                  <a:pt x="9512" y="2616"/>
                </a:moveTo>
                <a:lnTo>
                  <a:pt x="5652" y="2616"/>
                </a:lnTo>
                <a:lnTo>
                  <a:pt x="0" y="0"/>
                </a:lnTo>
                <a:lnTo>
                  <a:pt x="8180" y="2042"/>
                </a:lnTo>
                <a:lnTo>
                  <a:pt x="9512" y="2616"/>
                </a:lnTo>
                <a:close/>
              </a:path>
            </a:pathLst>
          </a:custGeom>
          <a:solidFill>
            <a:srgbClr val="EBEBEB"/>
          </a:solidFill>
        </p:spPr>
        <p:txBody>
          <a:bodyPr wrap="square" lIns="0" tIns="0" rIns="0" bIns="0" rtlCol="0"/>
          <a:lstStyle/>
          <a:p>
            <a:endParaRPr/>
          </a:p>
        </p:txBody>
      </p:sp>
      <p:sp>
        <p:nvSpPr>
          <p:cNvPr id="289" name="object 289"/>
          <p:cNvSpPr/>
          <p:nvPr/>
        </p:nvSpPr>
        <p:spPr>
          <a:xfrm>
            <a:off x="3057752" y="2241042"/>
            <a:ext cx="106045" cy="0"/>
          </a:xfrm>
          <a:custGeom>
            <a:avLst/>
            <a:gdLst/>
            <a:ahLst/>
            <a:cxnLst/>
            <a:rect l="l" t="t" r="r" b="b"/>
            <a:pathLst>
              <a:path w="106044">
                <a:moveTo>
                  <a:pt x="0" y="0"/>
                </a:moveTo>
                <a:lnTo>
                  <a:pt x="105462" y="0"/>
                </a:lnTo>
              </a:path>
            </a:pathLst>
          </a:custGeom>
          <a:ln w="4571">
            <a:solidFill>
              <a:srgbClr val="EDEDED"/>
            </a:solidFill>
          </a:ln>
        </p:spPr>
        <p:txBody>
          <a:bodyPr wrap="square" lIns="0" tIns="0" rIns="0" bIns="0" rtlCol="0"/>
          <a:lstStyle/>
          <a:p>
            <a:endParaRPr/>
          </a:p>
        </p:txBody>
      </p:sp>
      <p:sp>
        <p:nvSpPr>
          <p:cNvPr id="290" name="object 290"/>
          <p:cNvSpPr/>
          <p:nvPr/>
        </p:nvSpPr>
        <p:spPr>
          <a:xfrm>
            <a:off x="2823972" y="2238755"/>
            <a:ext cx="573405" cy="508634"/>
          </a:xfrm>
          <a:custGeom>
            <a:avLst/>
            <a:gdLst/>
            <a:ahLst/>
            <a:cxnLst/>
            <a:rect l="l" t="t" r="r" b="b"/>
            <a:pathLst>
              <a:path w="573404" h="508635">
                <a:moveTo>
                  <a:pt x="6095" y="312418"/>
                </a:moveTo>
                <a:lnTo>
                  <a:pt x="3048" y="298704"/>
                </a:lnTo>
                <a:lnTo>
                  <a:pt x="1524" y="286512"/>
                </a:lnTo>
                <a:lnTo>
                  <a:pt x="0" y="272796"/>
                </a:lnTo>
                <a:lnTo>
                  <a:pt x="0" y="245364"/>
                </a:lnTo>
                <a:lnTo>
                  <a:pt x="1524" y="233172"/>
                </a:lnTo>
                <a:lnTo>
                  <a:pt x="3048" y="219456"/>
                </a:lnTo>
                <a:lnTo>
                  <a:pt x="9144" y="195072"/>
                </a:lnTo>
                <a:lnTo>
                  <a:pt x="13716" y="181356"/>
                </a:lnTo>
                <a:lnTo>
                  <a:pt x="18288" y="170688"/>
                </a:lnTo>
                <a:lnTo>
                  <a:pt x="22860" y="158496"/>
                </a:lnTo>
                <a:lnTo>
                  <a:pt x="48768" y="114300"/>
                </a:lnTo>
                <a:lnTo>
                  <a:pt x="83820" y="76200"/>
                </a:lnTo>
                <a:lnTo>
                  <a:pt x="100555" y="63050"/>
                </a:lnTo>
                <a:lnTo>
                  <a:pt x="98458" y="67419"/>
                </a:lnTo>
                <a:lnTo>
                  <a:pt x="85344" y="77724"/>
                </a:lnTo>
                <a:lnTo>
                  <a:pt x="67056" y="96012"/>
                </a:lnTo>
                <a:lnTo>
                  <a:pt x="53378" y="113792"/>
                </a:lnTo>
                <a:lnTo>
                  <a:pt x="51815" y="113792"/>
                </a:lnTo>
                <a:lnTo>
                  <a:pt x="51081" y="116852"/>
                </a:lnTo>
                <a:lnTo>
                  <a:pt x="44195" y="126492"/>
                </a:lnTo>
                <a:lnTo>
                  <a:pt x="42671" y="126492"/>
                </a:lnTo>
                <a:lnTo>
                  <a:pt x="42363" y="129056"/>
                </a:lnTo>
                <a:lnTo>
                  <a:pt x="36576" y="137160"/>
                </a:lnTo>
                <a:lnTo>
                  <a:pt x="35414" y="139192"/>
                </a:lnTo>
                <a:lnTo>
                  <a:pt x="33527" y="139192"/>
                </a:lnTo>
                <a:lnTo>
                  <a:pt x="28951" y="151904"/>
                </a:lnTo>
                <a:lnTo>
                  <a:pt x="25908" y="160020"/>
                </a:lnTo>
                <a:lnTo>
                  <a:pt x="19812" y="170688"/>
                </a:lnTo>
                <a:lnTo>
                  <a:pt x="17335" y="177292"/>
                </a:lnTo>
                <a:lnTo>
                  <a:pt x="16763" y="177292"/>
                </a:lnTo>
                <a:lnTo>
                  <a:pt x="15747" y="181527"/>
                </a:lnTo>
                <a:lnTo>
                  <a:pt x="15240" y="182880"/>
                </a:lnTo>
                <a:lnTo>
                  <a:pt x="9421" y="206154"/>
                </a:lnTo>
                <a:lnTo>
                  <a:pt x="6095" y="215392"/>
                </a:lnTo>
                <a:lnTo>
                  <a:pt x="1523" y="253492"/>
                </a:lnTo>
                <a:lnTo>
                  <a:pt x="1523" y="278892"/>
                </a:lnTo>
                <a:lnTo>
                  <a:pt x="3047" y="278892"/>
                </a:lnTo>
                <a:lnTo>
                  <a:pt x="3047" y="291592"/>
                </a:lnTo>
                <a:lnTo>
                  <a:pt x="4571" y="291592"/>
                </a:lnTo>
                <a:lnTo>
                  <a:pt x="4571" y="304292"/>
                </a:lnTo>
                <a:lnTo>
                  <a:pt x="6095" y="304292"/>
                </a:lnTo>
                <a:lnTo>
                  <a:pt x="6095" y="312418"/>
                </a:lnTo>
                <a:close/>
              </a:path>
              <a:path w="573404" h="508635">
                <a:moveTo>
                  <a:pt x="104093" y="62992"/>
                </a:moveTo>
                <a:lnTo>
                  <a:pt x="100629" y="62992"/>
                </a:lnTo>
                <a:lnTo>
                  <a:pt x="105156" y="59436"/>
                </a:lnTo>
                <a:lnTo>
                  <a:pt x="126492" y="44196"/>
                </a:lnTo>
                <a:lnTo>
                  <a:pt x="150876" y="30480"/>
                </a:lnTo>
                <a:lnTo>
                  <a:pt x="175260" y="19812"/>
                </a:lnTo>
                <a:lnTo>
                  <a:pt x="188976" y="15240"/>
                </a:lnTo>
                <a:lnTo>
                  <a:pt x="201168" y="10668"/>
                </a:lnTo>
                <a:lnTo>
                  <a:pt x="242316" y="1524"/>
                </a:lnTo>
                <a:lnTo>
                  <a:pt x="257556" y="0"/>
                </a:lnTo>
                <a:lnTo>
                  <a:pt x="315467" y="0"/>
                </a:lnTo>
                <a:lnTo>
                  <a:pt x="330708" y="1524"/>
                </a:lnTo>
                <a:lnTo>
                  <a:pt x="286512" y="1524"/>
                </a:lnTo>
                <a:lnTo>
                  <a:pt x="272795" y="3048"/>
                </a:lnTo>
                <a:lnTo>
                  <a:pt x="257556" y="3048"/>
                </a:lnTo>
                <a:lnTo>
                  <a:pt x="243840" y="4572"/>
                </a:lnTo>
                <a:lnTo>
                  <a:pt x="209549" y="12192"/>
                </a:lnTo>
                <a:lnTo>
                  <a:pt x="199643" y="12192"/>
                </a:lnTo>
                <a:lnTo>
                  <a:pt x="188038" y="18639"/>
                </a:lnTo>
                <a:lnTo>
                  <a:pt x="176783" y="22860"/>
                </a:lnTo>
                <a:lnTo>
                  <a:pt x="171848" y="24892"/>
                </a:lnTo>
                <a:lnTo>
                  <a:pt x="169163" y="24892"/>
                </a:lnTo>
                <a:lnTo>
                  <a:pt x="168032" y="26463"/>
                </a:lnTo>
                <a:lnTo>
                  <a:pt x="150876" y="33528"/>
                </a:lnTo>
                <a:lnTo>
                  <a:pt x="143255" y="37592"/>
                </a:lnTo>
                <a:lnTo>
                  <a:pt x="141731" y="37592"/>
                </a:lnTo>
                <a:lnTo>
                  <a:pt x="140132" y="39257"/>
                </a:lnTo>
                <a:lnTo>
                  <a:pt x="128016" y="45720"/>
                </a:lnTo>
                <a:lnTo>
                  <a:pt x="121614" y="50292"/>
                </a:lnTo>
                <a:lnTo>
                  <a:pt x="118871" y="50292"/>
                </a:lnTo>
                <a:lnTo>
                  <a:pt x="118304" y="52657"/>
                </a:lnTo>
                <a:lnTo>
                  <a:pt x="106680" y="60960"/>
                </a:lnTo>
                <a:lnTo>
                  <a:pt x="104093" y="62992"/>
                </a:lnTo>
                <a:close/>
              </a:path>
              <a:path w="573404" h="508635">
                <a:moveTo>
                  <a:pt x="557782" y="344935"/>
                </a:moveTo>
                <a:lnTo>
                  <a:pt x="562355" y="329692"/>
                </a:lnTo>
                <a:lnTo>
                  <a:pt x="565403" y="316992"/>
                </a:lnTo>
                <a:lnTo>
                  <a:pt x="566927" y="304292"/>
                </a:lnTo>
                <a:lnTo>
                  <a:pt x="568451" y="304292"/>
                </a:lnTo>
                <a:lnTo>
                  <a:pt x="569975" y="291592"/>
                </a:lnTo>
                <a:lnTo>
                  <a:pt x="571499" y="240792"/>
                </a:lnTo>
                <a:lnTo>
                  <a:pt x="569975" y="240792"/>
                </a:lnTo>
                <a:lnTo>
                  <a:pt x="569975" y="228092"/>
                </a:lnTo>
                <a:lnTo>
                  <a:pt x="567817" y="228092"/>
                </a:lnTo>
                <a:lnTo>
                  <a:pt x="566927" y="220978"/>
                </a:lnTo>
                <a:lnTo>
                  <a:pt x="566927" y="215392"/>
                </a:lnTo>
                <a:lnTo>
                  <a:pt x="565686" y="215392"/>
                </a:lnTo>
                <a:lnTo>
                  <a:pt x="565403" y="214120"/>
                </a:lnTo>
                <a:lnTo>
                  <a:pt x="565403" y="202692"/>
                </a:lnTo>
                <a:lnTo>
                  <a:pt x="562737" y="202692"/>
                </a:lnTo>
                <a:lnTo>
                  <a:pt x="560832" y="195072"/>
                </a:lnTo>
                <a:lnTo>
                  <a:pt x="560831" y="189992"/>
                </a:lnTo>
                <a:lnTo>
                  <a:pt x="559562" y="189992"/>
                </a:lnTo>
                <a:lnTo>
                  <a:pt x="557783" y="182879"/>
                </a:lnTo>
                <a:lnTo>
                  <a:pt x="557783" y="177292"/>
                </a:lnTo>
                <a:lnTo>
                  <a:pt x="555688" y="177292"/>
                </a:lnTo>
                <a:lnTo>
                  <a:pt x="553212" y="170688"/>
                </a:lnTo>
                <a:lnTo>
                  <a:pt x="551687" y="167131"/>
                </a:lnTo>
                <a:lnTo>
                  <a:pt x="551687" y="164592"/>
                </a:lnTo>
                <a:lnTo>
                  <a:pt x="550599" y="164592"/>
                </a:lnTo>
                <a:lnTo>
                  <a:pt x="548639" y="160020"/>
                </a:lnTo>
                <a:lnTo>
                  <a:pt x="545591" y="153923"/>
                </a:lnTo>
                <a:lnTo>
                  <a:pt x="545591" y="151892"/>
                </a:lnTo>
                <a:lnTo>
                  <a:pt x="544576" y="151892"/>
                </a:lnTo>
                <a:lnTo>
                  <a:pt x="542544" y="147828"/>
                </a:lnTo>
                <a:lnTo>
                  <a:pt x="539495" y="142493"/>
                </a:lnTo>
                <a:lnTo>
                  <a:pt x="539495" y="139192"/>
                </a:lnTo>
                <a:lnTo>
                  <a:pt x="537609" y="139192"/>
                </a:lnTo>
                <a:lnTo>
                  <a:pt x="536448" y="137160"/>
                </a:lnTo>
                <a:lnTo>
                  <a:pt x="531875" y="130047"/>
                </a:lnTo>
                <a:lnTo>
                  <a:pt x="531875" y="126492"/>
                </a:lnTo>
                <a:lnTo>
                  <a:pt x="529590" y="126492"/>
                </a:lnTo>
                <a:lnTo>
                  <a:pt x="522731" y="115823"/>
                </a:lnTo>
                <a:lnTo>
                  <a:pt x="522731" y="113792"/>
                </a:lnTo>
                <a:lnTo>
                  <a:pt x="521012" y="113792"/>
                </a:lnTo>
                <a:lnTo>
                  <a:pt x="510741" y="101653"/>
                </a:lnTo>
                <a:lnTo>
                  <a:pt x="510539" y="101092"/>
                </a:lnTo>
                <a:lnTo>
                  <a:pt x="510266" y="101092"/>
                </a:lnTo>
                <a:lnTo>
                  <a:pt x="505968" y="96012"/>
                </a:lnTo>
                <a:lnTo>
                  <a:pt x="498345" y="88389"/>
                </a:lnTo>
                <a:lnTo>
                  <a:pt x="487679" y="75692"/>
                </a:lnTo>
                <a:lnTo>
                  <a:pt x="485278" y="75692"/>
                </a:lnTo>
                <a:lnTo>
                  <a:pt x="471357" y="63912"/>
                </a:lnTo>
                <a:lnTo>
                  <a:pt x="470915" y="62992"/>
                </a:lnTo>
                <a:lnTo>
                  <a:pt x="470269" y="62992"/>
                </a:lnTo>
                <a:lnTo>
                  <a:pt x="467868" y="60960"/>
                </a:lnTo>
                <a:lnTo>
                  <a:pt x="456007" y="53052"/>
                </a:lnTo>
                <a:lnTo>
                  <a:pt x="455675" y="50292"/>
                </a:lnTo>
                <a:lnTo>
                  <a:pt x="451866" y="50292"/>
                </a:lnTo>
                <a:lnTo>
                  <a:pt x="445008" y="45720"/>
                </a:lnTo>
                <a:lnTo>
                  <a:pt x="433024" y="39328"/>
                </a:lnTo>
                <a:lnTo>
                  <a:pt x="432815" y="37592"/>
                </a:lnTo>
                <a:lnTo>
                  <a:pt x="429768" y="37592"/>
                </a:lnTo>
                <a:lnTo>
                  <a:pt x="422148" y="33528"/>
                </a:lnTo>
                <a:lnTo>
                  <a:pt x="397763" y="22860"/>
                </a:lnTo>
                <a:lnTo>
                  <a:pt x="392972" y="21262"/>
                </a:lnTo>
                <a:lnTo>
                  <a:pt x="373379" y="12192"/>
                </a:lnTo>
                <a:lnTo>
                  <a:pt x="364998" y="12192"/>
                </a:lnTo>
                <a:lnTo>
                  <a:pt x="330708" y="4572"/>
                </a:lnTo>
                <a:lnTo>
                  <a:pt x="315467" y="3048"/>
                </a:lnTo>
                <a:lnTo>
                  <a:pt x="301752" y="3048"/>
                </a:lnTo>
                <a:lnTo>
                  <a:pt x="286512" y="1524"/>
                </a:lnTo>
                <a:lnTo>
                  <a:pt x="330708" y="1524"/>
                </a:lnTo>
                <a:lnTo>
                  <a:pt x="371856" y="10668"/>
                </a:lnTo>
                <a:lnTo>
                  <a:pt x="423672" y="30480"/>
                </a:lnTo>
                <a:lnTo>
                  <a:pt x="469392" y="57912"/>
                </a:lnTo>
                <a:lnTo>
                  <a:pt x="507492" y="94488"/>
                </a:lnTo>
                <a:lnTo>
                  <a:pt x="537972" y="135636"/>
                </a:lnTo>
                <a:lnTo>
                  <a:pt x="545592" y="146304"/>
                </a:lnTo>
                <a:lnTo>
                  <a:pt x="550163" y="158496"/>
                </a:lnTo>
                <a:lnTo>
                  <a:pt x="556260" y="170688"/>
                </a:lnTo>
                <a:lnTo>
                  <a:pt x="560832" y="181356"/>
                </a:lnTo>
                <a:lnTo>
                  <a:pt x="563880" y="195072"/>
                </a:lnTo>
                <a:lnTo>
                  <a:pt x="569976" y="219456"/>
                </a:lnTo>
                <a:lnTo>
                  <a:pt x="571500" y="233172"/>
                </a:lnTo>
                <a:lnTo>
                  <a:pt x="573024" y="245364"/>
                </a:lnTo>
                <a:lnTo>
                  <a:pt x="573024" y="272796"/>
                </a:lnTo>
                <a:lnTo>
                  <a:pt x="571500" y="286512"/>
                </a:lnTo>
                <a:lnTo>
                  <a:pt x="569976" y="298704"/>
                </a:lnTo>
                <a:lnTo>
                  <a:pt x="566928" y="312420"/>
                </a:lnTo>
                <a:lnTo>
                  <a:pt x="560832" y="336804"/>
                </a:lnTo>
                <a:lnTo>
                  <a:pt x="557782" y="344935"/>
                </a:lnTo>
                <a:close/>
              </a:path>
              <a:path w="573404" h="508635">
                <a:moveTo>
                  <a:pt x="204097" y="508468"/>
                </a:moveTo>
                <a:lnTo>
                  <a:pt x="201168" y="507492"/>
                </a:lnTo>
                <a:lnTo>
                  <a:pt x="202691" y="507492"/>
                </a:lnTo>
                <a:lnTo>
                  <a:pt x="204097" y="508468"/>
                </a:lnTo>
                <a:close/>
              </a:path>
              <a:path w="573404" h="508635">
                <a:moveTo>
                  <a:pt x="168197" y="496340"/>
                </a:moveTo>
                <a:lnTo>
                  <a:pt x="165100" y="494792"/>
                </a:lnTo>
                <a:lnTo>
                  <a:pt x="167639" y="494792"/>
                </a:lnTo>
                <a:lnTo>
                  <a:pt x="168197" y="496340"/>
                </a:lnTo>
                <a:close/>
              </a:path>
              <a:path w="573404" h="508635">
                <a:moveTo>
                  <a:pt x="143482" y="483983"/>
                </a:moveTo>
                <a:lnTo>
                  <a:pt x="139700" y="482092"/>
                </a:lnTo>
                <a:lnTo>
                  <a:pt x="143255" y="482092"/>
                </a:lnTo>
                <a:lnTo>
                  <a:pt x="143482" y="483983"/>
                </a:lnTo>
                <a:close/>
              </a:path>
              <a:path w="573404" h="508635">
                <a:moveTo>
                  <a:pt x="122291" y="472487"/>
                </a:moveTo>
                <a:lnTo>
                  <a:pt x="117957" y="469392"/>
                </a:lnTo>
                <a:lnTo>
                  <a:pt x="121919" y="469392"/>
                </a:lnTo>
                <a:lnTo>
                  <a:pt x="122291" y="472487"/>
                </a:lnTo>
                <a:close/>
              </a:path>
              <a:path w="573404" h="508635">
                <a:moveTo>
                  <a:pt x="87425" y="446317"/>
                </a:moveTo>
                <a:lnTo>
                  <a:pt x="83820" y="443484"/>
                </a:lnTo>
                <a:lnTo>
                  <a:pt x="80593" y="440257"/>
                </a:lnTo>
                <a:lnTo>
                  <a:pt x="86867" y="443992"/>
                </a:lnTo>
                <a:lnTo>
                  <a:pt x="87425" y="446317"/>
                </a:lnTo>
                <a:close/>
              </a:path>
              <a:path w="573404" h="508635">
                <a:moveTo>
                  <a:pt x="53754" y="411276"/>
                </a:moveTo>
                <a:lnTo>
                  <a:pt x="49197" y="405892"/>
                </a:lnTo>
                <a:lnTo>
                  <a:pt x="51815" y="405892"/>
                </a:lnTo>
                <a:lnTo>
                  <a:pt x="53754" y="411276"/>
                </a:lnTo>
                <a:close/>
              </a:path>
              <a:path w="573404" h="508635">
                <a:moveTo>
                  <a:pt x="44195" y="398271"/>
                </a:moveTo>
                <a:lnTo>
                  <a:pt x="40930" y="393192"/>
                </a:lnTo>
                <a:lnTo>
                  <a:pt x="44195" y="393192"/>
                </a:lnTo>
                <a:lnTo>
                  <a:pt x="44195" y="398271"/>
                </a:lnTo>
                <a:close/>
              </a:path>
              <a:path w="573404" h="508635">
                <a:moveTo>
                  <a:pt x="35051" y="384047"/>
                </a:moveTo>
                <a:lnTo>
                  <a:pt x="33274" y="380492"/>
                </a:lnTo>
                <a:lnTo>
                  <a:pt x="35051" y="380492"/>
                </a:lnTo>
                <a:lnTo>
                  <a:pt x="35051" y="384047"/>
                </a:lnTo>
                <a:close/>
              </a:path>
              <a:path w="573404" h="508635">
                <a:moveTo>
                  <a:pt x="27431" y="369188"/>
                </a:moveTo>
                <a:lnTo>
                  <a:pt x="26633" y="367792"/>
                </a:lnTo>
                <a:lnTo>
                  <a:pt x="27431" y="367792"/>
                </a:lnTo>
                <a:lnTo>
                  <a:pt x="27431" y="369188"/>
                </a:lnTo>
                <a:close/>
              </a:path>
              <a:path w="573404" h="508635">
                <a:moveTo>
                  <a:pt x="22859" y="361187"/>
                </a:moveTo>
                <a:lnTo>
                  <a:pt x="20574" y="355092"/>
                </a:lnTo>
                <a:lnTo>
                  <a:pt x="22859" y="355092"/>
                </a:lnTo>
                <a:lnTo>
                  <a:pt x="22859" y="361187"/>
                </a:lnTo>
                <a:close/>
              </a:path>
              <a:path w="573404" h="508635">
                <a:moveTo>
                  <a:pt x="16763" y="344931"/>
                </a:moveTo>
                <a:lnTo>
                  <a:pt x="15811" y="342392"/>
                </a:lnTo>
                <a:lnTo>
                  <a:pt x="16763" y="342392"/>
                </a:lnTo>
                <a:lnTo>
                  <a:pt x="16763" y="344931"/>
                </a:lnTo>
                <a:close/>
              </a:path>
              <a:path w="573404" h="508635">
                <a:moveTo>
                  <a:pt x="12191" y="332739"/>
                </a:moveTo>
                <a:lnTo>
                  <a:pt x="11049" y="329692"/>
                </a:lnTo>
                <a:lnTo>
                  <a:pt x="12191" y="329692"/>
                </a:lnTo>
                <a:lnTo>
                  <a:pt x="12191" y="332739"/>
                </a:lnTo>
                <a:close/>
              </a:path>
              <a:path w="573404" h="508635">
                <a:moveTo>
                  <a:pt x="9143" y="324611"/>
                </a:moveTo>
                <a:lnTo>
                  <a:pt x="7239" y="316992"/>
                </a:lnTo>
                <a:lnTo>
                  <a:pt x="9143" y="316992"/>
                </a:lnTo>
                <a:lnTo>
                  <a:pt x="9143" y="324611"/>
                </a:lnTo>
                <a:close/>
              </a:path>
              <a:path w="573404" h="508635">
                <a:moveTo>
                  <a:pt x="545971" y="370970"/>
                </a:moveTo>
                <a:lnTo>
                  <a:pt x="551687" y="355092"/>
                </a:lnTo>
                <a:lnTo>
                  <a:pt x="553211" y="355092"/>
                </a:lnTo>
                <a:lnTo>
                  <a:pt x="550163" y="361188"/>
                </a:lnTo>
                <a:lnTo>
                  <a:pt x="545971" y="370970"/>
                </a:lnTo>
                <a:close/>
              </a:path>
              <a:path w="573404" h="508635">
                <a:moveTo>
                  <a:pt x="529952" y="396523"/>
                </a:moveTo>
                <a:lnTo>
                  <a:pt x="530351" y="393192"/>
                </a:lnTo>
                <a:lnTo>
                  <a:pt x="532093" y="393192"/>
                </a:lnTo>
                <a:lnTo>
                  <a:pt x="529952" y="396523"/>
                </a:lnTo>
                <a:close/>
              </a:path>
              <a:path w="573404" h="508635">
                <a:moveTo>
                  <a:pt x="522298" y="407697"/>
                </a:moveTo>
                <a:lnTo>
                  <a:pt x="522731" y="405892"/>
                </a:lnTo>
                <a:lnTo>
                  <a:pt x="523826" y="405892"/>
                </a:lnTo>
                <a:lnTo>
                  <a:pt x="522298" y="407697"/>
                </a:lnTo>
                <a:close/>
              </a:path>
              <a:path w="573404" h="508635">
                <a:moveTo>
                  <a:pt x="511895" y="419991"/>
                </a:moveTo>
                <a:lnTo>
                  <a:pt x="512063" y="418592"/>
                </a:lnTo>
                <a:lnTo>
                  <a:pt x="513079" y="418592"/>
                </a:lnTo>
                <a:lnTo>
                  <a:pt x="511895" y="419991"/>
                </a:lnTo>
                <a:close/>
              </a:path>
              <a:path w="573404" h="508635">
                <a:moveTo>
                  <a:pt x="471933" y="458097"/>
                </a:moveTo>
                <a:lnTo>
                  <a:pt x="472439" y="456692"/>
                </a:lnTo>
                <a:lnTo>
                  <a:pt x="473594" y="456692"/>
                </a:lnTo>
                <a:lnTo>
                  <a:pt x="471933" y="458097"/>
                </a:lnTo>
                <a:close/>
              </a:path>
              <a:path w="573404" h="508635">
                <a:moveTo>
                  <a:pt x="450706" y="472705"/>
                </a:moveTo>
                <a:lnTo>
                  <a:pt x="451103" y="469392"/>
                </a:lnTo>
                <a:lnTo>
                  <a:pt x="455675" y="469392"/>
                </a:lnTo>
                <a:lnTo>
                  <a:pt x="450706" y="472705"/>
                </a:lnTo>
                <a:close/>
              </a:path>
            </a:pathLst>
          </a:custGeom>
          <a:solidFill>
            <a:srgbClr val="000000"/>
          </a:solidFill>
        </p:spPr>
        <p:txBody>
          <a:bodyPr wrap="square" lIns="0" tIns="0" rIns="0" bIns="0" rtlCol="0"/>
          <a:lstStyle/>
          <a:p>
            <a:endParaRPr/>
          </a:p>
        </p:txBody>
      </p:sp>
      <p:sp>
        <p:nvSpPr>
          <p:cNvPr id="291" name="object 291"/>
          <p:cNvSpPr/>
          <p:nvPr/>
        </p:nvSpPr>
        <p:spPr>
          <a:xfrm>
            <a:off x="3057750" y="2754630"/>
            <a:ext cx="106045" cy="0"/>
          </a:xfrm>
          <a:custGeom>
            <a:avLst/>
            <a:gdLst/>
            <a:ahLst/>
            <a:cxnLst/>
            <a:rect l="l" t="t" r="r" b="b"/>
            <a:pathLst>
              <a:path w="106044">
                <a:moveTo>
                  <a:pt x="0" y="0"/>
                </a:moveTo>
                <a:lnTo>
                  <a:pt x="105467" y="0"/>
                </a:lnTo>
              </a:path>
            </a:pathLst>
          </a:custGeom>
          <a:ln w="4572">
            <a:solidFill>
              <a:srgbClr val="BCBCBC"/>
            </a:solidFill>
          </a:ln>
        </p:spPr>
        <p:txBody>
          <a:bodyPr wrap="square" lIns="0" tIns="0" rIns="0" bIns="0" rtlCol="0"/>
          <a:lstStyle/>
          <a:p>
            <a:endParaRPr/>
          </a:p>
        </p:txBody>
      </p:sp>
      <p:sp>
        <p:nvSpPr>
          <p:cNvPr id="292" name="object 292"/>
          <p:cNvSpPr/>
          <p:nvPr/>
        </p:nvSpPr>
        <p:spPr>
          <a:xfrm>
            <a:off x="3027224" y="2748533"/>
            <a:ext cx="167005" cy="0"/>
          </a:xfrm>
          <a:custGeom>
            <a:avLst/>
            <a:gdLst/>
            <a:ahLst/>
            <a:cxnLst/>
            <a:rect l="l" t="t" r="r" b="b"/>
            <a:pathLst>
              <a:path w="167005">
                <a:moveTo>
                  <a:pt x="0" y="0"/>
                </a:moveTo>
                <a:lnTo>
                  <a:pt x="166518" y="0"/>
                </a:lnTo>
              </a:path>
            </a:pathLst>
          </a:custGeom>
          <a:ln w="7619">
            <a:solidFill>
              <a:srgbClr val="BCBCBC"/>
            </a:solidFill>
          </a:ln>
        </p:spPr>
        <p:txBody>
          <a:bodyPr wrap="square" lIns="0" tIns="0" rIns="0" bIns="0" rtlCol="0"/>
          <a:lstStyle/>
          <a:p>
            <a:endParaRPr/>
          </a:p>
        </p:txBody>
      </p:sp>
      <p:sp>
        <p:nvSpPr>
          <p:cNvPr id="293" name="object 293"/>
          <p:cNvSpPr/>
          <p:nvPr/>
        </p:nvSpPr>
        <p:spPr>
          <a:xfrm>
            <a:off x="2999281" y="2740152"/>
            <a:ext cx="222885" cy="0"/>
          </a:xfrm>
          <a:custGeom>
            <a:avLst/>
            <a:gdLst/>
            <a:ahLst/>
            <a:cxnLst/>
            <a:rect l="l" t="t" r="r" b="b"/>
            <a:pathLst>
              <a:path w="222885">
                <a:moveTo>
                  <a:pt x="0" y="0"/>
                </a:moveTo>
                <a:lnTo>
                  <a:pt x="222405" y="0"/>
                </a:lnTo>
              </a:path>
            </a:pathLst>
          </a:custGeom>
          <a:ln w="9143">
            <a:solidFill>
              <a:srgbClr val="BDBDBD"/>
            </a:solidFill>
          </a:ln>
        </p:spPr>
        <p:txBody>
          <a:bodyPr wrap="square" lIns="0" tIns="0" rIns="0" bIns="0" rtlCol="0"/>
          <a:lstStyle/>
          <a:p>
            <a:endParaRPr/>
          </a:p>
        </p:txBody>
      </p:sp>
      <p:sp>
        <p:nvSpPr>
          <p:cNvPr id="294" name="object 294"/>
          <p:cNvSpPr/>
          <p:nvPr/>
        </p:nvSpPr>
        <p:spPr>
          <a:xfrm>
            <a:off x="2981617" y="2731770"/>
            <a:ext cx="257810" cy="0"/>
          </a:xfrm>
          <a:custGeom>
            <a:avLst/>
            <a:gdLst/>
            <a:ahLst/>
            <a:cxnLst/>
            <a:rect l="l" t="t" r="r" b="b"/>
            <a:pathLst>
              <a:path w="257810">
                <a:moveTo>
                  <a:pt x="0" y="0"/>
                </a:moveTo>
                <a:lnTo>
                  <a:pt x="257733" y="0"/>
                </a:lnTo>
              </a:path>
            </a:pathLst>
          </a:custGeom>
          <a:ln w="7620">
            <a:solidFill>
              <a:srgbClr val="BFBFBF"/>
            </a:solidFill>
          </a:ln>
        </p:spPr>
        <p:txBody>
          <a:bodyPr wrap="square" lIns="0" tIns="0" rIns="0" bIns="0" rtlCol="0"/>
          <a:lstStyle/>
          <a:p>
            <a:endParaRPr/>
          </a:p>
        </p:txBody>
      </p:sp>
      <p:sp>
        <p:nvSpPr>
          <p:cNvPr id="295" name="object 295"/>
          <p:cNvSpPr/>
          <p:nvPr/>
        </p:nvSpPr>
        <p:spPr>
          <a:xfrm>
            <a:off x="2962524" y="2723388"/>
            <a:ext cx="296545" cy="0"/>
          </a:xfrm>
          <a:custGeom>
            <a:avLst/>
            <a:gdLst/>
            <a:ahLst/>
            <a:cxnLst/>
            <a:rect l="l" t="t" r="r" b="b"/>
            <a:pathLst>
              <a:path w="296545">
                <a:moveTo>
                  <a:pt x="0" y="0"/>
                </a:moveTo>
                <a:lnTo>
                  <a:pt x="295920" y="0"/>
                </a:lnTo>
              </a:path>
            </a:pathLst>
          </a:custGeom>
          <a:ln w="9143">
            <a:solidFill>
              <a:srgbClr val="BFBFBF"/>
            </a:solidFill>
          </a:ln>
        </p:spPr>
        <p:txBody>
          <a:bodyPr wrap="square" lIns="0" tIns="0" rIns="0" bIns="0" rtlCol="0"/>
          <a:lstStyle/>
          <a:p>
            <a:endParaRPr/>
          </a:p>
        </p:txBody>
      </p:sp>
      <p:sp>
        <p:nvSpPr>
          <p:cNvPr id="296" name="object 296"/>
          <p:cNvSpPr/>
          <p:nvPr/>
        </p:nvSpPr>
        <p:spPr>
          <a:xfrm>
            <a:off x="2945905" y="2713482"/>
            <a:ext cx="329565" cy="0"/>
          </a:xfrm>
          <a:custGeom>
            <a:avLst/>
            <a:gdLst/>
            <a:ahLst/>
            <a:cxnLst/>
            <a:rect l="l" t="t" r="r" b="b"/>
            <a:pathLst>
              <a:path w="329564">
                <a:moveTo>
                  <a:pt x="0" y="0"/>
                </a:moveTo>
                <a:lnTo>
                  <a:pt x="329156" y="0"/>
                </a:lnTo>
              </a:path>
            </a:pathLst>
          </a:custGeom>
          <a:ln w="10667">
            <a:solidFill>
              <a:srgbClr val="C1C1C1"/>
            </a:solidFill>
          </a:ln>
        </p:spPr>
        <p:txBody>
          <a:bodyPr wrap="square" lIns="0" tIns="0" rIns="0" bIns="0" rtlCol="0"/>
          <a:lstStyle/>
          <a:p>
            <a:endParaRPr/>
          </a:p>
        </p:txBody>
      </p:sp>
      <p:sp>
        <p:nvSpPr>
          <p:cNvPr id="297" name="object 297"/>
          <p:cNvSpPr/>
          <p:nvPr/>
        </p:nvSpPr>
        <p:spPr>
          <a:xfrm>
            <a:off x="2929287" y="2702814"/>
            <a:ext cx="362585" cy="0"/>
          </a:xfrm>
          <a:custGeom>
            <a:avLst/>
            <a:gdLst/>
            <a:ahLst/>
            <a:cxnLst/>
            <a:rect l="l" t="t" r="r" b="b"/>
            <a:pathLst>
              <a:path w="362585">
                <a:moveTo>
                  <a:pt x="0" y="0"/>
                </a:moveTo>
                <a:lnTo>
                  <a:pt x="362393" y="0"/>
                </a:lnTo>
              </a:path>
            </a:pathLst>
          </a:custGeom>
          <a:ln w="10667">
            <a:solidFill>
              <a:srgbClr val="C1C1C1"/>
            </a:solidFill>
          </a:ln>
        </p:spPr>
        <p:txBody>
          <a:bodyPr wrap="square" lIns="0" tIns="0" rIns="0" bIns="0" rtlCol="0"/>
          <a:lstStyle/>
          <a:p>
            <a:endParaRPr/>
          </a:p>
        </p:txBody>
      </p:sp>
      <p:sp>
        <p:nvSpPr>
          <p:cNvPr id="298" name="object 298"/>
          <p:cNvSpPr/>
          <p:nvPr/>
        </p:nvSpPr>
        <p:spPr>
          <a:xfrm>
            <a:off x="2916878" y="2692146"/>
            <a:ext cx="387350" cy="0"/>
          </a:xfrm>
          <a:custGeom>
            <a:avLst/>
            <a:gdLst/>
            <a:ahLst/>
            <a:cxnLst/>
            <a:rect l="l" t="t" r="r" b="b"/>
            <a:pathLst>
              <a:path w="387350">
                <a:moveTo>
                  <a:pt x="0" y="0"/>
                </a:moveTo>
                <a:lnTo>
                  <a:pt x="387211" y="0"/>
                </a:lnTo>
              </a:path>
            </a:pathLst>
          </a:custGeom>
          <a:ln w="10668">
            <a:solidFill>
              <a:srgbClr val="C3C3C3"/>
            </a:solidFill>
          </a:ln>
        </p:spPr>
        <p:txBody>
          <a:bodyPr wrap="square" lIns="0" tIns="0" rIns="0" bIns="0" rtlCol="0"/>
          <a:lstStyle/>
          <a:p>
            <a:endParaRPr/>
          </a:p>
        </p:txBody>
      </p:sp>
      <p:sp>
        <p:nvSpPr>
          <p:cNvPr id="299" name="object 299"/>
          <p:cNvSpPr/>
          <p:nvPr/>
        </p:nvSpPr>
        <p:spPr>
          <a:xfrm>
            <a:off x="2908484" y="2683001"/>
            <a:ext cx="404495" cy="0"/>
          </a:xfrm>
          <a:custGeom>
            <a:avLst/>
            <a:gdLst/>
            <a:ahLst/>
            <a:cxnLst/>
            <a:rect l="l" t="t" r="r" b="b"/>
            <a:pathLst>
              <a:path w="404495">
                <a:moveTo>
                  <a:pt x="0" y="0"/>
                </a:moveTo>
                <a:lnTo>
                  <a:pt x="404000" y="0"/>
                </a:lnTo>
              </a:path>
            </a:pathLst>
          </a:custGeom>
          <a:ln w="7619">
            <a:solidFill>
              <a:srgbClr val="C3C3C3"/>
            </a:solidFill>
          </a:ln>
        </p:spPr>
        <p:txBody>
          <a:bodyPr wrap="square" lIns="0" tIns="0" rIns="0" bIns="0" rtlCol="0"/>
          <a:lstStyle/>
          <a:p>
            <a:endParaRPr/>
          </a:p>
        </p:txBody>
      </p:sp>
      <p:sp>
        <p:nvSpPr>
          <p:cNvPr id="300" name="object 300"/>
          <p:cNvSpPr/>
          <p:nvPr/>
        </p:nvSpPr>
        <p:spPr>
          <a:xfrm>
            <a:off x="2900090" y="2675382"/>
            <a:ext cx="421005" cy="0"/>
          </a:xfrm>
          <a:custGeom>
            <a:avLst/>
            <a:gdLst/>
            <a:ahLst/>
            <a:cxnLst/>
            <a:rect l="l" t="t" r="r" b="b"/>
            <a:pathLst>
              <a:path w="421004">
                <a:moveTo>
                  <a:pt x="0" y="0"/>
                </a:moveTo>
                <a:lnTo>
                  <a:pt x="420788" y="0"/>
                </a:lnTo>
              </a:path>
            </a:pathLst>
          </a:custGeom>
          <a:ln w="7619">
            <a:solidFill>
              <a:srgbClr val="C4C4C4"/>
            </a:solidFill>
          </a:ln>
        </p:spPr>
        <p:txBody>
          <a:bodyPr wrap="square" lIns="0" tIns="0" rIns="0" bIns="0" rtlCol="0"/>
          <a:lstStyle/>
          <a:p>
            <a:endParaRPr/>
          </a:p>
        </p:txBody>
      </p:sp>
      <p:sp>
        <p:nvSpPr>
          <p:cNvPr id="301" name="object 301"/>
          <p:cNvSpPr/>
          <p:nvPr/>
        </p:nvSpPr>
        <p:spPr>
          <a:xfrm>
            <a:off x="2890791" y="2667000"/>
            <a:ext cx="439420" cy="0"/>
          </a:xfrm>
          <a:custGeom>
            <a:avLst/>
            <a:gdLst/>
            <a:ahLst/>
            <a:cxnLst/>
            <a:rect l="l" t="t" r="r" b="b"/>
            <a:pathLst>
              <a:path w="439420">
                <a:moveTo>
                  <a:pt x="0" y="0"/>
                </a:moveTo>
                <a:lnTo>
                  <a:pt x="439386" y="0"/>
                </a:lnTo>
              </a:path>
            </a:pathLst>
          </a:custGeom>
          <a:ln w="9144">
            <a:solidFill>
              <a:srgbClr val="C6C6C6"/>
            </a:solidFill>
          </a:ln>
        </p:spPr>
        <p:txBody>
          <a:bodyPr wrap="square" lIns="0" tIns="0" rIns="0" bIns="0" rtlCol="0"/>
          <a:lstStyle/>
          <a:p>
            <a:endParaRPr/>
          </a:p>
        </p:txBody>
      </p:sp>
      <p:sp>
        <p:nvSpPr>
          <p:cNvPr id="302" name="object 302"/>
          <p:cNvSpPr/>
          <p:nvPr/>
        </p:nvSpPr>
        <p:spPr>
          <a:xfrm>
            <a:off x="2883668" y="2657855"/>
            <a:ext cx="454025" cy="0"/>
          </a:xfrm>
          <a:custGeom>
            <a:avLst/>
            <a:gdLst/>
            <a:ahLst/>
            <a:cxnLst/>
            <a:rect l="l" t="t" r="r" b="b"/>
            <a:pathLst>
              <a:path w="454025">
                <a:moveTo>
                  <a:pt x="0" y="0"/>
                </a:moveTo>
                <a:lnTo>
                  <a:pt x="453631" y="0"/>
                </a:lnTo>
              </a:path>
            </a:pathLst>
          </a:custGeom>
          <a:ln w="9143">
            <a:solidFill>
              <a:srgbClr val="C6C6C6"/>
            </a:solidFill>
          </a:ln>
        </p:spPr>
        <p:txBody>
          <a:bodyPr wrap="square" lIns="0" tIns="0" rIns="0" bIns="0" rtlCol="0"/>
          <a:lstStyle/>
          <a:p>
            <a:endParaRPr/>
          </a:p>
        </p:txBody>
      </p:sp>
      <p:sp>
        <p:nvSpPr>
          <p:cNvPr id="303" name="object 303"/>
          <p:cNvSpPr/>
          <p:nvPr/>
        </p:nvSpPr>
        <p:spPr>
          <a:xfrm>
            <a:off x="2875358" y="2647950"/>
            <a:ext cx="470534" cy="0"/>
          </a:xfrm>
          <a:custGeom>
            <a:avLst/>
            <a:gdLst/>
            <a:ahLst/>
            <a:cxnLst/>
            <a:rect l="l" t="t" r="r" b="b"/>
            <a:pathLst>
              <a:path w="470535">
                <a:moveTo>
                  <a:pt x="0" y="0"/>
                </a:moveTo>
                <a:lnTo>
                  <a:pt x="470250" y="0"/>
                </a:lnTo>
              </a:path>
            </a:pathLst>
          </a:custGeom>
          <a:ln w="10667">
            <a:solidFill>
              <a:srgbClr val="C8C8C8"/>
            </a:solidFill>
          </a:ln>
        </p:spPr>
        <p:txBody>
          <a:bodyPr wrap="square" lIns="0" tIns="0" rIns="0" bIns="0" rtlCol="0"/>
          <a:lstStyle/>
          <a:p>
            <a:endParaRPr/>
          </a:p>
        </p:txBody>
      </p:sp>
      <p:sp>
        <p:nvSpPr>
          <p:cNvPr id="304" name="object 304"/>
          <p:cNvSpPr/>
          <p:nvPr/>
        </p:nvSpPr>
        <p:spPr>
          <a:xfrm>
            <a:off x="2867049" y="2637282"/>
            <a:ext cx="487045" cy="0"/>
          </a:xfrm>
          <a:custGeom>
            <a:avLst/>
            <a:gdLst/>
            <a:ahLst/>
            <a:cxnLst/>
            <a:rect l="l" t="t" r="r" b="b"/>
            <a:pathLst>
              <a:path w="487045">
                <a:moveTo>
                  <a:pt x="0" y="0"/>
                </a:moveTo>
                <a:lnTo>
                  <a:pt x="486869" y="0"/>
                </a:lnTo>
              </a:path>
            </a:pathLst>
          </a:custGeom>
          <a:ln w="10667">
            <a:solidFill>
              <a:srgbClr val="C8C8C8"/>
            </a:solidFill>
          </a:ln>
        </p:spPr>
        <p:txBody>
          <a:bodyPr wrap="square" lIns="0" tIns="0" rIns="0" bIns="0" rtlCol="0"/>
          <a:lstStyle/>
          <a:p>
            <a:endParaRPr/>
          </a:p>
        </p:txBody>
      </p:sp>
      <p:sp>
        <p:nvSpPr>
          <p:cNvPr id="305" name="object 305"/>
          <p:cNvSpPr/>
          <p:nvPr/>
        </p:nvSpPr>
        <p:spPr>
          <a:xfrm>
            <a:off x="2861427" y="2627376"/>
            <a:ext cx="498475" cy="0"/>
          </a:xfrm>
          <a:custGeom>
            <a:avLst/>
            <a:gdLst/>
            <a:ahLst/>
            <a:cxnLst/>
            <a:rect l="l" t="t" r="r" b="b"/>
            <a:pathLst>
              <a:path w="498475">
                <a:moveTo>
                  <a:pt x="0" y="0"/>
                </a:moveTo>
                <a:lnTo>
                  <a:pt x="498114" y="0"/>
                </a:lnTo>
              </a:path>
            </a:pathLst>
          </a:custGeom>
          <a:ln w="9144">
            <a:solidFill>
              <a:srgbClr val="CACACA"/>
            </a:solidFill>
          </a:ln>
        </p:spPr>
        <p:txBody>
          <a:bodyPr wrap="square" lIns="0" tIns="0" rIns="0" bIns="0" rtlCol="0"/>
          <a:lstStyle/>
          <a:p>
            <a:endParaRPr/>
          </a:p>
        </p:txBody>
      </p:sp>
      <p:sp>
        <p:nvSpPr>
          <p:cNvPr id="306" name="object 306"/>
          <p:cNvSpPr/>
          <p:nvPr/>
        </p:nvSpPr>
        <p:spPr>
          <a:xfrm>
            <a:off x="2857439" y="2618994"/>
            <a:ext cx="506095" cy="0"/>
          </a:xfrm>
          <a:custGeom>
            <a:avLst/>
            <a:gdLst/>
            <a:ahLst/>
            <a:cxnLst/>
            <a:rect l="l" t="t" r="r" b="b"/>
            <a:pathLst>
              <a:path w="506095">
                <a:moveTo>
                  <a:pt x="0" y="0"/>
                </a:moveTo>
                <a:lnTo>
                  <a:pt x="506089" y="0"/>
                </a:lnTo>
              </a:path>
            </a:pathLst>
          </a:custGeom>
          <a:ln w="7619">
            <a:solidFill>
              <a:srgbClr val="CACACA"/>
            </a:solidFill>
          </a:ln>
        </p:spPr>
        <p:txBody>
          <a:bodyPr wrap="square" lIns="0" tIns="0" rIns="0" bIns="0" rtlCol="0"/>
          <a:lstStyle/>
          <a:p>
            <a:endParaRPr/>
          </a:p>
        </p:txBody>
      </p:sp>
      <p:sp>
        <p:nvSpPr>
          <p:cNvPr id="307" name="object 307"/>
          <p:cNvSpPr/>
          <p:nvPr/>
        </p:nvSpPr>
        <p:spPr>
          <a:xfrm>
            <a:off x="2852654" y="2610612"/>
            <a:ext cx="516255" cy="0"/>
          </a:xfrm>
          <a:custGeom>
            <a:avLst/>
            <a:gdLst/>
            <a:ahLst/>
            <a:cxnLst/>
            <a:rect l="l" t="t" r="r" b="b"/>
            <a:pathLst>
              <a:path w="516254">
                <a:moveTo>
                  <a:pt x="0" y="0"/>
                </a:moveTo>
                <a:lnTo>
                  <a:pt x="515659" y="0"/>
                </a:lnTo>
              </a:path>
            </a:pathLst>
          </a:custGeom>
          <a:ln w="9143">
            <a:solidFill>
              <a:srgbClr val="CCCCCC"/>
            </a:solidFill>
          </a:ln>
        </p:spPr>
        <p:txBody>
          <a:bodyPr wrap="square" lIns="0" tIns="0" rIns="0" bIns="0" rtlCol="0"/>
          <a:lstStyle/>
          <a:p>
            <a:endParaRPr/>
          </a:p>
        </p:txBody>
      </p:sp>
      <p:sp>
        <p:nvSpPr>
          <p:cNvPr id="308" name="object 308"/>
          <p:cNvSpPr/>
          <p:nvPr/>
        </p:nvSpPr>
        <p:spPr>
          <a:xfrm>
            <a:off x="2848667" y="2602230"/>
            <a:ext cx="523875" cy="0"/>
          </a:xfrm>
          <a:custGeom>
            <a:avLst/>
            <a:gdLst/>
            <a:ahLst/>
            <a:cxnLst/>
            <a:rect l="l" t="t" r="r" b="b"/>
            <a:pathLst>
              <a:path w="523875">
                <a:moveTo>
                  <a:pt x="0" y="0"/>
                </a:moveTo>
                <a:lnTo>
                  <a:pt x="523634" y="0"/>
                </a:lnTo>
              </a:path>
            </a:pathLst>
          </a:custGeom>
          <a:ln w="7620">
            <a:solidFill>
              <a:srgbClr val="CDCDCD"/>
            </a:solidFill>
          </a:ln>
        </p:spPr>
        <p:txBody>
          <a:bodyPr wrap="square" lIns="0" tIns="0" rIns="0" bIns="0" rtlCol="0"/>
          <a:lstStyle/>
          <a:p>
            <a:endParaRPr/>
          </a:p>
        </p:txBody>
      </p:sp>
      <p:sp>
        <p:nvSpPr>
          <p:cNvPr id="309" name="object 309"/>
          <p:cNvSpPr/>
          <p:nvPr/>
        </p:nvSpPr>
        <p:spPr>
          <a:xfrm>
            <a:off x="2843882" y="2593848"/>
            <a:ext cx="533400" cy="0"/>
          </a:xfrm>
          <a:custGeom>
            <a:avLst/>
            <a:gdLst/>
            <a:ahLst/>
            <a:cxnLst/>
            <a:rect l="l" t="t" r="r" b="b"/>
            <a:pathLst>
              <a:path w="533400">
                <a:moveTo>
                  <a:pt x="0" y="0"/>
                </a:moveTo>
                <a:lnTo>
                  <a:pt x="533204" y="0"/>
                </a:lnTo>
              </a:path>
            </a:pathLst>
          </a:custGeom>
          <a:ln w="9143">
            <a:solidFill>
              <a:srgbClr val="CDCDCD"/>
            </a:solidFill>
          </a:ln>
        </p:spPr>
        <p:txBody>
          <a:bodyPr wrap="square" lIns="0" tIns="0" rIns="0" bIns="0" rtlCol="0"/>
          <a:lstStyle/>
          <a:p>
            <a:endParaRPr/>
          </a:p>
        </p:txBody>
      </p:sp>
      <p:sp>
        <p:nvSpPr>
          <p:cNvPr id="310" name="object 310"/>
          <p:cNvSpPr/>
          <p:nvPr/>
        </p:nvSpPr>
        <p:spPr>
          <a:xfrm>
            <a:off x="2841823" y="2583179"/>
            <a:ext cx="537845" cy="0"/>
          </a:xfrm>
          <a:custGeom>
            <a:avLst/>
            <a:gdLst/>
            <a:ahLst/>
            <a:cxnLst/>
            <a:rect l="l" t="t" r="r" b="b"/>
            <a:pathLst>
              <a:path w="537845">
                <a:moveTo>
                  <a:pt x="0" y="0"/>
                </a:moveTo>
                <a:lnTo>
                  <a:pt x="537322" y="0"/>
                </a:lnTo>
              </a:path>
            </a:pathLst>
          </a:custGeom>
          <a:ln w="10159">
            <a:solidFill>
              <a:srgbClr val="CFCFCF"/>
            </a:solidFill>
          </a:ln>
        </p:spPr>
        <p:txBody>
          <a:bodyPr wrap="square" lIns="0" tIns="0" rIns="0" bIns="0" rtlCol="0"/>
          <a:lstStyle/>
          <a:p>
            <a:endParaRPr/>
          </a:p>
        </p:txBody>
      </p:sp>
      <p:sp>
        <p:nvSpPr>
          <p:cNvPr id="311" name="object 311"/>
          <p:cNvSpPr/>
          <p:nvPr/>
        </p:nvSpPr>
        <p:spPr>
          <a:xfrm>
            <a:off x="2837210" y="2573274"/>
            <a:ext cx="546735" cy="0"/>
          </a:xfrm>
          <a:custGeom>
            <a:avLst/>
            <a:gdLst/>
            <a:ahLst/>
            <a:cxnLst/>
            <a:rect l="l" t="t" r="r" b="b"/>
            <a:pathLst>
              <a:path w="546735">
                <a:moveTo>
                  <a:pt x="0" y="0"/>
                </a:moveTo>
                <a:lnTo>
                  <a:pt x="546547" y="0"/>
                </a:lnTo>
              </a:path>
            </a:pathLst>
          </a:custGeom>
          <a:ln w="10667">
            <a:solidFill>
              <a:srgbClr val="CFCFCF"/>
            </a:solidFill>
          </a:ln>
        </p:spPr>
        <p:txBody>
          <a:bodyPr wrap="square" lIns="0" tIns="0" rIns="0" bIns="0" rtlCol="0"/>
          <a:lstStyle/>
          <a:p>
            <a:endParaRPr/>
          </a:p>
        </p:txBody>
      </p:sp>
      <p:sp>
        <p:nvSpPr>
          <p:cNvPr id="312" name="object 312"/>
          <p:cNvSpPr/>
          <p:nvPr/>
        </p:nvSpPr>
        <p:spPr>
          <a:xfrm>
            <a:off x="2833982" y="2562606"/>
            <a:ext cx="553085" cy="0"/>
          </a:xfrm>
          <a:custGeom>
            <a:avLst/>
            <a:gdLst/>
            <a:ahLst/>
            <a:cxnLst/>
            <a:rect l="l" t="t" r="r" b="b"/>
            <a:pathLst>
              <a:path w="553085">
                <a:moveTo>
                  <a:pt x="0" y="0"/>
                </a:moveTo>
                <a:lnTo>
                  <a:pt x="553004" y="0"/>
                </a:lnTo>
              </a:path>
            </a:pathLst>
          </a:custGeom>
          <a:ln w="10667">
            <a:solidFill>
              <a:srgbClr val="D1D1D1"/>
            </a:solidFill>
          </a:ln>
        </p:spPr>
        <p:txBody>
          <a:bodyPr wrap="square" lIns="0" tIns="0" rIns="0" bIns="0" rtlCol="0"/>
          <a:lstStyle/>
          <a:p>
            <a:endParaRPr/>
          </a:p>
        </p:txBody>
      </p:sp>
      <p:sp>
        <p:nvSpPr>
          <p:cNvPr id="313" name="object 313"/>
          <p:cNvSpPr/>
          <p:nvPr/>
        </p:nvSpPr>
        <p:spPr>
          <a:xfrm>
            <a:off x="2830753" y="2551938"/>
            <a:ext cx="560070" cy="0"/>
          </a:xfrm>
          <a:custGeom>
            <a:avLst/>
            <a:gdLst/>
            <a:ahLst/>
            <a:cxnLst/>
            <a:rect l="l" t="t" r="r" b="b"/>
            <a:pathLst>
              <a:path w="560070">
                <a:moveTo>
                  <a:pt x="0" y="0"/>
                </a:moveTo>
                <a:lnTo>
                  <a:pt x="559461" y="0"/>
                </a:lnTo>
              </a:path>
            </a:pathLst>
          </a:custGeom>
          <a:ln w="10668">
            <a:solidFill>
              <a:srgbClr val="D1D1D1"/>
            </a:solidFill>
          </a:ln>
        </p:spPr>
        <p:txBody>
          <a:bodyPr wrap="square" lIns="0" tIns="0" rIns="0" bIns="0" rtlCol="0"/>
          <a:lstStyle/>
          <a:p>
            <a:endParaRPr/>
          </a:p>
        </p:txBody>
      </p:sp>
      <p:sp>
        <p:nvSpPr>
          <p:cNvPr id="314" name="object 314"/>
          <p:cNvSpPr/>
          <p:nvPr/>
        </p:nvSpPr>
        <p:spPr>
          <a:xfrm>
            <a:off x="2829661" y="2540000"/>
            <a:ext cx="561975" cy="0"/>
          </a:xfrm>
          <a:custGeom>
            <a:avLst/>
            <a:gdLst/>
            <a:ahLst/>
            <a:cxnLst/>
            <a:rect l="l" t="t" r="r" b="b"/>
            <a:pathLst>
              <a:path w="561975">
                <a:moveTo>
                  <a:pt x="0" y="0"/>
                </a:moveTo>
                <a:lnTo>
                  <a:pt x="561644" y="0"/>
                </a:lnTo>
              </a:path>
            </a:pathLst>
          </a:custGeom>
          <a:ln w="10159">
            <a:solidFill>
              <a:srgbClr val="D3D3D3"/>
            </a:solidFill>
          </a:ln>
        </p:spPr>
        <p:txBody>
          <a:bodyPr wrap="square" lIns="0" tIns="0" rIns="0" bIns="0" rtlCol="0"/>
          <a:lstStyle/>
          <a:p>
            <a:endParaRPr/>
          </a:p>
        </p:txBody>
      </p:sp>
      <p:sp>
        <p:nvSpPr>
          <p:cNvPr id="315" name="object 315"/>
          <p:cNvSpPr/>
          <p:nvPr/>
        </p:nvSpPr>
        <p:spPr>
          <a:xfrm>
            <a:off x="2828055" y="2529077"/>
            <a:ext cx="565150" cy="0"/>
          </a:xfrm>
          <a:custGeom>
            <a:avLst/>
            <a:gdLst/>
            <a:ahLst/>
            <a:cxnLst/>
            <a:rect l="l" t="t" r="r" b="b"/>
            <a:pathLst>
              <a:path w="565150">
                <a:moveTo>
                  <a:pt x="0" y="0"/>
                </a:moveTo>
                <a:lnTo>
                  <a:pt x="564856" y="0"/>
                </a:lnTo>
              </a:path>
            </a:pathLst>
          </a:custGeom>
          <a:ln w="10667">
            <a:solidFill>
              <a:srgbClr val="D4D4D4"/>
            </a:solidFill>
          </a:ln>
        </p:spPr>
        <p:txBody>
          <a:bodyPr wrap="square" lIns="0" tIns="0" rIns="0" bIns="0" rtlCol="0"/>
          <a:lstStyle/>
          <a:p>
            <a:endParaRPr/>
          </a:p>
        </p:txBody>
      </p:sp>
      <p:sp>
        <p:nvSpPr>
          <p:cNvPr id="316" name="object 316"/>
          <p:cNvSpPr/>
          <p:nvPr/>
        </p:nvSpPr>
        <p:spPr>
          <a:xfrm>
            <a:off x="2827002" y="2518410"/>
            <a:ext cx="567055" cy="0"/>
          </a:xfrm>
          <a:custGeom>
            <a:avLst/>
            <a:gdLst/>
            <a:ahLst/>
            <a:cxnLst/>
            <a:rect l="l" t="t" r="r" b="b"/>
            <a:pathLst>
              <a:path w="567054">
                <a:moveTo>
                  <a:pt x="0" y="0"/>
                </a:moveTo>
                <a:lnTo>
                  <a:pt x="566964" y="0"/>
                </a:lnTo>
              </a:path>
            </a:pathLst>
          </a:custGeom>
          <a:ln w="10667">
            <a:solidFill>
              <a:srgbClr val="D4D4D4"/>
            </a:solidFill>
          </a:ln>
        </p:spPr>
        <p:txBody>
          <a:bodyPr wrap="square" lIns="0" tIns="0" rIns="0" bIns="0" rtlCol="0"/>
          <a:lstStyle/>
          <a:p>
            <a:endParaRPr/>
          </a:p>
        </p:txBody>
      </p:sp>
      <p:sp>
        <p:nvSpPr>
          <p:cNvPr id="317" name="object 317"/>
          <p:cNvSpPr/>
          <p:nvPr/>
        </p:nvSpPr>
        <p:spPr>
          <a:xfrm>
            <a:off x="2825948" y="2507742"/>
            <a:ext cx="569595" cy="0"/>
          </a:xfrm>
          <a:custGeom>
            <a:avLst/>
            <a:gdLst/>
            <a:ahLst/>
            <a:cxnLst/>
            <a:rect l="l" t="t" r="r" b="b"/>
            <a:pathLst>
              <a:path w="569595">
                <a:moveTo>
                  <a:pt x="0" y="0"/>
                </a:moveTo>
                <a:lnTo>
                  <a:pt x="569072" y="0"/>
                </a:lnTo>
              </a:path>
            </a:pathLst>
          </a:custGeom>
          <a:ln w="10667">
            <a:solidFill>
              <a:srgbClr val="D6D6D6"/>
            </a:solidFill>
          </a:ln>
        </p:spPr>
        <p:txBody>
          <a:bodyPr wrap="square" lIns="0" tIns="0" rIns="0" bIns="0" rtlCol="0"/>
          <a:lstStyle/>
          <a:p>
            <a:endParaRPr/>
          </a:p>
        </p:txBody>
      </p:sp>
      <p:sp>
        <p:nvSpPr>
          <p:cNvPr id="318" name="object 318"/>
          <p:cNvSpPr/>
          <p:nvPr/>
        </p:nvSpPr>
        <p:spPr>
          <a:xfrm>
            <a:off x="2825910" y="2493645"/>
            <a:ext cx="569595" cy="0"/>
          </a:xfrm>
          <a:custGeom>
            <a:avLst/>
            <a:gdLst/>
            <a:ahLst/>
            <a:cxnLst/>
            <a:rect l="l" t="t" r="r" b="b"/>
            <a:pathLst>
              <a:path w="569595">
                <a:moveTo>
                  <a:pt x="0" y="0"/>
                </a:moveTo>
                <a:lnTo>
                  <a:pt x="569147" y="0"/>
                </a:lnTo>
              </a:path>
            </a:pathLst>
          </a:custGeom>
          <a:ln w="8890">
            <a:solidFill>
              <a:srgbClr val="D6D6D6"/>
            </a:solidFill>
          </a:ln>
        </p:spPr>
        <p:txBody>
          <a:bodyPr wrap="square" lIns="0" tIns="0" rIns="0" bIns="0" rtlCol="0"/>
          <a:lstStyle/>
          <a:p>
            <a:endParaRPr/>
          </a:p>
        </p:txBody>
      </p:sp>
      <p:sp>
        <p:nvSpPr>
          <p:cNvPr id="319" name="object 319"/>
          <p:cNvSpPr/>
          <p:nvPr/>
        </p:nvSpPr>
        <p:spPr>
          <a:xfrm>
            <a:off x="2825709" y="2499995"/>
            <a:ext cx="569595" cy="0"/>
          </a:xfrm>
          <a:custGeom>
            <a:avLst/>
            <a:gdLst/>
            <a:ahLst/>
            <a:cxnLst/>
            <a:rect l="l" t="t" r="r" b="b"/>
            <a:pathLst>
              <a:path w="569595">
                <a:moveTo>
                  <a:pt x="0" y="0"/>
                </a:moveTo>
                <a:lnTo>
                  <a:pt x="569549" y="0"/>
                </a:lnTo>
              </a:path>
            </a:pathLst>
          </a:custGeom>
          <a:ln w="3809">
            <a:solidFill>
              <a:srgbClr val="D6D6D6"/>
            </a:solidFill>
          </a:ln>
        </p:spPr>
        <p:txBody>
          <a:bodyPr wrap="square" lIns="0" tIns="0" rIns="0" bIns="0" rtlCol="0"/>
          <a:lstStyle/>
          <a:p>
            <a:endParaRPr/>
          </a:p>
        </p:txBody>
      </p:sp>
      <p:sp>
        <p:nvSpPr>
          <p:cNvPr id="320" name="object 320"/>
          <p:cNvSpPr/>
          <p:nvPr/>
        </p:nvSpPr>
        <p:spPr>
          <a:xfrm>
            <a:off x="2826399" y="2473451"/>
            <a:ext cx="568325" cy="15240"/>
          </a:xfrm>
          <a:custGeom>
            <a:avLst/>
            <a:gdLst/>
            <a:ahLst/>
            <a:cxnLst/>
            <a:rect l="l" t="t" r="r" b="b"/>
            <a:pathLst>
              <a:path w="568325" h="15239">
                <a:moveTo>
                  <a:pt x="0" y="15240"/>
                </a:moveTo>
                <a:lnTo>
                  <a:pt x="568169" y="15240"/>
                </a:lnTo>
                <a:lnTo>
                  <a:pt x="568169" y="0"/>
                </a:lnTo>
                <a:lnTo>
                  <a:pt x="0" y="0"/>
                </a:lnTo>
                <a:lnTo>
                  <a:pt x="0" y="15240"/>
                </a:lnTo>
                <a:close/>
              </a:path>
            </a:pathLst>
          </a:custGeom>
          <a:solidFill>
            <a:srgbClr val="D8D8D8"/>
          </a:solidFill>
        </p:spPr>
        <p:txBody>
          <a:bodyPr wrap="square" lIns="0" tIns="0" rIns="0" bIns="0" rtlCol="0"/>
          <a:lstStyle/>
          <a:p>
            <a:endParaRPr/>
          </a:p>
        </p:txBody>
      </p:sp>
      <p:sp>
        <p:nvSpPr>
          <p:cNvPr id="321" name="object 321"/>
          <p:cNvSpPr/>
          <p:nvPr/>
        </p:nvSpPr>
        <p:spPr>
          <a:xfrm>
            <a:off x="2827905" y="2459735"/>
            <a:ext cx="565785" cy="13970"/>
          </a:xfrm>
          <a:custGeom>
            <a:avLst/>
            <a:gdLst/>
            <a:ahLst/>
            <a:cxnLst/>
            <a:rect l="l" t="t" r="r" b="b"/>
            <a:pathLst>
              <a:path w="565785" h="13969">
                <a:moveTo>
                  <a:pt x="0" y="13716"/>
                </a:moveTo>
                <a:lnTo>
                  <a:pt x="565157" y="13716"/>
                </a:lnTo>
                <a:lnTo>
                  <a:pt x="565157" y="0"/>
                </a:lnTo>
                <a:lnTo>
                  <a:pt x="0" y="0"/>
                </a:lnTo>
                <a:lnTo>
                  <a:pt x="0" y="13716"/>
                </a:lnTo>
                <a:close/>
              </a:path>
            </a:pathLst>
          </a:custGeom>
          <a:solidFill>
            <a:srgbClr val="D8D8D8"/>
          </a:solidFill>
        </p:spPr>
        <p:txBody>
          <a:bodyPr wrap="square" lIns="0" tIns="0" rIns="0" bIns="0" rtlCol="0"/>
          <a:lstStyle/>
          <a:p>
            <a:endParaRPr/>
          </a:p>
        </p:txBody>
      </p:sp>
      <p:sp>
        <p:nvSpPr>
          <p:cNvPr id="322" name="object 322"/>
          <p:cNvSpPr/>
          <p:nvPr/>
        </p:nvSpPr>
        <p:spPr>
          <a:xfrm>
            <a:off x="2829674" y="2455545"/>
            <a:ext cx="561975" cy="0"/>
          </a:xfrm>
          <a:custGeom>
            <a:avLst/>
            <a:gdLst/>
            <a:ahLst/>
            <a:cxnLst/>
            <a:rect l="l" t="t" r="r" b="b"/>
            <a:pathLst>
              <a:path w="561975">
                <a:moveTo>
                  <a:pt x="0" y="0"/>
                </a:moveTo>
                <a:lnTo>
                  <a:pt x="561619" y="0"/>
                </a:lnTo>
              </a:path>
            </a:pathLst>
          </a:custGeom>
          <a:ln w="8890">
            <a:solidFill>
              <a:srgbClr val="DADADA"/>
            </a:solidFill>
          </a:ln>
        </p:spPr>
        <p:txBody>
          <a:bodyPr wrap="square" lIns="0" tIns="0" rIns="0" bIns="0" rtlCol="0"/>
          <a:lstStyle/>
          <a:p>
            <a:endParaRPr/>
          </a:p>
        </p:txBody>
      </p:sp>
      <p:sp>
        <p:nvSpPr>
          <p:cNvPr id="323" name="object 323"/>
          <p:cNvSpPr/>
          <p:nvPr/>
        </p:nvSpPr>
        <p:spPr>
          <a:xfrm>
            <a:off x="2830753" y="2443733"/>
            <a:ext cx="560070" cy="0"/>
          </a:xfrm>
          <a:custGeom>
            <a:avLst/>
            <a:gdLst/>
            <a:ahLst/>
            <a:cxnLst/>
            <a:rect l="l" t="t" r="r" b="b"/>
            <a:pathLst>
              <a:path w="560070">
                <a:moveTo>
                  <a:pt x="0" y="0"/>
                </a:moveTo>
                <a:lnTo>
                  <a:pt x="559461" y="0"/>
                </a:lnTo>
              </a:path>
            </a:pathLst>
          </a:custGeom>
          <a:ln w="10667">
            <a:solidFill>
              <a:srgbClr val="DBDBDB"/>
            </a:solidFill>
          </a:ln>
        </p:spPr>
        <p:txBody>
          <a:bodyPr wrap="square" lIns="0" tIns="0" rIns="0" bIns="0" rtlCol="0"/>
          <a:lstStyle/>
          <a:p>
            <a:endParaRPr/>
          </a:p>
        </p:txBody>
      </p:sp>
      <p:sp>
        <p:nvSpPr>
          <p:cNvPr id="324" name="object 324"/>
          <p:cNvSpPr/>
          <p:nvPr/>
        </p:nvSpPr>
        <p:spPr>
          <a:xfrm>
            <a:off x="2833982" y="2433066"/>
            <a:ext cx="553085" cy="0"/>
          </a:xfrm>
          <a:custGeom>
            <a:avLst/>
            <a:gdLst/>
            <a:ahLst/>
            <a:cxnLst/>
            <a:rect l="l" t="t" r="r" b="b"/>
            <a:pathLst>
              <a:path w="553085">
                <a:moveTo>
                  <a:pt x="0" y="0"/>
                </a:moveTo>
                <a:lnTo>
                  <a:pt x="553004" y="0"/>
                </a:lnTo>
              </a:path>
            </a:pathLst>
          </a:custGeom>
          <a:ln w="10667">
            <a:solidFill>
              <a:srgbClr val="DBDBDB"/>
            </a:solidFill>
          </a:ln>
        </p:spPr>
        <p:txBody>
          <a:bodyPr wrap="square" lIns="0" tIns="0" rIns="0" bIns="0" rtlCol="0"/>
          <a:lstStyle/>
          <a:p>
            <a:endParaRPr/>
          </a:p>
        </p:txBody>
      </p:sp>
      <p:sp>
        <p:nvSpPr>
          <p:cNvPr id="325" name="object 325"/>
          <p:cNvSpPr/>
          <p:nvPr/>
        </p:nvSpPr>
        <p:spPr>
          <a:xfrm>
            <a:off x="2837210" y="2422398"/>
            <a:ext cx="546735" cy="0"/>
          </a:xfrm>
          <a:custGeom>
            <a:avLst/>
            <a:gdLst/>
            <a:ahLst/>
            <a:cxnLst/>
            <a:rect l="l" t="t" r="r" b="b"/>
            <a:pathLst>
              <a:path w="546735">
                <a:moveTo>
                  <a:pt x="0" y="0"/>
                </a:moveTo>
                <a:lnTo>
                  <a:pt x="546546" y="0"/>
                </a:lnTo>
              </a:path>
            </a:pathLst>
          </a:custGeom>
          <a:ln w="10668">
            <a:solidFill>
              <a:srgbClr val="DDDDDD"/>
            </a:solidFill>
          </a:ln>
        </p:spPr>
        <p:txBody>
          <a:bodyPr wrap="square" lIns="0" tIns="0" rIns="0" bIns="0" rtlCol="0"/>
          <a:lstStyle/>
          <a:p>
            <a:endParaRPr/>
          </a:p>
        </p:txBody>
      </p:sp>
      <p:sp>
        <p:nvSpPr>
          <p:cNvPr id="326" name="object 326"/>
          <p:cNvSpPr/>
          <p:nvPr/>
        </p:nvSpPr>
        <p:spPr>
          <a:xfrm>
            <a:off x="2840439" y="2411730"/>
            <a:ext cx="540385" cy="0"/>
          </a:xfrm>
          <a:custGeom>
            <a:avLst/>
            <a:gdLst/>
            <a:ahLst/>
            <a:cxnLst/>
            <a:rect l="l" t="t" r="r" b="b"/>
            <a:pathLst>
              <a:path w="540385">
                <a:moveTo>
                  <a:pt x="0" y="0"/>
                </a:moveTo>
                <a:lnTo>
                  <a:pt x="540089" y="0"/>
                </a:lnTo>
              </a:path>
            </a:pathLst>
          </a:custGeom>
          <a:ln w="10667">
            <a:solidFill>
              <a:srgbClr val="DDDDDD"/>
            </a:solidFill>
          </a:ln>
        </p:spPr>
        <p:txBody>
          <a:bodyPr wrap="square" lIns="0" tIns="0" rIns="0" bIns="0" rtlCol="0"/>
          <a:lstStyle/>
          <a:p>
            <a:endParaRPr/>
          </a:p>
        </p:txBody>
      </p:sp>
      <p:sp>
        <p:nvSpPr>
          <p:cNvPr id="327" name="object 327"/>
          <p:cNvSpPr/>
          <p:nvPr/>
        </p:nvSpPr>
        <p:spPr>
          <a:xfrm>
            <a:off x="2843882" y="2400300"/>
            <a:ext cx="533400" cy="0"/>
          </a:xfrm>
          <a:custGeom>
            <a:avLst/>
            <a:gdLst/>
            <a:ahLst/>
            <a:cxnLst/>
            <a:rect l="l" t="t" r="r" b="b"/>
            <a:pathLst>
              <a:path w="533400">
                <a:moveTo>
                  <a:pt x="0" y="0"/>
                </a:moveTo>
                <a:lnTo>
                  <a:pt x="533204" y="0"/>
                </a:lnTo>
              </a:path>
            </a:pathLst>
          </a:custGeom>
          <a:ln w="12191">
            <a:solidFill>
              <a:srgbClr val="DFDFDF"/>
            </a:solidFill>
          </a:ln>
        </p:spPr>
        <p:txBody>
          <a:bodyPr wrap="square" lIns="0" tIns="0" rIns="0" bIns="0" rtlCol="0"/>
          <a:lstStyle/>
          <a:p>
            <a:endParaRPr/>
          </a:p>
        </p:txBody>
      </p:sp>
      <p:sp>
        <p:nvSpPr>
          <p:cNvPr id="328" name="object 328"/>
          <p:cNvSpPr/>
          <p:nvPr/>
        </p:nvSpPr>
        <p:spPr>
          <a:xfrm>
            <a:off x="2850262" y="2388870"/>
            <a:ext cx="520700" cy="0"/>
          </a:xfrm>
          <a:custGeom>
            <a:avLst/>
            <a:gdLst/>
            <a:ahLst/>
            <a:cxnLst/>
            <a:rect l="l" t="t" r="r" b="b"/>
            <a:pathLst>
              <a:path w="520700">
                <a:moveTo>
                  <a:pt x="0" y="0"/>
                </a:moveTo>
                <a:lnTo>
                  <a:pt x="520443" y="0"/>
                </a:lnTo>
              </a:path>
            </a:pathLst>
          </a:custGeom>
          <a:ln w="10667">
            <a:solidFill>
              <a:srgbClr val="DFDFDF"/>
            </a:solidFill>
          </a:ln>
        </p:spPr>
        <p:txBody>
          <a:bodyPr wrap="square" lIns="0" tIns="0" rIns="0" bIns="0" rtlCol="0"/>
          <a:lstStyle/>
          <a:p>
            <a:endParaRPr/>
          </a:p>
        </p:txBody>
      </p:sp>
      <p:sp>
        <p:nvSpPr>
          <p:cNvPr id="329" name="object 329"/>
          <p:cNvSpPr/>
          <p:nvPr/>
        </p:nvSpPr>
        <p:spPr>
          <a:xfrm>
            <a:off x="2855844" y="2378202"/>
            <a:ext cx="509905" cy="0"/>
          </a:xfrm>
          <a:custGeom>
            <a:avLst/>
            <a:gdLst/>
            <a:ahLst/>
            <a:cxnLst/>
            <a:rect l="l" t="t" r="r" b="b"/>
            <a:pathLst>
              <a:path w="509904">
                <a:moveTo>
                  <a:pt x="0" y="0"/>
                </a:moveTo>
                <a:lnTo>
                  <a:pt x="509278" y="0"/>
                </a:lnTo>
              </a:path>
            </a:pathLst>
          </a:custGeom>
          <a:ln w="10668">
            <a:solidFill>
              <a:srgbClr val="E1E1E1"/>
            </a:solidFill>
          </a:ln>
        </p:spPr>
        <p:txBody>
          <a:bodyPr wrap="square" lIns="0" tIns="0" rIns="0" bIns="0" rtlCol="0"/>
          <a:lstStyle/>
          <a:p>
            <a:endParaRPr/>
          </a:p>
        </p:txBody>
      </p:sp>
      <p:sp>
        <p:nvSpPr>
          <p:cNvPr id="330" name="object 330"/>
          <p:cNvSpPr/>
          <p:nvPr/>
        </p:nvSpPr>
        <p:spPr>
          <a:xfrm>
            <a:off x="2861427" y="2367533"/>
            <a:ext cx="498475" cy="0"/>
          </a:xfrm>
          <a:custGeom>
            <a:avLst/>
            <a:gdLst/>
            <a:ahLst/>
            <a:cxnLst/>
            <a:rect l="l" t="t" r="r" b="b"/>
            <a:pathLst>
              <a:path w="498475">
                <a:moveTo>
                  <a:pt x="0" y="0"/>
                </a:moveTo>
                <a:lnTo>
                  <a:pt x="498113" y="0"/>
                </a:lnTo>
              </a:path>
            </a:pathLst>
          </a:custGeom>
          <a:ln w="10667">
            <a:solidFill>
              <a:srgbClr val="E2E2E2"/>
            </a:solidFill>
          </a:ln>
        </p:spPr>
        <p:txBody>
          <a:bodyPr wrap="square" lIns="0" tIns="0" rIns="0" bIns="0" rtlCol="0"/>
          <a:lstStyle/>
          <a:p>
            <a:endParaRPr/>
          </a:p>
        </p:txBody>
      </p:sp>
      <p:sp>
        <p:nvSpPr>
          <p:cNvPr id="331" name="object 331"/>
          <p:cNvSpPr/>
          <p:nvPr/>
        </p:nvSpPr>
        <p:spPr>
          <a:xfrm>
            <a:off x="2868236" y="2356866"/>
            <a:ext cx="484505" cy="0"/>
          </a:xfrm>
          <a:custGeom>
            <a:avLst/>
            <a:gdLst/>
            <a:ahLst/>
            <a:cxnLst/>
            <a:rect l="l" t="t" r="r" b="b"/>
            <a:pathLst>
              <a:path w="484504">
                <a:moveTo>
                  <a:pt x="0" y="0"/>
                </a:moveTo>
                <a:lnTo>
                  <a:pt x="484495" y="0"/>
                </a:lnTo>
              </a:path>
            </a:pathLst>
          </a:custGeom>
          <a:ln w="10667">
            <a:solidFill>
              <a:srgbClr val="E2E2E2"/>
            </a:solidFill>
          </a:ln>
        </p:spPr>
        <p:txBody>
          <a:bodyPr wrap="square" lIns="0" tIns="0" rIns="0" bIns="0" rtlCol="0"/>
          <a:lstStyle/>
          <a:p>
            <a:endParaRPr/>
          </a:p>
        </p:txBody>
      </p:sp>
      <p:sp>
        <p:nvSpPr>
          <p:cNvPr id="332" name="object 332"/>
          <p:cNvSpPr/>
          <p:nvPr/>
        </p:nvSpPr>
        <p:spPr>
          <a:xfrm>
            <a:off x="2876546" y="2346198"/>
            <a:ext cx="467995" cy="0"/>
          </a:xfrm>
          <a:custGeom>
            <a:avLst/>
            <a:gdLst/>
            <a:ahLst/>
            <a:cxnLst/>
            <a:rect l="l" t="t" r="r" b="b"/>
            <a:pathLst>
              <a:path w="467995">
                <a:moveTo>
                  <a:pt x="0" y="0"/>
                </a:moveTo>
                <a:lnTo>
                  <a:pt x="467875" y="0"/>
                </a:lnTo>
              </a:path>
            </a:pathLst>
          </a:custGeom>
          <a:ln w="10668">
            <a:solidFill>
              <a:srgbClr val="E4E4E4"/>
            </a:solidFill>
          </a:ln>
        </p:spPr>
        <p:txBody>
          <a:bodyPr wrap="square" lIns="0" tIns="0" rIns="0" bIns="0" rtlCol="0"/>
          <a:lstStyle/>
          <a:p>
            <a:endParaRPr/>
          </a:p>
        </p:txBody>
      </p:sp>
      <p:sp>
        <p:nvSpPr>
          <p:cNvPr id="333" name="object 333"/>
          <p:cNvSpPr/>
          <p:nvPr/>
        </p:nvSpPr>
        <p:spPr>
          <a:xfrm>
            <a:off x="2884856" y="2334005"/>
            <a:ext cx="451484" cy="0"/>
          </a:xfrm>
          <a:custGeom>
            <a:avLst/>
            <a:gdLst/>
            <a:ahLst/>
            <a:cxnLst/>
            <a:rect l="l" t="t" r="r" b="b"/>
            <a:pathLst>
              <a:path w="451485">
                <a:moveTo>
                  <a:pt x="0" y="0"/>
                </a:moveTo>
                <a:lnTo>
                  <a:pt x="451256" y="0"/>
                </a:lnTo>
              </a:path>
            </a:pathLst>
          </a:custGeom>
          <a:ln w="13715">
            <a:solidFill>
              <a:srgbClr val="E4E4E4"/>
            </a:solidFill>
          </a:ln>
        </p:spPr>
        <p:txBody>
          <a:bodyPr wrap="square" lIns="0" tIns="0" rIns="0" bIns="0" rtlCol="0"/>
          <a:lstStyle/>
          <a:p>
            <a:endParaRPr/>
          </a:p>
        </p:txBody>
      </p:sp>
      <p:sp>
        <p:nvSpPr>
          <p:cNvPr id="334" name="object 334"/>
          <p:cNvSpPr/>
          <p:nvPr/>
        </p:nvSpPr>
        <p:spPr>
          <a:xfrm>
            <a:off x="2896732" y="2319528"/>
            <a:ext cx="427990" cy="0"/>
          </a:xfrm>
          <a:custGeom>
            <a:avLst/>
            <a:gdLst/>
            <a:ahLst/>
            <a:cxnLst/>
            <a:rect l="l" t="t" r="r" b="b"/>
            <a:pathLst>
              <a:path w="427989">
                <a:moveTo>
                  <a:pt x="0" y="0"/>
                </a:moveTo>
                <a:lnTo>
                  <a:pt x="427503" y="0"/>
                </a:lnTo>
              </a:path>
            </a:pathLst>
          </a:custGeom>
          <a:ln w="15240">
            <a:solidFill>
              <a:srgbClr val="E6E6E6"/>
            </a:solidFill>
          </a:ln>
        </p:spPr>
        <p:txBody>
          <a:bodyPr wrap="square" lIns="0" tIns="0" rIns="0" bIns="0" rtlCol="0"/>
          <a:lstStyle/>
          <a:p>
            <a:endParaRPr/>
          </a:p>
        </p:txBody>
      </p:sp>
      <p:sp>
        <p:nvSpPr>
          <p:cNvPr id="335" name="object 335"/>
          <p:cNvSpPr/>
          <p:nvPr/>
        </p:nvSpPr>
        <p:spPr>
          <a:xfrm>
            <a:off x="2913521" y="2305050"/>
            <a:ext cx="394335" cy="0"/>
          </a:xfrm>
          <a:custGeom>
            <a:avLst/>
            <a:gdLst/>
            <a:ahLst/>
            <a:cxnLst/>
            <a:rect l="l" t="t" r="r" b="b"/>
            <a:pathLst>
              <a:path w="394335">
                <a:moveTo>
                  <a:pt x="0" y="0"/>
                </a:moveTo>
                <a:lnTo>
                  <a:pt x="393926" y="0"/>
                </a:lnTo>
              </a:path>
            </a:pathLst>
          </a:custGeom>
          <a:ln w="13716">
            <a:solidFill>
              <a:srgbClr val="E6E6E6"/>
            </a:solidFill>
          </a:ln>
        </p:spPr>
        <p:txBody>
          <a:bodyPr wrap="square" lIns="0" tIns="0" rIns="0" bIns="0" rtlCol="0"/>
          <a:lstStyle/>
          <a:p>
            <a:endParaRPr/>
          </a:p>
        </p:txBody>
      </p:sp>
      <p:sp>
        <p:nvSpPr>
          <p:cNvPr id="336" name="object 336"/>
          <p:cNvSpPr/>
          <p:nvPr/>
        </p:nvSpPr>
        <p:spPr>
          <a:xfrm>
            <a:off x="2929288" y="2292858"/>
            <a:ext cx="362585" cy="0"/>
          </a:xfrm>
          <a:custGeom>
            <a:avLst/>
            <a:gdLst/>
            <a:ahLst/>
            <a:cxnLst/>
            <a:rect l="l" t="t" r="r" b="b"/>
            <a:pathLst>
              <a:path w="362585">
                <a:moveTo>
                  <a:pt x="0" y="0"/>
                </a:moveTo>
                <a:lnTo>
                  <a:pt x="362392" y="0"/>
                </a:lnTo>
              </a:path>
            </a:pathLst>
          </a:custGeom>
          <a:ln w="10667">
            <a:solidFill>
              <a:srgbClr val="E8E8E8"/>
            </a:solidFill>
          </a:ln>
        </p:spPr>
        <p:txBody>
          <a:bodyPr wrap="square" lIns="0" tIns="0" rIns="0" bIns="0" rtlCol="0"/>
          <a:lstStyle/>
          <a:p>
            <a:endParaRPr/>
          </a:p>
        </p:txBody>
      </p:sp>
      <p:sp>
        <p:nvSpPr>
          <p:cNvPr id="337" name="object 337"/>
          <p:cNvSpPr/>
          <p:nvPr/>
        </p:nvSpPr>
        <p:spPr>
          <a:xfrm>
            <a:off x="2945906" y="2282189"/>
            <a:ext cx="329565" cy="0"/>
          </a:xfrm>
          <a:custGeom>
            <a:avLst/>
            <a:gdLst/>
            <a:ahLst/>
            <a:cxnLst/>
            <a:rect l="l" t="t" r="r" b="b"/>
            <a:pathLst>
              <a:path w="329564">
                <a:moveTo>
                  <a:pt x="0" y="0"/>
                </a:moveTo>
                <a:lnTo>
                  <a:pt x="329155" y="0"/>
                </a:lnTo>
              </a:path>
            </a:pathLst>
          </a:custGeom>
          <a:ln w="10668">
            <a:solidFill>
              <a:srgbClr val="E8E8E8"/>
            </a:solidFill>
          </a:ln>
        </p:spPr>
        <p:txBody>
          <a:bodyPr wrap="square" lIns="0" tIns="0" rIns="0" bIns="0" rtlCol="0"/>
          <a:lstStyle/>
          <a:p>
            <a:endParaRPr/>
          </a:p>
        </p:txBody>
      </p:sp>
      <p:sp>
        <p:nvSpPr>
          <p:cNvPr id="338" name="object 338"/>
          <p:cNvSpPr/>
          <p:nvPr/>
        </p:nvSpPr>
        <p:spPr>
          <a:xfrm>
            <a:off x="2962524" y="2271522"/>
            <a:ext cx="296545" cy="0"/>
          </a:xfrm>
          <a:custGeom>
            <a:avLst/>
            <a:gdLst/>
            <a:ahLst/>
            <a:cxnLst/>
            <a:rect l="l" t="t" r="r" b="b"/>
            <a:pathLst>
              <a:path w="296545">
                <a:moveTo>
                  <a:pt x="0" y="0"/>
                </a:moveTo>
                <a:lnTo>
                  <a:pt x="295918" y="0"/>
                </a:lnTo>
              </a:path>
            </a:pathLst>
          </a:custGeom>
          <a:ln w="10667">
            <a:solidFill>
              <a:srgbClr val="E9E9E9"/>
            </a:solidFill>
          </a:ln>
        </p:spPr>
        <p:txBody>
          <a:bodyPr wrap="square" lIns="0" tIns="0" rIns="0" bIns="0" rtlCol="0"/>
          <a:lstStyle/>
          <a:p>
            <a:endParaRPr/>
          </a:p>
        </p:txBody>
      </p:sp>
      <p:sp>
        <p:nvSpPr>
          <p:cNvPr id="339" name="object 339"/>
          <p:cNvSpPr/>
          <p:nvPr/>
        </p:nvSpPr>
        <p:spPr>
          <a:xfrm>
            <a:off x="2985151" y="2260854"/>
            <a:ext cx="250825" cy="0"/>
          </a:xfrm>
          <a:custGeom>
            <a:avLst/>
            <a:gdLst/>
            <a:ahLst/>
            <a:cxnLst/>
            <a:rect l="l" t="t" r="r" b="b"/>
            <a:pathLst>
              <a:path w="250825">
                <a:moveTo>
                  <a:pt x="0" y="0"/>
                </a:moveTo>
                <a:lnTo>
                  <a:pt x="250665" y="0"/>
                </a:lnTo>
              </a:path>
            </a:pathLst>
          </a:custGeom>
          <a:ln w="10667">
            <a:solidFill>
              <a:srgbClr val="EBEBEB"/>
            </a:solidFill>
          </a:ln>
        </p:spPr>
        <p:txBody>
          <a:bodyPr wrap="square" lIns="0" tIns="0" rIns="0" bIns="0" rtlCol="0"/>
          <a:lstStyle/>
          <a:p>
            <a:endParaRPr/>
          </a:p>
        </p:txBody>
      </p:sp>
      <p:sp>
        <p:nvSpPr>
          <p:cNvPr id="340" name="object 340"/>
          <p:cNvSpPr/>
          <p:nvPr/>
        </p:nvSpPr>
        <p:spPr>
          <a:xfrm>
            <a:off x="3009880" y="2249424"/>
            <a:ext cx="201295" cy="0"/>
          </a:xfrm>
          <a:custGeom>
            <a:avLst/>
            <a:gdLst/>
            <a:ahLst/>
            <a:cxnLst/>
            <a:rect l="l" t="t" r="r" b="b"/>
            <a:pathLst>
              <a:path w="201294">
                <a:moveTo>
                  <a:pt x="0" y="0"/>
                </a:moveTo>
                <a:lnTo>
                  <a:pt x="201206" y="0"/>
                </a:lnTo>
              </a:path>
            </a:pathLst>
          </a:custGeom>
          <a:ln w="12191">
            <a:solidFill>
              <a:srgbClr val="EBEBEB"/>
            </a:solidFill>
          </a:ln>
        </p:spPr>
        <p:txBody>
          <a:bodyPr wrap="square" lIns="0" tIns="0" rIns="0" bIns="0" rtlCol="0"/>
          <a:lstStyle/>
          <a:p>
            <a:endParaRPr/>
          </a:p>
        </p:txBody>
      </p:sp>
      <p:sp>
        <p:nvSpPr>
          <p:cNvPr id="341" name="object 341"/>
          <p:cNvSpPr/>
          <p:nvPr/>
        </p:nvSpPr>
        <p:spPr>
          <a:xfrm>
            <a:off x="3057752" y="2241042"/>
            <a:ext cx="106045" cy="0"/>
          </a:xfrm>
          <a:custGeom>
            <a:avLst/>
            <a:gdLst/>
            <a:ahLst/>
            <a:cxnLst/>
            <a:rect l="l" t="t" r="r" b="b"/>
            <a:pathLst>
              <a:path w="106044">
                <a:moveTo>
                  <a:pt x="0" y="0"/>
                </a:moveTo>
                <a:lnTo>
                  <a:pt x="105462" y="0"/>
                </a:lnTo>
              </a:path>
            </a:pathLst>
          </a:custGeom>
          <a:ln w="4571">
            <a:solidFill>
              <a:srgbClr val="EDEDED"/>
            </a:solidFill>
          </a:ln>
        </p:spPr>
        <p:txBody>
          <a:bodyPr wrap="square" lIns="0" tIns="0" rIns="0" bIns="0" rtlCol="0"/>
          <a:lstStyle/>
          <a:p>
            <a:endParaRPr/>
          </a:p>
        </p:txBody>
      </p:sp>
      <p:sp>
        <p:nvSpPr>
          <p:cNvPr id="342" name="object 342"/>
          <p:cNvSpPr/>
          <p:nvPr/>
        </p:nvSpPr>
        <p:spPr>
          <a:xfrm>
            <a:off x="2823972" y="2238755"/>
            <a:ext cx="573405" cy="520065"/>
          </a:xfrm>
          <a:custGeom>
            <a:avLst/>
            <a:gdLst/>
            <a:ahLst/>
            <a:cxnLst/>
            <a:rect l="l" t="t" r="r" b="b"/>
            <a:pathLst>
              <a:path w="573404" h="520064">
                <a:moveTo>
                  <a:pt x="301752" y="519684"/>
                </a:moveTo>
                <a:lnTo>
                  <a:pt x="271272" y="519684"/>
                </a:lnTo>
                <a:lnTo>
                  <a:pt x="243840" y="516636"/>
                </a:lnTo>
                <a:lnTo>
                  <a:pt x="228600" y="513588"/>
                </a:lnTo>
                <a:lnTo>
                  <a:pt x="214883" y="512064"/>
                </a:lnTo>
                <a:lnTo>
                  <a:pt x="201168" y="507492"/>
                </a:lnTo>
                <a:lnTo>
                  <a:pt x="188976" y="504444"/>
                </a:lnTo>
                <a:lnTo>
                  <a:pt x="175260" y="499872"/>
                </a:lnTo>
                <a:lnTo>
                  <a:pt x="126492" y="475488"/>
                </a:lnTo>
                <a:lnTo>
                  <a:pt x="83820" y="443484"/>
                </a:lnTo>
                <a:lnTo>
                  <a:pt x="48768" y="405384"/>
                </a:lnTo>
                <a:lnTo>
                  <a:pt x="28956" y="371856"/>
                </a:lnTo>
                <a:lnTo>
                  <a:pt x="22860" y="361188"/>
                </a:lnTo>
                <a:lnTo>
                  <a:pt x="9144" y="324612"/>
                </a:lnTo>
                <a:lnTo>
                  <a:pt x="1524" y="286512"/>
                </a:lnTo>
                <a:lnTo>
                  <a:pt x="0" y="272796"/>
                </a:lnTo>
                <a:lnTo>
                  <a:pt x="0" y="245364"/>
                </a:lnTo>
                <a:lnTo>
                  <a:pt x="1524" y="233172"/>
                </a:lnTo>
                <a:lnTo>
                  <a:pt x="3048" y="219456"/>
                </a:lnTo>
                <a:lnTo>
                  <a:pt x="9144" y="195072"/>
                </a:lnTo>
                <a:lnTo>
                  <a:pt x="13716" y="181356"/>
                </a:lnTo>
                <a:lnTo>
                  <a:pt x="18288" y="170688"/>
                </a:lnTo>
                <a:lnTo>
                  <a:pt x="22860" y="158496"/>
                </a:lnTo>
                <a:lnTo>
                  <a:pt x="48768" y="114300"/>
                </a:lnTo>
                <a:lnTo>
                  <a:pt x="83820" y="76200"/>
                </a:lnTo>
                <a:lnTo>
                  <a:pt x="126492" y="44196"/>
                </a:lnTo>
                <a:lnTo>
                  <a:pt x="175260" y="19812"/>
                </a:lnTo>
                <a:lnTo>
                  <a:pt x="188976" y="15240"/>
                </a:lnTo>
                <a:lnTo>
                  <a:pt x="201168" y="10668"/>
                </a:lnTo>
                <a:lnTo>
                  <a:pt x="242316" y="1524"/>
                </a:lnTo>
                <a:lnTo>
                  <a:pt x="257556" y="0"/>
                </a:lnTo>
                <a:lnTo>
                  <a:pt x="315467" y="0"/>
                </a:lnTo>
                <a:lnTo>
                  <a:pt x="330708" y="1524"/>
                </a:lnTo>
                <a:lnTo>
                  <a:pt x="286512" y="1524"/>
                </a:lnTo>
                <a:lnTo>
                  <a:pt x="272795" y="3048"/>
                </a:lnTo>
                <a:lnTo>
                  <a:pt x="257556" y="3048"/>
                </a:lnTo>
                <a:lnTo>
                  <a:pt x="243840" y="4572"/>
                </a:lnTo>
                <a:lnTo>
                  <a:pt x="202692" y="13716"/>
                </a:lnTo>
                <a:lnTo>
                  <a:pt x="150876" y="33528"/>
                </a:lnTo>
                <a:lnTo>
                  <a:pt x="106680" y="60960"/>
                </a:lnTo>
                <a:lnTo>
                  <a:pt x="67056" y="96012"/>
                </a:lnTo>
                <a:lnTo>
                  <a:pt x="36576" y="137160"/>
                </a:lnTo>
                <a:lnTo>
                  <a:pt x="25908" y="160020"/>
                </a:lnTo>
                <a:lnTo>
                  <a:pt x="19812" y="170688"/>
                </a:lnTo>
                <a:lnTo>
                  <a:pt x="15240" y="182880"/>
                </a:lnTo>
                <a:lnTo>
                  <a:pt x="6096" y="219456"/>
                </a:lnTo>
                <a:lnTo>
                  <a:pt x="3048" y="246888"/>
                </a:lnTo>
                <a:lnTo>
                  <a:pt x="3048" y="272796"/>
                </a:lnTo>
                <a:lnTo>
                  <a:pt x="4572" y="284988"/>
                </a:lnTo>
                <a:lnTo>
                  <a:pt x="6096" y="298704"/>
                </a:lnTo>
                <a:lnTo>
                  <a:pt x="15240" y="335280"/>
                </a:lnTo>
                <a:lnTo>
                  <a:pt x="19812" y="347472"/>
                </a:lnTo>
                <a:lnTo>
                  <a:pt x="25908" y="359664"/>
                </a:lnTo>
                <a:lnTo>
                  <a:pt x="30480" y="370332"/>
                </a:lnTo>
                <a:lnTo>
                  <a:pt x="51816" y="403860"/>
                </a:lnTo>
                <a:lnTo>
                  <a:pt x="85344" y="441960"/>
                </a:lnTo>
                <a:lnTo>
                  <a:pt x="128016" y="472440"/>
                </a:lnTo>
                <a:lnTo>
                  <a:pt x="176783" y="496824"/>
                </a:lnTo>
                <a:lnTo>
                  <a:pt x="202692" y="504444"/>
                </a:lnTo>
                <a:lnTo>
                  <a:pt x="216407" y="509016"/>
                </a:lnTo>
                <a:lnTo>
                  <a:pt x="230124" y="512064"/>
                </a:lnTo>
                <a:lnTo>
                  <a:pt x="257556" y="515112"/>
                </a:lnTo>
                <a:lnTo>
                  <a:pt x="272795" y="516636"/>
                </a:lnTo>
                <a:lnTo>
                  <a:pt x="330708" y="516636"/>
                </a:lnTo>
                <a:lnTo>
                  <a:pt x="315467" y="518160"/>
                </a:lnTo>
                <a:lnTo>
                  <a:pt x="301752" y="519684"/>
                </a:lnTo>
                <a:close/>
              </a:path>
              <a:path w="573404" h="520064">
                <a:moveTo>
                  <a:pt x="330708" y="516636"/>
                </a:moveTo>
                <a:lnTo>
                  <a:pt x="301752" y="516636"/>
                </a:lnTo>
                <a:lnTo>
                  <a:pt x="329184" y="513588"/>
                </a:lnTo>
                <a:lnTo>
                  <a:pt x="344424" y="512064"/>
                </a:lnTo>
                <a:lnTo>
                  <a:pt x="358139" y="509016"/>
                </a:lnTo>
                <a:lnTo>
                  <a:pt x="370332" y="504444"/>
                </a:lnTo>
                <a:lnTo>
                  <a:pt x="384048" y="501396"/>
                </a:lnTo>
                <a:lnTo>
                  <a:pt x="397763" y="496824"/>
                </a:lnTo>
                <a:lnTo>
                  <a:pt x="467868" y="458724"/>
                </a:lnTo>
                <a:lnTo>
                  <a:pt x="505968" y="423672"/>
                </a:lnTo>
                <a:lnTo>
                  <a:pt x="536448" y="382524"/>
                </a:lnTo>
                <a:lnTo>
                  <a:pt x="542544" y="370332"/>
                </a:lnTo>
                <a:lnTo>
                  <a:pt x="548639" y="359664"/>
                </a:lnTo>
                <a:lnTo>
                  <a:pt x="557784" y="335280"/>
                </a:lnTo>
                <a:lnTo>
                  <a:pt x="566928" y="298704"/>
                </a:lnTo>
                <a:lnTo>
                  <a:pt x="568452" y="286512"/>
                </a:lnTo>
                <a:lnTo>
                  <a:pt x="569976" y="272796"/>
                </a:lnTo>
                <a:lnTo>
                  <a:pt x="569976" y="246888"/>
                </a:lnTo>
                <a:lnTo>
                  <a:pt x="563880" y="207264"/>
                </a:lnTo>
                <a:lnTo>
                  <a:pt x="548639" y="160020"/>
                </a:lnTo>
                <a:lnTo>
                  <a:pt x="522732" y="115824"/>
                </a:lnTo>
                <a:lnTo>
                  <a:pt x="487680" y="77724"/>
                </a:lnTo>
                <a:lnTo>
                  <a:pt x="445008" y="45720"/>
                </a:lnTo>
                <a:lnTo>
                  <a:pt x="397763" y="22860"/>
                </a:lnTo>
                <a:lnTo>
                  <a:pt x="384048" y="18288"/>
                </a:lnTo>
                <a:lnTo>
                  <a:pt x="371856" y="13716"/>
                </a:lnTo>
                <a:lnTo>
                  <a:pt x="330708" y="4572"/>
                </a:lnTo>
                <a:lnTo>
                  <a:pt x="315467" y="3048"/>
                </a:lnTo>
                <a:lnTo>
                  <a:pt x="301752" y="3048"/>
                </a:lnTo>
                <a:lnTo>
                  <a:pt x="286512" y="1524"/>
                </a:lnTo>
                <a:lnTo>
                  <a:pt x="330708" y="1524"/>
                </a:lnTo>
                <a:lnTo>
                  <a:pt x="371856" y="10668"/>
                </a:lnTo>
                <a:lnTo>
                  <a:pt x="423672" y="30480"/>
                </a:lnTo>
                <a:lnTo>
                  <a:pt x="469392" y="57912"/>
                </a:lnTo>
                <a:lnTo>
                  <a:pt x="507492" y="94488"/>
                </a:lnTo>
                <a:lnTo>
                  <a:pt x="537972" y="135636"/>
                </a:lnTo>
                <a:lnTo>
                  <a:pt x="545592" y="146304"/>
                </a:lnTo>
                <a:lnTo>
                  <a:pt x="550163" y="158496"/>
                </a:lnTo>
                <a:lnTo>
                  <a:pt x="556260" y="170688"/>
                </a:lnTo>
                <a:lnTo>
                  <a:pt x="560832" y="181356"/>
                </a:lnTo>
                <a:lnTo>
                  <a:pt x="563880" y="195072"/>
                </a:lnTo>
                <a:lnTo>
                  <a:pt x="569976" y="219456"/>
                </a:lnTo>
                <a:lnTo>
                  <a:pt x="571500" y="233172"/>
                </a:lnTo>
                <a:lnTo>
                  <a:pt x="573024" y="245364"/>
                </a:lnTo>
                <a:lnTo>
                  <a:pt x="573024" y="272796"/>
                </a:lnTo>
                <a:lnTo>
                  <a:pt x="566928" y="312420"/>
                </a:lnTo>
                <a:lnTo>
                  <a:pt x="550163" y="361188"/>
                </a:lnTo>
                <a:lnTo>
                  <a:pt x="545592" y="371856"/>
                </a:lnTo>
                <a:lnTo>
                  <a:pt x="524256" y="405384"/>
                </a:lnTo>
                <a:lnTo>
                  <a:pt x="489204" y="443484"/>
                </a:lnTo>
                <a:lnTo>
                  <a:pt x="446532" y="475488"/>
                </a:lnTo>
                <a:lnTo>
                  <a:pt x="397763" y="499872"/>
                </a:lnTo>
                <a:lnTo>
                  <a:pt x="371856" y="507492"/>
                </a:lnTo>
                <a:lnTo>
                  <a:pt x="358139" y="512064"/>
                </a:lnTo>
                <a:lnTo>
                  <a:pt x="344424" y="513588"/>
                </a:lnTo>
                <a:lnTo>
                  <a:pt x="330708" y="516636"/>
                </a:lnTo>
                <a:close/>
              </a:path>
            </a:pathLst>
          </a:custGeom>
          <a:solidFill>
            <a:srgbClr val="000000"/>
          </a:solidFill>
        </p:spPr>
        <p:txBody>
          <a:bodyPr wrap="square" lIns="0" tIns="0" rIns="0" bIns="0" rtlCol="0"/>
          <a:lstStyle/>
          <a:p>
            <a:endParaRPr/>
          </a:p>
        </p:txBody>
      </p:sp>
      <p:sp>
        <p:nvSpPr>
          <p:cNvPr id="343" name="object 343"/>
          <p:cNvSpPr txBox="1"/>
          <p:nvPr/>
        </p:nvSpPr>
        <p:spPr>
          <a:xfrm>
            <a:off x="2825709" y="2361726"/>
            <a:ext cx="570230" cy="106045"/>
          </a:xfrm>
          <a:prstGeom prst="rect">
            <a:avLst/>
          </a:prstGeom>
        </p:spPr>
        <p:txBody>
          <a:bodyPr vert="horz" wrap="square" lIns="0" tIns="15875" rIns="0" bIns="0" rtlCol="0">
            <a:spAutoFit/>
          </a:bodyPr>
          <a:lstStyle/>
          <a:p>
            <a:pPr marL="4445">
              <a:lnSpc>
                <a:spcPct val="100000"/>
              </a:lnSpc>
              <a:spcBef>
                <a:spcPts val="125"/>
              </a:spcBef>
            </a:pPr>
            <a:r>
              <a:rPr sz="500" u="sng" spc="5" dirty="0">
                <a:uFill>
                  <a:solidFill>
                    <a:srgbClr val="DADADA"/>
                  </a:solidFill>
                </a:uFill>
                <a:latin typeface="Times New Roman"/>
                <a:cs typeface="Times New Roman"/>
              </a:rPr>
              <a:t>      </a:t>
            </a:r>
            <a:r>
              <a:rPr sz="500" u="sng" spc="-10" dirty="0">
                <a:uFill>
                  <a:solidFill>
                    <a:srgbClr val="DADADA"/>
                  </a:solidFill>
                </a:uFill>
                <a:latin typeface="Times New Roman"/>
                <a:cs typeface="Times New Roman"/>
              </a:rPr>
              <a:t> </a:t>
            </a:r>
            <a:r>
              <a:rPr sz="500" b="1" u="sng" spc="10" dirty="0">
                <a:uFill>
                  <a:solidFill>
                    <a:srgbClr val="DADADA"/>
                  </a:solidFill>
                </a:uFill>
                <a:latin typeface="Times New Roman"/>
                <a:cs typeface="Times New Roman"/>
              </a:rPr>
              <a:t>Alacakların</a:t>
            </a:r>
            <a:r>
              <a:rPr sz="500" b="1" u="sng" spc="-10" dirty="0">
                <a:uFill>
                  <a:solidFill>
                    <a:srgbClr val="DADADA"/>
                  </a:solidFill>
                </a:uFill>
                <a:latin typeface="Times New Roman"/>
                <a:cs typeface="Times New Roman"/>
              </a:rPr>
              <a:t> </a:t>
            </a:r>
            <a:endParaRPr sz="500">
              <a:latin typeface="Times New Roman"/>
              <a:cs typeface="Times New Roman"/>
            </a:endParaRPr>
          </a:p>
        </p:txBody>
      </p:sp>
      <p:sp>
        <p:nvSpPr>
          <p:cNvPr id="344" name="object 344"/>
          <p:cNvSpPr txBox="1"/>
          <p:nvPr/>
        </p:nvSpPr>
        <p:spPr>
          <a:xfrm>
            <a:off x="2817784" y="2442514"/>
            <a:ext cx="585470" cy="186690"/>
          </a:xfrm>
          <a:prstGeom prst="rect">
            <a:avLst/>
          </a:prstGeom>
        </p:spPr>
        <p:txBody>
          <a:bodyPr vert="horz" wrap="square" lIns="0" tIns="15875" rIns="0" bIns="0" rtlCol="0">
            <a:spAutoFit/>
          </a:bodyPr>
          <a:lstStyle/>
          <a:p>
            <a:pPr marL="12700">
              <a:lnSpc>
                <a:spcPct val="100000"/>
              </a:lnSpc>
              <a:spcBef>
                <a:spcPts val="125"/>
              </a:spcBef>
              <a:tabLst>
                <a:tab pos="207010" algn="l"/>
                <a:tab pos="572135" algn="l"/>
              </a:tabLst>
            </a:pPr>
            <a:r>
              <a:rPr sz="500" u="sng" spc="5" dirty="0">
                <a:uFill>
                  <a:solidFill>
                    <a:srgbClr val="D3D3D3"/>
                  </a:solidFill>
                </a:uFill>
                <a:latin typeface="Times New Roman"/>
                <a:cs typeface="Times New Roman"/>
              </a:rPr>
              <a:t> 	</a:t>
            </a:r>
            <a:r>
              <a:rPr sz="500" b="1" u="sng" spc="-5" dirty="0">
                <a:uFill>
                  <a:solidFill>
                    <a:srgbClr val="D3D3D3"/>
                  </a:solidFill>
                </a:uFill>
                <a:latin typeface="Times New Roman"/>
                <a:cs typeface="Times New Roman"/>
              </a:rPr>
              <a:t>Tahsil	</a:t>
            </a:r>
            <a:endParaRPr sz="500">
              <a:latin typeface="Times New Roman"/>
              <a:cs typeface="Times New Roman"/>
            </a:endParaRPr>
          </a:p>
          <a:p>
            <a:pPr marL="25400">
              <a:lnSpc>
                <a:spcPct val="100000"/>
              </a:lnSpc>
              <a:spcBef>
                <a:spcPts val="35"/>
              </a:spcBef>
              <a:tabLst>
                <a:tab pos="202565" algn="l"/>
                <a:tab pos="559435" algn="l"/>
              </a:tabLst>
            </a:pPr>
            <a:r>
              <a:rPr sz="500" u="sng" spc="5" dirty="0">
                <a:uFill>
                  <a:solidFill>
                    <a:srgbClr val="CFCFCF"/>
                  </a:solidFill>
                </a:uFill>
                <a:latin typeface="Times New Roman"/>
                <a:cs typeface="Times New Roman"/>
              </a:rPr>
              <a:t> 	</a:t>
            </a:r>
            <a:r>
              <a:rPr sz="500" b="1" u="sng" spc="5" dirty="0">
                <a:uFill>
                  <a:solidFill>
                    <a:srgbClr val="CFCFCF"/>
                  </a:solidFill>
                </a:uFill>
                <a:latin typeface="Times New Roman"/>
                <a:cs typeface="Times New Roman"/>
              </a:rPr>
              <a:t>Süresi	</a:t>
            </a:r>
            <a:endParaRPr sz="500">
              <a:latin typeface="Times New Roman"/>
              <a:cs typeface="Times New Roman"/>
            </a:endParaRPr>
          </a:p>
        </p:txBody>
      </p:sp>
      <p:sp>
        <p:nvSpPr>
          <p:cNvPr id="345" name="object 345"/>
          <p:cNvSpPr/>
          <p:nvPr/>
        </p:nvSpPr>
        <p:spPr>
          <a:xfrm>
            <a:off x="2609088" y="2432304"/>
            <a:ext cx="131064" cy="131064"/>
          </a:xfrm>
          <a:prstGeom prst="rect">
            <a:avLst/>
          </a:prstGeom>
          <a:blipFill>
            <a:blip r:embed="rId4" cstate="print"/>
            <a:stretch>
              <a:fillRect/>
            </a:stretch>
          </a:blipFill>
        </p:spPr>
        <p:txBody>
          <a:bodyPr wrap="square" lIns="0" tIns="0" rIns="0" bIns="0" rtlCol="0"/>
          <a:lstStyle/>
          <a:p>
            <a:endParaRPr/>
          </a:p>
        </p:txBody>
      </p:sp>
      <p:sp>
        <p:nvSpPr>
          <p:cNvPr id="346" name="object 346"/>
          <p:cNvSpPr/>
          <p:nvPr/>
        </p:nvSpPr>
        <p:spPr>
          <a:xfrm>
            <a:off x="1344342" y="3559048"/>
            <a:ext cx="24130" cy="1270"/>
          </a:xfrm>
          <a:custGeom>
            <a:avLst/>
            <a:gdLst/>
            <a:ahLst/>
            <a:cxnLst/>
            <a:rect l="l" t="t" r="r" b="b"/>
            <a:pathLst>
              <a:path w="24130" h="1270">
                <a:moveTo>
                  <a:pt x="9449" y="798"/>
                </a:moveTo>
                <a:lnTo>
                  <a:pt x="0" y="0"/>
                </a:lnTo>
                <a:lnTo>
                  <a:pt x="8969" y="0"/>
                </a:lnTo>
                <a:lnTo>
                  <a:pt x="9449" y="798"/>
                </a:lnTo>
                <a:close/>
              </a:path>
              <a:path w="24130" h="1270">
                <a:moveTo>
                  <a:pt x="16589" y="629"/>
                </a:moveTo>
                <a:lnTo>
                  <a:pt x="16589" y="0"/>
                </a:lnTo>
                <a:lnTo>
                  <a:pt x="24035" y="0"/>
                </a:lnTo>
                <a:lnTo>
                  <a:pt x="16589" y="629"/>
                </a:lnTo>
                <a:close/>
              </a:path>
            </a:pathLst>
          </a:custGeom>
          <a:solidFill>
            <a:srgbClr val="FFFF90"/>
          </a:solidFill>
        </p:spPr>
        <p:txBody>
          <a:bodyPr wrap="square" lIns="0" tIns="0" rIns="0" bIns="0" rtlCol="0"/>
          <a:lstStyle/>
          <a:p>
            <a:endParaRPr/>
          </a:p>
        </p:txBody>
      </p:sp>
      <p:sp>
        <p:nvSpPr>
          <p:cNvPr id="347" name="object 347"/>
          <p:cNvSpPr/>
          <p:nvPr/>
        </p:nvSpPr>
        <p:spPr>
          <a:xfrm>
            <a:off x="1270583" y="3546348"/>
            <a:ext cx="172085" cy="635"/>
          </a:xfrm>
          <a:custGeom>
            <a:avLst/>
            <a:gdLst/>
            <a:ahLst/>
            <a:cxnLst/>
            <a:rect l="l" t="t" r="r" b="b"/>
            <a:pathLst>
              <a:path w="172084" h="635">
                <a:moveTo>
                  <a:pt x="2234" y="577"/>
                </a:moveTo>
                <a:lnTo>
                  <a:pt x="0" y="0"/>
                </a:lnTo>
                <a:lnTo>
                  <a:pt x="1956" y="0"/>
                </a:lnTo>
                <a:lnTo>
                  <a:pt x="2234" y="577"/>
                </a:lnTo>
                <a:close/>
              </a:path>
              <a:path w="172084" h="635">
                <a:moveTo>
                  <a:pt x="169319" y="577"/>
                </a:moveTo>
                <a:lnTo>
                  <a:pt x="169596" y="0"/>
                </a:lnTo>
                <a:lnTo>
                  <a:pt x="171553" y="0"/>
                </a:lnTo>
                <a:lnTo>
                  <a:pt x="169319" y="577"/>
                </a:lnTo>
                <a:close/>
              </a:path>
            </a:pathLst>
          </a:custGeom>
          <a:solidFill>
            <a:srgbClr val="FFFF91"/>
          </a:solidFill>
        </p:spPr>
        <p:txBody>
          <a:bodyPr wrap="square" lIns="0" tIns="0" rIns="0" bIns="0" rtlCol="0"/>
          <a:lstStyle/>
          <a:p>
            <a:endParaRPr/>
          </a:p>
        </p:txBody>
      </p:sp>
      <p:sp>
        <p:nvSpPr>
          <p:cNvPr id="348" name="object 348"/>
          <p:cNvSpPr/>
          <p:nvPr/>
        </p:nvSpPr>
        <p:spPr>
          <a:xfrm>
            <a:off x="1194061" y="3508248"/>
            <a:ext cx="325120" cy="635"/>
          </a:xfrm>
          <a:custGeom>
            <a:avLst/>
            <a:gdLst/>
            <a:ahLst/>
            <a:cxnLst/>
            <a:rect l="l" t="t" r="r" b="b"/>
            <a:pathLst>
              <a:path w="325119" h="635">
                <a:moveTo>
                  <a:pt x="819" y="544"/>
                </a:moveTo>
                <a:lnTo>
                  <a:pt x="0" y="0"/>
                </a:lnTo>
                <a:lnTo>
                  <a:pt x="754" y="0"/>
                </a:lnTo>
                <a:lnTo>
                  <a:pt x="819" y="544"/>
                </a:lnTo>
                <a:close/>
              </a:path>
              <a:path w="325119" h="635">
                <a:moveTo>
                  <a:pt x="323777" y="544"/>
                </a:moveTo>
                <a:lnTo>
                  <a:pt x="323842" y="0"/>
                </a:lnTo>
                <a:lnTo>
                  <a:pt x="324596" y="0"/>
                </a:lnTo>
                <a:lnTo>
                  <a:pt x="323777" y="544"/>
                </a:lnTo>
                <a:close/>
              </a:path>
            </a:pathLst>
          </a:custGeom>
          <a:solidFill>
            <a:srgbClr val="FFFF9A"/>
          </a:solidFill>
        </p:spPr>
        <p:txBody>
          <a:bodyPr wrap="square" lIns="0" tIns="0" rIns="0" bIns="0" rtlCol="0"/>
          <a:lstStyle/>
          <a:p>
            <a:endParaRPr/>
          </a:p>
        </p:txBody>
      </p:sp>
      <p:sp>
        <p:nvSpPr>
          <p:cNvPr id="349" name="object 349"/>
          <p:cNvSpPr/>
          <p:nvPr/>
        </p:nvSpPr>
        <p:spPr>
          <a:xfrm>
            <a:off x="1121311" y="3432048"/>
            <a:ext cx="470534" cy="1270"/>
          </a:xfrm>
          <a:custGeom>
            <a:avLst/>
            <a:gdLst/>
            <a:ahLst/>
            <a:cxnLst/>
            <a:rect l="l" t="t" r="r" b="b"/>
            <a:pathLst>
              <a:path w="470534" h="1270">
                <a:moveTo>
                  <a:pt x="461" y="909"/>
                </a:moveTo>
                <a:lnTo>
                  <a:pt x="0" y="0"/>
                </a:lnTo>
                <a:lnTo>
                  <a:pt x="352" y="0"/>
                </a:lnTo>
                <a:lnTo>
                  <a:pt x="461" y="909"/>
                </a:lnTo>
                <a:close/>
              </a:path>
              <a:path w="470534" h="1270">
                <a:moveTo>
                  <a:pt x="469635" y="909"/>
                </a:moveTo>
                <a:lnTo>
                  <a:pt x="469744" y="0"/>
                </a:lnTo>
                <a:lnTo>
                  <a:pt x="470096" y="0"/>
                </a:lnTo>
                <a:lnTo>
                  <a:pt x="469635" y="909"/>
                </a:lnTo>
                <a:close/>
              </a:path>
            </a:pathLst>
          </a:custGeom>
          <a:solidFill>
            <a:srgbClr val="FFFFA8"/>
          </a:solidFill>
        </p:spPr>
        <p:txBody>
          <a:bodyPr wrap="square" lIns="0" tIns="0" rIns="0" bIns="0" rtlCol="0"/>
          <a:lstStyle/>
          <a:p>
            <a:endParaRPr/>
          </a:p>
        </p:txBody>
      </p:sp>
      <p:sp>
        <p:nvSpPr>
          <p:cNvPr id="350" name="object 350"/>
          <p:cNvSpPr/>
          <p:nvPr/>
        </p:nvSpPr>
        <p:spPr>
          <a:xfrm>
            <a:off x="1090836" y="3355848"/>
            <a:ext cx="635" cy="1270"/>
          </a:xfrm>
          <a:custGeom>
            <a:avLst/>
            <a:gdLst/>
            <a:ahLst/>
            <a:cxnLst/>
            <a:rect l="l" t="t" r="r" b="b"/>
            <a:pathLst>
              <a:path w="634" h="1270">
                <a:moveTo>
                  <a:pt x="347" y="1182"/>
                </a:moveTo>
                <a:lnTo>
                  <a:pt x="0" y="0"/>
                </a:lnTo>
                <a:lnTo>
                  <a:pt x="347" y="0"/>
                </a:lnTo>
                <a:lnTo>
                  <a:pt x="347" y="1182"/>
                </a:lnTo>
                <a:close/>
              </a:path>
            </a:pathLst>
          </a:custGeom>
          <a:solidFill>
            <a:srgbClr val="FFFFB6"/>
          </a:solidFill>
        </p:spPr>
        <p:txBody>
          <a:bodyPr wrap="square" lIns="0" tIns="0" rIns="0" bIns="0" rtlCol="0"/>
          <a:lstStyle/>
          <a:p>
            <a:endParaRPr/>
          </a:p>
        </p:txBody>
      </p:sp>
      <p:sp>
        <p:nvSpPr>
          <p:cNvPr id="351" name="object 351"/>
          <p:cNvSpPr/>
          <p:nvPr/>
        </p:nvSpPr>
        <p:spPr>
          <a:xfrm>
            <a:off x="1626726" y="3314700"/>
            <a:ext cx="635" cy="635"/>
          </a:xfrm>
          <a:custGeom>
            <a:avLst/>
            <a:gdLst/>
            <a:ahLst/>
            <a:cxnLst/>
            <a:rect l="l" t="t" r="r" b="b"/>
            <a:pathLst>
              <a:path w="635" h="635">
                <a:moveTo>
                  <a:pt x="0" y="279"/>
                </a:moveTo>
                <a:lnTo>
                  <a:pt x="11" y="0"/>
                </a:lnTo>
                <a:lnTo>
                  <a:pt x="0" y="279"/>
                </a:lnTo>
                <a:close/>
              </a:path>
            </a:pathLst>
          </a:custGeom>
          <a:solidFill>
            <a:srgbClr val="FFFFBA"/>
          </a:solidFill>
        </p:spPr>
        <p:txBody>
          <a:bodyPr wrap="square" lIns="0" tIns="0" rIns="0" bIns="0" rtlCol="0"/>
          <a:lstStyle/>
          <a:p>
            <a:endParaRPr/>
          </a:p>
        </p:txBody>
      </p:sp>
      <p:sp>
        <p:nvSpPr>
          <p:cNvPr id="352" name="object 352"/>
          <p:cNvSpPr/>
          <p:nvPr/>
        </p:nvSpPr>
        <p:spPr>
          <a:xfrm>
            <a:off x="1626738" y="3308603"/>
            <a:ext cx="635" cy="6350"/>
          </a:xfrm>
          <a:custGeom>
            <a:avLst/>
            <a:gdLst/>
            <a:ahLst/>
            <a:cxnLst/>
            <a:rect l="l" t="t" r="r" b="b"/>
            <a:pathLst>
              <a:path w="635" h="6350">
                <a:moveTo>
                  <a:pt x="15" y="6096"/>
                </a:moveTo>
                <a:lnTo>
                  <a:pt x="243" y="0"/>
                </a:lnTo>
                <a:lnTo>
                  <a:pt x="601" y="0"/>
                </a:lnTo>
                <a:lnTo>
                  <a:pt x="15" y="6096"/>
                </a:lnTo>
                <a:close/>
              </a:path>
            </a:pathLst>
          </a:custGeom>
          <a:solidFill>
            <a:srgbClr val="FFFFBC"/>
          </a:solidFill>
        </p:spPr>
        <p:txBody>
          <a:bodyPr wrap="square" lIns="0" tIns="0" rIns="0" bIns="0" rtlCol="0"/>
          <a:lstStyle/>
          <a:p>
            <a:endParaRPr/>
          </a:p>
        </p:txBody>
      </p:sp>
      <p:sp>
        <p:nvSpPr>
          <p:cNvPr id="353" name="object 353"/>
          <p:cNvSpPr/>
          <p:nvPr/>
        </p:nvSpPr>
        <p:spPr>
          <a:xfrm>
            <a:off x="1626981" y="3302508"/>
            <a:ext cx="1270" cy="6350"/>
          </a:xfrm>
          <a:custGeom>
            <a:avLst/>
            <a:gdLst/>
            <a:ahLst/>
            <a:cxnLst/>
            <a:rect l="l" t="t" r="r" b="b"/>
            <a:pathLst>
              <a:path w="1269" h="6350">
                <a:moveTo>
                  <a:pt x="357" y="6095"/>
                </a:moveTo>
                <a:lnTo>
                  <a:pt x="0" y="6095"/>
                </a:lnTo>
                <a:lnTo>
                  <a:pt x="243" y="0"/>
                </a:lnTo>
                <a:lnTo>
                  <a:pt x="650" y="3048"/>
                </a:lnTo>
                <a:lnTo>
                  <a:pt x="357" y="6095"/>
                </a:lnTo>
                <a:close/>
              </a:path>
            </a:pathLst>
          </a:custGeom>
          <a:solidFill>
            <a:srgbClr val="FFFFBC"/>
          </a:solidFill>
        </p:spPr>
        <p:txBody>
          <a:bodyPr wrap="square" lIns="0" tIns="0" rIns="0" bIns="0" rtlCol="0"/>
          <a:lstStyle/>
          <a:p>
            <a:endParaRPr/>
          </a:p>
        </p:txBody>
      </p:sp>
      <p:sp>
        <p:nvSpPr>
          <p:cNvPr id="354" name="object 354"/>
          <p:cNvSpPr/>
          <p:nvPr/>
        </p:nvSpPr>
        <p:spPr>
          <a:xfrm>
            <a:off x="1627225" y="3301676"/>
            <a:ext cx="635" cy="1270"/>
          </a:xfrm>
          <a:custGeom>
            <a:avLst/>
            <a:gdLst/>
            <a:ahLst/>
            <a:cxnLst/>
            <a:rect l="l" t="t" r="r" b="b"/>
            <a:pathLst>
              <a:path w="635" h="1270">
                <a:moveTo>
                  <a:pt x="113" y="831"/>
                </a:moveTo>
                <a:lnTo>
                  <a:pt x="33" y="0"/>
                </a:lnTo>
                <a:lnTo>
                  <a:pt x="113" y="831"/>
                </a:lnTo>
                <a:close/>
              </a:path>
            </a:pathLst>
          </a:custGeom>
          <a:solidFill>
            <a:srgbClr val="FFFFBD"/>
          </a:solidFill>
        </p:spPr>
        <p:txBody>
          <a:bodyPr wrap="square" lIns="0" tIns="0" rIns="0" bIns="0" rtlCol="0"/>
          <a:lstStyle/>
          <a:p>
            <a:endParaRPr/>
          </a:p>
        </p:txBody>
      </p:sp>
      <p:sp>
        <p:nvSpPr>
          <p:cNvPr id="355" name="object 355"/>
          <p:cNvSpPr/>
          <p:nvPr/>
        </p:nvSpPr>
        <p:spPr>
          <a:xfrm>
            <a:off x="1626108" y="3289710"/>
            <a:ext cx="635" cy="3175"/>
          </a:xfrm>
          <a:custGeom>
            <a:avLst/>
            <a:gdLst/>
            <a:ahLst/>
            <a:cxnLst/>
            <a:rect l="l" t="t" r="r" b="b"/>
            <a:pathLst>
              <a:path w="635" h="3175">
                <a:moveTo>
                  <a:pt x="253" y="2638"/>
                </a:moveTo>
                <a:lnTo>
                  <a:pt x="0" y="2638"/>
                </a:lnTo>
                <a:lnTo>
                  <a:pt x="0" y="0"/>
                </a:lnTo>
                <a:lnTo>
                  <a:pt x="253" y="2638"/>
                </a:lnTo>
                <a:close/>
              </a:path>
            </a:pathLst>
          </a:custGeom>
          <a:solidFill>
            <a:srgbClr val="FFFFBF"/>
          </a:solidFill>
        </p:spPr>
        <p:txBody>
          <a:bodyPr wrap="square" lIns="0" tIns="0" rIns="0" bIns="0" rtlCol="0"/>
          <a:lstStyle/>
          <a:p>
            <a:endParaRPr/>
          </a:p>
        </p:txBody>
      </p:sp>
      <p:sp>
        <p:nvSpPr>
          <p:cNvPr id="356" name="object 356"/>
          <p:cNvSpPr/>
          <p:nvPr/>
        </p:nvSpPr>
        <p:spPr>
          <a:xfrm>
            <a:off x="1624584" y="3278124"/>
            <a:ext cx="635" cy="1905"/>
          </a:xfrm>
          <a:custGeom>
            <a:avLst/>
            <a:gdLst/>
            <a:ahLst/>
            <a:cxnLst/>
            <a:rect l="l" t="t" r="r" b="b"/>
            <a:pathLst>
              <a:path w="634" h="1904">
                <a:moveTo>
                  <a:pt x="556" y="1524"/>
                </a:moveTo>
                <a:lnTo>
                  <a:pt x="0" y="1524"/>
                </a:lnTo>
                <a:lnTo>
                  <a:pt x="0" y="0"/>
                </a:lnTo>
                <a:lnTo>
                  <a:pt x="409" y="0"/>
                </a:lnTo>
                <a:lnTo>
                  <a:pt x="556" y="1524"/>
                </a:lnTo>
                <a:close/>
              </a:path>
            </a:pathLst>
          </a:custGeom>
          <a:solidFill>
            <a:srgbClr val="FFFFBF"/>
          </a:solidFill>
        </p:spPr>
        <p:txBody>
          <a:bodyPr wrap="square" lIns="0" tIns="0" rIns="0" bIns="0" rtlCol="0"/>
          <a:lstStyle/>
          <a:p>
            <a:endParaRPr/>
          </a:p>
        </p:txBody>
      </p:sp>
      <p:sp>
        <p:nvSpPr>
          <p:cNvPr id="357" name="object 357"/>
          <p:cNvSpPr/>
          <p:nvPr/>
        </p:nvSpPr>
        <p:spPr>
          <a:xfrm>
            <a:off x="1624584" y="3273864"/>
            <a:ext cx="635" cy="4445"/>
          </a:xfrm>
          <a:custGeom>
            <a:avLst/>
            <a:gdLst/>
            <a:ahLst/>
            <a:cxnLst/>
            <a:rect l="l" t="t" r="r" b="b"/>
            <a:pathLst>
              <a:path w="634" h="4445">
                <a:moveTo>
                  <a:pt x="409" y="4259"/>
                </a:moveTo>
                <a:lnTo>
                  <a:pt x="0" y="4259"/>
                </a:lnTo>
                <a:lnTo>
                  <a:pt x="0" y="0"/>
                </a:lnTo>
                <a:lnTo>
                  <a:pt x="409" y="4259"/>
                </a:lnTo>
                <a:close/>
              </a:path>
            </a:pathLst>
          </a:custGeom>
          <a:solidFill>
            <a:srgbClr val="FFFFC1"/>
          </a:solidFill>
        </p:spPr>
        <p:txBody>
          <a:bodyPr wrap="square" lIns="0" tIns="0" rIns="0" bIns="0" rtlCol="0"/>
          <a:lstStyle/>
          <a:p>
            <a:endParaRPr/>
          </a:p>
        </p:txBody>
      </p:sp>
      <p:sp>
        <p:nvSpPr>
          <p:cNvPr id="358" name="object 358"/>
          <p:cNvSpPr/>
          <p:nvPr/>
        </p:nvSpPr>
        <p:spPr>
          <a:xfrm>
            <a:off x="1088801" y="3262884"/>
            <a:ext cx="1905" cy="4445"/>
          </a:xfrm>
          <a:custGeom>
            <a:avLst/>
            <a:gdLst/>
            <a:ahLst/>
            <a:cxnLst/>
            <a:rect l="l" t="t" r="r" b="b"/>
            <a:pathLst>
              <a:path w="1905" h="4445">
                <a:moveTo>
                  <a:pt x="858" y="4064"/>
                </a:moveTo>
                <a:lnTo>
                  <a:pt x="0" y="4064"/>
                </a:lnTo>
                <a:lnTo>
                  <a:pt x="390" y="0"/>
                </a:lnTo>
                <a:lnTo>
                  <a:pt x="1834" y="0"/>
                </a:lnTo>
                <a:lnTo>
                  <a:pt x="858" y="4064"/>
                </a:lnTo>
                <a:close/>
              </a:path>
            </a:pathLst>
          </a:custGeom>
          <a:solidFill>
            <a:srgbClr val="FFFFC1"/>
          </a:solidFill>
        </p:spPr>
        <p:txBody>
          <a:bodyPr wrap="square" lIns="0" tIns="0" rIns="0" bIns="0" rtlCol="0"/>
          <a:lstStyle/>
          <a:p>
            <a:endParaRPr/>
          </a:p>
        </p:txBody>
      </p:sp>
      <p:sp>
        <p:nvSpPr>
          <p:cNvPr id="359" name="object 359"/>
          <p:cNvSpPr/>
          <p:nvPr/>
        </p:nvSpPr>
        <p:spPr>
          <a:xfrm>
            <a:off x="1621536" y="3262884"/>
            <a:ext cx="2540" cy="4445"/>
          </a:xfrm>
          <a:custGeom>
            <a:avLst/>
            <a:gdLst/>
            <a:ahLst/>
            <a:cxnLst/>
            <a:rect l="l" t="t" r="r" b="b"/>
            <a:pathLst>
              <a:path w="2540" h="4445">
                <a:moveTo>
                  <a:pt x="2382" y="4064"/>
                </a:moveTo>
                <a:lnTo>
                  <a:pt x="0" y="4064"/>
                </a:lnTo>
                <a:lnTo>
                  <a:pt x="0" y="0"/>
                </a:lnTo>
                <a:lnTo>
                  <a:pt x="1991" y="0"/>
                </a:lnTo>
                <a:lnTo>
                  <a:pt x="2382" y="4064"/>
                </a:lnTo>
                <a:close/>
              </a:path>
            </a:pathLst>
          </a:custGeom>
          <a:solidFill>
            <a:srgbClr val="FFFFC1"/>
          </a:solidFill>
        </p:spPr>
        <p:txBody>
          <a:bodyPr wrap="square" lIns="0" tIns="0" rIns="0" bIns="0" rtlCol="0"/>
          <a:lstStyle/>
          <a:p>
            <a:endParaRPr/>
          </a:p>
        </p:txBody>
      </p:sp>
      <p:sp>
        <p:nvSpPr>
          <p:cNvPr id="360" name="object 360"/>
          <p:cNvSpPr/>
          <p:nvPr/>
        </p:nvSpPr>
        <p:spPr>
          <a:xfrm>
            <a:off x="1089192" y="3253740"/>
            <a:ext cx="534670" cy="9525"/>
          </a:xfrm>
          <a:custGeom>
            <a:avLst/>
            <a:gdLst/>
            <a:ahLst/>
            <a:cxnLst/>
            <a:rect l="l" t="t" r="r" b="b"/>
            <a:pathLst>
              <a:path w="534669" h="9525">
                <a:moveTo>
                  <a:pt x="1443" y="9143"/>
                </a:moveTo>
                <a:lnTo>
                  <a:pt x="0" y="9143"/>
                </a:lnTo>
                <a:lnTo>
                  <a:pt x="281" y="6213"/>
                </a:lnTo>
                <a:lnTo>
                  <a:pt x="2113" y="0"/>
                </a:lnTo>
                <a:lnTo>
                  <a:pt x="3576" y="0"/>
                </a:lnTo>
                <a:lnTo>
                  <a:pt x="3515" y="508"/>
                </a:lnTo>
                <a:lnTo>
                  <a:pt x="1443" y="9143"/>
                </a:lnTo>
                <a:close/>
              </a:path>
              <a:path w="534669" h="9525">
                <a:moveTo>
                  <a:pt x="532371" y="508"/>
                </a:moveTo>
                <a:lnTo>
                  <a:pt x="529295" y="508"/>
                </a:lnTo>
                <a:lnTo>
                  <a:pt x="529295" y="0"/>
                </a:lnTo>
                <a:lnTo>
                  <a:pt x="532222" y="0"/>
                </a:lnTo>
                <a:lnTo>
                  <a:pt x="532371" y="508"/>
                </a:lnTo>
                <a:close/>
              </a:path>
              <a:path w="534669" h="9525">
                <a:moveTo>
                  <a:pt x="534335" y="9143"/>
                </a:moveTo>
                <a:lnTo>
                  <a:pt x="532344" y="9143"/>
                </a:lnTo>
                <a:lnTo>
                  <a:pt x="532344" y="508"/>
                </a:lnTo>
                <a:lnTo>
                  <a:pt x="534054" y="6213"/>
                </a:lnTo>
                <a:lnTo>
                  <a:pt x="534335" y="9143"/>
                </a:lnTo>
                <a:close/>
              </a:path>
            </a:pathLst>
          </a:custGeom>
          <a:solidFill>
            <a:srgbClr val="FFFFC3"/>
          </a:solidFill>
        </p:spPr>
        <p:txBody>
          <a:bodyPr wrap="square" lIns="0" tIns="0" rIns="0" bIns="0" rtlCol="0"/>
          <a:lstStyle/>
          <a:p>
            <a:endParaRPr/>
          </a:p>
        </p:txBody>
      </p:sp>
      <p:sp>
        <p:nvSpPr>
          <p:cNvPr id="361" name="object 361"/>
          <p:cNvSpPr/>
          <p:nvPr/>
        </p:nvSpPr>
        <p:spPr>
          <a:xfrm>
            <a:off x="1091305" y="3246120"/>
            <a:ext cx="530225" cy="7620"/>
          </a:xfrm>
          <a:custGeom>
            <a:avLst/>
            <a:gdLst/>
            <a:ahLst/>
            <a:cxnLst/>
            <a:rect l="l" t="t" r="r" b="b"/>
            <a:pathLst>
              <a:path w="530225" h="7620">
                <a:moveTo>
                  <a:pt x="1463" y="7620"/>
                </a:moveTo>
                <a:lnTo>
                  <a:pt x="0" y="7620"/>
                </a:lnTo>
                <a:lnTo>
                  <a:pt x="2246" y="0"/>
                </a:lnTo>
                <a:lnTo>
                  <a:pt x="2377" y="0"/>
                </a:lnTo>
                <a:lnTo>
                  <a:pt x="1463" y="7620"/>
                </a:lnTo>
                <a:close/>
              </a:path>
              <a:path w="530225" h="7620">
                <a:moveTo>
                  <a:pt x="530108" y="7620"/>
                </a:moveTo>
                <a:lnTo>
                  <a:pt x="527182" y="7620"/>
                </a:lnTo>
                <a:lnTo>
                  <a:pt x="527182" y="0"/>
                </a:lnTo>
                <a:lnTo>
                  <a:pt x="527861" y="0"/>
                </a:lnTo>
                <a:lnTo>
                  <a:pt x="530108" y="7620"/>
                </a:lnTo>
                <a:close/>
              </a:path>
            </a:pathLst>
          </a:custGeom>
          <a:solidFill>
            <a:srgbClr val="FFFFC3"/>
          </a:solidFill>
        </p:spPr>
        <p:txBody>
          <a:bodyPr wrap="square" lIns="0" tIns="0" rIns="0" bIns="0" rtlCol="0"/>
          <a:lstStyle/>
          <a:p>
            <a:endParaRPr/>
          </a:p>
        </p:txBody>
      </p:sp>
      <p:sp>
        <p:nvSpPr>
          <p:cNvPr id="362" name="object 362"/>
          <p:cNvSpPr/>
          <p:nvPr/>
        </p:nvSpPr>
        <p:spPr>
          <a:xfrm>
            <a:off x="1093552" y="3240024"/>
            <a:ext cx="525780" cy="6350"/>
          </a:xfrm>
          <a:custGeom>
            <a:avLst/>
            <a:gdLst/>
            <a:ahLst/>
            <a:cxnLst/>
            <a:rect l="l" t="t" r="r" b="b"/>
            <a:pathLst>
              <a:path w="525780" h="6350">
                <a:moveTo>
                  <a:pt x="2203" y="1524"/>
                </a:moveTo>
                <a:lnTo>
                  <a:pt x="1347" y="1524"/>
                </a:lnTo>
                <a:lnTo>
                  <a:pt x="1797" y="0"/>
                </a:lnTo>
                <a:lnTo>
                  <a:pt x="2386" y="0"/>
                </a:lnTo>
                <a:lnTo>
                  <a:pt x="2203" y="1524"/>
                </a:lnTo>
                <a:close/>
              </a:path>
              <a:path w="525780" h="6350">
                <a:moveTo>
                  <a:pt x="130" y="6095"/>
                </a:moveTo>
                <a:lnTo>
                  <a:pt x="0" y="6095"/>
                </a:lnTo>
                <a:lnTo>
                  <a:pt x="220" y="5347"/>
                </a:lnTo>
                <a:lnTo>
                  <a:pt x="130" y="6095"/>
                </a:lnTo>
                <a:close/>
              </a:path>
              <a:path w="525780" h="6350">
                <a:moveTo>
                  <a:pt x="525614" y="6095"/>
                </a:moveTo>
                <a:lnTo>
                  <a:pt x="524935" y="6095"/>
                </a:lnTo>
                <a:lnTo>
                  <a:pt x="524935" y="3791"/>
                </a:lnTo>
                <a:lnTo>
                  <a:pt x="525614" y="6095"/>
                </a:lnTo>
                <a:close/>
              </a:path>
              <a:path w="525780" h="6350">
                <a:moveTo>
                  <a:pt x="524266" y="1524"/>
                </a:moveTo>
                <a:lnTo>
                  <a:pt x="521887" y="1524"/>
                </a:lnTo>
                <a:lnTo>
                  <a:pt x="521887" y="0"/>
                </a:lnTo>
                <a:lnTo>
                  <a:pt x="523817" y="0"/>
                </a:lnTo>
                <a:lnTo>
                  <a:pt x="524266" y="1524"/>
                </a:lnTo>
                <a:close/>
              </a:path>
            </a:pathLst>
          </a:custGeom>
          <a:solidFill>
            <a:srgbClr val="FFFFC4"/>
          </a:solidFill>
        </p:spPr>
        <p:txBody>
          <a:bodyPr wrap="square" lIns="0" tIns="0" rIns="0" bIns="0" rtlCol="0"/>
          <a:lstStyle/>
          <a:p>
            <a:endParaRPr/>
          </a:p>
        </p:txBody>
      </p:sp>
      <p:sp>
        <p:nvSpPr>
          <p:cNvPr id="363" name="object 363"/>
          <p:cNvSpPr/>
          <p:nvPr/>
        </p:nvSpPr>
        <p:spPr>
          <a:xfrm>
            <a:off x="1095350" y="3233478"/>
            <a:ext cx="522605" cy="6985"/>
          </a:xfrm>
          <a:custGeom>
            <a:avLst/>
            <a:gdLst/>
            <a:ahLst/>
            <a:cxnLst/>
            <a:rect l="l" t="t" r="r" b="b"/>
            <a:pathLst>
              <a:path w="522605" h="6985">
                <a:moveTo>
                  <a:pt x="589" y="6546"/>
                </a:moveTo>
                <a:lnTo>
                  <a:pt x="0" y="6546"/>
                </a:lnTo>
                <a:lnTo>
                  <a:pt x="993" y="3177"/>
                </a:lnTo>
                <a:lnTo>
                  <a:pt x="589" y="6546"/>
                </a:lnTo>
                <a:close/>
              </a:path>
              <a:path w="522605" h="6985">
                <a:moveTo>
                  <a:pt x="522020" y="6546"/>
                </a:moveTo>
                <a:lnTo>
                  <a:pt x="520090" y="6546"/>
                </a:lnTo>
                <a:lnTo>
                  <a:pt x="520090" y="0"/>
                </a:lnTo>
                <a:lnTo>
                  <a:pt x="522020" y="6546"/>
                </a:lnTo>
                <a:close/>
              </a:path>
            </a:pathLst>
          </a:custGeom>
          <a:solidFill>
            <a:srgbClr val="FFFFC6"/>
          </a:solidFill>
        </p:spPr>
        <p:txBody>
          <a:bodyPr wrap="square" lIns="0" tIns="0" rIns="0" bIns="0" rtlCol="0"/>
          <a:lstStyle/>
          <a:p>
            <a:endParaRPr/>
          </a:p>
        </p:txBody>
      </p:sp>
      <p:sp>
        <p:nvSpPr>
          <p:cNvPr id="364" name="object 364"/>
          <p:cNvSpPr/>
          <p:nvPr/>
        </p:nvSpPr>
        <p:spPr>
          <a:xfrm>
            <a:off x="1098645" y="3226308"/>
            <a:ext cx="515620" cy="2540"/>
          </a:xfrm>
          <a:custGeom>
            <a:avLst/>
            <a:gdLst/>
            <a:ahLst/>
            <a:cxnLst/>
            <a:rect l="l" t="t" r="r" b="b"/>
            <a:pathLst>
              <a:path w="515619" h="2539">
                <a:moveTo>
                  <a:pt x="159" y="2540"/>
                </a:moveTo>
                <a:lnTo>
                  <a:pt x="0" y="2540"/>
                </a:lnTo>
                <a:lnTo>
                  <a:pt x="748" y="0"/>
                </a:lnTo>
                <a:lnTo>
                  <a:pt x="159" y="2540"/>
                </a:lnTo>
                <a:close/>
              </a:path>
              <a:path w="515619" h="2539">
                <a:moveTo>
                  <a:pt x="515430" y="2540"/>
                </a:moveTo>
                <a:lnTo>
                  <a:pt x="512223" y="2540"/>
                </a:lnTo>
                <a:lnTo>
                  <a:pt x="512223" y="0"/>
                </a:lnTo>
                <a:lnTo>
                  <a:pt x="514681" y="0"/>
                </a:lnTo>
                <a:lnTo>
                  <a:pt x="515430" y="2540"/>
                </a:lnTo>
                <a:close/>
              </a:path>
            </a:pathLst>
          </a:custGeom>
          <a:solidFill>
            <a:srgbClr val="FFFFC6"/>
          </a:solidFill>
        </p:spPr>
        <p:txBody>
          <a:bodyPr wrap="square" lIns="0" tIns="0" rIns="0" bIns="0" rtlCol="0"/>
          <a:lstStyle/>
          <a:p>
            <a:endParaRPr/>
          </a:p>
        </p:txBody>
      </p:sp>
      <p:sp>
        <p:nvSpPr>
          <p:cNvPr id="365" name="object 365"/>
          <p:cNvSpPr/>
          <p:nvPr/>
        </p:nvSpPr>
        <p:spPr>
          <a:xfrm>
            <a:off x="1099394" y="3220211"/>
            <a:ext cx="514350" cy="6350"/>
          </a:xfrm>
          <a:custGeom>
            <a:avLst/>
            <a:gdLst/>
            <a:ahLst/>
            <a:cxnLst/>
            <a:rect l="l" t="t" r="r" b="b"/>
            <a:pathLst>
              <a:path w="514350" h="6350">
                <a:moveTo>
                  <a:pt x="19" y="6096"/>
                </a:moveTo>
                <a:lnTo>
                  <a:pt x="106" y="5736"/>
                </a:lnTo>
                <a:lnTo>
                  <a:pt x="19" y="6096"/>
                </a:lnTo>
                <a:close/>
              </a:path>
              <a:path w="514350" h="6350">
                <a:moveTo>
                  <a:pt x="513932" y="6096"/>
                </a:moveTo>
                <a:lnTo>
                  <a:pt x="511474" y="6096"/>
                </a:lnTo>
                <a:lnTo>
                  <a:pt x="511474" y="0"/>
                </a:lnTo>
                <a:lnTo>
                  <a:pt x="512134" y="0"/>
                </a:lnTo>
                <a:lnTo>
                  <a:pt x="513932" y="6096"/>
                </a:lnTo>
                <a:close/>
              </a:path>
            </a:pathLst>
          </a:custGeom>
          <a:solidFill>
            <a:srgbClr val="FFFFC8"/>
          </a:solidFill>
        </p:spPr>
        <p:txBody>
          <a:bodyPr wrap="square" lIns="0" tIns="0" rIns="0" bIns="0" rtlCol="0"/>
          <a:lstStyle/>
          <a:p>
            <a:endParaRPr/>
          </a:p>
        </p:txBody>
      </p:sp>
      <p:sp>
        <p:nvSpPr>
          <p:cNvPr id="366" name="object 366"/>
          <p:cNvSpPr/>
          <p:nvPr/>
        </p:nvSpPr>
        <p:spPr>
          <a:xfrm>
            <a:off x="1102591" y="3214116"/>
            <a:ext cx="509270" cy="6350"/>
          </a:xfrm>
          <a:custGeom>
            <a:avLst/>
            <a:gdLst/>
            <a:ahLst/>
            <a:cxnLst/>
            <a:rect l="l" t="t" r="r" b="b"/>
            <a:pathLst>
              <a:path w="509269" h="6350">
                <a:moveTo>
                  <a:pt x="3832" y="2032"/>
                </a:moveTo>
                <a:lnTo>
                  <a:pt x="0" y="2032"/>
                </a:lnTo>
                <a:lnTo>
                  <a:pt x="1036" y="0"/>
                </a:lnTo>
                <a:lnTo>
                  <a:pt x="4808" y="0"/>
                </a:lnTo>
                <a:lnTo>
                  <a:pt x="3832" y="2032"/>
                </a:lnTo>
                <a:close/>
              </a:path>
              <a:path w="509269" h="6350">
                <a:moveTo>
                  <a:pt x="508937" y="6095"/>
                </a:moveTo>
                <a:lnTo>
                  <a:pt x="508276" y="6095"/>
                </a:lnTo>
                <a:lnTo>
                  <a:pt x="508276" y="3854"/>
                </a:lnTo>
                <a:lnTo>
                  <a:pt x="508937" y="6095"/>
                </a:lnTo>
                <a:close/>
              </a:path>
              <a:path w="509269" h="6350">
                <a:moveTo>
                  <a:pt x="507537" y="2032"/>
                </a:moveTo>
                <a:lnTo>
                  <a:pt x="502180" y="2032"/>
                </a:lnTo>
                <a:lnTo>
                  <a:pt x="502180" y="0"/>
                </a:lnTo>
                <a:lnTo>
                  <a:pt x="506501" y="0"/>
                </a:lnTo>
                <a:lnTo>
                  <a:pt x="507537" y="2032"/>
                </a:lnTo>
                <a:close/>
              </a:path>
            </a:pathLst>
          </a:custGeom>
          <a:solidFill>
            <a:srgbClr val="FFFFC8"/>
          </a:solidFill>
        </p:spPr>
        <p:txBody>
          <a:bodyPr wrap="square" lIns="0" tIns="0" rIns="0" bIns="0" rtlCol="0"/>
          <a:lstStyle/>
          <a:p>
            <a:endParaRPr/>
          </a:p>
        </p:txBody>
      </p:sp>
      <p:sp>
        <p:nvSpPr>
          <p:cNvPr id="367" name="object 367"/>
          <p:cNvSpPr/>
          <p:nvPr/>
        </p:nvSpPr>
        <p:spPr>
          <a:xfrm>
            <a:off x="1103627" y="3206496"/>
            <a:ext cx="505459" cy="7620"/>
          </a:xfrm>
          <a:custGeom>
            <a:avLst/>
            <a:gdLst/>
            <a:ahLst/>
            <a:cxnLst/>
            <a:rect l="l" t="t" r="r" b="b"/>
            <a:pathLst>
              <a:path w="505459" h="7619">
                <a:moveTo>
                  <a:pt x="3771" y="7619"/>
                </a:moveTo>
                <a:lnTo>
                  <a:pt x="0" y="7619"/>
                </a:lnTo>
                <a:lnTo>
                  <a:pt x="3887" y="0"/>
                </a:lnTo>
                <a:lnTo>
                  <a:pt x="7429" y="0"/>
                </a:lnTo>
                <a:lnTo>
                  <a:pt x="3771" y="7619"/>
                </a:lnTo>
                <a:close/>
              </a:path>
              <a:path w="505459" h="7619">
                <a:moveTo>
                  <a:pt x="505464" y="7619"/>
                </a:moveTo>
                <a:lnTo>
                  <a:pt x="501144" y="7619"/>
                </a:lnTo>
                <a:lnTo>
                  <a:pt x="501144" y="0"/>
                </a:lnTo>
                <a:lnTo>
                  <a:pt x="501577" y="0"/>
                </a:lnTo>
                <a:lnTo>
                  <a:pt x="505464" y="7619"/>
                </a:lnTo>
                <a:close/>
              </a:path>
            </a:pathLst>
          </a:custGeom>
          <a:solidFill>
            <a:srgbClr val="FFFFCA"/>
          </a:solidFill>
        </p:spPr>
        <p:txBody>
          <a:bodyPr wrap="square" lIns="0" tIns="0" rIns="0" bIns="0" rtlCol="0"/>
          <a:lstStyle/>
          <a:p>
            <a:endParaRPr/>
          </a:p>
        </p:txBody>
      </p:sp>
      <p:sp>
        <p:nvSpPr>
          <p:cNvPr id="368" name="object 368"/>
          <p:cNvSpPr/>
          <p:nvPr/>
        </p:nvSpPr>
        <p:spPr>
          <a:xfrm>
            <a:off x="1107514" y="3198876"/>
            <a:ext cx="497840" cy="7620"/>
          </a:xfrm>
          <a:custGeom>
            <a:avLst/>
            <a:gdLst/>
            <a:ahLst/>
            <a:cxnLst/>
            <a:rect l="l" t="t" r="r" b="b"/>
            <a:pathLst>
              <a:path w="497840" h="7619">
                <a:moveTo>
                  <a:pt x="3542" y="7620"/>
                </a:moveTo>
                <a:lnTo>
                  <a:pt x="0" y="7620"/>
                </a:lnTo>
                <a:lnTo>
                  <a:pt x="3887" y="0"/>
                </a:lnTo>
                <a:lnTo>
                  <a:pt x="8175" y="0"/>
                </a:lnTo>
                <a:lnTo>
                  <a:pt x="6529" y="4572"/>
                </a:lnTo>
                <a:lnTo>
                  <a:pt x="5005" y="4572"/>
                </a:lnTo>
                <a:lnTo>
                  <a:pt x="3542" y="7620"/>
                </a:lnTo>
                <a:close/>
              </a:path>
              <a:path w="497840" h="7619">
                <a:moveTo>
                  <a:pt x="497690" y="7620"/>
                </a:moveTo>
                <a:lnTo>
                  <a:pt x="497257" y="7620"/>
                </a:lnTo>
                <a:lnTo>
                  <a:pt x="497257" y="6771"/>
                </a:lnTo>
                <a:lnTo>
                  <a:pt x="497690" y="7620"/>
                </a:lnTo>
                <a:close/>
              </a:path>
              <a:path w="497840" h="7619">
                <a:moveTo>
                  <a:pt x="496135" y="4572"/>
                </a:moveTo>
                <a:lnTo>
                  <a:pt x="489637" y="4572"/>
                </a:lnTo>
                <a:lnTo>
                  <a:pt x="489637" y="0"/>
                </a:lnTo>
                <a:lnTo>
                  <a:pt x="493802" y="0"/>
                </a:lnTo>
                <a:lnTo>
                  <a:pt x="496135" y="4572"/>
                </a:lnTo>
                <a:close/>
              </a:path>
            </a:pathLst>
          </a:custGeom>
          <a:solidFill>
            <a:srgbClr val="FFFFCA"/>
          </a:solidFill>
        </p:spPr>
        <p:txBody>
          <a:bodyPr wrap="square" lIns="0" tIns="0" rIns="0" bIns="0" rtlCol="0"/>
          <a:lstStyle/>
          <a:p>
            <a:endParaRPr/>
          </a:p>
        </p:txBody>
      </p:sp>
      <p:sp>
        <p:nvSpPr>
          <p:cNvPr id="369" name="object 369"/>
          <p:cNvSpPr/>
          <p:nvPr/>
        </p:nvSpPr>
        <p:spPr>
          <a:xfrm>
            <a:off x="1111402" y="3191256"/>
            <a:ext cx="490220" cy="7620"/>
          </a:xfrm>
          <a:custGeom>
            <a:avLst/>
            <a:gdLst/>
            <a:ahLst/>
            <a:cxnLst/>
            <a:rect l="l" t="t" r="r" b="b"/>
            <a:pathLst>
              <a:path w="490219" h="7619">
                <a:moveTo>
                  <a:pt x="4287" y="7619"/>
                </a:moveTo>
                <a:lnTo>
                  <a:pt x="0" y="7619"/>
                </a:lnTo>
                <a:lnTo>
                  <a:pt x="3887" y="0"/>
                </a:lnTo>
                <a:lnTo>
                  <a:pt x="7031" y="0"/>
                </a:lnTo>
                <a:lnTo>
                  <a:pt x="4287" y="7619"/>
                </a:lnTo>
                <a:close/>
              </a:path>
              <a:path w="490219" h="7619">
                <a:moveTo>
                  <a:pt x="489915" y="7619"/>
                </a:moveTo>
                <a:lnTo>
                  <a:pt x="485749" y="7619"/>
                </a:lnTo>
                <a:lnTo>
                  <a:pt x="485749" y="0"/>
                </a:lnTo>
                <a:lnTo>
                  <a:pt x="486028" y="0"/>
                </a:lnTo>
                <a:lnTo>
                  <a:pt x="489915" y="7619"/>
                </a:lnTo>
                <a:close/>
              </a:path>
            </a:pathLst>
          </a:custGeom>
          <a:solidFill>
            <a:srgbClr val="FFFFCC"/>
          </a:solidFill>
        </p:spPr>
        <p:txBody>
          <a:bodyPr wrap="square" lIns="0" tIns="0" rIns="0" bIns="0" rtlCol="0"/>
          <a:lstStyle/>
          <a:p>
            <a:endParaRPr/>
          </a:p>
        </p:txBody>
      </p:sp>
      <p:sp>
        <p:nvSpPr>
          <p:cNvPr id="370" name="object 370"/>
          <p:cNvSpPr/>
          <p:nvPr/>
        </p:nvSpPr>
        <p:spPr>
          <a:xfrm>
            <a:off x="1115289" y="3183635"/>
            <a:ext cx="482600" cy="7620"/>
          </a:xfrm>
          <a:custGeom>
            <a:avLst/>
            <a:gdLst/>
            <a:ahLst/>
            <a:cxnLst/>
            <a:rect l="l" t="t" r="r" b="b"/>
            <a:pathLst>
              <a:path w="482600" h="7619">
                <a:moveTo>
                  <a:pt x="3143" y="7620"/>
                </a:moveTo>
                <a:lnTo>
                  <a:pt x="0" y="7620"/>
                </a:lnTo>
                <a:lnTo>
                  <a:pt x="3887" y="0"/>
                </a:lnTo>
                <a:lnTo>
                  <a:pt x="5704" y="0"/>
                </a:lnTo>
                <a:lnTo>
                  <a:pt x="4850" y="7112"/>
                </a:lnTo>
                <a:lnTo>
                  <a:pt x="3326" y="7112"/>
                </a:lnTo>
                <a:lnTo>
                  <a:pt x="3143" y="7620"/>
                </a:lnTo>
                <a:close/>
              </a:path>
              <a:path w="482600" h="7619">
                <a:moveTo>
                  <a:pt x="481882" y="7112"/>
                </a:moveTo>
                <a:lnTo>
                  <a:pt x="475766" y="7112"/>
                </a:lnTo>
                <a:lnTo>
                  <a:pt x="475766" y="0"/>
                </a:lnTo>
                <a:lnTo>
                  <a:pt x="478254" y="0"/>
                </a:lnTo>
                <a:lnTo>
                  <a:pt x="481882" y="7112"/>
                </a:lnTo>
                <a:close/>
              </a:path>
              <a:path w="482600" h="7619">
                <a:moveTo>
                  <a:pt x="482141" y="7620"/>
                </a:moveTo>
                <a:lnTo>
                  <a:pt x="481862" y="7620"/>
                </a:lnTo>
                <a:lnTo>
                  <a:pt x="481862" y="7112"/>
                </a:lnTo>
                <a:lnTo>
                  <a:pt x="482141" y="7620"/>
                </a:lnTo>
                <a:close/>
              </a:path>
            </a:pathLst>
          </a:custGeom>
          <a:solidFill>
            <a:srgbClr val="FFFFCD"/>
          </a:solidFill>
        </p:spPr>
        <p:txBody>
          <a:bodyPr wrap="square" lIns="0" tIns="0" rIns="0" bIns="0" rtlCol="0"/>
          <a:lstStyle/>
          <a:p>
            <a:endParaRPr/>
          </a:p>
        </p:txBody>
      </p:sp>
      <p:sp>
        <p:nvSpPr>
          <p:cNvPr id="371" name="object 371"/>
          <p:cNvSpPr/>
          <p:nvPr/>
        </p:nvSpPr>
        <p:spPr>
          <a:xfrm>
            <a:off x="1119176" y="3176016"/>
            <a:ext cx="474980" cy="7620"/>
          </a:xfrm>
          <a:custGeom>
            <a:avLst/>
            <a:gdLst/>
            <a:ahLst/>
            <a:cxnLst/>
            <a:rect l="l" t="t" r="r" b="b"/>
            <a:pathLst>
              <a:path w="474980" h="7619">
                <a:moveTo>
                  <a:pt x="10107" y="2032"/>
                </a:moveTo>
                <a:lnTo>
                  <a:pt x="2850" y="2032"/>
                </a:lnTo>
                <a:lnTo>
                  <a:pt x="3051" y="1637"/>
                </a:lnTo>
                <a:lnTo>
                  <a:pt x="4295" y="0"/>
                </a:lnTo>
                <a:lnTo>
                  <a:pt x="10351" y="0"/>
                </a:lnTo>
                <a:lnTo>
                  <a:pt x="10107" y="2032"/>
                </a:lnTo>
                <a:close/>
              </a:path>
              <a:path w="474980" h="7619">
                <a:moveTo>
                  <a:pt x="1816" y="7619"/>
                </a:moveTo>
                <a:lnTo>
                  <a:pt x="0" y="7619"/>
                </a:lnTo>
                <a:lnTo>
                  <a:pt x="2375" y="2962"/>
                </a:lnTo>
                <a:lnTo>
                  <a:pt x="1816" y="7619"/>
                </a:lnTo>
                <a:close/>
              </a:path>
              <a:path w="474980" h="7619">
                <a:moveTo>
                  <a:pt x="474366" y="7619"/>
                </a:moveTo>
                <a:lnTo>
                  <a:pt x="471879" y="7619"/>
                </a:lnTo>
                <a:lnTo>
                  <a:pt x="471879" y="2743"/>
                </a:lnTo>
                <a:lnTo>
                  <a:pt x="474366" y="7619"/>
                </a:lnTo>
                <a:close/>
              </a:path>
              <a:path w="474980" h="7619">
                <a:moveTo>
                  <a:pt x="471516" y="2032"/>
                </a:moveTo>
                <a:lnTo>
                  <a:pt x="462735" y="2032"/>
                </a:lnTo>
                <a:lnTo>
                  <a:pt x="462735" y="0"/>
                </a:lnTo>
                <a:lnTo>
                  <a:pt x="470071" y="0"/>
                </a:lnTo>
                <a:lnTo>
                  <a:pt x="471315" y="1637"/>
                </a:lnTo>
                <a:lnTo>
                  <a:pt x="471516" y="2032"/>
                </a:lnTo>
                <a:close/>
              </a:path>
            </a:pathLst>
          </a:custGeom>
          <a:solidFill>
            <a:srgbClr val="FFFFCD"/>
          </a:solidFill>
        </p:spPr>
        <p:txBody>
          <a:bodyPr wrap="square" lIns="0" tIns="0" rIns="0" bIns="0" rtlCol="0"/>
          <a:lstStyle/>
          <a:p>
            <a:endParaRPr/>
          </a:p>
        </p:txBody>
      </p:sp>
      <p:sp>
        <p:nvSpPr>
          <p:cNvPr id="372" name="object 372"/>
          <p:cNvSpPr/>
          <p:nvPr/>
        </p:nvSpPr>
        <p:spPr>
          <a:xfrm>
            <a:off x="1123472" y="3169919"/>
            <a:ext cx="466090" cy="6350"/>
          </a:xfrm>
          <a:custGeom>
            <a:avLst/>
            <a:gdLst/>
            <a:ahLst/>
            <a:cxnLst/>
            <a:rect l="l" t="t" r="r" b="b"/>
            <a:pathLst>
              <a:path w="466090" h="6350">
                <a:moveTo>
                  <a:pt x="6055" y="6096"/>
                </a:moveTo>
                <a:lnTo>
                  <a:pt x="0" y="6096"/>
                </a:lnTo>
                <a:lnTo>
                  <a:pt x="4631" y="0"/>
                </a:lnTo>
                <a:lnTo>
                  <a:pt x="6787" y="0"/>
                </a:lnTo>
                <a:lnTo>
                  <a:pt x="6055" y="6096"/>
                </a:lnTo>
                <a:close/>
              </a:path>
              <a:path w="466090" h="6350">
                <a:moveTo>
                  <a:pt x="465775" y="6096"/>
                </a:moveTo>
                <a:lnTo>
                  <a:pt x="458439" y="6096"/>
                </a:lnTo>
                <a:lnTo>
                  <a:pt x="458439" y="0"/>
                </a:lnTo>
                <a:lnTo>
                  <a:pt x="461143" y="0"/>
                </a:lnTo>
                <a:lnTo>
                  <a:pt x="465775" y="6096"/>
                </a:lnTo>
                <a:close/>
              </a:path>
            </a:pathLst>
          </a:custGeom>
          <a:solidFill>
            <a:srgbClr val="FFFFCF"/>
          </a:solidFill>
        </p:spPr>
        <p:txBody>
          <a:bodyPr wrap="square" lIns="0" tIns="0" rIns="0" bIns="0" rtlCol="0"/>
          <a:lstStyle/>
          <a:p>
            <a:endParaRPr/>
          </a:p>
        </p:txBody>
      </p:sp>
      <p:sp>
        <p:nvSpPr>
          <p:cNvPr id="373" name="object 373"/>
          <p:cNvSpPr/>
          <p:nvPr/>
        </p:nvSpPr>
        <p:spPr>
          <a:xfrm>
            <a:off x="1128103" y="3163824"/>
            <a:ext cx="456565" cy="6350"/>
          </a:xfrm>
          <a:custGeom>
            <a:avLst/>
            <a:gdLst/>
            <a:ahLst/>
            <a:cxnLst/>
            <a:rect l="l" t="t" r="r" b="b"/>
            <a:pathLst>
              <a:path w="456565" h="6350">
                <a:moveTo>
                  <a:pt x="11848" y="1524"/>
                </a:moveTo>
                <a:lnTo>
                  <a:pt x="3473" y="1524"/>
                </a:lnTo>
                <a:lnTo>
                  <a:pt x="4631" y="0"/>
                </a:lnTo>
                <a:lnTo>
                  <a:pt x="12031" y="0"/>
                </a:lnTo>
                <a:lnTo>
                  <a:pt x="11848" y="1524"/>
                </a:lnTo>
                <a:close/>
              </a:path>
              <a:path w="456565" h="6350">
                <a:moveTo>
                  <a:pt x="2155" y="6095"/>
                </a:moveTo>
                <a:lnTo>
                  <a:pt x="0" y="6095"/>
                </a:lnTo>
                <a:lnTo>
                  <a:pt x="2559" y="2726"/>
                </a:lnTo>
                <a:lnTo>
                  <a:pt x="2155" y="6095"/>
                </a:lnTo>
                <a:close/>
              </a:path>
              <a:path w="456565" h="6350">
                <a:moveTo>
                  <a:pt x="456512" y="6095"/>
                </a:moveTo>
                <a:lnTo>
                  <a:pt x="453808" y="6095"/>
                </a:lnTo>
                <a:lnTo>
                  <a:pt x="453808" y="2536"/>
                </a:lnTo>
                <a:lnTo>
                  <a:pt x="456512" y="6095"/>
                </a:lnTo>
                <a:close/>
              </a:path>
              <a:path w="456565" h="6350">
                <a:moveTo>
                  <a:pt x="453039" y="1524"/>
                </a:moveTo>
                <a:lnTo>
                  <a:pt x="443140" y="1524"/>
                </a:lnTo>
                <a:lnTo>
                  <a:pt x="443140" y="0"/>
                </a:lnTo>
                <a:lnTo>
                  <a:pt x="451881" y="0"/>
                </a:lnTo>
                <a:lnTo>
                  <a:pt x="453039" y="1524"/>
                </a:lnTo>
                <a:close/>
              </a:path>
            </a:pathLst>
          </a:custGeom>
          <a:solidFill>
            <a:srgbClr val="FFFFCF"/>
          </a:solidFill>
        </p:spPr>
        <p:txBody>
          <a:bodyPr wrap="square" lIns="0" tIns="0" rIns="0" bIns="0" rtlCol="0"/>
          <a:lstStyle/>
          <a:p>
            <a:endParaRPr/>
          </a:p>
        </p:txBody>
      </p:sp>
      <p:sp>
        <p:nvSpPr>
          <p:cNvPr id="374" name="object 374"/>
          <p:cNvSpPr/>
          <p:nvPr/>
        </p:nvSpPr>
        <p:spPr>
          <a:xfrm>
            <a:off x="1132735" y="3156203"/>
            <a:ext cx="447675" cy="7620"/>
          </a:xfrm>
          <a:custGeom>
            <a:avLst/>
            <a:gdLst/>
            <a:ahLst/>
            <a:cxnLst/>
            <a:rect l="l" t="t" r="r" b="b"/>
            <a:pathLst>
              <a:path w="447675" h="7619">
                <a:moveTo>
                  <a:pt x="7399" y="7620"/>
                </a:moveTo>
                <a:lnTo>
                  <a:pt x="0" y="7620"/>
                </a:lnTo>
                <a:lnTo>
                  <a:pt x="5789" y="0"/>
                </a:lnTo>
                <a:lnTo>
                  <a:pt x="8314" y="0"/>
                </a:lnTo>
                <a:lnTo>
                  <a:pt x="7399" y="7620"/>
                </a:lnTo>
                <a:close/>
              </a:path>
              <a:path w="447675" h="7619">
                <a:moveTo>
                  <a:pt x="447249" y="7620"/>
                </a:moveTo>
                <a:lnTo>
                  <a:pt x="438508" y="7620"/>
                </a:lnTo>
                <a:lnTo>
                  <a:pt x="438508" y="0"/>
                </a:lnTo>
                <a:lnTo>
                  <a:pt x="441460" y="0"/>
                </a:lnTo>
                <a:lnTo>
                  <a:pt x="447249" y="7620"/>
                </a:lnTo>
                <a:close/>
              </a:path>
            </a:pathLst>
          </a:custGeom>
          <a:solidFill>
            <a:srgbClr val="FFFFD1"/>
          </a:solidFill>
        </p:spPr>
        <p:txBody>
          <a:bodyPr wrap="square" lIns="0" tIns="0" rIns="0" bIns="0" rtlCol="0"/>
          <a:lstStyle/>
          <a:p>
            <a:endParaRPr/>
          </a:p>
        </p:txBody>
      </p:sp>
      <p:sp>
        <p:nvSpPr>
          <p:cNvPr id="375" name="object 375"/>
          <p:cNvSpPr/>
          <p:nvPr/>
        </p:nvSpPr>
        <p:spPr>
          <a:xfrm>
            <a:off x="1138524" y="3150108"/>
            <a:ext cx="436245" cy="6350"/>
          </a:xfrm>
          <a:custGeom>
            <a:avLst/>
            <a:gdLst/>
            <a:ahLst/>
            <a:cxnLst/>
            <a:rect l="l" t="t" r="r" b="b"/>
            <a:pathLst>
              <a:path w="436244" h="6350">
                <a:moveTo>
                  <a:pt x="2524" y="6095"/>
                </a:moveTo>
                <a:lnTo>
                  <a:pt x="0" y="6095"/>
                </a:lnTo>
                <a:lnTo>
                  <a:pt x="4631" y="0"/>
                </a:lnTo>
                <a:lnTo>
                  <a:pt x="5085" y="0"/>
                </a:lnTo>
                <a:lnTo>
                  <a:pt x="2951" y="2540"/>
                </a:lnTo>
                <a:lnTo>
                  <a:pt x="2524" y="6095"/>
                </a:lnTo>
                <a:close/>
              </a:path>
              <a:path w="436244" h="6350">
                <a:moveTo>
                  <a:pt x="435671" y="6095"/>
                </a:moveTo>
                <a:lnTo>
                  <a:pt x="432719" y="6095"/>
                </a:lnTo>
                <a:lnTo>
                  <a:pt x="432719" y="2540"/>
                </a:lnTo>
                <a:lnTo>
                  <a:pt x="430585" y="0"/>
                </a:lnTo>
                <a:lnTo>
                  <a:pt x="431039" y="0"/>
                </a:lnTo>
                <a:lnTo>
                  <a:pt x="435671" y="6095"/>
                </a:lnTo>
                <a:close/>
              </a:path>
            </a:pathLst>
          </a:custGeom>
          <a:solidFill>
            <a:srgbClr val="FFFFD1"/>
          </a:solidFill>
        </p:spPr>
        <p:txBody>
          <a:bodyPr wrap="square" lIns="0" tIns="0" rIns="0" bIns="0" rtlCol="0"/>
          <a:lstStyle/>
          <a:p>
            <a:endParaRPr/>
          </a:p>
        </p:txBody>
      </p:sp>
      <p:sp>
        <p:nvSpPr>
          <p:cNvPr id="376" name="object 376"/>
          <p:cNvSpPr/>
          <p:nvPr/>
        </p:nvSpPr>
        <p:spPr>
          <a:xfrm>
            <a:off x="1143155" y="3144011"/>
            <a:ext cx="426720" cy="6350"/>
          </a:xfrm>
          <a:custGeom>
            <a:avLst/>
            <a:gdLst/>
            <a:ahLst/>
            <a:cxnLst/>
            <a:rect l="l" t="t" r="r" b="b"/>
            <a:pathLst>
              <a:path w="426719" h="6350">
                <a:moveTo>
                  <a:pt x="454" y="6096"/>
                </a:moveTo>
                <a:lnTo>
                  <a:pt x="0" y="6096"/>
                </a:lnTo>
                <a:lnTo>
                  <a:pt x="4631" y="0"/>
                </a:lnTo>
                <a:lnTo>
                  <a:pt x="5574" y="0"/>
                </a:lnTo>
                <a:lnTo>
                  <a:pt x="454" y="6096"/>
                </a:lnTo>
                <a:close/>
              </a:path>
              <a:path w="426719" h="6350">
                <a:moveTo>
                  <a:pt x="426408" y="6096"/>
                </a:moveTo>
                <a:lnTo>
                  <a:pt x="425954" y="6096"/>
                </a:lnTo>
                <a:lnTo>
                  <a:pt x="420833" y="0"/>
                </a:lnTo>
                <a:lnTo>
                  <a:pt x="421776" y="0"/>
                </a:lnTo>
                <a:lnTo>
                  <a:pt x="426408" y="6096"/>
                </a:lnTo>
                <a:close/>
              </a:path>
            </a:pathLst>
          </a:custGeom>
          <a:solidFill>
            <a:srgbClr val="FFFFD3"/>
          </a:solidFill>
        </p:spPr>
        <p:txBody>
          <a:bodyPr wrap="square" lIns="0" tIns="0" rIns="0" bIns="0" rtlCol="0"/>
          <a:lstStyle/>
          <a:p>
            <a:endParaRPr/>
          </a:p>
        </p:txBody>
      </p:sp>
      <p:sp>
        <p:nvSpPr>
          <p:cNvPr id="377" name="object 377"/>
          <p:cNvSpPr/>
          <p:nvPr/>
        </p:nvSpPr>
        <p:spPr>
          <a:xfrm>
            <a:off x="1147787" y="3134867"/>
            <a:ext cx="417195" cy="9525"/>
          </a:xfrm>
          <a:custGeom>
            <a:avLst/>
            <a:gdLst/>
            <a:ahLst/>
            <a:cxnLst/>
            <a:rect l="l" t="t" r="r" b="b"/>
            <a:pathLst>
              <a:path w="417194" h="9525">
                <a:moveTo>
                  <a:pt x="943" y="9143"/>
                </a:moveTo>
                <a:lnTo>
                  <a:pt x="0" y="9143"/>
                </a:lnTo>
                <a:lnTo>
                  <a:pt x="1254" y="7492"/>
                </a:lnTo>
                <a:lnTo>
                  <a:pt x="9308" y="0"/>
                </a:lnTo>
                <a:lnTo>
                  <a:pt x="10148" y="0"/>
                </a:lnTo>
                <a:lnTo>
                  <a:pt x="5880" y="5080"/>
                </a:lnTo>
                <a:lnTo>
                  <a:pt x="4356" y="5080"/>
                </a:lnTo>
                <a:lnTo>
                  <a:pt x="943" y="9143"/>
                </a:lnTo>
                <a:close/>
              </a:path>
              <a:path w="417194" h="9525">
                <a:moveTo>
                  <a:pt x="417145" y="9143"/>
                </a:moveTo>
                <a:lnTo>
                  <a:pt x="416202" y="9143"/>
                </a:lnTo>
                <a:lnTo>
                  <a:pt x="412788" y="5080"/>
                </a:lnTo>
                <a:lnTo>
                  <a:pt x="411264" y="5080"/>
                </a:lnTo>
                <a:lnTo>
                  <a:pt x="406997" y="0"/>
                </a:lnTo>
                <a:lnTo>
                  <a:pt x="407836" y="0"/>
                </a:lnTo>
                <a:lnTo>
                  <a:pt x="415891" y="7492"/>
                </a:lnTo>
                <a:lnTo>
                  <a:pt x="417145" y="9143"/>
                </a:lnTo>
                <a:close/>
              </a:path>
            </a:pathLst>
          </a:custGeom>
          <a:solidFill>
            <a:srgbClr val="FFFFD4"/>
          </a:solidFill>
        </p:spPr>
        <p:txBody>
          <a:bodyPr wrap="square" lIns="0" tIns="0" rIns="0" bIns="0" rtlCol="0"/>
          <a:lstStyle/>
          <a:p>
            <a:endParaRPr/>
          </a:p>
        </p:txBody>
      </p:sp>
      <p:sp>
        <p:nvSpPr>
          <p:cNvPr id="378" name="object 378"/>
          <p:cNvSpPr/>
          <p:nvPr/>
        </p:nvSpPr>
        <p:spPr>
          <a:xfrm>
            <a:off x="1157096" y="3127248"/>
            <a:ext cx="398780" cy="7620"/>
          </a:xfrm>
          <a:custGeom>
            <a:avLst/>
            <a:gdLst/>
            <a:ahLst/>
            <a:cxnLst/>
            <a:rect l="l" t="t" r="r" b="b"/>
            <a:pathLst>
              <a:path w="398780" h="7619">
                <a:moveTo>
                  <a:pt x="20955" y="0"/>
                </a:moveTo>
                <a:lnTo>
                  <a:pt x="8190" y="0"/>
                </a:lnTo>
                <a:lnTo>
                  <a:pt x="20955" y="0"/>
                </a:lnTo>
                <a:close/>
              </a:path>
              <a:path w="398780" h="7619">
                <a:moveTo>
                  <a:pt x="839" y="7619"/>
                </a:moveTo>
                <a:lnTo>
                  <a:pt x="0" y="7619"/>
                </a:lnTo>
                <a:lnTo>
                  <a:pt x="3839" y="4048"/>
                </a:lnTo>
                <a:lnTo>
                  <a:pt x="839" y="7619"/>
                </a:lnTo>
                <a:close/>
              </a:path>
              <a:path w="398780" h="7619">
                <a:moveTo>
                  <a:pt x="398527" y="7619"/>
                </a:moveTo>
                <a:lnTo>
                  <a:pt x="397688" y="7619"/>
                </a:lnTo>
                <a:lnTo>
                  <a:pt x="394687" y="4047"/>
                </a:lnTo>
                <a:lnTo>
                  <a:pt x="398527" y="7619"/>
                </a:lnTo>
                <a:close/>
              </a:path>
            </a:pathLst>
          </a:custGeom>
          <a:solidFill>
            <a:srgbClr val="FFFFD4"/>
          </a:solidFill>
        </p:spPr>
        <p:txBody>
          <a:bodyPr wrap="square" lIns="0" tIns="0" rIns="0" bIns="0" rtlCol="0"/>
          <a:lstStyle/>
          <a:p>
            <a:endParaRPr/>
          </a:p>
        </p:txBody>
      </p:sp>
      <p:sp>
        <p:nvSpPr>
          <p:cNvPr id="379" name="object 379"/>
          <p:cNvSpPr/>
          <p:nvPr/>
        </p:nvSpPr>
        <p:spPr>
          <a:xfrm>
            <a:off x="1165287" y="3119627"/>
            <a:ext cx="382270" cy="7620"/>
          </a:xfrm>
          <a:custGeom>
            <a:avLst/>
            <a:gdLst/>
            <a:ahLst/>
            <a:cxnLst/>
            <a:rect l="l" t="t" r="r" b="b"/>
            <a:pathLst>
              <a:path w="382269" h="7619">
                <a:moveTo>
                  <a:pt x="12764" y="7620"/>
                </a:moveTo>
                <a:lnTo>
                  <a:pt x="0" y="7620"/>
                </a:lnTo>
                <a:lnTo>
                  <a:pt x="8191" y="0"/>
                </a:lnTo>
                <a:lnTo>
                  <a:pt x="16422" y="0"/>
                </a:lnTo>
                <a:lnTo>
                  <a:pt x="12764" y="7620"/>
                </a:lnTo>
                <a:close/>
              </a:path>
              <a:path w="382269" h="7619">
                <a:moveTo>
                  <a:pt x="382145" y="7620"/>
                </a:moveTo>
                <a:lnTo>
                  <a:pt x="369380" y="7620"/>
                </a:lnTo>
                <a:lnTo>
                  <a:pt x="365722" y="0"/>
                </a:lnTo>
                <a:lnTo>
                  <a:pt x="373953" y="0"/>
                </a:lnTo>
                <a:lnTo>
                  <a:pt x="382145" y="7620"/>
                </a:lnTo>
                <a:close/>
              </a:path>
            </a:pathLst>
          </a:custGeom>
          <a:solidFill>
            <a:srgbClr val="FFFFD6"/>
          </a:solidFill>
        </p:spPr>
        <p:txBody>
          <a:bodyPr wrap="square" lIns="0" tIns="0" rIns="0" bIns="0" rtlCol="0"/>
          <a:lstStyle/>
          <a:p>
            <a:endParaRPr/>
          </a:p>
        </p:txBody>
      </p:sp>
      <p:sp>
        <p:nvSpPr>
          <p:cNvPr id="380" name="object 380"/>
          <p:cNvSpPr/>
          <p:nvPr/>
        </p:nvSpPr>
        <p:spPr>
          <a:xfrm>
            <a:off x="1173478" y="3112008"/>
            <a:ext cx="365760" cy="7620"/>
          </a:xfrm>
          <a:custGeom>
            <a:avLst/>
            <a:gdLst/>
            <a:ahLst/>
            <a:cxnLst/>
            <a:rect l="l" t="t" r="r" b="b"/>
            <a:pathLst>
              <a:path w="365759" h="7619">
                <a:moveTo>
                  <a:pt x="8230" y="7619"/>
                </a:moveTo>
                <a:lnTo>
                  <a:pt x="0" y="7619"/>
                </a:lnTo>
                <a:lnTo>
                  <a:pt x="8191" y="0"/>
                </a:lnTo>
                <a:lnTo>
                  <a:pt x="20422" y="0"/>
                </a:lnTo>
                <a:lnTo>
                  <a:pt x="19813" y="2540"/>
                </a:lnTo>
                <a:lnTo>
                  <a:pt x="10669" y="2540"/>
                </a:lnTo>
                <a:lnTo>
                  <a:pt x="8230" y="7619"/>
                </a:lnTo>
                <a:close/>
              </a:path>
              <a:path w="365759" h="7619">
                <a:moveTo>
                  <a:pt x="365762" y="7619"/>
                </a:moveTo>
                <a:lnTo>
                  <a:pt x="357531" y="7619"/>
                </a:lnTo>
                <a:lnTo>
                  <a:pt x="355093" y="2540"/>
                </a:lnTo>
                <a:lnTo>
                  <a:pt x="345949" y="2540"/>
                </a:lnTo>
                <a:lnTo>
                  <a:pt x="345339" y="0"/>
                </a:lnTo>
                <a:lnTo>
                  <a:pt x="357571" y="0"/>
                </a:lnTo>
                <a:lnTo>
                  <a:pt x="365762" y="7619"/>
                </a:lnTo>
                <a:close/>
              </a:path>
            </a:pathLst>
          </a:custGeom>
          <a:solidFill>
            <a:srgbClr val="FFFFD6"/>
          </a:solidFill>
        </p:spPr>
        <p:txBody>
          <a:bodyPr wrap="square" lIns="0" tIns="0" rIns="0" bIns="0" rtlCol="0"/>
          <a:lstStyle/>
          <a:p>
            <a:endParaRPr/>
          </a:p>
        </p:txBody>
      </p:sp>
      <p:sp>
        <p:nvSpPr>
          <p:cNvPr id="381" name="object 381"/>
          <p:cNvSpPr/>
          <p:nvPr/>
        </p:nvSpPr>
        <p:spPr>
          <a:xfrm>
            <a:off x="1181670" y="3105911"/>
            <a:ext cx="349885" cy="6350"/>
          </a:xfrm>
          <a:custGeom>
            <a:avLst/>
            <a:gdLst/>
            <a:ahLst/>
            <a:cxnLst/>
            <a:rect l="l" t="t" r="r" b="b"/>
            <a:pathLst>
              <a:path w="349884" h="6350">
                <a:moveTo>
                  <a:pt x="12231" y="6096"/>
                </a:moveTo>
                <a:lnTo>
                  <a:pt x="0" y="6096"/>
                </a:lnTo>
                <a:lnTo>
                  <a:pt x="9226" y="0"/>
                </a:lnTo>
                <a:lnTo>
                  <a:pt x="13694" y="0"/>
                </a:lnTo>
                <a:lnTo>
                  <a:pt x="12231" y="6096"/>
                </a:lnTo>
                <a:close/>
              </a:path>
              <a:path w="349884" h="6350">
                <a:moveTo>
                  <a:pt x="349380" y="6096"/>
                </a:moveTo>
                <a:lnTo>
                  <a:pt x="337148" y="6096"/>
                </a:lnTo>
                <a:lnTo>
                  <a:pt x="335685" y="0"/>
                </a:lnTo>
                <a:lnTo>
                  <a:pt x="340153" y="0"/>
                </a:lnTo>
                <a:lnTo>
                  <a:pt x="349274" y="5998"/>
                </a:lnTo>
                <a:close/>
              </a:path>
            </a:pathLst>
          </a:custGeom>
          <a:solidFill>
            <a:srgbClr val="FFFFD8"/>
          </a:solidFill>
        </p:spPr>
        <p:txBody>
          <a:bodyPr wrap="square" lIns="0" tIns="0" rIns="0" bIns="0" rtlCol="0"/>
          <a:lstStyle/>
          <a:p>
            <a:endParaRPr/>
          </a:p>
        </p:txBody>
      </p:sp>
      <p:sp>
        <p:nvSpPr>
          <p:cNvPr id="382" name="object 382"/>
          <p:cNvSpPr/>
          <p:nvPr/>
        </p:nvSpPr>
        <p:spPr>
          <a:xfrm>
            <a:off x="1190897" y="3099816"/>
            <a:ext cx="331470" cy="6350"/>
          </a:xfrm>
          <a:custGeom>
            <a:avLst/>
            <a:gdLst/>
            <a:ahLst/>
            <a:cxnLst/>
            <a:rect l="l" t="t" r="r" b="b"/>
            <a:pathLst>
              <a:path w="331469" h="6350">
                <a:moveTo>
                  <a:pt x="22207" y="2032"/>
                </a:moveTo>
                <a:lnTo>
                  <a:pt x="6179" y="2032"/>
                </a:lnTo>
                <a:lnTo>
                  <a:pt x="9270" y="0"/>
                </a:lnTo>
                <a:lnTo>
                  <a:pt x="22450" y="0"/>
                </a:lnTo>
                <a:lnTo>
                  <a:pt x="22207" y="2032"/>
                </a:lnTo>
                <a:close/>
              </a:path>
              <a:path w="331469" h="6350">
                <a:moveTo>
                  <a:pt x="4467" y="6095"/>
                </a:moveTo>
                <a:lnTo>
                  <a:pt x="0" y="6095"/>
                </a:lnTo>
                <a:lnTo>
                  <a:pt x="5305" y="2607"/>
                </a:lnTo>
                <a:lnTo>
                  <a:pt x="4467" y="6095"/>
                </a:lnTo>
                <a:close/>
              </a:path>
              <a:path w="331469" h="6350">
                <a:moveTo>
                  <a:pt x="330926" y="6095"/>
                </a:moveTo>
                <a:lnTo>
                  <a:pt x="326458" y="6095"/>
                </a:lnTo>
                <a:lnTo>
                  <a:pt x="325621" y="2607"/>
                </a:lnTo>
                <a:lnTo>
                  <a:pt x="330926" y="6095"/>
                </a:lnTo>
                <a:close/>
              </a:path>
              <a:path w="331469" h="6350">
                <a:moveTo>
                  <a:pt x="324746" y="2032"/>
                </a:moveTo>
                <a:lnTo>
                  <a:pt x="308719" y="2032"/>
                </a:lnTo>
                <a:lnTo>
                  <a:pt x="308475" y="0"/>
                </a:lnTo>
                <a:lnTo>
                  <a:pt x="321655" y="0"/>
                </a:lnTo>
                <a:lnTo>
                  <a:pt x="324746" y="2032"/>
                </a:lnTo>
                <a:close/>
              </a:path>
            </a:pathLst>
          </a:custGeom>
          <a:solidFill>
            <a:srgbClr val="FFFFD8"/>
          </a:solidFill>
        </p:spPr>
        <p:txBody>
          <a:bodyPr wrap="square" lIns="0" tIns="0" rIns="0" bIns="0" rtlCol="0"/>
          <a:lstStyle/>
          <a:p>
            <a:endParaRPr/>
          </a:p>
        </p:txBody>
      </p:sp>
      <p:sp>
        <p:nvSpPr>
          <p:cNvPr id="383" name="object 383"/>
          <p:cNvSpPr/>
          <p:nvPr/>
        </p:nvSpPr>
        <p:spPr>
          <a:xfrm>
            <a:off x="1200167" y="3093719"/>
            <a:ext cx="312420" cy="6350"/>
          </a:xfrm>
          <a:custGeom>
            <a:avLst/>
            <a:gdLst/>
            <a:ahLst/>
            <a:cxnLst/>
            <a:rect l="l" t="t" r="r" b="b"/>
            <a:pathLst>
              <a:path w="312419" h="6350">
                <a:moveTo>
                  <a:pt x="13180" y="6096"/>
                </a:moveTo>
                <a:lnTo>
                  <a:pt x="0" y="6096"/>
                </a:lnTo>
                <a:lnTo>
                  <a:pt x="9270" y="0"/>
                </a:lnTo>
                <a:lnTo>
                  <a:pt x="13912" y="0"/>
                </a:lnTo>
                <a:lnTo>
                  <a:pt x="13180" y="6096"/>
                </a:lnTo>
                <a:close/>
              </a:path>
              <a:path w="312419" h="6350">
                <a:moveTo>
                  <a:pt x="312385" y="6096"/>
                </a:moveTo>
                <a:lnTo>
                  <a:pt x="299205" y="6096"/>
                </a:lnTo>
                <a:lnTo>
                  <a:pt x="298473" y="0"/>
                </a:lnTo>
                <a:lnTo>
                  <a:pt x="303115" y="0"/>
                </a:lnTo>
                <a:lnTo>
                  <a:pt x="312385" y="6096"/>
                </a:lnTo>
                <a:close/>
              </a:path>
            </a:pathLst>
          </a:custGeom>
          <a:solidFill>
            <a:srgbClr val="FFFFDA"/>
          </a:solidFill>
        </p:spPr>
        <p:txBody>
          <a:bodyPr wrap="square" lIns="0" tIns="0" rIns="0" bIns="0" rtlCol="0"/>
          <a:lstStyle/>
          <a:p>
            <a:endParaRPr/>
          </a:p>
        </p:txBody>
      </p:sp>
      <p:sp>
        <p:nvSpPr>
          <p:cNvPr id="384" name="object 384"/>
          <p:cNvSpPr/>
          <p:nvPr/>
        </p:nvSpPr>
        <p:spPr>
          <a:xfrm>
            <a:off x="1209437" y="3087624"/>
            <a:ext cx="294005" cy="6350"/>
          </a:xfrm>
          <a:custGeom>
            <a:avLst/>
            <a:gdLst/>
            <a:ahLst/>
            <a:cxnLst/>
            <a:rect l="l" t="t" r="r" b="b"/>
            <a:pathLst>
              <a:path w="294005" h="6350">
                <a:moveTo>
                  <a:pt x="23478" y="1524"/>
                </a:moveTo>
                <a:lnTo>
                  <a:pt x="6952" y="1524"/>
                </a:lnTo>
                <a:lnTo>
                  <a:pt x="9270" y="0"/>
                </a:lnTo>
                <a:lnTo>
                  <a:pt x="24941" y="0"/>
                </a:lnTo>
                <a:lnTo>
                  <a:pt x="23478" y="1524"/>
                </a:lnTo>
                <a:close/>
              </a:path>
              <a:path w="294005" h="6350">
                <a:moveTo>
                  <a:pt x="4641" y="6095"/>
                </a:moveTo>
                <a:lnTo>
                  <a:pt x="0" y="6095"/>
                </a:lnTo>
                <a:lnTo>
                  <a:pt x="5039" y="2782"/>
                </a:lnTo>
                <a:lnTo>
                  <a:pt x="4641" y="6095"/>
                </a:lnTo>
                <a:close/>
              </a:path>
              <a:path w="294005" h="6350">
                <a:moveTo>
                  <a:pt x="293844" y="6095"/>
                </a:moveTo>
                <a:lnTo>
                  <a:pt x="289202" y="6095"/>
                </a:lnTo>
                <a:lnTo>
                  <a:pt x="288805" y="2782"/>
                </a:lnTo>
                <a:lnTo>
                  <a:pt x="293844" y="6095"/>
                </a:lnTo>
                <a:close/>
              </a:path>
              <a:path w="294005" h="6350">
                <a:moveTo>
                  <a:pt x="286892" y="1524"/>
                </a:moveTo>
                <a:lnTo>
                  <a:pt x="270366" y="1524"/>
                </a:lnTo>
                <a:lnTo>
                  <a:pt x="268902" y="0"/>
                </a:lnTo>
                <a:lnTo>
                  <a:pt x="284574" y="0"/>
                </a:lnTo>
                <a:lnTo>
                  <a:pt x="286892" y="1524"/>
                </a:lnTo>
                <a:close/>
              </a:path>
            </a:pathLst>
          </a:custGeom>
          <a:solidFill>
            <a:srgbClr val="FFFFDB"/>
          </a:solidFill>
        </p:spPr>
        <p:txBody>
          <a:bodyPr wrap="square" lIns="0" tIns="0" rIns="0" bIns="0" rtlCol="0"/>
          <a:lstStyle/>
          <a:p>
            <a:endParaRPr/>
          </a:p>
        </p:txBody>
      </p:sp>
      <p:sp>
        <p:nvSpPr>
          <p:cNvPr id="385" name="object 385"/>
          <p:cNvSpPr/>
          <p:nvPr/>
        </p:nvSpPr>
        <p:spPr>
          <a:xfrm>
            <a:off x="1218707" y="3080003"/>
            <a:ext cx="275590" cy="7620"/>
          </a:xfrm>
          <a:custGeom>
            <a:avLst/>
            <a:gdLst/>
            <a:ahLst/>
            <a:cxnLst/>
            <a:rect l="l" t="t" r="r" b="b"/>
            <a:pathLst>
              <a:path w="275590" h="7619">
                <a:moveTo>
                  <a:pt x="15671" y="7620"/>
                </a:moveTo>
                <a:lnTo>
                  <a:pt x="0" y="7620"/>
                </a:lnTo>
                <a:lnTo>
                  <a:pt x="943" y="6999"/>
                </a:lnTo>
                <a:lnTo>
                  <a:pt x="16788" y="0"/>
                </a:lnTo>
                <a:lnTo>
                  <a:pt x="22986" y="0"/>
                </a:lnTo>
                <a:lnTo>
                  <a:pt x="15671" y="7620"/>
                </a:lnTo>
                <a:close/>
              </a:path>
              <a:path w="275590" h="7619">
                <a:moveTo>
                  <a:pt x="275304" y="7620"/>
                </a:moveTo>
                <a:lnTo>
                  <a:pt x="259632" y="7620"/>
                </a:lnTo>
                <a:lnTo>
                  <a:pt x="252317" y="0"/>
                </a:lnTo>
                <a:lnTo>
                  <a:pt x="258515" y="0"/>
                </a:lnTo>
                <a:lnTo>
                  <a:pt x="274360" y="6999"/>
                </a:lnTo>
                <a:lnTo>
                  <a:pt x="275304" y="7620"/>
                </a:lnTo>
                <a:close/>
              </a:path>
            </a:pathLst>
          </a:custGeom>
          <a:solidFill>
            <a:srgbClr val="FFFFDB"/>
          </a:solidFill>
        </p:spPr>
        <p:txBody>
          <a:bodyPr wrap="square" lIns="0" tIns="0" rIns="0" bIns="0" rtlCol="0"/>
          <a:lstStyle/>
          <a:p>
            <a:endParaRPr/>
          </a:p>
        </p:txBody>
      </p:sp>
      <p:sp>
        <p:nvSpPr>
          <p:cNvPr id="386" name="object 386"/>
          <p:cNvSpPr/>
          <p:nvPr/>
        </p:nvSpPr>
        <p:spPr>
          <a:xfrm>
            <a:off x="1235496" y="3072383"/>
            <a:ext cx="241935" cy="7620"/>
          </a:xfrm>
          <a:custGeom>
            <a:avLst/>
            <a:gdLst/>
            <a:ahLst/>
            <a:cxnLst/>
            <a:rect l="l" t="t" r="r" b="b"/>
            <a:pathLst>
              <a:path w="241934" h="7619">
                <a:moveTo>
                  <a:pt x="6197" y="7619"/>
                </a:moveTo>
                <a:lnTo>
                  <a:pt x="0" y="7619"/>
                </a:lnTo>
                <a:lnTo>
                  <a:pt x="17249" y="0"/>
                </a:lnTo>
                <a:lnTo>
                  <a:pt x="24547" y="0"/>
                </a:lnTo>
                <a:lnTo>
                  <a:pt x="17231" y="4064"/>
                </a:lnTo>
                <a:lnTo>
                  <a:pt x="9611" y="4064"/>
                </a:lnTo>
                <a:lnTo>
                  <a:pt x="6197" y="7619"/>
                </a:lnTo>
                <a:close/>
              </a:path>
              <a:path w="241934" h="7619">
                <a:moveTo>
                  <a:pt x="241726" y="7619"/>
                </a:moveTo>
                <a:lnTo>
                  <a:pt x="235528" y="7619"/>
                </a:lnTo>
                <a:lnTo>
                  <a:pt x="232115" y="4064"/>
                </a:lnTo>
                <a:lnTo>
                  <a:pt x="224495" y="4064"/>
                </a:lnTo>
                <a:lnTo>
                  <a:pt x="217179" y="0"/>
                </a:lnTo>
                <a:lnTo>
                  <a:pt x="224477" y="0"/>
                </a:lnTo>
                <a:lnTo>
                  <a:pt x="241726" y="7619"/>
                </a:lnTo>
                <a:close/>
              </a:path>
            </a:pathLst>
          </a:custGeom>
          <a:solidFill>
            <a:srgbClr val="FFFFDD"/>
          </a:solidFill>
        </p:spPr>
        <p:txBody>
          <a:bodyPr wrap="square" lIns="0" tIns="0" rIns="0" bIns="0" rtlCol="0"/>
          <a:lstStyle/>
          <a:p>
            <a:endParaRPr/>
          </a:p>
        </p:txBody>
      </p:sp>
      <p:sp>
        <p:nvSpPr>
          <p:cNvPr id="387" name="object 387"/>
          <p:cNvSpPr/>
          <p:nvPr/>
        </p:nvSpPr>
        <p:spPr>
          <a:xfrm>
            <a:off x="1252746" y="3065776"/>
            <a:ext cx="207645" cy="6985"/>
          </a:xfrm>
          <a:custGeom>
            <a:avLst/>
            <a:gdLst/>
            <a:ahLst/>
            <a:cxnLst/>
            <a:rect l="l" t="t" r="r" b="b"/>
            <a:pathLst>
              <a:path w="207644" h="6985">
                <a:moveTo>
                  <a:pt x="7297" y="6607"/>
                </a:moveTo>
                <a:lnTo>
                  <a:pt x="0" y="6607"/>
                </a:lnTo>
                <a:lnTo>
                  <a:pt x="9146" y="2566"/>
                </a:lnTo>
                <a:lnTo>
                  <a:pt x="19190" y="0"/>
                </a:lnTo>
                <a:lnTo>
                  <a:pt x="7297" y="6607"/>
                </a:lnTo>
                <a:close/>
              </a:path>
              <a:path w="207644" h="6985">
                <a:moveTo>
                  <a:pt x="207227" y="6607"/>
                </a:moveTo>
                <a:lnTo>
                  <a:pt x="199930" y="6607"/>
                </a:lnTo>
                <a:lnTo>
                  <a:pt x="188037" y="0"/>
                </a:lnTo>
                <a:lnTo>
                  <a:pt x="198081" y="2566"/>
                </a:lnTo>
                <a:lnTo>
                  <a:pt x="207227" y="6607"/>
                </a:lnTo>
                <a:close/>
              </a:path>
            </a:pathLst>
          </a:custGeom>
          <a:solidFill>
            <a:srgbClr val="FFFFDD"/>
          </a:solidFill>
        </p:spPr>
        <p:txBody>
          <a:bodyPr wrap="square" lIns="0" tIns="0" rIns="0" bIns="0" rtlCol="0"/>
          <a:lstStyle/>
          <a:p>
            <a:endParaRPr/>
          </a:p>
        </p:txBody>
      </p:sp>
      <p:sp>
        <p:nvSpPr>
          <p:cNvPr id="388" name="object 388"/>
          <p:cNvSpPr/>
          <p:nvPr/>
        </p:nvSpPr>
        <p:spPr>
          <a:xfrm>
            <a:off x="1279874" y="3060446"/>
            <a:ext cx="153035" cy="0"/>
          </a:xfrm>
          <a:custGeom>
            <a:avLst/>
            <a:gdLst/>
            <a:ahLst/>
            <a:cxnLst/>
            <a:rect l="l" t="t" r="r" b="b"/>
            <a:pathLst>
              <a:path w="153034">
                <a:moveTo>
                  <a:pt x="0" y="0"/>
                </a:moveTo>
                <a:lnTo>
                  <a:pt x="152971" y="0"/>
                </a:lnTo>
              </a:path>
            </a:pathLst>
          </a:custGeom>
          <a:ln w="6604">
            <a:solidFill>
              <a:srgbClr val="FFFFDF"/>
            </a:solidFill>
          </a:ln>
        </p:spPr>
        <p:txBody>
          <a:bodyPr wrap="square" lIns="0" tIns="0" rIns="0" bIns="0" rtlCol="0"/>
          <a:lstStyle/>
          <a:p>
            <a:endParaRPr/>
          </a:p>
        </p:txBody>
      </p:sp>
      <p:sp>
        <p:nvSpPr>
          <p:cNvPr id="389" name="object 389"/>
          <p:cNvSpPr/>
          <p:nvPr/>
        </p:nvSpPr>
        <p:spPr>
          <a:xfrm>
            <a:off x="1305719" y="3054858"/>
            <a:ext cx="101600" cy="0"/>
          </a:xfrm>
          <a:custGeom>
            <a:avLst/>
            <a:gdLst/>
            <a:ahLst/>
            <a:cxnLst/>
            <a:rect l="l" t="t" r="r" b="b"/>
            <a:pathLst>
              <a:path w="101600">
                <a:moveTo>
                  <a:pt x="0" y="0"/>
                </a:moveTo>
                <a:lnTo>
                  <a:pt x="101281" y="0"/>
                </a:lnTo>
              </a:path>
            </a:pathLst>
          </a:custGeom>
          <a:ln w="4571">
            <a:solidFill>
              <a:srgbClr val="FFFFDF"/>
            </a:solidFill>
          </a:ln>
        </p:spPr>
        <p:txBody>
          <a:bodyPr wrap="square" lIns="0" tIns="0" rIns="0" bIns="0" rtlCol="0"/>
          <a:lstStyle/>
          <a:p>
            <a:endParaRPr/>
          </a:p>
        </p:txBody>
      </p:sp>
      <p:sp>
        <p:nvSpPr>
          <p:cNvPr id="390" name="object 390"/>
          <p:cNvSpPr/>
          <p:nvPr/>
        </p:nvSpPr>
        <p:spPr>
          <a:xfrm>
            <a:off x="1083563" y="3051048"/>
            <a:ext cx="546100" cy="509270"/>
          </a:xfrm>
          <a:custGeom>
            <a:avLst/>
            <a:gdLst/>
            <a:ahLst/>
            <a:cxnLst/>
            <a:rect l="l" t="t" r="r" b="b"/>
            <a:pathLst>
              <a:path w="546100" h="509270">
                <a:moveTo>
                  <a:pt x="4572" y="300228"/>
                </a:moveTo>
                <a:lnTo>
                  <a:pt x="3048" y="294131"/>
                </a:lnTo>
                <a:lnTo>
                  <a:pt x="1524" y="280415"/>
                </a:lnTo>
                <a:lnTo>
                  <a:pt x="0" y="268223"/>
                </a:lnTo>
                <a:lnTo>
                  <a:pt x="112" y="241299"/>
                </a:lnTo>
                <a:lnTo>
                  <a:pt x="1524" y="228599"/>
                </a:lnTo>
                <a:lnTo>
                  <a:pt x="3048" y="216407"/>
                </a:lnTo>
                <a:lnTo>
                  <a:pt x="6096" y="204215"/>
                </a:lnTo>
                <a:lnTo>
                  <a:pt x="9144" y="190499"/>
                </a:lnTo>
                <a:lnTo>
                  <a:pt x="12192" y="179831"/>
                </a:lnTo>
                <a:lnTo>
                  <a:pt x="21336" y="155447"/>
                </a:lnTo>
                <a:lnTo>
                  <a:pt x="33528" y="134111"/>
                </a:lnTo>
                <a:lnTo>
                  <a:pt x="38100" y="126999"/>
                </a:lnTo>
                <a:lnTo>
                  <a:pt x="37706" y="130277"/>
                </a:lnTo>
                <a:lnTo>
                  <a:pt x="35052" y="134111"/>
                </a:lnTo>
                <a:lnTo>
                  <a:pt x="28956" y="146303"/>
                </a:lnTo>
                <a:lnTo>
                  <a:pt x="20900" y="165099"/>
                </a:lnTo>
                <a:lnTo>
                  <a:pt x="18288" y="165099"/>
                </a:lnTo>
                <a:lnTo>
                  <a:pt x="15240" y="177799"/>
                </a:lnTo>
                <a:lnTo>
                  <a:pt x="13716" y="177799"/>
                </a:lnTo>
                <a:lnTo>
                  <a:pt x="12640" y="186764"/>
                </a:lnTo>
                <a:lnTo>
                  <a:pt x="11239" y="190499"/>
                </a:lnTo>
                <a:lnTo>
                  <a:pt x="10667" y="190499"/>
                </a:lnTo>
                <a:lnTo>
                  <a:pt x="10316" y="193430"/>
                </a:lnTo>
                <a:lnTo>
                  <a:pt x="7620" y="204215"/>
                </a:lnTo>
                <a:lnTo>
                  <a:pt x="6228" y="215347"/>
                </a:lnTo>
                <a:lnTo>
                  <a:pt x="6096" y="215899"/>
                </a:lnTo>
                <a:lnTo>
                  <a:pt x="4572" y="215899"/>
                </a:lnTo>
                <a:lnTo>
                  <a:pt x="1524" y="241299"/>
                </a:lnTo>
                <a:lnTo>
                  <a:pt x="1524" y="279399"/>
                </a:lnTo>
                <a:lnTo>
                  <a:pt x="3048" y="279399"/>
                </a:lnTo>
                <a:lnTo>
                  <a:pt x="3048" y="292099"/>
                </a:lnTo>
                <a:lnTo>
                  <a:pt x="4572" y="292099"/>
                </a:lnTo>
                <a:lnTo>
                  <a:pt x="4572" y="300228"/>
                </a:lnTo>
                <a:close/>
              </a:path>
              <a:path w="546100" h="509270">
                <a:moveTo>
                  <a:pt x="39976" y="126999"/>
                </a:moveTo>
                <a:lnTo>
                  <a:pt x="38100" y="126999"/>
                </a:lnTo>
                <a:lnTo>
                  <a:pt x="47244" y="112775"/>
                </a:lnTo>
                <a:lnTo>
                  <a:pt x="79248" y="74676"/>
                </a:lnTo>
                <a:lnTo>
                  <a:pt x="120396" y="44195"/>
                </a:lnTo>
                <a:lnTo>
                  <a:pt x="166116" y="19812"/>
                </a:lnTo>
                <a:lnTo>
                  <a:pt x="192024" y="12191"/>
                </a:lnTo>
                <a:lnTo>
                  <a:pt x="204216" y="7619"/>
                </a:lnTo>
                <a:lnTo>
                  <a:pt x="217931" y="4571"/>
                </a:lnTo>
                <a:lnTo>
                  <a:pt x="259080" y="0"/>
                </a:lnTo>
                <a:lnTo>
                  <a:pt x="286512" y="0"/>
                </a:lnTo>
                <a:lnTo>
                  <a:pt x="313943" y="3047"/>
                </a:lnTo>
                <a:lnTo>
                  <a:pt x="259080" y="3047"/>
                </a:lnTo>
                <a:lnTo>
                  <a:pt x="217931" y="7619"/>
                </a:lnTo>
                <a:lnTo>
                  <a:pt x="205740" y="10667"/>
                </a:lnTo>
                <a:lnTo>
                  <a:pt x="196598" y="12699"/>
                </a:lnTo>
                <a:lnTo>
                  <a:pt x="192024" y="12699"/>
                </a:lnTo>
                <a:lnTo>
                  <a:pt x="186393" y="15827"/>
                </a:lnTo>
                <a:lnTo>
                  <a:pt x="167640" y="22859"/>
                </a:lnTo>
                <a:lnTo>
                  <a:pt x="162198" y="25399"/>
                </a:lnTo>
                <a:lnTo>
                  <a:pt x="161544" y="25399"/>
                </a:lnTo>
                <a:lnTo>
                  <a:pt x="161012" y="25952"/>
                </a:lnTo>
                <a:lnTo>
                  <a:pt x="144780" y="33527"/>
                </a:lnTo>
                <a:lnTo>
                  <a:pt x="136208" y="38099"/>
                </a:lnTo>
                <a:lnTo>
                  <a:pt x="131064" y="38099"/>
                </a:lnTo>
                <a:lnTo>
                  <a:pt x="130712" y="41030"/>
                </a:lnTo>
                <a:lnTo>
                  <a:pt x="121920" y="45719"/>
                </a:lnTo>
                <a:lnTo>
                  <a:pt x="114808" y="50799"/>
                </a:lnTo>
                <a:lnTo>
                  <a:pt x="112776" y="50799"/>
                </a:lnTo>
                <a:lnTo>
                  <a:pt x="112355" y="52551"/>
                </a:lnTo>
                <a:lnTo>
                  <a:pt x="100584" y="60959"/>
                </a:lnTo>
                <a:lnTo>
                  <a:pt x="82296" y="76199"/>
                </a:lnTo>
                <a:lnTo>
                  <a:pt x="80772" y="76199"/>
                </a:lnTo>
                <a:lnTo>
                  <a:pt x="72767" y="85728"/>
                </a:lnTo>
                <a:lnTo>
                  <a:pt x="69596" y="88899"/>
                </a:lnTo>
                <a:lnTo>
                  <a:pt x="68580" y="88899"/>
                </a:lnTo>
                <a:lnTo>
                  <a:pt x="57912" y="101599"/>
                </a:lnTo>
                <a:lnTo>
                  <a:pt x="57796" y="102563"/>
                </a:lnTo>
                <a:lnTo>
                  <a:pt x="48768" y="114299"/>
                </a:lnTo>
                <a:lnTo>
                  <a:pt x="47244" y="114299"/>
                </a:lnTo>
                <a:lnTo>
                  <a:pt x="46924" y="116962"/>
                </a:lnTo>
                <a:lnTo>
                  <a:pt x="39976" y="126999"/>
                </a:lnTo>
                <a:close/>
              </a:path>
              <a:path w="546100" h="509270">
                <a:moveTo>
                  <a:pt x="507491" y="126999"/>
                </a:moveTo>
                <a:lnTo>
                  <a:pt x="504987" y="126999"/>
                </a:lnTo>
                <a:lnTo>
                  <a:pt x="498348" y="116670"/>
                </a:lnTo>
                <a:lnTo>
                  <a:pt x="498348" y="114299"/>
                </a:lnTo>
                <a:lnTo>
                  <a:pt x="496823" y="114299"/>
                </a:lnTo>
                <a:lnTo>
                  <a:pt x="487795" y="102563"/>
                </a:lnTo>
                <a:lnTo>
                  <a:pt x="487680" y="101599"/>
                </a:lnTo>
                <a:lnTo>
                  <a:pt x="477012" y="88899"/>
                </a:lnTo>
                <a:lnTo>
                  <a:pt x="475995" y="88899"/>
                </a:lnTo>
                <a:lnTo>
                  <a:pt x="472823" y="85727"/>
                </a:lnTo>
                <a:lnTo>
                  <a:pt x="464820" y="76199"/>
                </a:lnTo>
                <a:lnTo>
                  <a:pt x="463295" y="76199"/>
                </a:lnTo>
                <a:lnTo>
                  <a:pt x="445008" y="60959"/>
                </a:lnTo>
                <a:lnTo>
                  <a:pt x="433236" y="52551"/>
                </a:lnTo>
                <a:lnTo>
                  <a:pt x="432816" y="50799"/>
                </a:lnTo>
                <a:lnTo>
                  <a:pt x="430783" y="50799"/>
                </a:lnTo>
                <a:lnTo>
                  <a:pt x="423672" y="45719"/>
                </a:lnTo>
                <a:lnTo>
                  <a:pt x="414879" y="41030"/>
                </a:lnTo>
                <a:lnTo>
                  <a:pt x="414528" y="38099"/>
                </a:lnTo>
                <a:lnTo>
                  <a:pt x="409383" y="38099"/>
                </a:lnTo>
                <a:lnTo>
                  <a:pt x="400812" y="33527"/>
                </a:lnTo>
                <a:lnTo>
                  <a:pt x="384579" y="25952"/>
                </a:lnTo>
                <a:lnTo>
                  <a:pt x="384048" y="25399"/>
                </a:lnTo>
                <a:lnTo>
                  <a:pt x="383393" y="25399"/>
                </a:lnTo>
                <a:lnTo>
                  <a:pt x="377952" y="22859"/>
                </a:lnTo>
                <a:lnTo>
                  <a:pt x="359197" y="15827"/>
                </a:lnTo>
                <a:lnTo>
                  <a:pt x="353568" y="12699"/>
                </a:lnTo>
                <a:lnTo>
                  <a:pt x="348993" y="12699"/>
                </a:lnTo>
                <a:lnTo>
                  <a:pt x="339852" y="10667"/>
                </a:lnTo>
                <a:lnTo>
                  <a:pt x="327660" y="7619"/>
                </a:lnTo>
                <a:lnTo>
                  <a:pt x="286512" y="3047"/>
                </a:lnTo>
                <a:lnTo>
                  <a:pt x="313943" y="3047"/>
                </a:lnTo>
                <a:lnTo>
                  <a:pt x="327660" y="4571"/>
                </a:lnTo>
                <a:lnTo>
                  <a:pt x="341376" y="7619"/>
                </a:lnTo>
                <a:lnTo>
                  <a:pt x="353568" y="12191"/>
                </a:lnTo>
                <a:lnTo>
                  <a:pt x="379476" y="19812"/>
                </a:lnTo>
                <a:lnTo>
                  <a:pt x="425196" y="44195"/>
                </a:lnTo>
                <a:lnTo>
                  <a:pt x="464820" y="74676"/>
                </a:lnTo>
                <a:lnTo>
                  <a:pt x="498348" y="112775"/>
                </a:lnTo>
                <a:lnTo>
                  <a:pt x="507491" y="126999"/>
                </a:lnTo>
                <a:close/>
              </a:path>
              <a:path w="546100" h="509270">
                <a:moveTo>
                  <a:pt x="270358" y="509015"/>
                </a:moveTo>
                <a:lnTo>
                  <a:pt x="245364" y="509015"/>
                </a:lnTo>
                <a:lnTo>
                  <a:pt x="236215" y="507999"/>
                </a:lnTo>
                <a:lnTo>
                  <a:pt x="269748" y="507999"/>
                </a:lnTo>
                <a:lnTo>
                  <a:pt x="270358" y="509015"/>
                </a:lnTo>
                <a:close/>
              </a:path>
              <a:path w="546100" h="509270">
                <a:moveTo>
                  <a:pt x="190116" y="497674"/>
                </a:moveTo>
                <a:lnTo>
                  <a:pt x="183386" y="495299"/>
                </a:lnTo>
                <a:lnTo>
                  <a:pt x="188976" y="495299"/>
                </a:lnTo>
                <a:lnTo>
                  <a:pt x="190116" y="497674"/>
                </a:lnTo>
                <a:close/>
              </a:path>
              <a:path w="546100" h="509270">
                <a:moveTo>
                  <a:pt x="131084" y="472044"/>
                </a:moveTo>
                <a:lnTo>
                  <a:pt x="127062" y="469899"/>
                </a:lnTo>
                <a:lnTo>
                  <a:pt x="129540" y="469899"/>
                </a:lnTo>
                <a:lnTo>
                  <a:pt x="131084" y="472044"/>
                </a:lnTo>
                <a:close/>
              </a:path>
              <a:path w="546100" h="509270">
                <a:moveTo>
                  <a:pt x="111595" y="460057"/>
                </a:moveTo>
                <a:lnTo>
                  <a:pt x="107593" y="457199"/>
                </a:lnTo>
                <a:lnTo>
                  <a:pt x="111252" y="457199"/>
                </a:lnTo>
                <a:lnTo>
                  <a:pt x="111595" y="460057"/>
                </a:lnTo>
                <a:close/>
              </a:path>
              <a:path w="546100" h="509270">
                <a:moveTo>
                  <a:pt x="54864" y="407670"/>
                </a:moveTo>
                <a:lnTo>
                  <a:pt x="53886" y="406399"/>
                </a:lnTo>
                <a:lnTo>
                  <a:pt x="54864" y="406399"/>
                </a:lnTo>
                <a:lnTo>
                  <a:pt x="54864" y="407670"/>
                </a:lnTo>
                <a:close/>
              </a:path>
              <a:path w="546100" h="509270">
                <a:moveTo>
                  <a:pt x="45720" y="395393"/>
                </a:moveTo>
                <a:lnTo>
                  <a:pt x="44631" y="393699"/>
                </a:lnTo>
                <a:lnTo>
                  <a:pt x="45720" y="393699"/>
                </a:lnTo>
                <a:lnTo>
                  <a:pt x="45720" y="395393"/>
                </a:lnTo>
                <a:close/>
              </a:path>
              <a:path w="546100" h="509270">
                <a:moveTo>
                  <a:pt x="38474" y="384123"/>
                </a:moveTo>
                <a:lnTo>
                  <a:pt x="36466" y="380999"/>
                </a:lnTo>
                <a:lnTo>
                  <a:pt x="38100" y="380999"/>
                </a:lnTo>
                <a:lnTo>
                  <a:pt x="38474" y="384123"/>
                </a:lnTo>
                <a:close/>
              </a:path>
              <a:path w="546100" h="509270">
                <a:moveTo>
                  <a:pt x="30480" y="371094"/>
                </a:moveTo>
                <a:lnTo>
                  <a:pt x="28883" y="368299"/>
                </a:lnTo>
                <a:lnTo>
                  <a:pt x="30480" y="368299"/>
                </a:lnTo>
                <a:lnTo>
                  <a:pt x="30480" y="371094"/>
                </a:lnTo>
                <a:close/>
              </a:path>
              <a:path w="546100" h="509270">
                <a:moveTo>
                  <a:pt x="24384" y="359664"/>
                </a:moveTo>
                <a:lnTo>
                  <a:pt x="22351" y="355599"/>
                </a:lnTo>
                <a:lnTo>
                  <a:pt x="24384" y="355599"/>
                </a:lnTo>
                <a:lnTo>
                  <a:pt x="24384" y="359664"/>
                </a:lnTo>
                <a:close/>
              </a:path>
              <a:path w="546100" h="509270">
                <a:moveTo>
                  <a:pt x="18288" y="346456"/>
                </a:moveTo>
                <a:lnTo>
                  <a:pt x="16763" y="342899"/>
                </a:lnTo>
                <a:lnTo>
                  <a:pt x="18288" y="342899"/>
                </a:lnTo>
                <a:lnTo>
                  <a:pt x="18288" y="346456"/>
                </a:lnTo>
                <a:close/>
              </a:path>
              <a:path w="546100" h="509270">
                <a:moveTo>
                  <a:pt x="13716" y="334772"/>
                </a:moveTo>
                <a:lnTo>
                  <a:pt x="12192" y="330708"/>
                </a:lnTo>
                <a:lnTo>
                  <a:pt x="12064" y="330199"/>
                </a:lnTo>
                <a:lnTo>
                  <a:pt x="13716" y="330199"/>
                </a:lnTo>
                <a:lnTo>
                  <a:pt x="13716" y="334772"/>
                </a:lnTo>
                <a:close/>
              </a:path>
              <a:path w="546100" h="509270">
                <a:moveTo>
                  <a:pt x="9144" y="318516"/>
                </a:moveTo>
                <a:lnTo>
                  <a:pt x="8889" y="317499"/>
                </a:lnTo>
                <a:lnTo>
                  <a:pt x="9144" y="317499"/>
                </a:lnTo>
                <a:lnTo>
                  <a:pt x="9144" y="318516"/>
                </a:lnTo>
                <a:close/>
              </a:path>
              <a:path w="546100" h="509270">
                <a:moveTo>
                  <a:pt x="7620" y="312420"/>
                </a:moveTo>
                <a:lnTo>
                  <a:pt x="5714" y="304799"/>
                </a:lnTo>
                <a:lnTo>
                  <a:pt x="7450" y="304799"/>
                </a:lnTo>
                <a:lnTo>
                  <a:pt x="7620" y="306324"/>
                </a:lnTo>
                <a:lnTo>
                  <a:pt x="7620" y="312420"/>
                </a:lnTo>
                <a:close/>
              </a:path>
              <a:path w="546100" h="509270">
                <a:moveTo>
                  <a:pt x="536213" y="319453"/>
                </a:moveTo>
                <a:lnTo>
                  <a:pt x="536448" y="317499"/>
                </a:lnTo>
                <a:lnTo>
                  <a:pt x="539496" y="304799"/>
                </a:lnTo>
                <a:lnTo>
                  <a:pt x="542544" y="279399"/>
                </a:lnTo>
                <a:lnTo>
                  <a:pt x="544068" y="241299"/>
                </a:lnTo>
                <a:lnTo>
                  <a:pt x="542544" y="241299"/>
                </a:lnTo>
                <a:lnTo>
                  <a:pt x="542544" y="228599"/>
                </a:lnTo>
                <a:lnTo>
                  <a:pt x="541020" y="228599"/>
                </a:lnTo>
                <a:lnTo>
                  <a:pt x="541020" y="215899"/>
                </a:lnTo>
                <a:lnTo>
                  <a:pt x="539432" y="215899"/>
                </a:lnTo>
                <a:lnTo>
                  <a:pt x="537972" y="204217"/>
                </a:lnTo>
                <a:lnTo>
                  <a:pt x="537972" y="203199"/>
                </a:lnTo>
                <a:lnTo>
                  <a:pt x="537717" y="203199"/>
                </a:lnTo>
                <a:lnTo>
                  <a:pt x="534924" y="192024"/>
                </a:lnTo>
                <a:lnTo>
                  <a:pt x="534924" y="190499"/>
                </a:lnTo>
                <a:lnTo>
                  <a:pt x="534352" y="190499"/>
                </a:lnTo>
                <a:lnTo>
                  <a:pt x="531876" y="183896"/>
                </a:lnTo>
                <a:lnTo>
                  <a:pt x="531876" y="177799"/>
                </a:lnTo>
                <a:lnTo>
                  <a:pt x="529589" y="177799"/>
                </a:lnTo>
                <a:lnTo>
                  <a:pt x="527304" y="171704"/>
                </a:lnTo>
                <a:lnTo>
                  <a:pt x="527304" y="165099"/>
                </a:lnTo>
                <a:lnTo>
                  <a:pt x="524691" y="165099"/>
                </a:lnTo>
                <a:lnTo>
                  <a:pt x="521208" y="156972"/>
                </a:lnTo>
                <a:lnTo>
                  <a:pt x="521208" y="152399"/>
                </a:lnTo>
                <a:lnTo>
                  <a:pt x="519248" y="152399"/>
                </a:lnTo>
                <a:lnTo>
                  <a:pt x="516636" y="146303"/>
                </a:lnTo>
                <a:lnTo>
                  <a:pt x="513588" y="140970"/>
                </a:lnTo>
                <a:lnTo>
                  <a:pt x="513588" y="139699"/>
                </a:lnTo>
                <a:lnTo>
                  <a:pt x="512861" y="139699"/>
                </a:lnTo>
                <a:lnTo>
                  <a:pt x="510539" y="135635"/>
                </a:lnTo>
                <a:lnTo>
                  <a:pt x="507492" y="130894"/>
                </a:lnTo>
                <a:lnTo>
                  <a:pt x="507492" y="127000"/>
                </a:lnTo>
                <a:lnTo>
                  <a:pt x="512063" y="134111"/>
                </a:lnTo>
                <a:lnTo>
                  <a:pt x="524256" y="155447"/>
                </a:lnTo>
                <a:lnTo>
                  <a:pt x="533400" y="179831"/>
                </a:lnTo>
                <a:lnTo>
                  <a:pt x="536448" y="190499"/>
                </a:lnTo>
                <a:lnTo>
                  <a:pt x="539496" y="204217"/>
                </a:lnTo>
                <a:lnTo>
                  <a:pt x="542544" y="216407"/>
                </a:lnTo>
                <a:lnTo>
                  <a:pt x="544068" y="228599"/>
                </a:lnTo>
                <a:lnTo>
                  <a:pt x="545479" y="241299"/>
                </a:lnTo>
                <a:lnTo>
                  <a:pt x="545592" y="268223"/>
                </a:lnTo>
                <a:lnTo>
                  <a:pt x="544068" y="280415"/>
                </a:lnTo>
                <a:lnTo>
                  <a:pt x="542544" y="294131"/>
                </a:lnTo>
                <a:lnTo>
                  <a:pt x="536213" y="319453"/>
                </a:lnTo>
                <a:close/>
              </a:path>
              <a:path w="546100" h="509270">
                <a:moveTo>
                  <a:pt x="526711" y="347838"/>
                </a:moveTo>
                <a:lnTo>
                  <a:pt x="527304" y="342899"/>
                </a:lnTo>
                <a:lnTo>
                  <a:pt x="531368" y="336125"/>
                </a:lnTo>
                <a:lnTo>
                  <a:pt x="528828" y="342900"/>
                </a:lnTo>
                <a:lnTo>
                  <a:pt x="526711" y="347838"/>
                </a:lnTo>
                <a:close/>
              </a:path>
              <a:path w="546100" h="509270">
                <a:moveTo>
                  <a:pt x="507117" y="384122"/>
                </a:moveTo>
                <a:lnTo>
                  <a:pt x="507492" y="380999"/>
                </a:lnTo>
                <a:lnTo>
                  <a:pt x="509125" y="380999"/>
                </a:lnTo>
                <a:lnTo>
                  <a:pt x="507117" y="384122"/>
                </a:lnTo>
                <a:close/>
              </a:path>
              <a:path w="546100" h="509270">
                <a:moveTo>
                  <a:pt x="499622" y="395781"/>
                </a:moveTo>
                <a:lnTo>
                  <a:pt x="499872" y="393699"/>
                </a:lnTo>
                <a:lnTo>
                  <a:pt x="500960" y="393699"/>
                </a:lnTo>
                <a:lnTo>
                  <a:pt x="499622" y="395781"/>
                </a:lnTo>
                <a:close/>
              </a:path>
              <a:path w="546100" h="509270">
                <a:moveTo>
                  <a:pt x="490547" y="407904"/>
                </a:moveTo>
                <a:lnTo>
                  <a:pt x="490728" y="406399"/>
                </a:lnTo>
                <a:lnTo>
                  <a:pt x="491705" y="406399"/>
                </a:lnTo>
                <a:lnTo>
                  <a:pt x="490547" y="407904"/>
                </a:lnTo>
                <a:close/>
              </a:path>
              <a:path w="546100" h="509270">
                <a:moveTo>
                  <a:pt x="433997" y="460057"/>
                </a:moveTo>
                <a:lnTo>
                  <a:pt x="434340" y="457199"/>
                </a:lnTo>
                <a:lnTo>
                  <a:pt x="437998" y="457199"/>
                </a:lnTo>
                <a:lnTo>
                  <a:pt x="433997" y="460057"/>
                </a:lnTo>
                <a:close/>
              </a:path>
              <a:path w="546100" h="509270">
                <a:moveTo>
                  <a:pt x="414507" y="472044"/>
                </a:moveTo>
                <a:lnTo>
                  <a:pt x="416052" y="469899"/>
                </a:lnTo>
                <a:lnTo>
                  <a:pt x="418529" y="469899"/>
                </a:lnTo>
                <a:lnTo>
                  <a:pt x="414507" y="472044"/>
                </a:lnTo>
                <a:close/>
              </a:path>
              <a:path w="546100" h="509270">
                <a:moveTo>
                  <a:pt x="355476" y="497674"/>
                </a:moveTo>
                <a:lnTo>
                  <a:pt x="356616" y="495299"/>
                </a:lnTo>
                <a:lnTo>
                  <a:pt x="362205" y="495299"/>
                </a:lnTo>
                <a:lnTo>
                  <a:pt x="355476" y="497674"/>
                </a:lnTo>
                <a:close/>
              </a:path>
              <a:path w="546100" h="509270">
                <a:moveTo>
                  <a:pt x="300228" y="509015"/>
                </a:moveTo>
                <a:lnTo>
                  <a:pt x="277368" y="509015"/>
                </a:lnTo>
                <a:lnTo>
                  <a:pt x="277368" y="507999"/>
                </a:lnTo>
                <a:lnTo>
                  <a:pt x="309376" y="507999"/>
                </a:lnTo>
                <a:lnTo>
                  <a:pt x="300228" y="509015"/>
                </a:lnTo>
                <a:close/>
              </a:path>
            </a:pathLst>
          </a:custGeom>
          <a:solidFill>
            <a:srgbClr val="CCCC00"/>
          </a:solidFill>
        </p:spPr>
        <p:txBody>
          <a:bodyPr wrap="square" lIns="0" tIns="0" rIns="0" bIns="0" rtlCol="0"/>
          <a:lstStyle/>
          <a:p>
            <a:endParaRPr/>
          </a:p>
        </p:txBody>
      </p:sp>
      <p:sp>
        <p:nvSpPr>
          <p:cNvPr id="391" name="object 391"/>
          <p:cNvSpPr/>
          <p:nvPr/>
        </p:nvSpPr>
        <p:spPr>
          <a:xfrm>
            <a:off x="1320303" y="3557016"/>
            <a:ext cx="72390" cy="3175"/>
          </a:xfrm>
          <a:custGeom>
            <a:avLst/>
            <a:gdLst/>
            <a:ahLst/>
            <a:cxnLst/>
            <a:rect l="l" t="t" r="r" b="b"/>
            <a:pathLst>
              <a:path w="72390" h="3175">
                <a:moveTo>
                  <a:pt x="36056" y="3048"/>
                </a:moveTo>
                <a:lnTo>
                  <a:pt x="0" y="0"/>
                </a:lnTo>
                <a:lnTo>
                  <a:pt x="72113" y="0"/>
                </a:lnTo>
                <a:lnTo>
                  <a:pt x="36056" y="3048"/>
                </a:lnTo>
                <a:close/>
              </a:path>
            </a:pathLst>
          </a:custGeom>
          <a:solidFill>
            <a:srgbClr val="FFFF90"/>
          </a:solidFill>
        </p:spPr>
        <p:txBody>
          <a:bodyPr wrap="square" lIns="0" tIns="0" rIns="0" bIns="0" rtlCol="0"/>
          <a:lstStyle/>
          <a:p>
            <a:endParaRPr/>
          </a:p>
        </p:txBody>
      </p:sp>
      <p:sp>
        <p:nvSpPr>
          <p:cNvPr id="392" name="object 392"/>
          <p:cNvSpPr/>
          <p:nvPr/>
        </p:nvSpPr>
        <p:spPr>
          <a:xfrm>
            <a:off x="1298083" y="3553459"/>
            <a:ext cx="116839" cy="0"/>
          </a:xfrm>
          <a:custGeom>
            <a:avLst/>
            <a:gdLst/>
            <a:ahLst/>
            <a:cxnLst/>
            <a:rect l="l" t="t" r="r" b="b"/>
            <a:pathLst>
              <a:path w="116840">
                <a:moveTo>
                  <a:pt x="0" y="0"/>
                </a:moveTo>
                <a:lnTo>
                  <a:pt x="116553" y="0"/>
                </a:lnTo>
              </a:path>
            </a:pathLst>
          </a:custGeom>
          <a:ln w="5079">
            <a:solidFill>
              <a:srgbClr val="FFFF90"/>
            </a:solidFill>
          </a:ln>
        </p:spPr>
        <p:txBody>
          <a:bodyPr wrap="square" lIns="0" tIns="0" rIns="0" bIns="0" rtlCol="0"/>
          <a:lstStyle/>
          <a:p>
            <a:endParaRPr/>
          </a:p>
        </p:txBody>
      </p:sp>
      <p:sp>
        <p:nvSpPr>
          <p:cNvPr id="393" name="object 393"/>
          <p:cNvSpPr/>
          <p:nvPr/>
        </p:nvSpPr>
        <p:spPr>
          <a:xfrm>
            <a:off x="1315795" y="3556000"/>
            <a:ext cx="81280" cy="1270"/>
          </a:xfrm>
          <a:custGeom>
            <a:avLst/>
            <a:gdLst/>
            <a:ahLst/>
            <a:cxnLst/>
            <a:rect l="l" t="t" r="r" b="b"/>
            <a:pathLst>
              <a:path w="81280" h="1270">
                <a:moveTo>
                  <a:pt x="0" y="0"/>
                </a:moveTo>
                <a:lnTo>
                  <a:pt x="81129" y="0"/>
                </a:lnTo>
                <a:lnTo>
                  <a:pt x="81129" y="1269"/>
                </a:lnTo>
                <a:lnTo>
                  <a:pt x="0" y="1269"/>
                </a:lnTo>
                <a:lnTo>
                  <a:pt x="0" y="0"/>
                </a:lnTo>
                <a:close/>
              </a:path>
            </a:pathLst>
          </a:custGeom>
          <a:solidFill>
            <a:srgbClr val="FFFF90"/>
          </a:solidFill>
        </p:spPr>
        <p:txBody>
          <a:bodyPr wrap="square" lIns="0" tIns="0" rIns="0" bIns="0" rtlCol="0"/>
          <a:lstStyle/>
          <a:p>
            <a:endParaRPr/>
          </a:p>
        </p:txBody>
      </p:sp>
      <p:sp>
        <p:nvSpPr>
          <p:cNvPr id="394" name="object 394"/>
          <p:cNvSpPr/>
          <p:nvPr/>
        </p:nvSpPr>
        <p:spPr>
          <a:xfrm>
            <a:off x="1270582" y="3548634"/>
            <a:ext cx="172085" cy="0"/>
          </a:xfrm>
          <a:custGeom>
            <a:avLst/>
            <a:gdLst/>
            <a:ahLst/>
            <a:cxnLst/>
            <a:rect l="l" t="t" r="r" b="b"/>
            <a:pathLst>
              <a:path w="172084">
                <a:moveTo>
                  <a:pt x="0" y="0"/>
                </a:moveTo>
                <a:lnTo>
                  <a:pt x="171555" y="0"/>
                </a:lnTo>
              </a:path>
            </a:pathLst>
          </a:custGeom>
          <a:ln w="4571">
            <a:solidFill>
              <a:srgbClr val="FFFF91"/>
            </a:solidFill>
          </a:ln>
        </p:spPr>
        <p:txBody>
          <a:bodyPr wrap="square" lIns="0" tIns="0" rIns="0" bIns="0" rtlCol="0"/>
          <a:lstStyle/>
          <a:p>
            <a:endParaRPr/>
          </a:p>
        </p:txBody>
      </p:sp>
      <p:sp>
        <p:nvSpPr>
          <p:cNvPr id="395" name="object 395"/>
          <p:cNvSpPr/>
          <p:nvPr/>
        </p:nvSpPr>
        <p:spPr>
          <a:xfrm>
            <a:off x="1253273" y="3543300"/>
            <a:ext cx="206375" cy="0"/>
          </a:xfrm>
          <a:custGeom>
            <a:avLst/>
            <a:gdLst/>
            <a:ahLst/>
            <a:cxnLst/>
            <a:rect l="l" t="t" r="r" b="b"/>
            <a:pathLst>
              <a:path w="206375">
                <a:moveTo>
                  <a:pt x="0" y="0"/>
                </a:moveTo>
                <a:lnTo>
                  <a:pt x="206173" y="0"/>
                </a:lnTo>
              </a:path>
            </a:pathLst>
          </a:custGeom>
          <a:ln w="6096">
            <a:solidFill>
              <a:srgbClr val="FFFF93"/>
            </a:solidFill>
          </a:ln>
        </p:spPr>
        <p:txBody>
          <a:bodyPr wrap="square" lIns="0" tIns="0" rIns="0" bIns="0" rtlCol="0"/>
          <a:lstStyle/>
          <a:p>
            <a:endParaRPr/>
          </a:p>
        </p:txBody>
      </p:sp>
      <p:sp>
        <p:nvSpPr>
          <p:cNvPr id="396" name="object 396"/>
          <p:cNvSpPr/>
          <p:nvPr/>
        </p:nvSpPr>
        <p:spPr>
          <a:xfrm>
            <a:off x="1243035" y="3537966"/>
            <a:ext cx="226695" cy="0"/>
          </a:xfrm>
          <a:custGeom>
            <a:avLst/>
            <a:gdLst/>
            <a:ahLst/>
            <a:cxnLst/>
            <a:rect l="l" t="t" r="r" b="b"/>
            <a:pathLst>
              <a:path w="226694">
                <a:moveTo>
                  <a:pt x="0" y="0"/>
                </a:moveTo>
                <a:lnTo>
                  <a:pt x="226649" y="0"/>
                </a:lnTo>
              </a:path>
            </a:pathLst>
          </a:custGeom>
          <a:ln w="4571">
            <a:solidFill>
              <a:srgbClr val="FFFF93"/>
            </a:solidFill>
          </a:ln>
        </p:spPr>
        <p:txBody>
          <a:bodyPr wrap="square" lIns="0" tIns="0" rIns="0" bIns="0" rtlCol="0"/>
          <a:lstStyle/>
          <a:p>
            <a:endParaRPr/>
          </a:p>
        </p:txBody>
      </p:sp>
      <p:sp>
        <p:nvSpPr>
          <p:cNvPr id="397" name="object 397"/>
          <p:cNvSpPr/>
          <p:nvPr/>
        </p:nvSpPr>
        <p:spPr>
          <a:xfrm>
            <a:off x="1229383" y="3532632"/>
            <a:ext cx="254000" cy="0"/>
          </a:xfrm>
          <a:custGeom>
            <a:avLst/>
            <a:gdLst/>
            <a:ahLst/>
            <a:cxnLst/>
            <a:rect l="l" t="t" r="r" b="b"/>
            <a:pathLst>
              <a:path w="254000">
                <a:moveTo>
                  <a:pt x="0" y="0"/>
                </a:moveTo>
                <a:lnTo>
                  <a:pt x="253953" y="0"/>
                </a:lnTo>
              </a:path>
            </a:pathLst>
          </a:custGeom>
          <a:ln w="6096">
            <a:solidFill>
              <a:srgbClr val="FFFF95"/>
            </a:solidFill>
          </a:ln>
        </p:spPr>
        <p:txBody>
          <a:bodyPr wrap="square" lIns="0" tIns="0" rIns="0" bIns="0" rtlCol="0"/>
          <a:lstStyle/>
          <a:p>
            <a:endParaRPr/>
          </a:p>
        </p:txBody>
      </p:sp>
      <p:sp>
        <p:nvSpPr>
          <p:cNvPr id="398" name="object 398"/>
          <p:cNvSpPr/>
          <p:nvPr/>
        </p:nvSpPr>
        <p:spPr>
          <a:xfrm>
            <a:off x="1219310" y="3527297"/>
            <a:ext cx="274320" cy="0"/>
          </a:xfrm>
          <a:custGeom>
            <a:avLst/>
            <a:gdLst/>
            <a:ahLst/>
            <a:cxnLst/>
            <a:rect l="l" t="t" r="r" b="b"/>
            <a:pathLst>
              <a:path w="274319">
                <a:moveTo>
                  <a:pt x="0" y="0"/>
                </a:moveTo>
                <a:lnTo>
                  <a:pt x="274098" y="0"/>
                </a:lnTo>
              </a:path>
            </a:pathLst>
          </a:custGeom>
          <a:ln w="4572">
            <a:solidFill>
              <a:srgbClr val="FFFF95"/>
            </a:solidFill>
          </a:ln>
        </p:spPr>
        <p:txBody>
          <a:bodyPr wrap="square" lIns="0" tIns="0" rIns="0" bIns="0" rtlCol="0"/>
          <a:lstStyle/>
          <a:p>
            <a:endParaRPr/>
          </a:p>
        </p:txBody>
      </p:sp>
      <p:sp>
        <p:nvSpPr>
          <p:cNvPr id="399" name="object 399"/>
          <p:cNvSpPr/>
          <p:nvPr/>
        </p:nvSpPr>
        <p:spPr>
          <a:xfrm>
            <a:off x="1212424" y="3522726"/>
            <a:ext cx="288290" cy="0"/>
          </a:xfrm>
          <a:custGeom>
            <a:avLst/>
            <a:gdLst/>
            <a:ahLst/>
            <a:cxnLst/>
            <a:rect l="l" t="t" r="r" b="b"/>
            <a:pathLst>
              <a:path w="288290">
                <a:moveTo>
                  <a:pt x="0" y="0"/>
                </a:moveTo>
                <a:lnTo>
                  <a:pt x="287870" y="0"/>
                </a:lnTo>
              </a:path>
            </a:pathLst>
          </a:custGeom>
          <a:ln w="4571">
            <a:solidFill>
              <a:srgbClr val="FFFF97"/>
            </a:solidFill>
          </a:ln>
        </p:spPr>
        <p:txBody>
          <a:bodyPr wrap="square" lIns="0" tIns="0" rIns="0" bIns="0" rtlCol="0"/>
          <a:lstStyle/>
          <a:p>
            <a:endParaRPr/>
          </a:p>
        </p:txBody>
      </p:sp>
      <p:sp>
        <p:nvSpPr>
          <p:cNvPr id="400" name="object 400"/>
          <p:cNvSpPr/>
          <p:nvPr/>
        </p:nvSpPr>
        <p:spPr>
          <a:xfrm>
            <a:off x="1203242" y="3517392"/>
            <a:ext cx="306705" cy="0"/>
          </a:xfrm>
          <a:custGeom>
            <a:avLst/>
            <a:gdLst/>
            <a:ahLst/>
            <a:cxnLst/>
            <a:rect l="l" t="t" r="r" b="b"/>
            <a:pathLst>
              <a:path w="306705">
                <a:moveTo>
                  <a:pt x="0" y="0"/>
                </a:moveTo>
                <a:lnTo>
                  <a:pt x="306234" y="0"/>
                </a:lnTo>
              </a:path>
            </a:pathLst>
          </a:custGeom>
          <a:ln w="6096">
            <a:solidFill>
              <a:srgbClr val="FFFF97"/>
            </a:solidFill>
          </a:ln>
        </p:spPr>
        <p:txBody>
          <a:bodyPr wrap="square" lIns="0" tIns="0" rIns="0" bIns="0" rtlCol="0"/>
          <a:lstStyle/>
          <a:p>
            <a:endParaRPr/>
          </a:p>
        </p:txBody>
      </p:sp>
      <p:sp>
        <p:nvSpPr>
          <p:cNvPr id="401" name="object 401"/>
          <p:cNvSpPr/>
          <p:nvPr/>
        </p:nvSpPr>
        <p:spPr>
          <a:xfrm>
            <a:off x="1196356" y="3512058"/>
            <a:ext cx="320040" cy="0"/>
          </a:xfrm>
          <a:custGeom>
            <a:avLst/>
            <a:gdLst/>
            <a:ahLst/>
            <a:cxnLst/>
            <a:rect l="l" t="t" r="r" b="b"/>
            <a:pathLst>
              <a:path w="320040">
                <a:moveTo>
                  <a:pt x="0" y="0"/>
                </a:moveTo>
                <a:lnTo>
                  <a:pt x="320006" y="0"/>
                </a:lnTo>
              </a:path>
            </a:pathLst>
          </a:custGeom>
          <a:ln w="4571">
            <a:solidFill>
              <a:srgbClr val="FFFF99"/>
            </a:solidFill>
          </a:ln>
        </p:spPr>
        <p:txBody>
          <a:bodyPr wrap="square" lIns="0" tIns="0" rIns="0" bIns="0" rtlCol="0"/>
          <a:lstStyle/>
          <a:p>
            <a:endParaRPr/>
          </a:p>
        </p:txBody>
      </p:sp>
      <p:sp>
        <p:nvSpPr>
          <p:cNvPr id="402" name="object 402"/>
          <p:cNvSpPr/>
          <p:nvPr/>
        </p:nvSpPr>
        <p:spPr>
          <a:xfrm>
            <a:off x="1187174" y="3506724"/>
            <a:ext cx="338455" cy="0"/>
          </a:xfrm>
          <a:custGeom>
            <a:avLst/>
            <a:gdLst/>
            <a:ahLst/>
            <a:cxnLst/>
            <a:rect l="l" t="t" r="r" b="b"/>
            <a:pathLst>
              <a:path w="338455">
                <a:moveTo>
                  <a:pt x="0" y="0"/>
                </a:moveTo>
                <a:lnTo>
                  <a:pt x="338370" y="0"/>
                </a:lnTo>
              </a:path>
            </a:pathLst>
          </a:custGeom>
          <a:ln w="6096">
            <a:solidFill>
              <a:srgbClr val="FFFF9A"/>
            </a:solidFill>
          </a:ln>
        </p:spPr>
        <p:txBody>
          <a:bodyPr wrap="square" lIns="0" tIns="0" rIns="0" bIns="0" rtlCol="0"/>
          <a:lstStyle/>
          <a:p>
            <a:endParaRPr/>
          </a:p>
        </p:txBody>
      </p:sp>
      <p:sp>
        <p:nvSpPr>
          <p:cNvPr id="403" name="object 403"/>
          <p:cNvSpPr/>
          <p:nvPr/>
        </p:nvSpPr>
        <p:spPr>
          <a:xfrm>
            <a:off x="1180722" y="3501390"/>
            <a:ext cx="351790" cy="0"/>
          </a:xfrm>
          <a:custGeom>
            <a:avLst/>
            <a:gdLst/>
            <a:ahLst/>
            <a:cxnLst/>
            <a:rect l="l" t="t" r="r" b="b"/>
            <a:pathLst>
              <a:path w="351790">
                <a:moveTo>
                  <a:pt x="0" y="0"/>
                </a:moveTo>
                <a:lnTo>
                  <a:pt x="351274" y="0"/>
                </a:lnTo>
              </a:path>
            </a:pathLst>
          </a:custGeom>
          <a:ln w="4572">
            <a:solidFill>
              <a:srgbClr val="FFFF9A"/>
            </a:solidFill>
          </a:ln>
        </p:spPr>
        <p:txBody>
          <a:bodyPr wrap="square" lIns="0" tIns="0" rIns="0" bIns="0" rtlCol="0"/>
          <a:lstStyle/>
          <a:p>
            <a:endParaRPr/>
          </a:p>
        </p:txBody>
      </p:sp>
      <p:sp>
        <p:nvSpPr>
          <p:cNvPr id="404" name="object 404"/>
          <p:cNvSpPr/>
          <p:nvPr/>
        </p:nvSpPr>
        <p:spPr>
          <a:xfrm>
            <a:off x="1174223" y="3496055"/>
            <a:ext cx="364490" cy="0"/>
          </a:xfrm>
          <a:custGeom>
            <a:avLst/>
            <a:gdLst/>
            <a:ahLst/>
            <a:cxnLst/>
            <a:rect l="l" t="t" r="r" b="b"/>
            <a:pathLst>
              <a:path w="364490">
                <a:moveTo>
                  <a:pt x="0" y="0"/>
                </a:moveTo>
                <a:lnTo>
                  <a:pt x="364272" y="0"/>
                </a:lnTo>
              </a:path>
            </a:pathLst>
          </a:custGeom>
          <a:ln w="6095">
            <a:solidFill>
              <a:srgbClr val="FFFF9C"/>
            </a:solidFill>
          </a:ln>
        </p:spPr>
        <p:txBody>
          <a:bodyPr wrap="square" lIns="0" tIns="0" rIns="0" bIns="0" rtlCol="0"/>
          <a:lstStyle/>
          <a:p>
            <a:endParaRPr/>
          </a:p>
        </p:txBody>
      </p:sp>
      <p:sp>
        <p:nvSpPr>
          <p:cNvPr id="405" name="object 405"/>
          <p:cNvSpPr/>
          <p:nvPr/>
        </p:nvSpPr>
        <p:spPr>
          <a:xfrm>
            <a:off x="1169349" y="3490722"/>
            <a:ext cx="374015" cy="0"/>
          </a:xfrm>
          <a:custGeom>
            <a:avLst/>
            <a:gdLst/>
            <a:ahLst/>
            <a:cxnLst/>
            <a:rect l="l" t="t" r="r" b="b"/>
            <a:pathLst>
              <a:path w="374015">
                <a:moveTo>
                  <a:pt x="0" y="0"/>
                </a:moveTo>
                <a:lnTo>
                  <a:pt x="374021" y="0"/>
                </a:lnTo>
              </a:path>
            </a:pathLst>
          </a:custGeom>
          <a:ln w="4572">
            <a:solidFill>
              <a:srgbClr val="FFFF9C"/>
            </a:solidFill>
          </a:ln>
        </p:spPr>
        <p:txBody>
          <a:bodyPr wrap="square" lIns="0" tIns="0" rIns="0" bIns="0" rtlCol="0"/>
          <a:lstStyle/>
          <a:p>
            <a:endParaRPr/>
          </a:p>
        </p:txBody>
      </p:sp>
      <p:sp>
        <p:nvSpPr>
          <p:cNvPr id="406" name="object 406"/>
          <p:cNvSpPr/>
          <p:nvPr/>
        </p:nvSpPr>
        <p:spPr>
          <a:xfrm>
            <a:off x="1162850" y="3485388"/>
            <a:ext cx="387350" cy="0"/>
          </a:xfrm>
          <a:custGeom>
            <a:avLst/>
            <a:gdLst/>
            <a:ahLst/>
            <a:cxnLst/>
            <a:rect l="l" t="t" r="r" b="b"/>
            <a:pathLst>
              <a:path w="387350">
                <a:moveTo>
                  <a:pt x="0" y="0"/>
                </a:moveTo>
                <a:lnTo>
                  <a:pt x="387018" y="0"/>
                </a:lnTo>
              </a:path>
            </a:pathLst>
          </a:custGeom>
          <a:ln w="6095">
            <a:solidFill>
              <a:srgbClr val="FFFF9E"/>
            </a:solidFill>
          </a:ln>
        </p:spPr>
        <p:txBody>
          <a:bodyPr wrap="square" lIns="0" tIns="0" rIns="0" bIns="0" rtlCol="0"/>
          <a:lstStyle/>
          <a:p>
            <a:endParaRPr/>
          </a:p>
        </p:txBody>
      </p:sp>
      <p:sp>
        <p:nvSpPr>
          <p:cNvPr id="407" name="object 407"/>
          <p:cNvSpPr/>
          <p:nvPr/>
        </p:nvSpPr>
        <p:spPr>
          <a:xfrm>
            <a:off x="1157976" y="3480054"/>
            <a:ext cx="396875" cy="0"/>
          </a:xfrm>
          <a:custGeom>
            <a:avLst/>
            <a:gdLst/>
            <a:ahLst/>
            <a:cxnLst/>
            <a:rect l="l" t="t" r="r" b="b"/>
            <a:pathLst>
              <a:path w="396875">
                <a:moveTo>
                  <a:pt x="0" y="0"/>
                </a:moveTo>
                <a:lnTo>
                  <a:pt x="396767" y="0"/>
                </a:lnTo>
              </a:path>
            </a:pathLst>
          </a:custGeom>
          <a:ln w="4572">
            <a:solidFill>
              <a:srgbClr val="FFFF9E"/>
            </a:solidFill>
          </a:ln>
        </p:spPr>
        <p:txBody>
          <a:bodyPr wrap="square" lIns="0" tIns="0" rIns="0" bIns="0" rtlCol="0"/>
          <a:lstStyle/>
          <a:p>
            <a:endParaRPr/>
          </a:p>
        </p:txBody>
      </p:sp>
      <p:sp>
        <p:nvSpPr>
          <p:cNvPr id="408" name="object 408"/>
          <p:cNvSpPr/>
          <p:nvPr/>
        </p:nvSpPr>
        <p:spPr>
          <a:xfrm>
            <a:off x="1151477" y="3474720"/>
            <a:ext cx="410209" cy="0"/>
          </a:xfrm>
          <a:custGeom>
            <a:avLst/>
            <a:gdLst/>
            <a:ahLst/>
            <a:cxnLst/>
            <a:rect l="l" t="t" r="r" b="b"/>
            <a:pathLst>
              <a:path w="410209">
                <a:moveTo>
                  <a:pt x="0" y="0"/>
                </a:moveTo>
                <a:lnTo>
                  <a:pt x="409765" y="0"/>
                </a:lnTo>
              </a:path>
            </a:pathLst>
          </a:custGeom>
          <a:ln w="6095">
            <a:solidFill>
              <a:srgbClr val="FFFFA0"/>
            </a:solidFill>
          </a:ln>
        </p:spPr>
        <p:txBody>
          <a:bodyPr wrap="square" lIns="0" tIns="0" rIns="0" bIns="0" rtlCol="0"/>
          <a:lstStyle/>
          <a:p>
            <a:endParaRPr/>
          </a:p>
        </p:txBody>
      </p:sp>
      <p:sp>
        <p:nvSpPr>
          <p:cNvPr id="409" name="object 409"/>
          <p:cNvSpPr/>
          <p:nvPr/>
        </p:nvSpPr>
        <p:spPr>
          <a:xfrm>
            <a:off x="1147315" y="3469386"/>
            <a:ext cx="418465" cy="0"/>
          </a:xfrm>
          <a:custGeom>
            <a:avLst/>
            <a:gdLst/>
            <a:ahLst/>
            <a:cxnLst/>
            <a:rect l="l" t="t" r="r" b="b"/>
            <a:pathLst>
              <a:path w="418465">
                <a:moveTo>
                  <a:pt x="0" y="0"/>
                </a:moveTo>
                <a:lnTo>
                  <a:pt x="418088" y="0"/>
                </a:lnTo>
              </a:path>
            </a:pathLst>
          </a:custGeom>
          <a:ln w="4572">
            <a:solidFill>
              <a:srgbClr val="FFFFA1"/>
            </a:solidFill>
          </a:ln>
        </p:spPr>
        <p:txBody>
          <a:bodyPr wrap="square" lIns="0" tIns="0" rIns="0" bIns="0" rtlCol="0"/>
          <a:lstStyle/>
          <a:p>
            <a:endParaRPr/>
          </a:p>
        </p:txBody>
      </p:sp>
      <p:sp>
        <p:nvSpPr>
          <p:cNvPr id="410" name="object 410"/>
          <p:cNvSpPr/>
          <p:nvPr/>
        </p:nvSpPr>
        <p:spPr>
          <a:xfrm>
            <a:off x="1142715" y="3464052"/>
            <a:ext cx="427355" cy="0"/>
          </a:xfrm>
          <a:custGeom>
            <a:avLst/>
            <a:gdLst/>
            <a:ahLst/>
            <a:cxnLst/>
            <a:rect l="l" t="t" r="r" b="b"/>
            <a:pathLst>
              <a:path w="427355">
                <a:moveTo>
                  <a:pt x="0" y="0"/>
                </a:moveTo>
                <a:lnTo>
                  <a:pt x="427289" y="0"/>
                </a:lnTo>
              </a:path>
            </a:pathLst>
          </a:custGeom>
          <a:ln w="6096">
            <a:solidFill>
              <a:srgbClr val="FFFFA1"/>
            </a:solidFill>
          </a:ln>
        </p:spPr>
        <p:txBody>
          <a:bodyPr wrap="square" lIns="0" tIns="0" rIns="0" bIns="0" rtlCol="0"/>
          <a:lstStyle/>
          <a:p>
            <a:endParaRPr/>
          </a:p>
        </p:txBody>
      </p:sp>
      <p:sp>
        <p:nvSpPr>
          <p:cNvPr id="411" name="object 411"/>
          <p:cNvSpPr/>
          <p:nvPr/>
        </p:nvSpPr>
        <p:spPr>
          <a:xfrm>
            <a:off x="1139265" y="3458717"/>
            <a:ext cx="434340" cy="0"/>
          </a:xfrm>
          <a:custGeom>
            <a:avLst/>
            <a:gdLst/>
            <a:ahLst/>
            <a:cxnLst/>
            <a:rect l="l" t="t" r="r" b="b"/>
            <a:pathLst>
              <a:path w="434340">
                <a:moveTo>
                  <a:pt x="0" y="0"/>
                </a:moveTo>
                <a:lnTo>
                  <a:pt x="434189" y="0"/>
                </a:lnTo>
              </a:path>
            </a:pathLst>
          </a:custGeom>
          <a:ln w="4571">
            <a:solidFill>
              <a:srgbClr val="FFFFA3"/>
            </a:solidFill>
          </a:ln>
        </p:spPr>
        <p:txBody>
          <a:bodyPr wrap="square" lIns="0" tIns="0" rIns="0" bIns="0" rtlCol="0"/>
          <a:lstStyle/>
          <a:p>
            <a:endParaRPr/>
          </a:p>
        </p:txBody>
      </p:sp>
      <p:sp>
        <p:nvSpPr>
          <p:cNvPr id="412" name="object 412"/>
          <p:cNvSpPr/>
          <p:nvPr/>
        </p:nvSpPr>
        <p:spPr>
          <a:xfrm>
            <a:off x="1134665" y="3453384"/>
            <a:ext cx="443865" cy="0"/>
          </a:xfrm>
          <a:custGeom>
            <a:avLst/>
            <a:gdLst/>
            <a:ahLst/>
            <a:cxnLst/>
            <a:rect l="l" t="t" r="r" b="b"/>
            <a:pathLst>
              <a:path w="443865">
                <a:moveTo>
                  <a:pt x="0" y="0"/>
                </a:moveTo>
                <a:lnTo>
                  <a:pt x="443389" y="0"/>
                </a:lnTo>
              </a:path>
            </a:pathLst>
          </a:custGeom>
          <a:ln w="6096">
            <a:solidFill>
              <a:srgbClr val="FFFFA3"/>
            </a:solidFill>
          </a:ln>
        </p:spPr>
        <p:txBody>
          <a:bodyPr wrap="square" lIns="0" tIns="0" rIns="0" bIns="0" rtlCol="0"/>
          <a:lstStyle/>
          <a:p>
            <a:endParaRPr/>
          </a:p>
        </p:txBody>
      </p:sp>
      <p:sp>
        <p:nvSpPr>
          <p:cNvPr id="413" name="object 413"/>
          <p:cNvSpPr/>
          <p:nvPr/>
        </p:nvSpPr>
        <p:spPr>
          <a:xfrm>
            <a:off x="1131215" y="3448050"/>
            <a:ext cx="450850" cy="0"/>
          </a:xfrm>
          <a:custGeom>
            <a:avLst/>
            <a:gdLst/>
            <a:ahLst/>
            <a:cxnLst/>
            <a:rect l="l" t="t" r="r" b="b"/>
            <a:pathLst>
              <a:path w="450850">
                <a:moveTo>
                  <a:pt x="0" y="0"/>
                </a:moveTo>
                <a:lnTo>
                  <a:pt x="450289" y="0"/>
                </a:lnTo>
              </a:path>
            </a:pathLst>
          </a:custGeom>
          <a:ln w="4571">
            <a:solidFill>
              <a:srgbClr val="FFFFA5"/>
            </a:solidFill>
          </a:ln>
        </p:spPr>
        <p:txBody>
          <a:bodyPr wrap="square" lIns="0" tIns="0" rIns="0" bIns="0" rtlCol="0"/>
          <a:lstStyle/>
          <a:p>
            <a:endParaRPr/>
          </a:p>
        </p:txBody>
      </p:sp>
      <p:sp>
        <p:nvSpPr>
          <p:cNvPr id="414" name="object 414"/>
          <p:cNvSpPr/>
          <p:nvPr/>
        </p:nvSpPr>
        <p:spPr>
          <a:xfrm>
            <a:off x="1127765" y="3443478"/>
            <a:ext cx="457200" cy="0"/>
          </a:xfrm>
          <a:custGeom>
            <a:avLst/>
            <a:gdLst/>
            <a:ahLst/>
            <a:cxnLst/>
            <a:rect l="l" t="t" r="r" b="b"/>
            <a:pathLst>
              <a:path w="457200">
                <a:moveTo>
                  <a:pt x="0" y="0"/>
                </a:moveTo>
                <a:lnTo>
                  <a:pt x="457189" y="0"/>
                </a:lnTo>
              </a:path>
            </a:pathLst>
          </a:custGeom>
          <a:ln w="4572">
            <a:solidFill>
              <a:srgbClr val="FFFFA5"/>
            </a:solidFill>
          </a:ln>
        </p:spPr>
        <p:txBody>
          <a:bodyPr wrap="square" lIns="0" tIns="0" rIns="0" bIns="0" rtlCol="0"/>
          <a:lstStyle/>
          <a:p>
            <a:endParaRPr/>
          </a:p>
        </p:txBody>
      </p:sp>
      <p:sp>
        <p:nvSpPr>
          <p:cNvPr id="415" name="object 415"/>
          <p:cNvSpPr/>
          <p:nvPr/>
        </p:nvSpPr>
        <p:spPr>
          <a:xfrm>
            <a:off x="1123165" y="3438144"/>
            <a:ext cx="466725" cy="0"/>
          </a:xfrm>
          <a:custGeom>
            <a:avLst/>
            <a:gdLst/>
            <a:ahLst/>
            <a:cxnLst/>
            <a:rect l="l" t="t" r="r" b="b"/>
            <a:pathLst>
              <a:path w="466725">
                <a:moveTo>
                  <a:pt x="0" y="0"/>
                </a:moveTo>
                <a:lnTo>
                  <a:pt x="466389" y="0"/>
                </a:lnTo>
              </a:path>
            </a:pathLst>
          </a:custGeom>
          <a:ln w="6095">
            <a:solidFill>
              <a:srgbClr val="FFFFA7"/>
            </a:solidFill>
          </a:ln>
        </p:spPr>
        <p:txBody>
          <a:bodyPr wrap="square" lIns="0" tIns="0" rIns="0" bIns="0" rtlCol="0"/>
          <a:lstStyle/>
          <a:p>
            <a:endParaRPr/>
          </a:p>
        </p:txBody>
      </p:sp>
      <p:sp>
        <p:nvSpPr>
          <p:cNvPr id="416" name="object 416"/>
          <p:cNvSpPr/>
          <p:nvPr/>
        </p:nvSpPr>
        <p:spPr>
          <a:xfrm>
            <a:off x="1121376" y="3432175"/>
            <a:ext cx="470534" cy="0"/>
          </a:xfrm>
          <a:custGeom>
            <a:avLst/>
            <a:gdLst/>
            <a:ahLst/>
            <a:cxnLst/>
            <a:rect l="l" t="t" r="r" b="b"/>
            <a:pathLst>
              <a:path w="470534">
                <a:moveTo>
                  <a:pt x="0" y="0"/>
                </a:moveTo>
                <a:lnTo>
                  <a:pt x="469968" y="0"/>
                </a:lnTo>
              </a:path>
            </a:pathLst>
          </a:custGeom>
          <a:ln w="3809">
            <a:solidFill>
              <a:srgbClr val="FFFFA8"/>
            </a:solidFill>
          </a:ln>
        </p:spPr>
        <p:txBody>
          <a:bodyPr wrap="square" lIns="0" tIns="0" rIns="0" bIns="0" rtlCol="0"/>
          <a:lstStyle/>
          <a:p>
            <a:endParaRPr/>
          </a:p>
        </p:txBody>
      </p:sp>
      <p:sp>
        <p:nvSpPr>
          <p:cNvPr id="417" name="object 417"/>
          <p:cNvSpPr/>
          <p:nvPr/>
        </p:nvSpPr>
        <p:spPr>
          <a:xfrm>
            <a:off x="1122877" y="3434715"/>
            <a:ext cx="467359" cy="0"/>
          </a:xfrm>
          <a:custGeom>
            <a:avLst/>
            <a:gdLst/>
            <a:ahLst/>
            <a:cxnLst/>
            <a:rect l="l" t="t" r="r" b="b"/>
            <a:pathLst>
              <a:path w="467359">
                <a:moveTo>
                  <a:pt x="0" y="0"/>
                </a:moveTo>
                <a:lnTo>
                  <a:pt x="466964" y="0"/>
                </a:lnTo>
              </a:path>
            </a:pathLst>
          </a:custGeom>
          <a:ln w="3175">
            <a:solidFill>
              <a:srgbClr val="FFFFA8"/>
            </a:solidFill>
          </a:ln>
        </p:spPr>
        <p:txBody>
          <a:bodyPr wrap="square" lIns="0" tIns="0" rIns="0" bIns="0" rtlCol="0"/>
          <a:lstStyle/>
          <a:p>
            <a:endParaRPr/>
          </a:p>
        </p:txBody>
      </p:sp>
      <p:sp>
        <p:nvSpPr>
          <p:cNvPr id="418" name="object 418"/>
          <p:cNvSpPr/>
          <p:nvPr/>
        </p:nvSpPr>
        <p:spPr>
          <a:xfrm>
            <a:off x="1117444" y="3427476"/>
            <a:ext cx="478155" cy="0"/>
          </a:xfrm>
          <a:custGeom>
            <a:avLst/>
            <a:gdLst/>
            <a:ahLst/>
            <a:cxnLst/>
            <a:rect l="l" t="t" r="r" b="b"/>
            <a:pathLst>
              <a:path w="478155">
                <a:moveTo>
                  <a:pt x="0" y="0"/>
                </a:moveTo>
                <a:lnTo>
                  <a:pt x="477831" y="0"/>
                </a:lnTo>
              </a:path>
            </a:pathLst>
          </a:custGeom>
          <a:ln w="6096">
            <a:solidFill>
              <a:srgbClr val="FFFFA8"/>
            </a:solidFill>
          </a:ln>
        </p:spPr>
        <p:txBody>
          <a:bodyPr wrap="square" lIns="0" tIns="0" rIns="0" bIns="0" rtlCol="0"/>
          <a:lstStyle/>
          <a:p>
            <a:endParaRPr/>
          </a:p>
        </p:txBody>
      </p:sp>
      <p:sp>
        <p:nvSpPr>
          <p:cNvPr id="419" name="object 419"/>
          <p:cNvSpPr/>
          <p:nvPr/>
        </p:nvSpPr>
        <p:spPr>
          <a:xfrm>
            <a:off x="1115123" y="3422142"/>
            <a:ext cx="482600" cy="0"/>
          </a:xfrm>
          <a:custGeom>
            <a:avLst/>
            <a:gdLst/>
            <a:ahLst/>
            <a:cxnLst/>
            <a:rect l="l" t="t" r="r" b="b"/>
            <a:pathLst>
              <a:path w="482600">
                <a:moveTo>
                  <a:pt x="0" y="0"/>
                </a:moveTo>
                <a:lnTo>
                  <a:pt x="482472" y="0"/>
                </a:lnTo>
              </a:path>
            </a:pathLst>
          </a:custGeom>
          <a:ln w="4571">
            <a:solidFill>
              <a:srgbClr val="FFFFAA"/>
            </a:solidFill>
          </a:ln>
        </p:spPr>
        <p:txBody>
          <a:bodyPr wrap="square" lIns="0" tIns="0" rIns="0" bIns="0" rtlCol="0"/>
          <a:lstStyle/>
          <a:p>
            <a:endParaRPr/>
          </a:p>
        </p:txBody>
      </p:sp>
      <p:sp>
        <p:nvSpPr>
          <p:cNvPr id="420" name="object 420"/>
          <p:cNvSpPr/>
          <p:nvPr/>
        </p:nvSpPr>
        <p:spPr>
          <a:xfrm>
            <a:off x="1112030" y="3416808"/>
            <a:ext cx="488950" cy="0"/>
          </a:xfrm>
          <a:custGeom>
            <a:avLst/>
            <a:gdLst/>
            <a:ahLst/>
            <a:cxnLst/>
            <a:rect l="l" t="t" r="r" b="b"/>
            <a:pathLst>
              <a:path w="488950">
                <a:moveTo>
                  <a:pt x="0" y="0"/>
                </a:moveTo>
                <a:lnTo>
                  <a:pt x="488659" y="0"/>
                </a:lnTo>
              </a:path>
            </a:pathLst>
          </a:custGeom>
          <a:ln w="6096">
            <a:solidFill>
              <a:srgbClr val="FFFFAA"/>
            </a:solidFill>
          </a:ln>
        </p:spPr>
        <p:txBody>
          <a:bodyPr wrap="square" lIns="0" tIns="0" rIns="0" bIns="0" rtlCol="0"/>
          <a:lstStyle/>
          <a:p>
            <a:endParaRPr/>
          </a:p>
        </p:txBody>
      </p:sp>
      <p:sp>
        <p:nvSpPr>
          <p:cNvPr id="421" name="object 421"/>
          <p:cNvSpPr/>
          <p:nvPr/>
        </p:nvSpPr>
        <p:spPr>
          <a:xfrm>
            <a:off x="1109709" y="3411474"/>
            <a:ext cx="493395" cy="0"/>
          </a:xfrm>
          <a:custGeom>
            <a:avLst/>
            <a:gdLst/>
            <a:ahLst/>
            <a:cxnLst/>
            <a:rect l="l" t="t" r="r" b="b"/>
            <a:pathLst>
              <a:path w="493394">
                <a:moveTo>
                  <a:pt x="0" y="0"/>
                </a:moveTo>
                <a:lnTo>
                  <a:pt x="493300" y="0"/>
                </a:lnTo>
              </a:path>
            </a:pathLst>
          </a:custGeom>
          <a:ln w="4571">
            <a:solidFill>
              <a:srgbClr val="FFFFAC"/>
            </a:solidFill>
          </a:ln>
        </p:spPr>
        <p:txBody>
          <a:bodyPr wrap="square" lIns="0" tIns="0" rIns="0" bIns="0" rtlCol="0"/>
          <a:lstStyle/>
          <a:p>
            <a:endParaRPr/>
          </a:p>
        </p:txBody>
      </p:sp>
      <p:sp>
        <p:nvSpPr>
          <p:cNvPr id="422" name="object 422"/>
          <p:cNvSpPr/>
          <p:nvPr/>
        </p:nvSpPr>
        <p:spPr>
          <a:xfrm>
            <a:off x="1106615" y="3406140"/>
            <a:ext cx="499745" cy="0"/>
          </a:xfrm>
          <a:custGeom>
            <a:avLst/>
            <a:gdLst/>
            <a:ahLst/>
            <a:cxnLst/>
            <a:rect l="l" t="t" r="r" b="b"/>
            <a:pathLst>
              <a:path w="499744">
                <a:moveTo>
                  <a:pt x="0" y="0"/>
                </a:moveTo>
                <a:lnTo>
                  <a:pt x="499488" y="0"/>
                </a:lnTo>
              </a:path>
            </a:pathLst>
          </a:custGeom>
          <a:ln w="6096">
            <a:solidFill>
              <a:srgbClr val="FFFFAC"/>
            </a:solidFill>
          </a:ln>
        </p:spPr>
        <p:txBody>
          <a:bodyPr wrap="square" lIns="0" tIns="0" rIns="0" bIns="0" rtlCol="0"/>
          <a:lstStyle/>
          <a:p>
            <a:endParaRPr/>
          </a:p>
        </p:txBody>
      </p:sp>
      <p:sp>
        <p:nvSpPr>
          <p:cNvPr id="423" name="object 423"/>
          <p:cNvSpPr/>
          <p:nvPr/>
        </p:nvSpPr>
        <p:spPr>
          <a:xfrm>
            <a:off x="1104295" y="3400805"/>
            <a:ext cx="504190" cy="0"/>
          </a:xfrm>
          <a:custGeom>
            <a:avLst/>
            <a:gdLst/>
            <a:ahLst/>
            <a:cxnLst/>
            <a:rect l="l" t="t" r="r" b="b"/>
            <a:pathLst>
              <a:path w="504190">
                <a:moveTo>
                  <a:pt x="0" y="0"/>
                </a:moveTo>
                <a:lnTo>
                  <a:pt x="504129" y="0"/>
                </a:lnTo>
              </a:path>
            </a:pathLst>
          </a:custGeom>
          <a:ln w="4572">
            <a:solidFill>
              <a:srgbClr val="FFFFAE"/>
            </a:solidFill>
          </a:ln>
        </p:spPr>
        <p:txBody>
          <a:bodyPr wrap="square" lIns="0" tIns="0" rIns="0" bIns="0" rtlCol="0"/>
          <a:lstStyle/>
          <a:p>
            <a:endParaRPr/>
          </a:p>
        </p:txBody>
      </p:sp>
      <p:sp>
        <p:nvSpPr>
          <p:cNvPr id="424" name="object 424"/>
          <p:cNvSpPr/>
          <p:nvPr/>
        </p:nvSpPr>
        <p:spPr>
          <a:xfrm>
            <a:off x="1101585" y="3395472"/>
            <a:ext cx="509905" cy="0"/>
          </a:xfrm>
          <a:custGeom>
            <a:avLst/>
            <a:gdLst/>
            <a:ahLst/>
            <a:cxnLst/>
            <a:rect l="l" t="t" r="r" b="b"/>
            <a:pathLst>
              <a:path w="509905">
                <a:moveTo>
                  <a:pt x="0" y="0"/>
                </a:moveTo>
                <a:lnTo>
                  <a:pt x="509549" y="0"/>
                </a:lnTo>
              </a:path>
            </a:pathLst>
          </a:custGeom>
          <a:ln w="6095">
            <a:solidFill>
              <a:srgbClr val="FFFFAF"/>
            </a:solidFill>
          </a:ln>
        </p:spPr>
        <p:txBody>
          <a:bodyPr wrap="square" lIns="0" tIns="0" rIns="0" bIns="0" rtlCol="0"/>
          <a:lstStyle/>
          <a:p>
            <a:endParaRPr/>
          </a:p>
        </p:txBody>
      </p:sp>
      <p:sp>
        <p:nvSpPr>
          <p:cNvPr id="425" name="object 425"/>
          <p:cNvSpPr/>
          <p:nvPr/>
        </p:nvSpPr>
        <p:spPr>
          <a:xfrm>
            <a:off x="1100241" y="3390138"/>
            <a:ext cx="512445" cy="0"/>
          </a:xfrm>
          <a:custGeom>
            <a:avLst/>
            <a:gdLst/>
            <a:ahLst/>
            <a:cxnLst/>
            <a:rect l="l" t="t" r="r" b="b"/>
            <a:pathLst>
              <a:path w="512444">
                <a:moveTo>
                  <a:pt x="0" y="0"/>
                </a:moveTo>
                <a:lnTo>
                  <a:pt x="512236" y="0"/>
                </a:lnTo>
              </a:path>
            </a:pathLst>
          </a:custGeom>
          <a:ln w="4572">
            <a:solidFill>
              <a:srgbClr val="FFFFAF"/>
            </a:solidFill>
          </a:ln>
        </p:spPr>
        <p:txBody>
          <a:bodyPr wrap="square" lIns="0" tIns="0" rIns="0" bIns="0" rtlCol="0"/>
          <a:lstStyle/>
          <a:p>
            <a:endParaRPr/>
          </a:p>
        </p:txBody>
      </p:sp>
      <p:sp>
        <p:nvSpPr>
          <p:cNvPr id="426" name="object 426"/>
          <p:cNvSpPr/>
          <p:nvPr/>
        </p:nvSpPr>
        <p:spPr>
          <a:xfrm>
            <a:off x="1098450" y="3384804"/>
            <a:ext cx="516255" cy="0"/>
          </a:xfrm>
          <a:custGeom>
            <a:avLst/>
            <a:gdLst/>
            <a:ahLst/>
            <a:cxnLst/>
            <a:rect l="l" t="t" r="r" b="b"/>
            <a:pathLst>
              <a:path w="516255">
                <a:moveTo>
                  <a:pt x="0" y="0"/>
                </a:moveTo>
                <a:lnTo>
                  <a:pt x="515819" y="0"/>
                </a:lnTo>
              </a:path>
            </a:pathLst>
          </a:custGeom>
          <a:ln w="6095">
            <a:solidFill>
              <a:srgbClr val="FFFFB1"/>
            </a:solidFill>
          </a:ln>
        </p:spPr>
        <p:txBody>
          <a:bodyPr wrap="square" lIns="0" tIns="0" rIns="0" bIns="0" rtlCol="0"/>
          <a:lstStyle/>
          <a:p>
            <a:endParaRPr/>
          </a:p>
        </p:txBody>
      </p:sp>
      <p:sp>
        <p:nvSpPr>
          <p:cNvPr id="427" name="object 427"/>
          <p:cNvSpPr/>
          <p:nvPr/>
        </p:nvSpPr>
        <p:spPr>
          <a:xfrm>
            <a:off x="1097106" y="3379470"/>
            <a:ext cx="518795" cy="0"/>
          </a:xfrm>
          <a:custGeom>
            <a:avLst/>
            <a:gdLst/>
            <a:ahLst/>
            <a:cxnLst/>
            <a:rect l="l" t="t" r="r" b="b"/>
            <a:pathLst>
              <a:path w="518794">
                <a:moveTo>
                  <a:pt x="0" y="0"/>
                </a:moveTo>
                <a:lnTo>
                  <a:pt x="518506" y="0"/>
                </a:lnTo>
              </a:path>
            </a:pathLst>
          </a:custGeom>
          <a:ln w="4572">
            <a:solidFill>
              <a:srgbClr val="FFFFB1"/>
            </a:solidFill>
          </a:ln>
        </p:spPr>
        <p:txBody>
          <a:bodyPr wrap="square" lIns="0" tIns="0" rIns="0" bIns="0" rtlCol="0"/>
          <a:lstStyle/>
          <a:p>
            <a:endParaRPr/>
          </a:p>
        </p:txBody>
      </p:sp>
      <p:sp>
        <p:nvSpPr>
          <p:cNvPr id="428" name="object 428"/>
          <p:cNvSpPr/>
          <p:nvPr/>
        </p:nvSpPr>
        <p:spPr>
          <a:xfrm>
            <a:off x="1095315" y="3374136"/>
            <a:ext cx="522605" cy="0"/>
          </a:xfrm>
          <a:custGeom>
            <a:avLst/>
            <a:gdLst/>
            <a:ahLst/>
            <a:cxnLst/>
            <a:rect l="l" t="t" r="r" b="b"/>
            <a:pathLst>
              <a:path w="522605">
                <a:moveTo>
                  <a:pt x="0" y="0"/>
                </a:moveTo>
                <a:lnTo>
                  <a:pt x="522089" y="0"/>
                </a:lnTo>
              </a:path>
            </a:pathLst>
          </a:custGeom>
          <a:ln w="6095">
            <a:solidFill>
              <a:srgbClr val="FFFFB3"/>
            </a:solidFill>
          </a:ln>
        </p:spPr>
        <p:txBody>
          <a:bodyPr wrap="square" lIns="0" tIns="0" rIns="0" bIns="0" rtlCol="0"/>
          <a:lstStyle/>
          <a:p>
            <a:endParaRPr/>
          </a:p>
        </p:txBody>
      </p:sp>
      <p:sp>
        <p:nvSpPr>
          <p:cNvPr id="429" name="object 429"/>
          <p:cNvSpPr/>
          <p:nvPr/>
        </p:nvSpPr>
        <p:spPr>
          <a:xfrm>
            <a:off x="1093523" y="3368040"/>
            <a:ext cx="525780" cy="0"/>
          </a:xfrm>
          <a:custGeom>
            <a:avLst/>
            <a:gdLst/>
            <a:ahLst/>
            <a:cxnLst/>
            <a:rect l="l" t="t" r="r" b="b"/>
            <a:pathLst>
              <a:path w="525780">
                <a:moveTo>
                  <a:pt x="0" y="0"/>
                </a:moveTo>
                <a:lnTo>
                  <a:pt x="525672" y="0"/>
                </a:lnTo>
              </a:path>
            </a:pathLst>
          </a:custGeom>
          <a:ln w="6096">
            <a:solidFill>
              <a:srgbClr val="FFFFB3"/>
            </a:solidFill>
          </a:ln>
        </p:spPr>
        <p:txBody>
          <a:bodyPr wrap="square" lIns="0" tIns="0" rIns="0" bIns="0" rtlCol="0"/>
          <a:lstStyle/>
          <a:p>
            <a:endParaRPr/>
          </a:p>
        </p:txBody>
      </p:sp>
      <p:sp>
        <p:nvSpPr>
          <p:cNvPr id="430" name="object 430"/>
          <p:cNvSpPr/>
          <p:nvPr/>
        </p:nvSpPr>
        <p:spPr>
          <a:xfrm>
            <a:off x="1091284" y="3361182"/>
            <a:ext cx="530225" cy="0"/>
          </a:xfrm>
          <a:custGeom>
            <a:avLst/>
            <a:gdLst/>
            <a:ahLst/>
            <a:cxnLst/>
            <a:rect l="l" t="t" r="r" b="b"/>
            <a:pathLst>
              <a:path w="530225">
                <a:moveTo>
                  <a:pt x="0" y="0"/>
                </a:moveTo>
                <a:lnTo>
                  <a:pt x="530151" y="0"/>
                </a:lnTo>
              </a:path>
            </a:pathLst>
          </a:custGeom>
          <a:ln w="7619">
            <a:solidFill>
              <a:srgbClr val="FFFFB5"/>
            </a:solidFill>
          </a:ln>
        </p:spPr>
        <p:txBody>
          <a:bodyPr wrap="square" lIns="0" tIns="0" rIns="0" bIns="0" rtlCol="0"/>
          <a:lstStyle/>
          <a:p>
            <a:endParaRPr/>
          </a:p>
        </p:txBody>
      </p:sp>
      <p:sp>
        <p:nvSpPr>
          <p:cNvPr id="431" name="object 431"/>
          <p:cNvSpPr/>
          <p:nvPr/>
        </p:nvSpPr>
        <p:spPr>
          <a:xfrm>
            <a:off x="1089333" y="3353561"/>
            <a:ext cx="534670" cy="0"/>
          </a:xfrm>
          <a:custGeom>
            <a:avLst/>
            <a:gdLst/>
            <a:ahLst/>
            <a:cxnLst/>
            <a:rect l="l" t="t" r="r" b="b"/>
            <a:pathLst>
              <a:path w="534669">
                <a:moveTo>
                  <a:pt x="0" y="0"/>
                </a:moveTo>
                <a:lnTo>
                  <a:pt x="534052" y="0"/>
                </a:lnTo>
              </a:path>
            </a:pathLst>
          </a:custGeom>
          <a:ln w="7620">
            <a:solidFill>
              <a:srgbClr val="FFFFB6"/>
            </a:solidFill>
          </a:ln>
        </p:spPr>
        <p:txBody>
          <a:bodyPr wrap="square" lIns="0" tIns="0" rIns="0" bIns="0" rtlCol="0"/>
          <a:lstStyle/>
          <a:p>
            <a:endParaRPr/>
          </a:p>
        </p:txBody>
      </p:sp>
      <p:sp>
        <p:nvSpPr>
          <p:cNvPr id="432" name="object 432"/>
          <p:cNvSpPr/>
          <p:nvPr/>
        </p:nvSpPr>
        <p:spPr>
          <a:xfrm>
            <a:off x="1088601" y="3345942"/>
            <a:ext cx="535940" cy="0"/>
          </a:xfrm>
          <a:custGeom>
            <a:avLst/>
            <a:gdLst/>
            <a:ahLst/>
            <a:cxnLst/>
            <a:rect l="l" t="t" r="r" b="b"/>
            <a:pathLst>
              <a:path w="535940">
                <a:moveTo>
                  <a:pt x="0" y="0"/>
                </a:moveTo>
                <a:lnTo>
                  <a:pt x="535516" y="0"/>
                </a:lnTo>
              </a:path>
            </a:pathLst>
          </a:custGeom>
          <a:ln w="7619">
            <a:solidFill>
              <a:srgbClr val="FFFFB6"/>
            </a:solidFill>
          </a:ln>
        </p:spPr>
        <p:txBody>
          <a:bodyPr wrap="square" lIns="0" tIns="0" rIns="0" bIns="0" rtlCol="0"/>
          <a:lstStyle/>
          <a:p>
            <a:endParaRPr/>
          </a:p>
        </p:txBody>
      </p:sp>
      <p:sp>
        <p:nvSpPr>
          <p:cNvPr id="433" name="object 433"/>
          <p:cNvSpPr/>
          <p:nvPr/>
        </p:nvSpPr>
        <p:spPr>
          <a:xfrm>
            <a:off x="1087869" y="3338322"/>
            <a:ext cx="537210" cy="0"/>
          </a:xfrm>
          <a:custGeom>
            <a:avLst/>
            <a:gdLst/>
            <a:ahLst/>
            <a:cxnLst/>
            <a:rect l="l" t="t" r="r" b="b"/>
            <a:pathLst>
              <a:path w="537210">
                <a:moveTo>
                  <a:pt x="0" y="0"/>
                </a:moveTo>
                <a:lnTo>
                  <a:pt x="536980" y="0"/>
                </a:lnTo>
              </a:path>
            </a:pathLst>
          </a:custGeom>
          <a:ln w="7620">
            <a:solidFill>
              <a:srgbClr val="FFFFB8"/>
            </a:solidFill>
          </a:ln>
        </p:spPr>
        <p:txBody>
          <a:bodyPr wrap="square" lIns="0" tIns="0" rIns="0" bIns="0" rtlCol="0"/>
          <a:lstStyle/>
          <a:p>
            <a:endParaRPr/>
          </a:p>
        </p:txBody>
      </p:sp>
      <p:sp>
        <p:nvSpPr>
          <p:cNvPr id="434" name="object 434"/>
          <p:cNvSpPr/>
          <p:nvPr/>
        </p:nvSpPr>
        <p:spPr>
          <a:xfrm>
            <a:off x="1087284" y="3331464"/>
            <a:ext cx="538480" cy="0"/>
          </a:xfrm>
          <a:custGeom>
            <a:avLst/>
            <a:gdLst/>
            <a:ahLst/>
            <a:cxnLst/>
            <a:rect l="l" t="t" r="r" b="b"/>
            <a:pathLst>
              <a:path w="538480">
                <a:moveTo>
                  <a:pt x="0" y="0"/>
                </a:moveTo>
                <a:lnTo>
                  <a:pt x="538151" y="0"/>
                </a:lnTo>
              </a:path>
            </a:pathLst>
          </a:custGeom>
          <a:ln w="6095">
            <a:solidFill>
              <a:srgbClr val="FFFFB8"/>
            </a:solidFill>
          </a:ln>
        </p:spPr>
        <p:txBody>
          <a:bodyPr wrap="square" lIns="0" tIns="0" rIns="0" bIns="0" rtlCol="0"/>
          <a:lstStyle/>
          <a:p>
            <a:endParaRPr/>
          </a:p>
        </p:txBody>
      </p:sp>
      <p:sp>
        <p:nvSpPr>
          <p:cNvPr id="435" name="object 435"/>
          <p:cNvSpPr/>
          <p:nvPr/>
        </p:nvSpPr>
        <p:spPr>
          <a:xfrm>
            <a:off x="1086698" y="3325367"/>
            <a:ext cx="539750" cy="0"/>
          </a:xfrm>
          <a:custGeom>
            <a:avLst/>
            <a:gdLst/>
            <a:ahLst/>
            <a:cxnLst/>
            <a:rect l="l" t="t" r="r" b="b"/>
            <a:pathLst>
              <a:path w="539750">
                <a:moveTo>
                  <a:pt x="0" y="0"/>
                </a:moveTo>
                <a:lnTo>
                  <a:pt x="539323" y="0"/>
                </a:lnTo>
              </a:path>
            </a:pathLst>
          </a:custGeom>
          <a:ln w="6096">
            <a:solidFill>
              <a:srgbClr val="FFFFBA"/>
            </a:solidFill>
          </a:ln>
        </p:spPr>
        <p:txBody>
          <a:bodyPr wrap="square" lIns="0" tIns="0" rIns="0" bIns="0" rtlCol="0"/>
          <a:lstStyle/>
          <a:p>
            <a:endParaRPr/>
          </a:p>
        </p:txBody>
      </p:sp>
      <p:sp>
        <p:nvSpPr>
          <p:cNvPr id="436" name="object 436"/>
          <p:cNvSpPr/>
          <p:nvPr/>
        </p:nvSpPr>
        <p:spPr>
          <a:xfrm>
            <a:off x="1085966" y="3318510"/>
            <a:ext cx="541020" cy="0"/>
          </a:xfrm>
          <a:custGeom>
            <a:avLst/>
            <a:gdLst/>
            <a:ahLst/>
            <a:cxnLst/>
            <a:rect l="l" t="t" r="r" b="b"/>
            <a:pathLst>
              <a:path w="541019">
                <a:moveTo>
                  <a:pt x="0" y="0"/>
                </a:moveTo>
                <a:lnTo>
                  <a:pt x="540787" y="0"/>
                </a:lnTo>
              </a:path>
            </a:pathLst>
          </a:custGeom>
          <a:ln w="7619">
            <a:solidFill>
              <a:srgbClr val="FFFFBA"/>
            </a:solidFill>
          </a:ln>
        </p:spPr>
        <p:txBody>
          <a:bodyPr wrap="square" lIns="0" tIns="0" rIns="0" bIns="0" rtlCol="0"/>
          <a:lstStyle/>
          <a:p>
            <a:endParaRPr/>
          </a:p>
        </p:txBody>
      </p:sp>
      <p:sp>
        <p:nvSpPr>
          <p:cNvPr id="437" name="object 437"/>
          <p:cNvSpPr/>
          <p:nvPr/>
        </p:nvSpPr>
        <p:spPr>
          <a:xfrm>
            <a:off x="1085380" y="3311652"/>
            <a:ext cx="542290" cy="0"/>
          </a:xfrm>
          <a:custGeom>
            <a:avLst/>
            <a:gdLst/>
            <a:ahLst/>
            <a:cxnLst/>
            <a:rect l="l" t="t" r="r" b="b"/>
            <a:pathLst>
              <a:path w="542289">
                <a:moveTo>
                  <a:pt x="0" y="0"/>
                </a:moveTo>
                <a:lnTo>
                  <a:pt x="541958" y="0"/>
                </a:lnTo>
              </a:path>
            </a:pathLst>
          </a:custGeom>
          <a:ln w="6096">
            <a:solidFill>
              <a:srgbClr val="FFFFBC"/>
            </a:solidFill>
          </a:ln>
        </p:spPr>
        <p:txBody>
          <a:bodyPr wrap="square" lIns="0" tIns="0" rIns="0" bIns="0" rtlCol="0"/>
          <a:lstStyle/>
          <a:p>
            <a:endParaRPr/>
          </a:p>
        </p:txBody>
      </p:sp>
      <p:sp>
        <p:nvSpPr>
          <p:cNvPr id="438" name="object 438"/>
          <p:cNvSpPr/>
          <p:nvPr/>
        </p:nvSpPr>
        <p:spPr>
          <a:xfrm>
            <a:off x="1085246" y="3303904"/>
            <a:ext cx="542290" cy="0"/>
          </a:xfrm>
          <a:custGeom>
            <a:avLst/>
            <a:gdLst/>
            <a:ahLst/>
            <a:cxnLst/>
            <a:rect l="l" t="t" r="r" b="b"/>
            <a:pathLst>
              <a:path w="542289">
                <a:moveTo>
                  <a:pt x="0" y="0"/>
                </a:moveTo>
                <a:lnTo>
                  <a:pt x="542226" y="0"/>
                </a:lnTo>
              </a:path>
            </a:pathLst>
          </a:custGeom>
          <a:ln w="3809">
            <a:solidFill>
              <a:srgbClr val="FFFFBC"/>
            </a:solidFill>
          </a:ln>
        </p:spPr>
        <p:txBody>
          <a:bodyPr wrap="square" lIns="0" tIns="0" rIns="0" bIns="0" rtlCol="0"/>
          <a:lstStyle/>
          <a:p>
            <a:endParaRPr/>
          </a:p>
        </p:txBody>
      </p:sp>
      <p:sp>
        <p:nvSpPr>
          <p:cNvPr id="439" name="object 439"/>
          <p:cNvSpPr/>
          <p:nvPr/>
        </p:nvSpPr>
        <p:spPr>
          <a:xfrm>
            <a:off x="1085234" y="3307079"/>
            <a:ext cx="542290" cy="0"/>
          </a:xfrm>
          <a:custGeom>
            <a:avLst/>
            <a:gdLst/>
            <a:ahLst/>
            <a:cxnLst/>
            <a:rect l="l" t="t" r="r" b="b"/>
            <a:pathLst>
              <a:path w="542289">
                <a:moveTo>
                  <a:pt x="0" y="0"/>
                </a:moveTo>
                <a:lnTo>
                  <a:pt x="542251" y="0"/>
                </a:lnTo>
              </a:path>
            </a:pathLst>
          </a:custGeom>
          <a:ln w="3175">
            <a:solidFill>
              <a:srgbClr val="FFFFBC"/>
            </a:solidFill>
          </a:ln>
        </p:spPr>
        <p:txBody>
          <a:bodyPr wrap="square" lIns="0" tIns="0" rIns="0" bIns="0" rtlCol="0"/>
          <a:lstStyle/>
          <a:p>
            <a:endParaRPr/>
          </a:p>
        </p:txBody>
      </p:sp>
      <p:sp>
        <p:nvSpPr>
          <p:cNvPr id="440" name="object 440"/>
          <p:cNvSpPr/>
          <p:nvPr/>
        </p:nvSpPr>
        <p:spPr>
          <a:xfrm>
            <a:off x="1085381" y="3297936"/>
            <a:ext cx="542290" cy="0"/>
          </a:xfrm>
          <a:custGeom>
            <a:avLst/>
            <a:gdLst/>
            <a:ahLst/>
            <a:cxnLst/>
            <a:rect l="l" t="t" r="r" b="b"/>
            <a:pathLst>
              <a:path w="542289">
                <a:moveTo>
                  <a:pt x="0" y="0"/>
                </a:moveTo>
                <a:lnTo>
                  <a:pt x="541957" y="0"/>
                </a:lnTo>
              </a:path>
            </a:pathLst>
          </a:custGeom>
          <a:ln w="9143">
            <a:solidFill>
              <a:srgbClr val="FFFFBD"/>
            </a:solidFill>
          </a:ln>
        </p:spPr>
        <p:txBody>
          <a:bodyPr wrap="square" lIns="0" tIns="0" rIns="0" bIns="0" rtlCol="0"/>
          <a:lstStyle/>
          <a:p>
            <a:endParaRPr/>
          </a:p>
        </p:txBody>
      </p:sp>
      <p:sp>
        <p:nvSpPr>
          <p:cNvPr id="441" name="object 441"/>
          <p:cNvSpPr/>
          <p:nvPr/>
        </p:nvSpPr>
        <p:spPr>
          <a:xfrm>
            <a:off x="1086260" y="3289554"/>
            <a:ext cx="540385" cy="0"/>
          </a:xfrm>
          <a:custGeom>
            <a:avLst/>
            <a:gdLst/>
            <a:ahLst/>
            <a:cxnLst/>
            <a:rect l="l" t="t" r="r" b="b"/>
            <a:pathLst>
              <a:path w="540385">
                <a:moveTo>
                  <a:pt x="0" y="0"/>
                </a:moveTo>
                <a:lnTo>
                  <a:pt x="540198" y="0"/>
                </a:lnTo>
              </a:path>
            </a:pathLst>
          </a:custGeom>
          <a:ln w="7620">
            <a:solidFill>
              <a:srgbClr val="FFFFBF"/>
            </a:solidFill>
          </a:ln>
        </p:spPr>
        <p:txBody>
          <a:bodyPr wrap="square" lIns="0" tIns="0" rIns="0" bIns="0" rtlCol="0"/>
          <a:lstStyle/>
          <a:p>
            <a:endParaRPr/>
          </a:p>
        </p:txBody>
      </p:sp>
      <p:sp>
        <p:nvSpPr>
          <p:cNvPr id="442" name="object 442"/>
          <p:cNvSpPr/>
          <p:nvPr/>
        </p:nvSpPr>
        <p:spPr>
          <a:xfrm>
            <a:off x="1086993" y="3281934"/>
            <a:ext cx="539115" cy="0"/>
          </a:xfrm>
          <a:custGeom>
            <a:avLst/>
            <a:gdLst/>
            <a:ahLst/>
            <a:cxnLst/>
            <a:rect l="l" t="t" r="r" b="b"/>
            <a:pathLst>
              <a:path w="539114">
                <a:moveTo>
                  <a:pt x="0" y="0"/>
                </a:moveTo>
                <a:lnTo>
                  <a:pt x="538733" y="0"/>
                </a:lnTo>
              </a:path>
            </a:pathLst>
          </a:custGeom>
          <a:ln w="7619">
            <a:solidFill>
              <a:srgbClr val="FFFFBF"/>
            </a:solidFill>
          </a:ln>
        </p:spPr>
        <p:txBody>
          <a:bodyPr wrap="square" lIns="0" tIns="0" rIns="0" bIns="0" rtlCol="0"/>
          <a:lstStyle/>
          <a:p>
            <a:endParaRPr/>
          </a:p>
        </p:txBody>
      </p:sp>
      <p:sp>
        <p:nvSpPr>
          <p:cNvPr id="443" name="object 443"/>
          <p:cNvSpPr/>
          <p:nvPr/>
        </p:nvSpPr>
        <p:spPr>
          <a:xfrm>
            <a:off x="1087726" y="3274314"/>
            <a:ext cx="537845" cy="0"/>
          </a:xfrm>
          <a:custGeom>
            <a:avLst/>
            <a:gdLst/>
            <a:ahLst/>
            <a:cxnLst/>
            <a:rect l="l" t="t" r="r" b="b"/>
            <a:pathLst>
              <a:path w="537844">
                <a:moveTo>
                  <a:pt x="0" y="0"/>
                </a:moveTo>
                <a:lnTo>
                  <a:pt x="537267" y="0"/>
                </a:lnTo>
              </a:path>
            </a:pathLst>
          </a:custGeom>
          <a:ln w="7620">
            <a:solidFill>
              <a:srgbClr val="FFFFC1"/>
            </a:solidFill>
          </a:ln>
        </p:spPr>
        <p:txBody>
          <a:bodyPr wrap="square" lIns="0" tIns="0" rIns="0" bIns="0" rtlCol="0"/>
          <a:lstStyle/>
          <a:p>
            <a:endParaRPr/>
          </a:p>
        </p:txBody>
      </p:sp>
      <p:sp>
        <p:nvSpPr>
          <p:cNvPr id="444" name="object 444"/>
          <p:cNvSpPr/>
          <p:nvPr/>
        </p:nvSpPr>
        <p:spPr>
          <a:xfrm>
            <a:off x="1088459" y="3266694"/>
            <a:ext cx="535940" cy="0"/>
          </a:xfrm>
          <a:custGeom>
            <a:avLst/>
            <a:gdLst/>
            <a:ahLst/>
            <a:cxnLst/>
            <a:rect l="l" t="t" r="r" b="b"/>
            <a:pathLst>
              <a:path w="535940">
                <a:moveTo>
                  <a:pt x="0" y="0"/>
                </a:moveTo>
                <a:lnTo>
                  <a:pt x="535801" y="0"/>
                </a:lnTo>
              </a:path>
            </a:pathLst>
          </a:custGeom>
          <a:ln w="7619">
            <a:solidFill>
              <a:srgbClr val="FFFFC1"/>
            </a:solidFill>
          </a:ln>
        </p:spPr>
        <p:txBody>
          <a:bodyPr wrap="square" lIns="0" tIns="0" rIns="0" bIns="0" rtlCol="0"/>
          <a:lstStyle/>
          <a:p>
            <a:endParaRPr/>
          </a:p>
        </p:txBody>
      </p:sp>
      <p:sp>
        <p:nvSpPr>
          <p:cNvPr id="445" name="object 445"/>
          <p:cNvSpPr/>
          <p:nvPr/>
        </p:nvSpPr>
        <p:spPr>
          <a:xfrm>
            <a:off x="1090369" y="3256915"/>
            <a:ext cx="532130" cy="0"/>
          </a:xfrm>
          <a:custGeom>
            <a:avLst/>
            <a:gdLst/>
            <a:ahLst/>
            <a:cxnLst/>
            <a:rect l="l" t="t" r="r" b="b"/>
            <a:pathLst>
              <a:path w="532130">
                <a:moveTo>
                  <a:pt x="0" y="0"/>
                </a:moveTo>
                <a:lnTo>
                  <a:pt x="531980" y="0"/>
                </a:lnTo>
              </a:path>
            </a:pathLst>
          </a:custGeom>
          <a:ln w="6350">
            <a:solidFill>
              <a:srgbClr val="FFFFC3"/>
            </a:solidFill>
          </a:ln>
        </p:spPr>
        <p:txBody>
          <a:bodyPr wrap="square" lIns="0" tIns="0" rIns="0" bIns="0" rtlCol="0"/>
          <a:lstStyle/>
          <a:p>
            <a:endParaRPr/>
          </a:p>
        </p:txBody>
      </p:sp>
      <p:sp>
        <p:nvSpPr>
          <p:cNvPr id="446" name="object 446"/>
          <p:cNvSpPr/>
          <p:nvPr/>
        </p:nvSpPr>
        <p:spPr>
          <a:xfrm>
            <a:off x="1089338" y="3261359"/>
            <a:ext cx="534670" cy="0"/>
          </a:xfrm>
          <a:custGeom>
            <a:avLst/>
            <a:gdLst/>
            <a:ahLst/>
            <a:cxnLst/>
            <a:rect l="l" t="t" r="r" b="b"/>
            <a:pathLst>
              <a:path w="534669">
                <a:moveTo>
                  <a:pt x="0" y="0"/>
                </a:moveTo>
                <a:lnTo>
                  <a:pt x="534042" y="0"/>
                </a:lnTo>
              </a:path>
            </a:pathLst>
          </a:custGeom>
          <a:ln w="3175">
            <a:solidFill>
              <a:srgbClr val="FFFFC3"/>
            </a:solidFill>
          </a:ln>
        </p:spPr>
        <p:txBody>
          <a:bodyPr wrap="square" lIns="0" tIns="0" rIns="0" bIns="0" rtlCol="0"/>
          <a:lstStyle/>
          <a:p>
            <a:endParaRPr/>
          </a:p>
        </p:txBody>
      </p:sp>
      <p:sp>
        <p:nvSpPr>
          <p:cNvPr id="447" name="object 447"/>
          <p:cNvSpPr/>
          <p:nvPr/>
        </p:nvSpPr>
        <p:spPr>
          <a:xfrm>
            <a:off x="1091305" y="3249930"/>
            <a:ext cx="530225" cy="0"/>
          </a:xfrm>
          <a:custGeom>
            <a:avLst/>
            <a:gdLst/>
            <a:ahLst/>
            <a:cxnLst/>
            <a:rect l="l" t="t" r="r" b="b"/>
            <a:pathLst>
              <a:path w="530225">
                <a:moveTo>
                  <a:pt x="0" y="0"/>
                </a:moveTo>
                <a:lnTo>
                  <a:pt x="530108" y="0"/>
                </a:lnTo>
              </a:path>
            </a:pathLst>
          </a:custGeom>
          <a:ln w="7620">
            <a:solidFill>
              <a:srgbClr val="FFFFC3"/>
            </a:solidFill>
          </a:ln>
        </p:spPr>
        <p:txBody>
          <a:bodyPr wrap="square" lIns="0" tIns="0" rIns="0" bIns="0" rtlCol="0"/>
          <a:lstStyle/>
          <a:p>
            <a:endParaRPr/>
          </a:p>
        </p:txBody>
      </p:sp>
      <p:sp>
        <p:nvSpPr>
          <p:cNvPr id="448" name="object 448"/>
          <p:cNvSpPr/>
          <p:nvPr/>
        </p:nvSpPr>
        <p:spPr>
          <a:xfrm>
            <a:off x="1093552" y="3243072"/>
            <a:ext cx="525780" cy="0"/>
          </a:xfrm>
          <a:custGeom>
            <a:avLst/>
            <a:gdLst/>
            <a:ahLst/>
            <a:cxnLst/>
            <a:rect l="l" t="t" r="r" b="b"/>
            <a:pathLst>
              <a:path w="525780">
                <a:moveTo>
                  <a:pt x="0" y="0"/>
                </a:moveTo>
                <a:lnTo>
                  <a:pt x="525614" y="0"/>
                </a:lnTo>
              </a:path>
            </a:pathLst>
          </a:custGeom>
          <a:ln w="6095">
            <a:solidFill>
              <a:srgbClr val="FFFFC4"/>
            </a:solidFill>
          </a:ln>
        </p:spPr>
        <p:txBody>
          <a:bodyPr wrap="square" lIns="0" tIns="0" rIns="0" bIns="0" rtlCol="0"/>
          <a:lstStyle/>
          <a:p>
            <a:endParaRPr/>
          </a:p>
        </p:txBody>
      </p:sp>
      <p:sp>
        <p:nvSpPr>
          <p:cNvPr id="449" name="object 449"/>
          <p:cNvSpPr/>
          <p:nvPr/>
        </p:nvSpPr>
        <p:spPr>
          <a:xfrm>
            <a:off x="1095350" y="3236214"/>
            <a:ext cx="522605" cy="0"/>
          </a:xfrm>
          <a:custGeom>
            <a:avLst/>
            <a:gdLst/>
            <a:ahLst/>
            <a:cxnLst/>
            <a:rect l="l" t="t" r="r" b="b"/>
            <a:pathLst>
              <a:path w="522605">
                <a:moveTo>
                  <a:pt x="0" y="0"/>
                </a:moveTo>
                <a:lnTo>
                  <a:pt x="522020" y="0"/>
                </a:lnTo>
              </a:path>
            </a:pathLst>
          </a:custGeom>
          <a:ln w="7620">
            <a:solidFill>
              <a:srgbClr val="FFFFC6"/>
            </a:solidFill>
          </a:ln>
        </p:spPr>
        <p:txBody>
          <a:bodyPr wrap="square" lIns="0" tIns="0" rIns="0" bIns="0" rtlCol="0"/>
          <a:lstStyle/>
          <a:p>
            <a:endParaRPr/>
          </a:p>
        </p:txBody>
      </p:sp>
      <p:sp>
        <p:nvSpPr>
          <p:cNvPr id="450" name="object 450"/>
          <p:cNvSpPr/>
          <p:nvPr/>
        </p:nvSpPr>
        <p:spPr>
          <a:xfrm>
            <a:off x="1097596" y="3229355"/>
            <a:ext cx="517525" cy="0"/>
          </a:xfrm>
          <a:custGeom>
            <a:avLst/>
            <a:gdLst/>
            <a:ahLst/>
            <a:cxnLst/>
            <a:rect l="l" t="t" r="r" b="b"/>
            <a:pathLst>
              <a:path w="517525">
                <a:moveTo>
                  <a:pt x="0" y="0"/>
                </a:moveTo>
                <a:lnTo>
                  <a:pt x="517526" y="0"/>
                </a:lnTo>
              </a:path>
            </a:pathLst>
          </a:custGeom>
          <a:ln w="6095">
            <a:solidFill>
              <a:srgbClr val="FFFFC6"/>
            </a:solidFill>
          </a:ln>
        </p:spPr>
        <p:txBody>
          <a:bodyPr wrap="square" lIns="0" tIns="0" rIns="0" bIns="0" rtlCol="0"/>
          <a:lstStyle/>
          <a:p>
            <a:endParaRPr/>
          </a:p>
        </p:txBody>
      </p:sp>
      <p:sp>
        <p:nvSpPr>
          <p:cNvPr id="451" name="object 451"/>
          <p:cNvSpPr/>
          <p:nvPr/>
        </p:nvSpPr>
        <p:spPr>
          <a:xfrm>
            <a:off x="1099394" y="3223260"/>
            <a:ext cx="514350" cy="0"/>
          </a:xfrm>
          <a:custGeom>
            <a:avLst/>
            <a:gdLst/>
            <a:ahLst/>
            <a:cxnLst/>
            <a:rect l="l" t="t" r="r" b="b"/>
            <a:pathLst>
              <a:path w="514350">
                <a:moveTo>
                  <a:pt x="0" y="0"/>
                </a:moveTo>
                <a:lnTo>
                  <a:pt x="513932" y="0"/>
                </a:lnTo>
              </a:path>
            </a:pathLst>
          </a:custGeom>
          <a:ln w="6096">
            <a:solidFill>
              <a:srgbClr val="FFFFC8"/>
            </a:solidFill>
          </a:ln>
        </p:spPr>
        <p:txBody>
          <a:bodyPr wrap="square" lIns="0" tIns="0" rIns="0" bIns="0" rtlCol="0"/>
          <a:lstStyle/>
          <a:p>
            <a:endParaRPr/>
          </a:p>
        </p:txBody>
      </p:sp>
      <p:sp>
        <p:nvSpPr>
          <p:cNvPr id="452" name="object 452"/>
          <p:cNvSpPr/>
          <p:nvPr/>
        </p:nvSpPr>
        <p:spPr>
          <a:xfrm>
            <a:off x="1102850" y="3215639"/>
            <a:ext cx="507365" cy="0"/>
          </a:xfrm>
          <a:custGeom>
            <a:avLst/>
            <a:gdLst/>
            <a:ahLst/>
            <a:cxnLst/>
            <a:rect l="l" t="t" r="r" b="b"/>
            <a:pathLst>
              <a:path w="507365">
                <a:moveTo>
                  <a:pt x="0" y="0"/>
                </a:moveTo>
                <a:lnTo>
                  <a:pt x="507019" y="0"/>
                </a:lnTo>
              </a:path>
            </a:pathLst>
          </a:custGeom>
          <a:ln w="3175">
            <a:solidFill>
              <a:srgbClr val="FFFFC8"/>
            </a:solidFill>
          </a:ln>
        </p:spPr>
        <p:txBody>
          <a:bodyPr wrap="square" lIns="0" tIns="0" rIns="0" bIns="0" rtlCol="0"/>
          <a:lstStyle/>
          <a:p>
            <a:endParaRPr/>
          </a:p>
        </p:txBody>
      </p:sp>
      <p:sp>
        <p:nvSpPr>
          <p:cNvPr id="453" name="object 453"/>
          <p:cNvSpPr/>
          <p:nvPr/>
        </p:nvSpPr>
        <p:spPr>
          <a:xfrm>
            <a:off x="1101603" y="3218814"/>
            <a:ext cx="509905" cy="0"/>
          </a:xfrm>
          <a:custGeom>
            <a:avLst/>
            <a:gdLst/>
            <a:ahLst/>
            <a:cxnLst/>
            <a:rect l="l" t="t" r="r" b="b"/>
            <a:pathLst>
              <a:path w="509905">
                <a:moveTo>
                  <a:pt x="0" y="0"/>
                </a:moveTo>
                <a:lnTo>
                  <a:pt x="509513" y="0"/>
                </a:lnTo>
              </a:path>
            </a:pathLst>
          </a:custGeom>
          <a:ln w="3810">
            <a:solidFill>
              <a:srgbClr val="FFFFC8"/>
            </a:solidFill>
          </a:ln>
        </p:spPr>
        <p:txBody>
          <a:bodyPr wrap="square" lIns="0" tIns="0" rIns="0" bIns="0" rtlCol="0"/>
          <a:lstStyle/>
          <a:p>
            <a:endParaRPr/>
          </a:p>
        </p:txBody>
      </p:sp>
      <p:sp>
        <p:nvSpPr>
          <p:cNvPr id="454" name="object 454"/>
          <p:cNvSpPr/>
          <p:nvPr/>
        </p:nvSpPr>
        <p:spPr>
          <a:xfrm>
            <a:off x="1103627" y="3210306"/>
            <a:ext cx="505459" cy="0"/>
          </a:xfrm>
          <a:custGeom>
            <a:avLst/>
            <a:gdLst/>
            <a:ahLst/>
            <a:cxnLst/>
            <a:rect l="l" t="t" r="r" b="b"/>
            <a:pathLst>
              <a:path w="505459">
                <a:moveTo>
                  <a:pt x="0" y="0"/>
                </a:moveTo>
                <a:lnTo>
                  <a:pt x="505464" y="0"/>
                </a:lnTo>
              </a:path>
            </a:pathLst>
          </a:custGeom>
          <a:ln w="7619">
            <a:solidFill>
              <a:srgbClr val="FFFFCA"/>
            </a:solidFill>
          </a:ln>
        </p:spPr>
        <p:txBody>
          <a:bodyPr wrap="square" lIns="0" tIns="0" rIns="0" bIns="0" rtlCol="0"/>
          <a:lstStyle/>
          <a:p>
            <a:endParaRPr/>
          </a:p>
        </p:txBody>
      </p:sp>
      <p:sp>
        <p:nvSpPr>
          <p:cNvPr id="455" name="object 455"/>
          <p:cNvSpPr/>
          <p:nvPr/>
        </p:nvSpPr>
        <p:spPr>
          <a:xfrm>
            <a:off x="1107514" y="3202686"/>
            <a:ext cx="497840" cy="0"/>
          </a:xfrm>
          <a:custGeom>
            <a:avLst/>
            <a:gdLst/>
            <a:ahLst/>
            <a:cxnLst/>
            <a:rect l="l" t="t" r="r" b="b"/>
            <a:pathLst>
              <a:path w="497840">
                <a:moveTo>
                  <a:pt x="0" y="0"/>
                </a:moveTo>
                <a:lnTo>
                  <a:pt x="497690" y="0"/>
                </a:lnTo>
              </a:path>
            </a:pathLst>
          </a:custGeom>
          <a:ln w="7620">
            <a:solidFill>
              <a:srgbClr val="FFFFCA"/>
            </a:solidFill>
          </a:ln>
        </p:spPr>
        <p:txBody>
          <a:bodyPr wrap="square" lIns="0" tIns="0" rIns="0" bIns="0" rtlCol="0"/>
          <a:lstStyle/>
          <a:p>
            <a:endParaRPr/>
          </a:p>
        </p:txBody>
      </p:sp>
      <p:sp>
        <p:nvSpPr>
          <p:cNvPr id="456" name="object 456"/>
          <p:cNvSpPr/>
          <p:nvPr/>
        </p:nvSpPr>
        <p:spPr>
          <a:xfrm>
            <a:off x="1111402" y="3195066"/>
            <a:ext cx="490220" cy="0"/>
          </a:xfrm>
          <a:custGeom>
            <a:avLst/>
            <a:gdLst/>
            <a:ahLst/>
            <a:cxnLst/>
            <a:rect l="l" t="t" r="r" b="b"/>
            <a:pathLst>
              <a:path w="490219">
                <a:moveTo>
                  <a:pt x="0" y="0"/>
                </a:moveTo>
                <a:lnTo>
                  <a:pt x="489915" y="0"/>
                </a:lnTo>
              </a:path>
            </a:pathLst>
          </a:custGeom>
          <a:ln w="7619">
            <a:solidFill>
              <a:srgbClr val="FFFFCC"/>
            </a:solidFill>
          </a:ln>
        </p:spPr>
        <p:txBody>
          <a:bodyPr wrap="square" lIns="0" tIns="0" rIns="0" bIns="0" rtlCol="0"/>
          <a:lstStyle/>
          <a:p>
            <a:endParaRPr/>
          </a:p>
        </p:txBody>
      </p:sp>
      <p:sp>
        <p:nvSpPr>
          <p:cNvPr id="457" name="object 457"/>
          <p:cNvSpPr/>
          <p:nvPr/>
        </p:nvSpPr>
        <p:spPr>
          <a:xfrm>
            <a:off x="1115289" y="3187446"/>
            <a:ext cx="482600" cy="0"/>
          </a:xfrm>
          <a:custGeom>
            <a:avLst/>
            <a:gdLst/>
            <a:ahLst/>
            <a:cxnLst/>
            <a:rect l="l" t="t" r="r" b="b"/>
            <a:pathLst>
              <a:path w="482600">
                <a:moveTo>
                  <a:pt x="0" y="0"/>
                </a:moveTo>
                <a:lnTo>
                  <a:pt x="482141" y="0"/>
                </a:lnTo>
              </a:path>
            </a:pathLst>
          </a:custGeom>
          <a:ln w="7620">
            <a:solidFill>
              <a:srgbClr val="FFFFCD"/>
            </a:solidFill>
          </a:ln>
        </p:spPr>
        <p:txBody>
          <a:bodyPr wrap="square" lIns="0" tIns="0" rIns="0" bIns="0" rtlCol="0"/>
          <a:lstStyle/>
          <a:p>
            <a:endParaRPr/>
          </a:p>
        </p:txBody>
      </p:sp>
      <p:sp>
        <p:nvSpPr>
          <p:cNvPr id="458" name="object 458"/>
          <p:cNvSpPr/>
          <p:nvPr/>
        </p:nvSpPr>
        <p:spPr>
          <a:xfrm>
            <a:off x="1119176" y="3179826"/>
            <a:ext cx="474980" cy="0"/>
          </a:xfrm>
          <a:custGeom>
            <a:avLst/>
            <a:gdLst/>
            <a:ahLst/>
            <a:cxnLst/>
            <a:rect l="l" t="t" r="r" b="b"/>
            <a:pathLst>
              <a:path w="474980">
                <a:moveTo>
                  <a:pt x="0" y="0"/>
                </a:moveTo>
                <a:lnTo>
                  <a:pt x="474366" y="0"/>
                </a:lnTo>
              </a:path>
            </a:pathLst>
          </a:custGeom>
          <a:ln w="7619">
            <a:solidFill>
              <a:srgbClr val="FFFFCD"/>
            </a:solidFill>
          </a:ln>
        </p:spPr>
        <p:txBody>
          <a:bodyPr wrap="square" lIns="0" tIns="0" rIns="0" bIns="0" rtlCol="0"/>
          <a:lstStyle/>
          <a:p>
            <a:endParaRPr/>
          </a:p>
        </p:txBody>
      </p:sp>
      <p:sp>
        <p:nvSpPr>
          <p:cNvPr id="459" name="object 459"/>
          <p:cNvSpPr/>
          <p:nvPr/>
        </p:nvSpPr>
        <p:spPr>
          <a:xfrm>
            <a:off x="1123472" y="3172967"/>
            <a:ext cx="466090" cy="0"/>
          </a:xfrm>
          <a:custGeom>
            <a:avLst/>
            <a:gdLst/>
            <a:ahLst/>
            <a:cxnLst/>
            <a:rect l="l" t="t" r="r" b="b"/>
            <a:pathLst>
              <a:path w="466090">
                <a:moveTo>
                  <a:pt x="0" y="0"/>
                </a:moveTo>
                <a:lnTo>
                  <a:pt x="465775" y="0"/>
                </a:lnTo>
              </a:path>
            </a:pathLst>
          </a:custGeom>
          <a:ln w="6096">
            <a:solidFill>
              <a:srgbClr val="FFFFCF"/>
            </a:solidFill>
          </a:ln>
        </p:spPr>
        <p:txBody>
          <a:bodyPr wrap="square" lIns="0" tIns="0" rIns="0" bIns="0" rtlCol="0"/>
          <a:lstStyle/>
          <a:p>
            <a:endParaRPr/>
          </a:p>
        </p:txBody>
      </p:sp>
      <p:sp>
        <p:nvSpPr>
          <p:cNvPr id="460" name="object 460"/>
          <p:cNvSpPr/>
          <p:nvPr/>
        </p:nvSpPr>
        <p:spPr>
          <a:xfrm>
            <a:off x="1128103" y="3166872"/>
            <a:ext cx="456565" cy="0"/>
          </a:xfrm>
          <a:custGeom>
            <a:avLst/>
            <a:gdLst/>
            <a:ahLst/>
            <a:cxnLst/>
            <a:rect l="l" t="t" r="r" b="b"/>
            <a:pathLst>
              <a:path w="456565">
                <a:moveTo>
                  <a:pt x="0" y="0"/>
                </a:moveTo>
                <a:lnTo>
                  <a:pt x="456512" y="0"/>
                </a:lnTo>
              </a:path>
            </a:pathLst>
          </a:custGeom>
          <a:ln w="6095">
            <a:solidFill>
              <a:srgbClr val="FFFFCF"/>
            </a:solidFill>
          </a:ln>
        </p:spPr>
        <p:txBody>
          <a:bodyPr wrap="square" lIns="0" tIns="0" rIns="0" bIns="0" rtlCol="0"/>
          <a:lstStyle/>
          <a:p>
            <a:endParaRPr/>
          </a:p>
        </p:txBody>
      </p:sp>
      <p:sp>
        <p:nvSpPr>
          <p:cNvPr id="461" name="object 461"/>
          <p:cNvSpPr/>
          <p:nvPr/>
        </p:nvSpPr>
        <p:spPr>
          <a:xfrm>
            <a:off x="1132735" y="3160014"/>
            <a:ext cx="447675" cy="0"/>
          </a:xfrm>
          <a:custGeom>
            <a:avLst/>
            <a:gdLst/>
            <a:ahLst/>
            <a:cxnLst/>
            <a:rect l="l" t="t" r="r" b="b"/>
            <a:pathLst>
              <a:path w="447675">
                <a:moveTo>
                  <a:pt x="0" y="0"/>
                </a:moveTo>
                <a:lnTo>
                  <a:pt x="447249" y="0"/>
                </a:lnTo>
              </a:path>
            </a:pathLst>
          </a:custGeom>
          <a:ln w="7620">
            <a:solidFill>
              <a:srgbClr val="FFFFD1"/>
            </a:solidFill>
          </a:ln>
        </p:spPr>
        <p:txBody>
          <a:bodyPr wrap="square" lIns="0" tIns="0" rIns="0" bIns="0" rtlCol="0"/>
          <a:lstStyle/>
          <a:p>
            <a:endParaRPr/>
          </a:p>
        </p:txBody>
      </p:sp>
      <p:sp>
        <p:nvSpPr>
          <p:cNvPr id="462" name="object 462"/>
          <p:cNvSpPr/>
          <p:nvPr/>
        </p:nvSpPr>
        <p:spPr>
          <a:xfrm>
            <a:off x="1138524" y="3153155"/>
            <a:ext cx="436245" cy="0"/>
          </a:xfrm>
          <a:custGeom>
            <a:avLst/>
            <a:gdLst/>
            <a:ahLst/>
            <a:cxnLst/>
            <a:rect l="l" t="t" r="r" b="b"/>
            <a:pathLst>
              <a:path w="436244">
                <a:moveTo>
                  <a:pt x="0" y="0"/>
                </a:moveTo>
                <a:lnTo>
                  <a:pt x="435671" y="0"/>
                </a:lnTo>
              </a:path>
            </a:pathLst>
          </a:custGeom>
          <a:ln w="6095">
            <a:solidFill>
              <a:srgbClr val="FFFFD1"/>
            </a:solidFill>
          </a:ln>
        </p:spPr>
        <p:txBody>
          <a:bodyPr wrap="square" lIns="0" tIns="0" rIns="0" bIns="0" rtlCol="0"/>
          <a:lstStyle/>
          <a:p>
            <a:endParaRPr/>
          </a:p>
        </p:txBody>
      </p:sp>
      <p:sp>
        <p:nvSpPr>
          <p:cNvPr id="463" name="object 463"/>
          <p:cNvSpPr/>
          <p:nvPr/>
        </p:nvSpPr>
        <p:spPr>
          <a:xfrm>
            <a:off x="1143155" y="3147060"/>
            <a:ext cx="426720" cy="0"/>
          </a:xfrm>
          <a:custGeom>
            <a:avLst/>
            <a:gdLst/>
            <a:ahLst/>
            <a:cxnLst/>
            <a:rect l="l" t="t" r="r" b="b"/>
            <a:pathLst>
              <a:path w="426719">
                <a:moveTo>
                  <a:pt x="0" y="0"/>
                </a:moveTo>
                <a:lnTo>
                  <a:pt x="426408" y="0"/>
                </a:lnTo>
              </a:path>
            </a:pathLst>
          </a:custGeom>
          <a:ln w="6096">
            <a:solidFill>
              <a:srgbClr val="FFFFD3"/>
            </a:solidFill>
          </a:ln>
        </p:spPr>
        <p:txBody>
          <a:bodyPr wrap="square" lIns="0" tIns="0" rIns="0" bIns="0" rtlCol="0"/>
          <a:lstStyle/>
          <a:p>
            <a:endParaRPr/>
          </a:p>
        </p:txBody>
      </p:sp>
      <p:sp>
        <p:nvSpPr>
          <p:cNvPr id="464" name="object 464"/>
          <p:cNvSpPr/>
          <p:nvPr/>
        </p:nvSpPr>
        <p:spPr>
          <a:xfrm>
            <a:off x="1153546" y="3138170"/>
            <a:ext cx="405765" cy="0"/>
          </a:xfrm>
          <a:custGeom>
            <a:avLst/>
            <a:gdLst/>
            <a:ahLst/>
            <a:cxnLst/>
            <a:rect l="l" t="t" r="r" b="b"/>
            <a:pathLst>
              <a:path w="405765">
                <a:moveTo>
                  <a:pt x="0" y="0"/>
                </a:moveTo>
                <a:lnTo>
                  <a:pt x="405626" y="0"/>
                </a:lnTo>
              </a:path>
            </a:pathLst>
          </a:custGeom>
          <a:ln w="7620">
            <a:solidFill>
              <a:srgbClr val="FFFFD4"/>
            </a:solidFill>
          </a:ln>
        </p:spPr>
        <p:txBody>
          <a:bodyPr wrap="square" lIns="0" tIns="0" rIns="0" bIns="0" rtlCol="0"/>
          <a:lstStyle/>
          <a:p>
            <a:endParaRPr/>
          </a:p>
        </p:txBody>
      </p:sp>
      <p:sp>
        <p:nvSpPr>
          <p:cNvPr id="465" name="object 465"/>
          <p:cNvSpPr/>
          <p:nvPr/>
        </p:nvSpPr>
        <p:spPr>
          <a:xfrm>
            <a:off x="1148366" y="3143250"/>
            <a:ext cx="416559" cy="0"/>
          </a:xfrm>
          <a:custGeom>
            <a:avLst/>
            <a:gdLst/>
            <a:ahLst/>
            <a:cxnLst/>
            <a:rect l="l" t="t" r="r" b="b"/>
            <a:pathLst>
              <a:path w="416559">
                <a:moveTo>
                  <a:pt x="0" y="0"/>
                </a:moveTo>
                <a:lnTo>
                  <a:pt x="415987" y="0"/>
                </a:lnTo>
              </a:path>
            </a:pathLst>
          </a:custGeom>
          <a:ln w="3175">
            <a:solidFill>
              <a:srgbClr val="FFFFD4"/>
            </a:solidFill>
          </a:ln>
        </p:spPr>
        <p:txBody>
          <a:bodyPr wrap="square" lIns="0" tIns="0" rIns="0" bIns="0" rtlCol="0"/>
          <a:lstStyle/>
          <a:p>
            <a:endParaRPr/>
          </a:p>
        </p:txBody>
      </p:sp>
      <p:sp>
        <p:nvSpPr>
          <p:cNvPr id="466" name="object 466"/>
          <p:cNvSpPr/>
          <p:nvPr/>
        </p:nvSpPr>
        <p:spPr>
          <a:xfrm>
            <a:off x="1157096" y="3131058"/>
            <a:ext cx="398780" cy="0"/>
          </a:xfrm>
          <a:custGeom>
            <a:avLst/>
            <a:gdLst/>
            <a:ahLst/>
            <a:cxnLst/>
            <a:rect l="l" t="t" r="r" b="b"/>
            <a:pathLst>
              <a:path w="398780">
                <a:moveTo>
                  <a:pt x="0" y="0"/>
                </a:moveTo>
                <a:lnTo>
                  <a:pt x="398527" y="0"/>
                </a:lnTo>
              </a:path>
            </a:pathLst>
          </a:custGeom>
          <a:ln w="7619">
            <a:solidFill>
              <a:srgbClr val="FFFFD4"/>
            </a:solidFill>
          </a:ln>
        </p:spPr>
        <p:txBody>
          <a:bodyPr wrap="square" lIns="0" tIns="0" rIns="0" bIns="0" rtlCol="0"/>
          <a:lstStyle/>
          <a:p>
            <a:endParaRPr/>
          </a:p>
        </p:txBody>
      </p:sp>
      <p:sp>
        <p:nvSpPr>
          <p:cNvPr id="467" name="object 467"/>
          <p:cNvSpPr/>
          <p:nvPr/>
        </p:nvSpPr>
        <p:spPr>
          <a:xfrm>
            <a:off x="1165287" y="3123438"/>
            <a:ext cx="382270" cy="0"/>
          </a:xfrm>
          <a:custGeom>
            <a:avLst/>
            <a:gdLst/>
            <a:ahLst/>
            <a:cxnLst/>
            <a:rect l="l" t="t" r="r" b="b"/>
            <a:pathLst>
              <a:path w="382269">
                <a:moveTo>
                  <a:pt x="0" y="0"/>
                </a:moveTo>
                <a:lnTo>
                  <a:pt x="382145" y="0"/>
                </a:lnTo>
              </a:path>
            </a:pathLst>
          </a:custGeom>
          <a:ln w="7620">
            <a:solidFill>
              <a:srgbClr val="FFFFD6"/>
            </a:solidFill>
          </a:ln>
        </p:spPr>
        <p:txBody>
          <a:bodyPr wrap="square" lIns="0" tIns="0" rIns="0" bIns="0" rtlCol="0"/>
          <a:lstStyle/>
          <a:p>
            <a:endParaRPr/>
          </a:p>
        </p:txBody>
      </p:sp>
      <p:sp>
        <p:nvSpPr>
          <p:cNvPr id="468" name="object 468"/>
          <p:cNvSpPr/>
          <p:nvPr/>
        </p:nvSpPr>
        <p:spPr>
          <a:xfrm>
            <a:off x="1173478" y="3115817"/>
            <a:ext cx="365760" cy="0"/>
          </a:xfrm>
          <a:custGeom>
            <a:avLst/>
            <a:gdLst/>
            <a:ahLst/>
            <a:cxnLst/>
            <a:rect l="l" t="t" r="r" b="b"/>
            <a:pathLst>
              <a:path w="365759">
                <a:moveTo>
                  <a:pt x="0" y="0"/>
                </a:moveTo>
                <a:lnTo>
                  <a:pt x="365762" y="0"/>
                </a:lnTo>
              </a:path>
            </a:pathLst>
          </a:custGeom>
          <a:ln w="7619">
            <a:solidFill>
              <a:srgbClr val="FFFFD6"/>
            </a:solidFill>
          </a:ln>
        </p:spPr>
        <p:txBody>
          <a:bodyPr wrap="square" lIns="0" tIns="0" rIns="0" bIns="0" rtlCol="0"/>
          <a:lstStyle/>
          <a:p>
            <a:endParaRPr/>
          </a:p>
        </p:txBody>
      </p:sp>
      <p:sp>
        <p:nvSpPr>
          <p:cNvPr id="469" name="object 469"/>
          <p:cNvSpPr/>
          <p:nvPr/>
        </p:nvSpPr>
        <p:spPr>
          <a:xfrm>
            <a:off x="1181670" y="3108960"/>
            <a:ext cx="349885" cy="0"/>
          </a:xfrm>
          <a:custGeom>
            <a:avLst/>
            <a:gdLst/>
            <a:ahLst/>
            <a:cxnLst/>
            <a:rect l="l" t="t" r="r" b="b"/>
            <a:pathLst>
              <a:path w="349884">
                <a:moveTo>
                  <a:pt x="0" y="0"/>
                </a:moveTo>
                <a:lnTo>
                  <a:pt x="349380" y="0"/>
                </a:lnTo>
              </a:path>
            </a:pathLst>
          </a:custGeom>
          <a:ln w="6096">
            <a:solidFill>
              <a:srgbClr val="FFFFD8"/>
            </a:solidFill>
          </a:ln>
        </p:spPr>
        <p:txBody>
          <a:bodyPr wrap="square" lIns="0" tIns="0" rIns="0" bIns="0" rtlCol="0"/>
          <a:lstStyle/>
          <a:p>
            <a:endParaRPr/>
          </a:p>
        </p:txBody>
      </p:sp>
      <p:sp>
        <p:nvSpPr>
          <p:cNvPr id="470" name="object 470"/>
          <p:cNvSpPr/>
          <p:nvPr/>
        </p:nvSpPr>
        <p:spPr>
          <a:xfrm>
            <a:off x="1190897" y="3102864"/>
            <a:ext cx="331470" cy="0"/>
          </a:xfrm>
          <a:custGeom>
            <a:avLst/>
            <a:gdLst/>
            <a:ahLst/>
            <a:cxnLst/>
            <a:rect l="l" t="t" r="r" b="b"/>
            <a:pathLst>
              <a:path w="331469">
                <a:moveTo>
                  <a:pt x="0" y="0"/>
                </a:moveTo>
                <a:lnTo>
                  <a:pt x="330926" y="0"/>
                </a:lnTo>
              </a:path>
            </a:pathLst>
          </a:custGeom>
          <a:ln w="6095">
            <a:solidFill>
              <a:srgbClr val="FFFFD8"/>
            </a:solidFill>
          </a:ln>
        </p:spPr>
        <p:txBody>
          <a:bodyPr wrap="square" lIns="0" tIns="0" rIns="0" bIns="0" rtlCol="0"/>
          <a:lstStyle/>
          <a:p>
            <a:endParaRPr/>
          </a:p>
        </p:txBody>
      </p:sp>
      <p:sp>
        <p:nvSpPr>
          <p:cNvPr id="471" name="object 471"/>
          <p:cNvSpPr/>
          <p:nvPr/>
        </p:nvSpPr>
        <p:spPr>
          <a:xfrm>
            <a:off x="1200167" y="3096767"/>
            <a:ext cx="312420" cy="0"/>
          </a:xfrm>
          <a:custGeom>
            <a:avLst/>
            <a:gdLst/>
            <a:ahLst/>
            <a:cxnLst/>
            <a:rect l="l" t="t" r="r" b="b"/>
            <a:pathLst>
              <a:path w="312419">
                <a:moveTo>
                  <a:pt x="0" y="0"/>
                </a:moveTo>
                <a:lnTo>
                  <a:pt x="312385" y="0"/>
                </a:lnTo>
              </a:path>
            </a:pathLst>
          </a:custGeom>
          <a:ln w="6096">
            <a:solidFill>
              <a:srgbClr val="FFFFDA"/>
            </a:solidFill>
          </a:ln>
        </p:spPr>
        <p:txBody>
          <a:bodyPr wrap="square" lIns="0" tIns="0" rIns="0" bIns="0" rtlCol="0"/>
          <a:lstStyle/>
          <a:p>
            <a:endParaRPr/>
          </a:p>
        </p:txBody>
      </p:sp>
      <p:sp>
        <p:nvSpPr>
          <p:cNvPr id="472" name="object 472"/>
          <p:cNvSpPr/>
          <p:nvPr/>
        </p:nvSpPr>
        <p:spPr>
          <a:xfrm>
            <a:off x="1209437" y="3090672"/>
            <a:ext cx="294005" cy="0"/>
          </a:xfrm>
          <a:custGeom>
            <a:avLst/>
            <a:gdLst/>
            <a:ahLst/>
            <a:cxnLst/>
            <a:rect l="l" t="t" r="r" b="b"/>
            <a:pathLst>
              <a:path w="294005">
                <a:moveTo>
                  <a:pt x="0" y="0"/>
                </a:moveTo>
                <a:lnTo>
                  <a:pt x="293844" y="0"/>
                </a:lnTo>
              </a:path>
            </a:pathLst>
          </a:custGeom>
          <a:ln w="6095">
            <a:solidFill>
              <a:srgbClr val="FFFFDB"/>
            </a:solidFill>
          </a:ln>
        </p:spPr>
        <p:txBody>
          <a:bodyPr wrap="square" lIns="0" tIns="0" rIns="0" bIns="0" rtlCol="0"/>
          <a:lstStyle/>
          <a:p>
            <a:endParaRPr/>
          </a:p>
        </p:txBody>
      </p:sp>
      <p:sp>
        <p:nvSpPr>
          <p:cNvPr id="473" name="object 473"/>
          <p:cNvSpPr/>
          <p:nvPr/>
        </p:nvSpPr>
        <p:spPr>
          <a:xfrm>
            <a:off x="1218707" y="3083814"/>
            <a:ext cx="275590" cy="0"/>
          </a:xfrm>
          <a:custGeom>
            <a:avLst/>
            <a:gdLst/>
            <a:ahLst/>
            <a:cxnLst/>
            <a:rect l="l" t="t" r="r" b="b"/>
            <a:pathLst>
              <a:path w="275590">
                <a:moveTo>
                  <a:pt x="0" y="0"/>
                </a:moveTo>
                <a:lnTo>
                  <a:pt x="275304" y="0"/>
                </a:lnTo>
              </a:path>
            </a:pathLst>
          </a:custGeom>
          <a:ln w="7620">
            <a:solidFill>
              <a:srgbClr val="FFFFDB"/>
            </a:solidFill>
          </a:ln>
        </p:spPr>
        <p:txBody>
          <a:bodyPr wrap="square" lIns="0" tIns="0" rIns="0" bIns="0" rtlCol="0"/>
          <a:lstStyle/>
          <a:p>
            <a:endParaRPr/>
          </a:p>
        </p:txBody>
      </p:sp>
      <p:sp>
        <p:nvSpPr>
          <p:cNvPr id="474" name="object 474"/>
          <p:cNvSpPr/>
          <p:nvPr/>
        </p:nvSpPr>
        <p:spPr>
          <a:xfrm>
            <a:off x="1235496" y="3076194"/>
            <a:ext cx="241935" cy="0"/>
          </a:xfrm>
          <a:custGeom>
            <a:avLst/>
            <a:gdLst/>
            <a:ahLst/>
            <a:cxnLst/>
            <a:rect l="l" t="t" r="r" b="b"/>
            <a:pathLst>
              <a:path w="241934">
                <a:moveTo>
                  <a:pt x="0" y="0"/>
                </a:moveTo>
                <a:lnTo>
                  <a:pt x="241726" y="0"/>
                </a:lnTo>
              </a:path>
            </a:pathLst>
          </a:custGeom>
          <a:ln w="7619">
            <a:solidFill>
              <a:srgbClr val="FFFFDD"/>
            </a:solidFill>
          </a:ln>
        </p:spPr>
        <p:txBody>
          <a:bodyPr wrap="square" lIns="0" tIns="0" rIns="0" bIns="0" rtlCol="0"/>
          <a:lstStyle/>
          <a:p>
            <a:endParaRPr/>
          </a:p>
        </p:txBody>
      </p:sp>
      <p:sp>
        <p:nvSpPr>
          <p:cNvPr id="475" name="object 475"/>
          <p:cNvSpPr/>
          <p:nvPr/>
        </p:nvSpPr>
        <p:spPr>
          <a:xfrm>
            <a:off x="1252746" y="3068574"/>
            <a:ext cx="207645" cy="0"/>
          </a:xfrm>
          <a:custGeom>
            <a:avLst/>
            <a:gdLst/>
            <a:ahLst/>
            <a:cxnLst/>
            <a:rect l="l" t="t" r="r" b="b"/>
            <a:pathLst>
              <a:path w="207644">
                <a:moveTo>
                  <a:pt x="0" y="0"/>
                </a:moveTo>
                <a:lnTo>
                  <a:pt x="207227" y="0"/>
                </a:lnTo>
              </a:path>
            </a:pathLst>
          </a:custGeom>
          <a:ln w="7619">
            <a:solidFill>
              <a:srgbClr val="FFFFDD"/>
            </a:solidFill>
          </a:ln>
        </p:spPr>
        <p:txBody>
          <a:bodyPr wrap="square" lIns="0" tIns="0" rIns="0" bIns="0" rtlCol="0"/>
          <a:lstStyle/>
          <a:p>
            <a:endParaRPr/>
          </a:p>
        </p:txBody>
      </p:sp>
      <p:sp>
        <p:nvSpPr>
          <p:cNvPr id="476" name="object 476"/>
          <p:cNvSpPr/>
          <p:nvPr/>
        </p:nvSpPr>
        <p:spPr>
          <a:xfrm>
            <a:off x="1275899" y="3060954"/>
            <a:ext cx="161290" cy="0"/>
          </a:xfrm>
          <a:custGeom>
            <a:avLst/>
            <a:gdLst/>
            <a:ahLst/>
            <a:cxnLst/>
            <a:rect l="l" t="t" r="r" b="b"/>
            <a:pathLst>
              <a:path w="161290">
                <a:moveTo>
                  <a:pt x="0" y="0"/>
                </a:moveTo>
                <a:lnTo>
                  <a:pt x="160920" y="0"/>
                </a:lnTo>
              </a:path>
            </a:pathLst>
          </a:custGeom>
          <a:ln w="7620">
            <a:solidFill>
              <a:srgbClr val="FFFFDF"/>
            </a:solidFill>
          </a:ln>
        </p:spPr>
        <p:txBody>
          <a:bodyPr wrap="square" lIns="0" tIns="0" rIns="0" bIns="0" rtlCol="0"/>
          <a:lstStyle/>
          <a:p>
            <a:endParaRPr/>
          </a:p>
        </p:txBody>
      </p:sp>
      <p:sp>
        <p:nvSpPr>
          <p:cNvPr id="477" name="object 477"/>
          <p:cNvSpPr/>
          <p:nvPr/>
        </p:nvSpPr>
        <p:spPr>
          <a:xfrm>
            <a:off x="1305719" y="3054858"/>
            <a:ext cx="101600" cy="0"/>
          </a:xfrm>
          <a:custGeom>
            <a:avLst/>
            <a:gdLst/>
            <a:ahLst/>
            <a:cxnLst/>
            <a:rect l="l" t="t" r="r" b="b"/>
            <a:pathLst>
              <a:path w="101600">
                <a:moveTo>
                  <a:pt x="0" y="0"/>
                </a:moveTo>
                <a:lnTo>
                  <a:pt x="101281" y="0"/>
                </a:lnTo>
              </a:path>
            </a:pathLst>
          </a:custGeom>
          <a:ln w="4571">
            <a:solidFill>
              <a:srgbClr val="FFFFDF"/>
            </a:solidFill>
          </a:ln>
        </p:spPr>
        <p:txBody>
          <a:bodyPr wrap="square" lIns="0" tIns="0" rIns="0" bIns="0" rtlCol="0"/>
          <a:lstStyle/>
          <a:p>
            <a:endParaRPr/>
          </a:p>
        </p:txBody>
      </p:sp>
      <p:sp>
        <p:nvSpPr>
          <p:cNvPr id="478" name="object 478"/>
          <p:cNvSpPr/>
          <p:nvPr/>
        </p:nvSpPr>
        <p:spPr>
          <a:xfrm>
            <a:off x="1083563" y="3051048"/>
            <a:ext cx="546100" cy="509270"/>
          </a:xfrm>
          <a:custGeom>
            <a:avLst/>
            <a:gdLst/>
            <a:ahLst/>
            <a:cxnLst/>
            <a:rect l="l" t="t" r="r" b="b"/>
            <a:pathLst>
              <a:path w="546100" h="509270">
                <a:moveTo>
                  <a:pt x="300228" y="509015"/>
                </a:moveTo>
                <a:lnTo>
                  <a:pt x="245364" y="509015"/>
                </a:lnTo>
                <a:lnTo>
                  <a:pt x="231648" y="507491"/>
                </a:lnTo>
                <a:lnTo>
                  <a:pt x="192024" y="498348"/>
                </a:lnTo>
                <a:lnTo>
                  <a:pt x="143256" y="478536"/>
                </a:lnTo>
                <a:lnTo>
                  <a:pt x="99060" y="451103"/>
                </a:lnTo>
                <a:lnTo>
                  <a:pt x="62484" y="417576"/>
                </a:lnTo>
                <a:lnTo>
                  <a:pt x="33528" y="376428"/>
                </a:lnTo>
                <a:lnTo>
                  <a:pt x="12192" y="330708"/>
                </a:lnTo>
                <a:lnTo>
                  <a:pt x="1524" y="280415"/>
                </a:lnTo>
                <a:lnTo>
                  <a:pt x="0" y="268223"/>
                </a:lnTo>
                <a:lnTo>
                  <a:pt x="0" y="242315"/>
                </a:lnTo>
                <a:lnTo>
                  <a:pt x="1524" y="228599"/>
                </a:lnTo>
                <a:lnTo>
                  <a:pt x="3048" y="216407"/>
                </a:lnTo>
                <a:lnTo>
                  <a:pt x="6096" y="204215"/>
                </a:lnTo>
                <a:lnTo>
                  <a:pt x="9144" y="190499"/>
                </a:lnTo>
                <a:lnTo>
                  <a:pt x="33528" y="134111"/>
                </a:lnTo>
                <a:lnTo>
                  <a:pt x="62484" y="92964"/>
                </a:lnTo>
                <a:lnTo>
                  <a:pt x="99060" y="57912"/>
                </a:lnTo>
                <a:lnTo>
                  <a:pt x="143256" y="30479"/>
                </a:lnTo>
                <a:lnTo>
                  <a:pt x="192024" y="12191"/>
                </a:lnTo>
                <a:lnTo>
                  <a:pt x="204216" y="7619"/>
                </a:lnTo>
                <a:lnTo>
                  <a:pt x="217931" y="4571"/>
                </a:lnTo>
                <a:lnTo>
                  <a:pt x="259080" y="0"/>
                </a:lnTo>
                <a:lnTo>
                  <a:pt x="286512" y="0"/>
                </a:lnTo>
                <a:lnTo>
                  <a:pt x="313943" y="3047"/>
                </a:lnTo>
                <a:lnTo>
                  <a:pt x="259080" y="3047"/>
                </a:lnTo>
                <a:lnTo>
                  <a:pt x="217931" y="7619"/>
                </a:lnTo>
                <a:lnTo>
                  <a:pt x="205740" y="10667"/>
                </a:lnTo>
                <a:lnTo>
                  <a:pt x="192024" y="13715"/>
                </a:lnTo>
                <a:lnTo>
                  <a:pt x="167640" y="22859"/>
                </a:lnTo>
                <a:lnTo>
                  <a:pt x="121920" y="45719"/>
                </a:lnTo>
                <a:lnTo>
                  <a:pt x="82296" y="76200"/>
                </a:lnTo>
                <a:lnTo>
                  <a:pt x="48768" y="114299"/>
                </a:lnTo>
                <a:lnTo>
                  <a:pt x="19812" y="167639"/>
                </a:lnTo>
                <a:lnTo>
                  <a:pt x="7620" y="204215"/>
                </a:lnTo>
                <a:lnTo>
                  <a:pt x="3048" y="242315"/>
                </a:lnTo>
                <a:lnTo>
                  <a:pt x="3048" y="268223"/>
                </a:lnTo>
                <a:lnTo>
                  <a:pt x="6096" y="292607"/>
                </a:lnTo>
                <a:lnTo>
                  <a:pt x="7620" y="306323"/>
                </a:lnTo>
                <a:lnTo>
                  <a:pt x="10668" y="318515"/>
                </a:lnTo>
                <a:lnTo>
                  <a:pt x="15240" y="329184"/>
                </a:lnTo>
                <a:lnTo>
                  <a:pt x="24384" y="353568"/>
                </a:lnTo>
                <a:lnTo>
                  <a:pt x="48768" y="396240"/>
                </a:lnTo>
                <a:lnTo>
                  <a:pt x="82296" y="432815"/>
                </a:lnTo>
                <a:lnTo>
                  <a:pt x="121920" y="463296"/>
                </a:lnTo>
                <a:lnTo>
                  <a:pt x="167640" y="487680"/>
                </a:lnTo>
                <a:lnTo>
                  <a:pt x="205740" y="498348"/>
                </a:lnTo>
                <a:lnTo>
                  <a:pt x="217931" y="501396"/>
                </a:lnTo>
                <a:lnTo>
                  <a:pt x="231648" y="504444"/>
                </a:lnTo>
                <a:lnTo>
                  <a:pt x="245364" y="505968"/>
                </a:lnTo>
                <a:lnTo>
                  <a:pt x="259080" y="505968"/>
                </a:lnTo>
                <a:lnTo>
                  <a:pt x="272795" y="507491"/>
                </a:lnTo>
                <a:lnTo>
                  <a:pt x="313943" y="507491"/>
                </a:lnTo>
                <a:lnTo>
                  <a:pt x="300228" y="509015"/>
                </a:lnTo>
                <a:close/>
              </a:path>
              <a:path w="546100" h="509270">
                <a:moveTo>
                  <a:pt x="313943" y="507491"/>
                </a:moveTo>
                <a:lnTo>
                  <a:pt x="272795" y="507491"/>
                </a:lnTo>
                <a:lnTo>
                  <a:pt x="286512" y="505968"/>
                </a:lnTo>
                <a:lnTo>
                  <a:pt x="300228" y="505968"/>
                </a:lnTo>
                <a:lnTo>
                  <a:pt x="313943" y="504444"/>
                </a:lnTo>
                <a:lnTo>
                  <a:pt x="327660" y="501396"/>
                </a:lnTo>
                <a:lnTo>
                  <a:pt x="339852" y="498348"/>
                </a:lnTo>
                <a:lnTo>
                  <a:pt x="353568" y="495300"/>
                </a:lnTo>
                <a:lnTo>
                  <a:pt x="400812" y="477012"/>
                </a:lnTo>
                <a:lnTo>
                  <a:pt x="445008" y="449580"/>
                </a:lnTo>
                <a:lnTo>
                  <a:pt x="481584" y="414527"/>
                </a:lnTo>
                <a:lnTo>
                  <a:pt x="510539" y="374904"/>
                </a:lnTo>
                <a:lnTo>
                  <a:pt x="530352" y="329184"/>
                </a:lnTo>
                <a:lnTo>
                  <a:pt x="534924" y="318515"/>
                </a:lnTo>
                <a:lnTo>
                  <a:pt x="536448" y="306323"/>
                </a:lnTo>
                <a:lnTo>
                  <a:pt x="539496" y="292607"/>
                </a:lnTo>
                <a:lnTo>
                  <a:pt x="542544" y="268223"/>
                </a:lnTo>
                <a:lnTo>
                  <a:pt x="542544" y="242315"/>
                </a:lnTo>
                <a:lnTo>
                  <a:pt x="541020" y="228599"/>
                </a:lnTo>
                <a:lnTo>
                  <a:pt x="525780" y="167639"/>
                </a:lnTo>
                <a:lnTo>
                  <a:pt x="496824" y="114299"/>
                </a:lnTo>
                <a:lnTo>
                  <a:pt x="463296" y="76200"/>
                </a:lnTo>
                <a:lnTo>
                  <a:pt x="423672" y="45719"/>
                </a:lnTo>
                <a:lnTo>
                  <a:pt x="377952" y="22859"/>
                </a:lnTo>
                <a:lnTo>
                  <a:pt x="339852" y="10667"/>
                </a:lnTo>
                <a:lnTo>
                  <a:pt x="327660" y="7619"/>
                </a:lnTo>
                <a:lnTo>
                  <a:pt x="286512" y="3047"/>
                </a:lnTo>
                <a:lnTo>
                  <a:pt x="313943" y="3047"/>
                </a:lnTo>
                <a:lnTo>
                  <a:pt x="327660" y="4571"/>
                </a:lnTo>
                <a:lnTo>
                  <a:pt x="341376" y="7619"/>
                </a:lnTo>
                <a:lnTo>
                  <a:pt x="353568" y="12191"/>
                </a:lnTo>
                <a:lnTo>
                  <a:pt x="379476" y="19812"/>
                </a:lnTo>
                <a:lnTo>
                  <a:pt x="425196" y="44195"/>
                </a:lnTo>
                <a:lnTo>
                  <a:pt x="464820" y="74676"/>
                </a:lnTo>
                <a:lnTo>
                  <a:pt x="498348" y="112775"/>
                </a:lnTo>
                <a:lnTo>
                  <a:pt x="524256" y="155447"/>
                </a:lnTo>
                <a:lnTo>
                  <a:pt x="539496" y="204215"/>
                </a:lnTo>
                <a:lnTo>
                  <a:pt x="542544" y="216407"/>
                </a:lnTo>
                <a:lnTo>
                  <a:pt x="544068" y="228599"/>
                </a:lnTo>
                <a:lnTo>
                  <a:pt x="545592" y="242315"/>
                </a:lnTo>
                <a:lnTo>
                  <a:pt x="545592" y="268223"/>
                </a:lnTo>
                <a:lnTo>
                  <a:pt x="544068" y="280415"/>
                </a:lnTo>
                <a:lnTo>
                  <a:pt x="542544" y="294131"/>
                </a:lnTo>
                <a:lnTo>
                  <a:pt x="528828" y="342900"/>
                </a:lnTo>
                <a:lnTo>
                  <a:pt x="498348" y="397764"/>
                </a:lnTo>
                <a:lnTo>
                  <a:pt x="464820" y="435864"/>
                </a:lnTo>
                <a:lnTo>
                  <a:pt x="425196" y="466344"/>
                </a:lnTo>
                <a:lnTo>
                  <a:pt x="379476" y="489203"/>
                </a:lnTo>
                <a:lnTo>
                  <a:pt x="341376" y="501396"/>
                </a:lnTo>
                <a:lnTo>
                  <a:pt x="313943" y="507491"/>
                </a:lnTo>
                <a:close/>
              </a:path>
            </a:pathLst>
          </a:custGeom>
          <a:solidFill>
            <a:srgbClr val="CCCC00"/>
          </a:solidFill>
        </p:spPr>
        <p:txBody>
          <a:bodyPr wrap="square" lIns="0" tIns="0" rIns="0" bIns="0" rtlCol="0"/>
          <a:lstStyle/>
          <a:p>
            <a:endParaRPr/>
          </a:p>
        </p:txBody>
      </p:sp>
      <p:sp>
        <p:nvSpPr>
          <p:cNvPr id="479" name="object 479"/>
          <p:cNvSpPr txBox="1"/>
          <p:nvPr/>
        </p:nvSpPr>
        <p:spPr>
          <a:xfrm>
            <a:off x="1262880" y="3209071"/>
            <a:ext cx="185420" cy="106045"/>
          </a:xfrm>
          <a:prstGeom prst="rect">
            <a:avLst/>
          </a:prstGeom>
        </p:spPr>
        <p:txBody>
          <a:bodyPr vert="horz" wrap="square" lIns="0" tIns="15875" rIns="0" bIns="0" rtlCol="0">
            <a:spAutoFit/>
          </a:bodyPr>
          <a:lstStyle/>
          <a:p>
            <a:pPr marL="12700">
              <a:lnSpc>
                <a:spcPct val="100000"/>
              </a:lnSpc>
              <a:spcBef>
                <a:spcPts val="125"/>
              </a:spcBef>
            </a:pPr>
            <a:r>
              <a:rPr sz="500" b="1" spc="15" dirty="0">
                <a:latin typeface="Times New Roman"/>
                <a:cs typeface="Times New Roman"/>
              </a:rPr>
              <a:t>Na</a:t>
            </a:r>
            <a:r>
              <a:rPr sz="500" b="1" spc="5" dirty="0">
                <a:latin typeface="Times New Roman"/>
                <a:cs typeface="Times New Roman"/>
              </a:rPr>
              <a:t>kit</a:t>
            </a:r>
            <a:endParaRPr sz="500">
              <a:latin typeface="Times New Roman"/>
              <a:cs typeface="Times New Roman"/>
            </a:endParaRPr>
          </a:p>
        </p:txBody>
      </p:sp>
      <p:sp>
        <p:nvSpPr>
          <p:cNvPr id="480" name="object 480"/>
          <p:cNvSpPr txBox="1"/>
          <p:nvPr/>
        </p:nvSpPr>
        <p:spPr>
          <a:xfrm>
            <a:off x="1217140" y="3289859"/>
            <a:ext cx="276225" cy="106045"/>
          </a:xfrm>
          <a:prstGeom prst="rect">
            <a:avLst/>
          </a:prstGeom>
        </p:spPr>
        <p:txBody>
          <a:bodyPr vert="horz" wrap="square" lIns="0" tIns="15875" rIns="0" bIns="0" rtlCol="0">
            <a:spAutoFit/>
          </a:bodyPr>
          <a:lstStyle/>
          <a:p>
            <a:pPr marL="12700">
              <a:lnSpc>
                <a:spcPct val="100000"/>
              </a:lnSpc>
              <a:spcBef>
                <a:spcPts val="125"/>
              </a:spcBef>
            </a:pPr>
            <a:r>
              <a:rPr sz="500" b="1" spc="15" dirty="0">
                <a:latin typeface="Times New Roman"/>
                <a:cs typeface="Times New Roman"/>
              </a:rPr>
              <a:t>Dö</a:t>
            </a:r>
            <a:r>
              <a:rPr sz="500" b="1" spc="-5" dirty="0">
                <a:latin typeface="Times New Roman"/>
                <a:cs typeface="Times New Roman"/>
              </a:rPr>
              <a:t>n</a:t>
            </a:r>
            <a:r>
              <a:rPr sz="500" b="1" spc="10" dirty="0">
                <a:latin typeface="Times New Roman"/>
                <a:cs typeface="Times New Roman"/>
              </a:rPr>
              <a:t>g</a:t>
            </a:r>
            <a:r>
              <a:rPr sz="500" b="1" spc="5" dirty="0">
                <a:latin typeface="Times New Roman"/>
                <a:cs typeface="Times New Roman"/>
              </a:rPr>
              <a:t>üs</a:t>
            </a:r>
            <a:r>
              <a:rPr sz="500" b="1" spc="15" dirty="0">
                <a:latin typeface="Times New Roman"/>
                <a:cs typeface="Times New Roman"/>
              </a:rPr>
              <a:t>ü</a:t>
            </a:r>
            <a:endParaRPr sz="500">
              <a:latin typeface="Times New Roman"/>
              <a:cs typeface="Times New Roman"/>
            </a:endParaRPr>
          </a:p>
        </p:txBody>
      </p:sp>
      <p:sp>
        <p:nvSpPr>
          <p:cNvPr id="481" name="object 481"/>
          <p:cNvSpPr/>
          <p:nvPr/>
        </p:nvSpPr>
        <p:spPr>
          <a:xfrm>
            <a:off x="1786127" y="3247643"/>
            <a:ext cx="83820" cy="94488"/>
          </a:xfrm>
          <a:prstGeom prst="rect">
            <a:avLst/>
          </a:prstGeom>
          <a:blipFill>
            <a:blip r:embed="rId5" cstate="print"/>
            <a:stretch>
              <a:fillRect/>
            </a:stretch>
          </a:blipFill>
        </p:spPr>
        <p:txBody>
          <a:bodyPr wrap="square" lIns="0" tIns="0" rIns="0" bIns="0" rtlCol="0"/>
          <a:lstStyle/>
          <a:p>
            <a:endParaRPr/>
          </a:p>
        </p:txBody>
      </p:sp>
      <p:sp>
        <p:nvSpPr>
          <p:cNvPr id="482" name="object 482"/>
          <p:cNvSpPr/>
          <p:nvPr/>
        </p:nvSpPr>
        <p:spPr>
          <a:xfrm>
            <a:off x="2461218" y="3508248"/>
            <a:ext cx="635" cy="635"/>
          </a:xfrm>
          <a:custGeom>
            <a:avLst/>
            <a:gdLst/>
            <a:ahLst/>
            <a:cxnLst/>
            <a:rect l="l" t="t" r="r" b="b"/>
            <a:pathLst>
              <a:path w="635" h="635">
                <a:moveTo>
                  <a:pt x="0" y="114"/>
                </a:moveTo>
                <a:lnTo>
                  <a:pt x="260" y="0"/>
                </a:lnTo>
                <a:lnTo>
                  <a:pt x="0" y="114"/>
                </a:lnTo>
                <a:close/>
              </a:path>
            </a:pathLst>
          </a:custGeom>
          <a:solidFill>
            <a:srgbClr val="BCE2E2"/>
          </a:solidFill>
        </p:spPr>
        <p:txBody>
          <a:bodyPr wrap="square" lIns="0" tIns="0" rIns="0" bIns="0" rtlCol="0"/>
          <a:lstStyle/>
          <a:p>
            <a:endParaRPr/>
          </a:p>
        </p:txBody>
      </p:sp>
      <p:sp>
        <p:nvSpPr>
          <p:cNvPr id="483" name="object 483"/>
          <p:cNvSpPr/>
          <p:nvPr/>
        </p:nvSpPr>
        <p:spPr>
          <a:xfrm>
            <a:off x="2152709" y="3470148"/>
            <a:ext cx="1270" cy="1270"/>
          </a:xfrm>
          <a:custGeom>
            <a:avLst/>
            <a:gdLst/>
            <a:ahLst/>
            <a:cxnLst/>
            <a:rect l="l" t="t" r="r" b="b"/>
            <a:pathLst>
              <a:path w="1269" h="1270">
                <a:moveTo>
                  <a:pt x="1267" y="1176"/>
                </a:moveTo>
                <a:lnTo>
                  <a:pt x="0" y="0"/>
                </a:lnTo>
                <a:lnTo>
                  <a:pt x="702" y="0"/>
                </a:lnTo>
                <a:lnTo>
                  <a:pt x="1267" y="1176"/>
                </a:lnTo>
                <a:close/>
              </a:path>
            </a:pathLst>
          </a:custGeom>
          <a:solidFill>
            <a:srgbClr val="C1E4E4"/>
          </a:solidFill>
        </p:spPr>
        <p:txBody>
          <a:bodyPr wrap="square" lIns="0" tIns="0" rIns="0" bIns="0" rtlCol="0"/>
          <a:lstStyle/>
          <a:p>
            <a:endParaRPr/>
          </a:p>
        </p:txBody>
      </p:sp>
      <p:sp>
        <p:nvSpPr>
          <p:cNvPr id="484" name="object 484"/>
          <p:cNvSpPr/>
          <p:nvPr/>
        </p:nvSpPr>
        <p:spPr>
          <a:xfrm>
            <a:off x="2597757" y="3299460"/>
            <a:ext cx="635" cy="2540"/>
          </a:xfrm>
          <a:custGeom>
            <a:avLst/>
            <a:gdLst/>
            <a:ahLst/>
            <a:cxnLst/>
            <a:rect l="l" t="t" r="r" b="b"/>
            <a:pathLst>
              <a:path w="635" h="2539">
                <a:moveTo>
                  <a:pt x="0" y="2279"/>
                </a:moveTo>
                <a:lnTo>
                  <a:pt x="68" y="0"/>
                </a:lnTo>
                <a:lnTo>
                  <a:pt x="220" y="0"/>
                </a:lnTo>
                <a:lnTo>
                  <a:pt x="0" y="2279"/>
                </a:lnTo>
                <a:close/>
              </a:path>
            </a:pathLst>
          </a:custGeom>
          <a:solidFill>
            <a:srgbClr val="D4EDED"/>
          </a:solidFill>
        </p:spPr>
        <p:txBody>
          <a:bodyPr wrap="square" lIns="0" tIns="0" rIns="0" bIns="0" rtlCol="0"/>
          <a:lstStyle/>
          <a:p>
            <a:endParaRPr/>
          </a:p>
        </p:txBody>
      </p:sp>
      <p:sp>
        <p:nvSpPr>
          <p:cNvPr id="485" name="object 485"/>
          <p:cNvSpPr/>
          <p:nvPr/>
        </p:nvSpPr>
        <p:spPr>
          <a:xfrm>
            <a:off x="2597825" y="3291284"/>
            <a:ext cx="635" cy="8255"/>
          </a:xfrm>
          <a:custGeom>
            <a:avLst/>
            <a:gdLst/>
            <a:ahLst/>
            <a:cxnLst/>
            <a:rect l="l" t="t" r="r" b="b"/>
            <a:pathLst>
              <a:path w="635" h="8254">
                <a:moveTo>
                  <a:pt x="152" y="8175"/>
                </a:moveTo>
                <a:lnTo>
                  <a:pt x="0" y="8175"/>
                </a:lnTo>
                <a:lnTo>
                  <a:pt x="245" y="0"/>
                </a:lnTo>
                <a:lnTo>
                  <a:pt x="594" y="3604"/>
                </a:lnTo>
                <a:lnTo>
                  <a:pt x="152" y="8175"/>
                </a:lnTo>
                <a:close/>
              </a:path>
            </a:pathLst>
          </a:custGeom>
          <a:solidFill>
            <a:srgbClr val="D4EDED"/>
          </a:solidFill>
        </p:spPr>
        <p:txBody>
          <a:bodyPr wrap="square" lIns="0" tIns="0" rIns="0" bIns="0" rtlCol="0"/>
          <a:lstStyle/>
          <a:p>
            <a:endParaRPr/>
          </a:p>
        </p:txBody>
      </p:sp>
      <p:sp>
        <p:nvSpPr>
          <p:cNvPr id="486" name="object 486"/>
          <p:cNvSpPr/>
          <p:nvPr/>
        </p:nvSpPr>
        <p:spPr>
          <a:xfrm>
            <a:off x="2596896" y="3279152"/>
            <a:ext cx="635" cy="635"/>
          </a:xfrm>
          <a:custGeom>
            <a:avLst/>
            <a:gdLst/>
            <a:ahLst/>
            <a:cxnLst/>
            <a:rect l="l" t="t" r="r" b="b"/>
            <a:pathLst>
              <a:path w="635" h="635">
                <a:moveTo>
                  <a:pt x="47" y="495"/>
                </a:moveTo>
                <a:lnTo>
                  <a:pt x="0" y="0"/>
                </a:lnTo>
                <a:lnTo>
                  <a:pt x="47" y="495"/>
                </a:lnTo>
                <a:close/>
              </a:path>
            </a:pathLst>
          </a:custGeom>
          <a:solidFill>
            <a:srgbClr val="D6EDED"/>
          </a:solidFill>
        </p:spPr>
        <p:txBody>
          <a:bodyPr wrap="square" lIns="0" tIns="0" rIns="0" bIns="0" rtlCol="0"/>
          <a:lstStyle/>
          <a:p>
            <a:endParaRPr/>
          </a:p>
        </p:txBody>
      </p:sp>
      <p:sp>
        <p:nvSpPr>
          <p:cNvPr id="487" name="object 487"/>
          <p:cNvSpPr/>
          <p:nvPr/>
        </p:nvSpPr>
        <p:spPr>
          <a:xfrm>
            <a:off x="2595372" y="3263413"/>
            <a:ext cx="635" cy="3810"/>
          </a:xfrm>
          <a:custGeom>
            <a:avLst/>
            <a:gdLst/>
            <a:ahLst/>
            <a:cxnLst/>
            <a:rect l="l" t="t" r="r" b="b"/>
            <a:pathLst>
              <a:path w="635" h="3810">
                <a:moveTo>
                  <a:pt x="342" y="3534"/>
                </a:moveTo>
                <a:lnTo>
                  <a:pt x="0" y="3534"/>
                </a:lnTo>
                <a:lnTo>
                  <a:pt x="0" y="0"/>
                </a:lnTo>
                <a:lnTo>
                  <a:pt x="342" y="3534"/>
                </a:lnTo>
                <a:close/>
              </a:path>
            </a:pathLst>
          </a:custGeom>
          <a:solidFill>
            <a:srgbClr val="D8EDED"/>
          </a:solidFill>
        </p:spPr>
        <p:txBody>
          <a:bodyPr wrap="square" lIns="0" tIns="0" rIns="0" bIns="0" rtlCol="0"/>
          <a:lstStyle/>
          <a:p>
            <a:endParaRPr/>
          </a:p>
        </p:txBody>
      </p:sp>
      <p:sp>
        <p:nvSpPr>
          <p:cNvPr id="488" name="object 488"/>
          <p:cNvSpPr/>
          <p:nvPr/>
        </p:nvSpPr>
        <p:spPr>
          <a:xfrm>
            <a:off x="2075051" y="3249167"/>
            <a:ext cx="519430" cy="5080"/>
          </a:xfrm>
          <a:custGeom>
            <a:avLst/>
            <a:gdLst/>
            <a:ahLst/>
            <a:cxnLst/>
            <a:rect l="l" t="t" r="r" b="b"/>
            <a:pathLst>
              <a:path w="519430" h="5079">
                <a:moveTo>
                  <a:pt x="636" y="5080"/>
                </a:moveTo>
                <a:lnTo>
                  <a:pt x="0" y="5080"/>
                </a:lnTo>
                <a:lnTo>
                  <a:pt x="289" y="2088"/>
                </a:lnTo>
                <a:lnTo>
                  <a:pt x="910" y="0"/>
                </a:lnTo>
                <a:lnTo>
                  <a:pt x="1855" y="0"/>
                </a:lnTo>
                <a:lnTo>
                  <a:pt x="636" y="5080"/>
                </a:lnTo>
                <a:close/>
              </a:path>
              <a:path w="519430" h="5079">
                <a:moveTo>
                  <a:pt x="519433" y="5080"/>
                </a:moveTo>
                <a:lnTo>
                  <a:pt x="517272" y="5080"/>
                </a:lnTo>
                <a:lnTo>
                  <a:pt x="517272" y="0"/>
                </a:lnTo>
                <a:lnTo>
                  <a:pt x="518523" y="0"/>
                </a:lnTo>
                <a:lnTo>
                  <a:pt x="519143" y="2088"/>
                </a:lnTo>
                <a:lnTo>
                  <a:pt x="519433" y="5080"/>
                </a:lnTo>
                <a:close/>
              </a:path>
            </a:pathLst>
          </a:custGeom>
          <a:solidFill>
            <a:srgbClr val="D8EFEF"/>
          </a:solidFill>
        </p:spPr>
        <p:txBody>
          <a:bodyPr wrap="square" lIns="0" tIns="0" rIns="0" bIns="0" rtlCol="0"/>
          <a:lstStyle/>
          <a:p>
            <a:endParaRPr/>
          </a:p>
        </p:txBody>
      </p:sp>
      <p:sp>
        <p:nvSpPr>
          <p:cNvPr id="489" name="object 489"/>
          <p:cNvSpPr/>
          <p:nvPr/>
        </p:nvSpPr>
        <p:spPr>
          <a:xfrm>
            <a:off x="2075961" y="3241548"/>
            <a:ext cx="518159" cy="7620"/>
          </a:xfrm>
          <a:custGeom>
            <a:avLst/>
            <a:gdLst/>
            <a:ahLst/>
            <a:cxnLst/>
            <a:rect l="l" t="t" r="r" b="b"/>
            <a:pathLst>
              <a:path w="518160" h="7619">
                <a:moveTo>
                  <a:pt x="945" y="7619"/>
                </a:moveTo>
                <a:lnTo>
                  <a:pt x="0" y="7619"/>
                </a:lnTo>
                <a:lnTo>
                  <a:pt x="2263" y="0"/>
                </a:lnTo>
                <a:lnTo>
                  <a:pt x="2774" y="0"/>
                </a:lnTo>
                <a:lnTo>
                  <a:pt x="945" y="7619"/>
                </a:lnTo>
                <a:close/>
              </a:path>
              <a:path w="518160" h="7619">
                <a:moveTo>
                  <a:pt x="517612" y="7619"/>
                </a:moveTo>
                <a:lnTo>
                  <a:pt x="516362" y="7619"/>
                </a:lnTo>
                <a:lnTo>
                  <a:pt x="516362" y="3410"/>
                </a:lnTo>
                <a:lnTo>
                  <a:pt x="517612" y="7619"/>
                </a:lnTo>
                <a:close/>
              </a:path>
            </a:pathLst>
          </a:custGeom>
          <a:solidFill>
            <a:srgbClr val="DAEFEF"/>
          </a:solidFill>
        </p:spPr>
        <p:txBody>
          <a:bodyPr wrap="square" lIns="0" tIns="0" rIns="0" bIns="0" rtlCol="0"/>
          <a:lstStyle/>
          <a:p>
            <a:endParaRPr/>
          </a:p>
        </p:txBody>
      </p:sp>
      <p:sp>
        <p:nvSpPr>
          <p:cNvPr id="490" name="object 490"/>
          <p:cNvSpPr/>
          <p:nvPr/>
        </p:nvSpPr>
        <p:spPr>
          <a:xfrm>
            <a:off x="2078225" y="3240024"/>
            <a:ext cx="1270" cy="1905"/>
          </a:xfrm>
          <a:custGeom>
            <a:avLst/>
            <a:gdLst/>
            <a:ahLst/>
            <a:cxnLst/>
            <a:rect l="l" t="t" r="r" b="b"/>
            <a:pathLst>
              <a:path w="1269" h="1905">
                <a:moveTo>
                  <a:pt x="511" y="1524"/>
                </a:moveTo>
                <a:lnTo>
                  <a:pt x="0" y="1524"/>
                </a:lnTo>
                <a:lnTo>
                  <a:pt x="452" y="0"/>
                </a:lnTo>
                <a:lnTo>
                  <a:pt x="876" y="0"/>
                </a:lnTo>
                <a:lnTo>
                  <a:pt x="511" y="1524"/>
                </a:lnTo>
                <a:close/>
              </a:path>
            </a:pathLst>
          </a:custGeom>
          <a:solidFill>
            <a:srgbClr val="DAEFEF"/>
          </a:solidFill>
        </p:spPr>
        <p:txBody>
          <a:bodyPr wrap="square" lIns="0" tIns="0" rIns="0" bIns="0" rtlCol="0"/>
          <a:lstStyle/>
          <a:p>
            <a:endParaRPr/>
          </a:p>
        </p:txBody>
      </p:sp>
      <p:sp>
        <p:nvSpPr>
          <p:cNvPr id="491" name="object 491"/>
          <p:cNvSpPr/>
          <p:nvPr/>
        </p:nvSpPr>
        <p:spPr>
          <a:xfrm>
            <a:off x="2589276" y="3240024"/>
            <a:ext cx="2540" cy="1905"/>
          </a:xfrm>
          <a:custGeom>
            <a:avLst/>
            <a:gdLst/>
            <a:ahLst/>
            <a:cxnLst/>
            <a:rect l="l" t="t" r="r" b="b"/>
            <a:pathLst>
              <a:path w="2539" h="1905">
                <a:moveTo>
                  <a:pt x="2034" y="1524"/>
                </a:moveTo>
                <a:lnTo>
                  <a:pt x="0" y="1524"/>
                </a:lnTo>
                <a:lnTo>
                  <a:pt x="0" y="0"/>
                </a:lnTo>
                <a:lnTo>
                  <a:pt x="1582" y="0"/>
                </a:lnTo>
                <a:lnTo>
                  <a:pt x="2034" y="1524"/>
                </a:lnTo>
                <a:close/>
              </a:path>
            </a:pathLst>
          </a:custGeom>
          <a:solidFill>
            <a:srgbClr val="DAEFEF"/>
          </a:solidFill>
        </p:spPr>
        <p:txBody>
          <a:bodyPr wrap="square" lIns="0" tIns="0" rIns="0" bIns="0" rtlCol="0"/>
          <a:lstStyle/>
          <a:p>
            <a:endParaRPr/>
          </a:p>
        </p:txBody>
      </p:sp>
      <p:sp>
        <p:nvSpPr>
          <p:cNvPr id="492" name="object 492"/>
          <p:cNvSpPr/>
          <p:nvPr/>
        </p:nvSpPr>
        <p:spPr>
          <a:xfrm>
            <a:off x="2078677" y="3232592"/>
            <a:ext cx="512445" cy="7620"/>
          </a:xfrm>
          <a:custGeom>
            <a:avLst/>
            <a:gdLst/>
            <a:ahLst/>
            <a:cxnLst/>
            <a:rect l="l" t="t" r="r" b="b"/>
            <a:pathLst>
              <a:path w="512444" h="7619">
                <a:moveTo>
                  <a:pt x="424" y="7431"/>
                </a:moveTo>
                <a:lnTo>
                  <a:pt x="0" y="7431"/>
                </a:lnTo>
                <a:lnTo>
                  <a:pt x="2207" y="0"/>
                </a:lnTo>
                <a:lnTo>
                  <a:pt x="424" y="7431"/>
                </a:lnTo>
                <a:close/>
              </a:path>
              <a:path w="512444" h="7619">
                <a:moveTo>
                  <a:pt x="512180" y="7431"/>
                </a:moveTo>
                <a:lnTo>
                  <a:pt x="510598" y="7431"/>
                </a:lnTo>
                <a:lnTo>
                  <a:pt x="510598" y="2105"/>
                </a:lnTo>
                <a:lnTo>
                  <a:pt x="512180" y="7431"/>
                </a:lnTo>
                <a:close/>
              </a:path>
            </a:pathLst>
          </a:custGeom>
          <a:solidFill>
            <a:srgbClr val="DBEFEF"/>
          </a:solidFill>
        </p:spPr>
        <p:txBody>
          <a:bodyPr wrap="square" lIns="0" tIns="0" rIns="0" bIns="0" rtlCol="0"/>
          <a:lstStyle/>
          <a:p>
            <a:endParaRPr/>
          </a:p>
        </p:txBody>
      </p:sp>
      <p:sp>
        <p:nvSpPr>
          <p:cNvPr id="493" name="object 493"/>
          <p:cNvSpPr/>
          <p:nvPr/>
        </p:nvSpPr>
        <p:spPr>
          <a:xfrm>
            <a:off x="2584704" y="3219306"/>
            <a:ext cx="3175" cy="10160"/>
          </a:xfrm>
          <a:custGeom>
            <a:avLst/>
            <a:gdLst/>
            <a:ahLst/>
            <a:cxnLst/>
            <a:rect l="l" t="t" r="r" b="b"/>
            <a:pathLst>
              <a:path w="3175" h="10160">
                <a:moveTo>
                  <a:pt x="2834" y="9541"/>
                </a:moveTo>
                <a:lnTo>
                  <a:pt x="0" y="9541"/>
                </a:lnTo>
                <a:lnTo>
                  <a:pt x="0" y="0"/>
                </a:lnTo>
                <a:lnTo>
                  <a:pt x="2834" y="9541"/>
                </a:lnTo>
                <a:close/>
              </a:path>
            </a:pathLst>
          </a:custGeom>
          <a:solidFill>
            <a:srgbClr val="DBEFEF"/>
          </a:solidFill>
        </p:spPr>
        <p:txBody>
          <a:bodyPr wrap="square" lIns="0" tIns="0" rIns="0" bIns="0" rtlCol="0"/>
          <a:lstStyle/>
          <a:p>
            <a:endParaRPr/>
          </a:p>
        </p:txBody>
      </p:sp>
      <p:sp>
        <p:nvSpPr>
          <p:cNvPr id="494" name="object 494"/>
          <p:cNvSpPr/>
          <p:nvPr/>
        </p:nvSpPr>
        <p:spPr>
          <a:xfrm>
            <a:off x="2085770" y="3209544"/>
            <a:ext cx="498475" cy="6985"/>
          </a:xfrm>
          <a:custGeom>
            <a:avLst/>
            <a:gdLst/>
            <a:ahLst/>
            <a:cxnLst/>
            <a:rect l="l" t="t" r="r" b="b"/>
            <a:pathLst>
              <a:path w="498475" h="6985">
                <a:moveTo>
                  <a:pt x="2109" y="6604"/>
                </a:moveTo>
                <a:lnTo>
                  <a:pt x="0" y="6604"/>
                </a:lnTo>
                <a:lnTo>
                  <a:pt x="1760" y="677"/>
                </a:lnTo>
                <a:lnTo>
                  <a:pt x="2109" y="0"/>
                </a:lnTo>
                <a:lnTo>
                  <a:pt x="4751" y="0"/>
                </a:lnTo>
                <a:lnTo>
                  <a:pt x="2109" y="6604"/>
                </a:lnTo>
                <a:close/>
              </a:path>
              <a:path w="498475" h="6985">
                <a:moveTo>
                  <a:pt x="497995" y="6604"/>
                </a:moveTo>
                <a:lnTo>
                  <a:pt x="494361" y="6604"/>
                </a:lnTo>
                <a:lnTo>
                  <a:pt x="494361" y="0"/>
                </a:lnTo>
                <a:lnTo>
                  <a:pt x="495886" y="0"/>
                </a:lnTo>
                <a:lnTo>
                  <a:pt x="496234" y="677"/>
                </a:lnTo>
                <a:lnTo>
                  <a:pt x="497995" y="6604"/>
                </a:lnTo>
                <a:close/>
              </a:path>
            </a:pathLst>
          </a:custGeom>
          <a:solidFill>
            <a:srgbClr val="DDF0F0"/>
          </a:solidFill>
        </p:spPr>
        <p:txBody>
          <a:bodyPr wrap="square" lIns="0" tIns="0" rIns="0" bIns="0" rtlCol="0"/>
          <a:lstStyle/>
          <a:p>
            <a:endParaRPr/>
          </a:p>
        </p:txBody>
      </p:sp>
      <p:sp>
        <p:nvSpPr>
          <p:cNvPr id="495" name="object 495"/>
          <p:cNvSpPr/>
          <p:nvPr/>
        </p:nvSpPr>
        <p:spPr>
          <a:xfrm>
            <a:off x="2087879" y="3195827"/>
            <a:ext cx="494030" cy="13970"/>
          </a:xfrm>
          <a:custGeom>
            <a:avLst/>
            <a:gdLst/>
            <a:ahLst/>
            <a:cxnLst/>
            <a:rect l="l" t="t" r="r" b="b"/>
            <a:pathLst>
              <a:path w="494030" h="13969">
                <a:moveTo>
                  <a:pt x="2642" y="13716"/>
                </a:moveTo>
                <a:lnTo>
                  <a:pt x="0" y="13716"/>
                </a:lnTo>
                <a:lnTo>
                  <a:pt x="7056" y="0"/>
                </a:lnTo>
                <a:lnTo>
                  <a:pt x="8128" y="0"/>
                </a:lnTo>
                <a:lnTo>
                  <a:pt x="2642" y="13716"/>
                </a:lnTo>
                <a:close/>
              </a:path>
              <a:path w="494030" h="13969">
                <a:moveTo>
                  <a:pt x="493776" y="13716"/>
                </a:moveTo>
                <a:lnTo>
                  <a:pt x="492252" y="13716"/>
                </a:lnTo>
                <a:lnTo>
                  <a:pt x="492252" y="10753"/>
                </a:lnTo>
                <a:lnTo>
                  <a:pt x="493776" y="13716"/>
                </a:lnTo>
                <a:close/>
              </a:path>
              <a:path w="494030" h="13969">
                <a:moveTo>
                  <a:pt x="490640" y="7620"/>
                </a:moveTo>
                <a:lnTo>
                  <a:pt x="484632" y="7620"/>
                </a:lnTo>
                <a:lnTo>
                  <a:pt x="484632" y="0"/>
                </a:lnTo>
                <a:lnTo>
                  <a:pt x="486720" y="0"/>
                </a:lnTo>
                <a:lnTo>
                  <a:pt x="490640" y="7620"/>
                </a:lnTo>
                <a:close/>
              </a:path>
            </a:pathLst>
          </a:custGeom>
          <a:solidFill>
            <a:srgbClr val="DDF0F0"/>
          </a:solidFill>
        </p:spPr>
        <p:txBody>
          <a:bodyPr wrap="square" lIns="0" tIns="0" rIns="0" bIns="0" rtlCol="0"/>
          <a:lstStyle/>
          <a:p>
            <a:endParaRPr/>
          </a:p>
        </p:txBody>
      </p:sp>
      <p:sp>
        <p:nvSpPr>
          <p:cNvPr id="496" name="object 496"/>
          <p:cNvSpPr/>
          <p:nvPr/>
        </p:nvSpPr>
        <p:spPr>
          <a:xfrm>
            <a:off x="2094936" y="3188208"/>
            <a:ext cx="480059" cy="7620"/>
          </a:xfrm>
          <a:custGeom>
            <a:avLst/>
            <a:gdLst/>
            <a:ahLst/>
            <a:cxnLst/>
            <a:rect l="l" t="t" r="r" b="b"/>
            <a:pathLst>
              <a:path w="480060" h="7619">
                <a:moveTo>
                  <a:pt x="1072" y="7619"/>
                </a:moveTo>
                <a:lnTo>
                  <a:pt x="0" y="7619"/>
                </a:lnTo>
                <a:lnTo>
                  <a:pt x="3920" y="0"/>
                </a:lnTo>
                <a:lnTo>
                  <a:pt x="4119" y="0"/>
                </a:lnTo>
                <a:lnTo>
                  <a:pt x="1072" y="7619"/>
                </a:lnTo>
                <a:close/>
              </a:path>
              <a:path w="480060" h="7619">
                <a:moveTo>
                  <a:pt x="479663" y="7619"/>
                </a:moveTo>
                <a:lnTo>
                  <a:pt x="477575" y="7619"/>
                </a:lnTo>
                <a:lnTo>
                  <a:pt x="477575" y="3561"/>
                </a:lnTo>
                <a:lnTo>
                  <a:pt x="479663" y="7619"/>
                </a:lnTo>
                <a:close/>
              </a:path>
              <a:path w="480060" h="7619">
                <a:moveTo>
                  <a:pt x="477050" y="2540"/>
                </a:moveTo>
                <a:lnTo>
                  <a:pt x="471479" y="2540"/>
                </a:lnTo>
                <a:lnTo>
                  <a:pt x="471479" y="0"/>
                </a:lnTo>
                <a:lnTo>
                  <a:pt x="475743" y="0"/>
                </a:lnTo>
                <a:lnTo>
                  <a:pt x="477050" y="2540"/>
                </a:lnTo>
                <a:close/>
              </a:path>
            </a:pathLst>
          </a:custGeom>
          <a:solidFill>
            <a:srgbClr val="DFF0F0"/>
          </a:solidFill>
        </p:spPr>
        <p:txBody>
          <a:bodyPr wrap="square" lIns="0" tIns="0" rIns="0" bIns="0" rtlCol="0"/>
          <a:lstStyle/>
          <a:p>
            <a:endParaRPr/>
          </a:p>
        </p:txBody>
      </p:sp>
      <p:sp>
        <p:nvSpPr>
          <p:cNvPr id="497" name="object 497"/>
          <p:cNvSpPr/>
          <p:nvPr/>
        </p:nvSpPr>
        <p:spPr>
          <a:xfrm>
            <a:off x="2098856" y="3180588"/>
            <a:ext cx="472440" cy="7620"/>
          </a:xfrm>
          <a:custGeom>
            <a:avLst/>
            <a:gdLst/>
            <a:ahLst/>
            <a:cxnLst/>
            <a:rect l="l" t="t" r="r" b="b"/>
            <a:pathLst>
              <a:path w="472439" h="7619">
                <a:moveTo>
                  <a:pt x="199" y="7619"/>
                </a:moveTo>
                <a:lnTo>
                  <a:pt x="0" y="7619"/>
                </a:lnTo>
                <a:lnTo>
                  <a:pt x="897" y="5875"/>
                </a:lnTo>
                <a:lnTo>
                  <a:pt x="199" y="7619"/>
                </a:lnTo>
                <a:close/>
              </a:path>
              <a:path w="472439" h="7619">
                <a:moveTo>
                  <a:pt x="471823" y="7619"/>
                </a:moveTo>
                <a:lnTo>
                  <a:pt x="467559" y="7619"/>
                </a:lnTo>
                <a:lnTo>
                  <a:pt x="467559" y="0"/>
                </a:lnTo>
                <a:lnTo>
                  <a:pt x="467902" y="0"/>
                </a:lnTo>
                <a:lnTo>
                  <a:pt x="471823" y="7619"/>
                </a:lnTo>
                <a:close/>
              </a:path>
            </a:pathLst>
          </a:custGeom>
          <a:solidFill>
            <a:srgbClr val="DFF2F2"/>
          </a:solidFill>
        </p:spPr>
        <p:txBody>
          <a:bodyPr wrap="square" lIns="0" tIns="0" rIns="0" bIns="0" rtlCol="0"/>
          <a:lstStyle/>
          <a:p>
            <a:endParaRPr/>
          </a:p>
        </p:txBody>
      </p:sp>
      <p:sp>
        <p:nvSpPr>
          <p:cNvPr id="498" name="object 498"/>
          <p:cNvSpPr/>
          <p:nvPr/>
        </p:nvSpPr>
        <p:spPr>
          <a:xfrm>
            <a:off x="2104083" y="3168396"/>
            <a:ext cx="462915" cy="12700"/>
          </a:xfrm>
          <a:custGeom>
            <a:avLst/>
            <a:gdLst/>
            <a:ahLst/>
            <a:cxnLst/>
            <a:rect l="l" t="t" r="r" b="b"/>
            <a:pathLst>
              <a:path w="462914" h="12700">
                <a:moveTo>
                  <a:pt x="6656" y="9652"/>
                </a:moveTo>
                <a:lnTo>
                  <a:pt x="0" y="9652"/>
                </a:lnTo>
                <a:lnTo>
                  <a:pt x="2874" y="4064"/>
                </a:lnTo>
                <a:lnTo>
                  <a:pt x="5992" y="0"/>
                </a:lnTo>
                <a:lnTo>
                  <a:pt x="7814" y="0"/>
                </a:lnTo>
                <a:lnTo>
                  <a:pt x="6656" y="9652"/>
                </a:lnTo>
                <a:close/>
              </a:path>
              <a:path w="462914" h="12700">
                <a:moveTo>
                  <a:pt x="462675" y="12191"/>
                </a:moveTo>
                <a:lnTo>
                  <a:pt x="462332" y="12191"/>
                </a:lnTo>
                <a:lnTo>
                  <a:pt x="462332" y="11524"/>
                </a:lnTo>
                <a:lnTo>
                  <a:pt x="462675" y="12191"/>
                </a:lnTo>
                <a:close/>
              </a:path>
              <a:path w="462914" h="12700">
                <a:moveTo>
                  <a:pt x="461369" y="9652"/>
                </a:moveTo>
                <a:lnTo>
                  <a:pt x="454712" y="9652"/>
                </a:lnTo>
                <a:lnTo>
                  <a:pt x="454712" y="0"/>
                </a:lnTo>
                <a:lnTo>
                  <a:pt x="455376" y="0"/>
                </a:lnTo>
                <a:lnTo>
                  <a:pt x="458494" y="4064"/>
                </a:lnTo>
                <a:lnTo>
                  <a:pt x="461369" y="9652"/>
                </a:lnTo>
                <a:close/>
              </a:path>
            </a:pathLst>
          </a:custGeom>
          <a:solidFill>
            <a:srgbClr val="DFF2F2"/>
          </a:solidFill>
        </p:spPr>
        <p:txBody>
          <a:bodyPr wrap="square" lIns="0" tIns="0" rIns="0" bIns="0" rtlCol="0"/>
          <a:lstStyle/>
          <a:p>
            <a:endParaRPr/>
          </a:p>
        </p:txBody>
      </p:sp>
      <p:sp>
        <p:nvSpPr>
          <p:cNvPr id="499" name="object 499"/>
          <p:cNvSpPr/>
          <p:nvPr/>
        </p:nvSpPr>
        <p:spPr>
          <a:xfrm>
            <a:off x="2110076" y="3159251"/>
            <a:ext cx="449580" cy="9525"/>
          </a:xfrm>
          <a:custGeom>
            <a:avLst/>
            <a:gdLst/>
            <a:ahLst/>
            <a:cxnLst/>
            <a:rect l="l" t="t" r="r" b="b"/>
            <a:pathLst>
              <a:path w="449580" h="9525">
                <a:moveTo>
                  <a:pt x="9807" y="6096"/>
                </a:moveTo>
                <a:lnTo>
                  <a:pt x="2338" y="6096"/>
                </a:lnTo>
                <a:lnTo>
                  <a:pt x="7014" y="0"/>
                </a:lnTo>
                <a:lnTo>
                  <a:pt x="10539" y="0"/>
                </a:lnTo>
                <a:lnTo>
                  <a:pt x="9807" y="6096"/>
                </a:lnTo>
                <a:close/>
              </a:path>
              <a:path w="449580" h="9525">
                <a:moveTo>
                  <a:pt x="1822" y="9144"/>
                </a:moveTo>
                <a:lnTo>
                  <a:pt x="0" y="9144"/>
                </a:lnTo>
                <a:lnTo>
                  <a:pt x="2160" y="6328"/>
                </a:lnTo>
                <a:lnTo>
                  <a:pt x="1822" y="9144"/>
                </a:lnTo>
                <a:close/>
              </a:path>
              <a:path w="449580" h="9525">
                <a:moveTo>
                  <a:pt x="449383" y="9144"/>
                </a:moveTo>
                <a:lnTo>
                  <a:pt x="448720" y="9144"/>
                </a:lnTo>
                <a:lnTo>
                  <a:pt x="448720" y="8278"/>
                </a:lnTo>
                <a:lnTo>
                  <a:pt x="449383" y="9144"/>
                </a:lnTo>
                <a:close/>
              </a:path>
              <a:path w="449580" h="9525">
                <a:moveTo>
                  <a:pt x="447045" y="6096"/>
                </a:moveTo>
                <a:lnTo>
                  <a:pt x="441099" y="6096"/>
                </a:lnTo>
                <a:lnTo>
                  <a:pt x="438173" y="0"/>
                </a:lnTo>
                <a:lnTo>
                  <a:pt x="442368" y="0"/>
                </a:lnTo>
                <a:lnTo>
                  <a:pt x="447045" y="6096"/>
                </a:lnTo>
                <a:close/>
              </a:path>
            </a:pathLst>
          </a:custGeom>
          <a:solidFill>
            <a:srgbClr val="E1F2F2"/>
          </a:solidFill>
        </p:spPr>
        <p:txBody>
          <a:bodyPr wrap="square" lIns="0" tIns="0" rIns="0" bIns="0" rtlCol="0"/>
          <a:lstStyle/>
          <a:p>
            <a:endParaRPr/>
          </a:p>
        </p:txBody>
      </p:sp>
      <p:sp>
        <p:nvSpPr>
          <p:cNvPr id="500" name="object 500"/>
          <p:cNvSpPr/>
          <p:nvPr/>
        </p:nvSpPr>
        <p:spPr>
          <a:xfrm>
            <a:off x="2117091" y="3148584"/>
            <a:ext cx="435609" cy="10795"/>
          </a:xfrm>
          <a:custGeom>
            <a:avLst/>
            <a:gdLst/>
            <a:ahLst/>
            <a:cxnLst/>
            <a:rect l="l" t="t" r="r" b="b"/>
            <a:pathLst>
              <a:path w="435610" h="10794">
                <a:moveTo>
                  <a:pt x="11937" y="4064"/>
                </a:moveTo>
                <a:lnTo>
                  <a:pt x="5065" y="4064"/>
                </a:lnTo>
                <a:lnTo>
                  <a:pt x="8183" y="0"/>
                </a:lnTo>
                <a:lnTo>
                  <a:pt x="15838" y="0"/>
                </a:lnTo>
                <a:lnTo>
                  <a:pt x="11937" y="4064"/>
                </a:lnTo>
                <a:close/>
              </a:path>
              <a:path w="435610" h="10794">
                <a:moveTo>
                  <a:pt x="3524" y="10667"/>
                </a:moveTo>
                <a:lnTo>
                  <a:pt x="0" y="10667"/>
                </a:lnTo>
                <a:lnTo>
                  <a:pt x="4178" y="5221"/>
                </a:lnTo>
                <a:lnTo>
                  <a:pt x="3524" y="10667"/>
                </a:lnTo>
                <a:close/>
              </a:path>
              <a:path w="435610" h="10794">
                <a:moveTo>
                  <a:pt x="435354" y="10667"/>
                </a:moveTo>
                <a:lnTo>
                  <a:pt x="431158" y="10667"/>
                </a:lnTo>
                <a:lnTo>
                  <a:pt x="427989" y="4064"/>
                </a:lnTo>
                <a:lnTo>
                  <a:pt x="426465" y="4064"/>
                </a:lnTo>
                <a:lnTo>
                  <a:pt x="421831" y="0"/>
                </a:lnTo>
                <a:lnTo>
                  <a:pt x="427170" y="0"/>
                </a:lnTo>
                <a:lnTo>
                  <a:pt x="435354" y="10667"/>
                </a:lnTo>
                <a:close/>
              </a:path>
            </a:pathLst>
          </a:custGeom>
          <a:solidFill>
            <a:srgbClr val="E2F2F2"/>
          </a:solidFill>
        </p:spPr>
        <p:txBody>
          <a:bodyPr wrap="square" lIns="0" tIns="0" rIns="0" bIns="0" rtlCol="0"/>
          <a:lstStyle/>
          <a:p>
            <a:endParaRPr/>
          </a:p>
        </p:txBody>
      </p:sp>
      <p:sp>
        <p:nvSpPr>
          <p:cNvPr id="501" name="object 501"/>
          <p:cNvSpPr/>
          <p:nvPr/>
        </p:nvSpPr>
        <p:spPr>
          <a:xfrm>
            <a:off x="2125274" y="3137916"/>
            <a:ext cx="419100" cy="10795"/>
          </a:xfrm>
          <a:custGeom>
            <a:avLst/>
            <a:gdLst/>
            <a:ahLst/>
            <a:cxnLst/>
            <a:rect l="l" t="t" r="r" b="b"/>
            <a:pathLst>
              <a:path w="419100" h="10794">
                <a:moveTo>
                  <a:pt x="7655" y="10667"/>
                </a:moveTo>
                <a:lnTo>
                  <a:pt x="0" y="10667"/>
                </a:lnTo>
                <a:lnTo>
                  <a:pt x="7620" y="734"/>
                </a:lnTo>
                <a:lnTo>
                  <a:pt x="8418" y="0"/>
                </a:lnTo>
                <a:lnTo>
                  <a:pt x="17896" y="0"/>
                </a:lnTo>
                <a:lnTo>
                  <a:pt x="7655" y="10667"/>
                </a:lnTo>
                <a:close/>
              </a:path>
              <a:path w="419100" h="10794">
                <a:moveTo>
                  <a:pt x="418986" y="10667"/>
                </a:moveTo>
                <a:lnTo>
                  <a:pt x="413647" y="10667"/>
                </a:lnTo>
                <a:lnTo>
                  <a:pt x="401486" y="0"/>
                </a:lnTo>
                <a:lnTo>
                  <a:pt x="410567" y="0"/>
                </a:lnTo>
                <a:lnTo>
                  <a:pt x="411365" y="734"/>
                </a:lnTo>
                <a:lnTo>
                  <a:pt x="418986" y="10667"/>
                </a:lnTo>
                <a:close/>
              </a:path>
            </a:pathLst>
          </a:custGeom>
          <a:solidFill>
            <a:srgbClr val="E2F2F2"/>
          </a:solidFill>
        </p:spPr>
        <p:txBody>
          <a:bodyPr wrap="square" lIns="0" tIns="0" rIns="0" bIns="0" rtlCol="0"/>
          <a:lstStyle/>
          <a:p>
            <a:endParaRPr/>
          </a:p>
        </p:txBody>
      </p:sp>
      <p:sp>
        <p:nvSpPr>
          <p:cNvPr id="502" name="object 502"/>
          <p:cNvSpPr/>
          <p:nvPr/>
        </p:nvSpPr>
        <p:spPr>
          <a:xfrm>
            <a:off x="2133693" y="3128772"/>
            <a:ext cx="402590" cy="9525"/>
          </a:xfrm>
          <a:custGeom>
            <a:avLst/>
            <a:gdLst/>
            <a:ahLst/>
            <a:cxnLst/>
            <a:rect l="l" t="t" r="r" b="b"/>
            <a:pathLst>
              <a:path w="402589" h="9525">
                <a:moveTo>
                  <a:pt x="9477" y="9143"/>
                </a:moveTo>
                <a:lnTo>
                  <a:pt x="0" y="9143"/>
                </a:lnTo>
                <a:lnTo>
                  <a:pt x="9939" y="0"/>
                </a:lnTo>
                <a:lnTo>
                  <a:pt x="18255" y="0"/>
                </a:lnTo>
                <a:lnTo>
                  <a:pt x="9477" y="9143"/>
                </a:lnTo>
                <a:close/>
              </a:path>
              <a:path w="402589" h="9525">
                <a:moveTo>
                  <a:pt x="402149" y="9143"/>
                </a:moveTo>
                <a:lnTo>
                  <a:pt x="393067" y="9143"/>
                </a:lnTo>
                <a:lnTo>
                  <a:pt x="382643" y="0"/>
                </a:lnTo>
                <a:lnTo>
                  <a:pt x="392209" y="0"/>
                </a:lnTo>
                <a:lnTo>
                  <a:pt x="402149" y="9143"/>
                </a:lnTo>
                <a:close/>
              </a:path>
            </a:pathLst>
          </a:custGeom>
          <a:solidFill>
            <a:srgbClr val="E4F2F2"/>
          </a:solidFill>
        </p:spPr>
        <p:txBody>
          <a:bodyPr wrap="square" lIns="0" tIns="0" rIns="0" bIns="0" rtlCol="0"/>
          <a:lstStyle/>
          <a:p>
            <a:endParaRPr/>
          </a:p>
        </p:txBody>
      </p:sp>
      <p:sp>
        <p:nvSpPr>
          <p:cNvPr id="503" name="object 503"/>
          <p:cNvSpPr/>
          <p:nvPr/>
        </p:nvSpPr>
        <p:spPr>
          <a:xfrm>
            <a:off x="2143632" y="3118103"/>
            <a:ext cx="382270" cy="10795"/>
          </a:xfrm>
          <a:custGeom>
            <a:avLst/>
            <a:gdLst/>
            <a:ahLst/>
            <a:cxnLst/>
            <a:rect l="l" t="t" r="r" b="b"/>
            <a:pathLst>
              <a:path w="382269" h="10794">
                <a:moveTo>
                  <a:pt x="8316" y="10668"/>
                </a:moveTo>
                <a:lnTo>
                  <a:pt x="0" y="10668"/>
                </a:lnTo>
                <a:lnTo>
                  <a:pt x="11596" y="0"/>
                </a:lnTo>
                <a:lnTo>
                  <a:pt x="17216" y="0"/>
                </a:lnTo>
                <a:lnTo>
                  <a:pt x="12827" y="9144"/>
                </a:lnTo>
                <a:lnTo>
                  <a:pt x="9779" y="9144"/>
                </a:lnTo>
                <a:lnTo>
                  <a:pt x="8316" y="10668"/>
                </a:lnTo>
                <a:close/>
              </a:path>
              <a:path w="382269" h="10794">
                <a:moveTo>
                  <a:pt x="382270" y="10668"/>
                </a:moveTo>
                <a:lnTo>
                  <a:pt x="372704" y="10668"/>
                </a:lnTo>
                <a:lnTo>
                  <a:pt x="370967" y="9144"/>
                </a:lnTo>
                <a:lnTo>
                  <a:pt x="367919" y="9144"/>
                </a:lnTo>
                <a:lnTo>
                  <a:pt x="363530" y="0"/>
                </a:lnTo>
                <a:lnTo>
                  <a:pt x="370674" y="0"/>
                </a:lnTo>
                <a:lnTo>
                  <a:pt x="382270" y="10668"/>
                </a:lnTo>
                <a:close/>
              </a:path>
            </a:pathLst>
          </a:custGeom>
          <a:solidFill>
            <a:srgbClr val="E4F4F4"/>
          </a:solidFill>
        </p:spPr>
        <p:txBody>
          <a:bodyPr wrap="square" lIns="0" tIns="0" rIns="0" bIns="0" rtlCol="0"/>
          <a:lstStyle/>
          <a:p>
            <a:endParaRPr/>
          </a:p>
        </p:txBody>
      </p:sp>
      <p:sp>
        <p:nvSpPr>
          <p:cNvPr id="504" name="object 504"/>
          <p:cNvSpPr/>
          <p:nvPr/>
        </p:nvSpPr>
        <p:spPr>
          <a:xfrm>
            <a:off x="2155228" y="3107435"/>
            <a:ext cx="359410" cy="10795"/>
          </a:xfrm>
          <a:custGeom>
            <a:avLst/>
            <a:gdLst/>
            <a:ahLst/>
            <a:cxnLst/>
            <a:rect l="l" t="t" r="r" b="b"/>
            <a:pathLst>
              <a:path w="359410" h="10794">
                <a:moveTo>
                  <a:pt x="5620" y="10667"/>
                </a:moveTo>
                <a:lnTo>
                  <a:pt x="0" y="10667"/>
                </a:lnTo>
                <a:lnTo>
                  <a:pt x="9386" y="2032"/>
                </a:lnTo>
                <a:lnTo>
                  <a:pt x="12516" y="0"/>
                </a:lnTo>
                <a:lnTo>
                  <a:pt x="19702" y="0"/>
                </a:lnTo>
                <a:lnTo>
                  <a:pt x="17995" y="7112"/>
                </a:lnTo>
                <a:lnTo>
                  <a:pt x="7327" y="7112"/>
                </a:lnTo>
                <a:lnTo>
                  <a:pt x="5620" y="10667"/>
                </a:lnTo>
                <a:close/>
              </a:path>
              <a:path w="359410" h="10794">
                <a:moveTo>
                  <a:pt x="359078" y="10667"/>
                </a:moveTo>
                <a:lnTo>
                  <a:pt x="351934" y="10667"/>
                </a:lnTo>
                <a:lnTo>
                  <a:pt x="350227" y="7112"/>
                </a:lnTo>
                <a:lnTo>
                  <a:pt x="341083" y="7112"/>
                </a:lnTo>
                <a:lnTo>
                  <a:pt x="340229" y="0"/>
                </a:lnTo>
                <a:lnTo>
                  <a:pt x="346561" y="0"/>
                </a:lnTo>
                <a:lnTo>
                  <a:pt x="349692" y="2032"/>
                </a:lnTo>
                <a:lnTo>
                  <a:pt x="359078" y="10667"/>
                </a:lnTo>
                <a:close/>
              </a:path>
            </a:pathLst>
          </a:custGeom>
          <a:solidFill>
            <a:srgbClr val="E6F4F4"/>
          </a:solidFill>
        </p:spPr>
        <p:txBody>
          <a:bodyPr wrap="square" lIns="0" tIns="0" rIns="0" bIns="0" rtlCol="0"/>
          <a:lstStyle/>
          <a:p>
            <a:endParaRPr/>
          </a:p>
        </p:txBody>
      </p:sp>
      <p:sp>
        <p:nvSpPr>
          <p:cNvPr id="505" name="object 505"/>
          <p:cNvSpPr/>
          <p:nvPr/>
        </p:nvSpPr>
        <p:spPr>
          <a:xfrm>
            <a:off x="2167745" y="3105911"/>
            <a:ext cx="334645" cy="1905"/>
          </a:xfrm>
          <a:custGeom>
            <a:avLst/>
            <a:gdLst/>
            <a:ahLst/>
            <a:cxnLst/>
            <a:rect l="l" t="t" r="r" b="b"/>
            <a:pathLst>
              <a:path w="334644" h="1905">
                <a:moveTo>
                  <a:pt x="7185" y="1524"/>
                </a:moveTo>
                <a:lnTo>
                  <a:pt x="0" y="1524"/>
                </a:lnTo>
                <a:lnTo>
                  <a:pt x="2347" y="0"/>
                </a:lnTo>
                <a:lnTo>
                  <a:pt x="7551" y="0"/>
                </a:lnTo>
                <a:lnTo>
                  <a:pt x="7185" y="1524"/>
                </a:lnTo>
                <a:close/>
              </a:path>
              <a:path w="334644" h="1905">
                <a:moveTo>
                  <a:pt x="334044" y="1524"/>
                </a:moveTo>
                <a:lnTo>
                  <a:pt x="327712" y="1524"/>
                </a:lnTo>
                <a:lnTo>
                  <a:pt x="327530" y="0"/>
                </a:lnTo>
                <a:lnTo>
                  <a:pt x="331697" y="0"/>
                </a:lnTo>
                <a:lnTo>
                  <a:pt x="334044" y="1524"/>
                </a:lnTo>
                <a:close/>
              </a:path>
            </a:pathLst>
          </a:custGeom>
          <a:solidFill>
            <a:srgbClr val="E6F4F4"/>
          </a:solidFill>
        </p:spPr>
        <p:txBody>
          <a:bodyPr wrap="square" lIns="0" tIns="0" rIns="0" bIns="0" rtlCol="0"/>
          <a:lstStyle/>
          <a:p>
            <a:endParaRPr/>
          </a:p>
        </p:txBody>
      </p:sp>
      <p:sp>
        <p:nvSpPr>
          <p:cNvPr id="506" name="object 506"/>
          <p:cNvSpPr/>
          <p:nvPr/>
        </p:nvSpPr>
        <p:spPr>
          <a:xfrm>
            <a:off x="2170093" y="3098292"/>
            <a:ext cx="329565" cy="7620"/>
          </a:xfrm>
          <a:custGeom>
            <a:avLst/>
            <a:gdLst/>
            <a:ahLst/>
            <a:cxnLst/>
            <a:rect l="l" t="t" r="r" b="b"/>
            <a:pathLst>
              <a:path w="329564" h="7619">
                <a:moveTo>
                  <a:pt x="21419" y="3556"/>
                </a:moveTo>
                <a:lnTo>
                  <a:pt x="6258" y="3556"/>
                </a:lnTo>
                <a:lnTo>
                  <a:pt x="11736" y="0"/>
                </a:lnTo>
                <a:lnTo>
                  <a:pt x="24833" y="0"/>
                </a:lnTo>
                <a:lnTo>
                  <a:pt x="21419" y="3556"/>
                </a:lnTo>
                <a:close/>
              </a:path>
              <a:path w="329564" h="7619">
                <a:moveTo>
                  <a:pt x="5203" y="7619"/>
                </a:moveTo>
                <a:lnTo>
                  <a:pt x="0" y="7619"/>
                </a:lnTo>
                <a:lnTo>
                  <a:pt x="6164" y="3617"/>
                </a:lnTo>
                <a:lnTo>
                  <a:pt x="5203" y="7619"/>
                </a:lnTo>
                <a:close/>
              </a:path>
              <a:path w="329564" h="7619">
                <a:moveTo>
                  <a:pt x="329350" y="7619"/>
                </a:moveTo>
                <a:lnTo>
                  <a:pt x="325182" y="7619"/>
                </a:lnTo>
                <a:lnTo>
                  <a:pt x="324830" y="4685"/>
                </a:lnTo>
                <a:lnTo>
                  <a:pt x="329350" y="7619"/>
                </a:lnTo>
                <a:close/>
              </a:path>
              <a:path w="329564" h="7619">
                <a:moveTo>
                  <a:pt x="323091" y="3556"/>
                </a:moveTo>
                <a:lnTo>
                  <a:pt x="310979" y="3556"/>
                </a:lnTo>
                <a:lnTo>
                  <a:pt x="308418" y="0"/>
                </a:lnTo>
                <a:lnTo>
                  <a:pt x="317613" y="0"/>
                </a:lnTo>
                <a:lnTo>
                  <a:pt x="323091" y="3556"/>
                </a:lnTo>
                <a:close/>
              </a:path>
            </a:pathLst>
          </a:custGeom>
          <a:solidFill>
            <a:srgbClr val="E6F4F4"/>
          </a:solidFill>
        </p:spPr>
        <p:txBody>
          <a:bodyPr wrap="square" lIns="0" tIns="0" rIns="0" bIns="0" rtlCol="0"/>
          <a:lstStyle/>
          <a:p>
            <a:endParaRPr/>
          </a:p>
        </p:txBody>
      </p:sp>
      <p:sp>
        <p:nvSpPr>
          <p:cNvPr id="507" name="object 507"/>
          <p:cNvSpPr/>
          <p:nvPr/>
        </p:nvSpPr>
        <p:spPr>
          <a:xfrm>
            <a:off x="2181829" y="3090672"/>
            <a:ext cx="306070" cy="7620"/>
          </a:xfrm>
          <a:custGeom>
            <a:avLst/>
            <a:gdLst/>
            <a:ahLst/>
            <a:cxnLst/>
            <a:rect l="l" t="t" r="r" b="b"/>
            <a:pathLst>
              <a:path w="306069" h="7619">
                <a:moveTo>
                  <a:pt x="13096" y="7619"/>
                </a:moveTo>
                <a:lnTo>
                  <a:pt x="0" y="7619"/>
                </a:lnTo>
                <a:lnTo>
                  <a:pt x="11736" y="0"/>
                </a:lnTo>
                <a:lnTo>
                  <a:pt x="20411" y="0"/>
                </a:lnTo>
                <a:lnTo>
                  <a:pt x="13096" y="7619"/>
                </a:lnTo>
                <a:close/>
              </a:path>
              <a:path w="306069" h="7619">
                <a:moveTo>
                  <a:pt x="305877" y="7619"/>
                </a:moveTo>
                <a:lnTo>
                  <a:pt x="296682" y="7619"/>
                </a:lnTo>
                <a:lnTo>
                  <a:pt x="291195" y="0"/>
                </a:lnTo>
                <a:lnTo>
                  <a:pt x="294140" y="0"/>
                </a:lnTo>
                <a:lnTo>
                  <a:pt x="305877" y="7619"/>
                </a:lnTo>
                <a:close/>
              </a:path>
            </a:pathLst>
          </a:custGeom>
          <a:solidFill>
            <a:srgbClr val="E8F4F4"/>
          </a:solidFill>
        </p:spPr>
        <p:txBody>
          <a:bodyPr wrap="square" lIns="0" tIns="0" rIns="0" bIns="0" rtlCol="0"/>
          <a:lstStyle/>
          <a:p>
            <a:endParaRPr/>
          </a:p>
        </p:txBody>
      </p:sp>
      <p:sp>
        <p:nvSpPr>
          <p:cNvPr id="508" name="object 508"/>
          <p:cNvSpPr/>
          <p:nvPr/>
        </p:nvSpPr>
        <p:spPr>
          <a:xfrm>
            <a:off x="2193565" y="3087624"/>
            <a:ext cx="282575" cy="3175"/>
          </a:xfrm>
          <a:custGeom>
            <a:avLst/>
            <a:gdLst/>
            <a:ahLst/>
            <a:cxnLst/>
            <a:rect l="l" t="t" r="r" b="b"/>
            <a:pathLst>
              <a:path w="282575" h="3175">
                <a:moveTo>
                  <a:pt x="8675" y="3048"/>
                </a:moveTo>
                <a:lnTo>
                  <a:pt x="0" y="3048"/>
                </a:lnTo>
                <a:lnTo>
                  <a:pt x="4694" y="0"/>
                </a:lnTo>
                <a:lnTo>
                  <a:pt x="23427" y="0"/>
                </a:lnTo>
                <a:lnTo>
                  <a:pt x="22330" y="1524"/>
                </a:lnTo>
                <a:lnTo>
                  <a:pt x="10138" y="1524"/>
                </a:lnTo>
                <a:lnTo>
                  <a:pt x="8675" y="3048"/>
                </a:lnTo>
                <a:close/>
              </a:path>
              <a:path w="282575" h="3175">
                <a:moveTo>
                  <a:pt x="282404" y="3048"/>
                </a:moveTo>
                <a:lnTo>
                  <a:pt x="279459" y="3048"/>
                </a:lnTo>
                <a:lnTo>
                  <a:pt x="278362" y="1524"/>
                </a:lnTo>
                <a:lnTo>
                  <a:pt x="258550" y="1524"/>
                </a:lnTo>
                <a:lnTo>
                  <a:pt x="258001" y="0"/>
                </a:lnTo>
                <a:lnTo>
                  <a:pt x="277709" y="0"/>
                </a:lnTo>
                <a:lnTo>
                  <a:pt x="282404" y="3048"/>
                </a:lnTo>
                <a:close/>
              </a:path>
            </a:pathLst>
          </a:custGeom>
          <a:solidFill>
            <a:srgbClr val="E8F6F6"/>
          </a:solidFill>
        </p:spPr>
        <p:txBody>
          <a:bodyPr wrap="square" lIns="0" tIns="0" rIns="0" bIns="0" rtlCol="0"/>
          <a:lstStyle/>
          <a:p>
            <a:endParaRPr/>
          </a:p>
        </p:txBody>
      </p:sp>
      <p:sp>
        <p:nvSpPr>
          <p:cNvPr id="509" name="object 509"/>
          <p:cNvSpPr/>
          <p:nvPr/>
        </p:nvSpPr>
        <p:spPr>
          <a:xfrm>
            <a:off x="2198260" y="3076956"/>
            <a:ext cx="273050" cy="10795"/>
          </a:xfrm>
          <a:custGeom>
            <a:avLst/>
            <a:gdLst/>
            <a:ahLst/>
            <a:cxnLst/>
            <a:rect l="l" t="t" r="r" b="b"/>
            <a:pathLst>
              <a:path w="273050" h="10794">
                <a:moveTo>
                  <a:pt x="18733" y="10667"/>
                </a:moveTo>
                <a:lnTo>
                  <a:pt x="0" y="10667"/>
                </a:lnTo>
                <a:lnTo>
                  <a:pt x="3129" y="8636"/>
                </a:lnTo>
                <a:lnTo>
                  <a:pt x="22967" y="0"/>
                </a:lnTo>
                <a:lnTo>
                  <a:pt x="26413" y="0"/>
                </a:lnTo>
                <a:lnTo>
                  <a:pt x="18733" y="10667"/>
                </a:lnTo>
                <a:close/>
              </a:path>
              <a:path w="273050" h="10794">
                <a:moveTo>
                  <a:pt x="273015" y="10667"/>
                </a:moveTo>
                <a:lnTo>
                  <a:pt x="253306" y="10667"/>
                </a:lnTo>
                <a:lnTo>
                  <a:pt x="249466" y="0"/>
                </a:lnTo>
                <a:lnTo>
                  <a:pt x="250047" y="0"/>
                </a:lnTo>
                <a:lnTo>
                  <a:pt x="269885" y="8636"/>
                </a:lnTo>
                <a:lnTo>
                  <a:pt x="273015" y="10667"/>
                </a:lnTo>
                <a:close/>
              </a:path>
            </a:pathLst>
          </a:custGeom>
          <a:solidFill>
            <a:srgbClr val="E8F6F6"/>
          </a:solidFill>
        </p:spPr>
        <p:txBody>
          <a:bodyPr wrap="square" lIns="0" tIns="0" rIns="0" bIns="0" rtlCol="0"/>
          <a:lstStyle/>
          <a:p>
            <a:endParaRPr/>
          </a:p>
        </p:txBody>
      </p:sp>
      <p:sp>
        <p:nvSpPr>
          <p:cNvPr id="510" name="object 510"/>
          <p:cNvSpPr/>
          <p:nvPr/>
        </p:nvSpPr>
        <p:spPr>
          <a:xfrm>
            <a:off x="2221228" y="3067811"/>
            <a:ext cx="227329" cy="9525"/>
          </a:xfrm>
          <a:custGeom>
            <a:avLst/>
            <a:gdLst/>
            <a:ahLst/>
            <a:cxnLst/>
            <a:rect l="l" t="t" r="r" b="b"/>
            <a:pathLst>
              <a:path w="227330" h="9525">
                <a:moveTo>
                  <a:pt x="3446" y="9144"/>
                </a:moveTo>
                <a:lnTo>
                  <a:pt x="0" y="9144"/>
                </a:lnTo>
                <a:lnTo>
                  <a:pt x="21005" y="0"/>
                </a:lnTo>
                <a:lnTo>
                  <a:pt x="30086" y="0"/>
                </a:lnTo>
                <a:lnTo>
                  <a:pt x="11431" y="8636"/>
                </a:lnTo>
                <a:lnTo>
                  <a:pt x="3811" y="8636"/>
                </a:lnTo>
                <a:lnTo>
                  <a:pt x="3446" y="9144"/>
                </a:lnTo>
                <a:close/>
              </a:path>
              <a:path w="227330" h="9525">
                <a:moveTo>
                  <a:pt x="227079" y="9144"/>
                </a:moveTo>
                <a:lnTo>
                  <a:pt x="226498" y="9144"/>
                </a:lnTo>
                <a:lnTo>
                  <a:pt x="226390" y="8844"/>
                </a:lnTo>
                <a:lnTo>
                  <a:pt x="227079" y="9144"/>
                </a:lnTo>
                <a:close/>
              </a:path>
              <a:path w="227330" h="9525">
                <a:moveTo>
                  <a:pt x="225913" y="8636"/>
                </a:moveTo>
                <a:lnTo>
                  <a:pt x="217171" y="8636"/>
                </a:lnTo>
                <a:lnTo>
                  <a:pt x="201626" y="0"/>
                </a:lnTo>
                <a:lnTo>
                  <a:pt x="206074" y="0"/>
                </a:lnTo>
                <a:lnTo>
                  <a:pt x="225913" y="8636"/>
                </a:lnTo>
                <a:close/>
              </a:path>
            </a:pathLst>
          </a:custGeom>
          <a:solidFill>
            <a:srgbClr val="E9F6F6"/>
          </a:solidFill>
        </p:spPr>
        <p:txBody>
          <a:bodyPr wrap="square" lIns="0" tIns="0" rIns="0" bIns="0" rtlCol="0"/>
          <a:lstStyle/>
          <a:p>
            <a:endParaRPr/>
          </a:p>
        </p:txBody>
      </p:sp>
      <p:sp>
        <p:nvSpPr>
          <p:cNvPr id="511" name="object 511"/>
          <p:cNvSpPr/>
          <p:nvPr/>
        </p:nvSpPr>
        <p:spPr>
          <a:xfrm>
            <a:off x="2242233" y="3057144"/>
            <a:ext cx="185420" cy="10795"/>
          </a:xfrm>
          <a:custGeom>
            <a:avLst/>
            <a:gdLst/>
            <a:ahLst/>
            <a:cxnLst/>
            <a:rect l="l" t="t" r="r" b="b"/>
            <a:pathLst>
              <a:path w="185419" h="10794">
                <a:moveTo>
                  <a:pt x="9081" y="10667"/>
                </a:moveTo>
                <a:lnTo>
                  <a:pt x="0" y="10667"/>
                </a:lnTo>
                <a:lnTo>
                  <a:pt x="258" y="10555"/>
                </a:lnTo>
                <a:lnTo>
                  <a:pt x="42266" y="0"/>
                </a:lnTo>
                <a:lnTo>
                  <a:pt x="142802" y="0"/>
                </a:lnTo>
                <a:lnTo>
                  <a:pt x="169086" y="6604"/>
                </a:lnTo>
                <a:lnTo>
                  <a:pt x="17858" y="6604"/>
                </a:lnTo>
                <a:lnTo>
                  <a:pt x="9081" y="10667"/>
                </a:lnTo>
                <a:close/>
              </a:path>
              <a:path w="185419" h="10794">
                <a:moveTo>
                  <a:pt x="185068" y="10667"/>
                </a:moveTo>
                <a:lnTo>
                  <a:pt x="180620" y="10667"/>
                </a:lnTo>
                <a:lnTo>
                  <a:pt x="176791" y="8540"/>
                </a:lnTo>
                <a:lnTo>
                  <a:pt x="184810" y="10555"/>
                </a:lnTo>
                <a:lnTo>
                  <a:pt x="185068" y="10667"/>
                </a:lnTo>
                <a:close/>
              </a:path>
            </a:pathLst>
          </a:custGeom>
          <a:solidFill>
            <a:srgbClr val="EBF6F6"/>
          </a:solidFill>
        </p:spPr>
        <p:txBody>
          <a:bodyPr wrap="square" lIns="0" tIns="0" rIns="0" bIns="0" rtlCol="0"/>
          <a:lstStyle/>
          <a:p>
            <a:endParaRPr/>
          </a:p>
        </p:txBody>
      </p:sp>
      <p:sp>
        <p:nvSpPr>
          <p:cNvPr id="512" name="object 512"/>
          <p:cNvSpPr/>
          <p:nvPr/>
        </p:nvSpPr>
        <p:spPr>
          <a:xfrm>
            <a:off x="2284500" y="3054858"/>
            <a:ext cx="100965" cy="0"/>
          </a:xfrm>
          <a:custGeom>
            <a:avLst/>
            <a:gdLst/>
            <a:ahLst/>
            <a:cxnLst/>
            <a:rect l="l" t="t" r="r" b="b"/>
            <a:pathLst>
              <a:path w="100964">
                <a:moveTo>
                  <a:pt x="0" y="0"/>
                </a:moveTo>
                <a:lnTo>
                  <a:pt x="100536" y="0"/>
                </a:lnTo>
              </a:path>
            </a:pathLst>
          </a:custGeom>
          <a:ln w="4571">
            <a:solidFill>
              <a:srgbClr val="EBF6F6"/>
            </a:solidFill>
          </a:ln>
        </p:spPr>
        <p:txBody>
          <a:bodyPr wrap="square" lIns="0" tIns="0" rIns="0" bIns="0" rtlCol="0"/>
          <a:lstStyle/>
          <a:p>
            <a:endParaRPr/>
          </a:p>
        </p:txBody>
      </p:sp>
      <p:sp>
        <p:nvSpPr>
          <p:cNvPr id="513" name="object 513"/>
          <p:cNvSpPr/>
          <p:nvPr/>
        </p:nvSpPr>
        <p:spPr>
          <a:xfrm>
            <a:off x="2069592" y="3051048"/>
            <a:ext cx="530860" cy="483234"/>
          </a:xfrm>
          <a:custGeom>
            <a:avLst/>
            <a:gdLst/>
            <a:ahLst/>
            <a:cxnLst/>
            <a:rect l="l" t="t" r="r" b="b"/>
            <a:pathLst>
              <a:path w="530860" h="483235">
                <a:moveTo>
                  <a:pt x="4571" y="288035"/>
                </a:moveTo>
                <a:lnTo>
                  <a:pt x="3048" y="281940"/>
                </a:lnTo>
                <a:lnTo>
                  <a:pt x="0" y="257556"/>
                </a:lnTo>
                <a:lnTo>
                  <a:pt x="0" y="231648"/>
                </a:lnTo>
                <a:lnTo>
                  <a:pt x="3048" y="207264"/>
                </a:lnTo>
                <a:lnTo>
                  <a:pt x="6096" y="195072"/>
                </a:lnTo>
                <a:lnTo>
                  <a:pt x="7620" y="182880"/>
                </a:lnTo>
                <a:lnTo>
                  <a:pt x="12192" y="172212"/>
                </a:lnTo>
                <a:lnTo>
                  <a:pt x="16764" y="160020"/>
                </a:lnTo>
                <a:lnTo>
                  <a:pt x="21336" y="149352"/>
                </a:lnTo>
                <a:lnTo>
                  <a:pt x="45720" y="108204"/>
                </a:lnTo>
                <a:lnTo>
                  <a:pt x="77724" y="71628"/>
                </a:lnTo>
                <a:lnTo>
                  <a:pt x="117348" y="41147"/>
                </a:lnTo>
                <a:lnTo>
                  <a:pt x="161543" y="19812"/>
                </a:lnTo>
                <a:lnTo>
                  <a:pt x="199643" y="7620"/>
                </a:lnTo>
                <a:lnTo>
                  <a:pt x="211836" y="4571"/>
                </a:lnTo>
                <a:lnTo>
                  <a:pt x="225552" y="3047"/>
                </a:lnTo>
                <a:lnTo>
                  <a:pt x="237743" y="1523"/>
                </a:lnTo>
                <a:lnTo>
                  <a:pt x="251460" y="0"/>
                </a:lnTo>
                <a:lnTo>
                  <a:pt x="278892" y="0"/>
                </a:lnTo>
                <a:lnTo>
                  <a:pt x="306324" y="3047"/>
                </a:lnTo>
                <a:lnTo>
                  <a:pt x="251460" y="3047"/>
                </a:lnTo>
                <a:lnTo>
                  <a:pt x="239268" y="4571"/>
                </a:lnTo>
                <a:lnTo>
                  <a:pt x="211836" y="7620"/>
                </a:lnTo>
                <a:lnTo>
                  <a:pt x="191515" y="12700"/>
                </a:lnTo>
                <a:lnTo>
                  <a:pt x="190500" y="12700"/>
                </a:lnTo>
                <a:lnTo>
                  <a:pt x="189307" y="13252"/>
                </a:lnTo>
                <a:lnTo>
                  <a:pt x="187452" y="13716"/>
                </a:lnTo>
                <a:lnTo>
                  <a:pt x="163068" y="21335"/>
                </a:lnTo>
                <a:lnTo>
                  <a:pt x="140208" y="32004"/>
                </a:lnTo>
                <a:lnTo>
                  <a:pt x="118872" y="44196"/>
                </a:lnTo>
                <a:lnTo>
                  <a:pt x="109332" y="50800"/>
                </a:lnTo>
                <a:lnTo>
                  <a:pt x="106680" y="50800"/>
                </a:lnTo>
                <a:lnTo>
                  <a:pt x="106151" y="53002"/>
                </a:lnTo>
                <a:lnTo>
                  <a:pt x="99060" y="57912"/>
                </a:lnTo>
                <a:lnTo>
                  <a:pt x="79248" y="73152"/>
                </a:lnTo>
                <a:lnTo>
                  <a:pt x="62484" y="91440"/>
                </a:lnTo>
                <a:lnTo>
                  <a:pt x="54017" y="101600"/>
                </a:lnTo>
                <a:lnTo>
                  <a:pt x="51816" y="101600"/>
                </a:lnTo>
                <a:lnTo>
                  <a:pt x="51445" y="104685"/>
                </a:lnTo>
                <a:lnTo>
                  <a:pt x="47244" y="109728"/>
                </a:lnTo>
                <a:lnTo>
                  <a:pt x="44430" y="114300"/>
                </a:lnTo>
                <a:lnTo>
                  <a:pt x="42671" y="114300"/>
                </a:lnTo>
                <a:lnTo>
                  <a:pt x="42246" y="117849"/>
                </a:lnTo>
                <a:lnTo>
                  <a:pt x="36615" y="127000"/>
                </a:lnTo>
                <a:lnTo>
                  <a:pt x="33528" y="127000"/>
                </a:lnTo>
                <a:lnTo>
                  <a:pt x="26585" y="144356"/>
                </a:lnTo>
                <a:lnTo>
                  <a:pt x="22860" y="150876"/>
                </a:lnTo>
                <a:lnTo>
                  <a:pt x="18288" y="161544"/>
                </a:lnTo>
                <a:lnTo>
                  <a:pt x="17271" y="165100"/>
                </a:lnTo>
                <a:lnTo>
                  <a:pt x="15240" y="165100"/>
                </a:lnTo>
                <a:lnTo>
                  <a:pt x="10287" y="185735"/>
                </a:lnTo>
                <a:lnTo>
                  <a:pt x="7619" y="195072"/>
                </a:lnTo>
                <a:lnTo>
                  <a:pt x="7156" y="198783"/>
                </a:lnTo>
                <a:lnTo>
                  <a:pt x="6096" y="203200"/>
                </a:lnTo>
                <a:lnTo>
                  <a:pt x="4571" y="203200"/>
                </a:lnTo>
                <a:lnTo>
                  <a:pt x="1524" y="228600"/>
                </a:lnTo>
                <a:lnTo>
                  <a:pt x="1524" y="266700"/>
                </a:lnTo>
                <a:lnTo>
                  <a:pt x="3048" y="266700"/>
                </a:lnTo>
                <a:lnTo>
                  <a:pt x="3048" y="279400"/>
                </a:lnTo>
                <a:lnTo>
                  <a:pt x="4571" y="279400"/>
                </a:lnTo>
                <a:lnTo>
                  <a:pt x="4571" y="288035"/>
                </a:lnTo>
                <a:close/>
              </a:path>
              <a:path w="530860" h="483235">
                <a:moveTo>
                  <a:pt x="522732" y="304797"/>
                </a:moveTo>
                <a:lnTo>
                  <a:pt x="525780" y="292100"/>
                </a:lnTo>
                <a:lnTo>
                  <a:pt x="527304" y="279400"/>
                </a:lnTo>
                <a:lnTo>
                  <a:pt x="528827" y="228600"/>
                </a:lnTo>
                <a:lnTo>
                  <a:pt x="527304" y="228600"/>
                </a:lnTo>
                <a:lnTo>
                  <a:pt x="527304" y="215900"/>
                </a:lnTo>
                <a:lnTo>
                  <a:pt x="526415" y="215900"/>
                </a:lnTo>
                <a:lnTo>
                  <a:pt x="525780" y="213360"/>
                </a:lnTo>
                <a:lnTo>
                  <a:pt x="525780" y="203200"/>
                </a:lnTo>
                <a:lnTo>
                  <a:pt x="523748" y="203200"/>
                </a:lnTo>
                <a:lnTo>
                  <a:pt x="522732" y="195072"/>
                </a:lnTo>
                <a:lnTo>
                  <a:pt x="522732" y="190500"/>
                </a:lnTo>
                <a:lnTo>
                  <a:pt x="521425" y="190500"/>
                </a:lnTo>
                <a:lnTo>
                  <a:pt x="519684" y="184404"/>
                </a:lnTo>
                <a:lnTo>
                  <a:pt x="519684" y="177800"/>
                </a:lnTo>
                <a:lnTo>
                  <a:pt x="518033" y="177800"/>
                </a:lnTo>
                <a:lnTo>
                  <a:pt x="516636" y="172212"/>
                </a:lnTo>
                <a:lnTo>
                  <a:pt x="515111" y="168655"/>
                </a:lnTo>
                <a:lnTo>
                  <a:pt x="515111" y="165100"/>
                </a:lnTo>
                <a:lnTo>
                  <a:pt x="513588" y="165100"/>
                </a:lnTo>
                <a:lnTo>
                  <a:pt x="510540" y="157988"/>
                </a:lnTo>
                <a:lnTo>
                  <a:pt x="510540" y="152400"/>
                </a:lnTo>
                <a:lnTo>
                  <a:pt x="508145" y="152400"/>
                </a:lnTo>
                <a:lnTo>
                  <a:pt x="507492" y="150876"/>
                </a:lnTo>
                <a:lnTo>
                  <a:pt x="502919" y="141731"/>
                </a:lnTo>
                <a:lnTo>
                  <a:pt x="502919" y="139700"/>
                </a:lnTo>
                <a:lnTo>
                  <a:pt x="501904" y="139700"/>
                </a:lnTo>
                <a:lnTo>
                  <a:pt x="496824" y="129540"/>
                </a:lnTo>
                <a:lnTo>
                  <a:pt x="496824" y="127000"/>
                </a:lnTo>
                <a:lnTo>
                  <a:pt x="495065" y="127000"/>
                </a:lnTo>
                <a:lnTo>
                  <a:pt x="489204" y="118533"/>
                </a:lnTo>
                <a:lnTo>
                  <a:pt x="489204" y="114300"/>
                </a:lnTo>
                <a:lnTo>
                  <a:pt x="486273" y="114300"/>
                </a:lnTo>
                <a:lnTo>
                  <a:pt x="451104" y="73152"/>
                </a:lnTo>
                <a:lnTo>
                  <a:pt x="425436" y="52803"/>
                </a:lnTo>
                <a:lnTo>
                  <a:pt x="425196" y="50800"/>
                </a:lnTo>
                <a:lnTo>
                  <a:pt x="422543" y="50800"/>
                </a:lnTo>
                <a:lnTo>
                  <a:pt x="413004" y="44196"/>
                </a:lnTo>
                <a:lnTo>
                  <a:pt x="402810" y="38759"/>
                </a:lnTo>
                <a:lnTo>
                  <a:pt x="402335" y="38100"/>
                </a:lnTo>
                <a:lnTo>
                  <a:pt x="401574" y="38100"/>
                </a:lnTo>
                <a:lnTo>
                  <a:pt x="390144" y="32004"/>
                </a:lnTo>
                <a:lnTo>
                  <a:pt x="378347" y="26499"/>
                </a:lnTo>
                <a:lnTo>
                  <a:pt x="377951" y="25400"/>
                </a:lnTo>
                <a:lnTo>
                  <a:pt x="375992" y="25400"/>
                </a:lnTo>
                <a:lnTo>
                  <a:pt x="367284" y="21335"/>
                </a:lnTo>
                <a:lnTo>
                  <a:pt x="354046" y="17199"/>
                </a:lnTo>
                <a:lnTo>
                  <a:pt x="345948" y="12700"/>
                </a:lnTo>
                <a:lnTo>
                  <a:pt x="338836" y="12700"/>
                </a:lnTo>
                <a:lnTo>
                  <a:pt x="318515" y="7620"/>
                </a:lnTo>
                <a:lnTo>
                  <a:pt x="304800" y="6096"/>
                </a:lnTo>
                <a:lnTo>
                  <a:pt x="292607" y="4571"/>
                </a:lnTo>
                <a:lnTo>
                  <a:pt x="278892" y="3047"/>
                </a:lnTo>
                <a:lnTo>
                  <a:pt x="306324" y="3047"/>
                </a:lnTo>
                <a:lnTo>
                  <a:pt x="344424" y="10668"/>
                </a:lnTo>
                <a:lnTo>
                  <a:pt x="391668" y="28956"/>
                </a:lnTo>
                <a:lnTo>
                  <a:pt x="434339" y="56388"/>
                </a:lnTo>
                <a:lnTo>
                  <a:pt x="469392" y="88392"/>
                </a:lnTo>
                <a:lnTo>
                  <a:pt x="498348" y="128016"/>
                </a:lnTo>
                <a:lnTo>
                  <a:pt x="518160" y="172212"/>
                </a:lnTo>
                <a:lnTo>
                  <a:pt x="522732" y="182880"/>
                </a:lnTo>
                <a:lnTo>
                  <a:pt x="525780" y="195072"/>
                </a:lnTo>
                <a:lnTo>
                  <a:pt x="530352" y="231648"/>
                </a:lnTo>
                <a:lnTo>
                  <a:pt x="530352" y="257556"/>
                </a:lnTo>
                <a:lnTo>
                  <a:pt x="525779" y="294132"/>
                </a:lnTo>
                <a:lnTo>
                  <a:pt x="522732" y="304797"/>
                </a:lnTo>
                <a:close/>
              </a:path>
              <a:path w="530860" h="483235">
                <a:moveTo>
                  <a:pt x="6096" y="294132"/>
                </a:moveTo>
                <a:lnTo>
                  <a:pt x="5588" y="292100"/>
                </a:lnTo>
                <a:lnTo>
                  <a:pt x="6096" y="292100"/>
                </a:lnTo>
                <a:lnTo>
                  <a:pt x="6096" y="294132"/>
                </a:lnTo>
                <a:close/>
              </a:path>
              <a:path w="530860" h="483235">
                <a:moveTo>
                  <a:pt x="212271" y="483204"/>
                </a:moveTo>
                <a:lnTo>
                  <a:pt x="211836" y="483108"/>
                </a:lnTo>
                <a:lnTo>
                  <a:pt x="207772" y="482600"/>
                </a:lnTo>
                <a:lnTo>
                  <a:pt x="211836" y="482600"/>
                </a:lnTo>
                <a:lnTo>
                  <a:pt x="212271" y="483204"/>
                </a:lnTo>
                <a:close/>
              </a:path>
              <a:path w="530860" h="483235">
                <a:moveTo>
                  <a:pt x="115960" y="445640"/>
                </a:moveTo>
                <a:lnTo>
                  <a:pt x="114187" y="444500"/>
                </a:lnTo>
                <a:lnTo>
                  <a:pt x="115824" y="444500"/>
                </a:lnTo>
                <a:lnTo>
                  <a:pt x="115960" y="445640"/>
                </a:lnTo>
                <a:close/>
              </a:path>
              <a:path w="530860" h="483235">
                <a:moveTo>
                  <a:pt x="98102" y="434159"/>
                </a:moveTo>
                <a:lnTo>
                  <a:pt x="96012" y="432816"/>
                </a:lnTo>
                <a:lnTo>
                  <a:pt x="94792" y="431800"/>
                </a:lnTo>
                <a:lnTo>
                  <a:pt x="97536" y="431800"/>
                </a:lnTo>
                <a:lnTo>
                  <a:pt x="98102" y="434159"/>
                </a:lnTo>
                <a:close/>
              </a:path>
              <a:path w="530860" h="483235">
                <a:moveTo>
                  <a:pt x="86664" y="425026"/>
                </a:moveTo>
                <a:lnTo>
                  <a:pt x="77724" y="417576"/>
                </a:lnTo>
                <a:lnTo>
                  <a:pt x="76229" y="415945"/>
                </a:lnTo>
                <a:lnTo>
                  <a:pt x="80771" y="419100"/>
                </a:lnTo>
                <a:lnTo>
                  <a:pt x="83820" y="419100"/>
                </a:lnTo>
                <a:lnTo>
                  <a:pt x="86664" y="425026"/>
                </a:lnTo>
                <a:close/>
              </a:path>
              <a:path w="530860" h="483235">
                <a:moveTo>
                  <a:pt x="47244" y="382828"/>
                </a:moveTo>
                <a:lnTo>
                  <a:pt x="45720" y="381000"/>
                </a:lnTo>
                <a:lnTo>
                  <a:pt x="47244" y="381000"/>
                </a:lnTo>
                <a:lnTo>
                  <a:pt x="47244" y="382828"/>
                </a:lnTo>
                <a:close/>
              </a:path>
              <a:path w="530860" h="483235">
                <a:moveTo>
                  <a:pt x="38100" y="369993"/>
                </a:moveTo>
                <a:lnTo>
                  <a:pt x="36927" y="368300"/>
                </a:lnTo>
                <a:lnTo>
                  <a:pt x="38100" y="368300"/>
                </a:lnTo>
                <a:lnTo>
                  <a:pt x="38100" y="369993"/>
                </a:lnTo>
                <a:close/>
              </a:path>
              <a:path w="530860" h="483235">
                <a:moveTo>
                  <a:pt x="30480" y="358140"/>
                </a:moveTo>
                <a:lnTo>
                  <a:pt x="29210" y="355600"/>
                </a:lnTo>
                <a:lnTo>
                  <a:pt x="30480" y="355600"/>
                </a:lnTo>
                <a:lnTo>
                  <a:pt x="30480" y="358140"/>
                </a:lnTo>
                <a:close/>
              </a:path>
              <a:path w="530860" h="483235">
                <a:moveTo>
                  <a:pt x="24384" y="345948"/>
                </a:moveTo>
                <a:lnTo>
                  <a:pt x="22860" y="342900"/>
                </a:lnTo>
                <a:lnTo>
                  <a:pt x="24384" y="342900"/>
                </a:lnTo>
                <a:lnTo>
                  <a:pt x="24384" y="345948"/>
                </a:lnTo>
                <a:close/>
              </a:path>
              <a:path w="530860" h="483235">
                <a:moveTo>
                  <a:pt x="18288" y="331724"/>
                </a:moveTo>
                <a:lnTo>
                  <a:pt x="17716" y="330200"/>
                </a:lnTo>
                <a:lnTo>
                  <a:pt x="18288" y="330200"/>
                </a:lnTo>
                <a:lnTo>
                  <a:pt x="18288" y="331724"/>
                </a:lnTo>
                <a:close/>
              </a:path>
              <a:path w="530860" h="483235">
                <a:moveTo>
                  <a:pt x="13716" y="320548"/>
                </a:moveTo>
                <a:lnTo>
                  <a:pt x="12409" y="317500"/>
                </a:lnTo>
                <a:lnTo>
                  <a:pt x="13716" y="317500"/>
                </a:lnTo>
                <a:lnTo>
                  <a:pt x="13716" y="320548"/>
                </a:lnTo>
                <a:close/>
              </a:path>
              <a:path w="530860" h="483235">
                <a:moveTo>
                  <a:pt x="10667" y="312927"/>
                </a:moveTo>
                <a:lnTo>
                  <a:pt x="7620" y="304800"/>
                </a:lnTo>
                <a:lnTo>
                  <a:pt x="10667" y="304800"/>
                </a:lnTo>
                <a:lnTo>
                  <a:pt x="10667" y="312927"/>
                </a:lnTo>
                <a:close/>
              </a:path>
              <a:path w="530860" h="483235">
                <a:moveTo>
                  <a:pt x="511078" y="338417"/>
                </a:moveTo>
                <a:lnTo>
                  <a:pt x="512064" y="330200"/>
                </a:lnTo>
                <a:lnTo>
                  <a:pt x="514159" y="330200"/>
                </a:lnTo>
                <a:lnTo>
                  <a:pt x="511078" y="338417"/>
                </a:lnTo>
                <a:close/>
              </a:path>
              <a:path w="530860" h="483235">
                <a:moveTo>
                  <a:pt x="500635" y="357185"/>
                </a:moveTo>
                <a:lnTo>
                  <a:pt x="501396" y="355600"/>
                </a:lnTo>
                <a:lnTo>
                  <a:pt x="501541" y="355600"/>
                </a:lnTo>
                <a:lnTo>
                  <a:pt x="500635" y="357185"/>
                </a:lnTo>
                <a:close/>
              </a:path>
              <a:path w="530860" h="483235">
                <a:moveTo>
                  <a:pt x="491835" y="371770"/>
                </a:moveTo>
                <a:lnTo>
                  <a:pt x="492251" y="368300"/>
                </a:lnTo>
                <a:lnTo>
                  <a:pt x="493971" y="368300"/>
                </a:lnTo>
                <a:lnTo>
                  <a:pt x="491835" y="371770"/>
                </a:lnTo>
                <a:close/>
              </a:path>
              <a:path w="530860" h="483235">
                <a:moveTo>
                  <a:pt x="481875" y="386137"/>
                </a:moveTo>
                <a:lnTo>
                  <a:pt x="483108" y="381000"/>
                </a:lnTo>
                <a:lnTo>
                  <a:pt x="486155" y="381000"/>
                </a:lnTo>
                <a:lnTo>
                  <a:pt x="481875" y="386137"/>
                </a:lnTo>
                <a:close/>
              </a:path>
              <a:path w="530860" h="483235">
                <a:moveTo>
                  <a:pt x="471913" y="398091"/>
                </a:moveTo>
                <a:lnTo>
                  <a:pt x="472440" y="393700"/>
                </a:lnTo>
                <a:lnTo>
                  <a:pt x="475572" y="393700"/>
                </a:lnTo>
                <a:lnTo>
                  <a:pt x="471913" y="398091"/>
                </a:lnTo>
                <a:close/>
              </a:path>
              <a:path w="530860" h="483235">
                <a:moveTo>
                  <a:pt x="434047" y="433018"/>
                </a:moveTo>
                <a:lnTo>
                  <a:pt x="434340" y="431800"/>
                </a:lnTo>
                <a:lnTo>
                  <a:pt x="435559" y="431800"/>
                </a:lnTo>
                <a:lnTo>
                  <a:pt x="434339" y="432816"/>
                </a:lnTo>
                <a:lnTo>
                  <a:pt x="434047" y="433018"/>
                </a:lnTo>
                <a:close/>
              </a:path>
              <a:path w="530860" h="483235">
                <a:moveTo>
                  <a:pt x="414267" y="446670"/>
                </a:moveTo>
                <a:lnTo>
                  <a:pt x="414527" y="444500"/>
                </a:lnTo>
                <a:lnTo>
                  <a:pt x="417463" y="444500"/>
                </a:lnTo>
                <a:lnTo>
                  <a:pt x="414528" y="446532"/>
                </a:lnTo>
                <a:lnTo>
                  <a:pt x="414267" y="446670"/>
                </a:lnTo>
                <a:close/>
              </a:path>
              <a:path w="530860" h="483235">
                <a:moveTo>
                  <a:pt x="391008" y="459031"/>
                </a:moveTo>
                <a:lnTo>
                  <a:pt x="391668" y="457200"/>
                </a:lnTo>
                <a:lnTo>
                  <a:pt x="394525" y="457200"/>
                </a:lnTo>
                <a:lnTo>
                  <a:pt x="391668" y="458724"/>
                </a:lnTo>
                <a:lnTo>
                  <a:pt x="391008" y="459031"/>
                </a:lnTo>
                <a:close/>
              </a:path>
              <a:path w="530860" h="483235">
                <a:moveTo>
                  <a:pt x="318070" y="483219"/>
                </a:moveTo>
                <a:lnTo>
                  <a:pt x="318516" y="482600"/>
                </a:lnTo>
                <a:lnTo>
                  <a:pt x="323087" y="482600"/>
                </a:lnTo>
                <a:lnTo>
                  <a:pt x="318515" y="483108"/>
                </a:lnTo>
                <a:lnTo>
                  <a:pt x="318070" y="483219"/>
                </a:lnTo>
                <a:close/>
              </a:path>
            </a:pathLst>
          </a:custGeom>
          <a:solidFill>
            <a:srgbClr val="629797"/>
          </a:solidFill>
        </p:spPr>
        <p:txBody>
          <a:bodyPr wrap="square" lIns="0" tIns="0" rIns="0" bIns="0" rtlCol="0"/>
          <a:lstStyle/>
          <a:p>
            <a:endParaRPr/>
          </a:p>
        </p:txBody>
      </p:sp>
      <p:sp>
        <p:nvSpPr>
          <p:cNvPr id="514" name="object 514"/>
          <p:cNvSpPr/>
          <p:nvPr/>
        </p:nvSpPr>
        <p:spPr>
          <a:xfrm>
            <a:off x="2284736" y="3536442"/>
            <a:ext cx="100330" cy="0"/>
          </a:xfrm>
          <a:custGeom>
            <a:avLst/>
            <a:gdLst/>
            <a:ahLst/>
            <a:cxnLst/>
            <a:rect l="l" t="t" r="r" b="b"/>
            <a:pathLst>
              <a:path w="100330">
                <a:moveTo>
                  <a:pt x="0" y="0"/>
                </a:moveTo>
                <a:lnTo>
                  <a:pt x="100063" y="0"/>
                </a:lnTo>
              </a:path>
            </a:pathLst>
          </a:custGeom>
          <a:ln w="4572">
            <a:solidFill>
              <a:srgbClr val="B8E2E2"/>
            </a:solidFill>
          </a:ln>
        </p:spPr>
        <p:txBody>
          <a:bodyPr wrap="square" lIns="0" tIns="0" rIns="0" bIns="0" rtlCol="0"/>
          <a:lstStyle/>
          <a:p>
            <a:endParaRPr/>
          </a:p>
        </p:txBody>
      </p:sp>
      <p:sp>
        <p:nvSpPr>
          <p:cNvPr id="515" name="object 515"/>
          <p:cNvSpPr/>
          <p:nvPr/>
        </p:nvSpPr>
        <p:spPr>
          <a:xfrm>
            <a:off x="2254783" y="3530346"/>
            <a:ext cx="160020" cy="0"/>
          </a:xfrm>
          <a:custGeom>
            <a:avLst/>
            <a:gdLst/>
            <a:ahLst/>
            <a:cxnLst/>
            <a:rect l="l" t="t" r="r" b="b"/>
            <a:pathLst>
              <a:path w="160019">
                <a:moveTo>
                  <a:pt x="0" y="0"/>
                </a:moveTo>
                <a:lnTo>
                  <a:pt x="159968" y="0"/>
                </a:lnTo>
              </a:path>
            </a:pathLst>
          </a:custGeom>
          <a:ln w="7620">
            <a:solidFill>
              <a:srgbClr val="B8E2E2"/>
            </a:solidFill>
          </a:ln>
        </p:spPr>
        <p:txBody>
          <a:bodyPr wrap="square" lIns="0" tIns="0" rIns="0" bIns="0" rtlCol="0"/>
          <a:lstStyle/>
          <a:p>
            <a:endParaRPr/>
          </a:p>
        </p:txBody>
      </p:sp>
      <p:sp>
        <p:nvSpPr>
          <p:cNvPr id="516" name="object 516"/>
          <p:cNvSpPr/>
          <p:nvPr/>
        </p:nvSpPr>
        <p:spPr>
          <a:xfrm>
            <a:off x="2242803" y="3525011"/>
            <a:ext cx="184150" cy="0"/>
          </a:xfrm>
          <a:custGeom>
            <a:avLst/>
            <a:gdLst/>
            <a:ahLst/>
            <a:cxnLst/>
            <a:rect l="l" t="t" r="r" b="b"/>
            <a:pathLst>
              <a:path w="184150">
                <a:moveTo>
                  <a:pt x="0" y="0"/>
                </a:moveTo>
                <a:lnTo>
                  <a:pt x="183928" y="0"/>
                </a:lnTo>
              </a:path>
            </a:pathLst>
          </a:custGeom>
          <a:ln w="3175">
            <a:solidFill>
              <a:srgbClr val="BAE2E2"/>
            </a:solidFill>
          </a:ln>
        </p:spPr>
        <p:txBody>
          <a:bodyPr wrap="square" lIns="0" tIns="0" rIns="0" bIns="0" rtlCol="0"/>
          <a:lstStyle/>
          <a:p>
            <a:endParaRPr/>
          </a:p>
        </p:txBody>
      </p:sp>
      <p:sp>
        <p:nvSpPr>
          <p:cNvPr id="517" name="object 517"/>
          <p:cNvSpPr/>
          <p:nvPr/>
        </p:nvSpPr>
        <p:spPr>
          <a:xfrm>
            <a:off x="2232287" y="3521202"/>
            <a:ext cx="205104" cy="0"/>
          </a:xfrm>
          <a:custGeom>
            <a:avLst/>
            <a:gdLst/>
            <a:ahLst/>
            <a:cxnLst/>
            <a:rect l="l" t="t" r="r" b="b"/>
            <a:pathLst>
              <a:path w="205105">
                <a:moveTo>
                  <a:pt x="0" y="0"/>
                </a:moveTo>
                <a:lnTo>
                  <a:pt x="204961" y="0"/>
                </a:lnTo>
              </a:path>
            </a:pathLst>
          </a:custGeom>
          <a:ln w="4572">
            <a:solidFill>
              <a:srgbClr val="BAE2E2"/>
            </a:solidFill>
          </a:ln>
        </p:spPr>
        <p:txBody>
          <a:bodyPr wrap="square" lIns="0" tIns="0" rIns="0" bIns="0" rtlCol="0"/>
          <a:lstStyle/>
          <a:p>
            <a:endParaRPr/>
          </a:p>
        </p:txBody>
      </p:sp>
      <p:sp>
        <p:nvSpPr>
          <p:cNvPr id="518" name="object 518"/>
          <p:cNvSpPr/>
          <p:nvPr/>
        </p:nvSpPr>
        <p:spPr>
          <a:xfrm>
            <a:off x="2214979" y="3515106"/>
            <a:ext cx="240029" cy="0"/>
          </a:xfrm>
          <a:custGeom>
            <a:avLst/>
            <a:gdLst/>
            <a:ahLst/>
            <a:cxnLst/>
            <a:rect l="l" t="t" r="r" b="b"/>
            <a:pathLst>
              <a:path w="240030">
                <a:moveTo>
                  <a:pt x="0" y="0"/>
                </a:moveTo>
                <a:lnTo>
                  <a:pt x="239577" y="0"/>
                </a:lnTo>
              </a:path>
            </a:pathLst>
          </a:custGeom>
          <a:ln w="7619">
            <a:solidFill>
              <a:srgbClr val="BAE2E2"/>
            </a:solidFill>
          </a:ln>
        </p:spPr>
        <p:txBody>
          <a:bodyPr wrap="square" lIns="0" tIns="0" rIns="0" bIns="0" rtlCol="0"/>
          <a:lstStyle/>
          <a:p>
            <a:endParaRPr/>
          </a:p>
        </p:txBody>
      </p:sp>
      <p:sp>
        <p:nvSpPr>
          <p:cNvPr id="519" name="object 519"/>
          <p:cNvSpPr/>
          <p:nvPr/>
        </p:nvSpPr>
        <p:spPr>
          <a:xfrm>
            <a:off x="2198893" y="3507486"/>
            <a:ext cx="271780" cy="0"/>
          </a:xfrm>
          <a:custGeom>
            <a:avLst/>
            <a:gdLst/>
            <a:ahLst/>
            <a:cxnLst/>
            <a:rect l="l" t="t" r="r" b="b"/>
            <a:pathLst>
              <a:path w="271780">
                <a:moveTo>
                  <a:pt x="0" y="0"/>
                </a:moveTo>
                <a:lnTo>
                  <a:pt x="271749" y="0"/>
                </a:lnTo>
              </a:path>
            </a:pathLst>
          </a:custGeom>
          <a:ln w="7620">
            <a:solidFill>
              <a:srgbClr val="BCE2E2"/>
            </a:solidFill>
          </a:ln>
        </p:spPr>
        <p:txBody>
          <a:bodyPr wrap="square" lIns="0" tIns="0" rIns="0" bIns="0" rtlCol="0"/>
          <a:lstStyle/>
          <a:p>
            <a:endParaRPr/>
          </a:p>
        </p:txBody>
      </p:sp>
      <p:sp>
        <p:nvSpPr>
          <p:cNvPr id="520" name="object 520"/>
          <p:cNvSpPr/>
          <p:nvPr/>
        </p:nvSpPr>
        <p:spPr>
          <a:xfrm>
            <a:off x="2194245" y="3502152"/>
            <a:ext cx="281305" cy="0"/>
          </a:xfrm>
          <a:custGeom>
            <a:avLst/>
            <a:gdLst/>
            <a:ahLst/>
            <a:cxnLst/>
            <a:rect l="l" t="t" r="r" b="b"/>
            <a:pathLst>
              <a:path w="281305">
                <a:moveTo>
                  <a:pt x="0" y="0"/>
                </a:moveTo>
                <a:lnTo>
                  <a:pt x="281045" y="0"/>
                </a:lnTo>
              </a:path>
            </a:pathLst>
          </a:custGeom>
          <a:ln w="3175">
            <a:solidFill>
              <a:srgbClr val="BCE2E2"/>
            </a:solidFill>
          </a:ln>
        </p:spPr>
        <p:txBody>
          <a:bodyPr wrap="square" lIns="0" tIns="0" rIns="0" bIns="0" rtlCol="0"/>
          <a:lstStyle/>
          <a:p>
            <a:endParaRPr/>
          </a:p>
        </p:txBody>
      </p:sp>
      <p:sp>
        <p:nvSpPr>
          <p:cNvPr id="521" name="object 521"/>
          <p:cNvSpPr/>
          <p:nvPr/>
        </p:nvSpPr>
        <p:spPr>
          <a:xfrm>
            <a:off x="2187274" y="3498342"/>
            <a:ext cx="295275" cy="0"/>
          </a:xfrm>
          <a:custGeom>
            <a:avLst/>
            <a:gdLst/>
            <a:ahLst/>
            <a:cxnLst/>
            <a:rect l="l" t="t" r="r" b="b"/>
            <a:pathLst>
              <a:path w="295275">
                <a:moveTo>
                  <a:pt x="0" y="0"/>
                </a:moveTo>
                <a:lnTo>
                  <a:pt x="294988" y="0"/>
                </a:lnTo>
              </a:path>
            </a:pathLst>
          </a:custGeom>
          <a:ln w="4571">
            <a:solidFill>
              <a:srgbClr val="BCE4E4"/>
            </a:solidFill>
          </a:ln>
        </p:spPr>
        <p:txBody>
          <a:bodyPr wrap="square" lIns="0" tIns="0" rIns="0" bIns="0" rtlCol="0"/>
          <a:lstStyle/>
          <a:p>
            <a:endParaRPr/>
          </a:p>
        </p:txBody>
      </p:sp>
      <p:sp>
        <p:nvSpPr>
          <p:cNvPr id="522" name="object 522"/>
          <p:cNvSpPr/>
          <p:nvPr/>
        </p:nvSpPr>
        <p:spPr>
          <a:xfrm>
            <a:off x="2175654" y="3492246"/>
            <a:ext cx="318770" cy="0"/>
          </a:xfrm>
          <a:custGeom>
            <a:avLst/>
            <a:gdLst/>
            <a:ahLst/>
            <a:cxnLst/>
            <a:rect l="l" t="t" r="r" b="b"/>
            <a:pathLst>
              <a:path w="318769">
                <a:moveTo>
                  <a:pt x="0" y="0"/>
                </a:moveTo>
                <a:lnTo>
                  <a:pt x="318227" y="0"/>
                </a:lnTo>
              </a:path>
            </a:pathLst>
          </a:custGeom>
          <a:ln w="7620">
            <a:solidFill>
              <a:srgbClr val="BDE4E4"/>
            </a:solidFill>
          </a:ln>
        </p:spPr>
        <p:txBody>
          <a:bodyPr wrap="square" lIns="0" tIns="0" rIns="0" bIns="0" rtlCol="0"/>
          <a:lstStyle/>
          <a:p>
            <a:endParaRPr/>
          </a:p>
        </p:txBody>
      </p:sp>
      <p:sp>
        <p:nvSpPr>
          <p:cNvPr id="523" name="object 523"/>
          <p:cNvSpPr/>
          <p:nvPr/>
        </p:nvSpPr>
        <p:spPr>
          <a:xfrm>
            <a:off x="2171006" y="3486911"/>
            <a:ext cx="327660" cy="0"/>
          </a:xfrm>
          <a:custGeom>
            <a:avLst/>
            <a:gdLst/>
            <a:ahLst/>
            <a:cxnLst/>
            <a:rect l="l" t="t" r="r" b="b"/>
            <a:pathLst>
              <a:path w="327660">
                <a:moveTo>
                  <a:pt x="0" y="0"/>
                </a:moveTo>
                <a:lnTo>
                  <a:pt x="327522" y="0"/>
                </a:lnTo>
              </a:path>
            </a:pathLst>
          </a:custGeom>
          <a:ln w="3175">
            <a:solidFill>
              <a:srgbClr val="BFE4E4"/>
            </a:solidFill>
          </a:ln>
        </p:spPr>
        <p:txBody>
          <a:bodyPr wrap="square" lIns="0" tIns="0" rIns="0" bIns="0" rtlCol="0"/>
          <a:lstStyle/>
          <a:p>
            <a:endParaRPr/>
          </a:p>
        </p:txBody>
      </p:sp>
      <p:sp>
        <p:nvSpPr>
          <p:cNvPr id="524" name="object 524"/>
          <p:cNvSpPr/>
          <p:nvPr/>
        </p:nvSpPr>
        <p:spPr>
          <a:xfrm>
            <a:off x="2164205" y="3483102"/>
            <a:ext cx="341630" cy="0"/>
          </a:xfrm>
          <a:custGeom>
            <a:avLst/>
            <a:gdLst/>
            <a:ahLst/>
            <a:cxnLst/>
            <a:rect l="l" t="t" r="r" b="b"/>
            <a:pathLst>
              <a:path w="341630">
                <a:moveTo>
                  <a:pt x="0" y="0"/>
                </a:moveTo>
                <a:lnTo>
                  <a:pt x="341126" y="0"/>
                </a:lnTo>
              </a:path>
            </a:pathLst>
          </a:custGeom>
          <a:ln w="4572">
            <a:solidFill>
              <a:srgbClr val="BFE4E4"/>
            </a:solidFill>
          </a:ln>
        </p:spPr>
        <p:txBody>
          <a:bodyPr wrap="square" lIns="0" tIns="0" rIns="0" bIns="0" rtlCol="0"/>
          <a:lstStyle/>
          <a:p>
            <a:endParaRPr/>
          </a:p>
        </p:txBody>
      </p:sp>
      <p:sp>
        <p:nvSpPr>
          <p:cNvPr id="525" name="object 525"/>
          <p:cNvSpPr/>
          <p:nvPr/>
        </p:nvSpPr>
        <p:spPr>
          <a:xfrm>
            <a:off x="2155993" y="3477006"/>
            <a:ext cx="358140" cy="0"/>
          </a:xfrm>
          <a:custGeom>
            <a:avLst/>
            <a:gdLst/>
            <a:ahLst/>
            <a:cxnLst/>
            <a:rect l="l" t="t" r="r" b="b"/>
            <a:pathLst>
              <a:path w="358139">
                <a:moveTo>
                  <a:pt x="0" y="0"/>
                </a:moveTo>
                <a:lnTo>
                  <a:pt x="357548" y="0"/>
                </a:lnTo>
              </a:path>
            </a:pathLst>
          </a:custGeom>
          <a:ln w="7619">
            <a:solidFill>
              <a:srgbClr val="BFE4E4"/>
            </a:solidFill>
          </a:ln>
        </p:spPr>
        <p:txBody>
          <a:bodyPr wrap="square" lIns="0" tIns="0" rIns="0" bIns="0" rtlCol="0"/>
          <a:lstStyle/>
          <a:p>
            <a:endParaRPr/>
          </a:p>
        </p:txBody>
      </p:sp>
      <p:sp>
        <p:nvSpPr>
          <p:cNvPr id="526" name="object 526"/>
          <p:cNvSpPr/>
          <p:nvPr/>
        </p:nvSpPr>
        <p:spPr>
          <a:xfrm>
            <a:off x="2147781" y="3469386"/>
            <a:ext cx="374015" cy="0"/>
          </a:xfrm>
          <a:custGeom>
            <a:avLst/>
            <a:gdLst/>
            <a:ahLst/>
            <a:cxnLst/>
            <a:rect l="l" t="t" r="r" b="b"/>
            <a:pathLst>
              <a:path w="374014">
                <a:moveTo>
                  <a:pt x="0" y="0"/>
                </a:moveTo>
                <a:lnTo>
                  <a:pt x="373972" y="0"/>
                </a:lnTo>
              </a:path>
            </a:pathLst>
          </a:custGeom>
          <a:ln w="7620">
            <a:solidFill>
              <a:srgbClr val="C1E4E4"/>
            </a:solidFill>
          </a:ln>
        </p:spPr>
        <p:txBody>
          <a:bodyPr wrap="square" lIns="0" tIns="0" rIns="0" bIns="0" rtlCol="0"/>
          <a:lstStyle/>
          <a:p>
            <a:endParaRPr/>
          </a:p>
        </p:txBody>
      </p:sp>
      <p:sp>
        <p:nvSpPr>
          <p:cNvPr id="527" name="object 527"/>
          <p:cNvSpPr/>
          <p:nvPr/>
        </p:nvSpPr>
        <p:spPr>
          <a:xfrm>
            <a:off x="2144497" y="3464052"/>
            <a:ext cx="381000" cy="0"/>
          </a:xfrm>
          <a:custGeom>
            <a:avLst/>
            <a:gdLst/>
            <a:ahLst/>
            <a:cxnLst/>
            <a:rect l="l" t="t" r="r" b="b"/>
            <a:pathLst>
              <a:path w="381000">
                <a:moveTo>
                  <a:pt x="0" y="0"/>
                </a:moveTo>
                <a:lnTo>
                  <a:pt x="380541" y="0"/>
                </a:lnTo>
              </a:path>
            </a:pathLst>
          </a:custGeom>
          <a:ln w="3175">
            <a:solidFill>
              <a:srgbClr val="C1E4E4"/>
            </a:solidFill>
          </a:ln>
        </p:spPr>
        <p:txBody>
          <a:bodyPr wrap="square" lIns="0" tIns="0" rIns="0" bIns="0" rtlCol="0"/>
          <a:lstStyle/>
          <a:p>
            <a:endParaRPr/>
          </a:p>
        </p:txBody>
      </p:sp>
      <p:sp>
        <p:nvSpPr>
          <p:cNvPr id="528" name="object 528"/>
          <p:cNvSpPr/>
          <p:nvPr/>
        </p:nvSpPr>
        <p:spPr>
          <a:xfrm>
            <a:off x="2139570" y="3460242"/>
            <a:ext cx="390525" cy="0"/>
          </a:xfrm>
          <a:custGeom>
            <a:avLst/>
            <a:gdLst/>
            <a:ahLst/>
            <a:cxnLst/>
            <a:rect l="l" t="t" r="r" b="b"/>
            <a:pathLst>
              <a:path w="390525">
                <a:moveTo>
                  <a:pt x="0" y="0"/>
                </a:moveTo>
                <a:lnTo>
                  <a:pt x="390395" y="0"/>
                </a:lnTo>
              </a:path>
            </a:pathLst>
          </a:custGeom>
          <a:ln w="4571">
            <a:solidFill>
              <a:srgbClr val="C1E6E6"/>
            </a:solidFill>
          </a:ln>
        </p:spPr>
        <p:txBody>
          <a:bodyPr wrap="square" lIns="0" tIns="0" rIns="0" bIns="0" rtlCol="0"/>
          <a:lstStyle/>
          <a:p>
            <a:endParaRPr/>
          </a:p>
        </p:txBody>
      </p:sp>
      <p:sp>
        <p:nvSpPr>
          <p:cNvPr id="529" name="object 529"/>
          <p:cNvSpPr/>
          <p:nvPr/>
        </p:nvSpPr>
        <p:spPr>
          <a:xfrm>
            <a:off x="2131809" y="3454146"/>
            <a:ext cx="406400" cy="0"/>
          </a:xfrm>
          <a:custGeom>
            <a:avLst/>
            <a:gdLst/>
            <a:ahLst/>
            <a:cxnLst/>
            <a:rect l="l" t="t" r="r" b="b"/>
            <a:pathLst>
              <a:path w="406400">
                <a:moveTo>
                  <a:pt x="0" y="0"/>
                </a:moveTo>
                <a:lnTo>
                  <a:pt x="405917" y="0"/>
                </a:lnTo>
              </a:path>
            </a:pathLst>
          </a:custGeom>
          <a:ln w="7620">
            <a:solidFill>
              <a:srgbClr val="C3E6E6"/>
            </a:solidFill>
          </a:ln>
        </p:spPr>
        <p:txBody>
          <a:bodyPr wrap="square" lIns="0" tIns="0" rIns="0" bIns="0" rtlCol="0"/>
          <a:lstStyle/>
          <a:p>
            <a:endParaRPr/>
          </a:p>
        </p:txBody>
      </p:sp>
      <p:sp>
        <p:nvSpPr>
          <p:cNvPr id="530" name="object 530"/>
          <p:cNvSpPr/>
          <p:nvPr/>
        </p:nvSpPr>
        <p:spPr>
          <a:xfrm>
            <a:off x="2126005" y="3446526"/>
            <a:ext cx="417830" cy="0"/>
          </a:xfrm>
          <a:custGeom>
            <a:avLst/>
            <a:gdLst/>
            <a:ahLst/>
            <a:cxnLst/>
            <a:rect l="l" t="t" r="r" b="b"/>
            <a:pathLst>
              <a:path w="417830">
                <a:moveTo>
                  <a:pt x="0" y="0"/>
                </a:moveTo>
                <a:lnTo>
                  <a:pt x="417526" y="0"/>
                </a:lnTo>
              </a:path>
            </a:pathLst>
          </a:custGeom>
          <a:ln w="7619">
            <a:solidFill>
              <a:srgbClr val="C3E6E6"/>
            </a:solidFill>
          </a:ln>
        </p:spPr>
        <p:txBody>
          <a:bodyPr wrap="square" lIns="0" tIns="0" rIns="0" bIns="0" rtlCol="0"/>
          <a:lstStyle/>
          <a:p>
            <a:endParaRPr/>
          </a:p>
        </p:txBody>
      </p:sp>
      <p:sp>
        <p:nvSpPr>
          <p:cNvPr id="531" name="object 531"/>
          <p:cNvSpPr/>
          <p:nvPr/>
        </p:nvSpPr>
        <p:spPr>
          <a:xfrm>
            <a:off x="2123683" y="3441192"/>
            <a:ext cx="422275" cy="0"/>
          </a:xfrm>
          <a:custGeom>
            <a:avLst/>
            <a:gdLst/>
            <a:ahLst/>
            <a:cxnLst/>
            <a:rect l="l" t="t" r="r" b="b"/>
            <a:pathLst>
              <a:path w="422275">
                <a:moveTo>
                  <a:pt x="0" y="0"/>
                </a:moveTo>
                <a:lnTo>
                  <a:pt x="422169" y="0"/>
                </a:lnTo>
              </a:path>
            </a:pathLst>
          </a:custGeom>
          <a:ln w="3175">
            <a:solidFill>
              <a:srgbClr val="C4E6E6"/>
            </a:solidFill>
          </a:ln>
        </p:spPr>
        <p:txBody>
          <a:bodyPr wrap="square" lIns="0" tIns="0" rIns="0" bIns="0" rtlCol="0"/>
          <a:lstStyle/>
          <a:p>
            <a:endParaRPr/>
          </a:p>
        </p:txBody>
      </p:sp>
      <p:sp>
        <p:nvSpPr>
          <p:cNvPr id="532" name="object 532"/>
          <p:cNvSpPr/>
          <p:nvPr/>
        </p:nvSpPr>
        <p:spPr>
          <a:xfrm>
            <a:off x="2120200" y="3437382"/>
            <a:ext cx="429259" cy="0"/>
          </a:xfrm>
          <a:custGeom>
            <a:avLst/>
            <a:gdLst/>
            <a:ahLst/>
            <a:cxnLst/>
            <a:rect l="l" t="t" r="r" b="b"/>
            <a:pathLst>
              <a:path w="429260">
                <a:moveTo>
                  <a:pt x="0" y="0"/>
                </a:moveTo>
                <a:lnTo>
                  <a:pt x="429134" y="0"/>
                </a:lnTo>
              </a:path>
            </a:pathLst>
          </a:custGeom>
          <a:ln w="4571">
            <a:solidFill>
              <a:srgbClr val="C4E6E6"/>
            </a:solidFill>
          </a:ln>
        </p:spPr>
        <p:txBody>
          <a:bodyPr wrap="square" lIns="0" tIns="0" rIns="0" bIns="0" rtlCol="0"/>
          <a:lstStyle/>
          <a:p>
            <a:endParaRPr/>
          </a:p>
        </p:txBody>
      </p:sp>
      <p:sp>
        <p:nvSpPr>
          <p:cNvPr id="533" name="object 533"/>
          <p:cNvSpPr/>
          <p:nvPr/>
        </p:nvSpPr>
        <p:spPr>
          <a:xfrm>
            <a:off x="2114396" y="3431286"/>
            <a:ext cx="441325" cy="0"/>
          </a:xfrm>
          <a:custGeom>
            <a:avLst/>
            <a:gdLst/>
            <a:ahLst/>
            <a:cxnLst/>
            <a:rect l="l" t="t" r="r" b="b"/>
            <a:pathLst>
              <a:path w="441325">
                <a:moveTo>
                  <a:pt x="0" y="0"/>
                </a:moveTo>
                <a:lnTo>
                  <a:pt x="440743" y="0"/>
                </a:lnTo>
              </a:path>
            </a:pathLst>
          </a:custGeom>
          <a:ln w="7620">
            <a:solidFill>
              <a:srgbClr val="C6E6E6"/>
            </a:solidFill>
          </a:ln>
        </p:spPr>
        <p:txBody>
          <a:bodyPr wrap="square" lIns="0" tIns="0" rIns="0" bIns="0" rtlCol="0"/>
          <a:lstStyle/>
          <a:p>
            <a:endParaRPr/>
          </a:p>
        </p:txBody>
      </p:sp>
      <p:sp>
        <p:nvSpPr>
          <p:cNvPr id="534" name="object 534"/>
          <p:cNvSpPr/>
          <p:nvPr/>
        </p:nvSpPr>
        <p:spPr>
          <a:xfrm>
            <a:off x="2112074" y="3425952"/>
            <a:ext cx="445770" cy="0"/>
          </a:xfrm>
          <a:custGeom>
            <a:avLst/>
            <a:gdLst/>
            <a:ahLst/>
            <a:cxnLst/>
            <a:rect l="l" t="t" r="r" b="b"/>
            <a:pathLst>
              <a:path w="445769">
                <a:moveTo>
                  <a:pt x="0" y="0"/>
                </a:moveTo>
                <a:lnTo>
                  <a:pt x="445387" y="0"/>
                </a:lnTo>
              </a:path>
            </a:pathLst>
          </a:custGeom>
          <a:ln w="3175">
            <a:solidFill>
              <a:srgbClr val="C6E6E6"/>
            </a:solidFill>
          </a:ln>
        </p:spPr>
        <p:txBody>
          <a:bodyPr wrap="square" lIns="0" tIns="0" rIns="0" bIns="0" rtlCol="0"/>
          <a:lstStyle/>
          <a:p>
            <a:endParaRPr/>
          </a:p>
        </p:txBody>
      </p:sp>
      <p:sp>
        <p:nvSpPr>
          <p:cNvPr id="535" name="object 535"/>
          <p:cNvSpPr/>
          <p:nvPr/>
        </p:nvSpPr>
        <p:spPr>
          <a:xfrm>
            <a:off x="2108592" y="3422142"/>
            <a:ext cx="452755" cy="0"/>
          </a:xfrm>
          <a:custGeom>
            <a:avLst/>
            <a:gdLst/>
            <a:ahLst/>
            <a:cxnLst/>
            <a:rect l="l" t="t" r="r" b="b"/>
            <a:pathLst>
              <a:path w="452755">
                <a:moveTo>
                  <a:pt x="0" y="0"/>
                </a:moveTo>
                <a:lnTo>
                  <a:pt x="452352" y="0"/>
                </a:lnTo>
              </a:path>
            </a:pathLst>
          </a:custGeom>
          <a:ln w="4571">
            <a:solidFill>
              <a:srgbClr val="C6E8E8"/>
            </a:solidFill>
          </a:ln>
        </p:spPr>
        <p:txBody>
          <a:bodyPr wrap="square" lIns="0" tIns="0" rIns="0" bIns="0" rtlCol="0"/>
          <a:lstStyle/>
          <a:p>
            <a:endParaRPr/>
          </a:p>
        </p:txBody>
      </p:sp>
      <p:sp>
        <p:nvSpPr>
          <p:cNvPr id="536" name="object 536"/>
          <p:cNvSpPr/>
          <p:nvPr/>
        </p:nvSpPr>
        <p:spPr>
          <a:xfrm>
            <a:off x="2104156" y="3416046"/>
            <a:ext cx="461645" cy="0"/>
          </a:xfrm>
          <a:custGeom>
            <a:avLst/>
            <a:gdLst/>
            <a:ahLst/>
            <a:cxnLst/>
            <a:rect l="l" t="t" r="r" b="b"/>
            <a:pathLst>
              <a:path w="461644">
                <a:moveTo>
                  <a:pt x="0" y="0"/>
                </a:moveTo>
                <a:lnTo>
                  <a:pt x="461223" y="0"/>
                </a:lnTo>
              </a:path>
            </a:pathLst>
          </a:custGeom>
          <a:ln w="7620">
            <a:solidFill>
              <a:srgbClr val="C8E8E8"/>
            </a:solidFill>
          </a:ln>
        </p:spPr>
        <p:txBody>
          <a:bodyPr wrap="square" lIns="0" tIns="0" rIns="0" bIns="0" rtlCol="0"/>
          <a:lstStyle/>
          <a:p>
            <a:endParaRPr/>
          </a:p>
        </p:txBody>
      </p:sp>
      <p:sp>
        <p:nvSpPr>
          <p:cNvPr id="537" name="object 537"/>
          <p:cNvSpPr/>
          <p:nvPr/>
        </p:nvSpPr>
        <p:spPr>
          <a:xfrm>
            <a:off x="2100257" y="3408426"/>
            <a:ext cx="469265" cy="0"/>
          </a:xfrm>
          <a:custGeom>
            <a:avLst/>
            <a:gdLst/>
            <a:ahLst/>
            <a:cxnLst/>
            <a:rect l="l" t="t" r="r" b="b"/>
            <a:pathLst>
              <a:path w="469264">
                <a:moveTo>
                  <a:pt x="0" y="0"/>
                </a:moveTo>
                <a:lnTo>
                  <a:pt x="469022" y="0"/>
                </a:lnTo>
              </a:path>
            </a:pathLst>
          </a:custGeom>
          <a:ln w="7619">
            <a:solidFill>
              <a:srgbClr val="C8E8E8"/>
            </a:solidFill>
          </a:ln>
        </p:spPr>
        <p:txBody>
          <a:bodyPr wrap="square" lIns="0" tIns="0" rIns="0" bIns="0" rtlCol="0"/>
          <a:lstStyle/>
          <a:p>
            <a:endParaRPr/>
          </a:p>
        </p:txBody>
      </p:sp>
      <p:sp>
        <p:nvSpPr>
          <p:cNvPr id="538" name="object 538"/>
          <p:cNvSpPr/>
          <p:nvPr/>
        </p:nvSpPr>
        <p:spPr>
          <a:xfrm>
            <a:off x="2098697" y="3403092"/>
            <a:ext cx="472440" cy="0"/>
          </a:xfrm>
          <a:custGeom>
            <a:avLst/>
            <a:gdLst/>
            <a:ahLst/>
            <a:cxnLst/>
            <a:rect l="l" t="t" r="r" b="b"/>
            <a:pathLst>
              <a:path w="472439">
                <a:moveTo>
                  <a:pt x="0" y="0"/>
                </a:moveTo>
                <a:lnTo>
                  <a:pt x="472141" y="0"/>
                </a:lnTo>
              </a:path>
            </a:pathLst>
          </a:custGeom>
          <a:ln w="3175">
            <a:solidFill>
              <a:srgbClr val="CAE8E8"/>
            </a:solidFill>
          </a:ln>
        </p:spPr>
        <p:txBody>
          <a:bodyPr wrap="square" lIns="0" tIns="0" rIns="0" bIns="0" rtlCol="0"/>
          <a:lstStyle/>
          <a:p>
            <a:endParaRPr/>
          </a:p>
        </p:txBody>
      </p:sp>
      <p:sp>
        <p:nvSpPr>
          <p:cNvPr id="539" name="object 539"/>
          <p:cNvSpPr/>
          <p:nvPr/>
        </p:nvSpPr>
        <p:spPr>
          <a:xfrm>
            <a:off x="2096357" y="3399282"/>
            <a:ext cx="476884" cy="0"/>
          </a:xfrm>
          <a:custGeom>
            <a:avLst/>
            <a:gdLst/>
            <a:ahLst/>
            <a:cxnLst/>
            <a:rect l="l" t="t" r="r" b="b"/>
            <a:pathLst>
              <a:path w="476885">
                <a:moveTo>
                  <a:pt x="0" y="0"/>
                </a:moveTo>
                <a:lnTo>
                  <a:pt x="476820" y="0"/>
                </a:lnTo>
              </a:path>
            </a:pathLst>
          </a:custGeom>
          <a:ln w="4571">
            <a:solidFill>
              <a:srgbClr val="CAE8E8"/>
            </a:solidFill>
          </a:ln>
        </p:spPr>
        <p:txBody>
          <a:bodyPr wrap="square" lIns="0" tIns="0" rIns="0" bIns="0" rtlCol="0"/>
          <a:lstStyle/>
          <a:p>
            <a:endParaRPr/>
          </a:p>
        </p:txBody>
      </p:sp>
      <p:sp>
        <p:nvSpPr>
          <p:cNvPr id="540" name="object 540"/>
          <p:cNvSpPr/>
          <p:nvPr/>
        </p:nvSpPr>
        <p:spPr>
          <a:xfrm>
            <a:off x="2092458" y="3393186"/>
            <a:ext cx="485140" cy="0"/>
          </a:xfrm>
          <a:custGeom>
            <a:avLst/>
            <a:gdLst/>
            <a:ahLst/>
            <a:cxnLst/>
            <a:rect l="l" t="t" r="r" b="b"/>
            <a:pathLst>
              <a:path w="485139">
                <a:moveTo>
                  <a:pt x="0" y="0"/>
                </a:moveTo>
                <a:lnTo>
                  <a:pt x="484619" y="0"/>
                </a:lnTo>
              </a:path>
            </a:pathLst>
          </a:custGeom>
          <a:ln w="7620">
            <a:solidFill>
              <a:srgbClr val="CAE8E8"/>
            </a:solidFill>
          </a:ln>
        </p:spPr>
        <p:txBody>
          <a:bodyPr wrap="square" lIns="0" tIns="0" rIns="0" bIns="0" rtlCol="0"/>
          <a:lstStyle/>
          <a:p>
            <a:endParaRPr/>
          </a:p>
        </p:txBody>
      </p:sp>
      <p:sp>
        <p:nvSpPr>
          <p:cNvPr id="541" name="object 541"/>
          <p:cNvSpPr/>
          <p:nvPr/>
        </p:nvSpPr>
        <p:spPr>
          <a:xfrm>
            <a:off x="2088558" y="3385566"/>
            <a:ext cx="492759" cy="0"/>
          </a:xfrm>
          <a:custGeom>
            <a:avLst/>
            <a:gdLst/>
            <a:ahLst/>
            <a:cxnLst/>
            <a:rect l="l" t="t" r="r" b="b"/>
            <a:pathLst>
              <a:path w="492760">
                <a:moveTo>
                  <a:pt x="0" y="0"/>
                </a:moveTo>
                <a:lnTo>
                  <a:pt x="492418" y="0"/>
                </a:lnTo>
              </a:path>
            </a:pathLst>
          </a:custGeom>
          <a:ln w="7619">
            <a:solidFill>
              <a:srgbClr val="CCE8E8"/>
            </a:solidFill>
          </a:ln>
        </p:spPr>
        <p:txBody>
          <a:bodyPr wrap="square" lIns="0" tIns="0" rIns="0" bIns="0" rtlCol="0"/>
          <a:lstStyle/>
          <a:p>
            <a:endParaRPr/>
          </a:p>
        </p:txBody>
      </p:sp>
      <p:sp>
        <p:nvSpPr>
          <p:cNvPr id="542" name="object 542"/>
          <p:cNvSpPr/>
          <p:nvPr/>
        </p:nvSpPr>
        <p:spPr>
          <a:xfrm>
            <a:off x="2087260" y="3378834"/>
            <a:ext cx="495300" cy="0"/>
          </a:xfrm>
          <a:custGeom>
            <a:avLst/>
            <a:gdLst/>
            <a:ahLst/>
            <a:cxnLst/>
            <a:rect l="l" t="t" r="r" b="b"/>
            <a:pathLst>
              <a:path w="495300">
                <a:moveTo>
                  <a:pt x="0" y="0"/>
                </a:moveTo>
                <a:lnTo>
                  <a:pt x="495014" y="0"/>
                </a:lnTo>
              </a:path>
            </a:pathLst>
          </a:custGeom>
          <a:ln w="3175">
            <a:solidFill>
              <a:srgbClr val="CDE8E8"/>
            </a:solidFill>
          </a:ln>
        </p:spPr>
        <p:txBody>
          <a:bodyPr wrap="square" lIns="0" tIns="0" rIns="0" bIns="0" rtlCol="0"/>
          <a:lstStyle/>
          <a:p>
            <a:endParaRPr/>
          </a:p>
        </p:txBody>
      </p:sp>
      <p:sp>
        <p:nvSpPr>
          <p:cNvPr id="543" name="object 543"/>
          <p:cNvSpPr/>
          <p:nvPr/>
        </p:nvSpPr>
        <p:spPr>
          <a:xfrm>
            <a:off x="2084967" y="3374898"/>
            <a:ext cx="499745" cy="0"/>
          </a:xfrm>
          <a:custGeom>
            <a:avLst/>
            <a:gdLst/>
            <a:ahLst/>
            <a:cxnLst/>
            <a:rect l="l" t="t" r="r" b="b"/>
            <a:pathLst>
              <a:path w="499744">
                <a:moveTo>
                  <a:pt x="0" y="0"/>
                </a:moveTo>
                <a:lnTo>
                  <a:pt x="499601" y="0"/>
                </a:lnTo>
              </a:path>
            </a:pathLst>
          </a:custGeom>
          <a:ln w="7619">
            <a:solidFill>
              <a:srgbClr val="CDE9E9"/>
            </a:solidFill>
          </a:ln>
        </p:spPr>
        <p:txBody>
          <a:bodyPr wrap="square" lIns="0" tIns="0" rIns="0" bIns="0" rtlCol="0"/>
          <a:lstStyle/>
          <a:p>
            <a:endParaRPr/>
          </a:p>
        </p:txBody>
      </p:sp>
      <p:sp>
        <p:nvSpPr>
          <p:cNvPr id="544" name="object 544"/>
          <p:cNvSpPr/>
          <p:nvPr/>
        </p:nvSpPr>
        <p:spPr>
          <a:xfrm>
            <a:off x="2082711" y="3367278"/>
            <a:ext cx="504190" cy="0"/>
          </a:xfrm>
          <a:custGeom>
            <a:avLst/>
            <a:gdLst/>
            <a:ahLst/>
            <a:cxnLst/>
            <a:rect l="l" t="t" r="r" b="b"/>
            <a:pathLst>
              <a:path w="504189">
                <a:moveTo>
                  <a:pt x="0" y="0"/>
                </a:moveTo>
                <a:lnTo>
                  <a:pt x="504113" y="0"/>
                </a:lnTo>
              </a:path>
            </a:pathLst>
          </a:custGeom>
          <a:ln w="7620">
            <a:solidFill>
              <a:srgbClr val="CDE9E9"/>
            </a:solidFill>
          </a:ln>
        </p:spPr>
        <p:txBody>
          <a:bodyPr wrap="square" lIns="0" tIns="0" rIns="0" bIns="0" rtlCol="0"/>
          <a:lstStyle/>
          <a:p>
            <a:endParaRPr/>
          </a:p>
        </p:txBody>
      </p:sp>
      <p:sp>
        <p:nvSpPr>
          <p:cNvPr id="545" name="object 545"/>
          <p:cNvSpPr/>
          <p:nvPr/>
        </p:nvSpPr>
        <p:spPr>
          <a:xfrm>
            <a:off x="2081809" y="3361944"/>
            <a:ext cx="506095" cy="0"/>
          </a:xfrm>
          <a:custGeom>
            <a:avLst/>
            <a:gdLst/>
            <a:ahLst/>
            <a:cxnLst/>
            <a:rect l="l" t="t" r="r" b="b"/>
            <a:pathLst>
              <a:path w="506094">
                <a:moveTo>
                  <a:pt x="0" y="0"/>
                </a:moveTo>
                <a:lnTo>
                  <a:pt x="505917" y="0"/>
                </a:lnTo>
              </a:path>
            </a:pathLst>
          </a:custGeom>
          <a:ln w="3175">
            <a:solidFill>
              <a:srgbClr val="CDEBEB"/>
            </a:solidFill>
          </a:ln>
        </p:spPr>
        <p:txBody>
          <a:bodyPr wrap="square" lIns="0" tIns="0" rIns="0" bIns="0" rtlCol="0"/>
          <a:lstStyle/>
          <a:p>
            <a:endParaRPr/>
          </a:p>
        </p:txBody>
      </p:sp>
      <p:sp>
        <p:nvSpPr>
          <p:cNvPr id="546" name="object 546"/>
          <p:cNvSpPr/>
          <p:nvPr/>
        </p:nvSpPr>
        <p:spPr>
          <a:xfrm>
            <a:off x="2079101" y="3355847"/>
            <a:ext cx="511809" cy="0"/>
          </a:xfrm>
          <a:custGeom>
            <a:avLst/>
            <a:gdLst/>
            <a:ahLst/>
            <a:cxnLst/>
            <a:rect l="l" t="t" r="r" b="b"/>
            <a:pathLst>
              <a:path w="511810">
                <a:moveTo>
                  <a:pt x="0" y="0"/>
                </a:moveTo>
                <a:lnTo>
                  <a:pt x="511332" y="0"/>
                </a:lnTo>
              </a:path>
            </a:pathLst>
          </a:custGeom>
          <a:ln w="9143">
            <a:solidFill>
              <a:srgbClr val="CFEBEB"/>
            </a:solidFill>
          </a:ln>
        </p:spPr>
        <p:txBody>
          <a:bodyPr wrap="square" lIns="0" tIns="0" rIns="0" bIns="0" rtlCol="0"/>
          <a:lstStyle/>
          <a:p>
            <a:endParaRPr/>
          </a:p>
        </p:txBody>
      </p:sp>
      <p:sp>
        <p:nvSpPr>
          <p:cNvPr id="547" name="object 547"/>
          <p:cNvSpPr/>
          <p:nvPr/>
        </p:nvSpPr>
        <p:spPr>
          <a:xfrm>
            <a:off x="2075943" y="3345941"/>
            <a:ext cx="518159" cy="0"/>
          </a:xfrm>
          <a:custGeom>
            <a:avLst/>
            <a:gdLst/>
            <a:ahLst/>
            <a:cxnLst/>
            <a:rect l="l" t="t" r="r" b="b"/>
            <a:pathLst>
              <a:path w="518160">
                <a:moveTo>
                  <a:pt x="0" y="0"/>
                </a:moveTo>
                <a:lnTo>
                  <a:pt x="517648" y="0"/>
                </a:lnTo>
              </a:path>
            </a:pathLst>
          </a:custGeom>
          <a:ln w="10667">
            <a:solidFill>
              <a:srgbClr val="CFEBEB"/>
            </a:solidFill>
          </a:ln>
        </p:spPr>
        <p:txBody>
          <a:bodyPr wrap="square" lIns="0" tIns="0" rIns="0" bIns="0" rtlCol="0"/>
          <a:lstStyle/>
          <a:p>
            <a:endParaRPr/>
          </a:p>
        </p:txBody>
      </p:sp>
      <p:sp>
        <p:nvSpPr>
          <p:cNvPr id="548" name="object 548"/>
          <p:cNvSpPr/>
          <p:nvPr/>
        </p:nvSpPr>
        <p:spPr>
          <a:xfrm>
            <a:off x="2074936" y="3334384"/>
            <a:ext cx="520065" cy="0"/>
          </a:xfrm>
          <a:custGeom>
            <a:avLst/>
            <a:gdLst/>
            <a:ahLst/>
            <a:cxnLst/>
            <a:rect l="l" t="t" r="r" b="b"/>
            <a:pathLst>
              <a:path w="520064">
                <a:moveTo>
                  <a:pt x="0" y="0"/>
                </a:moveTo>
                <a:lnTo>
                  <a:pt x="519663" y="0"/>
                </a:lnTo>
              </a:path>
            </a:pathLst>
          </a:custGeom>
          <a:ln w="8889">
            <a:solidFill>
              <a:srgbClr val="D1EBEB"/>
            </a:solidFill>
          </a:ln>
        </p:spPr>
        <p:txBody>
          <a:bodyPr wrap="square" lIns="0" tIns="0" rIns="0" bIns="0" rtlCol="0"/>
          <a:lstStyle/>
          <a:p>
            <a:endParaRPr/>
          </a:p>
        </p:txBody>
      </p:sp>
      <p:sp>
        <p:nvSpPr>
          <p:cNvPr id="549" name="object 549"/>
          <p:cNvSpPr/>
          <p:nvPr/>
        </p:nvSpPr>
        <p:spPr>
          <a:xfrm>
            <a:off x="2073621" y="3325368"/>
            <a:ext cx="522605" cy="0"/>
          </a:xfrm>
          <a:custGeom>
            <a:avLst/>
            <a:gdLst/>
            <a:ahLst/>
            <a:cxnLst/>
            <a:rect l="l" t="t" r="r" b="b"/>
            <a:pathLst>
              <a:path w="522605">
                <a:moveTo>
                  <a:pt x="0" y="0"/>
                </a:moveTo>
                <a:lnTo>
                  <a:pt x="522292" y="0"/>
                </a:lnTo>
              </a:path>
            </a:pathLst>
          </a:custGeom>
          <a:ln w="9143">
            <a:solidFill>
              <a:srgbClr val="D1EBEB"/>
            </a:solidFill>
          </a:ln>
        </p:spPr>
        <p:txBody>
          <a:bodyPr wrap="square" lIns="0" tIns="0" rIns="0" bIns="0" rtlCol="0"/>
          <a:lstStyle/>
          <a:p>
            <a:endParaRPr/>
          </a:p>
        </p:txBody>
      </p:sp>
      <p:sp>
        <p:nvSpPr>
          <p:cNvPr id="550" name="object 550"/>
          <p:cNvSpPr/>
          <p:nvPr/>
        </p:nvSpPr>
        <p:spPr>
          <a:xfrm>
            <a:off x="2072589" y="3315461"/>
            <a:ext cx="524510" cy="0"/>
          </a:xfrm>
          <a:custGeom>
            <a:avLst/>
            <a:gdLst/>
            <a:ahLst/>
            <a:cxnLst/>
            <a:rect l="l" t="t" r="r" b="b"/>
            <a:pathLst>
              <a:path w="524510">
                <a:moveTo>
                  <a:pt x="0" y="0"/>
                </a:moveTo>
                <a:lnTo>
                  <a:pt x="524356" y="0"/>
                </a:lnTo>
              </a:path>
            </a:pathLst>
          </a:custGeom>
          <a:ln w="10668">
            <a:solidFill>
              <a:srgbClr val="D3EBEB"/>
            </a:solidFill>
          </a:ln>
        </p:spPr>
        <p:txBody>
          <a:bodyPr wrap="square" lIns="0" tIns="0" rIns="0" bIns="0" rtlCol="0"/>
          <a:lstStyle/>
          <a:p>
            <a:endParaRPr/>
          </a:p>
        </p:txBody>
      </p:sp>
      <p:sp>
        <p:nvSpPr>
          <p:cNvPr id="551" name="object 551"/>
          <p:cNvSpPr/>
          <p:nvPr/>
        </p:nvSpPr>
        <p:spPr>
          <a:xfrm>
            <a:off x="2071558" y="3304794"/>
            <a:ext cx="526415" cy="0"/>
          </a:xfrm>
          <a:custGeom>
            <a:avLst/>
            <a:gdLst/>
            <a:ahLst/>
            <a:cxnLst/>
            <a:rect l="l" t="t" r="r" b="b"/>
            <a:pathLst>
              <a:path w="526414">
                <a:moveTo>
                  <a:pt x="0" y="0"/>
                </a:moveTo>
                <a:lnTo>
                  <a:pt x="526419" y="0"/>
                </a:lnTo>
              </a:path>
            </a:pathLst>
          </a:custGeom>
          <a:ln w="10667">
            <a:solidFill>
              <a:srgbClr val="D4EDED"/>
            </a:solidFill>
          </a:ln>
        </p:spPr>
        <p:txBody>
          <a:bodyPr wrap="square" lIns="0" tIns="0" rIns="0" bIns="0" rtlCol="0"/>
          <a:lstStyle/>
          <a:p>
            <a:endParaRPr/>
          </a:p>
        </p:txBody>
      </p:sp>
      <p:sp>
        <p:nvSpPr>
          <p:cNvPr id="552" name="object 552"/>
          <p:cNvSpPr/>
          <p:nvPr/>
        </p:nvSpPr>
        <p:spPr>
          <a:xfrm>
            <a:off x="2071349" y="3292475"/>
            <a:ext cx="527050" cy="0"/>
          </a:xfrm>
          <a:custGeom>
            <a:avLst/>
            <a:gdLst/>
            <a:ahLst/>
            <a:cxnLst/>
            <a:rect l="l" t="t" r="r" b="b"/>
            <a:pathLst>
              <a:path w="527050">
                <a:moveTo>
                  <a:pt x="0" y="0"/>
                </a:moveTo>
                <a:lnTo>
                  <a:pt x="526836" y="0"/>
                </a:lnTo>
              </a:path>
            </a:pathLst>
          </a:custGeom>
          <a:ln w="3810">
            <a:solidFill>
              <a:srgbClr val="D4EDED"/>
            </a:solidFill>
          </a:ln>
        </p:spPr>
        <p:txBody>
          <a:bodyPr wrap="square" lIns="0" tIns="0" rIns="0" bIns="0" rtlCol="0"/>
          <a:lstStyle/>
          <a:p>
            <a:endParaRPr/>
          </a:p>
        </p:txBody>
      </p:sp>
      <p:sp>
        <p:nvSpPr>
          <p:cNvPr id="553" name="object 553"/>
          <p:cNvSpPr/>
          <p:nvPr/>
        </p:nvSpPr>
        <p:spPr>
          <a:xfrm>
            <a:off x="2071312" y="3296920"/>
            <a:ext cx="527050" cy="0"/>
          </a:xfrm>
          <a:custGeom>
            <a:avLst/>
            <a:gdLst/>
            <a:ahLst/>
            <a:cxnLst/>
            <a:rect l="l" t="t" r="r" b="b"/>
            <a:pathLst>
              <a:path w="527050">
                <a:moveTo>
                  <a:pt x="0" y="0"/>
                </a:moveTo>
                <a:lnTo>
                  <a:pt x="526910" y="0"/>
                </a:lnTo>
              </a:path>
            </a:pathLst>
          </a:custGeom>
          <a:ln w="5079">
            <a:solidFill>
              <a:srgbClr val="D4EDED"/>
            </a:solidFill>
          </a:ln>
        </p:spPr>
        <p:txBody>
          <a:bodyPr wrap="square" lIns="0" tIns="0" rIns="0" bIns="0" rtlCol="0"/>
          <a:lstStyle/>
          <a:p>
            <a:endParaRPr/>
          </a:p>
        </p:txBody>
      </p:sp>
      <p:sp>
        <p:nvSpPr>
          <p:cNvPr id="554" name="object 554"/>
          <p:cNvSpPr/>
          <p:nvPr/>
        </p:nvSpPr>
        <p:spPr>
          <a:xfrm>
            <a:off x="2071558" y="3284982"/>
            <a:ext cx="526415" cy="0"/>
          </a:xfrm>
          <a:custGeom>
            <a:avLst/>
            <a:gdLst/>
            <a:ahLst/>
            <a:cxnLst/>
            <a:rect l="l" t="t" r="r" b="b"/>
            <a:pathLst>
              <a:path w="526414">
                <a:moveTo>
                  <a:pt x="0" y="0"/>
                </a:moveTo>
                <a:lnTo>
                  <a:pt x="526418" y="0"/>
                </a:lnTo>
              </a:path>
            </a:pathLst>
          </a:custGeom>
          <a:ln w="10667">
            <a:solidFill>
              <a:srgbClr val="D6EDED"/>
            </a:solidFill>
          </a:ln>
        </p:spPr>
        <p:txBody>
          <a:bodyPr wrap="square" lIns="0" tIns="0" rIns="0" bIns="0" rtlCol="0"/>
          <a:lstStyle/>
          <a:p>
            <a:endParaRPr/>
          </a:p>
        </p:txBody>
      </p:sp>
      <p:sp>
        <p:nvSpPr>
          <p:cNvPr id="555" name="object 555"/>
          <p:cNvSpPr/>
          <p:nvPr/>
        </p:nvSpPr>
        <p:spPr>
          <a:xfrm>
            <a:off x="2072591" y="3274314"/>
            <a:ext cx="524510" cy="0"/>
          </a:xfrm>
          <a:custGeom>
            <a:avLst/>
            <a:gdLst/>
            <a:ahLst/>
            <a:cxnLst/>
            <a:rect l="l" t="t" r="r" b="b"/>
            <a:pathLst>
              <a:path w="524510">
                <a:moveTo>
                  <a:pt x="0" y="0"/>
                </a:moveTo>
                <a:lnTo>
                  <a:pt x="524352" y="0"/>
                </a:lnTo>
              </a:path>
            </a:pathLst>
          </a:custGeom>
          <a:ln w="10667">
            <a:solidFill>
              <a:srgbClr val="D6EDED"/>
            </a:solidFill>
          </a:ln>
        </p:spPr>
        <p:txBody>
          <a:bodyPr wrap="square" lIns="0" tIns="0" rIns="0" bIns="0" rtlCol="0"/>
          <a:lstStyle/>
          <a:p>
            <a:endParaRPr/>
          </a:p>
        </p:txBody>
      </p:sp>
      <p:sp>
        <p:nvSpPr>
          <p:cNvPr id="556" name="object 556"/>
          <p:cNvSpPr/>
          <p:nvPr/>
        </p:nvSpPr>
        <p:spPr>
          <a:xfrm>
            <a:off x="2073624" y="3264408"/>
            <a:ext cx="522605" cy="0"/>
          </a:xfrm>
          <a:custGeom>
            <a:avLst/>
            <a:gdLst/>
            <a:ahLst/>
            <a:cxnLst/>
            <a:rect l="l" t="t" r="r" b="b"/>
            <a:pathLst>
              <a:path w="522605">
                <a:moveTo>
                  <a:pt x="0" y="0"/>
                </a:moveTo>
                <a:lnTo>
                  <a:pt x="522286" y="0"/>
                </a:lnTo>
              </a:path>
            </a:pathLst>
          </a:custGeom>
          <a:ln w="9144">
            <a:solidFill>
              <a:srgbClr val="D8EDED"/>
            </a:solidFill>
          </a:ln>
        </p:spPr>
        <p:txBody>
          <a:bodyPr wrap="square" lIns="0" tIns="0" rIns="0" bIns="0" rtlCol="0"/>
          <a:lstStyle/>
          <a:p>
            <a:endParaRPr/>
          </a:p>
        </p:txBody>
      </p:sp>
      <p:sp>
        <p:nvSpPr>
          <p:cNvPr id="557" name="object 557"/>
          <p:cNvSpPr/>
          <p:nvPr/>
        </p:nvSpPr>
        <p:spPr>
          <a:xfrm>
            <a:off x="2074510" y="3258311"/>
            <a:ext cx="520700" cy="0"/>
          </a:xfrm>
          <a:custGeom>
            <a:avLst/>
            <a:gdLst/>
            <a:ahLst/>
            <a:cxnLst/>
            <a:rect l="l" t="t" r="r" b="b"/>
            <a:pathLst>
              <a:path w="520700">
                <a:moveTo>
                  <a:pt x="0" y="0"/>
                </a:moveTo>
                <a:lnTo>
                  <a:pt x="520515" y="0"/>
                </a:lnTo>
              </a:path>
            </a:pathLst>
          </a:custGeom>
          <a:ln w="3175">
            <a:solidFill>
              <a:srgbClr val="D8EDED"/>
            </a:solidFill>
          </a:ln>
        </p:spPr>
        <p:txBody>
          <a:bodyPr wrap="square" lIns="0" tIns="0" rIns="0" bIns="0" rtlCol="0"/>
          <a:lstStyle/>
          <a:p>
            <a:endParaRPr/>
          </a:p>
        </p:txBody>
      </p:sp>
      <p:sp>
        <p:nvSpPr>
          <p:cNvPr id="558" name="object 558"/>
          <p:cNvSpPr/>
          <p:nvPr/>
        </p:nvSpPr>
        <p:spPr>
          <a:xfrm>
            <a:off x="2075100" y="3253740"/>
            <a:ext cx="519430" cy="0"/>
          </a:xfrm>
          <a:custGeom>
            <a:avLst/>
            <a:gdLst/>
            <a:ahLst/>
            <a:cxnLst/>
            <a:rect l="l" t="t" r="r" b="b"/>
            <a:pathLst>
              <a:path w="519430">
                <a:moveTo>
                  <a:pt x="0" y="0"/>
                </a:moveTo>
                <a:lnTo>
                  <a:pt x="519334" y="0"/>
                </a:lnTo>
              </a:path>
            </a:pathLst>
          </a:custGeom>
          <a:ln w="5079">
            <a:solidFill>
              <a:srgbClr val="D8EFEF"/>
            </a:solidFill>
          </a:ln>
        </p:spPr>
        <p:txBody>
          <a:bodyPr wrap="square" lIns="0" tIns="0" rIns="0" bIns="0" rtlCol="0"/>
          <a:lstStyle/>
          <a:p>
            <a:endParaRPr/>
          </a:p>
        </p:txBody>
      </p:sp>
      <p:sp>
        <p:nvSpPr>
          <p:cNvPr id="559" name="object 559"/>
          <p:cNvSpPr/>
          <p:nvPr/>
        </p:nvSpPr>
        <p:spPr>
          <a:xfrm>
            <a:off x="2075961" y="3245358"/>
            <a:ext cx="518159" cy="0"/>
          </a:xfrm>
          <a:custGeom>
            <a:avLst/>
            <a:gdLst/>
            <a:ahLst/>
            <a:cxnLst/>
            <a:rect l="l" t="t" r="r" b="b"/>
            <a:pathLst>
              <a:path w="518160">
                <a:moveTo>
                  <a:pt x="0" y="0"/>
                </a:moveTo>
                <a:lnTo>
                  <a:pt x="517612" y="0"/>
                </a:lnTo>
              </a:path>
            </a:pathLst>
          </a:custGeom>
          <a:ln w="7619">
            <a:solidFill>
              <a:srgbClr val="DAEFEF"/>
            </a:solidFill>
          </a:ln>
        </p:spPr>
        <p:txBody>
          <a:bodyPr wrap="square" lIns="0" tIns="0" rIns="0" bIns="0" rtlCol="0"/>
          <a:lstStyle/>
          <a:p>
            <a:endParaRPr/>
          </a:p>
        </p:txBody>
      </p:sp>
      <p:sp>
        <p:nvSpPr>
          <p:cNvPr id="560" name="object 560"/>
          <p:cNvSpPr/>
          <p:nvPr/>
        </p:nvSpPr>
        <p:spPr>
          <a:xfrm>
            <a:off x="2078677" y="3234690"/>
            <a:ext cx="512445" cy="0"/>
          </a:xfrm>
          <a:custGeom>
            <a:avLst/>
            <a:gdLst/>
            <a:ahLst/>
            <a:cxnLst/>
            <a:rect l="l" t="t" r="r" b="b"/>
            <a:pathLst>
              <a:path w="512444">
                <a:moveTo>
                  <a:pt x="0" y="0"/>
                </a:moveTo>
                <a:lnTo>
                  <a:pt x="512180" y="0"/>
                </a:lnTo>
              </a:path>
            </a:pathLst>
          </a:custGeom>
          <a:ln w="10667">
            <a:solidFill>
              <a:srgbClr val="DBEFEF"/>
            </a:solidFill>
          </a:ln>
        </p:spPr>
        <p:txBody>
          <a:bodyPr wrap="square" lIns="0" tIns="0" rIns="0" bIns="0" rtlCol="0"/>
          <a:lstStyle/>
          <a:p>
            <a:endParaRPr/>
          </a:p>
        </p:txBody>
      </p:sp>
      <p:sp>
        <p:nvSpPr>
          <p:cNvPr id="561" name="object 561"/>
          <p:cNvSpPr/>
          <p:nvPr/>
        </p:nvSpPr>
        <p:spPr>
          <a:xfrm>
            <a:off x="2081846" y="3224022"/>
            <a:ext cx="506095" cy="0"/>
          </a:xfrm>
          <a:custGeom>
            <a:avLst/>
            <a:gdLst/>
            <a:ahLst/>
            <a:cxnLst/>
            <a:rect l="l" t="t" r="r" b="b"/>
            <a:pathLst>
              <a:path w="506094">
                <a:moveTo>
                  <a:pt x="0" y="0"/>
                </a:moveTo>
                <a:lnTo>
                  <a:pt x="505842" y="0"/>
                </a:lnTo>
              </a:path>
            </a:pathLst>
          </a:custGeom>
          <a:ln w="10667">
            <a:solidFill>
              <a:srgbClr val="DBEFEF"/>
            </a:solidFill>
          </a:ln>
        </p:spPr>
        <p:txBody>
          <a:bodyPr wrap="square" lIns="0" tIns="0" rIns="0" bIns="0" rtlCol="0"/>
          <a:lstStyle/>
          <a:p>
            <a:endParaRPr/>
          </a:p>
        </p:txBody>
      </p:sp>
      <p:sp>
        <p:nvSpPr>
          <p:cNvPr id="562" name="object 562"/>
          <p:cNvSpPr/>
          <p:nvPr/>
        </p:nvSpPr>
        <p:spPr>
          <a:xfrm>
            <a:off x="2085015" y="3214116"/>
            <a:ext cx="499745" cy="0"/>
          </a:xfrm>
          <a:custGeom>
            <a:avLst/>
            <a:gdLst/>
            <a:ahLst/>
            <a:cxnLst/>
            <a:rect l="l" t="t" r="r" b="b"/>
            <a:pathLst>
              <a:path w="499744">
                <a:moveTo>
                  <a:pt x="0" y="0"/>
                </a:moveTo>
                <a:lnTo>
                  <a:pt x="499504" y="0"/>
                </a:lnTo>
              </a:path>
            </a:pathLst>
          </a:custGeom>
          <a:ln w="9144">
            <a:solidFill>
              <a:srgbClr val="DDF0F0"/>
            </a:solidFill>
          </a:ln>
        </p:spPr>
        <p:txBody>
          <a:bodyPr wrap="square" lIns="0" tIns="0" rIns="0" bIns="0" rtlCol="0"/>
          <a:lstStyle/>
          <a:p>
            <a:endParaRPr/>
          </a:p>
        </p:txBody>
      </p:sp>
      <p:sp>
        <p:nvSpPr>
          <p:cNvPr id="563" name="object 563"/>
          <p:cNvSpPr/>
          <p:nvPr/>
        </p:nvSpPr>
        <p:spPr>
          <a:xfrm>
            <a:off x="2087879" y="3202685"/>
            <a:ext cx="494030" cy="0"/>
          </a:xfrm>
          <a:custGeom>
            <a:avLst/>
            <a:gdLst/>
            <a:ahLst/>
            <a:cxnLst/>
            <a:rect l="l" t="t" r="r" b="b"/>
            <a:pathLst>
              <a:path w="494030">
                <a:moveTo>
                  <a:pt x="0" y="0"/>
                </a:moveTo>
                <a:lnTo>
                  <a:pt x="493776" y="0"/>
                </a:lnTo>
              </a:path>
            </a:pathLst>
          </a:custGeom>
          <a:ln w="13716">
            <a:solidFill>
              <a:srgbClr val="DDF0F0"/>
            </a:solidFill>
          </a:ln>
        </p:spPr>
        <p:txBody>
          <a:bodyPr wrap="square" lIns="0" tIns="0" rIns="0" bIns="0" rtlCol="0"/>
          <a:lstStyle/>
          <a:p>
            <a:endParaRPr/>
          </a:p>
        </p:txBody>
      </p:sp>
      <p:sp>
        <p:nvSpPr>
          <p:cNvPr id="564" name="object 564"/>
          <p:cNvSpPr/>
          <p:nvPr/>
        </p:nvSpPr>
        <p:spPr>
          <a:xfrm>
            <a:off x="2094936" y="3192017"/>
            <a:ext cx="480059" cy="0"/>
          </a:xfrm>
          <a:custGeom>
            <a:avLst/>
            <a:gdLst/>
            <a:ahLst/>
            <a:cxnLst/>
            <a:rect l="l" t="t" r="r" b="b"/>
            <a:pathLst>
              <a:path w="480060">
                <a:moveTo>
                  <a:pt x="0" y="0"/>
                </a:moveTo>
                <a:lnTo>
                  <a:pt x="479663" y="0"/>
                </a:lnTo>
              </a:path>
            </a:pathLst>
          </a:custGeom>
          <a:ln w="7619">
            <a:solidFill>
              <a:srgbClr val="DFF0F0"/>
            </a:solidFill>
          </a:ln>
        </p:spPr>
        <p:txBody>
          <a:bodyPr wrap="square" lIns="0" tIns="0" rIns="0" bIns="0" rtlCol="0"/>
          <a:lstStyle/>
          <a:p>
            <a:endParaRPr/>
          </a:p>
        </p:txBody>
      </p:sp>
      <p:sp>
        <p:nvSpPr>
          <p:cNvPr id="565" name="object 565"/>
          <p:cNvSpPr/>
          <p:nvPr/>
        </p:nvSpPr>
        <p:spPr>
          <a:xfrm>
            <a:off x="2098856" y="3184398"/>
            <a:ext cx="472440" cy="0"/>
          </a:xfrm>
          <a:custGeom>
            <a:avLst/>
            <a:gdLst/>
            <a:ahLst/>
            <a:cxnLst/>
            <a:rect l="l" t="t" r="r" b="b"/>
            <a:pathLst>
              <a:path w="472439">
                <a:moveTo>
                  <a:pt x="0" y="0"/>
                </a:moveTo>
                <a:lnTo>
                  <a:pt x="471823" y="0"/>
                </a:lnTo>
              </a:path>
            </a:pathLst>
          </a:custGeom>
          <a:ln w="7619">
            <a:solidFill>
              <a:srgbClr val="DFF2F2"/>
            </a:solidFill>
          </a:ln>
        </p:spPr>
        <p:txBody>
          <a:bodyPr wrap="square" lIns="0" tIns="0" rIns="0" bIns="0" rtlCol="0"/>
          <a:lstStyle/>
          <a:p>
            <a:endParaRPr/>
          </a:p>
        </p:txBody>
      </p:sp>
      <p:sp>
        <p:nvSpPr>
          <p:cNvPr id="566" name="object 566"/>
          <p:cNvSpPr/>
          <p:nvPr/>
        </p:nvSpPr>
        <p:spPr>
          <a:xfrm>
            <a:off x="2102776" y="3174492"/>
            <a:ext cx="464184" cy="0"/>
          </a:xfrm>
          <a:custGeom>
            <a:avLst/>
            <a:gdLst/>
            <a:ahLst/>
            <a:cxnLst/>
            <a:rect l="l" t="t" r="r" b="b"/>
            <a:pathLst>
              <a:path w="464185">
                <a:moveTo>
                  <a:pt x="0" y="0"/>
                </a:moveTo>
                <a:lnTo>
                  <a:pt x="463982" y="0"/>
                </a:lnTo>
              </a:path>
            </a:pathLst>
          </a:custGeom>
          <a:ln w="12191">
            <a:solidFill>
              <a:srgbClr val="DFF2F2"/>
            </a:solidFill>
          </a:ln>
        </p:spPr>
        <p:txBody>
          <a:bodyPr wrap="square" lIns="0" tIns="0" rIns="0" bIns="0" rtlCol="0"/>
          <a:lstStyle/>
          <a:p>
            <a:endParaRPr/>
          </a:p>
        </p:txBody>
      </p:sp>
      <p:sp>
        <p:nvSpPr>
          <p:cNvPr id="567" name="object 567"/>
          <p:cNvSpPr/>
          <p:nvPr/>
        </p:nvSpPr>
        <p:spPr>
          <a:xfrm>
            <a:off x="2110076" y="3163824"/>
            <a:ext cx="449580" cy="0"/>
          </a:xfrm>
          <a:custGeom>
            <a:avLst/>
            <a:gdLst/>
            <a:ahLst/>
            <a:cxnLst/>
            <a:rect l="l" t="t" r="r" b="b"/>
            <a:pathLst>
              <a:path w="449580">
                <a:moveTo>
                  <a:pt x="0" y="0"/>
                </a:moveTo>
                <a:lnTo>
                  <a:pt x="449383" y="0"/>
                </a:lnTo>
              </a:path>
            </a:pathLst>
          </a:custGeom>
          <a:ln w="9144">
            <a:solidFill>
              <a:srgbClr val="E1F2F2"/>
            </a:solidFill>
          </a:ln>
        </p:spPr>
        <p:txBody>
          <a:bodyPr wrap="square" lIns="0" tIns="0" rIns="0" bIns="0" rtlCol="0"/>
          <a:lstStyle/>
          <a:p>
            <a:endParaRPr/>
          </a:p>
        </p:txBody>
      </p:sp>
      <p:sp>
        <p:nvSpPr>
          <p:cNvPr id="568" name="object 568"/>
          <p:cNvSpPr/>
          <p:nvPr/>
        </p:nvSpPr>
        <p:spPr>
          <a:xfrm>
            <a:off x="2117091" y="3153918"/>
            <a:ext cx="435609" cy="0"/>
          </a:xfrm>
          <a:custGeom>
            <a:avLst/>
            <a:gdLst/>
            <a:ahLst/>
            <a:cxnLst/>
            <a:rect l="l" t="t" r="r" b="b"/>
            <a:pathLst>
              <a:path w="435610">
                <a:moveTo>
                  <a:pt x="0" y="0"/>
                </a:moveTo>
                <a:lnTo>
                  <a:pt x="435354" y="0"/>
                </a:lnTo>
              </a:path>
            </a:pathLst>
          </a:custGeom>
          <a:ln w="10667">
            <a:solidFill>
              <a:srgbClr val="E2F2F2"/>
            </a:solidFill>
          </a:ln>
        </p:spPr>
        <p:txBody>
          <a:bodyPr wrap="square" lIns="0" tIns="0" rIns="0" bIns="0" rtlCol="0"/>
          <a:lstStyle/>
          <a:p>
            <a:endParaRPr/>
          </a:p>
        </p:txBody>
      </p:sp>
      <p:sp>
        <p:nvSpPr>
          <p:cNvPr id="569" name="object 569"/>
          <p:cNvSpPr/>
          <p:nvPr/>
        </p:nvSpPr>
        <p:spPr>
          <a:xfrm>
            <a:off x="2125274" y="3143250"/>
            <a:ext cx="419100" cy="0"/>
          </a:xfrm>
          <a:custGeom>
            <a:avLst/>
            <a:gdLst/>
            <a:ahLst/>
            <a:cxnLst/>
            <a:rect l="l" t="t" r="r" b="b"/>
            <a:pathLst>
              <a:path w="419100">
                <a:moveTo>
                  <a:pt x="0" y="0"/>
                </a:moveTo>
                <a:lnTo>
                  <a:pt x="418986" y="0"/>
                </a:lnTo>
              </a:path>
            </a:pathLst>
          </a:custGeom>
          <a:ln w="10667">
            <a:solidFill>
              <a:srgbClr val="E2F2F2"/>
            </a:solidFill>
          </a:ln>
        </p:spPr>
        <p:txBody>
          <a:bodyPr wrap="square" lIns="0" tIns="0" rIns="0" bIns="0" rtlCol="0"/>
          <a:lstStyle/>
          <a:p>
            <a:endParaRPr/>
          </a:p>
        </p:txBody>
      </p:sp>
      <p:sp>
        <p:nvSpPr>
          <p:cNvPr id="570" name="object 570"/>
          <p:cNvSpPr/>
          <p:nvPr/>
        </p:nvSpPr>
        <p:spPr>
          <a:xfrm>
            <a:off x="2133693" y="3133344"/>
            <a:ext cx="402590" cy="0"/>
          </a:xfrm>
          <a:custGeom>
            <a:avLst/>
            <a:gdLst/>
            <a:ahLst/>
            <a:cxnLst/>
            <a:rect l="l" t="t" r="r" b="b"/>
            <a:pathLst>
              <a:path w="402589">
                <a:moveTo>
                  <a:pt x="0" y="0"/>
                </a:moveTo>
                <a:lnTo>
                  <a:pt x="402149" y="0"/>
                </a:lnTo>
              </a:path>
            </a:pathLst>
          </a:custGeom>
          <a:ln w="9143">
            <a:solidFill>
              <a:srgbClr val="E4F2F2"/>
            </a:solidFill>
          </a:ln>
        </p:spPr>
        <p:txBody>
          <a:bodyPr wrap="square" lIns="0" tIns="0" rIns="0" bIns="0" rtlCol="0"/>
          <a:lstStyle/>
          <a:p>
            <a:endParaRPr/>
          </a:p>
        </p:txBody>
      </p:sp>
      <p:sp>
        <p:nvSpPr>
          <p:cNvPr id="571" name="object 571"/>
          <p:cNvSpPr/>
          <p:nvPr/>
        </p:nvSpPr>
        <p:spPr>
          <a:xfrm>
            <a:off x="2143632" y="3123438"/>
            <a:ext cx="382270" cy="0"/>
          </a:xfrm>
          <a:custGeom>
            <a:avLst/>
            <a:gdLst/>
            <a:ahLst/>
            <a:cxnLst/>
            <a:rect l="l" t="t" r="r" b="b"/>
            <a:pathLst>
              <a:path w="382269">
                <a:moveTo>
                  <a:pt x="0" y="0"/>
                </a:moveTo>
                <a:lnTo>
                  <a:pt x="382270" y="0"/>
                </a:lnTo>
              </a:path>
            </a:pathLst>
          </a:custGeom>
          <a:ln w="10668">
            <a:solidFill>
              <a:srgbClr val="E4F4F4"/>
            </a:solidFill>
          </a:ln>
        </p:spPr>
        <p:txBody>
          <a:bodyPr wrap="square" lIns="0" tIns="0" rIns="0" bIns="0" rtlCol="0"/>
          <a:lstStyle/>
          <a:p>
            <a:endParaRPr/>
          </a:p>
        </p:txBody>
      </p:sp>
      <p:sp>
        <p:nvSpPr>
          <p:cNvPr id="572" name="object 572"/>
          <p:cNvSpPr/>
          <p:nvPr/>
        </p:nvSpPr>
        <p:spPr>
          <a:xfrm>
            <a:off x="2155228" y="3112769"/>
            <a:ext cx="359410" cy="0"/>
          </a:xfrm>
          <a:custGeom>
            <a:avLst/>
            <a:gdLst/>
            <a:ahLst/>
            <a:cxnLst/>
            <a:rect l="l" t="t" r="r" b="b"/>
            <a:pathLst>
              <a:path w="359410">
                <a:moveTo>
                  <a:pt x="0" y="0"/>
                </a:moveTo>
                <a:lnTo>
                  <a:pt x="359078" y="0"/>
                </a:lnTo>
              </a:path>
            </a:pathLst>
          </a:custGeom>
          <a:ln w="10667">
            <a:solidFill>
              <a:srgbClr val="E6F4F4"/>
            </a:solidFill>
          </a:ln>
        </p:spPr>
        <p:txBody>
          <a:bodyPr wrap="square" lIns="0" tIns="0" rIns="0" bIns="0" rtlCol="0"/>
          <a:lstStyle/>
          <a:p>
            <a:endParaRPr/>
          </a:p>
        </p:txBody>
      </p:sp>
      <p:sp>
        <p:nvSpPr>
          <p:cNvPr id="573" name="object 573"/>
          <p:cNvSpPr/>
          <p:nvPr/>
        </p:nvSpPr>
        <p:spPr>
          <a:xfrm>
            <a:off x="2167745" y="3106673"/>
            <a:ext cx="334645" cy="0"/>
          </a:xfrm>
          <a:custGeom>
            <a:avLst/>
            <a:gdLst/>
            <a:ahLst/>
            <a:cxnLst/>
            <a:rect l="l" t="t" r="r" b="b"/>
            <a:pathLst>
              <a:path w="334644">
                <a:moveTo>
                  <a:pt x="0" y="0"/>
                </a:moveTo>
                <a:lnTo>
                  <a:pt x="334044" y="0"/>
                </a:lnTo>
              </a:path>
            </a:pathLst>
          </a:custGeom>
          <a:ln w="3175">
            <a:solidFill>
              <a:srgbClr val="E6F4F4"/>
            </a:solidFill>
          </a:ln>
        </p:spPr>
        <p:txBody>
          <a:bodyPr wrap="square" lIns="0" tIns="0" rIns="0" bIns="0" rtlCol="0"/>
          <a:lstStyle/>
          <a:p>
            <a:endParaRPr/>
          </a:p>
        </p:txBody>
      </p:sp>
      <p:sp>
        <p:nvSpPr>
          <p:cNvPr id="574" name="object 574"/>
          <p:cNvSpPr/>
          <p:nvPr/>
        </p:nvSpPr>
        <p:spPr>
          <a:xfrm>
            <a:off x="2170093" y="3102101"/>
            <a:ext cx="329565" cy="0"/>
          </a:xfrm>
          <a:custGeom>
            <a:avLst/>
            <a:gdLst/>
            <a:ahLst/>
            <a:cxnLst/>
            <a:rect l="l" t="t" r="r" b="b"/>
            <a:pathLst>
              <a:path w="329564">
                <a:moveTo>
                  <a:pt x="0" y="0"/>
                </a:moveTo>
                <a:lnTo>
                  <a:pt x="329350" y="0"/>
                </a:lnTo>
              </a:path>
            </a:pathLst>
          </a:custGeom>
          <a:ln w="7619">
            <a:solidFill>
              <a:srgbClr val="E6F4F4"/>
            </a:solidFill>
          </a:ln>
        </p:spPr>
        <p:txBody>
          <a:bodyPr wrap="square" lIns="0" tIns="0" rIns="0" bIns="0" rtlCol="0"/>
          <a:lstStyle/>
          <a:p>
            <a:endParaRPr/>
          </a:p>
        </p:txBody>
      </p:sp>
      <p:sp>
        <p:nvSpPr>
          <p:cNvPr id="575" name="object 575"/>
          <p:cNvSpPr/>
          <p:nvPr/>
        </p:nvSpPr>
        <p:spPr>
          <a:xfrm>
            <a:off x="2181829" y="3094482"/>
            <a:ext cx="306070" cy="0"/>
          </a:xfrm>
          <a:custGeom>
            <a:avLst/>
            <a:gdLst/>
            <a:ahLst/>
            <a:cxnLst/>
            <a:rect l="l" t="t" r="r" b="b"/>
            <a:pathLst>
              <a:path w="306069">
                <a:moveTo>
                  <a:pt x="0" y="0"/>
                </a:moveTo>
                <a:lnTo>
                  <a:pt x="305877" y="0"/>
                </a:lnTo>
              </a:path>
            </a:pathLst>
          </a:custGeom>
          <a:ln w="7619">
            <a:solidFill>
              <a:srgbClr val="E8F4F4"/>
            </a:solidFill>
          </a:ln>
        </p:spPr>
        <p:txBody>
          <a:bodyPr wrap="square" lIns="0" tIns="0" rIns="0" bIns="0" rtlCol="0"/>
          <a:lstStyle/>
          <a:p>
            <a:endParaRPr/>
          </a:p>
        </p:txBody>
      </p:sp>
      <p:sp>
        <p:nvSpPr>
          <p:cNvPr id="576" name="object 576"/>
          <p:cNvSpPr/>
          <p:nvPr/>
        </p:nvSpPr>
        <p:spPr>
          <a:xfrm>
            <a:off x="2193565" y="3089148"/>
            <a:ext cx="282575" cy="0"/>
          </a:xfrm>
          <a:custGeom>
            <a:avLst/>
            <a:gdLst/>
            <a:ahLst/>
            <a:cxnLst/>
            <a:rect l="l" t="t" r="r" b="b"/>
            <a:pathLst>
              <a:path w="282575">
                <a:moveTo>
                  <a:pt x="0" y="0"/>
                </a:moveTo>
                <a:lnTo>
                  <a:pt x="282404" y="0"/>
                </a:lnTo>
              </a:path>
            </a:pathLst>
          </a:custGeom>
          <a:ln w="3175">
            <a:solidFill>
              <a:srgbClr val="E8F6F6"/>
            </a:solidFill>
          </a:ln>
        </p:spPr>
        <p:txBody>
          <a:bodyPr wrap="square" lIns="0" tIns="0" rIns="0" bIns="0" rtlCol="0"/>
          <a:lstStyle/>
          <a:p>
            <a:endParaRPr/>
          </a:p>
        </p:txBody>
      </p:sp>
      <p:sp>
        <p:nvSpPr>
          <p:cNvPr id="577" name="object 577"/>
          <p:cNvSpPr/>
          <p:nvPr/>
        </p:nvSpPr>
        <p:spPr>
          <a:xfrm>
            <a:off x="2198260" y="3082290"/>
            <a:ext cx="273050" cy="0"/>
          </a:xfrm>
          <a:custGeom>
            <a:avLst/>
            <a:gdLst/>
            <a:ahLst/>
            <a:cxnLst/>
            <a:rect l="l" t="t" r="r" b="b"/>
            <a:pathLst>
              <a:path w="273050">
                <a:moveTo>
                  <a:pt x="0" y="0"/>
                </a:moveTo>
                <a:lnTo>
                  <a:pt x="273015" y="0"/>
                </a:lnTo>
              </a:path>
            </a:pathLst>
          </a:custGeom>
          <a:ln w="10667">
            <a:solidFill>
              <a:srgbClr val="E8F6F6"/>
            </a:solidFill>
          </a:ln>
        </p:spPr>
        <p:txBody>
          <a:bodyPr wrap="square" lIns="0" tIns="0" rIns="0" bIns="0" rtlCol="0"/>
          <a:lstStyle/>
          <a:p>
            <a:endParaRPr/>
          </a:p>
        </p:txBody>
      </p:sp>
      <p:sp>
        <p:nvSpPr>
          <p:cNvPr id="578" name="object 578"/>
          <p:cNvSpPr/>
          <p:nvPr/>
        </p:nvSpPr>
        <p:spPr>
          <a:xfrm>
            <a:off x="2221228" y="3072383"/>
            <a:ext cx="227329" cy="0"/>
          </a:xfrm>
          <a:custGeom>
            <a:avLst/>
            <a:gdLst/>
            <a:ahLst/>
            <a:cxnLst/>
            <a:rect l="l" t="t" r="r" b="b"/>
            <a:pathLst>
              <a:path w="227330">
                <a:moveTo>
                  <a:pt x="0" y="0"/>
                </a:moveTo>
                <a:lnTo>
                  <a:pt x="227079" y="0"/>
                </a:lnTo>
              </a:path>
            </a:pathLst>
          </a:custGeom>
          <a:ln w="9144">
            <a:solidFill>
              <a:srgbClr val="E9F6F6"/>
            </a:solidFill>
          </a:ln>
        </p:spPr>
        <p:txBody>
          <a:bodyPr wrap="square" lIns="0" tIns="0" rIns="0" bIns="0" rtlCol="0"/>
          <a:lstStyle/>
          <a:p>
            <a:endParaRPr/>
          </a:p>
        </p:txBody>
      </p:sp>
      <p:sp>
        <p:nvSpPr>
          <p:cNvPr id="579" name="object 579"/>
          <p:cNvSpPr/>
          <p:nvPr/>
        </p:nvSpPr>
        <p:spPr>
          <a:xfrm>
            <a:off x="2242233" y="3062477"/>
            <a:ext cx="185420" cy="0"/>
          </a:xfrm>
          <a:custGeom>
            <a:avLst/>
            <a:gdLst/>
            <a:ahLst/>
            <a:cxnLst/>
            <a:rect l="l" t="t" r="r" b="b"/>
            <a:pathLst>
              <a:path w="185419">
                <a:moveTo>
                  <a:pt x="0" y="0"/>
                </a:moveTo>
                <a:lnTo>
                  <a:pt x="185068" y="0"/>
                </a:lnTo>
              </a:path>
            </a:pathLst>
          </a:custGeom>
          <a:ln w="10667">
            <a:solidFill>
              <a:srgbClr val="EBF6F6"/>
            </a:solidFill>
          </a:ln>
        </p:spPr>
        <p:txBody>
          <a:bodyPr wrap="square" lIns="0" tIns="0" rIns="0" bIns="0" rtlCol="0"/>
          <a:lstStyle/>
          <a:p>
            <a:endParaRPr/>
          </a:p>
        </p:txBody>
      </p:sp>
      <p:sp>
        <p:nvSpPr>
          <p:cNvPr id="580" name="object 580"/>
          <p:cNvSpPr/>
          <p:nvPr/>
        </p:nvSpPr>
        <p:spPr>
          <a:xfrm>
            <a:off x="2284500" y="3054858"/>
            <a:ext cx="100965" cy="0"/>
          </a:xfrm>
          <a:custGeom>
            <a:avLst/>
            <a:gdLst/>
            <a:ahLst/>
            <a:cxnLst/>
            <a:rect l="l" t="t" r="r" b="b"/>
            <a:pathLst>
              <a:path w="100964">
                <a:moveTo>
                  <a:pt x="0" y="0"/>
                </a:moveTo>
                <a:lnTo>
                  <a:pt x="100536" y="0"/>
                </a:lnTo>
              </a:path>
            </a:pathLst>
          </a:custGeom>
          <a:ln w="4571">
            <a:solidFill>
              <a:srgbClr val="EBF6F6"/>
            </a:solidFill>
          </a:ln>
        </p:spPr>
        <p:txBody>
          <a:bodyPr wrap="square" lIns="0" tIns="0" rIns="0" bIns="0" rtlCol="0"/>
          <a:lstStyle/>
          <a:p>
            <a:endParaRPr/>
          </a:p>
        </p:txBody>
      </p:sp>
      <p:sp>
        <p:nvSpPr>
          <p:cNvPr id="581" name="object 581"/>
          <p:cNvSpPr/>
          <p:nvPr/>
        </p:nvSpPr>
        <p:spPr>
          <a:xfrm>
            <a:off x="2069592" y="3051048"/>
            <a:ext cx="530860" cy="489584"/>
          </a:xfrm>
          <a:custGeom>
            <a:avLst/>
            <a:gdLst/>
            <a:ahLst/>
            <a:cxnLst/>
            <a:rect l="l" t="t" r="r" b="b"/>
            <a:pathLst>
              <a:path w="530860" h="489585">
                <a:moveTo>
                  <a:pt x="292607" y="487680"/>
                </a:moveTo>
                <a:lnTo>
                  <a:pt x="237743" y="487680"/>
                </a:lnTo>
                <a:lnTo>
                  <a:pt x="225552" y="486156"/>
                </a:lnTo>
                <a:lnTo>
                  <a:pt x="211836" y="483108"/>
                </a:lnTo>
                <a:lnTo>
                  <a:pt x="199643" y="481584"/>
                </a:lnTo>
                <a:lnTo>
                  <a:pt x="185928" y="477012"/>
                </a:lnTo>
                <a:lnTo>
                  <a:pt x="161543" y="469392"/>
                </a:lnTo>
                <a:lnTo>
                  <a:pt x="138684" y="458724"/>
                </a:lnTo>
                <a:lnTo>
                  <a:pt x="96012" y="432816"/>
                </a:lnTo>
                <a:lnTo>
                  <a:pt x="60960" y="399288"/>
                </a:lnTo>
                <a:lnTo>
                  <a:pt x="32004" y="361188"/>
                </a:lnTo>
                <a:lnTo>
                  <a:pt x="16764" y="327660"/>
                </a:lnTo>
                <a:lnTo>
                  <a:pt x="12192" y="316992"/>
                </a:lnTo>
                <a:lnTo>
                  <a:pt x="7620" y="304800"/>
                </a:lnTo>
                <a:lnTo>
                  <a:pt x="6096" y="294132"/>
                </a:lnTo>
                <a:lnTo>
                  <a:pt x="3048" y="281940"/>
                </a:lnTo>
                <a:lnTo>
                  <a:pt x="0" y="257556"/>
                </a:lnTo>
                <a:lnTo>
                  <a:pt x="0" y="231648"/>
                </a:lnTo>
                <a:lnTo>
                  <a:pt x="3048" y="207264"/>
                </a:lnTo>
                <a:lnTo>
                  <a:pt x="6096" y="195072"/>
                </a:lnTo>
                <a:lnTo>
                  <a:pt x="7620" y="182880"/>
                </a:lnTo>
                <a:lnTo>
                  <a:pt x="12192" y="172212"/>
                </a:lnTo>
                <a:lnTo>
                  <a:pt x="16764" y="160020"/>
                </a:lnTo>
                <a:lnTo>
                  <a:pt x="21336" y="149352"/>
                </a:lnTo>
                <a:lnTo>
                  <a:pt x="45720" y="108204"/>
                </a:lnTo>
                <a:lnTo>
                  <a:pt x="77724" y="71628"/>
                </a:lnTo>
                <a:lnTo>
                  <a:pt x="117348" y="41147"/>
                </a:lnTo>
                <a:lnTo>
                  <a:pt x="161543" y="19812"/>
                </a:lnTo>
                <a:lnTo>
                  <a:pt x="199643" y="7620"/>
                </a:lnTo>
                <a:lnTo>
                  <a:pt x="211836" y="4571"/>
                </a:lnTo>
                <a:lnTo>
                  <a:pt x="225552" y="3047"/>
                </a:lnTo>
                <a:lnTo>
                  <a:pt x="237743" y="1523"/>
                </a:lnTo>
                <a:lnTo>
                  <a:pt x="251460" y="0"/>
                </a:lnTo>
                <a:lnTo>
                  <a:pt x="278892" y="0"/>
                </a:lnTo>
                <a:lnTo>
                  <a:pt x="306324" y="3047"/>
                </a:lnTo>
                <a:lnTo>
                  <a:pt x="251460" y="3047"/>
                </a:lnTo>
                <a:lnTo>
                  <a:pt x="239268" y="4571"/>
                </a:lnTo>
                <a:lnTo>
                  <a:pt x="187452" y="13716"/>
                </a:lnTo>
                <a:lnTo>
                  <a:pt x="140208" y="32004"/>
                </a:lnTo>
                <a:lnTo>
                  <a:pt x="99060" y="57912"/>
                </a:lnTo>
                <a:lnTo>
                  <a:pt x="62484" y="91440"/>
                </a:lnTo>
                <a:lnTo>
                  <a:pt x="35052" y="129540"/>
                </a:lnTo>
                <a:lnTo>
                  <a:pt x="15240" y="172212"/>
                </a:lnTo>
                <a:lnTo>
                  <a:pt x="10668" y="184404"/>
                </a:lnTo>
                <a:lnTo>
                  <a:pt x="7620" y="195072"/>
                </a:lnTo>
                <a:lnTo>
                  <a:pt x="3048" y="231648"/>
                </a:lnTo>
                <a:lnTo>
                  <a:pt x="3048" y="256032"/>
                </a:lnTo>
                <a:lnTo>
                  <a:pt x="4572" y="269748"/>
                </a:lnTo>
                <a:lnTo>
                  <a:pt x="6096" y="280416"/>
                </a:lnTo>
                <a:lnTo>
                  <a:pt x="7620" y="292608"/>
                </a:lnTo>
                <a:lnTo>
                  <a:pt x="10668" y="304800"/>
                </a:lnTo>
                <a:lnTo>
                  <a:pt x="15240" y="315468"/>
                </a:lnTo>
                <a:lnTo>
                  <a:pt x="18288" y="327660"/>
                </a:lnTo>
                <a:lnTo>
                  <a:pt x="47244" y="379476"/>
                </a:lnTo>
                <a:lnTo>
                  <a:pt x="79248" y="414528"/>
                </a:lnTo>
                <a:lnTo>
                  <a:pt x="118872" y="445008"/>
                </a:lnTo>
                <a:lnTo>
                  <a:pt x="163068" y="466344"/>
                </a:lnTo>
                <a:lnTo>
                  <a:pt x="211836" y="481584"/>
                </a:lnTo>
                <a:lnTo>
                  <a:pt x="239268" y="484632"/>
                </a:lnTo>
                <a:lnTo>
                  <a:pt x="251460" y="486156"/>
                </a:lnTo>
                <a:lnTo>
                  <a:pt x="306324" y="486156"/>
                </a:lnTo>
                <a:lnTo>
                  <a:pt x="292607" y="487680"/>
                </a:lnTo>
                <a:close/>
              </a:path>
              <a:path w="530860" h="489585">
                <a:moveTo>
                  <a:pt x="306324" y="486156"/>
                </a:moveTo>
                <a:lnTo>
                  <a:pt x="278892" y="486156"/>
                </a:lnTo>
                <a:lnTo>
                  <a:pt x="292607" y="484632"/>
                </a:lnTo>
                <a:lnTo>
                  <a:pt x="304800" y="483108"/>
                </a:lnTo>
                <a:lnTo>
                  <a:pt x="342900" y="475488"/>
                </a:lnTo>
                <a:lnTo>
                  <a:pt x="390144" y="457200"/>
                </a:lnTo>
                <a:lnTo>
                  <a:pt x="432816" y="431292"/>
                </a:lnTo>
                <a:lnTo>
                  <a:pt x="467868" y="397764"/>
                </a:lnTo>
                <a:lnTo>
                  <a:pt x="496824" y="359664"/>
                </a:lnTo>
                <a:lnTo>
                  <a:pt x="516636" y="315468"/>
                </a:lnTo>
                <a:lnTo>
                  <a:pt x="524256" y="280416"/>
                </a:lnTo>
                <a:lnTo>
                  <a:pt x="527304" y="269748"/>
                </a:lnTo>
                <a:lnTo>
                  <a:pt x="527304" y="219456"/>
                </a:lnTo>
                <a:lnTo>
                  <a:pt x="524256" y="207264"/>
                </a:lnTo>
                <a:lnTo>
                  <a:pt x="522732" y="195072"/>
                </a:lnTo>
                <a:lnTo>
                  <a:pt x="519684" y="184404"/>
                </a:lnTo>
                <a:lnTo>
                  <a:pt x="516636" y="172212"/>
                </a:lnTo>
                <a:lnTo>
                  <a:pt x="507492" y="150876"/>
                </a:lnTo>
                <a:lnTo>
                  <a:pt x="483108" y="109728"/>
                </a:lnTo>
                <a:lnTo>
                  <a:pt x="451104" y="73152"/>
                </a:lnTo>
                <a:lnTo>
                  <a:pt x="413004" y="44196"/>
                </a:lnTo>
                <a:lnTo>
                  <a:pt x="367284" y="21335"/>
                </a:lnTo>
                <a:lnTo>
                  <a:pt x="318515" y="7620"/>
                </a:lnTo>
                <a:lnTo>
                  <a:pt x="304800" y="6096"/>
                </a:lnTo>
                <a:lnTo>
                  <a:pt x="292607" y="4571"/>
                </a:lnTo>
                <a:lnTo>
                  <a:pt x="278892" y="3047"/>
                </a:lnTo>
                <a:lnTo>
                  <a:pt x="306324" y="3047"/>
                </a:lnTo>
                <a:lnTo>
                  <a:pt x="344424" y="10668"/>
                </a:lnTo>
                <a:lnTo>
                  <a:pt x="391668" y="28956"/>
                </a:lnTo>
                <a:lnTo>
                  <a:pt x="434339" y="56388"/>
                </a:lnTo>
                <a:lnTo>
                  <a:pt x="469392" y="88392"/>
                </a:lnTo>
                <a:lnTo>
                  <a:pt x="498348" y="128016"/>
                </a:lnTo>
                <a:lnTo>
                  <a:pt x="518160" y="172212"/>
                </a:lnTo>
                <a:lnTo>
                  <a:pt x="522732" y="182880"/>
                </a:lnTo>
                <a:lnTo>
                  <a:pt x="525780" y="195072"/>
                </a:lnTo>
                <a:lnTo>
                  <a:pt x="530352" y="231648"/>
                </a:lnTo>
                <a:lnTo>
                  <a:pt x="530352" y="257556"/>
                </a:lnTo>
                <a:lnTo>
                  <a:pt x="525780" y="294132"/>
                </a:lnTo>
                <a:lnTo>
                  <a:pt x="522732" y="304800"/>
                </a:lnTo>
                <a:lnTo>
                  <a:pt x="518160" y="316992"/>
                </a:lnTo>
                <a:lnTo>
                  <a:pt x="515112" y="327660"/>
                </a:lnTo>
                <a:lnTo>
                  <a:pt x="486156" y="381000"/>
                </a:lnTo>
                <a:lnTo>
                  <a:pt x="452628" y="417576"/>
                </a:lnTo>
                <a:lnTo>
                  <a:pt x="414528" y="446532"/>
                </a:lnTo>
                <a:lnTo>
                  <a:pt x="368808" y="469392"/>
                </a:lnTo>
                <a:lnTo>
                  <a:pt x="344424" y="477012"/>
                </a:lnTo>
                <a:lnTo>
                  <a:pt x="332232" y="481584"/>
                </a:lnTo>
                <a:lnTo>
                  <a:pt x="318515" y="483108"/>
                </a:lnTo>
                <a:lnTo>
                  <a:pt x="306324" y="486156"/>
                </a:lnTo>
                <a:close/>
              </a:path>
              <a:path w="530860" h="489585">
                <a:moveTo>
                  <a:pt x="265176" y="489204"/>
                </a:moveTo>
                <a:lnTo>
                  <a:pt x="251460" y="487680"/>
                </a:lnTo>
                <a:lnTo>
                  <a:pt x="278892" y="487680"/>
                </a:lnTo>
                <a:lnTo>
                  <a:pt x="265176" y="489204"/>
                </a:lnTo>
                <a:close/>
              </a:path>
            </a:pathLst>
          </a:custGeom>
          <a:solidFill>
            <a:srgbClr val="629797"/>
          </a:solidFill>
        </p:spPr>
        <p:txBody>
          <a:bodyPr wrap="square" lIns="0" tIns="0" rIns="0" bIns="0" rtlCol="0"/>
          <a:lstStyle/>
          <a:p>
            <a:endParaRPr/>
          </a:p>
        </p:txBody>
      </p:sp>
      <p:sp>
        <p:nvSpPr>
          <p:cNvPr id="582" name="object 582"/>
          <p:cNvSpPr txBox="1"/>
          <p:nvPr/>
        </p:nvSpPr>
        <p:spPr>
          <a:xfrm>
            <a:off x="2065525" y="3198427"/>
            <a:ext cx="538480" cy="106045"/>
          </a:xfrm>
          <a:prstGeom prst="rect">
            <a:avLst/>
          </a:prstGeom>
        </p:spPr>
        <p:txBody>
          <a:bodyPr vert="horz" wrap="square" lIns="0" tIns="15875" rIns="0" bIns="0" rtlCol="0">
            <a:spAutoFit/>
          </a:bodyPr>
          <a:lstStyle/>
          <a:p>
            <a:pPr marL="12700">
              <a:lnSpc>
                <a:spcPct val="100000"/>
              </a:lnSpc>
              <a:spcBef>
                <a:spcPts val="125"/>
              </a:spcBef>
              <a:tabLst>
                <a:tab pos="525145" algn="l"/>
              </a:tabLst>
            </a:pPr>
            <a:r>
              <a:rPr sz="500" strike="dblStrike" spc="5" dirty="0">
                <a:latin typeface="Times New Roman"/>
                <a:cs typeface="Times New Roman"/>
              </a:rPr>
              <a:t>        </a:t>
            </a:r>
            <a:r>
              <a:rPr sz="500" strike="dblStrike" spc="-25" dirty="0">
                <a:latin typeface="Times New Roman"/>
                <a:cs typeface="Times New Roman"/>
              </a:rPr>
              <a:t> </a:t>
            </a:r>
            <a:r>
              <a:rPr sz="500" b="1" strike="dblStrike" spc="5" dirty="0">
                <a:latin typeface="Times New Roman"/>
                <a:cs typeface="Times New Roman"/>
              </a:rPr>
              <a:t>Faaliyet	</a:t>
            </a:r>
            <a:endParaRPr sz="500">
              <a:latin typeface="Times New Roman"/>
              <a:cs typeface="Times New Roman"/>
            </a:endParaRPr>
          </a:p>
        </p:txBody>
      </p:sp>
      <p:sp>
        <p:nvSpPr>
          <p:cNvPr id="583" name="object 583"/>
          <p:cNvSpPr txBox="1"/>
          <p:nvPr/>
        </p:nvSpPr>
        <p:spPr>
          <a:xfrm>
            <a:off x="2062905" y="3279195"/>
            <a:ext cx="544195" cy="106045"/>
          </a:xfrm>
          <a:prstGeom prst="rect">
            <a:avLst/>
          </a:prstGeom>
        </p:spPr>
        <p:txBody>
          <a:bodyPr vert="horz" wrap="square" lIns="0" tIns="15875" rIns="0" bIns="0" rtlCol="0">
            <a:spAutoFit/>
          </a:bodyPr>
          <a:lstStyle/>
          <a:p>
            <a:pPr marL="12700">
              <a:lnSpc>
                <a:spcPct val="100000"/>
              </a:lnSpc>
              <a:spcBef>
                <a:spcPts val="125"/>
              </a:spcBef>
              <a:tabLst>
                <a:tab pos="530860" algn="l"/>
              </a:tabLst>
            </a:pPr>
            <a:r>
              <a:rPr sz="500" u="dbl" spc="5" dirty="0">
                <a:uFill>
                  <a:solidFill>
                    <a:srgbClr val="D1EBEB"/>
                  </a:solidFill>
                </a:uFill>
                <a:latin typeface="Times New Roman"/>
                <a:cs typeface="Times New Roman"/>
              </a:rPr>
              <a:t>       </a:t>
            </a:r>
            <a:r>
              <a:rPr sz="500" u="dbl" spc="45" dirty="0">
                <a:uFill>
                  <a:solidFill>
                    <a:srgbClr val="D1EBEB"/>
                  </a:solidFill>
                </a:uFill>
                <a:latin typeface="Times New Roman"/>
                <a:cs typeface="Times New Roman"/>
              </a:rPr>
              <a:t> </a:t>
            </a:r>
            <a:r>
              <a:rPr sz="500" b="1" u="dbl" spc="10" dirty="0">
                <a:uFill>
                  <a:solidFill>
                    <a:srgbClr val="D1EBEB"/>
                  </a:solidFill>
                </a:uFill>
                <a:latin typeface="Times New Roman"/>
                <a:cs typeface="Times New Roman"/>
              </a:rPr>
              <a:t>Döngüsü	</a:t>
            </a:r>
            <a:endParaRPr sz="500">
              <a:latin typeface="Times New Roman"/>
              <a:cs typeface="Times New Roman"/>
            </a:endParaRPr>
          </a:p>
        </p:txBody>
      </p:sp>
      <p:sp>
        <p:nvSpPr>
          <p:cNvPr id="584" name="object 584"/>
          <p:cNvSpPr/>
          <p:nvPr/>
        </p:nvSpPr>
        <p:spPr>
          <a:xfrm>
            <a:off x="2864720" y="3406648"/>
            <a:ext cx="492125" cy="635"/>
          </a:xfrm>
          <a:custGeom>
            <a:avLst/>
            <a:gdLst/>
            <a:ahLst/>
            <a:cxnLst/>
            <a:rect l="l" t="t" r="r" b="b"/>
            <a:pathLst>
              <a:path w="492125" h="635">
                <a:moveTo>
                  <a:pt x="472" y="602"/>
                </a:moveTo>
                <a:lnTo>
                  <a:pt x="0" y="0"/>
                </a:lnTo>
                <a:lnTo>
                  <a:pt x="399" y="0"/>
                </a:lnTo>
                <a:lnTo>
                  <a:pt x="472" y="602"/>
                </a:lnTo>
                <a:close/>
              </a:path>
              <a:path w="492125" h="635">
                <a:moveTo>
                  <a:pt x="491055" y="603"/>
                </a:moveTo>
                <a:lnTo>
                  <a:pt x="491127" y="0"/>
                </a:lnTo>
                <a:lnTo>
                  <a:pt x="491527" y="0"/>
                </a:lnTo>
                <a:lnTo>
                  <a:pt x="491055" y="603"/>
                </a:lnTo>
                <a:close/>
              </a:path>
            </a:pathLst>
          </a:custGeom>
          <a:solidFill>
            <a:srgbClr val="CACACA"/>
          </a:solidFill>
        </p:spPr>
        <p:txBody>
          <a:bodyPr wrap="square" lIns="0" tIns="0" rIns="0" bIns="0" rtlCol="0"/>
          <a:lstStyle/>
          <a:p>
            <a:endParaRPr/>
          </a:p>
        </p:txBody>
      </p:sp>
      <p:sp>
        <p:nvSpPr>
          <p:cNvPr id="585" name="object 585"/>
          <p:cNvSpPr/>
          <p:nvPr/>
        </p:nvSpPr>
        <p:spPr>
          <a:xfrm>
            <a:off x="2829601" y="3317748"/>
            <a:ext cx="635" cy="5080"/>
          </a:xfrm>
          <a:custGeom>
            <a:avLst/>
            <a:gdLst/>
            <a:ahLst/>
            <a:cxnLst/>
            <a:rect l="l" t="t" r="r" b="b"/>
            <a:pathLst>
              <a:path w="635" h="5079">
                <a:moveTo>
                  <a:pt x="466" y="4675"/>
                </a:moveTo>
                <a:lnTo>
                  <a:pt x="0" y="0"/>
                </a:lnTo>
                <a:lnTo>
                  <a:pt x="466" y="0"/>
                </a:lnTo>
                <a:lnTo>
                  <a:pt x="466" y="4675"/>
                </a:lnTo>
                <a:close/>
              </a:path>
            </a:pathLst>
          </a:custGeom>
          <a:solidFill>
            <a:srgbClr val="D3D3D3"/>
          </a:solidFill>
        </p:spPr>
        <p:txBody>
          <a:bodyPr wrap="square" lIns="0" tIns="0" rIns="0" bIns="0" rtlCol="0"/>
          <a:lstStyle/>
          <a:p>
            <a:endParaRPr/>
          </a:p>
        </p:txBody>
      </p:sp>
      <p:sp>
        <p:nvSpPr>
          <p:cNvPr id="586" name="object 586"/>
          <p:cNvSpPr/>
          <p:nvPr/>
        </p:nvSpPr>
        <p:spPr>
          <a:xfrm>
            <a:off x="3394827" y="3279648"/>
            <a:ext cx="635" cy="3810"/>
          </a:xfrm>
          <a:custGeom>
            <a:avLst/>
            <a:gdLst/>
            <a:ahLst/>
            <a:cxnLst/>
            <a:rect l="l" t="t" r="r" b="b"/>
            <a:pathLst>
              <a:path w="635" h="3810">
                <a:moveTo>
                  <a:pt x="0" y="3411"/>
                </a:moveTo>
                <a:lnTo>
                  <a:pt x="136" y="0"/>
                </a:lnTo>
                <a:lnTo>
                  <a:pt x="340" y="0"/>
                </a:lnTo>
                <a:lnTo>
                  <a:pt x="0" y="3411"/>
                </a:lnTo>
                <a:close/>
              </a:path>
            </a:pathLst>
          </a:custGeom>
          <a:solidFill>
            <a:srgbClr val="D6D6D6"/>
          </a:solidFill>
        </p:spPr>
        <p:txBody>
          <a:bodyPr wrap="square" lIns="0" tIns="0" rIns="0" bIns="0" rtlCol="0"/>
          <a:lstStyle/>
          <a:p>
            <a:endParaRPr/>
          </a:p>
        </p:txBody>
      </p:sp>
      <p:sp>
        <p:nvSpPr>
          <p:cNvPr id="587" name="object 587"/>
          <p:cNvSpPr/>
          <p:nvPr/>
        </p:nvSpPr>
        <p:spPr>
          <a:xfrm>
            <a:off x="3393948" y="3265932"/>
            <a:ext cx="1905" cy="13970"/>
          </a:xfrm>
          <a:custGeom>
            <a:avLst/>
            <a:gdLst/>
            <a:ahLst/>
            <a:cxnLst/>
            <a:rect l="l" t="t" r="r" b="b"/>
            <a:pathLst>
              <a:path w="1904" h="13970">
                <a:moveTo>
                  <a:pt x="1219" y="13716"/>
                </a:moveTo>
                <a:lnTo>
                  <a:pt x="1016" y="13716"/>
                </a:lnTo>
                <a:lnTo>
                  <a:pt x="1249" y="7886"/>
                </a:lnTo>
                <a:lnTo>
                  <a:pt x="1524" y="10668"/>
                </a:lnTo>
                <a:lnTo>
                  <a:pt x="1219" y="13716"/>
                </a:lnTo>
                <a:close/>
              </a:path>
              <a:path w="1904" h="13970">
                <a:moveTo>
                  <a:pt x="570" y="1016"/>
                </a:moveTo>
                <a:lnTo>
                  <a:pt x="0" y="1016"/>
                </a:lnTo>
                <a:lnTo>
                  <a:pt x="0" y="0"/>
                </a:lnTo>
                <a:lnTo>
                  <a:pt x="470" y="0"/>
                </a:lnTo>
                <a:lnTo>
                  <a:pt x="570" y="1016"/>
                </a:lnTo>
                <a:close/>
              </a:path>
            </a:pathLst>
          </a:custGeom>
          <a:solidFill>
            <a:srgbClr val="D6D6D6"/>
          </a:solidFill>
        </p:spPr>
        <p:txBody>
          <a:bodyPr wrap="square" lIns="0" tIns="0" rIns="0" bIns="0" rtlCol="0"/>
          <a:lstStyle/>
          <a:p>
            <a:endParaRPr/>
          </a:p>
        </p:txBody>
      </p:sp>
      <p:sp>
        <p:nvSpPr>
          <p:cNvPr id="588" name="object 588"/>
          <p:cNvSpPr/>
          <p:nvPr/>
        </p:nvSpPr>
        <p:spPr>
          <a:xfrm>
            <a:off x="3393948" y="3261174"/>
            <a:ext cx="635" cy="5080"/>
          </a:xfrm>
          <a:custGeom>
            <a:avLst/>
            <a:gdLst/>
            <a:ahLst/>
            <a:cxnLst/>
            <a:rect l="l" t="t" r="r" b="b"/>
            <a:pathLst>
              <a:path w="635" h="5079">
                <a:moveTo>
                  <a:pt x="470" y="4757"/>
                </a:moveTo>
                <a:lnTo>
                  <a:pt x="0" y="4757"/>
                </a:lnTo>
                <a:lnTo>
                  <a:pt x="0" y="0"/>
                </a:lnTo>
                <a:lnTo>
                  <a:pt x="470" y="4757"/>
                </a:lnTo>
                <a:close/>
              </a:path>
            </a:pathLst>
          </a:custGeom>
          <a:solidFill>
            <a:srgbClr val="D8D8D8"/>
          </a:solidFill>
        </p:spPr>
        <p:txBody>
          <a:bodyPr wrap="square" lIns="0" tIns="0" rIns="0" bIns="0" rtlCol="0"/>
          <a:lstStyle/>
          <a:p>
            <a:endParaRPr/>
          </a:p>
        </p:txBody>
      </p:sp>
      <p:sp>
        <p:nvSpPr>
          <p:cNvPr id="589" name="object 589"/>
          <p:cNvSpPr/>
          <p:nvPr/>
        </p:nvSpPr>
        <p:spPr>
          <a:xfrm>
            <a:off x="2829249" y="3236976"/>
            <a:ext cx="563245" cy="5080"/>
          </a:xfrm>
          <a:custGeom>
            <a:avLst/>
            <a:gdLst/>
            <a:ahLst/>
            <a:cxnLst/>
            <a:rect l="l" t="t" r="r" b="b"/>
            <a:pathLst>
              <a:path w="563245" h="5080">
                <a:moveTo>
                  <a:pt x="0" y="1631"/>
                </a:moveTo>
                <a:lnTo>
                  <a:pt x="161" y="0"/>
                </a:lnTo>
                <a:lnTo>
                  <a:pt x="391" y="0"/>
                </a:lnTo>
                <a:lnTo>
                  <a:pt x="0" y="1631"/>
                </a:lnTo>
                <a:close/>
              </a:path>
              <a:path w="563245" h="5080">
                <a:moveTo>
                  <a:pt x="562759" y="4572"/>
                </a:moveTo>
                <a:lnTo>
                  <a:pt x="561650" y="4572"/>
                </a:lnTo>
                <a:lnTo>
                  <a:pt x="561650" y="0"/>
                </a:lnTo>
                <a:lnTo>
                  <a:pt x="562307" y="0"/>
                </a:lnTo>
                <a:lnTo>
                  <a:pt x="562759" y="4572"/>
                </a:lnTo>
                <a:close/>
              </a:path>
            </a:pathLst>
          </a:custGeom>
          <a:solidFill>
            <a:srgbClr val="D8D8D8"/>
          </a:solidFill>
        </p:spPr>
        <p:txBody>
          <a:bodyPr wrap="square" lIns="0" tIns="0" rIns="0" bIns="0" rtlCol="0"/>
          <a:lstStyle/>
          <a:p>
            <a:endParaRPr/>
          </a:p>
        </p:txBody>
      </p:sp>
      <p:sp>
        <p:nvSpPr>
          <p:cNvPr id="590" name="object 590"/>
          <p:cNvSpPr/>
          <p:nvPr/>
        </p:nvSpPr>
        <p:spPr>
          <a:xfrm>
            <a:off x="2829411" y="3226308"/>
            <a:ext cx="562610" cy="10795"/>
          </a:xfrm>
          <a:custGeom>
            <a:avLst/>
            <a:gdLst/>
            <a:ahLst/>
            <a:cxnLst/>
            <a:rect l="l" t="t" r="r" b="b"/>
            <a:pathLst>
              <a:path w="562610" h="10794">
                <a:moveTo>
                  <a:pt x="230" y="10667"/>
                </a:moveTo>
                <a:lnTo>
                  <a:pt x="0" y="10667"/>
                </a:lnTo>
                <a:lnTo>
                  <a:pt x="690" y="3677"/>
                </a:lnTo>
                <a:lnTo>
                  <a:pt x="1803" y="0"/>
                </a:lnTo>
                <a:lnTo>
                  <a:pt x="2485" y="0"/>
                </a:lnTo>
                <a:lnTo>
                  <a:pt x="2181" y="2540"/>
                </a:lnTo>
                <a:lnTo>
                  <a:pt x="230" y="10667"/>
                </a:lnTo>
                <a:close/>
              </a:path>
              <a:path w="562610" h="10794">
                <a:moveTo>
                  <a:pt x="562146" y="10667"/>
                </a:moveTo>
                <a:lnTo>
                  <a:pt x="561489" y="10667"/>
                </a:lnTo>
                <a:lnTo>
                  <a:pt x="561489" y="4015"/>
                </a:lnTo>
                <a:lnTo>
                  <a:pt x="562146" y="10667"/>
                </a:lnTo>
                <a:close/>
              </a:path>
              <a:path w="562610" h="10794">
                <a:moveTo>
                  <a:pt x="561111" y="2540"/>
                </a:moveTo>
                <a:lnTo>
                  <a:pt x="558441" y="2540"/>
                </a:lnTo>
                <a:lnTo>
                  <a:pt x="558441" y="0"/>
                </a:lnTo>
                <a:lnTo>
                  <a:pt x="560342" y="0"/>
                </a:lnTo>
                <a:lnTo>
                  <a:pt x="561111" y="2540"/>
                </a:lnTo>
                <a:close/>
              </a:path>
            </a:pathLst>
          </a:custGeom>
          <a:solidFill>
            <a:srgbClr val="DADADA"/>
          </a:solidFill>
        </p:spPr>
        <p:txBody>
          <a:bodyPr wrap="square" lIns="0" tIns="0" rIns="0" bIns="0" rtlCol="0"/>
          <a:lstStyle/>
          <a:p>
            <a:endParaRPr/>
          </a:p>
        </p:txBody>
      </p:sp>
      <p:sp>
        <p:nvSpPr>
          <p:cNvPr id="591" name="object 591"/>
          <p:cNvSpPr/>
          <p:nvPr/>
        </p:nvSpPr>
        <p:spPr>
          <a:xfrm>
            <a:off x="2831214" y="3215640"/>
            <a:ext cx="558800" cy="10795"/>
          </a:xfrm>
          <a:custGeom>
            <a:avLst/>
            <a:gdLst/>
            <a:ahLst/>
            <a:cxnLst/>
            <a:rect l="l" t="t" r="r" b="b"/>
            <a:pathLst>
              <a:path w="558800" h="10794">
                <a:moveTo>
                  <a:pt x="3425" y="508"/>
                </a:moveTo>
                <a:lnTo>
                  <a:pt x="3074" y="508"/>
                </a:lnTo>
                <a:lnTo>
                  <a:pt x="3228" y="0"/>
                </a:lnTo>
                <a:lnTo>
                  <a:pt x="3486" y="0"/>
                </a:lnTo>
                <a:lnTo>
                  <a:pt x="3425" y="508"/>
                </a:lnTo>
                <a:close/>
              </a:path>
              <a:path w="558800" h="10794">
                <a:moveTo>
                  <a:pt x="682" y="10667"/>
                </a:moveTo>
                <a:lnTo>
                  <a:pt x="0" y="10667"/>
                </a:lnTo>
                <a:lnTo>
                  <a:pt x="1130" y="6932"/>
                </a:lnTo>
                <a:lnTo>
                  <a:pt x="682" y="10667"/>
                </a:lnTo>
                <a:close/>
              </a:path>
              <a:path w="558800" h="10794">
                <a:moveTo>
                  <a:pt x="558539" y="10667"/>
                </a:moveTo>
                <a:lnTo>
                  <a:pt x="556637" y="10667"/>
                </a:lnTo>
                <a:lnTo>
                  <a:pt x="556637" y="4384"/>
                </a:lnTo>
                <a:lnTo>
                  <a:pt x="558539" y="10667"/>
                </a:lnTo>
                <a:close/>
              </a:path>
              <a:path w="558800" h="10794">
                <a:moveTo>
                  <a:pt x="555464" y="508"/>
                </a:moveTo>
                <a:lnTo>
                  <a:pt x="553589" y="508"/>
                </a:lnTo>
                <a:lnTo>
                  <a:pt x="553589" y="0"/>
                </a:lnTo>
                <a:lnTo>
                  <a:pt x="555310" y="0"/>
                </a:lnTo>
                <a:lnTo>
                  <a:pt x="555464" y="508"/>
                </a:lnTo>
                <a:close/>
              </a:path>
            </a:pathLst>
          </a:custGeom>
          <a:solidFill>
            <a:srgbClr val="DBDBDB"/>
          </a:solidFill>
        </p:spPr>
        <p:txBody>
          <a:bodyPr wrap="square" lIns="0" tIns="0" rIns="0" bIns="0" rtlCol="0"/>
          <a:lstStyle/>
          <a:p>
            <a:endParaRPr/>
          </a:p>
        </p:txBody>
      </p:sp>
      <p:sp>
        <p:nvSpPr>
          <p:cNvPr id="592" name="object 592"/>
          <p:cNvSpPr/>
          <p:nvPr/>
        </p:nvSpPr>
        <p:spPr>
          <a:xfrm>
            <a:off x="2834443" y="3209953"/>
            <a:ext cx="552450" cy="5715"/>
          </a:xfrm>
          <a:custGeom>
            <a:avLst/>
            <a:gdLst/>
            <a:ahLst/>
            <a:cxnLst/>
            <a:rect l="l" t="t" r="r" b="b"/>
            <a:pathLst>
              <a:path w="552450" h="5714">
                <a:moveTo>
                  <a:pt x="257" y="5686"/>
                </a:moveTo>
                <a:lnTo>
                  <a:pt x="0" y="5686"/>
                </a:lnTo>
                <a:lnTo>
                  <a:pt x="427" y="4275"/>
                </a:lnTo>
                <a:lnTo>
                  <a:pt x="257" y="5686"/>
                </a:lnTo>
                <a:close/>
              </a:path>
              <a:path w="552450" h="5714">
                <a:moveTo>
                  <a:pt x="552081" y="5686"/>
                </a:moveTo>
                <a:lnTo>
                  <a:pt x="550360" y="5686"/>
                </a:lnTo>
                <a:lnTo>
                  <a:pt x="550360" y="0"/>
                </a:lnTo>
                <a:lnTo>
                  <a:pt x="552081" y="5686"/>
                </a:lnTo>
                <a:close/>
              </a:path>
            </a:pathLst>
          </a:custGeom>
          <a:solidFill>
            <a:srgbClr val="DBDBDB"/>
          </a:solidFill>
        </p:spPr>
        <p:txBody>
          <a:bodyPr wrap="square" lIns="0" tIns="0" rIns="0" bIns="0" rtlCol="0"/>
          <a:lstStyle/>
          <a:p>
            <a:endParaRPr/>
          </a:p>
        </p:txBody>
      </p:sp>
      <p:sp>
        <p:nvSpPr>
          <p:cNvPr id="593" name="object 593"/>
          <p:cNvSpPr/>
          <p:nvPr/>
        </p:nvSpPr>
        <p:spPr>
          <a:xfrm>
            <a:off x="2838133" y="3194303"/>
            <a:ext cx="544830" cy="9525"/>
          </a:xfrm>
          <a:custGeom>
            <a:avLst/>
            <a:gdLst/>
            <a:ahLst/>
            <a:cxnLst/>
            <a:rect l="l" t="t" r="r" b="b"/>
            <a:pathLst>
              <a:path w="544829" h="9525">
                <a:moveTo>
                  <a:pt x="1078" y="9144"/>
                </a:moveTo>
                <a:lnTo>
                  <a:pt x="0" y="9144"/>
                </a:lnTo>
                <a:lnTo>
                  <a:pt x="2767" y="0"/>
                </a:lnTo>
                <a:lnTo>
                  <a:pt x="3273" y="0"/>
                </a:lnTo>
                <a:lnTo>
                  <a:pt x="1078" y="9144"/>
                </a:lnTo>
                <a:close/>
              </a:path>
              <a:path w="544829" h="9525">
                <a:moveTo>
                  <a:pt x="544702" y="9144"/>
                </a:moveTo>
                <a:lnTo>
                  <a:pt x="542099" y="9144"/>
                </a:lnTo>
                <a:lnTo>
                  <a:pt x="542099" y="543"/>
                </a:lnTo>
                <a:lnTo>
                  <a:pt x="544702" y="9144"/>
                </a:lnTo>
                <a:close/>
              </a:path>
            </a:pathLst>
          </a:custGeom>
          <a:solidFill>
            <a:srgbClr val="DDDDDD"/>
          </a:solidFill>
        </p:spPr>
        <p:txBody>
          <a:bodyPr wrap="square" lIns="0" tIns="0" rIns="0" bIns="0" rtlCol="0"/>
          <a:lstStyle/>
          <a:p>
            <a:endParaRPr/>
          </a:p>
        </p:txBody>
      </p:sp>
      <p:sp>
        <p:nvSpPr>
          <p:cNvPr id="594" name="object 594"/>
          <p:cNvSpPr/>
          <p:nvPr/>
        </p:nvSpPr>
        <p:spPr>
          <a:xfrm>
            <a:off x="2840900" y="3183635"/>
            <a:ext cx="538480" cy="10795"/>
          </a:xfrm>
          <a:custGeom>
            <a:avLst/>
            <a:gdLst/>
            <a:ahLst/>
            <a:cxnLst/>
            <a:rect l="l" t="t" r="r" b="b"/>
            <a:pathLst>
              <a:path w="538479" h="10794">
                <a:moveTo>
                  <a:pt x="505" y="10667"/>
                </a:moveTo>
                <a:lnTo>
                  <a:pt x="0" y="10667"/>
                </a:lnTo>
                <a:lnTo>
                  <a:pt x="2473" y="2494"/>
                </a:lnTo>
                <a:lnTo>
                  <a:pt x="3779" y="0"/>
                </a:lnTo>
                <a:lnTo>
                  <a:pt x="5260" y="0"/>
                </a:lnTo>
                <a:lnTo>
                  <a:pt x="4407" y="7112"/>
                </a:lnTo>
                <a:lnTo>
                  <a:pt x="1359" y="7112"/>
                </a:lnTo>
                <a:lnTo>
                  <a:pt x="505" y="10667"/>
                </a:lnTo>
                <a:close/>
              </a:path>
              <a:path w="538479" h="10794">
                <a:moveTo>
                  <a:pt x="538090" y="7112"/>
                </a:moveTo>
                <a:lnTo>
                  <a:pt x="533235" y="7112"/>
                </a:lnTo>
                <a:lnTo>
                  <a:pt x="533235" y="0"/>
                </a:lnTo>
                <a:lnTo>
                  <a:pt x="535387" y="0"/>
                </a:lnTo>
                <a:lnTo>
                  <a:pt x="536693" y="2494"/>
                </a:lnTo>
                <a:lnTo>
                  <a:pt x="538090" y="7112"/>
                </a:lnTo>
                <a:close/>
              </a:path>
            </a:pathLst>
          </a:custGeom>
          <a:solidFill>
            <a:srgbClr val="DDDDDD"/>
          </a:solidFill>
        </p:spPr>
        <p:txBody>
          <a:bodyPr wrap="square" lIns="0" tIns="0" rIns="0" bIns="0" rtlCol="0"/>
          <a:lstStyle/>
          <a:p>
            <a:endParaRPr/>
          </a:p>
        </p:txBody>
      </p:sp>
      <p:sp>
        <p:nvSpPr>
          <p:cNvPr id="595" name="object 595"/>
          <p:cNvSpPr/>
          <p:nvPr/>
        </p:nvSpPr>
        <p:spPr>
          <a:xfrm>
            <a:off x="2844679" y="3171444"/>
            <a:ext cx="532130" cy="12700"/>
          </a:xfrm>
          <a:custGeom>
            <a:avLst/>
            <a:gdLst/>
            <a:ahLst/>
            <a:cxnLst/>
            <a:rect l="l" t="t" r="r" b="b"/>
            <a:pathLst>
              <a:path w="532129" h="12700">
                <a:moveTo>
                  <a:pt x="1481" y="12191"/>
                </a:moveTo>
                <a:lnTo>
                  <a:pt x="0" y="12191"/>
                </a:lnTo>
                <a:lnTo>
                  <a:pt x="1922" y="8517"/>
                </a:lnTo>
                <a:lnTo>
                  <a:pt x="1481" y="12191"/>
                </a:lnTo>
                <a:close/>
              </a:path>
              <a:path w="532129" h="12700">
                <a:moveTo>
                  <a:pt x="531608" y="12191"/>
                </a:moveTo>
                <a:lnTo>
                  <a:pt x="529456" y="12191"/>
                </a:lnTo>
                <a:lnTo>
                  <a:pt x="529456" y="8078"/>
                </a:lnTo>
                <a:lnTo>
                  <a:pt x="531608" y="12191"/>
                </a:lnTo>
                <a:close/>
              </a:path>
              <a:path w="532129" h="12700">
                <a:moveTo>
                  <a:pt x="528684" y="6604"/>
                </a:moveTo>
                <a:lnTo>
                  <a:pt x="523360" y="6604"/>
                </a:lnTo>
                <a:lnTo>
                  <a:pt x="523360" y="0"/>
                </a:lnTo>
                <a:lnTo>
                  <a:pt x="525228" y="0"/>
                </a:lnTo>
                <a:lnTo>
                  <a:pt x="528684" y="6604"/>
                </a:lnTo>
                <a:close/>
              </a:path>
            </a:pathLst>
          </a:custGeom>
          <a:solidFill>
            <a:srgbClr val="DFDFDF"/>
          </a:solidFill>
        </p:spPr>
        <p:txBody>
          <a:bodyPr wrap="square" lIns="0" tIns="0" rIns="0" bIns="0" rtlCol="0"/>
          <a:lstStyle/>
          <a:p>
            <a:endParaRPr/>
          </a:p>
        </p:txBody>
      </p:sp>
      <p:sp>
        <p:nvSpPr>
          <p:cNvPr id="596" name="object 596"/>
          <p:cNvSpPr/>
          <p:nvPr/>
        </p:nvSpPr>
        <p:spPr>
          <a:xfrm>
            <a:off x="2854249" y="3160776"/>
            <a:ext cx="516255" cy="10795"/>
          </a:xfrm>
          <a:custGeom>
            <a:avLst/>
            <a:gdLst/>
            <a:ahLst/>
            <a:cxnLst/>
            <a:rect l="l" t="t" r="r" b="b"/>
            <a:pathLst>
              <a:path w="516254" h="10794">
                <a:moveTo>
                  <a:pt x="4774" y="4572"/>
                </a:moveTo>
                <a:lnTo>
                  <a:pt x="0" y="4572"/>
                </a:lnTo>
                <a:lnTo>
                  <a:pt x="2392" y="0"/>
                </a:lnTo>
                <a:lnTo>
                  <a:pt x="5323" y="0"/>
                </a:lnTo>
                <a:lnTo>
                  <a:pt x="4774" y="4572"/>
                </a:lnTo>
                <a:close/>
              </a:path>
              <a:path w="516254" h="10794">
                <a:moveTo>
                  <a:pt x="515658" y="10667"/>
                </a:moveTo>
                <a:lnTo>
                  <a:pt x="513790" y="10667"/>
                </a:lnTo>
                <a:lnTo>
                  <a:pt x="513790" y="7097"/>
                </a:lnTo>
                <a:lnTo>
                  <a:pt x="515658" y="10667"/>
                </a:lnTo>
                <a:close/>
              </a:path>
              <a:path w="516254" h="10794">
                <a:moveTo>
                  <a:pt x="512469" y="4572"/>
                </a:moveTo>
                <a:lnTo>
                  <a:pt x="506170" y="4572"/>
                </a:lnTo>
                <a:lnTo>
                  <a:pt x="506170" y="0"/>
                </a:lnTo>
                <a:lnTo>
                  <a:pt x="510076" y="0"/>
                </a:lnTo>
                <a:lnTo>
                  <a:pt x="512469" y="4572"/>
                </a:lnTo>
                <a:close/>
              </a:path>
            </a:pathLst>
          </a:custGeom>
          <a:solidFill>
            <a:srgbClr val="DFDFDF"/>
          </a:solidFill>
        </p:spPr>
        <p:txBody>
          <a:bodyPr wrap="square" lIns="0" tIns="0" rIns="0" bIns="0" rtlCol="0"/>
          <a:lstStyle/>
          <a:p>
            <a:endParaRPr/>
          </a:p>
        </p:txBody>
      </p:sp>
      <p:sp>
        <p:nvSpPr>
          <p:cNvPr id="597" name="object 597"/>
          <p:cNvSpPr/>
          <p:nvPr/>
        </p:nvSpPr>
        <p:spPr>
          <a:xfrm>
            <a:off x="2856642" y="3150108"/>
            <a:ext cx="508000" cy="10795"/>
          </a:xfrm>
          <a:custGeom>
            <a:avLst/>
            <a:gdLst/>
            <a:ahLst/>
            <a:cxnLst/>
            <a:rect l="l" t="t" r="r" b="b"/>
            <a:pathLst>
              <a:path w="508000" h="10794">
                <a:moveTo>
                  <a:pt x="10001" y="2540"/>
                </a:moveTo>
                <a:lnTo>
                  <a:pt x="4253" y="2540"/>
                </a:lnTo>
                <a:lnTo>
                  <a:pt x="5582" y="0"/>
                </a:lnTo>
                <a:lnTo>
                  <a:pt x="10306" y="0"/>
                </a:lnTo>
                <a:lnTo>
                  <a:pt x="10001" y="2540"/>
                </a:lnTo>
                <a:close/>
              </a:path>
              <a:path w="508000" h="10794">
                <a:moveTo>
                  <a:pt x="2930" y="10667"/>
                </a:moveTo>
                <a:lnTo>
                  <a:pt x="0" y="10667"/>
                </a:lnTo>
                <a:lnTo>
                  <a:pt x="3802" y="3401"/>
                </a:lnTo>
                <a:lnTo>
                  <a:pt x="2930" y="10667"/>
                </a:lnTo>
                <a:close/>
              </a:path>
              <a:path w="508000" h="10794">
                <a:moveTo>
                  <a:pt x="507683" y="10667"/>
                </a:moveTo>
                <a:lnTo>
                  <a:pt x="503777" y="10667"/>
                </a:lnTo>
                <a:lnTo>
                  <a:pt x="503777" y="3203"/>
                </a:lnTo>
                <a:lnTo>
                  <a:pt x="507683" y="10667"/>
                </a:lnTo>
                <a:close/>
              </a:path>
              <a:path w="508000" h="10794">
                <a:moveTo>
                  <a:pt x="503430" y="2540"/>
                </a:moveTo>
                <a:lnTo>
                  <a:pt x="497681" y="2540"/>
                </a:lnTo>
                <a:lnTo>
                  <a:pt x="497376" y="0"/>
                </a:lnTo>
                <a:lnTo>
                  <a:pt x="502100" y="0"/>
                </a:lnTo>
                <a:lnTo>
                  <a:pt x="503430" y="2540"/>
                </a:lnTo>
                <a:close/>
              </a:path>
            </a:pathLst>
          </a:custGeom>
          <a:solidFill>
            <a:srgbClr val="E1E1E1"/>
          </a:solidFill>
        </p:spPr>
        <p:txBody>
          <a:bodyPr wrap="square" lIns="0" tIns="0" rIns="0" bIns="0" rtlCol="0"/>
          <a:lstStyle/>
          <a:p>
            <a:endParaRPr/>
          </a:p>
        </p:txBody>
      </p:sp>
      <p:sp>
        <p:nvSpPr>
          <p:cNvPr id="598" name="object 598"/>
          <p:cNvSpPr/>
          <p:nvPr/>
        </p:nvSpPr>
        <p:spPr>
          <a:xfrm>
            <a:off x="2862225" y="3139440"/>
            <a:ext cx="496570" cy="10795"/>
          </a:xfrm>
          <a:custGeom>
            <a:avLst/>
            <a:gdLst/>
            <a:ahLst/>
            <a:cxnLst/>
            <a:rect l="l" t="t" r="r" b="b"/>
            <a:pathLst>
              <a:path w="496570" h="10794">
                <a:moveTo>
                  <a:pt x="12039" y="508"/>
                </a:moveTo>
                <a:lnTo>
                  <a:pt x="6802" y="508"/>
                </a:lnTo>
                <a:lnTo>
                  <a:pt x="7198" y="0"/>
                </a:lnTo>
                <a:lnTo>
                  <a:pt x="12222" y="0"/>
                </a:lnTo>
                <a:lnTo>
                  <a:pt x="12039" y="508"/>
                </a:lnTo>
                <a:close/>
              </a:path>
              <a:path w="496570" h="10794">
                <a:moveTo>
                  <a:pt x="4723" y="10667"/>
                </a:moveTo>
                <a:lnTo>
                  <a:pt x="0" y="10667"/>
                </a:lnTo>
                <a:lnTo>
                  <a:pt x="2274" y="6321"/>
                </a:lnTo>
                <a:lnTo>
                  <a:pt x="5786" y="1812"/>
                </a:lnTo>
                <a:lnTo>
                  <a:pt x="4723" y="10667"/>
                </a:lnTo>
                <a:close/>
              </a:path>
              <a:path w="496570" h="10794">
                <a:moveTo>
                  <a:pt x="496518" y="10667"/>
                </a:moveTo>
                <a:lnTo>
                  <a:pt x="491794" y="10667"/>
                </a:lnTo>
                <a:lnTo>
                  <a:pt x="490731" y="1812"/>
                </a:lnTo>
                <a:lnTo>
                  <a:pt x="494244" y="6321"/>
                </a:lnTo>
                <a:lnTo>
                  <a:pt x="496518" y="10667"/>
                </a:lnTo>
                <a:close/>
              </a:path>
              <a:path w="496570" h="10794">
                <a:moveTo>
                  <a:pt x="489715" y="508"/>
                </a:moveTo>
                <a:lnTo>
                  <a:pt x="481431" y="508"/>
                </a:lnTo>
                <a:lnTo>
                  <a:pt x="481431" y="0"/>
                </a:lnTo>
                <a:lnTo>
                  <a:pt x="489319" y="0"/>
                </a:lnTo>
                <a:lnTo>
                  <a:pt x="489715" y="508"/>
                </a:lnTo>
                <a:close/>
              </a:path>
            </a:pathLst>
          </a:custGeom>
          <a:solidFill>
            <a:srgbClr val="E2E2E2"/>
          </a:solidFill>
        </p:spPr>
        <p:txBody>
          <a:bodyPr wrap="square" lIns="0" tIns="0" rIns="0" bIns="0" rtlCol="0"/>
          <a:lstStyle/>
          <a:p>
            <a:endParaRPr/>
          </a:p>
        </p:txBody>
      </p:sp>
      <p:sp>
        <p:nvSpPr>
          <p:cNvPr id="599" name="object 599"/>
          <p:cNvSpPr/>
          <p:nvPr/>
        </p:nvSpPr>
        <p:spPr>
          <a:xfrm>
            <a:off x="2869423" y="3128772"/>
            <a:ext cx="482600" cy="10795"/>
          </a:xfrm>
          <a:custGeom>
            <a:avLst/>
            <a:gdLst/>
            <a:ahLst/>
            <a:cxnLst/>
            <a:rect l="l" t="t" r="r" b="b"/>
            <a:pathLst>
              <a:path w="482600" h="10794">
                <a:moveTo>
                  <a:pt x="5023" y="10667"/>
                </a:moveTo>
                <a:lnTo>
                  <a:pt x="0" y="10667"/>
                </a:lnTo>
                <a:lnTo>
                  <a:pt x="8309" y="0"/>
                </a:lnTo>
                <a:lnTo>
                  <a:pt x="8863" y="0"/>
                </a:lnTo>
                <a:lnTo>
                  <a:pt x="5023" y="10667"/>
                </a:lnTo>
                <a:close/>
              </a:path>
              <a:path w="482600" h="10794">
                <a:moveTo>
                  <a:pt x="482120" y="10667"/>
                </a:moveTo>
                <a:lnTo>
                  <a:pt x="474232" y="10667"/>
                </a:lnTo>
                <a:lnTo>
                  <a:pt x="474232" y="540"/>
                </a:lnTo>
                <a:lnTo>
                  <a:pt x="482120" y="10667"/>
                </a:lnTo>
                <a:close/>
              </a:path>
            </a:pathLst>
          </a:custGeom>
          <a:solidFill>
            <a:srgbClr val="E2E2E2"/>
          </a:solidFill>
        </p:spPr>
        <p:txBody>
          <a:bodyPr wrap="square" lIns="0" tIns="0" rIns="0" bIns="0" rtlCol="0"/>
          <a:lstStyle/>
          <a:p>
            <a:endParaRPr/>
          </a:p>
        </p:txBody>
      </p:sp>
      <p:sp>
        <p:nvSpPr>
          <p:cNvPr id="600" name="object 600"/>
          <p:cNvSpPr/>
          <p:nvPr/>
        </p:nvSpPr>
        <p:spPr>
          <a:xfrm>
            <a:off x="2877733" y="3118103"/>
            <a:ext cx="464820" cy="10795"/>
          </a:xfrm>
          <a:custGeom>
            <a:avLst/>
            <a:gdLst/>
            <a:ahLst/>
            <a:cxnLst/>
            <a:rect l="l" t="t" r="r" b="b"/>
            <a:pathLst>
              <a:path w="464820" h="10794">
                <a:moveTo>
                  <a:pt x="8722" y="9144"/>
                </a:moveTo>
                <a:lnTo>
                  <a:pt x="1186" y="9144"/>
                </a:lnTo>
                <a:lnTo>
                  <a:pt x="8309" y="0"/>
                </a:lnTo>
                <a:lnTo>
                  <a:pt x="9820" y="0"/>
                </a:lnTo>
                <a:lnTo>
                  <a:pt x="8722" y="9144"/>
                </a:lnTo>
                <a:close/>
              </a:path>
              <a:path w="464820" h="10794">
                <a:moveTo>
                  <a:pt x="554" y="10668"/>
                </a:moveTo>
                <a:lnTo>
                  <a:pt x="0" y="10668"/>
                </a:lnTo>
                <a:lnTo>
                  <a:pt x="1030" y="9345"/>
                </a:lnTo>
                <a:lnTo>
                  <a:pt x="554" y="10668"/>
                </a:lnTo>
                <a:close/>
              </a:path>
              <a:path w="464820" h="10794">
                <a:moveTo>
                  <a:pt x="464314" y="9144"/>
                </a:moveTo>
                <a:lnTo>
                  <a:pt x="458302" y="9144"/>
                </a:lnTo>
                <a:lnTo>
                  <a:pt x="451352" y="0"/>
                </a:lnTo>
                <a:lnTo>
                  <a:pt x="457191" y="0"/>
                </a:lnTo>
                <a:lnTo>
                  <a:pt x="464314" y="9144"/>
                </a:lnTo>
                <a:close/>
              </a:path>
            </a:pathLst>
          </a:custGeom>
          <a:solidFill>
            <a:srgbClr val="E4E4E4"/>
          </a:solidFill>
        </p:spPr>
        <p:txBody>
          <a:bodyPr wrap="square" lIns="0" tIns="0" rIns="0" bIns="0" rtlCol="0"/>
          <a:lstStyle/>
          <a:p>
            <a:endParaRPr/>
          </a:p>
        </p:txBody>
      </p:sp>
      <p:sp>
        <p:nvSpPr>
          <p:cNvPr id="601" name="object 601"/>
          <p:cNvSpPr/>
          <p:nvPr/>
        </p:nvSpPr>
        <p:spPr>
          <a:xfrm>
            <a:off x="2886043" y="3104388"/>
            <a:ext cx="448945" cy="13970"/>
          </a:xfrm>
          <a:custGeom>
            <a:avLst/>
            <a:gdLst/>
            <a:ahLst/>
            <a:cxnLst/>
            <a:rect l="l" t="t" r="r" b="b"/>
            <a:pathLst>
              <a:path w="448945" h="13969">
                <a:moveTo>
                  <a:pt x="3404" y="9344"/>
                </a:moveTo>
                <a:lnTo>
                  <a:pt x="6617" y="5220"/>
                </a:lnTo>
                <a:lnTo>
                  <a:pt x="12368" y="0"/>
                </a:lnTo>
                <a:lnTo>
                  <a:pt x="20225" y="0"/>
                </a:lnTo>
                <a:lnTo>
                  <a:pt x="3404" y="9344"/>
                </a:lnTo>
                <a:close/>
              </a:path>
              <a:path w="448945" h="13969">
                <a:moveTo>
                  <a:pt x="1510" y="13715"/>
                </a:moveTo>
                <a:lnTo>
                  <a:pt x="0" y="13715"/>
                </a:lnTo>
                <a:lnTo>
                  <a:pt x="1785" y="11423"/>
                </a:lnTo>
                <a:lnTo>
                  <a:pt x="1510" y="13715"/>
                </a:lnTo>
                <a:close/>
              </a:path>
              <a:path w="448945" h="13969">
                <a:moveTo>
                  <a:pt x="448881" y="13715"/>
                </a:moveTo>
                <a:lnTo>
                  <a:pt x="443042" y="13715"/>
                </a:lnTo>
                <a:lnTo>
                  <a:pt x="432619" y="0"/>
                </a:lnTo>
                <a:lnTo>
                  <a:pt x="436513" y="0"/>
                </a:lnTo>
                <a:lnTo>
                  <a:pt x="442264" y="5220"/>
                </a:lnTo>
                <a:lnTo>
                  <a:pt x="448881" y="13715"/>
                </a:lnTo>
                <a:close/>
              </a:path>
            </a:pathLst>
          </a:custGeom>
          <a:solidFill>
            <a:srgbClr val="E4E4E4"/>
          </a:solidFill>
        </p:spPr>
        <p:txBody>
          <a:bodyPr wrap="square" lIns="0" tIns="0" rIns="0" bIns="0" rtlCol="0"/>
          <a:lstStyle/>
          <a:p>
            <a:endParaRPr/>
          </a:p>
        </p:txBody>
      </p:sp>
      <p:sp>
        <p:nvSpPr>
          <p:cNvPr id="602" name="object 602"/>
          <p:cNvSpPr/>
          <p:nvPr/>
        </p:nvSpPr>
        <p:spPr>
          <a:xfrm>
            <a:off x="2898411" y="3089148"/>
            <a:ext cx="424180" cy="15240"/>
          </a:xfrm>
          <a:custGeom>
            <a:avLst/>
            <a:gdLst/>
            <a:ahLst/>
            <a:cxnLst/>
            <a:rect l="l" t="t" r="r" b="b"/>
            <a:pathLst>
              <a:path w="424179" h="15239">
                <a:moveTo>
                  <a:pt x="29192" y="0"/>
                </a:moveTo>
                <a:lnTo>
                  <a:pt x="16788" y="0"/>
                </a:lnTo>
                <a:lnTo>
                  <a:pt x="29192" y="0"/>
                </a:lnTo>
                <a:close/>
              </a:path>
              <a:path w="424179" h="15239">
                <a:moveTo>
                  <a:pt x="7857" y="15240"/>
                </a:moveTo>
                <a:lnTo>
                  <a:pt x="0" y="15240"/>
                </a:lnTo>
                <a:lnTo>
                  <a:pt x="15111" y="1522"/>
                </a:lnTo>
                <a:lnTo>
                  <a:pt x="12428" y="12700"/>
                </a:lnTo>
                <a:lnTo>
                  <a:pt x="7857" y="15240"/>
                </a:lnTo>
                <a:close/>
              </a:path>
              <a:path w="424179" h="15239">
                <a:moveTo>
                  <a:pt x="424145" y="15240"/>
                </a:moveTo>
                <a:lnTo>
                  <a:pt x="420250" y="15240"/>
                </a:lnTo>
                <a:lnTo>
                  <a:pt x="411586" y="3839"/>
                </a:lnTo>
                <a:lnTo>
                  <a:pt x="424145" y="15240"/>
                </a:lnTo>
                <a:close/>
              </a:path>
            </a:pathLst>
          </a:custGeom>
          <a:solidFill>
            <a:srgbClr val="E6E6E6"/>
          </a:solidFill>
        </p:spPr>
        <p:txBody>
          <a:bodyPr wrap="square" lIns="0" tIns="0" rIns="0" bIns="0" rtlCol="0"/>
          <a:lstStyle/>
          <a:p>
            <a:endParaRPr/>
          </a:p>
        </p:txBody>
      </p:sp>
      <p:sp>
        <p:nvSpPr>
          <p:cNvPr id="603" name="object 603"/>
          <p:cNvSpPr/>
          <p:nvPr/>
        </p:nvSpPr>
        <p:spPr>
          <a:xfrm>
            <a:off x="2915199" y="3075432"/>
            <a:ext cx="391160" cy="13970"/>
          </a:xfrm>
          <a:custGeom>
            <a:avLst/>
            <a:gdLst/>
            <a:ahLst/>
            <a:cxnLst/>
            <a:rect l="l" t="t" r="r" b="b"/>
            <a:pathLst>
              <a:path w="391160" h="13969">
                <a:moveTo>
                  <a:pt x="12404" y="13716"/>
                </a:moveTo>
                <a:lnTo>
                  <a:pt x="0" y="13716"/>
                </a:lnTo>
                <a:lnTo>
                  <a:pt x="11843" y="2964"/>
                </a:lnTo>
                <a:lnTo>
                  <a:pt x="16461" y="0"/>
                </a:lnTo>
                <a:lnTo>
                  <a:pt x="30814" y="0"/>
                </a:lnTo>
                <a:lnTo>
                  <a:pt x="30692" y="1016"/>
                </a:lnTo>
                <a:lnTo>
                  <a:pt x="15452" y="1016"/>
                </a:lnTo>
                <a:lnTo>
                  <a:pt x="12404" y="13716"/>
                </a:lnTo>
                <a:close/>
              </a:path>
              <a:path w="391160" h="13969">
                <a:moveTo>
                  <a:pt x="390568" y="13716"/>
                </a:moveTo>
                <a:lnTo>
                  <a:pt x="381211" y="13716"/>
                </a:lnTo>
                <a:lnTo>
                  <a:pt x="376925" y="1809"/>
                </a:lnTo>
                <a:lnTo>
                  <a:pt x="378724" y="2964"/>
                </a:lnTo>
                <a:lnTo>
                  <a:pt x="390568" y="13716"/>
                </a:lnTo>
                <a:close/>
              </a:path>
              <a:path w="391160" h="13969">
                <a:moveTo>
                  <a:pt x="375689" y="1016"/>
                </a:moveTo>
                <a:lnTo>
                  <a:pt x="359876" y="1016"/>
                </a:lnTo>
                <a:lnTo>
                  <a:pt x="359754" y="0"/>
                </a:lnTo>
                <a:lnTo>
                  <a:pt x="374106" y="0"/>
                </a:lnTo>
                <a:lnTo>
                  <a:pt x="375689" y="1016"/>
                </a:lnTo>
                <a:close/>
              </a:path>
            </a:pathLst>
          </a:custGeom>
          <a:solidFill>
            <a:srgbClr val="E6E6E6"/>
          </a:solidFill>
        </p:spPr>
        <p:txBody>
          <a:bodyPr wrap="square" lIns="0" tIns="0" rIns="0" bIns="0" rtlCol="0"/>
          <a:lstStyle/>
          <a:p>
            <a:endParaRPr/>
          </a:p>
        </p:txBody>
      </p:sp>
      <p:sp>
        <p:nvSpPr>
          <p:cNvPr id="604" name="object 604"/>
          <p:cNvSpPr/>
          <p:nvPr/>
        </p:nvSpPr>
        <p:spPr>
          <a:xfrm>
            <a:off x="2931661" y="3065449"/>
            <a:ext cx="358140" cy="10160"/>
          </a:xfrm>
          <a:custGeom>
            <a:avLst/>
            <a:gdLst/>
            <a:ahLst/>
            <a:cxnLst/>
            <a:rect l="l" t="t" r="r" b="b"/>
            <a:pathLst>
              <a:path w="358139" h="10160">
                <a:moveTo>
                  <a:pt x="14352" y="9982"/>
                </a:moveTo>
                <a:lnTo>
                  <a:pt x="0" y="9982"/>
                </a:lnTo>
                <a:lnTo>
                  <a:pt x="15550" y="0"/>
                </a:lnTo>
                <a:lnTo>
                  <a:pt x="14352" y="9982"/>
                </a:lnTo>
                <a:close/>
              </a:path>
              <a:path w="358139" h="10160">
                <a:moveTo>
                  <a:pt x="357644" y="9982"/>
                </a:moveTo>
                <a:lnTo>
                  <a:pt x="343292" y="9982"/>
                </a:lnTo>
                <a:lnTo>
                  <a:pt x="342094" y="0"/>
                </a:lnTo>
                <a:lnTo>
                  <a:pt x="357644" y="9982"/>
                </a:lnTo>
                <a:close/>
              </a:path>
            </a:pathLst>
          </a:custGeom>
          <a:solidFill>
            <a:srgbClr val="E8E8E8"/>
          </a:solidFill>
        </p:spPr>
        <p:txBody>
          <a:bodyPr wrap="square" lIns="0" tIns="0" rIns="0" bIns="0" rtlCol="0"/>
          <a:lstStyle/>
          <a:p>
            <a:endParaRPr/>
          </a:p>
        </p:txBody>
      </p:sp>
      <p:sp>
        <p:nvSpPr>
          <p:cNvPr id="605" name="object 605"/>
          <p:cNvSpPr/>
          <p:nvPr/>
        </p:nvSpPr>
        <p:spPr>
          <a:xfrm>
            <a:off x="2949862" y="3054096"/>
            <a:ext cx="321310" cy="10160"/>
          </a:xfrm>
          <a:custGeom>
            <a:avLst/>
            <a:gdLst/>
            <a:ahLst/>
            <a:cxnLst/>
            <a:rect l="l" t="t" r="r" b="b"/>
            <a:pathLst>
              <a:path w="321310" h="10160">
                <a:moveTo>
                  <a:pt x="17365" y="9652"/>
                </a:moveTo>
                <a:lnTo>
                  <a:pt x="0" y="9652"/>
                </a:lnTo>
                <a:lnTo>
                  <a:pt x="15036" y="0"/>
                </a:lnTo>
                <a:lnTo>
                  <a:pt x="18523" y="0"/>
                </a:lnTo>
                <a:lnTo>
                  <a:pt x="17365" y="9652"/>
                </a:lnTo>
                <a:close/>
              </a:path>
              <a:path w="321310" h="10160">
                <a:moveTo>
                  <a:pt x="321243" y="9652"/>
                </a:moveTo>
                <a:lnTo>
                  <a:pt x="308449" y="9652"/>
                </a:lnTo>
                <a:lnTo>
                  <a:pt x="294550" y="0"/>
                </a:lnTo>
                <a:lnTo>
                  <a:pt x="306207" y="0"/>
                </a:lnTo>
                <a:lnTo>
                  <a:pt x="321243" y="9652"/>
                </a:lnTo>
                <a:close/>
              </a:path>
            </a:pathLst>
          </a:custGeom>
          <a:solidFill>
            <a:srgbClr val="E8E8E8"/>
          </a:solidFill>
        </p:spPr>
        <p:txBody>
          <a:bodyPr wrap="square" lIns="0" tIns="0" rIns="0" bIns="0" rtlCol="0"/>
          <a:lstStyle/>
          <a:p>
            <a:endParaRPr/>
          </a:p>
        </p:txBody>
      </p:sp>
      <p:sp>
        <p:nvSpPr>
          <p:cNvPr id="606" name="object 606"/>
          <p:cNvSpPr/>
          <p:nvPr/>
        </p:nvSpPr>
        <p:spPr>
          <a:xfrm>
            <a:off x="2964898" y="3043427"/>
            <a:ext cx="291465" cy="10795"/>
          </a:xfrm>
          <a:custGeom>
            <a:avLst/>
            <a:gdLst/>
            <a:ahLst/>
            <a:cxnLst/>
            <a:rect l="l" t="t" r="r" b="b"/>
            <a:pathLst>
              <a:path w="291464" h="10794">
                <a:moveTo>
                  <a:pt x="31285" y="7620"/>
                </a:moveTo>
                <a:lnTo>
                  <a:pt x="6120" y="7620"/>
                </a:lnTo>
                <a:lnTo>
                  <a:pt x="23785" y="0"/>
                </a:lnTo>
                <a:lnTo>
                  <a:pt x="33114" y="0"/>
                </a:lnTo>
                <a:lnTo>
                  <a:pt x="31285" y="7620"/>
                </a:lnTo>
                <a:close/>
              </a:path>
              <a:path w="291464" h="10794">
                <a:moveTo>
                  <a:pt x="3487" y="10668"/>
                </a:moveTo>
                <a:lnTo>
                  <a:pt x="0" y="10668"/>
                </a:lnTo>
                <a:lnTo>
                  <a:pt x="1934" y="9426"/>
                </a:lnTo>
                <a:lnTo>
                  <a:pt x="3729" y="8652"/>
                </a:lnTo>
                <a:lnTo>
                  <a:pt x="3487" y="10668"/>
                </a:lnTo>
                <a:close/>
              </a:path>
              <a:path w="291464" h="10794">
                <a:moveTo>
                  <a:pt x="291171" y="10668"/>
                </a:moveTo>
                <a:lnTo>
                  <a:pt x="279514" y="10668"/>
                </a:lnTo>
                <a:lnTo>
                  <a:pt x="275125" y="7620"/>
                </a:lnTo>
                <a:lnTo>
                  <a:pt x="261409" y="7620"/>
                </a:lnTo>
                <a:lnTo>
                  <a:pt x="258666" y="0"/>
                </a:lnTo>
                <a:lnTo>
                  <a:pt x="267385" y="0"/>
                </a:lnTo>
                <a:lnTo>
                  <a:pt x="289236" y="9426"/>
                </a:lnTo>
                <a:lnTo>
                  <a:pt x="291171" y="10668"/>
                </a:lnTo>
                <a:close/>
              </a:path>
            </a:pathLst>
          </a:custGeom>
          <a:solidFill>
            <a:srgbClr val="E9E9E9"/>
          </a:solidFill>
        </p:spPr>
        <p:txBody>
          <a:bodyPr wrap="square" lIns="0" tIns="0" rIns="0" bIns="0" rtlCol="0"/>
          <a:lstStyle/>
          <a:p>
            <a:endParaRPr/>
          </a:p>
        </p:txBody>
      </p:sp>
      <p:sp>
        <p:nvSpPr>
          <p:cNvPr id="607" name="object 607"/>
          <p:cNvSpPr/>
          <p:nvPr/>
        </p:nvSpPr>
        <p:spPr>
          <a:xfrm>
            <a:off x="2988684" y="3032760"/>
            <a:ext cx="243840" cy="10795"/>
          </a:xfrm>
          <a:custGeom>
            <a:avLst/>
            <a:gdLst/>
            <a:ahLst/>
            <a:cxnLst/>
            <a:rect l="l" t="t" r="r" b="b"/>
            <a:pathLst>
              <a:path w="243839" h="10794">
                <a:moveTo>
                  <a:pt x="37979" y="5588"/>
                </a:moveTo>
                <a:lnTo>
                  <a:pt x="11774" y="5588"/>
                </a:lnTo>
                <a:lnTo>
                  <a:pt x="22528" y="949"/>
                </a:lnTo>
                <a:lnTo>
                  <a:pt x="26331" y="0"/>
                </a:lnTo>
                <a:lnTo>
                  <a:pt x="46027" y="0"/>
                </a:lnTo>
                <a:lnTo>
                  <a:pt x="37979" y="5588"/>
                </a:lnTo>
                <a:close/>
              </a:path>
              <a:path w="243839" h="10794">
                <a:moveTo>
                  <a:pt x="9328" y="10667"/>
                </a:moveTo>
                <a:lnTo>
                  <a:pt x="0" y="10667"/>
                </a:lnTo>
                <a:lnTo>
                  <a:pt x="10406" y="6178"/>
                </a:lnTo>
                <a:lnTo>
                  <a:pt x="9328" y="10667"/>
                </a:lnTo>
                <a:close/>
              </a:path>
              <a:path w="243839" h="10794">
                <a:moveTo>
                  <a:pt x="243599" y="10667"/>
                </a:moveTo>
                <a:lnTo>
                  <a:pt x="234880" y="10667"/>
                </a:lnTo>
                <a:lnTo>
                  <a:pt x="233277" y="6215"/>
                </a:lnTo>
                <a:lnTo>
                  <a:pt x="243599" y="10667"/>
                </a:lnTo>
                <a:close/>
              </a:path>
              <a:path w="243839" h="10794">
                <a:moveTo>
                  <a:pt x="231824" y="5588"/>
                </a:moveTo>
                <a:lnTo>
                  <a:pt x="211715" y="5588"/>
                </a:lnTo>
                <a:lnTo>
                  <a:pt x="200985" y="0"/>
                </a:lnTo>
                <a:lnTo>
                  <a:pt x="217267" y="0"/>
                </a:lnTo>
                <a:lnTo>
                  <a:pt x="221070" y="949"/>
                </a:lnTo>
                <a:lnTo>
                  <a:pt x="231824" y="5588"/>
                </a:lnTo>
                <a:close/>
              </a:path>
            </a:pathLst>
          </a:custGeom>
          <a:solidFill>
            <a:srgbClr val="EBEBEB"/>
          </a:solidFill>
        </p:spPr>
        <p:txBody>
          <a:bodyPr wrap="square" lIns="0" tIns="0" rIns="0" bIns="0" rtlCol="0"/>
          <a:lstStyle/>
          <a:p>
            <a:endParaRPr/>
          </a:p>
        </p:txBody>
      </p:sp>
      <p:sp>
        <p:nvSpPr>
          <p:cNvPr id="608" name="object 608"/>
          <p:cNvSpPr/>
          <p:nvPr/>
        </p:nvSpPr>
        <p:spPr>
          <a:xfrm>
            <a:off x="3015016" y="3020567"/>
            <a:ext cx="191135" cy="12700"/>
          </a:xfrm>
          <a:custGeom>
            <a:avLst/>
            <a:gdLst/>
            <a:ahLst/>
            <a:cxnLst/>
            <a:rect l="l" t="t" r="r" b="b"/>
            <a:pathLst>
              <a:path w="191135" h="12700">
                <a:moveTo>
                  <a:pt x="19695" y="12191"/>
                </a:moveTo>
                <a:lnTo>
                  <a:pt x="0" y="12191"/>
                </a:lnTo>
                <a:lnTo>
                  <a:pt x="44352" y="1120"/>
                </a:lnTo>
                <a:lnTo>
                  <a:pt x="58095" y="0"/>
                </a:lnTo>
                <a:lnTo>
                  <a:pt x="132840" y="0"/>
                </a:lnTo>
                <a:lnTo>
                  <a:pt x="146583" y="1120"/>
                </a:lnTo>
                <a:lnTo>
                  <a:pt x="162446" y="5080"/>
                </a:lnTo>
                <a:lnTo>
                  <a:pt x="29935" y="5080"/>
                </a:lnTo>
                <a:lnTo>
                  <a:pt x="19695" y="12191"/>
                </a:lnTo>
                <a:close/>
              </a:path>
              <a:path w="191135" h="12700">
                <a:moveTo>
                  <a:pt x="190936" y="12191"/>
                </a:moveTo>
                <a:lnTo>
                  <a:pt x="174654" y="12191"/>
                </a:lnTo>
                <a:lnTo>
                  <a:pt x="161000" y="5080"/>
                </a:lnTo>
                <a:lnTo>
                  <a:pt x="162446" y="5080"/>
                </a:lnTo>
                <a:lnTo>
                  <a:pt x="190936" y="12191"/>
                </a:lnTo>
                <a:close/>
              </a:path>
            </a:pathLst>
          </a:custGeom>
          <a:solidFill>
            <a:srgbClr val="EBEBEB"/>
          </a:solidFill>
        </p:spPr>
        <p:txBody>
          <a:bodyPr wrap="square" lIns="0" tIns="0" rIns="0" bIns="0" rtlCol="0"/>
          <a:lstStyle/>
          <a:p>
            <a:endParaRPr/>
          </a:p>
        </p:txBody>
      </p:sp>
      <p:sp>
        <p:nvSpPr>
          <p:cNvPr id="609" name="object 609"/>
          <p:cNvSpPr/>
          <p:nvPr/>
        </p:nvSpPr>
        <p:spPr>
          <a:xfrm>
            <a:off x="3073111" y="3017520"/>
            <a:ext cx="74930" cy="3175"/>
          </a:xfrm>
          <a:custGeom>
            <a:avLst/>
            <a:gdLst/>
            <a:ahLst/>
            <a:cxnLst/>
            <a:rect l="l" t="t" r="r" b="b"/>
            <a:pathLst>
              <a:path w="74930" h="3175">
                <a:moveTo>
                  <a:pt x="74745" y="3047"/>
                </a:moveTo>
                <a:lnTo>
                  <a:pt x="0" y="3047"/>
                </a:lnTo>
                <a:lnTo>
                  <a:pt x="37372" y="0"/>
                </a:lnTo>
                <a:lnTo>
                  <a:pt x="74745" y="3047"/>
                </a:lnTo>
                <a:close/>
              </a:path>
            </a:pathLst>
          </a:custGeom>
          <a:solidFill>
            <a:srgbClr val="EDEDED"/>
          </a:solidFill>
        </p:spPr>
        <p:txBody>
          <a:bodyPr wrap="square" lIns="0" tIns="0" rIns="0" bIns="0" rtlCol="0"/>
          <a:lstStyle/>
          <a:p>
            <a:endParaRPr/>
          </a:p>
        </p:txBody>
      </p:sp>
      <p:sp>
        <p:nvSpPr>
          <p:cNvPr id="610" name="object 610"/>
          <p:cNvSpPr/>
          <p:nvPr/>
        </p:nvSpPr>
        <p:spPr>
          <a:xfrm>
            <a:off x="2823972" y="3015995"/>
            <a:ext cx="573405" cy="520065"/>
          </a:xfrm>
          <a:custGeom>
            <a:avLst/>
            <a:gdLst/>
            <a:ahLst/>
            <a:cxnLst/>
            <a:rect l="l" t="t" r="r" b="b"/>
            <a:pathLst>
              <a:path w="573404" h="520064">
                <a:moveTo>
                  <a:pt x="3047" y="300224"/>
                </a:moveTo>
                <a:lnTo>
                  <a:pt x="1524" y="286512"/>
                </a:lnTo>
                <a:lnTo>
                  <a:pt x="0" y="274320"/>
                </a:lnTo>
                <a:lnTo>
                  <a:pt x="0" y="246888"/>
                </a:lnTo>
                <a:lnTo>
                  <a:pt x="6096" y="207264"/>
                </a:lnTo>
                <a:lnTo>
                  <a:pt x="22860" y="158496"/>
                </a:lnTo>
                <a:lnTo>
                  <a:pt x="28956" y="147828"/>
                </a:lnTo>
                <a:lnTo>
                  <a:pt x="35052" y="135636"/>
                </a:lnTo>
                <a:lnTo>
                  <a:pt x="65532" y="94488"/>
                </a:lnTo>
                <a:lnTo>
                  <a:pt x="105156" y="59436"/>
                </a:lnTo>
                <a:lnTo>
                  <a:pt x="144779" y="35052"/>
                </a:lnTo>
                <a:lnTo>
                  <a:pt x="144503" y="37351"/>
                </a:lnTo>
                <a:lnTo>
                  <a:pt x="128016" y="47244"/>
                </a:lnTo>
                <a:lnTo>
                  <a:pt x="127226" y="47751"/>
                </a:lnTo>
                <a:lnTo>
                  <a:pt x="123443" y="47751"/>
                </a:lnTo>
                <a:lnTo>
                  <a:pt x="123127" y="50386"/>
                </a:lnTo>
                <a:lnTo>
                  <a:pt x="107470" y="60451"/>
                </a:lnTo>
                <a:lnTo>
                  <a:pt x="106679" y="60451"/>
                </a:lnTo>
                <a:lnTo>
                  <a:pt x="106529" y="61078"/>
                </a:lnTo>
                <a:lnTo>
                  <a:pt x="91163" y="73151"/>
                </a:lnTo>
                <a:lnTo>
                  <a:pt x="89915" y="73151"/>
                </a:lnTo>
                <a:lnTo>
                  <a:pt x="89626" y="74359"/>
                </a:lnTo>
                <a:lnTo>
                  <a:pt x="85344" y="77724"/>
                </a:lnTo>
                <a:lnTo>
                  <a:pt x="67056" y="96012"/>
                </a:lnTo>
                <a:lnTo>
                  <a:pt x="65918" y="97490"/>
                </a:lnTo>
                <a:lnTo>
                  <a:pt x="64007" y="98551"/>
                </a:lnTo>
                <a:lnTo>
                  <a:pt x="63805" y="100237"/>
                </a:lnTo>
                <a:lnTo>
                  <a:pt x="55333" y="111251"/>
                </a:lnTo>
                <a:lnTo>
                  <a:pt x="54863" y="111251"/>
                </a:lnTo>
                <a:lnTo>
                  <a:pt x="54450" y="112398"/>
                </a:lnTo>
                <a:lnTo>
                  <a:pt x="51816" y="115824"/>
                </a:lnTo>
                <a:lnTo>
                  <a:pt x="46010" y="123951"/>
                </a:lnTo>
                <a:lnTo>
                  <a:pt x="44195" y="123951"/>
                </a:lnTo>
                <a:lnTo>
                  <a:pt x="43829" y="127005"/>
                </a:lnTo>
                <a:lnTo>
                  <a:pt x="36938" y="136651"/>
                </a:lnTo>
                <a:lnTo>
                  <a:pt x="36575" y="136651"/>
                </a:lnTo>
                <a:lnTo>
                  <a:pt x="36495" y="137320"/>
                </a:lnTo>
                <a:lnTo>
                  <a:pt x="30480" y="149351"/>
                </a:lnTo>
                <a:lnTo>
                  <a:pt x="28955" y="149351"/>
                </a:lnTo>
                <a:lnTo>
                  <a:pt x="22859" y="162051"/>
                </a:lnTo>
                <a:lnTo>
                  <a:pt x="22218" y="167399"/>
                </a:lnTo>
                <a:lnTo>
                  <a:pt x="19812" y="172212"/>
                </a:lnTo>
                <a:lnTo>
                  <a:pt x="18859" y="174751"/>
                </a:lnTo>
                <a:lnTo>
                  <a:pt x="18287" y="174751"/>
                </a:lnTo>
                <a:lnTo>
                  <a:pt x="17270" y="178988"/>
                </a:lnTo>
                <a:lnTo>
                  <a:pt x="15240" y="184404"/>
                </a:lnTo>
                <a:lnTo>
                  <a:pt x="14478" y="187451"/>
                </a:lnTo>
                <a:lnTo>
                  <a:pt x="12191" y="187451"/>
                </a:lnTo>
                <a:lnTo>
                  <a:pt x="10667" y="200151"/>
                </a:lnTo>
                <a:lnTo>
                  <a:pt x="9143" y="200151"/>
                </a:lnTo>
                <a:lnTo>
                  <a:pt x="7619" y="212851"/>
                </a:lnTo>
                <a:lnTo>
                  <a:pt x="4571" y="225551"/>
                </a:lnTo>
                <a:lnTo>
                  <a:pt x="1523" y="250951"/>
                </a:lnTo>
                <a:lnTo>
                  <a:pt x="1523" y="276351"/>
                </a:lnTo>
                <a:lnTo>
                  <a:pt x="3047" y="276351"/>
                </a:lnTo>
                <a:lnTo>
                  <a:pt x="3047" y="300224"/>
                </a:lnTo>
                <a:close/>
              </a:path>
              <a:path w="573404" h="520064">
                <a:moveTo>
                  <a:pt x="148336" y="35051"/>
                </a:moveTo>
                <a:lnTo>
                  <a:pt x="144780" y="35051"/>
                </a:lnTo>
                <a:lnTo>
                  <a:pt x="175260" y="19812"/>
                </a:lnTo>
                <a:lnTo>
                  <a:pt x="188976" y="15240"/>
                </a:lnTo>
                <a:lnTo>
                  <a:pt x="201168" y="12192"/>
                </a:lnTo>
                <a:lnTo>
                  <a:pt x="214883" y="7620"/>
                </a:lnTo>
                <a:lnTo>
                  <a:pt x="228600" y="4572"/>
                </a:lnTo>
                <a:lnTo>
                  <a:pt x="242316" y="3048"/>
                </a:lnTo>
                <a:lnTo>
                  <a:pt x="257556" y="1524"/>
                </a:lnTo>
                <a:lnTo>
                  <a:pt x="271272" y="0"/>
                </a:lnTo>
                <a:lnTo>
                  <a:pt x="301752" y="0"/>
                </a:lnTo>
                <a:lnTo>
                  <a:pt x="315467" y="1524"/>
                </a:lnTo>
                <a:lnTo>
                  <a:pt x="330708" y="3048"/>
                </a:lnTo>
                <a:lnTo>
                  <a:pt x="272795" y="3048"/>
                </a:lnTo>
                <a:lnTo>
                  <a:pt x="257556" y="4572"/>
                </a:lnTo>
                <a:lnTo>
                  <a:pt x="230124" y="7620"/>
                </a:lnTo>
                <a:lnTo>
                  <a:pt x="202692" y="13716"/>
                </a:lnTo>
                <a:lnTo>
                  <a:pt x="188976" y="18288"/>
                </a:lnTo>
                <a:lnTo>
                  <a:pt x="178139" y="22351"/>
                </a:lnTo>
                <a:lnTo>
                  <a:pt x="175259" y="22351"/>
                </a:lnTo>
                <a:lnTo>
                  <a:pt x="174957" y="23612"/>
                </a:lnTo>
                <a:lnTo>
                  <a:pt x="150876" y="33528"/>
                </a:lnTo>
                <a:lnTo>
                  <a:pt x="148336" y="35051"/>
                </a:lnTo>
                <a:close/>
              </a:path>
              <a:path w="573404" h="520064">
                <a:moveTo>
                  <a:pt x="567396" y="310546"/>
                </a:moveTo>
                <a:lnTo>
                  <a:pt x="569975" y="289051"/>
                </a:lnTo>
                <a:lnTo>
                  <a:pt x="571499" y="250951"/>
                </a:lnTo>
                <a:lnTo>
                  <a:pt x="569976" y="250951"/>
                </a:lnTo>
                <a:lnTo>
                  <a:pt x="569975" y="225551"/>
                </a:lnTo>
                <a:lnTo>
                  <a:pt x="567435" y="225551"/>
                </a:lnTo>
                <a:lnTo>
                  <a:pt x="566927" y="220980"/>
                </a:lnTo>
                <a:lnTo>
                  <a:pt x="566927" y="212851"/>
                </a:lnTo>
                <a:lnTo>
                  <a:pt x="564895" y="212851"/>
                </a:lnTo>
                <a:lnTo>
                  <a:pt x="563879" y="208786"/>
                </a:lnTo>
                <a:lnTo>
                  <a:pt x="563879" y="200151"/>
                </a:lnTo>
                <a:lnTo>
                  <a:pt x="561720" y="200151"/>
                </a:lnTo>
                <a:lnTo>
                  <a:pt x="560831" y="196594"/>
                </a:lnTo>
                <a:lnTo>
                  <a:pt x="560831" y="187451"/>
                </a:lnTo>
                <a:lnTo>
                  <a:pt x="558545" y="187451"/>
                </a:lnTo>
                <a:lnTo>
                  <a:pt x="557784" y="184404"/>
                </a:lnTo>
                <a:lnTo>
                  <a:pt x="556259" y="180339"/>
                </a:lnTo>
                <a:lnTo>
                  <a:pt x="556259" y="174751"/>
                </a:lnTo>
                <a:lnTo>
                  <a:pt x="554164" y="174751"/>
                </a:lnTo>
                <a:lnTo>
                  <a:pt x="550163" y="164083"/>
                </a:lnTo>
                <a:lnTo>
                  <a:pt x="550163" y="162051"/>
                </a:lnTo>
                <a:lnTo>
                  <a:pt x="549401" y="162051"/>
                </a:lnTo>
                <a:lnTo>
                  <a:pt x="548639" y="160020"/>
                </a:lnTo>
                <a:lnTo>
                  <a:pt x="544067" y="152018"/>
                </a:lnTo>
                <a:lnTo>
                  <a:pt x="544067" y="149351"/>
                </a:lnTo>
                <a:lnTo>
                  <a:pt x="542543" y="149351"/>
                </a:lnTo>
                <a:lnTo>
                  <a:pt x="536447" y="137159"/>
                </a:lnTo>
                <a:lnTo>
                  <a:pt x="536447" y="136651"/>
                </a:lnTo>
                <a:lnTo>
                  <a:pt x="536121" y="136651"/>
                </a:lnTo>
                <a:lnTo>
                  <a:pt x="529027" y="125617"/>
                </a:lnTo>
                <a:lnTo>
                  <a:pt x="528827" y="123951"/>
                </a:lnTo>
                <a:lnTo>
                  <a:pt x="527957" y="123951"/>
                </a:lnTo>
                <a:lnTo>
                  <a:pt x="522732" y="115824"/>
                </a:lnTo>
                <a:lnTo>
                  <a:pt x="519683" y="112221"/>
                </a:lnTo>
                <a:lnTo>
                  <a:pt x="519683" y="111251"/>
                </a:lnTo>
                <a:lnTo>
                  <a:pt x="518863" y="111251"/>
                </a:lnTo>
                <a:lnTo>
                  <a:pt x="505968" y="96012"/>
                </a:lnTo>
                <a:lnTo>
                  <a:pt x="487680" y="77724"/>
                </a:lnTo>
                <a:lnTo>
                  <a:pt x="485038" y="75691"/>
                </a:lnTo>
                <a:lnTo>
                  <a:pt x="483107" y="73151"/>
                </a:lnTo>
                <a:lnTo>
                  <a:pt x="481736" y="73151"/>
                </a:lnTo>
                <a:lnTo>
                  <a:pt x="468879" y="63262"/>
                </a:lnTo>
                <a:lnTo>
                  <a:pt x="467867" y="60451"/>
                </a:lnTo>
                <a:lnTo>
                  <a:pt x="464819" y="60451"/>
                </a:lnTo>
                <a:lnTo>
                  <a:pt x="449911" y="50512"/>
                </a:lnTo>
                <a:lnTo>
                  <a:pt x="449579" y="47751"/>
                </a:lnTo>
                <a:lnTo>
                  <a:pt x="445769" y="47751"/>
                </a:lnTo>
                <a:lnTo>
                  <a:pt x="445008" y="47244"/>
                </a:lnTo>
                <a:lnTo>
                  <a:pt x="422148" y="33528"/>
                </a:lnTo>
                <a:lnTo>
                  <a:pt x="397980" y="22954"/>
                </a:lnTo>
                <a:lnTo>
                  <a:pt x="397763" y="22351"/>
                </a:lnTo>
                <a:lnTo>
                  <a:pt x="396239" y="22351"/>
                </a:lnTo>
                <a:lnTo>
                  <a:pt x="384048" y="18288"/>
                </a:lnTo>
                <a:lnTo>
                  <a:pt x="371856" y="13716"/>
                </a:lnTo>
                <a:lnTo>
                  <a:pt x="344424" y="7620"/>
                </a:lnTo>
                <a:lnTo>
                  <a:pt x="330708" y="6096"/>
                </a:lnTo>
                <a:lnTo>
                  <a:pt x="315467" y="4572"/>
                </a:lnTo>
                <a:lnTo>
                  <a:pt x="301752" y="3048"/>
                </a:lnTo>
                <a:lnTo>
                  <a:pt x="330708" y="3048"/>
                </a:lnTo>
                <a:lnTo>
                  <a:pt x="344424" y="4572"/>
                </a:lnTo>
                <a:lnTo>
                  <a:pt x="358139" y="7620"/>
                </a:lnTo>
                <a:lnTo>
                  <a:pt x="371856" y="12192"/>
                </a:lnTo>
                <a:lnTo>
                  <a:pt x="385572" y="15240"/>
                </a:lnTo>
                <a:lnTo>
                  <a:pt x="423672" y="32004"/>
                </a:lnTo>
                <a:lnTo>
                  <a:pt x="469392" y="59436"/>
                </a:lnTo>
                <a:lnTo>
                  <a:pt x="507492" y="94488"/>
                </a:lnTo>
                <a:lnTo>
                  <a:pt x="537972" y="135636"/>
                </a:lnTo>
                <a:lnTo>
                  <a:pt x="550163" y="158496"/>
                </a:lnTo>
                <a:lnTo>
                  <a:pt x="556260" y="170688"/>
                </a:lnTo>
                <a:lnTo>
                  <a:pt x="569976" y="220980"/>
                </a:lnTo>
                <a:lnTo>
                  <a:pt x="573024" y="274320"/>
                </a:lnTo>
                <a:lnTo>
                  <a:pt x="571500" y="286512"/>
                </a:lnTo>
                <a:lnTo>
                  <a:pt x="569976" y="300228"/>
                </a:lnTo>
                <a:lnTo>
                  <a:pt x="567396" y="310546"/>
                </a:lnTo>
                <a:close/>
              </a:path>
              <a:path w="573404" h="520064">
                <a:moveTo>
                  <a:pt x="265786" y="519684"/>
                </a:moveTo>
                <a:lnTo>
                  <a:pt x="257556" y="519684"/>
                </a:lnTo>
                <a:lnTo>
                  <a:pt x="248411" y="517651"/>
                </a:lnTo>
                <a:lnTo>
                  <a:pt x="256031" y="517651"/>
                </a:lnTo>
                <a:lnTo>
                  <a:pt x="265786" y="519684"/>
                </a:lnTo>
                <a:close/>
              </a:path>
              <a:path w="573404" h="520064">
                <a:moveTo>
                  <a:pt x="161020" y="493642"/>
                </a:moveTo>
                <a:lnTo>
                  <a:pt x="157842" y="492251"/>
                </a:lnTo>
                <a:lnTo>
                  <a:pt x="160019" y="492251"/>
                </a:lnTo>
                <a:lnTo>
                  <a:pt x="161020" y="493642"/>
                </a:lnTo>
                <a:close/>
              </a:path>
              <a:path w="573404" h="520064">
                <a:moveTo>
                  <a:pt x="116328" y="468954"/>
                </a:moveTo>
                <a:lnTo>
                  <a:pt x="113057" y="466851"/>
                </a:lnTo>
                <a:lnTo>
                  <a:pt x="115823" y="466851"/>
                </a:lnTo>
                <a:lnTo>
                  <a:pt x="116328" y="468954"/>
                </a:lnTo>
                <a:close/>
              </a:path>
              <a:path w="573404" h="520064">
                <a:moveTo>
                  <a:pt x="59435" y="417991"/>
                </a:moveTo>
                <a:lnTo>
                  <a:pt x="57794" y="416051"/>
                </a:lnTo>
                <a:lnTo>
                  <a:pt x="59435" y="416051"/>
                </a:lnTo>
                <a:lnTo>
                  <a:pt x="59435" y="417991"/>
                </a:lnTo>
                <a:close/>
              </a:path>
              <a:path w="573404" h="520064">
                <a:moveTo>
                  <a:pt x="48767" y="405383"/>
                </a:moveTo>
                <a:lnTo>
                  <a:pt x="47461" y="403351"/>
                </a:lnTo>
                <a:lnTo>
                  <a:pt x="48767" y="403351"/>
                </a:lnTo>
                <a:lnTo>
                  <a:pt x="48767" y="405383"/>
                </a:lnTo>
                <a:close/>
              </a:path>
              <a:path w="573404" h="520064">
                <a:moveTo>
                  <a:pt x="41572" y="394190"/>
                </a:moveTo>
                <a:lnTo>
                  <a:pt x="39297" y="390651"/>
                </a:lnTo>
                <a:lnTo>
                  <a:pt x="41147" y="390651"/>
                </a:lnTo>
                <a:lnTo>
                  <a:pt x="41572" y="394190"/>
                </a:lnTo>
                <a:close/>
              </a:path>
              <a:path w="573404" h="520064">
                <a:moveTo>
                  <a:pt x="33527" y="381380"/>
                </a:moveTo>
                <a:lnTo>
                  <a:pt x="31568" y="377951"/>
                </a:lnTo>
                <a:lnTo>
                  <a:pt x="33527" y="377951"/>
                </a:lnTo>
                <a:lnTo>
                  <a:pt x="33527" y="381380"/>
                </a:lnTo>
                <a:close/>
              </a:path>
              <a:path w="573404" h="520064">
                <a:moveTo>
                  <a:pt x="25907" y="367283"/>
                </a:moveTo>
                <a:lnTo>
                  <a:pt x="24891" y="365251"/>
                </a:lnTo>
                <a:lnTo>
                  <a:pt x="25907" y="365251"/>
                </a:lnTo>
                <a:lnTo>
                  <a:pt x="25907" y="367283"/>
                </a:lnTo>
                <a:close/>
              </a:path>
              <a:path w="573404" h="520064">
                <a:moveTo>
                  <a:pt x="19811" y="353059"/>
                </a:moveTo>
                <a:lnTo>
                  <a:pt x="19621" y="352551"/>
                </a:lnTo>
                <a:lnTo>
                  <a:pt x="19811" y="352551"/>
                </a:lnTo>
                <a:lnTo>
                  <a:pt x="19811" y="353059"/>
                </a:lnTo>
                <a:close/>
              </a:path>
              <a:path w="573404" h="520064">
                <a:moveTo>
                  <a:pt x="15239" y="341883"/>
                </a:moveTo>
                <a:lnTo>
                  <a:pt x="14369" y="339851"/>
                </a:lnTo>
                <a:lnTo>
                  <a:pt x="15239" y="339851"/>
                </a:lnTo>
                <a:lnTo>
                  <a:pt x="15239" y="341883"/>
                </a:lnTo>
                <a:close/>
              </a:path>
              <a:path w="573404" h="520064">
                <a:moveTo>
                  <a:pt x="10667" y="329183"/>
                </a:moveTo>
                <a:lnTo>
                  <a:pt x="9990" y="327151"/>
                </a:lnTo>
                <a:lnTo>
                  <a:pt x="10667" y="327151"/>
                </a:lnTo>
                <a:lnTo>
                  <a:pt x="10667" y="329183"/>
                </a:lnTo>
                <a:close/>
              </a:path>
              <a:path w="573404" h="520064">
                <a:moveTo>
                  <a:pt x="7619" y="318514"/>
                </a:moveTo>
                <a:lnTo>
                  <a:pt x="6603" y="314451"/>
                </a:lnTo>
                <a:lnTo>
                  <a:pt x="7619" y="314451"/>
                </a:lnTo>
                <a:lnTo>
                  <a:pt x="7619" y="318514"/>
                </a:lnTo>
                <a:close/>
              </a:path>
              <a:path w="573404" h="520064">
                <a:moveTo>
                  <a:pt x="6095" y="312418"/>
                </a:moveTo>
                <a:lnTo>
                  <a:pt x="3428" y="301751"/>
                </a:lnTo>
                <a:lnTo>
                  <a:pt x="6095" y="301751"/>
                </a:lnTo>
                <a:lnTo>
                  <a:pt x="6095" y="312418"/>
                </a:lnTo>
                <a:close/>
              </a:path>
              <a:path w="573404" h="520064">
                <a:moveTo>
                  <a:pt x="562273" y="331839"/>
                </a:moveTo>
                <a:lnTo>
                  <a:pt x="565403" y="314451"/>
                </a:lnTo>
                <a:lnTo>
                  <a:pt x="566420" y="314451"/>
                </a:lnTo>
                <a:lnTo>
                  <a:pt x="563880" y="324612"/>
                </a:lnTo>
                <a:lnTo>
                  <a:pt x="562273" y="331839"/>
                </a:lnTo>
                <a:close/>
              </a:path>
              <a:path w="573404" h="520064">
                <a:moveTo>
                  <a:pt x="552039" y="357437"/>
                </a:moveTo>
                <a:lnTo>
                  <a:pt x="553211" y="352551"/>
                </a:lnTo>
                <a:lnTo>
                  <a:pt x="554482" y="352551"/>
                </a:lnTo>
                <a:lnTo>
                  <a:pt x="552039" y="357437"/>
                </a:lnTo>
                <a:close/>
              </a:path>
              <a:path w="573404" h="520064">
                <a:moveTo>
                  <a:pt x="538063" y="383920"/>
                </a:moveTo>
                <a:lnTo>
                  <a:pt x="539495" y="377951"/>
                </a:lnTo>
                <a:lnTo>
                  <a:pt x="541019" y="377951"/>
                </a:lnTo>
                <a:lnTo>
                  <a:pt x="548639" y="365251"/>
                </a:lnTo>
                <a:lnTo>
                  <a:pt x="545592" y="373380"/>
                </a:lnTo>
                <a:lnTo>
                  <a:pt x="538063" y="383920"/>
                </a:lnTo>
                <a:close/>
              </a:path>
              <a:path w="573404" h="520064">
                <a:moveTo>
                  <a:pt x="531451" y="394191"/>
                </a:moveTo>
                <a:lnTo>
                  <a:pt x="531875" y="390651"/>
                </a:lnTo>
                <a:lnTo>
                  <a:pt x="533726" y="390651"/>
                </a:lnTo>
                <a:lnTo>
                  <a:pt x="531451" y="394191"/>
                </a:lnTo>
                <a:close/>
              </a:path>
              <a:path w="573404" h="520064">
                <a:moveTo>
                  <a:pt x="523971" y="405720"/>
                </a:moveTo>
                <a:lnTo>
                  <a:pt x="524255" y="403351"/>
                </a:lnTo>
                <a:lnTo>
                  <a:pt x="525562" y="403351"/>
                </a:lnTo>
                <a:lnTo>
                  <a:pt x="524256" y="405384"/>
                </a:lnTo>
                <a:lnTo>
                  <a:pt x="523971" y="405720"/>
                </a:lnTo>
                <a:close/>
              </a:path>
              <a:path w="573404" h="520064">
                <a:moveTo>
                  <a:pt x="511435" y="420535"/>
                </a:moveTo>
                <a:lnTo>
                  <a:pt x="513587" y="416051"/>
                </a:lnTo>
                <a:lnTo>
                  <a:pt x="515229" y="416051"/>
                </a:lnTo>
                <a:lnTo>
                  <a:pt x="511435" y="420535"/>
                </a:lnTo>
                <a:close/>
              </a:path>
              <a:path w="573404" h="520064">
                <a:moveTo>
                  <a:pt x="457001" y="468508"/>
                </a:moveTo>
                <a:lnTo>
                  <a:pt x="457199" y="466851"/>
                </a:lnTo>
                <a:lnTo>
                  <a:pt x="459486" y="466851"/>
                </a:lnTo>
                <a:lnTo>
                  <a:pt x="457001" y="468508"/>
                </a:lnTo>
                <a:close/>
              </a:path>
              <a:path w="573404" h="520064">
                <a:moveTo>
                  <a:pt x="407294" y="495947"/>
                </a:moveTo>
                <a:lnTo>
                  <a:pt x="409955" y="492251"/>
                </a:lnTo>
                <a:lnTo>
                  <a:pt x="416270" y="492251"/>
                </a:lnTo>
                <a:lnTo>
                  <a:pt x="407294" y="495947"/>
                </a:lnTo>
                <a:close/>
              </a:path>
              <a:path w="573404" h="520064">
                <a:moveTo>
                  <a:pt x="316991" y="519379"/>
                </a:moveTo>
                <a:lnTo>
                  <a:pt x="316991" y="517651"/>
                </a:lnTo>
                <a:lnTo>
                  <a:pt x="325628" y="517651"/>
                </a:lnTo>
                <a:lnTo>
                  <a:pt x="316991" y="519379"/>
                </a:lnTo>
                <a:close/>
              </a:path>
            </a:pathLst>
          </a:custGeom>
          <a:solidFill>
            <a:srgbClr val="000000"/>
          </a:solidFill>
        </p:spPr>
        <p:txBody>
          <a:bodyPr wrap="square" lIns="0" tIns="0" rIns="0" bIns="0" rtlCol="0"/>
          <a:lstStyle/>
          <a:p>
            <a:endParaRPr/>
          </a:p>
        </p:txBody>
      </p:sp>
      <p:sp>
        <p:nvSpPr>
          <p:cNvPr id="611" name="object 611"/>
          <p:cNvSpPr/>
          <p:nvPr/>
        </p:nvSpPr>
        <p:spPr>
          <a:xfrm>
            <a:off x="3057740" y="3531870"/>
            <a:ext cx="106045" cy="0"/>
          </a:xfrm>
          <a:custGeom>
            <a:avLst/>
            <a:gdLst/>
            <a:ahLst/>
            <a:cxnLst/>
            <a:rect l="l" t="t" r="r" b="b"/>
            <a:pathLst>
              <a:path w="106044">
                <a:moveTo>
                  <a:pt x="0" y="0"/>
                </a:moveTo>
                <a:lnTo>
                  <a:pt x="105488" y="0"/>
                </a:lnTo>
              </a:path>
            </a:pathLst>
          </a:custGeom>
          <a:ln w="4572">
            <a:solidFill>
              <a:srgbClr val="BCBCBC"/>
            </a:solidFill>
          </a:ln>
        </p:spPr>
        <p:txBody>
          <a:bodyPr wrap="square" lIns="0" tIns="0" rIns="0" bIns="0" rtlCol="0"/>
          <a:lstStyle/>
          <a:p>
            <a:endParaRPr/>
          </a:p>
        </p:txBody>
      </p:sp>
      <p:sp>
        <p:nvSpPr>
          <p:cNvPr id="612" name="object 612"/>
          <p:cNvSpPr/>
          <p:nvPr/>
        </p:nvSpPr>
        <p:spPr>
          <a:xfrm>
            <a:off x="3027177" y="3525774"/>
            <a:ext cx="167005" cy="0"/>
          </a:xfrm>
          <a:custGeom>
            <a:avLst/>
            <a:gdLst/>
            <a:ahLst/>
            <a:cxnLst/>
            <a:rect l="l" t="t" r="r" b="b"/>
            <a:pathLst>
              <a:path w="167005">
                <a:moveTo>
                  <a:pt x="0" y="0"/>
                </a:moveTo>
                <a:lnTo>
                  <a:pt x="166614" y="0"/>
                </a:lnTo>
              </a:path>
            </a:pathLst>
          </a:custGeom>
          <a:ln w="7619">
            <a:solidFill>
              <a:srgbClr val="BCBCBC"/>
            </a:solidFill>
          </a:ln>
        </p:spPr>
        <p:txBody>
          <a:bodyPr wrap="square" lIns="0" tIns="0" rIns="0" bIns="0" rtlCol="0"/>
          <a:lstStyle/>
          <a:p>
            <a:endParaRPr/>
          </a:p>
        </p:txBody>
      </p:sp>
      <p:sp>
        <p:nvSpPr>
          <p:cNvPr id="613" name="object 613"/>
          <p:cNvSpPr/>
          <p:nvPr/>
        </p:nvSpPr>
        <p:spPr>
          <a:xfrm>
            <a:off x="2999217" y="3517392"/>
            <a:ext cx="222885" cy="0"/>
          </a:xfrm>
          <a:custGeom>
            <a:avLst/>
            <a:gdLst/>
            <a:ahLst/>
            <a:cxnLst/>
            <a:rect l="l" t="t" r="r" b="b"/>
            <a:pathLst>
              <a:path w="222885">
                <a:moveTo>
                  <a:pt x="0" y="0"/>
                </a:moveTo>
                <a:lnTo>
                  <a:pt x="222533" y="0"/>
                </a:lnTo>
              </a:path>
            </a:pathLst>
          </a:custGeom>
          <a:ln w="9144">
            <a:solidFill>
              <a:srgbClr val="BDBDBD"/>
            </a:solidFill>
          </a:ln>
        </p:spPr>
        <p:txBody>
          <a:bodyPr wrap="square" lIns="0" tIns="0" rIns="0" bIns="0" rtlCol="0"/>
          <a:lstStyle/>
          <a:p>
            <a:endParaRPr/>
          </a:p>
        </p:txBody>
      </p:sp>
      <p:sp>
        <p:nvSpPr>
          <p:cNvPr id="614" name="object 614"/>
          <p:cNvSpPr/>
          <p:nvPr/>
        </p:nvSpPr>
        <p:spPr>
          <a:xfrm>
            <a:off x="2981517" y="3509010"/>
            <a:ext cx="258445" cy="0"/>
          </a:xfrm>
          <a:custGeom>
            <a:avLst/>
            <a:gdLst/>
            <a:ahLst/>
            <a:cxnLst/>
            <a:rect l="l" t="t" r="r" b="b"/>
            <a:pathLst>
              <a:path w="258444">
                <a:moveTo>
                  <a:pt x="0" y="0"/>
                </a:moveTo>
                <a:lnTo>
                  <a:pt x="257934" y="0"/>
                </a:lnTo>
              </a:path>
            </a:pathLst>
          </a:custGeom>
          <a:ln w="7619">
            <a:solidFill>
              <a:srgbClr val="BFBFBF"/>
            </a:solidFill>
          </a:ln>
        </p:spPr>
        <p:txBody>
          <a:bodyPr wrap="square" lIns="0" tIns="0" rIns="0" bIns="0" rtlCol="0"/>
          <a:lstStyle/>
          <a:p>
            <a:endParaRPr/>
          </a:p>
        </p:txBody>
      </p:sp>
      <p:sp>
        <p:nvSpPr>
          <p:cNvPr id="615" name="object 615"/>
          <p:cNvSpPr/>
          <p:nvPr/>
        </p:nvSpPr>
        <p:spPr>
          <a:xfrm>
            <a:off x="2962422" y="3500628"/>
            <a:ext cx="296545" cy="0"/>
          </a:xfrm>
          <a:custGeom>
            <a:avLst/>
            <a:gdLst/>
            <a:ahLst/>
            <a:cxnLst/>
            <a:rect l="l" t="t" r="r" b="b"/>
            <a:pathLst>
              <a:path w="296545">
                <a:moveTo>
                  <a:pt x="0" y="0"/>
                </a:moveTo>
                <a:lnTo>
                  <a:pt x="296122" y="0"/>
                </a:lnTo>
              </a:path>
            </a:pathLst>
          </a:custGeom>
          <a:ln w="9143">
            <a:solidFill>
              <a:srgbClr val="BFBFBF"/>
            </a:solidFill>
          </a:ln>
        </p:spPr>
        <p:txBody>
          <a:bodyPr wrap="square" lIns="0" tIns="0" rIns="0" bIns="0" rtlCol="0"/>
          <a:lstStyle/>
          <a:p>
            <a:endParaRPr/>
          </a:p>
        </p:txBody>
      </p:sp>
      <p:sp>
        <p:nvSpPr>
          <p:cNvPr id="616" name="object 616"/>
          <p:cNvSpPr/>
          <p:nvPr/>
        </p:nvSpPr>
        <p:spPr>
          <a:xfrm>
            <a:off x="2945753" y="3490722"/>
            <a:ext cx="329565" cy="0"/>
          </a:xfrm>
          <a:custGeom>
            <a:avLst/>
            <a:gdLst/>
            <a:ahLst/>
            <a:cxnLst/>
            <a:rect l="l" t="t" r="r" b="b"/>
            <a:pathLst>
              <a:path w="329564">
                <a:moveTo>
                  <a:pt x="0" y="0"/>
                </a:moveTo>
                <a:lnTo>
                  <a:pt x="329460" y="0"/>
                </a:lnTo>
              </a:path>
            </a:pathLst>
          </a:custGeom>
          <a:ln w="10667">
            <a:solidFill>
              <a:srgbClr val="C1C1C1"/>
            </a:solidFill>
          </a:ln>
        </p:spPr>
        <p:txBody>
          <a:bodyPr wrap="square" lIns="0" tIns="0" rIns="0" bIns="0" rtlCol="0"/>
          <a:lstStyle/>
          <a:p>
            <a:endParaRPr/>
          </a:p>
        </p:txBody>
      </p:sp>
      <p:sp>
        <p:nvSpPr>
          <p:cNvPr id="617" name="object 617"/>
          <p:cNvSpPr/>
          <p:nvPr/>
        </p:nvSpPr>
        <p:spPr>
          <a:xfrm>
            <a:off x="2929084" y="3480054"/>
            <a:ext cx="363220" cy="0"/>
          </a:xfrm>
          <a:custGeom>
            <a:avLst/>
            <a:gdLst/>
            <a:ahLst/>
            <a:cxnLst/>
            <a:rect l="l" t="t" r="r" b="b"/>
            <a:pathLst>
              <a:path w="363220">
                <a:moveTo>
                  <a:pt x="0" y="0"/>
                </a:moveTo>
                <a:lnTo>
                  <a:pt x="362799" y="0"/>
                </a:lnTo>
              </a:path>
            </a:pathLst>
          </a:custGeom>
          <a:ln w="10668">
            <a:solidFill>
              <a:srgbClr val="C1C1C1"/>
            </a:solidFill>
          </a:ln>
        </p:spPr>
        <p:txBody>
          <a:bodyPr wrap="square" lIns="0" tIns="0" rIns="0" bIns="0" rtlCol="0"/>
          <a:lstStyle/>
          <a:p>
            <a:endParaRPr/>
          </a:p>
        </p:txBody>
      </p:sp>
      <p:sp>
        <p:nvSpPr>
          <p:cNvPr id="618" name="object 618"/>
          <p:cNvSpPr/>
          <p:nvPr/>
        </p:nvSpPr>
        <p:spPr>
          <a:xfrm>
            <a:off x="2916688" y="3469385"/>
            <a:ext cx="387985" cy="0"/>
          </a:xfrm>
          <a:custGeom>
            <a:avLst/>
            <a:gdLst/>
            <a:ahLst/>
            <a:cxnLst/>
            <a:rect l="l" t="t" r="r" b="b"/>
            <a:pathLst>
              <a:path w="387985">
                <a:moveTo>
                  <a:pt x="0" y="0"/>
                </a:moveTo>
                <a:lnTo>
                  <a:pt x="387591" y="0"/>
                </a:lnTo>
              </a:path>
            </a:pathLst>
          </a:custGeom>
          <a:ln w="10667">
            <a:solidFill>
              <a:srgbClr val="C3C3C3"/>
            </a:solidFill>
          </a:ln>
        </p:spPr>
        <p:txBody>
          <a:bodyPr wrap="square" lIns="0" tIns="0" rIns="0" bIns="0" rtlCol="0"/>
          <a:lstStyle/>
          <a:p>
            <a:endParaRPr/>
          </a:p>
        </p:txBody>
      </p:sp>
      <p:sp>
        <p:nvSpPr>
          <p:cNvPr id="619" name="object 619"/>
          <p:cNvSpPr/>
          <p:nvPr/>
        </p:nvSpPr>
        <p:spPr>
          <a:xfrm>
            <a:off x="2908260" y="3460242"/>
            <a:ext cx="404495" cy="0"/>
          </a:xfrm>
          <a:custGeom>
            <a:avLst/>
            <a:gdLst/>
            <a:ahLst/>
            <a:cxnLst/>
            <a:rect l="l" t="t" r="r" b="b"/>
            <a:pathLst>
              <a:path w="404495">
                <a:moveTo>
                  <a:pt x="0" y="0"/>
                </a:moveTo>
                <a:lnTo>
                  <a:pt x="404448" y="0"/>
                </a:lnTo>
              </a:path>
            </a:pathLst>
          </a:custGeom>
          <a:ln w="7619">
            <a:solidFill>
              <a:srgbClr val="C3C3C3"/>
            </a:solidFill>
          </a:ln>
        </p:spPr>
        <p:txBody>
          <a:bodyPr wrap="square" lIns="0" tIns="0" rIns="0" bIns="0" rtlCol="0"/>
          <a:lstStyle/>
          <a:p>
            <a:endParaRPr/>
          </a:p>
        </p:txBody>
      </p:sp>
      <p:sp>
        <p:nvSpPr>
          <p:cNvPr id="620" name="object 620"/>
          <p:cNvSpPr/>
          <p:nvPr/>
        </p:nvSpPr>
        <p:spPr>
          <a:xfrm>
            <a:off x="2899831" y="3452622"/>
            <a:ext cx="421640" cy="0"/>
          </a:xfrm>
          <a:custGeom>
            <a:avLst/>
            <a:gdLst/>
            <a:ahLst/>
            <a:cxnLst/>
            <a:rect l="l" t="t" r="r" b="b"/>
            <a:pathLst>
              <a:path w="421639">
                <a:moveTo>
                  <a:pt x="0" y="0"/>
                </a:moveTo>
                <a:lnTo>
                  <a:pt x="421306" y="0"/>
                </a:lnTo>
              </a:path>
            </a:pathLst>
          </a:custGeom>
          <a:ln w="7620">
            <a:solidFill>
              <a:srgbClr val="C4C4C4"/>
            </a:solidFill>
          </a:ln>
        </p:spPr>
        <p:txBody>
          <a:bodyPr wrap="square" lIns="0" tIns="0" rIns="0" bIns="0" rtlCol="0"/>
          <a:lstStyle/>
          <a:p>
            <a:endParaRPr/>
          </a:p>
        </p:txBody>
      </p:sp>
      <p:sp>
        <p:nvSpPr>
          <p:cNvPr id="621" name="object 621"/>
          <p:cNvSpPr/>
          <p:nvPr/>
        </p:nvSpPr>
        <p:spPr>
          <a:xfrm>
            <a:off x="2890576" y="3444240"/>
            <a:ext cx="440055" cy="0"/>
          </a:xfrm>
          <a:custGeom>
            <a:avLst/>
            <a:gdLst/>
            <a:ahLst/>
            <a:cxnLst/>
            <a:rect l="l" t="t" r="r" b="b"/>
            <a:pathLst>
              <a:path w="440054">
                <a:moveTo>
                  <a:pt x="0" y="0"/>
                </a:moveTo>
                <a:lnTo>
                  <a:pt x="439815" y="0"/>
                </a:lnTo>
              </a:path>
            </a:pathLst>
          </a:custGeom>
          <a:ln w="9143">
            <a:solidFill>
              <a:srgbClr val="C6C6C6"/>
            </a:solidFill>
          </a:ln>
        </p:spPr>
        <p:txBody>
          <a:bodyPr wrap="square" lIns="0" tIns="0" rIns="0" bIns="0" rtlCol="0"/>
          <a:lstStyle/>
          <a:p>
            <a:endParaRPr/>
          </a:p>
        </p:txBody>
      </p:sp>
      <p:sp>
        <p:nvSpPr>
          <p:cNvPr id="622" name="object 622"/>
          <p:cNvSpPr/>
          <p:nvPr/>
        </p:nvSpPr>
        <p:spPr>
          <a:xfrm>
            <a:off x="2883416" y="3435096"/>
            <a:ext cx="454659" cy="0"/>
          </a:xfrm>
          <a:custGeom>
            <a:avLst/>
            <a:gdLst/>
            <a:ahLst/>
            <a:cxnLst/>
            <a:rect l="l" t="t" r="r" b="b"/>
            <a:pathLst>
              <a:path w="454660">
                <a:moveTo>
                  <a:pt x="0" y="0"/>
                </a:moveTo>
                <a:lnTo>
                  <a:pt x="454135" y="0"/>
                </a:lnTo>
              </a:path>
            </a:pathLst>
          </a:custGeom>
          <a:ln w="9143">
            <a:solidFill>
              <a:srgbClr val="C6C6C6"/>
            </a:solidFill>
          </a:ln>
        </p:spPr>
        <p:txBody>
          <a:bodyPr wrap="square" lIns="0" tIns="0" rIns="0" bIns="0" rtlCol="0"/>
          <a:lstStyle/>
          <a:p>
            <a:endParaRPr/>
          </a:p>
        </p:txBody>
      </p:sp>
      <p:sp>
        <p:nvSpPr>
          <p:cNvPr id="623" name="object 623"/>
          <p:cNvSpPr/>
          <p:nvPr/>
        </p:nvSpPr>
        <p:spPr>
          <a:xfrm>
            <a:off x="2875062" y="3425190"/>
            <a:ext cx="471170" cy="0"/>
          </a:xfrm>
          <a:custGeom>
            <a:avLst/>
            <a:gdLst/>
            <a:ahLst/>
            <a:cxnLst/>
            <a:rect l="l" t="t" r="r" b="b"/>
            <a:pathLst>
              <a:path w="471170">
                <a:moveTo>
                  <a:pt x="0" y="0"/>
                </a:moveTo>
                <a:lnTo>
                  <a:pt x="470842" y="0"/>
                </a:lnTo>
              </a:path>
            </a:pathLst>
          </a:custGeom>
          <a:ln w="10667">
            <a:solidFill>
              <a:srgbClr val="C8C8C8"/>
            </a:solidFill>
          </a:ln>
        </p:spPr>
        <p:txBody>
          <a:bodyPr wrap="square" lIns="0" tIns="0" rIns="0" bIns="0" rtlCol="0"/>
          <a:lstStyle/>
          <a:p>
            <a:endParaRPr/>
          </a:p>
        </p:txBody>
      </p:sp>
      <p:sp>
        <p:nvSpPr>
          <p:cNvPr id="624" name="object 624"/>
          <p:cNvSpPr/>
          <p:nvPr/>
        </p:nvSpPr>
        <p:spPr>
          <a:xfrm>
            <a:off x="2866709" y="3414522"/>
            <a:ext cx="487680" cy="0"/>
          </a:xfrm>
          <a:custGeom>
            <a:avLst/>
            <a:gdLst/>
            <a:ahLst/>
            <a:cxnLst/>
            <a:rect l="l" t="t" r="r" b="b"/>
            <a:pathLst>
              <a:path w="487679">
                <a:moveTo>
                  <a:pt x="0" y="0"/>
                </a:moveTo>
                <a:lnTo>
                  <a:pt x="487550" y="0"/>
                </a:lnTo>
              </a:path>
            </a:pathLst>
          </a:custGeom>
          <a:ln w="10667">
            <a:solidFill>
              <a:srgbClr val="C8C8C8"/>
            </a:solidFill>
          </a:ln>
        </p:spPr>
        <p:txBody>
          <a:bodyPr wrap="square" lIns="0" tIns="0" rIns="0" bIns="0" rtlCol="0"/>
          <a:lstStyle/>
          <a:p>
            <a:endParaRPr/>
          </a:p>
        </p:txBody>
      </p:sp>
      <p:sp>
        <p:nvSpPr>
          <p:cNvPr id="625" name="object 625"/>
          <p:cNvSpPr/>
          <p:nvPr/>
        </p:nvSpPr>
        <p:spPr>
          <a:xfrm>
            <a:off x="2861168" y="3404616"/>
            <a:ext cx="499109" cy="0"/>
          </a:xfrm>
          <a:custGeom>
            <a:avLst/>
            <a:gdLst/>
            <a:ahLst/>
            <a:cxnLst/>
            <a:rect l="l" t="t" r="r" b="b"/>
            <a:pathLst>
              <a:path w="499110">
                <a:moveTo>
                  <a:pt x="0" y="0"/>
                </a:moveTo>
                <a:lnTo>
                  <a:pt x="498630" y="0"/>
                </a:lnTo>
              </a:path>
            </a:pathLst>
          </a:custGeom>
          <a:ln w="9144">
            <a:solidFill>
              <a:srgbClr val="CACACA"/>
            </a:solidFill>
          </a:ln>
        </p:spPr>
        <p:txBody>
          <a:bodyPr wrap="square" lIns="0" tIns="0" rIns="0" bIns="0" rtlCol="0"/>
          <a:lstStyle/>
          <a:p>
            <a:endParaRPr/>
          </a:p>
        </p:txBody>
      </p:sp>
      <p:sp>
        <p:nvSpPr>
          <p:cNvPr id="626" name="object 626"/>
          <p:cNvSpPr/>
          <p:nvPr/>
        </p:nvSpPr>
        <p:spPr>
          <a:xfrm>
            <a:off x="2857155" y="3396234"/>
            <a:ext cx="506730" cy="0"/>
          </a:xfrm>
          <a:custGeom>
            <a:avLst/>
            <a:gdLst/>
            <a:ahLst/>
            <a:cxnLst/>
            <a:rect l="l" t="t" r="r" b="b"/>
            <a:pathLst>
              <a:path w="506729">
                <a:moveTo>
                  <a:pt x="0" y="0"/>
                </a:moveTo>
                <a:lnTo>
                  <a:pt x="506658" y="0"/>
                </a:lnTo>
              </a:path>
            </a:pathLst>
          </a:custGeom>
          <a:ln w="7619">
            <a:solidFill>
              <a:srgbClr val="CACACA"/>
            </a:solidFill>
          </a:ln>
        </p:spPr>
        <p:txBody>
          <a:bodyPr wrap="square" lIns="0" tIns="0" rIns="0" bIns="0" rtlCol="0"/>
          <a:lstStyle/>
          <a:p>
            <a:endParaRPr/>
          </a:p>
        </p:txBody>
      </p:sp>
      <p:sp>
        <p:nvSpPr>
          <p:cNvPr id="627" name="object 627"/>
          <p:cNvSpPr/>
          <p:nvPr/>
        </p:nvSpPr>
        <p:spPr>
          <a:xfrm>
            <a:off x="2852338" y="3387852"/>
            <a:ext cx="516890" cy="0"/>
          </a:xfrm>
          <a:custGeom>
            <a:avLst/>
            <a:gdLst/>
            <a:ahLst/>
            <a:cxnLst/>
            <a:rect l="l" t="t" r="r" b="b"/>
            <a:pathLst>
              <a:path w="516889">
                <a:moveTo>
                  <a:pt x="0" y="0"/>
                </a:moveTo>
                <a:lnTo>
                  <a:pt x="516291" y="0"/>
                </a:lnTo>
              </a:path>
            </a:pathLst>
          </a:custGeom>
          <a:ln w="9143">
            <a:solidFill>
              <a:srgbClr val="CCCCCC"/>
            </a:solidFill>
          </a:ln>
        </p:spPr>
        <p:txBody>
          <a:bodyPr wrap="square" lIns="0" tIns="0" rIns="0" bIns="0" rtlCol="0"/>
          <a:lstStyle/>
          <a:p>
            <a:endParaRPr/>
          </a:p>
        </p:txBody>
      </p:sp>
      <p:sp>
        <p:nvSpPr>
          <p:cNvPr id="628" name="object 628"/>
          <p:cNvSpPr/>
          <p:nvPr/>
        </p:nvSpPr>
        <p:spPr>
          <a:xfrm>
            <a:off x="2848324" y="3379470"/>
            <a:ext cx="524510" cy="0"/>
          </a:xfrm>
          <a:custGeom>
            <a:avLst/>
            <a:gdLst/>
            <a:ahLst/>
            <a:cxnLst/>
            <a:rect l="l" t="t" r="r" b="b"/>
            <a:pathLst>
              <a:path w="524510">
                <a:moveTo>
                  <a:pt x="0" y="0"/>
                </a:moveTo>
                <a:lnTo>
                  <a:pt x="524319" y="0"/>
                </a:lnTo>
              </a:path>
            </a:pathLst>
          </a:custGeom>
          <a:ln w="7620">
            <a:solidFill>
              <a:srgbClr val="CDCDCD"/>
            </a:solidFill>
          </a:ln>
        </p:spPr>
        <p:txBody>
          <a:bodyPr wrap="square" lIns="0" tIns="0" rIns="0" bIns="0" rtlCol="0"/>
          <a:lstStyle/>
          <a:p>
            <a:endParaRPr/>
          </a:p>
        </p:txBody>
      </p:sp>
      <p:sp>
        <p:nvSpPr>
          <p:cNvPr id="629" name="object 629"/>
          <p:cNvSpPr/>
          <p:nvPr/>
        </p:nvSpPr>
        <p:spPr>
          <a:xfrm>
            <a:off x="2843507" y="3371088"/>
            <a:ext cx="534035" cy="0"/>
          </a:xfrm>
          <a:custGeom>
            <a:avLst/>
            <a:gdLst/>
            <a:ahLst/>
            <a:cxnLst/>
            <a:rect l="l" t="t" r="r" b="b"/>
            <a:pathLst>
              <a:path w="534035">
                <a:moveTo>
                  <a:pt x="0" y="0"/>
                </a:moveTo>
                <a:lnTo>
                  <a:pt x="533953" y="0"/>
                </a:lnTo>
              </a:path>
            </a:pathLst>
          </a:custGeom>
          <a:ln w="9143">
            <a:solidFill>
              <a:srgbClr val="CDCDCD"/>
            </a:solidFill>
          </a:ln>
        </p:spPr>
        <p:txBody>
          <a:bodyPr wrap="square" lIns="0" tIns="0" rIns="0" bIns="0" rtlCol="0"/>
          <a:lstStyle/>
          <a:p>
            <a:endParaRPr/>
          </a:p>
        </p:txBody>
      </p:sp>
      <p:sp>
        <p:nvSpPr>
          <p:cNvPr id="630" name="object 630"/>
          <p:cNvSpPr/>
          <p:nvPr/>
        </p:nvSpPr>
        <p:spPr>
          <a:xfrm>
            <a:off x="2840196" y="3361182"/>
            <a:ext cx="541020" cy="0"/>
          </a:xfrm>
          <a:custGeom>
            <a:avLst/>
            <a:gdLst/>
            <a:ahLst/>
            <a:cxnLst/>
            <a:rect l="l" t="t" r="r" b="b"/>
            <a:pathLst>
              <a:path w="541020">
                <a:moveTo>
                  <a:pt x="0" y="0"/>
                </a:moveTo>
                <a:lnTo>
                  <a:pt x="540575" y="0"/>
                </a:lnTo>
              </a:path>
            </a:pathLst>
          </a:custGeom>
          <a:ln w="10667">
            <a:solidFill>
              <a:srgbClr val="CFCFCF"/>
            </a:solidFill>
          </a:ln>
        </p:spPr>
        <p:txBody>
          <a:bodyPr wrap="square" lIns="0" tIns="0" rIns="0" bIns="0" rtlCol="0"/>
          <a:lstStyle/>
          <a:p>
            <a:endParaRPr/>
          </a:p>
        </p:txBody>
      </p:sp>
      <p:sp>
        <p:nvSpPr>
          <p:cNvPr id="631" name="object 631"/>
          <p:cNvSpPr/>
          <p:nvPr/>
        </p:nvSpPr>
        <p:spPr>
          <a:xfrm>
            <a:off x="2836941" y="3350514"/>
            <a:ext cx="547370" cy="0"/>
          </a:xfrm>
          <a:custGeom>
            <a:avLst/>
            <a:gdLst/>
            <a:ahLst/>
            <a:cxnLst/>
            <a:rect l="l" t="t" r="r" b="b"/>
            <a:pathLst>
              <a:path w="547370">
                <a:moveTo>
                  <a:pt x="0" y="0"/>
                </a:moveTo>
                <a:lnTo>
                  <a:pt x="547084" y="0"/>
                </a:lnTo>
              </a:path>
            </a:pathLst>
          </a:custGeom>
          <a:ln w="10667">
            <a:solidFill>
              <a:srgbClr val="CFCFCF"/>
            </a:solidFill>
          </a:ln>
        </p:spPr>
        <p:txBody>
          <a:bodyPr wrap="square" lIns="0" tIns="0" rIns="0" bIns="0" rtlCol="0"/>
          <a:lstStyle/>
          <a:p>
            <a:endParaRPr/>
          </a:p>
        </p:txBody>
      </p:sp>
      <p:sp>
        <p:nvSpPr>
          <p:cNvPr id="632" name="object 632"/>
          <p:cNvSpPr/>
          <p:nvPr/>
        </p:nvSpPr>
        <p:spPr>
          <a:xfrm>
            <a:off x="2833686" y="3339846"/>
            <a:ext cx="553720" cy="0"/>
          </a:xfrm>
          <a:custGeom>
            <a:avLst/>
            <a:gdLst/>
            <a:ahLst/>
            <a:cxnLst/>
            <a:rect l="l" t="t" r="r" b="b"/>
            <a:pathLst>
              <a:path w="553720">
                <a:moveTo>
                  <a:pt x="0" y="0"/>
                </a:moveTo>
                <a:lnTo>
                  <a:pt x="553594" y="0"/>
                </a:lnTo>
              </a:path>
            </a:pathLst>
          </a:custGeom>
          <a:ln w="10668">
            <a:solidFill>
              <a:srgbClr val="D1D1D1"/>
            </a:solidFill>
          </a:ln>
        </p:spPr>
        <p:txBody>
          <a:bodyPr wrap="square" lIns="0" tIns="0" rIns="0" bIns="0" rtlCol="0"/>
          <a:lstStyle/>
          <a:p>
            <a:endParaRPr/>
          </a:p>
        </p:txBody>
      </p:sp>
      <p:sp>
        <p:nvSpPr>
          <p:cNvPr id="633" name="object 633"/>
          <p:cNvSpPr/>
          <p:nvPr/>
        </p:nvSpPr>
        <p:spPr>
          <a:xfrm>
            <a:off x="2830432" y="3329178"/>
            <a:ext cx="560705" cy="0"/>
          </a:xfrm>
          <a:custGeom>
            <a:avLst/>
            <a:gdLst/>
            <a:ahLst/>
            <a:cxnLst/>
            <a:rect l="l" t="t" r="r" b="b"/>
            <a:pathLst>
              <a:path w="560704">
                <a:moveTo>
                  <a:pt x="0" y="0"/>
                </a:moveTo>
                <a:lnTo>
                  <a:pt x="560104" y="0"/>
                </a:lnTo>
              </a:path>
            </a:pathLst>
          </a:custGeom>
          <a:ln w="10667">
            <a:solidFill>
              <a:srgbClr val="D1D1D1"/>
            </a:solidFill>
          </a:ln>
        </p:spPr>
        <p:txBody>
          <a:bodyPr wrap="square" lIns="0" tIns="0" rIns="0" bIns="0" rtlCol="0"/>
          <a:lstStyle/>
          <a:p>
            <a:endParaRPr/>
          </a:p>
        </p:txBody>
      </p:sp>
      <p:sp>
        <p:nvSpPr>
          <p:cNvPr id="634" name="object 634"/>
          <p:cNvSpPr/>
          <p:nvPr/>
        </p:nvSpPr>
        <p:spPr>
          <a:xfrm>
            <a:off x="2829550" y="3317240"/>
            <a:ext cx="561975" cy="0"/>
          </a:xfrm>
          <a:custGeom>
            <a:avLst/>
            <a:gdLst/>
            <a:ahLst/>
            <a:cxnLst/>
            <a:rect l="l" t="t" r="r" b="b"/>
            <a:pathLst>
              <a:path w="561975">
                <a:moveTo>
                  <a:pt x="0" y="0"/>
                </a:moveTo>
                <a:lnTo>
                  <a:pt x="561866" y="0"/>
                </a:lnTo>
              </a:path>
            </a:pathLst>
          </a:custGeom>
          <a:ln w="10160">
            <a:solidFill>
              <a:srgbClr val="D3D3D3"/>
            </a:solidFill>
          </a:ln>
        </p:spPr>
        <p:txBody>
          <a:bodyPr wrap="square" lIns="0" tIns="0" rIns="0" bIns="0" rtlCol="0"/>
          <a:lstStyle/>
          <a:p>
            <a:endParaRPr/>
          </a:p>
        </p:txBody>
      </p:sp>
      <p:sp>
        <p:nvSpPr>
          <p:cNvPr id="635" name="object 635"/>
          <p:cNvSpPr/>
          <p:nvPr/>
        </p:nvSpPr>
        <p:spPr>
          <a:xfrm>
            <a:off x="2830160" y="3322954"/>
            <a:ext cx="560705" cy="0"/>
          </a:xfrm>
          <a:custGeom>
            <a:avLst/>
            <a:gdLst/>
            <a:ahLst/>
            <a:cxnLst/>
            <a:rect l="l" t="t" r="r" b="b"/>
            <a:pathLst>
              <a:path w="560704">
                <a:moveTo>
                  <a:pt x="0" y="0"/>
                </a:moveTo>
                <a:lnTo>
                  <a:pt x="560647" y="0"/>
                </a:lnTo>
              </a:path>
            </a:pathLst>
          </a:custGeom>
          <a:ln w="3175">
            <a:solidFill>
              <a:srgbClr val="D3D3D3"/>
            </a:solidFill>
          </a:ln>
        </p:spPr>
        <p:txBody>
          <a:bodyPr wrap="square" lIns="0" tIns="0" rIns="0" bIns="0" rtlCol="0"/>
          <a:lstStyle/>
          <a:p>
            <a:endParaRPr/>
          </a:p>
        </p:txBody>
      </p:sp>
      <p:sp>
        <p:nvSpPr>
          <p:cNvPr id="636" name="object 636"/>
          <p:cNvSpPr/>
          <p:nvPr/>
        </p:nvSpPr>
        <p:spPr>
          <a:xfrm>
            <a:off x="2827929" y="3306317"/>
            <a:ext cx="565150" cy="0"/>
          </a:xfrm>
          <a:custGeom>
            <a:avLst/>
            <a:gdLst/>
            <a:ahLst/>
            <a:cxnLst/>
            <a:rect l="l" t="t" r="r" b="b"/>
            <a:pathLst>
              <a:path w="565150">
                <a:moveTo>
                  <a:pt x="0" y="0"/>
                </a:moveTo>
                <a:lnTo>
                  <a:pt x="565110" y="0"/>
                </a:lnTo>
              </a:path>
            </a:pathLst>
          </a:custGeom>
          <a:ln w="10667">
            <a:solidFill>
              <a:srgbClr val="D4D4D4"/>
            </a:solidFill>
          </a:ln>
        </p:spPr>
        <p:txBody>
          <a:bodyPr wrap="square" lIns="0" tIns="0" rIns="0" bIns="0" rtlCol="0"/>
          <a:lstStyle/>
          <a:p>
            <a:endParaRPr/>
          </a:p>
        </p:txBody>
      </p:sp>
      <p:sp>
        <p:nvSpPr>
          <p:cNvPr id="637" name="object 637"/>
          <p:cNvSpPr/>
          <p:nvPr/>
        </p:nvSpPr>
        <p:spPr>
          <a:xfrm>
            <a:off x="2826864" y="3295650"/>
            <a:ext cx="567690" cy="0"/>
          </a:xfrm>
          <a:custGeom>
            <a:avLst/>
            <a:gdLst/>
            <a:ahLst/>
            <a:cxnLst/>
            <a:rect l="l" t="t" r="r" b="b"/>
            <a:pathLst>
              <a:path w="567689">
                <a:moveTo>
                  <a:pt x="0" y="0"/>
                </a:moveTo>
                <a:lnTo>
                  <a:pt x="567239" y="0"/>
                </a:lnTo>
              </a:path>
            </a:pathLst>
          </a:custGeom>
          <a:ln w="10667">
            <a:solidFill>
              <a:srgbClr val="D4D4D4"/>
            </a:solidFill>
          </a:ln>
        </p:spPr>
        <p:txBody>
          <a:bodyPr wrap="square" lIns="0" tIns="0" rIns="0" bIns="0" rtlCol="0"/>
          <a:lstStyle/>
          <a:p>
            <a:endParaRPr/>
          </a:p>
        </p:txBody>
      </p:sp>
      <p:sp>
        <p:nvSpPr>
          <p:cNvPr id="638" name="object 638"/>
          <p:cNvSpPr/>
          <p:nvPr/>
        </p:nvSpPr>
        <p:spPr>
          <a:xfrm>
            <a:off x="2825800" y="3284982"/>
            <a:ext cx="569595" cy="0"/>
          </a:xfrm>
          <a:custGeom>
            <a:avLst/>
            <a:gdLst/>
            <a:ahLst/>
            <a:cxnLst/>
            <a:rect l="l" t="t" r="r" b="b"/>
            <a:pathLst>
              <a:path w="569595">
                <a:moveTo>
                  <a:pt x="0" y="0"/>
                </a:moveTo>
                <a:lnTo>
                  <a:pt x="569367" y="0"/>
                </a:lnTo>
              </a:path>
            </a:pathLst>
          </a:custGeom>
          <a:ln w="10667">
            <a:solidFill>
              <a:srgbClr val="D6D6D6"/>
            </a:solidFill>
          </a:ln>
        </p:spPr>
        <p:txBody>
          <a:bodyPr wrap="square" lIns="0" tIns="0" rIns="0" bIns="0" rtlCol="0"/>
          <a:lstStyle/>
          <a:p>
            <a:endParaRPr/>
          </a:p>
        </p:txBody>
      </p:sp>
      <p:sp>
        <p:nvSpPr>
          <p:cNvPr id="639" name="object 639"/>
          <p:cNvSpPr/>
          <p:nvPr/>
        </p:nvSpPr>
        <p:spPr>
          <a:xfrm>
            <a:off x="2825998" y="3271520"/>
            <a:ext cx="569595" cy="0"/>
          </a:xfrm>
          <a:custGeom>
            <a:avLst/>
            <a:gdLst/>
            <a:ahLst/>
            <a:cxnLst/>
            <a:rect l="l" t="t" r="r" b="b"/>
            <a:pathLst>
              <a:path w="569595">
                <a:moveTo>
                  <a:pt x="0" y="0"/>
                </a:moveTo>
                <a:lnTo>
                  <a:pt x="568972" y="0"/>
                </a:lnTo>
              </a:path>
            </a:pathLst>
          </a:custGeom>
          <a:ln w="10159">
            <a:solidFill>
              <a:srgbClr val="D6D6D6"/>
            </a:solidFill>
          </a:ln>
        </p:spPr>
        <p:txBody>
          <a:bodyPr wrap="square" lIns="0" tIns="0" rIns="0" bIns="0" rtlCol="0"/>
          <a:lstStyle/>
          <a:p>
            <a:endParaRPr/>
          </a:p>
        </p:txBody>
      </p:sp>
      <p:sp>
        <p:nvSpPr>
          <p:cNvPr id="640" name="object 640"/>
          <p:cNvSpPr/>
          <p:nvPr/>
        </p:nvSpPr>
        <p:spPr>
          <a:xfrm>
            <a:off x="2825623" y="3277870"/>
            <a:ext cx="570230" cy="0"/>
          </a:xfrm>
          <a:custGeom>
            <a:avLst/>
            <a:gdLst/>
            <a:ahLst/>
            <a:cxnLst/>
            <a:rect l="l" t="t" r="r" b="b"/>
            <a:pathLst>
              <a:path w="570229">
                <a:moveTo>
                  <a:pt x="0" y="0"/>
                </a:moveTo>
                <a:lnTo>
                  <a:pt x="569722" y="0"/>
                </a:lnTo>
              </a:path>
            </a:pathLst>
          </a:custGeom>
          <a:ln w="3175">
            <a:solidFill>
              <a:srgbClr val="D6D6D6"/>
            </a:solidFill>
          </a:ln>
        </p:spPr>
        <p:txBody>
          <a:bodyPr wrap="square" lIns="0" tIns="0" rIns="0" bIns="0" rtlCol="0"/>
          <a:lstStyle/>
          <a:p>
            <a:endParaRPr/>
          </a:p>
        </p:txBody>
      </p:sp>
      <p:sp>
        <p:nvSpPr>
          <p:cNvPr id="641" name="object 641"/>
          <p:cNvSpPr/>
          <p:nvPr/>
        </p:nvSpPr>
        <p:spPr>
          <a:xfrm>
            <a:off x="2826550" y="3250692"/>
            <a:ext cx="568325" cy="15240"/>
          </a:xfrm>
          <a:custGeom>
            <a:avLst/>
            <a:gdLst/>
            <a:ahLst/>
            <a:cxnLst/>
            <a:rect l="l" t="t" r="r" b="b"/>
            <a:pathLst>
              <a:path w="568325" h="15239">
                <a:moveTo>
                  <a:pt x="0" y="15240"/>
                </a:moveTo>
                <a:lnTo>
                  <a:pt x="567867" y="15240"/>
                </a:lnTo>
                <a:lnTo>
                  <a:pt x="567867" y="0"/>
                </a:lnTo>
                <a:lnTo>
                  <a:pt x="0" y="0"/>
                </a:lnTo>
                <a:lnTo>
                  <a:pt x="0" y="15240"/>
                </a:lnTo>
                <a:close/>
              </a:path>
            </a:pathLst>
          </a:custGeom>
          <a:solidFill>
            <a:srgbClr val="D8D8D8"/>
          </a:solidFill>
        </p:spPr>
        <p:txBody>
          <a:bodyPr wrap="square" lIns="0" tIns="0" rIns="0" bIns="0" rtlCol="0"/>
          <a:lstStyle/>
          <a:p>
            <a:endParaRPr/>
          </a:p>
        </p:txBody>
      </p:sp>
      <p:sp>
        <p:nvSpPr>
          <p:cNvPr id="642" name="object 642"/>
          <p:cNvSpPr/>
          <p:nvPr/>
        </p:nvSpPr>
        <p:spPr>
          <a:xfrm>
            <a:off x="2828056" y="3236976"/>
            <a:ext cx="565150" cy="13970"/>
          </a:xfrm>
          <a:custGeom>
            <a:avLst/>
            <a:gdLst/>
            <a:ahLst/>
            <a:cxnLst/>
            <a:rect l="l" t="t" r="r" b="b"/>
            <a:pathLst>
              <a:path w="565150" h="13969">
                <a:moveTo>
                  <a:pt x="0" y="13716"/>
                </a:moveTo>
                <a:lnTo>
                  <a:pt x="564856" y="13716"/>
                </a:lnTo>
                <a:lnTo>
                  <a:pt x="564856" y="0"/>
                </a:lnTo>
                <a:lnTo>
                  <a:pt x="0" y="0"/>
                </a:lnTo>
                <a:lnTo>
                  <a:pt x="0" y="13716"/>
                </a:lnTo>
                <a:close/>
              </a:path>
            </a:pathLst>
          </a:custGeom>
          <a:solidFill>
            <a:srgbClr val="D8D8D8"/>
          </a:solidFill>
        </p:spPr>
        <p:txBody>
          <a:bodyPr wrap="square" lIns="0" tIns="0" rIns="0" bIns="0" rtlCol="0"/>
          <a:lstStyle/>
          <a:p>
            <a:endParaRPr/>
          </a:p>
        </p:txBody>
      </p:sp>
      <p:sp>
        <p:nvSpPr>
          <p:cNvPr id="643" name="object 643"/>
          <p:cNvSpPr/>
          <p:nvPr/>
        </p:nvSpPr>
        <p:spPr>
          <a:xfrm>
            <a:off x="2830791" y="3227704"/>
            <a:ext cx="559435" cy="0"/>
          </a:xfrm>
          <a:custGeom>
            <a:avLst/>
            <a:gdLst/>
            <a:ahLst/>
            <a:cxnLst/>
            <a:rect l="l" t="t" r="r" b="b"/>
            <a:pathLst>
              <a:path w="559435">
                <a:moveTo>
                  <a:pt x="0" y="0"/>
                </a:moveTo>
                <a:lnTo>
                  <a:pt x="559384" y="0"/>
                </a:lnTo>
              </a:path>
            </a:pathLst>
          </a:custGeom>
          <a:ln w="3809">
            <a:solidFill>
              <a:srgbClr val="DADADA"/>
            </a:solidFill>
          </a:ln>
        </p:spPr>
        <p:txBody>
          <a:bodyPr wrap="square" lIns="0" tIns="0" rIns="0" bIns="0" rtlCol="0"/>
          <a:lstStyle/>
          <a:p>
            <a:endParaRPr/>
          </a:p>
        </p:txBody>
      </p:sp>
      <p:sp>
        <p:nvSpPr>
          <p:cNvPr id="644" name="object 644"/>
          <p:cNvSpPr/>
          <p:nvPr/>
        </p:nvSpPr>
        <p:spPr>
          <a:xfrm>
            <a:off x="2829762" y="3233420"/>
            <a:ext cx="561975" cy="0"/>
          </a:xfrm>
          <a:custGeom>
            <a:avLst/>
            <a:gdLst/>
            <a:ahLst/>
            <a:cxnLst/>
            <a:rect l="l" t="t" r="r" b="b"/>
            <a:pathLst>
              <a:path w="561975">
                <a:moveTo>
                  <a:pt x="0" y="0"/>
                </a:moveTo>
                <a:lnTo>
                  <a:pt x="561443" y="0"/>
                </a:lnTo>
              </a:path>
            </a:pathLst>
          </a:custGeom>
          <a:ln w="7620">
            <a:solidFill>
              <a:srgbClr val="DADADA"/>
            </a:solidFill>
          </a:ln>
        </p:spPr>
        <p:txBody>
          <a:bodyPr wrap="square" lIns="0" tIns="0" rIns="0" bIns="0" rtlCol="0"/>
          <a:lstStyle/>
          <a:p>
            <a:endParaRPr/>
          </a:p>
        </p:txBody>
      </p:sp>
      <p:sp>
        <p:nvSpPr>
          <p:cNvPr id="645" name="object 645"/>
          <p:cNvSpPr/>
          <p:nvPr/>
        </p:nvSpPr>
        <p:spPr>
          <a:xfrm>
            <a:off x="2831214" y="3220974"/>
            <a:ext cx="558800" cy="0"/>
          </a:xfrm>
          <a:custGeom>
            <a:avLst/>
            <a:gdLst/>
            <a:ahLst/>
            <a:cxnLst/>
            <a:rect l="l" t="t" r="r" b="b"/>
            <a:pathLst>
              <a:path w="558800">
                <a:moveTo>
                  <a:pt x="0" y="0"/>
                </a:moveTo>
                <a:lnTo>
                  <a:pt x="558539" y="0"/>
                </a:lnTo>
              </a:path>
            </a:pathLst>
          </a:custGeom>
          <a:ln w="10667">
            <a:solidFill>
              <a:srgbClr val="DBDBDB"/>
            </a:solidFill>
          </a:ln>
        </p:spPr>
        <p:txBody>
          <a:bodyPr wrap="square" lIns="0" tIns="0" rIns="0" bIns="0" rtlCol="0"/>
          <a:lstStyle/>
          <a:p>
            <a:endParaRPr/>
          </a:p>
        </p:txBody>
      </p:sp>
      <p:sp>
        <p:nvSpPr>
          <p:cNvPr id="646" name="object 646"/>
          <p:cNvSpPr/>
          <p:nvPr/>
        </p:nvSpPr>
        <p:spPr>
          <a:xfrm>
            <a:off x="2834443" y="3210306"/>
            <a:ext cx="552450" cy="0"/>
          </a:xfrm>
          <a:custGeom>
            <a:avLst/>
            <a:gdLst/>
            <a:ahLst/>
            <a:cxnLst/>
            <a:rect l="l" t="t" r="r" b="b"/>
            <a:pathLst>
              <a:path w="552450">
                <a:moveTo>
                  <a:pt x="0" y="0"/>
                </a:moveTo>
                <a:lnTo>
                  <a:pt x="552081" y="0"/>
                </a:lnTo>
              </a:path>
            </a:pathLst>
          </a:custGeom>
          <a:ln w="10667">
            <a:solidFill>
              <a:srgbClr val="DBDBDB"/>
            </a:solidFill>
          </a:ln>
        </p:spPr>
        <p:txBody>
          <a:bodyPr wrap="square" lIns="0" tIns="0" rIns="0" bIns="0" rtlCol="0"/>
          <a:lstStyle/>
          <a:p>
            <a:endParaRPr/>
          </a:p>
        </p:txBody>
      </p:sp>
      <p:sp>
        <p:nvSpPr>
          <p:cNvPr id="647" name="object 647"/>
          <p:cNvSpPr/>
          <p:nvPr/>
        </p:nvSpPr>
        <p:spPr>
          <a:xfrm>
            <a:off x="2837672" y="3199638"/>
            <a:ext cx="546100" cy="0"/>
          </a:xfrm>
          <a:custGeom>
            <a:avLst/>
            <a:gdLst/>
            <a:ahLst/>
            <a:cxnLst/>
            <a:rect l="l" t="t" r="r" b="b"/>
            <a:pathLst>
              <a:path w="546100">
                <a:moveTo>
                  <a:pt x="0" y="0"/>
                </a:moveTo>
                <a:lnTo>
                  <a:pt x="545624" y="0"/>
                </a:lnTo>
              </a:path>
            </a:pathLst>
          </a:custGeom>
          <a:ln w="10668">
            <a:solidFill>
              <a:srgbClr val="DDDDDD"/>
            </a:solidFill>
          </a:ln>
        </p:spPr>
        <p:txBody>
          <a:bodyPr wrap="square" lIns="0" tIns="0" rIns="0" bIns="0" rtlCol="0"/>
          <a:lstStyle/>
          <a:p>
            <a:endParaRPr/>
          </a:p>
        </p:txBody>
      </p:sp>
      <p:sp>
        <p:nvSpPr>
          <p:cNvPr id="648" name="object 648"/>
          <p:cNvSpPr/>
          <p:nvPr/>
        </p:nvSpPr>
        <p:spPr>
          <a:xfrm>
            <a:off x="2840900" y="3188969"/>
            <a:ext cx="539750" cy="0"/>
          </a:xfrm>
          <a:custGeom>
            <a:avLst/>
            <a:gdLst/>
            <a:ahLst/>
            <a:cxnLst/>
            <a:rect l="l" t="t" r="r" b="b"/>
            <a:pathLst>
              <a:path w="539750">
                <a:moveTo>
                  <a:pt x="0" y="0"/>
                </a:moveTo>
                <a:lnTo>
                  <a:pt x="539166" y="0"/>
                </a:lnTo>
              </a:path>
            </a:pathLst>
          </a:custGeom>
          <a:ln w="10667">
            <a:solidFill>
              <a:srgbClr val="DDDDDD"/>
            </a:solidFill>
          </a:ln>
        </p:spPr>
        <p:txBody>
          <a:bodyPr wrap="square" lIns="0" tIns="0" rIns="0" bIns="0" rtlCol="0"/>
          <a:lstStyle/>
          <a:p>
            <a:endParaRPr/>
          </a:p>
        </p:txBody>
      </p:sp>
      <p:sp>
        <p:nvSpPr>
          <p:cNvPr id="649" name="object 649"/>
          <p:cNvSpPr/>
          <p:nvPr/>
        </p:nvSpPr>
        <p:spPr>
          <a:xfrm>
            <a:off x="2844679" y="3177539"/>
            <a:ext cx="532130" cy="0"/>
          </a:xfrm>
          <a:custGeom>
            <a:avLst/>
            <a:gdLst/>
            <a:ahLst/>
            <a:cxnLst/>
            <a:rect l="l" t="t" r="r" b="b"/>
            <a:pathLst>
              <a:path w="532129">
                <a:moveTo>
                  <a:pt x="0" y="0"/>
                </a:moveTo>
                <a:lnTo>
                  <a:pt x="531608" y="0"/>
                </a:lnTo>
              </a:path>
            </a:pathLst>
          </a:custGeom>
          <a:ln w="12191">
            <a:solidFill>
              <a:srgbClr val="DFDFDF"/>
            </a:solidFill>
          </a:ln>
        </p:spPr>
        <p:txBody>
          <a:bodyPr wrap="square" lIns="0" tIns="0" rIns="0" bIns="0" rtlCol="0"/>
          <a:lstStyle/>
          <a:p>
            <a:endParaRPr/>
          </a:p>
        </p:txBody>
      </p:sp>
      <p:sp>
        <p:nvSpPr>
          <p:cNvPr id="650" name="object 650"/>
          <p:cNvSpPr/>
          <p:nvPr/>
        </p:nvSpPr>
        <p:spPr>
          <a:xfrm>
            <a:off x="2851059" y="3166110"/>
            <a:ext cx="519430" cy="0"/>
          </a:xfrm>
          <a:custGeom>
            <a:avLst/>
            <a:gdLst/>
            <a:ahLst/>
            <a:cxnLst/>
            <a:rect l="l" t="t" r="r" b="b"/>
            <a:pathLst>
              <a:path w="519429">
                <a:moveTo>
                  <a:pt x="0" y="0"/>
                </a:moveTo>
                <a:lnTo>
                  <a:pt x="518848" y="0"/>
                </a:lnTo>
              </a:path>
            </a:pathLst>
          </a:custGeom>
          <a:ln w="10667">
            <a:solidFill>
              <a:srgbClr val="DFDFDF"/>
            </a:solidFill>
          </a:ln>
        </p:spPr>
        <p:txBody>
          <a:bodyPr wrap="square" lIns="0" tIns="0" rIns="0" bIns="0" rtlCol="0"/>
          <a:lstStyle/>
          <a:p>
            <a:endParaRPr/>
          </a:p>
        </p:txBody>
      </p:sp>
      <p:sp>
        <p:nvSpPr>
          <p:cNvPr id="651" name="object 651"/>
          <p:cNvSpPr/>
          <p:nvPr/>
        </p:nvSpPr>
        <p:spPr>
          <a:xfrm>
            <a:off x="2856642" y="3155442"/>
            <a:ext cx="508000" cy="0"/>
          </a:xfrm>
          <a:custGeom>
            <a:avLst/>
            <a:gdLst/>
            <a:ahLst/>
            <a:cxnLst/>
            <a:rect l="l" t="t" r="r" b="b"/>
            <a:pathLst>
              <a:path w="508000">
                <a:moveTo>
                  <a:pt x="0" y="0"/>
                </a:moveTo>
                <a:lnTo>
                  <a:pt x="507683" y="0"/>
                </a:lnTo>
              </a:path>
            </a:pathLst>
          </a:custGeom>
          <a:ln w="10667">
            <a:solidFill>
              <a:srgbClr val="E1E1E1"/>
            </a:solidFill>
          </a:ln>
        </p:spPr>
        <p:txBody>
          <a:bodyPr wrap="square" lIns="0" tIns="0" rIns="0" bIns="0" rtlCol="0"/>
          <a:lstStyle/>
          <a:p>
            <a:endParaRPr/>
          </a:p>
        </p:txBody>
      </p:sp>
      <p:sp>
        <p:nvSpPr>
          <p:cNvPr id="652" name="object 652"/>
          <p:cNvSpPr/>
          <p:nvPr/>
        </p:nvSpPr>
        <p:spPr>
          <a:xfrm>
            <a:off x="2862225" y="3144774"/>
            <a:ext cx="496570" cy="0"/>
          </a:xfrm>
          <a:custGeom>
            <a:avLst/>
            <a:gdLst/>
            <a:ahLst/>
            <a:cxnLst/>
            <a:rect l="l" t="t" r="r" b="b"/>
            <a:pathLst>
              <a:path w="496570">
                <a:moveTo>
                  <a:pt x="0" y="0"/>
                </a:moveTo>
                <a:lnTo>
                  <a:pt x="496518" y="0"/>
                </a:lnTo>
              </a:path>
            </a:pathLst>
          </a:custGeom>
          <a:ln w="10667">
            <a:solidFill>
              <a:srgbClr val="E2E2E2"/>
            </a:solidFill>
          </a:ln>
        </p:spPr>
        <p:txBody>
          <a:bodyPr wrap="square" lIns="0" tIns="0" rIns="0" bIns="0" rtlCol="0"/>
          <a:lstStyle/>
          <a:p>
            <a:endParaRPr/>
          </a:p>
        </p:txBody>
      </p:sp>
      <p:sp>
        <p:nvSpPr>
          <p:cNvPr id="653" name="object 653"/>
          <p:cNvSpPr/>
          <p:nvPr/>
        </p:nvSpPr>
        <p:spPr>
          <a:xfrm>
            <a:off x="2869423" y="3134106"/>
            <a:ext cx="482600" cy="0"/>
          </a:xfrm>
          <a:custGeom>
            <a:avLst/>
            <a:gdLst/>
            <a:ahLst/>
            <a:cxnLst/>
            <a:rect l="l" t="t" r="r" b="b"/>
            <a:pathLst>
              <a:path w="482600">
                <a:moveTo>
                  <a:pt x="0" y="0"/>
                </a:moveTo>
                <a:lnTo>
                  <a:pt x="482120" y="0"/>
                </a:lnTo>
              </a:path>
            </a:pathLst>
          </a:custGeom>
          <a:ln w="10667">
            <a:solidFill>
              <a:srgbClr val="E2E2E2"/>
            </a:solidFill>
          </a:ln>
        </p:spPr>
        <p:txBody>
          <a:bodyPr wrap="square" lIns="0" tIns="0" rIns="0" bIns="0" rtlCol="0"/>
          <a:lstStyle/>
          <a:p>
            <a:endParaRPr/>
          </a:p>
        </p:txBody>
      </p:sp>
      <p:sp>
        <p:nvSpPr>
          <p:cNvPr id="654" name="object 654"/>
          <p:cNvSpPr/>
          <p:nvPr/>
        </p:nvSpPr>
        <p:spPr>
          <a:xfrm>
            <a:off x="2877733" y="3123438"/>
            <a:ext cx="466090" cy="0"/>
          </a:xfrm>
          <a:custGeom>
            <a:avLst/>
            <a:gdLst/>
            <a:ahLst/>
            <a:cxnLst/>
            <a:rect l="l" t="t" r="r" b="b"/>
            <a:pathLst>
              <a:path w="466089">
                <a:moveTo>
                  <a:pt x="0" y="0"/>
                </a:moveTo>
                <a:lnTo>
                  <a:pt x="465501" y="0"/>
                </a:lnTo>
              </a:path>
            </a:pathLst>
          </a:custGeom>
          <a:ln w="10668">
            <a:solidFill>
              <a:srgbClr val="E4E4E4"/>
            </a:solidFill>
          </a:ln>
        </p:spPr>
        <p:txBody>
          <a:bodyPr wrap="square" lIns="0" tIns="0" rIns="0" bIns="0" rtlCol="0"/>
          <a:lstStyle/>
          <a:p>
            <a:endParaRPr/>
          </a:p>
        </p:txBody>
      </p:sp>
      <p:sp>
        <p:nvSpPr>
          <p:cNvPr id="655" name="object 655"/>
          <p:cNvSpPr/>
          <p:nvPr/>
        </p:nvSpPr>
        <p:spPr>
          <a:xfrm>
            <a:off x="2886043" y="3111246"/>
            <a:ext cx="448945" cy="0"/>
          </a:xfrm>
          <a:custGeom>
            <a:avLst/>
            <a:gdLst/>
            <a:ahLst/>
            <a:cxnLst/>
            <a:rect l="l" t="t" r="r" b="b"/>
            <a:pathLst>
              <a:path w="448945">
                <a:moveTo>
                  <a:pt x="0" y="0"/>
                </a:moveTo>
                <a:lnTo>
                  <a:pt x="448881" y="0"/>
                </a:lnTo>
              </a:path>
            </a:pathLst>
          </a:custGeom>
          <a:ln w="13715">
            <a:solidFill>
              <a:srgbClr val="E4E4E4"/>
            </a:solidFill>
          </a:ln>
        </p:spPr>
        <p:txBody>
          <a:bodyPr wrap="square" lIns="0" tIns="0" rIns="0" bIns="0" rtlCol="0"/>
          <a:lstStyle/>
          <a:p>
            <a:endParaRPr/>
          </a:p>
        </p:txBody>
      </p:sp>
      <p:sp>
        <p:nvSpPr>
          <p:cNvPr id="656" name="object 656"/>
          <p:cNvSpPr/>
          <p:nvPr/>
        </p:nvSpPr>
        <p:spPr>
          <a:xfrm>
            <a:off x="2898411" y="3096768"/>
            <a:ext cx="424180" cy="0"/>
          </a:xfrm>
          <a:custGeom>
            <a:avLst/>
            <a:gdLst/>
            <a:ahLst/>
            <a:cxnLst/>
            <a:rect l="l" t="t" r="r" b="b"/>
            <a:pathLst>
              <a:path w="424179">
                <a:moveTo>
                  <a:pt x="0" y="0"/>
                </a:moveTo>
                <a:lnTo>
                  <a:pt x="424145" y="0"/>
                </a:lnTo>
              </a:path>
            </a:pathLst>
          </a:custGeom>
          <a:ln w="15240">
            <a:solidFill>
              <a:srgbClr val="E6E6E6"/>
            </a:solidFill>
          </a:ln>
        </p:spPr>
        <p:txBody>
          <a:bodyPr wrap="square" lIns="0" tIns="0" rIns="0" bIns="0" rtlCol="0"/>
          <a:lstStyle/>
          <a:p>
            <a:endParaRPr/>
          </a:p>
        </p:txBody>
      </p:sp>
      <p:sp>
        <p:nvSpPr>
          <p:cNvPr id="657" name="object 657"/>
          <p:cNvSpPr/>
          <p:nvPr/>
        </p:nvSpPr>
        <p:spPr>
          <a:xfrm>
            <a:off x="2915199" y="3082290"/>
            <a:ext cx="391160" cy="0"/>
          </a:xfrm>
          <a:custGeom>
            <a:avLst/>
            <a:gdLst/>
            <a:ahLst/>
            <a:cxnLst/>
            <a:rect l="l" t="t" r="r" b="b"/>
            <a:pathLst>
              <a:path w="391160">
                <a:moveTo>
                  <a:pt x="0" y="0"/>
                </a:moveTo>
                <a:lnTo>
                  <a:pt x="390568" y="0"/>
                </a:lnTo>
              </a:path>
            </a:pathLst>
          </a:custGeom>
          <a:ln w="13716">
            <a:solidFill>
              <a:srgbClr val="E6E6E6"/>
            </a:solidFill>
          </a:ln>
        </p:spPr>
        <p:txBody>
          <a:bodyPr wrap="square" lIns="0" tIns="0" rIns="0" bIns="0" rtlCol="0"/>
          <a:lstStyle/>
          <a:p>
            <a:endParaRPr/>
          </a:p>
        </p:txBody>
      </p:sp>
      <p:sp>
        <p:nvSpPr>
          <p:cNvPr id="658" name="object 658"/>
          <p:cNvSpPr/>
          <p:nvPr/>
        </p:nvSpPr>
        <p:spPr>
          <a:xfrm>
            <a:off x="2931661" y="3070098"/>
            <a:ext cx="358140" cy="0"/>
          </a:xfrm>
          <a:custGeom>
            <a:avLst/>
            <a:gdLst/>
            <a:ahLst/>
            <a:cxnLst/>
            <a:rect l="l" t="t" r="r" b="b"/>
            <a:pathLst>
              <a:path w="358139">
                <a:moveTo>
                  <a:pt x="0" y="0"/>
                </a:moveTo>
                <a:lnTo>
                  <a:pt x="357644" y="0"/>
                </a:lnTo>
              </a:path>
            </a:pathLst>
          </a:custGeom>
          <a:ln w="10667">
            <a:solidFill>
              <a:srgbClr val="E8E8E8"/>
            </a:solidFill>
          </a:ln>
        </p:spPr>
        <p:txBody>
          <a:bodyPr wrap="square" lIns="0" tIns="0" rIns="0" bIns="0" rtlCol="0"/>
          <a:lstStyle/>
          <a:p>
            <a:endParaRPr/>
          </a:p>
        </p:txBody>
      </p:sp>
      <p:sp>
        <p:nvSpPr>
          <p:cNvPr id="659" name="object 659"/>
          <p:cNvSpPr/>
          <p:nvPr/>
        </p:nvSpPr>
        <p:spPr>
          <a:xfrm>
            <a:off x="2948280" y="3059430"/>
            <a:ext cx="324485" cy="0"/>
          </a:xfrm>
          <a:custGeom>
            <a:avLst/>
            <a:gdLst/>
            <a:ahLst/>
            <a:cxnLst/>
            <a:rect l="l" t="t" r="r" b="b"/>
            <a:pathLst>
              <a:path w="324485">
                <a:moveTo>
                  <a:pt x="0" y="0"/>
                </a:moveTo>
                <a:lnTo>
                  <a:pt x="324407" y="0"/>
                </a:lnTo>
              </a:path>
            </a:pathLst>
          </a:custGeom>
          <a:ln w="10667">
            <a:solidFill>
              <a:srgbClr val="E8E8E8"/>
            </a:solidFill>
          </a:ln>
        </p:spPr>
        <p:txBody>
          <a:bodyPr wrap="square" lIns="0" tIns="0" rIns="0" bIns="0" rtlCol="0"/>
          <a:lstStyle/>
          <a:p>
            <a:endParaRPr/>
          </a:p>
        </p:txBody>
      </p:sp>
      <p:sp>
        <p:nvSpPr>
          <p:cNvPr id="660" name="object 660"/>
          <p:cNvSpPr/>
          <p:nvPr/>
        </p:nvSpPr>
        <p:spPr>
          <a:xfrm>
            <a:off x="2978086" y="3048000"/>
            <a:ext cx="264795" cy="0"/>
          </a:xfrm>
          <a:custGeom>
            <a:avLst/>
            <a:gdLst/>
            <a:ahLst/>
            <a:cxnLst/>
            <a:rect l="l" t="t" r="r" b="b"/>
            <a:pathLst>
              <a:path w="264794">
                <a:moveTo>
                  <a:pt x="0" y="0"/>
                </a:moveTo>
                <a:lnTo>
                  <a:pt x="264796" y="0"/>
                </a:lnTo>
              </a:path>
            </a:pathLst>
          </a:custGeom>
          <a:ln w="10160">
            <a:solidFill>
              <a:srgbClr val="E9E9E9"/>
            </a:solidFill>
          </a:ln>
        </p:spPr>
        <p:txBody>
          <a:bodyPr wrap="square" lIns="0" tIns="0" rIns="0" bIns="0" rtlCol="0"/>
          <a:lstStyle/>
          <a:p>
            <a:endParaRPr/>
          </a:p>
        </p:txBody>
      </p:sp>
      <p:sp>
        <p:nvSpPr>
          <p:cNvPr id="661" name="object 661"/>
          <p:cNvSpPr/>
          <p:nvPr/>
        </p:nvSpPr>
        <p:spPr>
          <a:xfrm>
            <a:off x="2965492" y="3053714"/>
            <a:ext cx="290195" cy="0"/>
          </a:xfrm>
          <a:custGeom>
            <a:avLst/>
            <a:gdLst/>
            <a:ahLst/>
            <a:cxnLst/>
            <a:rect l="l" t="t" r="r" b="b"/>
            <a:pathLst>
              <a:path w="290195">
                <a:moveTo>
                  <a:pt x="0" y="0"/>
                </a:moveTo>
                <a:lnTo>
                  <a:pt x="289983" y="0"/>
                </a:lnTo>
              </a:path>
            </a:pathLst>
          </a:custGeom>
          <a:ln w="3175">
            <a:solidFill>
              <a:srgbClr val="E9E9E9"/>
            </a:solidFill>
          </a:ln>
        </p:spPr>
        <p:txBody>
          <a:bodyPr wrap="square" lIns="0" tIns="0" rIns="0" bIns="0" rtlCol="0"/>
          <a:lstStyle/>
          <a:p>
            <a:endParaRPr/>
          </a:p>
        </p:txBody>
      </p:sp>
      <p:sp>
        <p:nvSpPr>
          <p:cNvPr id="662" name="object 662"/>
          <p:cNvSpPr/>
          <p:nvPr/>
        </p:nvSpPr>
        <p:spPr>
          <a:xfrm>
            <a:off x="2988684" y="3038094"/>
            <a:ext cx="243840" cy="0"/>
          </a:xfrm>
          <a:custGeom>
            <a:avLst/>
            <a:gdLst/>
            <a:ahLst/>
            <a:cxnLst/>
            <a:rect l="l" t="t" r="r" b="b"/>
            <a:pathLst>
              <a:path w="243839">
                <a:moveTo>
                  <a:pt x="0" y="0"/>
                </a:moveTo>
                <a:lnTo>
                  <a:pt x="243599" y="0"/>
                </a:lnTo>
              </a:path>
            </a:pathLst>
          </a:custGeom>
          <a:ln w="10667">
            <a:solidFill>
              <a:srgbClr val="EBEBEB"/>
            </a:solidFill>
          </a:ln>
        </p:spPr>
        <p:txBody>
          <a:bodyPr wrap="square" lIns="0" tIns="0" rIns="0" bIns="0" rtlCol="0"/>
          <a:lstStyle/>
          <a:p>
            <a:endParaRPr/>
          </a:p>
        </p:txBody>
      </p:sp>
      <p:sp>
        <p:nvSpPr>
          <p:cNvPr id="663" name="object 663"/>
          <p:cNvSpPr/>
          <p:nvPr/>
        </p:nvSpPr>
        <p:spPr>
          <a:xfrm>
            <a:off x="3015016" y="3026664"/>
            <a:ext cx="191135" cy="0"/>
          </a:xfrm>
          <a:custGeom>
            <a:avLst/>
            <a:gdLst/>
            <a:ahLst/>
            <a:cxnLst/>
            <a:rect l="l" t="t" r="r" b="b"/>
            <a:pathLst>
              <a:path w="191135">
                <a:moveTo>
                  <a:pt x="0" y="0"/>
                </a:moveTo>
                <a:lnTo>
                  <a:pt x="190936" y="0"/>
                </a:lnTo>
              </a:path>
            </a:pathLst>
          </a:custGeom>
          <a:ln w="12191">
            <a:solidFill>
              <a:srgbClr val="EBEBEB"/>
            </a:solidFill>
          </a:ln>
        </p:spPr>
        <p:txBody>
          <a:bodyPr wrap="square" lIns="0" tIns="0" rIns="0" bIns="0" rtlCol="0"/>
          <a:lstStyle/>
          <a:p>
            <a:endParaRPr/>
          </a:p>
        </p:txBody>
      </p:sp>
      <p:sp>
        <p:nvSpPr>
          <p:cNvPr id="664" name="object 664"/>
          <p:cNvSpPr/>
          <p:nvPr/>
        </p:nvSpPr>
        <p:spPr>
          <a:xfrm>
            <a:off x="3073111" y="3017520"/>
            <a:ext cx="74930" cy="3175"/>
          </a:xfrm>
          <a:custGeom>
            <a:avLst/>
            <a:gdLst/>
            <a:ahLst/>
            <a:cxnLst/>
            <a:rect l="l" t="t" r="r" b="b"/>
            <a:pathLst>
              <a:path w="74930" h="3175">
                <a:moveTo>
                  <a:pt x="74745" y="3047"/>
                </a:moveTo>
                <a:lnTo>
                  <a:pt x="0" y="3047"/>
                </a:lnTo>
                <a:lnTo>
                  <a:pt x="37372" y="0"/>
                </a:lnTo>
                <a:lnTo>
                  <a:pt x="74745" y="3047"/>
                </a:lnTo>
                <a:close/>
              </a:path>
            </a:pathLst>
          </a:custGeom>
          <a:solidFill>
            <a:srgbClr val="EDEDED"/>
          </a:solidFill>
        </p:spPr>
        <p:txBody>
          <a:bodyPr wrap="square" lIns="0" tIns="0" rIns="0" bIns="0" rtlCol="0"/>
          <a:lstStyle/>
          <a:p>
            <a:endParaRPr/>
          </a:p>
        </p:txBody>
      </p:sp>
      <p:sp>
        <p:nvSpPr>
          <p:cNvPr id="665" name="object 665"/>
          <p:cNvSpPr/>
          <p:nvPr/>
        </p:nvSpPr>
        <p:spPr>
          <a:xfrm>
            <a:off x="2823972" y="3015995"/>
            <a:ext cx="573405" cy="520065"/>
          </a:xfrm>
          <a:custGeom>
            <a:avLst/>
            <a:gdLst/>
            <a:ahLst/>
            <a:cxnLst/>
            <a:rect l="l" t="t" r="r" b="b"/>
            <a:pathLst>
              <a:path w="573404" h="520064">
                <a:moveTo>
                  <a:pt x="315467" y="519684"/>
                </a:moveTo>
                <a:lnTo>
                  <a:pt x="257556" y="519684"/>
                </a:lnTo>
                <a:lnTo>
                  <a:pt x="243840" y="516636"/>
                </a:lnTo>
                <a:lnTo>
                  <a:pt x="228600" y="515112"/>
                </a:lnTo>
                <a:lnTo>
                  <a:pt x="201168" y="509016"/>
                </a:lnTo>
                <a:lnTo>
                  <a:pt x="188976" y="504444"/>
                </a:lnTo>
                <a:lnTo>
                  <a:pt x="175260" y="499872"/>
                </a:lnTo>
                <a:lnTo>
                  <a:pt x="126492" y="475488"/>
                </a:lnTo>
                <a:lnTo>
                  <a:pt x="83820" y="443484"/>
                </a:lnTo>
                <a:lnTo>
                  <a:pt x="48768" y="405384"/>
                </a:lnTo>
                <a:lnTo>
                  <a:pt x="22860" y="361188"/>
                </a:lnTo>
                <a:lnTo>
                  <a:pt x="18288" y="348996"/>
                </a:lnTo>
                <a:lnTo>
                  <a:pt x="13716" y="338328"/>
                </a:lnTo>
                <a:lnTo>
                  <a:pt x="9144" y="324612"/>
                </a:lnTo>
                <a:lnTo>
                  <a:pt x="3048" y="300228"/>
                </a:lnTo>
                <a:lnTo>
                  <a:pt x="1524" y="286512"/>
                </a:lnTo>
                <a:lnTo>
                  <a:pt x="0" y="274320"/>
                </a:lnTo>
                <a:lnTo>
                  <a:pt x="0" y="246888"/>
                </a:lnTo>
                <a:lnTo>
                  <a:pt x="1524" y="233172"/>
                </a:lnTo>
                <a:lnTo>
                  <a:pt x="9144" y="195072"/>
                </a:lnTo>
                <a:lnTo>
                  <a:pt x="22860" y="158496"/>
                </a:lnTo>
                <a:lnTo>
                  <a:pt x="28956" y="147828"/>
                </a:lnTo>
                <a:lnTo>
                  <a:pt x="35052" y="135636"/>
                </a:lnTo>
                <a:lnTo>
                  <a:pt x="65532" y="94488"/>
                </a:lnTo>
                <a:lnTo>
                  <a:pt x="105156" y="59436"/>
                </a:lnTo>
                <a:lnTo>
                  <a:pt x="175260" y="19812"/>
                </a:lnTo>
                <a:lnTo>
                  <a:pt x="201168" y="12192"/>
                </a:lnTo>
                <a:lnTo>
                  <a:pt x="214883" y="7620"/>
                </a:lnTo>
                <a:lnTo>
                  <a:pt x="228600" y="4572"/>
                </a:lnTo>
                <a:lnTo>
                  <a:pt x="242316" y="3048"/>
                </a:lnTo>
                <a:lnTo>
                  <a:pt x="257556" y="1524"/>
                </a:lnTo>
                <a:lnTo>
                  <a:pt x="271272" y="0"/>
                </a:lnTo>
                <a:lnTo>
                  <a:pt x="301752" y="0"/>
                </a:lnTo>
                <a:lnTo>
                  <a:pt x="315467" y="1524"/>
                </a:lnTo>
                <a:lnTo>
                  <a:pt x="330708" y="3048"/>
                </a:lnTo>
                <a:lnTo>
                  <a:pt x="272795" y="3048"/>
                </a:lnTo>
                <a:lnTo>
                  <a:pt x="257556" y="4572"/>
                </a:lnTo>
                <a:lnTo>
                  <a:pt x="202692" y="13716"/>
                </a:lnTo>
                <a:lnTo>
                  <a:pt x="150876" y="33528"/>
                </a:lnTo>
                <a:lnTo>
                  <a:pt x="106680" y="60960"/>
                </a:lnTo>
                <a:lnTo>
                  <a:pt x="67056" y="96012"/>
                </a:lnTo>
                <a:lnTo>
                  <a:pt x="36576" y="137160"/>
                </a:lnTo>
                <a:lnTo>
                  <a:pt x="25908" y="160020"/>
                </a:lnTo>
                <a:lnTo>
                  <a:pt x="19812" y="172212"/>
                </a:lnTo>
                <a:lnTo>
                  <a:pt x="15240" y="184404"/>
                </a:lnTo>
                <a:lnTo>
                  <a:pt x="6096" y="220980"/>
                </a:lnTo>
                <a:lnTo>
                  <a:pt x="4572" y="233172"/>
                </a:lnTo>
                <a:lnTo>
                  <a:pt x="3048" y="246888"/>
                </a:lnTo>
                <a:lnTo>
                  <a:pt x="3048" y="272796"/>
                </a:lnTo>
                <a:lnTo>
                  <a:pt x="9144" y="312420"/>
                </a:lnTo>
                <a:lnTo>
                  <a:pt x="19812" y="348996"/>
                </a:lnTo>
                <a:lnTo>
                  <a:pt x="25908" y="359664"/>
                </a:lnTo>
                <a:lnTo>
                  <a:pt x="30480" y="371856"/>
                </a:lnTo>
                <a:lnTo>
                  <a:pt x="51816" y="403860"/>
                </a:lnTo>
                <a:lnTo>
                  <a:pt x="85344" y="441960"/>
                </a:lnTo>
                <a:lnTo>
                  <a:pt x="128016" y="473964"/>
                </a:lnTo>
                <a:lnTo>
                  <a:pt x="176783" y="496824"/>
                </a:lnTo>
                <a:lnTo>
                  <a:pt x="243840" y="515112"/>
                </a:lnTo>
                <a:lnTo>
                  <a:pt x="257556" y="516636"/>
                </a:lnTo>
                <a:lnTo>
                  <a:pt x="272795" y="516636"/>
                </a:lnTo>
                <a:lnTo>
                  <a:pt x="286512" y="518160"/>
                </a:lnTo>
                <a:lnTo>
                  <a:pt x="323087" y="518160"/>
                </a:lnTo>
                <a:lnTo>
                  <a:pt x="315467" y="519684"/>
                </a:lnTo>
                <a:close/>
              </a:path>
              <a:path w="573404" h="520064">
                <a:moveTo>
                  <a:pt x="323087" y="518160"/>
                </a:moveTo>
                <a:lnTo>
                  <a:pt x="286512" y="518160"/>
                </a:lnTo>
                <a:lnTo>
                  <a:pt x="301752" y="516636"/>
                </a:lnTo>
                <a:lnTo>
                  <a:pt x="315467" y="516636"/>
                </a:lnTo>
                <a:lnTo>
                  <a:pt x="329184" y="515112"/>
                </a:lnTo>
                <a:lnTo>
                  <a:pt x="370332" y="505968"/>
                </a:lnTo>
                <a:lnTo>
                  <a:pt x="422148" y="486156"/>
                </a:lnTo>
                <a:lnTo>
                  <a:pt x="467868" y="458724"/>
                </a:lnTo>
                <a:lnTo>
                  <a:pt x="505968" y="423672"/>
                </a:lnTo>
                <a:lnTo>
                  <a:pt x="536448" y="382524"/>
                </a:lnTo>
                <a:lnTo>
                  <a:pt x="557784" y="336804"/>
                </a:lnTo>
                <a:lnTo>
                  <a:pt x="566928" y="298704"/>
                </a:lnTo>
                <a:lnTo>
                  <a:pt x="569976" y="272796"/>
                </a:lnTo>
                <a:lnTo>
                  <a:pt x="569976" y="246888"/>
                </a:lnTo>
                <a:lnTo>
                  <a:pt x="568452" y="234696"/>
                </a:lnTo>
                <a:lnTo>
                  <a:pt x="566928" y="220980"/>
                </a:lnTo>
                <a:lnTo>
                  <a:pt x="557784" y="184404"/>
                </a:lnTo>
                <a:lnTo>
                  <a:pt x="548639" y="160020"/>
                </a:lnTo>
                <a:lnTo>
                  <a:pt x="542544" y="149352"/>
                </a:lnTo>
                <a:lnTo>
                  <a:pt x="536448" y="137160"/>
                </a:lnTo>
                <a:lnTo>
                  <a:pt x="505968" y="96012"/>
                </a:lnTo>
                <a:lnTo>
                  <a:pt x="467868" y="62484"/>
                </a:lnTo>
                <a:lnTo>
                  <a:pt x="422148" y="33528"/>
                </a:lnTo>
                <a:lnTo>
                  <a:pt x="384048" y="18288"/>
                </a:lnTo>
                <a:lnTo>
                  <a:pt x="371856" y="13716"/>
                </a:lnTo>
                <a:lnTo>
                  <a:pt x="344424" y="7620"/>
                </a:lnTo>
                <a:lnTo>
                  <a:pt x="330708" y="6096"/>
                </a:lnTo>
                <a:lnTo>
                  <a:pt x="315467" y="4572"/>
                </a:lnTo>
                <a:lnTo>
                  <a:pt x="301752" y="3048"/>
                </a:lnTo>
                <a:lnTo>
                  <a:pt x="330708" y="3048"/>
                </a:lnTo>
                <a:lnTo>
                  <a:pt x="344424" y="4572"/>
                </a:lnTo>
                <a:lnTo>
                  <a:pt x="358139" y="7620"/>
                </a:lnTo>
                <a:lnTo>
                  <a:pt x="371856" y="12192"/>
                </a:lnTo>
                <a:lnTo>
                  <a:pt x="385572" y="15240"/>
                </a:lnTo>
                <a:lnTo>
                  <a:pt x="423672" y="32004"/>
                </a:lnTo>
                <a:lnTo>
                  <a:pt x="469392" y="59436"/>
                </a:lnTo>
                <a:lnTo>
                  <a:pt x="507492" y="94488"/>
                </a:lnTo>
                <a:lnTo>
                  <a:pt x="537972" y="135636"/>
                </a:lnTo>
                <a:lnTo>
                  <a:pt x="550163" y="158496"/>
                </a:lnTo>
                <a:lnTo>
                  <a:pt x="556260" y="170688"/>
                </a:lnTo>
                <a:lnTo>
                  <a:pt x="569976" y="220980"/>
                </a:lnTo>
                <a:lnTo>
                  <a:pt x="573024" y="246888"/>
                </a:lnTo>
                <a:lnTo>
                  <a:pt x="573024" y="274320"/>
                </a:lnTo>
                <a:lnTo>
                  <a:pt x="571500" y="286512"/>
                </a:lnTo>
                <a:lnTo>
                  <a:pt x="569976" y="300228"/>
                </a:lnTo>
                <a:lnTo>
                  <a:pt x="563880" y="324612"/>
                </a:lnTo>
                <a:lnTo>
                  <a:pt x="560832" y="338328"/>
                </a:lnTo>
                <a:lnTo>
                  <a:pt x="556260" y="348996"/>
                </a:lnTo>
                <a:lnTo>
                  <a:pt x="550163" y="361188"/>
                </a:lnTo>
                <a:lnTo>
                  <a:pt x="545592" y="373380"/>
                </a:lnTo>
                <a:lnTo>
                  <a:pt x="537972" y="384048"/>
                </a:lnTo>
                <a:lnTo>
                  <a:pt x="507492" y="425196"/>
                </a:lnTo>
                <a:lnTo>
                  <a:pt x="469392" y="460248"/>
                </a:lnTo>
                <a:lnTo>
                  <a:pt x="423672" y="489204"/>
                </a:lnTo>
                <a:lnTo>
                  <a:pt x="385572" y="504444"/>
                </a:lnTo>
                <a:lnTo>
                  <a:pt x="344424" y="515112"/>
                </a:lnTo>
                <a:lnTo>
                  <a:pt x="330708" y="516636"/>
                </a:lnTo>
                <a:lnTo>
                  <a:pt x="323087" y="518160"/>
                </a:lnTo>
                <a:close/>
              </a:path>
            </a:pathLst>
          </a:custGeom>
          <a:solidFill>
            <a:srgbClr val="000000"/>
          </a:solidFill>
        </p:spPr>
        <p:txBody>
          <a:bodyPr wrap="square" lIns="0" tIns="0" rIns="0" bIns="0" rtlCol="0"/>
          <a:lstStyle/>
          <a:p>
            <a:endParaRPr/>
          </a:p>
        </p:txBody>
      </p:sp>
      <p:sp>
        <p:nvSpPr>
          <p:cNvPr id="666" name="object 666"/>
          <p:cNvSpPr txBox="1"/>
          <p:nvPr/>
        </p:nvSpPr>
        <p:spPr>
          <a:xfrm>
            <a:off x="2959051" y="3138988"/>
            <a:ext cx="300990" cy="106045"/>
          </a:xfrm>
          <a:prstGeom prst="rect">
            <a:avLst/>
          </a:prstGeom>
        </p:spPr>
        <p:txBody>
          <a:bodyPr vert="horz" wrap="square" lIns="0" tIns="15875" rIns="0" bIns="0" rtlCol="0">
            <a:spAutoFit/>
          </a:bodyPr>
          <a:lstStyle/>
          <a:p>
            <a:pPr marL="12700">
              <a:lnSpc>
                <a:spcPct val="100000"/>
              </a:lnSpc>
              <a:spcBef>
                <a:spcPts val="125"/>
              </a:spcBef>
            </a:pPr>
            <a:r>
              <a:rPr sz="500" b="1" spc="10" dirty="0">
                <a:latin typeface="Times New Roman"/>
                <a:cs typeface="Times New Roman"/>
              </a:rPr>
              <a:t>Sat</a:t>
            </a:r>
            <a:r>
              <a:rPr sz="500" b="1" dirty="0">
                <a:latin typeface="Times New Roman"/>
                <a:cs typeface="Times New Roman"/>
              </a:rPr>
              <a:t>ı</a:t>
            </a:r>
            <a:r>
              <a:rPr sz="500" b="1" spc="10" dirty="0">
                <a:latin typeface="Times New Roman"/>
                <a:cs typeface="Times New Roman"/>
              </a:rPr>
              <a:t>cı</a:t>
            </a:r>
            <a:r>
              <a:rPr sz="500" b="1" dirty="0">
                <a:latin typeface="Times New Roman"/>
                <a:cs typeface="Times New Roman"/>
              </a:rPr>
              <a:t>l</a:t>
            </a:r>
            <a:r>
              <a:rPr sz="500" b="1" spc="10" dirty="0">
                <a:latin typeface="Times New Roman"/>
                <a:cs typeface="Times New Roman"/>
              </a:rPr>
              <a:t>ara</a:t>
            </a:r>
            <a:endParaRPr sz="500">
              <a:latin typeface="Times New Roman"/>
              <a:cs typeface="Times New Roman"/>
            </a:endParaRPr>
          </a:p>
        </p:txBody>
      </p:sp>
      <p:sp>
        <p:nvSpPr>
          <p:cNvPr id="667" name="object 667"/>
          <p:cNvSpPr txBox="1"/>
          <p:nvPr/>
        </p:nvSpPr>
        <p:spPr>
          <a:xfrm>
            <a:off x="3003232" y="3219755"/>
            <a:ext cx="210820" cy="106045"/>
          </a:xfrm>
          <a:prstGeom prst="rect">
            <a:avLst/>
          </a:prstGeom>
        </p:spPr>
        <p:txBody>
          <a:bodyPr vert="horz" wrap="square" lIns="0" tIns="15875" rIns="0" bIns="0" rtlCol="0">
            <a:spAutoFit/>
          </a:bodyPr>
          <a:lstStyle/>
          <a:p>
            <a:pPr marL="12700">
              <a:lnSpc>
                <a:spcPct val="100000"/>
              </a:lnSpc>
              <a:spcBef>
                <a:spcPts val="125"/>
              </a:spcBef>
            </a:pPr>
            <a:r>
              <a:rPr sz="500" b="1" spc="10" dirty="0">
                <a:latin typeface="Times New Roman"/>
                <a:cs typeface="Times New Roman"/>
              </a:rPr>
              <a:t>ödeme</a:t>
            </a:r>
            <a:endParaRPr sz="500">
              <a:latin typeface="Times New Roman"/>
              <a:cs typeface="Times New Roman"/>
            </a:endParaRPr>
          </a:p>
        </p:txBody>
      </p:sp>
      <p:sp>
        <p:nvSpPr>
          <p:cNvPr id="668" name="object 668"/>
          <p:cNvSpPr txBox="1"/>
          <p:nvPr/>
        </p:nvSpPr>
        <p:spPr>
          <a:xfrm>
            <a:off x="3007816" y="3300503"/>
            <a:ext cx="202565" cy="106045"/>
          </a:xfrm>
          <a:prstGeom prst="rect">
            <a:avLst/>
          </a:prstGeom>
        </p:spPr>
        <p:txBody>
          <a:bodyPr vert="horz" wrap="square" lIns="0" tIns="15875" rIns="0" bIns="0" rtlCol="0">
            <a:spAutoFit/>
          </a:bodyPr>
          <a:lstStyle/>
          <a:p>
            <a:pPr marL="12700">
              <a:lnSpc>
                <a:spcPct val="100000"/>
              </a:lnSpc>
              <a:spcBef>
                <a:spcPts val="125"/>
              </a:spcBef>
            </a:pPr>
            <a:r>
              <a:rPr sz="500" b="1" spc="10" dirty="0">
                <a:latin typeface="Times New Roman"/>
                <a:cs typeface="Times New Roman"/>
              </a:rPr>
              <a:t>S</a:t>
            </a:r>
            <a:r>
              <a:rPr sz="500" b="1" dirty="0">
                <a:latin typeface="Times New Roman"/>
                <a:cs typeface="Times New Roman"/>
              </a:rPr>
              <a:t>ür</a:t>
            </a:r>
            <a:r>
              <a:rPr sz="500" b="1" spc="15" dirty="0">
                <a:latin typeface="Times New Roman"/>
                <a:cs typeface="Times New Roman"/>
              </a:rPr>
              <a:t>e</a:t>
            </a:r>
            <a:r>
              <a:rPr sz="500" b="1" spc="5" dirty="0">
                <a:latin typeface="Times New Roman"/>
                <a:cs typeface="Times New Roman"/>
              </a:rPr>
              <a:t>si</a:t>
            </a:r>
            <a:endParaRPr sz="500">
              <a:latin typeface="Times New Roman"/>
              <a:cs typeface="Times New Roman"/>
            </a:endParaRPr>
          </a:p>
        </p:txBody>
      </p:sp>
      <p:sp>
        <p:nvSpPr>
          <p:cNvPr id="669" name="object 669"/>
          <p:cNvSpPr/>
          <p:nvPr/>
        </p:nvSpPr>
        <p:spPr>
          <a:xfrm>
            <a:off x="2656332" y="3295650"/>
            <a:ext cx="94615" cy="0"/>
          </a:xfrm>
          <a:custGeom>
            <a:avLst/>
            <a:gdLst/>
            <a:ahLst/>
            <a:cxnLst/>
            <a:rect l="l" t="t" r="r" b="b"/>
            <a:pathLst>
              <a:path w="94614">
                <a:moveTo>
                  <a:pt x="0" y="0"/>
                </a:moveTo>
                <a:lnTo>
                  <a:pt x="94487" y="0"/>
                </a:lnTo>
              </a:path>
            </a:pathLst>
          </a:custGeom>
          <a:ln w="35051">
            <a:solidFill>
              <a:srgbClr val="CCCC00"/>
            </a:solidFill>
          </a:ln>
        </p:spPr>
        <p:txBody>
          <a:bodyPr wrap="square" lIns="0" tIns="0" rIns="0" bIns="0" rtlCol="0"/>
          <a:lstStyle/>
          <a:p>
            <a:endParaRPr/>
          </a:p>
        </p:txBody>
      </p:sp>
      <p:sp>
        <p:nvSpPr>
          <p:cNvPr id="670" name="object 670"/>
          <p:cNvSpPr/>
          <p:nvPr/>
        </p:nvSpPr>
        <p:spPr>
          <a:xfrm>
            <a:off x="2651760" y="3273552"/>
            <a:ext cx="102235" cy="43180"/>
          </a:xfrm>
          <a:custGeom>
            <a:avLst/>
            <a:gdLst/>
            <a:ahLst/>
            <a:cxnLst/>
            <a:rect l="l" t="t" r="r" b="b"/>
            <a:pathLst>
              <a:path w="102235" h="43179">
                <a:moveTo>
                  <a:pt x="102108" y="42672"/>
                </a:moveTo>
                <a:lnTo>
                  <a:pt x="0" y="42672"/>
                </a:lnTo>
                <a:lnTo>
                  <a:pt x="0" y="0"/>
                </a:lnTo>
                <a:lnTo>
                  <a:pt x="102108" y="0"/>
                </a:lnTo>
                <a:lnTo>
                  <a:pt x="102108" y="4572"/>
                </a:lnTo>
                <a:lnTo>
                  <a:pt x="7620" y="4572"/>
                </a:lnTo>
                <a:lnTo>
                  <a:pt x="4572" y="7620"/>
                </a:lnTo>
                <a:lnTo>
                  <a:pt x="7620" y="7620"/>
                </a:lnTo>
                <a:lnTo>
                  <a:pt x="7620" y="35052"/>
                </a:lnTo>
                <a:lnTo>
                  <a:pt x="4572" y="35052"/>
                </a:lnTo>
                <a:lnTo>
                  <a:pt x="7620" y="39624"/>
                </a:lnTo>
                <a:lnTo>
                  <a:pt x="102108" y="39624"/>
                </a:lnTo>
                <a:lnTo>
                  <a:pt x="102108" y="42672"/>
                </a:lnTo>
                <a:close/>
              </a:path>
              <a:path w="102235" h="43179">
                <a:moveTo>
                  <a:pt x="7620" y="7620"/>
                </a:moveTo>
                <a:lnTo>
                  <a:pt x="4572" y="7620"/>
                </a:lnTo>
                <a:lnTo>
                  <a:pt x="7620" y="4572"/>
                </a:lnTo>
                <a:lnTo>
                  <a:pt x="7620" y="7620"/>
                </a:lnTo>
                <a:close/>
              </a:path>
              <a:path w="102235" h="43179">
                <a:moveTo>
                  <a:pt x="94488" y="7620"/>
                </a:moveTo>
                <a:lnTo>
                  <a:pt x="7620" y="7620"/>
                </a:lnTo>
                <a:lnTo>
                  <a:pt x="7620" y="4572"/>
                </a:lnTo>
                <a:lnTo>
                  <a:pt x="94488" y="4572"/>
                </a:lnTo>
                <a:lnTo>
                  <a:pt x="94488" y="7620"/>
                </a:lnTo>
                <a:close/>
              </a:path>
              <a:path w="102235" h="43179">
                <a:moveTo>
                  <a:pt x="94488" y="39624"/>
                </a:moveTo>
                <a:lnTo>
                  <a:pt x="94488" y="4572"/>
                </a:lnTo>
                <a:lnTo>
                  <a:pt x="99060" y="7620"/>
                </a:lnTo>
                <a:lnTo>
                  <a:pt x="102108" y="7620"/>
                </a:lnTo>
                <a:lnTo>
                  <a:pt x="102108" y="35052"/>
                </a:lnTo>
                <a:lnTo>
                  <a:pt x="99060" y="35052"/>
                </a:lnTo>
                <a:lnTo>
                  <a:pt x="94488" y="39624"/>
                </a:lnTo>
                <a:close/>
              </a:path>
              <a:path w="102235" h="43179">
                <a:moveTo>
                  <a:pt x="102108" y="7620"/>
                </a:moveTo>
                <a:lnTo>
                  <a:pt x="99060" y="7620"/>
                </a:lnTo>
                <a:lnTo>
                  <a:pt x="94488" y="4572"/>
                </a:lnTo>
                <a:lnTo>
                  <a:pt x="102108" y="4572"/>
                </a:lnTo>
                <a:lnTo>
                  <a:pt x="102108" y="7620"/>
                </a:lnTo>
                <a:close/>
              </a:path>
              <a:path w="102235" h="43179">
                <a:moveTo>
                  <a:pt x="7620" y="39624"/>
                </a:moveTo>
                <a:lnTo>
                  <a:pt x="4572" y="35052"/>
                </a:lnTo>
                <a:lnTo>
                  <a:pt x="7620" y="35052"/>
                </a:lnTo>
                <a:lnTo>
                  <a:pt x="7620" y="39624"/>
                </a:lnTo>
                <a:close/>
              </a:path>
              <a:path w="102235" h="43179">
                <a:moveTo>
                  <a:pt x="94488" y="39624"/>
                </a:moveTo>
                <a:lnTo>
                  <a:pt x="7620" y="39624"/>
                </a:lnTo>
                <a:lnTo>
                  <a:pt x="7620" y="35052"/>
                </a:lnTo>
                <a:lnTo>
                  <a:pt x="94488" y="35052"/>
                </a:lnTo>
                <a:lnTo>
                  <a:pt x="94488" y="39624"/>
                </a:lnTo>
                <a:close/>
              </a:path>
              <a:path w="102235" h="43179">
                <a:moveTo>
                  <a:pt x="102108" y="39624"/>
                </a:moveTo>
                <a:lnTo>
                  <a:pt x="94488" y="39624"/>
                </a:lnTo>
                <a:lnTo>
                  <a:pt x="99060" y="35052"/>
                </a:lnTo>
                <a:lnTo>
                  <a:pt x="102108" y="35052"/>
                </a:lnTo>
                <a:lnTo>
                  <a:pt x="102108" y="39624"/>
                </a:lnTo>
                <a:close/>
              </a:path>
            </a:pathLst>
          </a:custGeom>
          <a:solidFill>
            <a:srgbClr val="959500"/>
          </a:solidFill>
        </p:spPr>
        <p:txBody>
          <a:bodyPr wrap="square" lIns="0" tIns="0" rIns="0" bIns="0" rtlCol="0"/>
          <a:lstStyle/>
          <a:p>
            <a:endParaRPr/>
          </a:p>
        </p:txBody>
      </p:sp>
      <p:sp>
        <p:nvSpPr>
          <p:cNvPr id="671" name="object 671"/>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672" name="object 672"/>
          <p:cNvSpPr/>
          <p:nvPr/>
        </p:nvSpPr>
        <p:spPr>
          <a:xfrm>
            <a:off x="6373367" y="1732787"/>
            <a:ext cx="233171" cy="379476"/>
          </a:xfrm>
          <a:prstGeom prst="rect">
            <a:avLst/>
          </a:prstGeom>
          <a:blipFill>
            <a:blip r:embed="rId6" cstate="print"/>
            <a:stretch>
              <a:fillRect/>
            </a:stretch>
          </a:blipFill>
        </p:spPr>
        <p:txBody>
          <a:bodyPr wrap="square" lIns="0" tIns="0" rIns="0" bIns="0" rtlCol="0"/>
          <a:lstStyle/>
          <a:p>
            <a:endParaRPr/>
          </a:p>
        </p:txBody>
      </p:sp>
      <p:graphicFrame>
        <p:nvGraphicFramePr>
          <p:cNvPr id="673" name="object 673"/>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5" dirty="0">
                          <a:solidFill>
                            <a:srgbClr val="330066"/>
                          </a:solidFill>
                          <a:latin typeface="Times New Roman"/>
                          <a:cs typeface="Times New Roman"/>
                        </a:rPr>
                        <a:t>Faaliyet </a:t>
                      </a:r>
                      <a:r>
                        <a:rPr sz="900" b="1" spc="10" dirty="0">
                          <a:solidFill>
                            <a:srgbClr val="330066"/>
                          </a:solidFill>
                          <a:latin typeface="Times New Roman"/>
                          <a:cs typeface="Times New Roman"/>
                        </a:rPr>
                        <a:t>Döngüsü </a:t>
                      </a:r>
                      <a:r>
                        <a:rPr sz="900" b="1" spc="15" dirty="0">
                          <a:solidFill>
                            <a:srgbClr val="330066"/>
                          </a:solidFill>
                          <a:latin typeface="Times New Roman"/>
                          <a:cs typeface="Times New Roman"/>
                        </a:rPr>
                        <a:t>ve </a:t>
                      </a:r>
                      <a:r>
                        <a:rPr sz="900" b="1" spc="10" dirty="0">
                          <a:solidFill>
                            <a:srgbClr val="330066"/>
                          </a:solidFill>
                          <a:latin typeface="Times New Roman"/>
                          <a:cs typeface="Times New Roman"/>
                        </a:rPr>
                        <a:t>Nakit</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Döngüsü</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30"/>
                        </a:spcBef>
                      </a:pPr>
                      <a:endParaRPr sz="1250">
                        <a:latin typeface="Times New Roman"/>
                        <a:cs typeface="Times New Roman"/>
                      </a:endParaRPr>
                    </a:p>
                    <a:p>
                      <a:pPr marL="127635" marR="144780" indent="-100965" algn="just">
                        <a:lnSpc>
                          <a:spcPct val="102499"/>
                        </a:lnSpc>
                        <a:buClr>
                          <a:srgbClr val="330066"/>
                        </a:buClr>
                        <a:buSzPct val="68750"/>
                        <a:buFont typeface="Wingdings"/>
                        <a:buChar char=""/>
                        <a:tabLst>
                          <a:tab pos="128270" algn="l"/>
                        </a:tabLst>
                      </a:pPr>
                      <a:r>
                        <a:rPr sz="800" spc="5" dirty="0">
                          <a:latin typeface="Times New Roman"/>
                          <a:cs typeface="Times New Roman"/>
                        </a:rPr>
                        <a:t>Nakit döngüsünün artması, işletmenin </a:t>
                      </a:r>
                      <a:r>
                        <a:rPr sz="800" spc="10" dirty="0">
                          <a:latin typeface="Times New Roman"/>
                          <a:cs typeface="Times New Roman"/>
                        </a:rPr>
                        <a:t>daha </a:t>
                      </a:r>
                      <a:r>
                        <a:rPr sz="800" spc="5" dirty="0">
                          <a:latin typeface="Times New Roman"/>
                          <a:cs typeface="Times New Roman"/>
                        </a:rPr>
                        <a:t>fazla  </a:t>
                      </a:r>
                      <a:r>
                        <a:rPr sz="800" dirty="0">
                          <a:latin typeface="Times New Roman"/>
                          <a:cs typeface="Times New Roman"/>
                        </a:rPr>
                        <a:t>finanslamaya ihtiyaç duyduğunu</a:t>
                      </a:r>
                      <a:r>
                        <a:rPr sz="800" spc="120" dirty="0">
                          <a:latin typeface="Times New Roman"/>
                          <a:cs typeface="Times New Roman"/>
                        </a:rPr>
                        <a:t> </a:t>
                      </a:r>
                      <a:r>
                        <a:rPr sz="800" dirty="0">
                          <a:latin typeface="Times New Roman"/>
                          <a:cs typeface="Times New Roman"/>
                        </a:rPr>
                        <a:t>gösterir.</a:t>
                      </a:r>
                      <a:endParaRPr sz="800">
                        <a:latin typeface="Times New Roman"/>
                        <a:cs typeface="Times New Roman"/>
                      </a:endParaRPr>
                    </a:p>
                    <a:p>
                      <a:pPr>
                        <a:lnSpc>
                          <a:spcPct val="100000"/>
                        </a:lnSpc>
                        <a:buClr>
                          <a:srgbClr val="330066"/>
                        </a:buClr>
                        <a:buFont typeface="Wingdings"/>
                        <a:buChar char=""/>
                      </a:pPr>
                      <a:endParaRPr sz="850">
                        <a:latin typeface="Times New Roman"/>
                        <a:cs typeface="Times New Roman"/>
                      </a:endParaRPr>
                    </a:p>
                    <a:p>
                      <a:pPr marL="127635" marR="144780" indent="-100965" algn="just">
                        <a:lnSpc>
                          <a:spcPct val="103099"/>
                        </a:lnSpc>
                        <a:buClr>
                          <a:srgbClr val="330066"/>
                        </a:buClr>
                        <a:buSzPct val="68750"/>
                        <a:buFont typeface="Wingdings"/>
                        <a:buChar char=""/>
                        <a:tabLst>
                          <a:tab pos="128270" algn="l"/>
                        </a:tabLst>
                      </a:pPr>
                      <a:r>
                        <a:rPr sz="800" spc="5" dirty="0">
                          <a:latin typeface="Times New Roman"/>
                          <a:cs typeface="Times New Roman"/>
                        </a:rPr>
                        <a:t>Nakit döngüsünün uzaması, işletmenin stoklarının  devir hızında ve/veya alacakların tahsilinde problem  </a:t>
                      </a:r>
                      <a:r>
                        <a:rPr sz="800" dirty="0">
                          <a:latin typeface="Times New Roman"/>
                          <a:cs typeface="Times New Roman"/>
                        </a:rPr>
                        <a:t>olduğunu</a:t>
                      </a:r>
                      <a:r>
                        <a:rPr sz="800" spc="55" dirty="0">
                          <a:latin typeface="Times New Roman"/>
                          <a:cs typeface="Times New Roman"/>
                        </a:rPr>
                        <a:t> </a:t>
                      </a:r>
                      <a:r>
                        <a:rPr sz="800" dirty="0">
                          <a:latin typeface="Times New Roman"/>
                          <a:cs typeface="Times New Roman"/>
                        </a:rPr>
                        <a:t>gösterir.</a:t>
                      </a:r>
                      <a:endParaRPr sz="800">
                        <a:latin typeface="Times New Roman"/>
                        <a:cs typeface="Times New Roman"/>
                      </a:endParaRPr>
                    </a:p>
                  </a:txBody>
                  <a:tcPr marL="0" marR="0" marT="381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674" name="object 674"/>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75" name="object 675"/>
          <p:cNvSpPr/>
          <p:nvPr/>
        </p:nvSpPr>
        <p:spPr>
          <a:xfrm>
            <a:off x="3287267" y="4384547"/>
            <a:ext cx="233172" cy="379476"/>
          </a:xfrm>
          <a:prstGeom prst="rect">
            <a:avLst/>
          </a:prstGeom>
          <a:blipFill>
            <a:blip r:embed="rId7" cstate="print"/>
            <a:stretch>
              <a:fillRect/>
            </a:stretch>
          </a:blipFill>
        </p:spPr>
        <p:txBody>
          <a:bodyPr wrap="square" lIns="0" tIns="0" rIns="0" bIns="0" rtlCol="0"/>
          <a:lstStyle/>
          <a:p>
            <a:endParaRPr/>
          </a:p>
        </p:txBody>
      </p:sp>
      <p:sp>
        <p:nvSpPr>
          <p:cNvPr id="676" name="object 676"/>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77" name="object 677"/>
          <p:cNvSpPr txBox="1"/>
          <p:nvPr/>
        </p:nvSpPr>
        <p:spPr>
          <a:xfrm>
            <a:off x="1044960" y="4391590"/>
            <a:ext cx="174053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Sermayesinin</a:t>
            </a:r>
            <a:r>
              <a:rPr sz="900" b="1" dirty="0">
                <a:solidFill>
                  <a:srgbClr val="330066"/>
                </a:solidFill>
                <a:latin typeface="Times New Roman"/>
                <a:cs typeface="Times New Roman"/>
              </a:rPr>
              <a:t> </a:t>
            </a:r>
            <a:r>
              <a:rPr sz="900" b="1" spc="10" dirty="0">
                <a:solidFill>
                  <a:srgbClr val="330066"/>
                </a:solidFill>
                <a:latin typeface="Times New Roman"/>
                <a:cs typeface="Times New Roman"/>
              </a:rPr>
              <a:t>Finansmanı</a:t>
            </a:r>
            <a:endParaRPr sz="900">
              <a:latin typeface="Times New Roman"/>
              <a:cs typeface="Times New Roman"/>
            </a:endParaRPr>
          </a:p>
        </p:txBody>
      </p:sp>
      <p:sp>
        <p:nvSpPr>
          <p:cNvPr id="678" name="object 678"/>
          <p:cNvSpPr txBox="1"/>
          <p:nvPr/>
        </p:nvSpPr>
        <p:spPr>
          <a:xfrm>
            <a:off x="1044969" y="4920439"/>
            <a:ext cx="351790" cy="133350"/>
          </a:xfrm>
          <a:prstGeom prst="rect">
            <a:avLst/>
          </a:prstGeom>
        </p:spPr>
        <p:txBody>
          <a:bodyPr vert="horz" wrap="square" lIns="0" tIns="13335" rIns="0" bIns="0" rtlCol="0">
            <a:spAutoFit/>
          </a:bodyPr>
          <a:lstStyle/>
          <a:p>
            <a:pPr marL="12700">
              <a:lnSpc>
                <a:spcPct val="100000"/>
              </a:lnSpc>
              <a:spcBef>
                <a:spcPts val="105"/>
              </a:spcBef>
            </a:pPr>
            <a:r>
              <a:rPr sz="700" b="1" spc="-5" dirty="0">
                <a:solidFill>
                  <a:srgbClr val="FF0000"/>
                </a:solidFill>
                <a:latin typeface="Times New Roman"/>
                <a:cs typeface="Times New Roman"/>
              </a:rPr>
              <a:t>Teoride;</a:t>
            </a:r>
            <a:endParaRPr sz="700">
              <a:latin typeface="Times New Roman"/>
              <a:cs typeface="Times New Roman"/>
            </a:endParaRPr>
          </a:p>
        </p:txBody>
      </p:sp>
      <p:sp>
        <p:nvSpPr>
          <p:cNvPr id="679" name="object 679"/>
          <p:cNvSpPr txBox="1"/>
          <p:nvPr/>
        </p:nvSpPr>
        <p:spPr>
          <a:xfrm>
            <a:off x="1044969" y="5133772"/>
            <a:ext cx="1966595" cy="348615"/>
          </a:xfrm>
          <a:prstGeom prst="rect">
            <a:avLst/>
          </a:prstGeom>
        </p:spPr>
        <p:txBody>
          <a:bodyPr vert="horz" wrap="square" lIns="0" tIns="13335" rIns="0" bIns="0" rtlCol="0">
            <a:spAutoFit/>
          </a:bodyPr>
          <a:lstStyle/>
          <a:p>
            <a:pPr marL="109855" indent="-97790">
              <a:lnSpc>
                <a:spcPct val="100000"/>
              </a:lnSpc>
              <a:spcBef>
                <a:spcPts val="105"/>
              </a:spcBef>
              <a:buFont typeface="Times New Roman"/>
              <a:buAutoNum type="arabicPlain"/>
              <a:tabLst>
                <a:tab pos="110489" algn="l"/>
              </a:tabLst>
            </a:pPr>
            <a:r>
              <a:rPr sz="700" dirty="0">
                <a:latin typeface="Times New Roman"/>
                <a:cs typeface="Times New Roman"/>
              </a:rPr>
              <a:t>Nakit </a:t>
            </a:r>
            <a:r>
              <a:rPr sz="700" spc="-5" dirty="0">
                <a:latin typeface="Times New Roman"/>
                <a:cs typeface="Times New Roman"/>
              </a:rPr>
              <a:t>giriş-çıkışları tam </a:t>
            </a:r>
            <a:r>
              <a:rPr sz="700" dirty="0">
                <a:latin typeface="Times New Roman"/>
                <a:cs typeface="Times New Roman"/>
              </a:rPr>
              <a:t>bir zaman uyumu</a:t>
            </a:r>
            <a:r>
              <a:rPr sz="700" spc="-40" dirty="0">
                <a:latin typeface="Times New Roman"/>
                <a:cs typeface="Times New Roman"/>
              </a:rPr>
              <a:t> </a:t>
            </a:r>
            <a:r>
              <a:rPr sz="700" dirty="0">
                <a:latin typeface="Times New Roman"/>
                <a:cs typeface="Times New Roman"/>
              </a:rPr>
              <a:t>içinde,</a:t>
            </a:r>
            <a:endParaRPr sz="700">
              <a:latin typeface="Times New Roman"/>
              <a:cs typeface="Times New Roman"/>
            </a:endParaRPr>
          </a:p>
          <a:p>
            <a:pPr marL="109855" indent="-97790">
              <a:lnSpc>
                <a:spcPct val="100000"/>
              </a:lnSpc>
              <a:spcBef>
                <a:spcPts val="15"/>
              </a:spcBef>
              <a:buFont typeface="Times New Roman"/>
              <a:buAutoNum type="arabicPlain"/>
              <a:tabLst>
                <a:tab pos="110489" algn="l"/>
              </a:tabLst>
            </a:pPr>
            <a:r>
              <a:rPr sz="700" dirty="0">
                <a:latin typeface="Times New Roman"/>
                <a:cs typeface="Times New Roman"/>
              </a:rPr>
              <a:t>Nakit hareketleri önceden tahmin</a:t>
            </a:r>
            <a:r>
              <a:rPr sz="700" spc="-100" dirty="0">
                <a:latin typeface="Times New Roman"/>
                <a:cs typeface="Times New Roman"/>
              </a:rPr>
              <a:t> </a:t>
            </a:r>
            <a:r>
              <a:rPr sz="700" spc="-5" dirty="0">
                <a:latin typeface="Times New Roman"/>
                <a:cs typeface="Times New Roman"/>
              </a:rPr>
              <a:t>edilmekte,</a:t>
            </a:r>
            <a:endParaRPr sz="700">
              <a:latin typeface="Times New Roman"/>
              <a:cs typeface="Times New Roman"/>
            </a:endParaRPr>
          </a:p>
          <a:p>
            <a:pPr marL="109855" indent="-97790">
              <a:lnSpc>
                <a:spcPct val="100000"/>
              </a:lnSpc>
              <a:buFont typeface="Times New Roman"/>
              <a:buAutoNum type="arabicPlain"/>
              <a:tabLst>
                <a:tab pos="110489" algn="l"/>
              </a:tabLst>
            </a:pPr>
            <a:r>
              <a:rPr sz="700" spc="-5" dirty="0">
                <a:latin typeface="Times New Roman"/>
                <a:cs typeface="Times New Roman"/>
              </a:rPr>
              <a:t>Üretim-Satış-Tahsilat aynı </a:t>
            </a:r>
            <a:r>
              <a:rPr sz="700" dirty="0">
                <a:latin typeface="Times New Roman"/>
                <a:cs typeface="Times New Roman"/>
              </a:rPr>
              <a:t>anda</a:t>
            </a:r>
            <a:r>
              <a:rPr sz="700" spc="15" dirty="0">
                <a:latin typeface="Times New Roman"/>
                <a:cs typeface="Times New Roman"/>
              </a:rPr>
              <a:t> </a:t>
            </a:r>
            <a:r>
              <a:rPr sz="700" dirty="0">
                <a:latin typeface="Times New Roman"/>
                <a:cs typeface="Times New Roman"/>
              </a:rPr>
              <a:t>gerçekleşmektedir.</a:t>
            </a:r>
            <a:endParaRPr sz="700">
              <a:latin typeface="Times New Roman"/>
              <a:cs typeface="Times New Roman"/>
            </a:endParaRPr>
          </a:p>
        </p:txBody>
      </p:sp>
      <p:sp>
        <p:nvSpPr>
          <p:cNvPr id="680" name="object 680"/>
          <p:cNvSpPr txBox="1"/>
          <p:nvPr/>
        </p:nvSpPr>
        <p:spPr>
          <a:xfrm>
            <a:off x="1044969" y="5563539"/>
            <a:ext cx="1306195" cy="133350"/>
          </a:xfrm>
          <a:prstGeom prst="rect">
            <a:avLst/>
          </a:prstGeom>
        </p:spPr>
        <p:txBody>
          <a:bodyPr vert="horz" wrap="square" lIns="0" tIns="13335" rIns="0" bIns="0" rtlCol="0">
            <a:spAutoFit/>
          </a:bodyPr>
          <a:lstStyle/>
          <a:p>
            <a:pPr marL="12700">
              <a:lnSpc>
                <a:spcPct val="100000"/>
              </a:lnSpc>
              <a:spcBef>
                <a:spcPts val="105"/>
              </a:spcBef>
            </a:pPr>
            <a:r>
              <a:rPr sz="700" dirty="0">
                <a:latin typeface="Times New Roman"/>
                <a:cs typeface="Times New Roman"/>
              </a:rPr>
              <a:t>Dersek acaba doğruyu</a:t>
            </a:r>
            <a:r>
              <a:rPr sz="700" spc="-50" dirty="0">
                <a:latin typeface="Times New Roman"/>
                <a:cs typeface="Times New Roman"/>
              </a:rPr>
              <a:t> </a:t>
            </a:r>
            <a:r>
              <a:rPr sz="700" spc="-5" dirty="0">
                <a:latin typeface="Times New Roman"/>
                <a:cs typeface="Times New Roman"/>
              </a:rPr>
              <a:t>söylermiyiz?</a:t>
            </a:r>
            <a:endParaRPr sz="700">
              <a:latin typeface="Times New Roman"/>
              <a:cs typeface="Times New Roman"/>
            </a:endParaRPr>
          </a:p>
        </p:txBody>
      </p:sp>
      <p:sp>
        <p:nvSpPr>
          <p:cNvPr id="681" name="object 681"/>
          <p:cNvSpPr txBox="1"/>
          <p:nvPr/>
        </p:nvSpPr>
        <p:spPr>
          <a:xfrm>
            <a:off x="1044969" y="5778436"/>
            <a:ext cx="544830" cy="133350"/>
          </a:xfrm>
          <a:prstGeom prst="rect">
            <a:avLst/>
          </a:prstGeom>
        </p:spPr>
        <p:txBody>
          <a:bodyPr vert="horz" wrap="square" lIns="0" tIns="13335" rIns="0" bIns="0" rtlCol="0">
            <a:spAutoFit/>
          </a:bodyPr>
          <a:lstStyle/>
          <a:p>
            <a:pPr marL="12700">
              <a:lnSpc>
                <a:spcPct val="100000"/>
              </a:lnSpc>
              <a:spcBef>
                <a:spcPts val="105"/>
              </a:spcBef>
            </a:pPr>
            <a:r>
              <a:rPr sz="700" b="1" dirty="0">
                <a:solidFill>
                  <a:srgbClr val="FF0000"/>
                </a:solidFill>
                <a:latin typeface="Times New Roman"/>
                <a:cs typeface="Times New Roman"/>
              </a:rPr>
              <a:t>Uygulamada;</a:t>
            </a:r>
            <a:endParaRPr sz="700">
              <a:latin typeface="Times New Roman"/>
              <a:cs typeface="Times New Roman"/>
            </a:endParaRPr>
          </a:p>
        </p:txBody>
      </p:sp>
      <p:sp>
        <p:nvSpPr>
          <p:cNvPr id="682" name="object 682"/>
          <p:cNvSpPr txBox="1"/>
          <p:nvPr/>
        </p:nvSpPr>
        <p:spPr>
          <a:xfrm>
            <a:off x="1044969" y="5993305"/>
            <a:ext cx="786130" cy="133350"/>
          </a:xfrm>
          <a:prstGeom prst="rect">
            <a:avLst/>
          </a:prstGeom>
        </p:spPr>
        <p:txBody>
          <a:bodyPr vert="horz" wrap="square" lIns="0" tIns="13335" rIns="0" bIns="0" rtlCol="0">
            <a:spAutoFit/>
          </a:bodyPr>
          <a:lstStyle/>
          <a:p>
            <a:pPr marL="12700">
              <a:lnSpc>
                <a:spcPct val="100000"/>
              </a:lnSpc>
              <a:spcBef>
                <a:spcPts val="105"/>
              </a:spcBef>
            </a:pPr>
            <a:r>
              <a:rPr sz="700" spc="-5" dirty="0">
                <a:latin typeface="Times New Roman"/>
                <a:cs typeface="Times New Roman"/>
              </a:rPr>
              <a:t>Kesinlikle</a:t>
            </a:r>
            <a:r>
              <a:rPr sz="700" spc="-30" dirty="0">
                <a:latin typeface="Times New Roman"/>
                <a:cs typeface="Times New Roman"/>
              </a:rPr>
              <a:t> </a:t>
            </a:r>
            <a:r>
              <a:rPr sz="700" dirty="0">
                <a:latin typeface="Times New Roman"/>
                <a:cs typeface="Times New Roman"/>
              </a:rPr>
              <a:t>HAYIR…</a:t>
            </a:r>
            <a:endParaRPr sz="700">
              <a:latin typeface="Times New Roman"/>
              <a:cs typeface="Times New Roman"/>
            </a:endParaRPr>
          </a:p>
        </p:txBody>
      </p:sp>
      <p:sp>
        <p:nvSpPr>
          <p:cNvPr id="683" name="object 683"/>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684" name="object 684"/>
          <p:cNvSpPr/>
          <p:nvPr/>
        </p:nvSpPr>
        <p:spPr>
          <a:xfrm>
            <a:off x="63291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85" name="object 685"/>
          <p:cNvSpPr/>
          <p:nvPr/>
        </p:nvSpPr>
        <p:spPr>
          <a:xfrm>
            <a:off x="6373367" y="4384547"/>
            <a:ext cx="233171" cy="379476"/>
          </a:xfrm>
          <a:prstGeom prst="rect">
            <a:avLst/>
          </a:prstGeom>
          <a:blipFill>
            <a:blip r:embed="rId8" cstate="print"/>
            <a:stretch>
              <a:fillRect/>
            </a:stretch>
          </a:blipFill>
        </p:spPr>
        <p:txBody>
          <a:bodyPr wrap="square" lIns="0" tIns="0" rIns="0" bIns="0" rtlCol="0"/>
          <a:lstStyle/>
          <a:p>
            <a:endParaRPr/>
          </a:p>
        </p:txBody>
      </p:sp>
      <p:sp>
        <p:nvSpPr>
          <p:cNvPr id="686" name="object 686"/>
          <p:cNvSpPr/>
          <p:nvPr/>
        </p:nvSpPr>
        <p:spPr>
          <a:xfrm>
            <a:off x="4116324" y="478688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687" name="object 687"/>
          <p:cNvSpPr txBox="1"/>
          <p:nvPr/>
        </p:nvSpPr>
        <p:spPr>
          <a:xfrm>
            <a:off x="4131066" y="4432699"/>
            <a:ext cx="174053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Sermayesinin</a:t>
            </a:r>
            <a:r>
              <a:rPr sz="900" b="1" dirty="0">
                <a:solidFill>
                  <a:srgbClr val="330066"/>
                </a:solidFill>
                <a:latin typeface="Times New Roman"/>
                <a:cs typeface="Times New Roman"/>
              </a:rPr>
              <a:t> </a:t>
            </a:r>
            <a:r>
              <a:rPr sz="900" b="1" spc="10" dirty="0">
                <a:solidFill>
                  <a:srgbClr val="330066"/>
                </a:solidFill>
                <a:latin typeface="Times New Roman"/>
                <a:cs typeface="Times New Roman"/>
              </a:rPr>
              <a:t>Finansmanı</a:t>
            </a:r>
            <a:endParaRPr sz="900">
              <a:latin typeface="Times New Roman"/>
              <a:cs typeface="Times New Roman"/>
            </a:endParaRPr>
          </a:p>
        </p:txBody>
      </p:sp>
      <p:sp>
        <p:nvSpPr>
          <p:cNvPr id="688" name="object 688"/>
          <p:cNvSpPr txBox="1"/>
          <p:nvPr/>
        </p:nvSpPr>
        <p:spPr>
          <a:xfrm>
            <a:off x="4131094" y="5046875"/>
            <a:ext cx="765810" cy="115570"/>
          </a:xfrm>
          <a:prstGeom prst="rect">
            <a:avLst/>
          </a:prstGeom>
        </p:spPr>
        <p:txBody>
          <a:bodyPr vert="horz" wrap="square" lIns="0" tIns="17145" rIns="0" bIns="0" rtlCol="0">
            <a:spAutoFit/>
          </a:bodyPr>
          <a:lstStyle/>
          <a:p>
            <a:pPr marL="12700">
              <a:lnSpc>
                <a:spcPct val="100000"/>
              </a:lnSpc>
              <a:spcBef>
                <a:spcPts val="135"/>
              </a:spcBef>
            </a:pPr>
            <a:r>
              <a:rPr sz="550" spc="10" dirty="0">
                <a:latin typeface="Times New Roman"/>
                <a:cs typeface="Times New Roman"/>
              </a:rPr>
              <a:t>Öyleyse</a:t>
            </a:r>
            <a:r>
              <a:rPr sz="550" spc="-20" dirty="0">
                <a:latin typeface="Times New Roman"/>
                <a:cs typeface="Times New Roman"/>
              </a:rPr>
              <a:t> </a:t>
            </a:r>
            <a:r>
              <a:rPr sz="550" spc="20" dirty="0">
                <a:solidFill>
                  <a:srgbClr val="FF0000"/>
                </a:solidFill>
                <a:latin typeface="Times New Roman"/>
                <a:cs typeface="Times New Roman"/>
              </a:rPr>
              <a:t>İŞLETMELER;</a:t>
            </a:r>
            <a:endParaRPr sz="550">
              <a:latin typeface="Times New Roman"/>
              <a:cs typeface="Times New Roman"/>
            </a:endParaRPr>
          </a:p>
        </p:txBody>
      </p:sp>
      <p:sp>
        <p:nvSpPr>
          <p:cNvPr id="689" name="object 689"/>
          <p:cNvSpPr txBox="1"/>
          <p:nvPr/>
        </p:nvSpPr>
        <p:spPr>
          <a:xfrm>
            <a:off x="4131094" y="5226691"/>
            <a:ext cx="2387600" cy="651510"/>
          </a:xfrm>
          <a:prstGeom prst="rect">
            <a:avLst/>
          </a:prstGeom>
        </p:spPr>
        <p:txBody>
          <a:bodyPr vert="horz" wrap="square" lIns="0" tIns="17145" rIns="0" bIns="0" rtlCol="0">
            <a:spAutoFit/>
          </a:bodyPr>
          <a:lstStyle/>
          <a:p>
            <a:pPr marL="93345" indent="-81280" algn="just">
              <a:lnSpc>
                <a:spcPct val="100000"/>
              </a:lnSpc>
              <a:spcBef>
                <a:spcPts val="135"/>
              </a:spcBef>
              <a:buFont typeface="Times New Roman"/>
              <a:buAutoNum type="arabicPlain"/>
              <a:tabLst>
                <a:tab pos="93980" algn="l"/>
              </a:tabLst>
            </a:pPr>
            <a:r>
              <a:rPr sz="550" spc="15" dirty="0">
                <a:latin typeface="Times New Roman"/>
                <a:cs typeface="Times New Roman"/>
              </a:rPr>
              <a:t>Bünyelerinde önemli </a:t>
            </a:r>
            <a:r>
              <a:rPr sz="550" spc="10" dirty="0">
                <a:latin typeface="Times New Roman"/>
                <a:cs typeface="Times New Roman"/>
              </a:rPr>
              <a:t>tutarlara ulaşan nakit/stok</a:t>
            </a:r>
            <a:r>
              <a:rPr sz="550" spc="-90" dirty="0">
                <a:latin typeface="Times New Roman"/>
                <a:cs typeface="Times New Roman"/>
              </a:rPr>
              <a:t> </a:t>
            </a:r>
            <a:r>
              <a:rPr sz="550" spc="10" dirty="0">
                <a:latin typeface="Times New Roman"/>
                <a:cs typeface="Times New Roman"/>
              </a:rPr>
              <a:t>tutmaktadır,</a:t>
            </a:r>
            <a:endParaRPr sz="550">
              <a:latin typeface="Times New Roman"/>
              <a:cs typeface="Times New Roman"/>
            </a:endParaRPr>
          </a:p>
          <a:p>
            <a:pPr marL="93345" indent="-81280" algn="just">
              <a:lnSpc>
                <a:spcPct val="100000"/>
              </a:lnSpc>
              <a:spcBef>
                <a:spcPts val="35"/>
              </a:spcBef>
              <a:buFont typeface="Times New Roman"/>
              <a:buAutoNum type="arabicPlain"/>
              <a:tabLst>
                <a:tab pos="93980" algn="l"/>
              </a:tabLst>
            </a:pPr>
            <a:r>
              <a:rPr sz="550" spc="10" dirty="0">
                <a:latin typeface="Times New Roman"/>
                <a:cs typeface="Times New Roman"/>
              </a:rPr>
              <a:t>Alacaklarının (fonların) </a:t>
            </a:r>
            <a:r>
              <a:rPr sz="550" spc="15" dirty="0">
                <a:latin typeface="Times New Roman"/>
                <a:cs typeface="Times New Roman"/>
              </a:rPr>
              <a:t>bir </a:t>
            </a:r>
            <a:r>
              <a:rPr sz="550" spc="20" dirty="0">
                <a:latin typeface="Times New Roman"/>
                <a:cs typeface="Times New Roman"/>
              </a:rPr>
              <a:t>bölümü </a:t>
            </a:r>
            <a:r>
              <a:rPr sz="550" spc="10" dirty="0">
                <a:latin typeface="Times New Roman"/>
                <a:cs typeface="Times New Roman"/>
              </a:rPr>
              <a:t>müşterileri </a:t>
            </a:r>
            <a:r>
              <a:rPr sz="550" spc="15" dirty="0">
                <a:latin typeface="Times New Roman"/>
                <a:cs typeface="Times New Roman"/>
              </a:rPr>
              <a:t>üzerinde</a:t>
            </a:r>
            <a:r>
              <a:rPr sz="550" spc="-105" dirty="0">
                <a:latin typeface="Times New Roman"/>
                <a:cs typeface="Times New Roman"/>
              </a:rPr>
              <a:t> </a:t>
            </a:r>
            <a:r>
              <a:rPr sz="550" spc="10" dirty="0">
                <a:latin typeface="Times New Roman"/>
                <a:cs typeface="Times New Roman"/>
              </a:rPr>
              <a:t>kalmaktadır,</a:t>
            </a:r>
            <a:endParaRPr sz="550">
              <a:latin typeface="Times New Roman"/>
              <a:cs typeface="Times New Roman"/>
            </a:endParaRPr>
          </a:p>
          <a:p>
            <a:pPr marL="12700" marR="7620" algn="just">
              <a:lnSpc>
                <a:spcPct val="107300"/>
              </a:lnSpc>
              <a:buFont typeface="Times New Roman"/>
              <a:buAutoNum type="arabicPlain"/>
              <a:tabLst>
                <a:tab pos="153035" algn="l"/>
              </a:tabLst>
            </a:pPr>
            <a:r>
              <a:rPr sz="550" spc="15" dirty="0">
                <a:latin typeface="Times New Roman"/>
                <a:cs typeface="Times New Roman"/>
              </a:rPr>
              <a:t>Mevsimlik </a:t>
            </a:r>
            <a:r>
              <a:rPr sz="550" spc="10" dirty="0">
                <a:latin typeface="Times New Roman"/>
                <a:cs typeface="Times New Roman"/>
              </a:rPr>
              <a:t>hareketlenmelerden dolayı </a:t>
            </a:r>
            <a:r>
              <a:rPr sz="550" spc="15" dirty="0">
                <a:latin typeface="Times New Roman"/>
                <a:cs typeface="Times New Roman"/>
              </a:rPr>
              <a:t>işletme </a:t>
            </a:r>
            <a:r>
              <a:rPr sz="550" spc="10" dirty="0">
                <a:latin typeface="Times New Roman"/>
                <a:cs typeface="Times New Roman"/>
              </a:rPr>
              <a:t>sermayesi ihtiyacı  dalgalanma göstermektedir,</a:t>
            </a:r>
            <a:endParaRPr sz="550">
              <a:latin typeface="Times New Roman"/>
              <a:cs typeface="Times New Roman"/>
            </a:endParaRPr>
          </a:p>
          <a:p>
            <a:pPr marL="12700" marR="5080" algn="just">
              <a:lnSpc>
                <a:spcPts val="710"/>
              </a:lnSpc>
              <a:spcBef>
                <a:spcPts val="20"/>
              </a:spcBef>
              <a:buFont typeface="Times New Roman"/>
              <a:buAutoNum type="arabicPlain"/>
              <a:tabLst>
                <a:tab pos="107314" algn="l"/>
              </a:tabLst>
            </a:pPr>
            <a:r>
              <a:rPr sz="550" spc="10" dirty="0">
                <a:latin typeface="Times New Roman"/>
                <a:cs typeface="Times New Roman"/>
              </a:rPr>
              <a:t>İşletmeler en </a:t>
            </a:r>
            <a:r>
              <a:rPr sz="550" spc="5" dirty="0">
                <a:latin typeface="Times New Roman"/>
                <a:cs typeface="Times New Roman"/>
              </a:rPr>
              <a:t>alt </a:t>
            </a:r>
            <a:r>
              <a:rPr sz="550" spc="15" dirty="0">
                <a:latin typeface="Times New Roman"/>
                <a:cs typeface="Times New Roman"/>
              </a:rPr>
              <a:t>düzeyde </a:t>
            </a:r>
            <a:r>
              <a:rPr sz="550" spc="20" dirty="0">
                <a:latin typeface="Times New Roman"/>
                <a:cs typeface="Times New Roman"/>
              </a:rPr>
              <a:t>de </a:t>
            </a:r>
            <a:r>
              <a:rPr sz="550" spc="15" dirty="0">
                <a:latin typeface="Times New Roman"/>
                <a:cs typeface="Times New Roman"/>
              </a:rPr>
              <a:t>olsa </a:t>
            </a:r>
            <a:r>
              <a:rPr sz="550" spc="10" dirty="0">
                <a:latin typeface="Times New Roman"/>
                <a:cs typeface="Times New Roman"/>
              </a:rPr>
              <a:t>mutlaka </a:t>
            </a:r>
            <a:r>
              <a:rPr sz="550" spc="15" dirty="0">
                <a:latin typeface="Times New Roman"/>
                <a:cs typeface="Times New Roman"/>
              </a:rPr>
              <a:t>bünyelerinde </a:t>
            </a:r>
            <a:r>
              <a:rPr sz="550" spc="10" dirty="0">
                <a:latin typeface="Times New Roman"/>
                <a:cs typeface="Times New Roman"/>
              </a:rPr>
              <a:t>nakit/alacak/stok  bulundurmaktadır. Bizler </a:t>
            </a:r>
            <a:r>
              <a:rPr sz="550" spc="20" dirty="0">
                <a:latin typeface="Times New Roman"/>
                <a:cs typeface="Times New Roman"/>
              </a:rPr>
              <a:t>de bu </a:t>
            </a:r>
            <a:r>
              <a:rPr sz="550" spc="15" dirty="0">
                <a:latin typeface="Times New Roman"/>
                <a:cs typeface="Times New Roman"/>
              </a:rPr>
              <a:t>duruma </a:t>
            </a:r>
            <a:r>
              <a:rPr sz="550" spc="10" dirty="0">
                <a:latin typeface="Times New Roman"/>
                <a:cs typeface="Times New Roman"/>
              </a:rPr>
              <a:t>aynı </a:t>
            </a:r>
            <a:r>
              <a:rPr sz="550" spc="15" dirty="0">
                <a:latin typeface="Times New Roman"/>
                <a:cs typeface="Times New Roman"/>
              </a:rPr>
              <a:t>zamanda </a:t>
            </a:r>
            <a:r>
              <a:rPr sz="550" b="1" spc="15" dirty="0">
                <a:latin typeface="Times New Roman"/>
                <a:cs typeface="Times New Roman"/>
              </a:rPr>
              <a:t>devamlı </a:t>
            </a:r>
            <a:r>
              <a:rPr sz="550" b="1" spc="10" dirty="0">
                <a:latin typeface="Times New Roman"/>
                <a:cs typeface="Times New Roman"/>
              </a:rPr>
              <a:t>(değişmez)  işletme </a:t>
            </a:r>
            <a:r>
              <a:rPr sz="550" b="1" spc="15" dirty="0">
                <a:latin typeface="Times New Roman"/>
                <a:cs typeface="Times New Roman"/>
              </a:rPr>
              <a:t>sermayesi</a:t>
            </a:r>
            <a:r>
              <a:rPr sz="550" b="1" spc="-35" dirty="0">
                <a:latin typeface="Times New Roman"/>
                <a:cs typeface="Times New Roman"/>
              </a:rPr>
              <a:t> </a:t>
            </a:r>
            <a:r>
              <a:rPr sz="550" spc="10" dirty="0">
                <a:latin typeface="Times New Roman"/>
                <a:cs typeface="Times New Roman"/>
              </a:rPr>
              <a:t>deriz.</a:t>
            </a:r>
            <a:endParaRPr sz="550">
              <a:latin typeface="Times New Roman"/>
              <a:cs typeface="Times New Roman"/>
            </a:endParaRPr>
          </a:p>
        </p:txBody>
      </p:sp>
      <p:sp>
        <p:nvSpPr>
          <p:cNvPr id="690" name="object 690"/>
          <p:cNvSpPr/>
          <p:nvPr/>
        </p:nvSpPr>
        <p:spPr>
          <a:xfrm>
            <a:off x="3988308" y="434492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691" name="object 691"/>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692" name="object 692"/>
          <p:cNvSpPr/>
          <p:nvPr/>
        </p:nvSpPr>
        <p:spPr>
          <a:xfrm>
            <a:off x="3287267" y="7034783"/>
            <a:ext cx="233172" cy="379476"/>
          </a:xfrm>
          <a:prstGeom prst="rect">
            <a:avLst/>
          </a:prstGeom>
          <a:blipFill>
            <a:blip r:embed="rId9" cstate="print"/>
            <a:stretch>
              <a:fillRect/>
            </a:stretch>
          </a:blipFill>
        </p:spPr>
        <p:txBody>
          <a:bodyPr wrap="square" lIns="0" tIns="0" rIns="0" bIns="0" rtlCol="0"/>
          <a:lstStyle/>
          <a:p>
            <a:endParaRPr/>
          </a:p>
        </p:txBody>
      </p:sp>
      <p:sp>
        <p:nvSpPr>
          <p:cNvPr id="693" name="object 693"/>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94" name="object 694"/>
          <p:cNvSpPr txBox="1"/>
          <p:nvPr/>
        </p:nvSpPr>
        <p:spPr>
          <a:xfrm>
            <a:off x="1044960" y="7041815"/>
            <a:ext cx="2090420"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finanslama</a:t>
            </a:r>
            <a:r>
              <a:rPr sz="900" b="1" spc="70" dirty="0">
                <a:solidFill>
                  <a:srgbClr val="330066"/>
                </a:solidFill>
                <a:latin typeface="Times New Roman"/>
                <a:cs typeface="Times New Roman"/>
              </a:rPr>
              <a:t> </a:t>
            </a:r>
            <a:r>
              <a:rPr sz="900" b="1" spc="10" dirty="0">
                <a:solidFill>
                  <a:srgbClr val="330066"/>
                </a:solidFill>
                <a:latin typeface="Times New Roman"/>
                <a:cs typeface="Times New Roman"/>
              </a:rPr>
              <a:t>stratejileri</a:t>
            </a:r>
            <a:endParaRPr sz="900">
              <a:latin typeface="Times New Roman"/>
              <a:cs typeface="Times New Roman"/>
            </a:endParaRPr>
          </a:p>
        </p:txBody>
      </p:sp>
      <p:sp>
        <p:nvSpPr>
          <p:cNvPr id="695" name="object 695"/>
          <p:cNvSpPr txBox="1"/>
          <p:nvPr/>
        </p:nvSpPr>
        <p:spPr>
          <a:xfrm>
            <a:off x="1044969" y="7670820"/>
            <a:ext cx="950594" cy="476884"/>
          </a:xfrm>
          <a:prstGeom prst="rect">
            <a:avLst/>
          </a:prstGeom>
        </p:spPr>
        <p:txBody>
          <a:bodyPr vert="horz" wrap="square" lIns="0" tIns="12700" rIns="0" bIns="0" rtlCol="0">
            <a:spAutoFit/>
          </a:bodyPr>
          <a:lstStyle/>
          <a:p>
            <a:pPr marL="12700" marR="5080">
              <a:lnSpc>
                <a:spcPct val="123100"/>
              </a:lnSpc>
              <a:spcBef>
                <a:spcPts val="100"/>
              </a:spcBef>
            </a:pPr>
            <a:r>
              <a:rPr sz="800" b="1" dirty="0">
                <a:solidFill>
                  <a:srgbClr val="850AFF"/>
                </a:solidFill>
                <a:latin typeface="Times New Roman"/>
                <a:cs typeface="Times New Roman"/>
              </a:rPr>
              <a:t>İdeal bir ekonomide;  </a:t>
            </a:r>
            <a:r>
              <a:rPr sz="800" dirty="0">
                <a:latin typeface="Times New Roman"/>
                <a:cs typeface="Times New Roman"/>
              </a:rPr>
              <a:t>Kısa </a:t>
            </a:r>
            <a:r>
              <a:rPr sz="800" spc="-5" dirty="0">
                <a:latin typeface="Times New Roman"/>
                <a:cs typeface="Times New Roman"/>
              </a:rPr>
              <a:t>vadeli </a:t>
            </a:r>
            <a:r>
              <a:rPr sz="800" dirty="0">
                <a:latin typeface="Times New Roman"/>
                <a:cs typeface="Times New Roman"/>
              </a:rPr>
              <a:t>varlıklar  </a:t>
            </a:r>
            <a:r>
              <a:rPr sz="800" spc="5" dirty="0">
                <a:latin typeface="Times New Roman"/>
                <a:cs typeface="Times New Roman"/>
              </a:rPr>
              <a:t>Uzun </a:t>
            </a:r>
            <a:r>
              <a:rPr sz="800" spc="-5" dirty="0">
                <a:latin typeface="Times New Roman"/>
                <a:cs typeface="Times New Roman"/>
              </a:rPr>
              <a:t>vadeli</a:t>
            </a:r>
            <a:r>
              <a:rPr sz="800" spc="25" dirty="0">
                <a:latin typeface="Times New Roman"/>
                <a:cs typeface="Times New Roman"/>
              </a:rPr>
              <a:t> </a:t>
            </a:r>
            <a:r>
              <a:rPr sz="800" dirty="0">
                <a:latin typeface="Times New Roman"/>
                <a:cs typeface="Times New Roman"/>
              </a:rPr>
              <a:t>varlıklar</a:t>
            </a:r>
            <a:endParaRPr sz="800">
              <a:latin typeface="Times New Roman"/>
              <a:cs typeface="Times New Roman"/>
            </a:endParaRPr>
          </a:p>
        </p:txBody>
      </p:sp>
      <p:sp>
        <p:nvSpPr>
          <p:cNvPr id="696" name="object 696"/>
          <p:cNvSpPr txBox="1"/>
          <p:nvPr/>
        </p:nvSpPr>
        <p:spPr>
          <a:xfrm>
            <a:off x="2117556" y="7823161"/>
            <a:ext cx="1352550" cy="324485"/>
          </a:xfrm>
          <a:prstGeom prst="rect">
            <a:avLst/>
          </a:prstGeom>
        </p:spPr>
        <p:txBody>
          <a:bodyPr vert="horz" wrap="square" lIns="0" tIns="39370" rIns="0" bIns="0" rtlCol="0">
            <a:spAutoFit/>
          </a:bodyPr>
          <a:lstStyle/>
          <a:p>
            <a:pPr marL="12700">
              <a:lnSpc>
                <a:spcPct val="100000"/>
              </a:lnSpc>
              <a:spcBef>
                <a:spcPts val="310"/>
              </a:spcBef>
            </a:pPr>
            <a:r>
              <a:rPr sz="800" dirty="0">
                <a:latin typeface="Times New Roman"/>
                <a:cs typeface="Times New Roman"/>
              </a:rPr>
              <a:t>kısa </a:t>
            </a:r>
            <a:r>
              <a:rPr sz="800" spc="-5" dirty="0">
                <a:latin typeface="Times New Roman"/>
                <a:cs typeface="Times New Roman"/>
              </a:rPr>
              <a:t>vadeli</a:t>
            </a:r>
            <a:r>
              <a:rPr sz="800" spc="55" dirty="0">
                <a:latin typeface="Times New Roman"/>
                <a:cs typeface="Times New Roman"/>
              </a:rPr>
              <a:t> </a:t>
            </a:r>
            <a:r>
              <a:rPr sz="800" dirty="0">
                <a:latin typeface="Times New Roman"/>
                <a:cs typeface="Times New Roman"/>
              </a:rPr>
              <a:t>borçlarla,</a:t>
            </a:r>
            <a:endParaRPr sz="800">
              <a:latin typeface="Times New Roman"/>
              <a:cs typeface="Times New Roman"/>
            </a:endParaRPr>
          </a:p>
          <a:p>
            <a:pPr marL="12700">
              <a:lnSpc>
                <a:spcPct val="100000"/>
              </a:lnSpc>
              <a:spcBef>
                <a:spcPts val="219"/>
              </a:spcBef>
            </a:pPr>
            <a:r>
              <a:rPr sz="800" spc="5" dirty="0">
                <a:latin typeface="Times New Roman"/>
                <a:cs typeface="Times New Roman"/>
              </a:rPr>
              <a:t>uzun </a:t>
            </a:r>
            <a:r>
              <a:rPr sz="800" dirty="0">
                <a:latin typeface="Times New Roman"/>
                <a:cs typeface="Times New Roman"/>
              </a:rPr>
              <a:t>vadeli </a:t>
            </a:r>
            <a:r>
              <a:rPr sz="800" spc="5" dirty="0">
                <a:latin typeface="Times New Roman"/>
                <a:cs typeface="Times New Roman"/>
              </a:rPr>
              <a:t>borç +</a:t>
            </a:r>
            <a:r>
              <a:rPr sz="800" spc="-5" dirty="0">
                <a:latin typeface="Times New Roman"/>
                <a:cs typeface="Times New Roman"/>
              </a:rPr>
              <a:t> </a:t>
            </a:r>
            <a:r>
              <a:rPr sz="800" spc="5" dirty="0">
                <a:latin typeface="Times New Roman"/>
                <a:cs typeface="Times New Roman"/>
              </a:rPr>
              <a:t>özsermaye</a:t>
            </a:r>
            <a:endParaRPr sz="800">
              <a:latin typeface="Times New Roman"/>
              <a:cs typeface="Times New Roman"/>
            </a:endParaRPr>
          </a:p>
        </p:txBody>
      </p:sp>
      <p:sp>
        <p:nvSpPr>
          <p:cNvPr id="697" name="object 697"/>
          <p:cNvSpPr txBox="1"/>
          <p:nvPr/>
        </p:nvSpPr>
        <p:spPr>
          <a:xfrm>
            <a:off x="1044969" y="8122464"/>
            <a:ext cx="2423795" cy="274955"/>
          </a:xfrm>
          <a:prstGeom prst="rect">
            <a:avLst/>
          </a:prstGeom>
        </p:spPr>
        <p:txBody>
          <a:bodyPr vert="horz" wrap="square" lIns="0" tIns="11430" rIns="0" bIns="0" rtlCol="0">
            <a:spAutoFit/>
          </a:bodyPr>
          <a:lstStyle/>
          <a:p>
            <a:pPr marL="12700" marR="5080">
              <a:lnSpc>
                <a:spcPct val="102499"/>
              </a:lnSpc>
              <a:spcBef>
                <a:spcPts val="90"/>
              </a:spcBef>
            </a:pPr>
            <a:r>
              <a:rPr sz="800" spc="5" dirty="0">
                <a:latin typeface="Times New Roman"/>
                <a:cs typeface="Times New Roman"/>
              </a:rPr>
              <a:t>ile finanse edilmekte ve </a:t>
            </a:r>
            <a:r>
              <a:rPr sz="800" spc="10" dirty="0">
                <a:latin typeface="Times New Roman"/>
                <a:cs typeface="Times New Roman"/>
              </a:rPr>
              <a:t>böyle </a:t>
            </a:r>
            <a:r>
              <a:rPr sz="800" spc="5" dirty="0">
                <a:latin typeface="Times New Roman"/>
                <a:cs typeface="Times New Roman"/>
              </a:rPr>
              <a:t>bir ekonomide </a:t>
            </a:r>
            <a:r>
              <a:rPr sz="800" b="1" spc="5" dirty="0">
                <a:solidFill>
                  <a:srgbClr val="850AFF"/>
                </a:solidFill>
                <a:latin typeface="Times New Roman"/>
                <a:cs typeface="Times New Roman"/>
              </a:rPr>
              <a:t>net işletme  </a:t>
            </a:r>
            <a:r>
              <a:rPr sz="800" b="1" dirty="0">
                <a:solidFill>
                  <a:srgbClr val="850AFF"/>
                </a:solidFill>
                <a:latin typeface="Times New Roman"/>
                <a:cs typeface="Times New Roman"/>
              </a:rPr>
              <a:t>sermayesi </a:t>
            </a:r>
            <a:r>
              <a:rPr sz="800" dirty="0">
                <a:latin typeface="Times New Roman"/>
                <a:cs typeface="Times New Roman"/>
              </a:rPr>
              <a:t>daima </a:t>
            </a:r>
            <a:r>
              <a:rPr sz="800" b="1" dirty="0">
                <a:solidFill>
                  <a:srgbClr val="FF0000"/>
                </a:solidFill>
                <a:latin typeface="Times New Roman"/>
                <a:cs typeface="Times New Roman"/>
              </a:rPr>
              <a:t>sıfır</a:t>
            </a:r>
            <a:r>
              <a:rPr sz="800" b="1" spc="75" dirty="0">
                <a:solidFill>
                  <a:srgbClr val="FF0000"/>
                </a:solidFill>
                <a:latin typeface="Times New Roman"/>
                <a:cs typeface="Times New Roman"/>
              </a:rPr>
              <a:t> </a:t>
            </a:r>
            <a:r>
              <a:rPr sz="800" dirty="0">
                <a:latin typeface="Times New Roman"/>
                <a:cs typeface="Times New Roman"/>
              </a:rPr>
              <a:t>olmaktadır.</a:t>
            </a:r>
            <a:endParaRPr sz="800">
              <a:latin typeface="Times New Roman"/>
              <a:cs typeface="Times New Roman"/>
            </a:endParaRPr>
          </a:p>
        </p:txBody>
      </p:sp>
      <p:sp>
        <p:nvSpPr>
          <p:cNvPr id="698" name="object 698"/>
          <p:cNvSpPr/>
          <p:nvPr/>
        </p:nvSpPr>
        <p:spPr>
          <a:xfrm>
            <a:off x="1932432" y="7901940"/>
            <a:ext cx="163068" cy="80772"/>
          </a:xfrm>
          <a:prstGeom prst="rect">
            <a:avLst/>
          </a:prstGeom>
          <a:blipFill>
            <a:blip r:embed="rId10" cstate="print"/>
            <a:stretch>
              <a:fillRect/>
            </a:stretch>
          </a:blipFill>
        </p:spPr>
        <p:txBody>
          <a:bodyPr wrap="square" lIns="0" tIns="0" rIns="0" bIns="0" rtlCol="0"/>
          <a:lstStyle/>
          <a:p>
            <a:endParaRPr/>
          </a:p>
        </p:txBody>
      </p:sp>
      <p:sp>
        <p:nvSpPr>
          <p:cNvPr id="699" name="object 699"/>
          <p:cNvSpPr/>
          <p:nvPr/>
        </p:nvSpPr>
        <p:spPr>
          <a:xfrm>
            <a:off x="1953767" y="8049767"/>
            <a:ext cx="161543" cy="80772"/>
          </a:xfrm>
          <a:prstGeom prst="rect">
            <a:avLst/>
          </a:prstGeom>
          <a:blipFill>
            <a:blip r:embed="rId11" cstate="print"/>
            <a:stretch>
              <a:fillRect/>
            </a:stretch>
          </a:blipFill>
        </p:spPr>
        <p:txBody>
          <a:bodyPr wrap="square" lIns="0" tIns="0" rIns="0" bIns="0" rtlCol="0"/>
          <a:lstStyle/>
          <a:p>
            <a:endParaRPr/>
          </a:p>
        </p:txBody>
      </p:sp>
      <p:sp>
        <p:nvSpPr>
          <p:cNvPr id="700" name="object 700"/>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701" name="object 701"/>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702" name="object 702"/>
          <p:cNvSpPr/>
          <p:nvPr/>
        </p:nvSpPr>
        <p:spPr>
          <a:xfrm>
            <a:off x="6373367" y="7034783"/>
            <a:ext cx="233171" cy="379476"/>
          </a:xfrm>
          <a:prstGeom prst="rect">
            <a:avLst/>
          </a:prstGeom>
          <a:blipFill>
            <a:blip r:embed="rId12" cstate="print"/>
            <a:stretch>
              <a:fillRect/>
            </a:stretch>
          </a:blipFill>
        </p:spPr>
        <p:txBody>
          <a:bodyPr wrap="square" lIns="0" tIns="0" rIns="0" bIns="0" rtlCol="0"/>
          <a:lstStyle/>
          <a:p>
            <a:endParaRPr/>
          </a:p>
        </p:txBody>
      </p:sp>
      <p:sp>
        <p:nvSpPr>
          <p:cNvPr id="703" name="object 703"/>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704" name="object 704"/>
          <p:cNvSpPr txBox="1"/>
          <p:nvPr/>
        </p:nvSpPr>
        <p:spPr>
          <a:xfrm>
            <a:off x="4131066" y="7041815"/>
            <a:ext cx="2090420"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finanslama</a:t>
            </a:r>
            <a:r>
              <a:rPr sz="900" b="1" spc="70" dirty="0">
                <a:solidFill>
                  <a:srgbClr val="330066"/>
                </a:solidFill>
                <a:latin typeface="Times New Roman"/>
                <a:cs typeface="Times New Roman"/>
              </a:rPr>
              <a:t> </a:t>
            </a:r>
            <a:r>
              <a:rPr sz="900" b="1" spc="10" dirty="0">
                <a:solidFill>
                  <a:srgbClr val="330066"/>
                </a:solidFill>
                <a:latin typeface="Times New Roman"/>
                <a:cs typeface="Times New Roman"/>
              </a:rPr>
              <a:t>stratejileri</a:t>
            </a:r>
            <a:endParaRPr sz="900">
              <a:latin typeface="Times New Roman"/>
              <a:cs typeface="Times New Roman"/>
            </a:endParaRPr>
          </a:p>
        </p:txBody>
      </p:sp>
      <p:sp>
        <p:nvSpPr>
          <p:cNvPr id="705" name="object 705"/>
          <p:cNvSpPr txBox="1"/>
          <p:nvPr/>
        </p:nvSpPr>
        <p:spPr>
          <a:xfrm>
            <a:off x="4131046" y="7739963"/>
            <a:ext cx="1990725" cy="149860"/>
          </a:xfrm>
          <a:prstGeom prst="rect">
            <a:avLst/>
          </a:prstGeom>
        </p:spPr>
        <p:txBody>
          <a:bodyPr vert="horz" wrap="square" lIns="0" tIns="14604" rIns="0" bIns="0" rtlCol="0">
            <a:spAutoFit/>
          </a:bodyPr>
          <a:lstStyle/>
          <a:p>
            <a:pPr marL="12700">
              <a:lnSpc>
                <a:spcPct val="100000"/>
              </a:lnSpc>
              <a:spcBef>
                <a:spcPts val="114"/>
              </a:spcBef>
            </a:pPr>
            <a:r>
              <a:rPr sz="800" dirty="0">
                <a:latin typeface="Times New Roman"/>
                <a:cs typeface="Times New Roman"/>
              </a:rPr>
              <a:t>Finanslama stratejileri </a:t>
            </a:r>
            <a:r>
              <a:rPr sz="800" b="1" spc="5" dirty="0">
                <a:solidFill>
                  <a:srgbClr val="FF0000"/>
                </a:solidFill>
                <a:latin typeface="Times New Roman"/>
                <a:cs typeface="Times New Roman"/>
              </a:rPr>
              <a:t>3 </a:t>
            </a:r>
            <a:r>
              <a:rPr sz="800" dirty="0">
                <a:latin typeface="Times New Roman"/>
                <a:cs typeface="Times New Roman"/>
              </a:rPr>
              <a:t>başlık altında</a:t>
            </a:r>
            <a:r>
              <a:rPr sz="800" spc="155" dirty="0">
                <a:latin typeface="Times New Roman"/>
                <a:cs typeface="Times New Roman"/>
              </a:rPr>
              <a:t> </a:t>
            </a:r>
            <a:r>
              <a:rPr sz="800" dirty="0">
                <a:latin typeface="Times New Roman"/>
                <a:cs typeface="Times New Roman"/>
              </a:rPr>
              <a:t>toplanır;</a:t>
            </a:r>
            <a:endParaRPr sz="800">
              <a:latin typeface="Times New Roman"/>
              <a:cs typeface="Times New Roman"/>
            </a:endParaRPr>
          </a:p>
        </p:txBody>
      </p:sp>
      <p:sp>
        <p:nvSpPr>
          <p:cNvPr id="706" name="object 706"/>
          <p:cNvSpPr txBox="1"/>
          <p:nvPr/>
        </p:nvSpPr>
        <p:spPr>
          <a:xfrm>
            <a:off x="4131046" y="8013717"/>
            <a:ext cx="1363980" cy="476884"/>
          </a:xfrm>
          <a:prstGeom prst="rect">
            <a:avLst/>
          </a:prstGeom>
        </p:spPr>
        <p:txBody>
          <a:bodyPr vert="horz" wrap="square" lIns="0" tIns="12700" rIns="0" bIns="0" rtlCol="0">
            <a:spAutoFit/>
          </a:bodyPr>
          <a:lstStyle/>
          <a:p>
            <a:pPr marL="12700" marR="5080" algn="just">
              <a:lnSpc>
                <a:spcPct val="123100"/>
              </a:lnSpc>
              <a:spcBef>
                <a:spcPts val="100"/>
              </a:spcBef>
            </a:pPr>
            <a:r>
              <a:rPr sz="800" spc="5" dirty="0">
                <a:latin typeface="Times New Roman"/>
                <a:cs typeface="Times New Roman"/>
              </a:rPr>
              <a:t>1- </a:t>
            </a:r>
            <a:r>
              <a:rPr sz="800" spc="-5" dirty="0">
                <a:solidFill>
                  <a:srgbClr val="850AFF"/>
                </a:solidFill>
                <a:latin typeface="Times New Roman"/>
                <a:cs typeface="Times New Roman"/>
              </a:rPr>
              <a:t>Dengeli </a:t>
            </a:r>
            <a:r>
              <a:rPr sz="800" dirty="0">
                <a:latin typeface="Times New Roman"/>
                <a:cs typeface="Times New Roman"/>
              </a:rPr>
              <a:t>finanslama stratejisi,  </a:t>
            </a:r>
            <a:r>
              <a:rPr sz="800" spc="5" dirty="0">
                <a:latin typeface="Times New Roman"/>
                <a:cs typeface="Times New Roman"/>
              </a:rPr>
              <a:t>2- </a:t>
            </a:r>
            <a:r>
              <a:rPr sz="800" dirty="0">
                <a:solidFill>
                  <a:srgbClr val="FF0000"/>
                </a:solidFill>
                <a:latin typeface="Times New Roman"/>
                <a:cs typeface="Times New Roman"/>
              </a:rPr>
              <a:t>İhtiyatlı </a:t>
            </a:r>
            <a:r>
              <a:rPr sz="800" dirty="0">
                <a:latin typeface="Times New Roman"/>
                <a:cs typeface="Times New Roman"/>
              </a:rPr>
              <a:t>finanslama stratejisi,  </a:t>
            </a:r>
            <a:r>
              <a:rPr sz="800" spc="5" dirty="0">
                <a:latin typeface="Times New Roman"/>
                <a:cs typeface="Times New Roman"/>
              </a:rPr>
              <a:t>3- </a:t>
            </a:r>
            <a:r>
              <a:rPr sz="800" spc="-5" dirty="0">
                <a:solidFill>
                  <a:srgbClr val="00AF50"/>
                </a:solidFill>
                <a:latin typeface="Times New Roman"/>
                <a:cs typeface="Times New Roman"/>
              </a:rPr>
              <a:t>Altılgan </a:t>
            </a:r>
            <a:r>
              <a:rPr sz="800" dirty="0">
                <a:latin typeface="Times New Roman"/>
                <a:cs typeface="Times New Roman"/>
              </a:rPr>
              <a:t>finanslama</a:t>
            </a:r>
            <a:r>
              <a:rPr sz="800" spc="-95" dirty="0">
                <a:latin typeface="Times New Roman"/>
                <a:cs typeface="Times New Roman"/>
              </a:rPr>
              <a:t> </a:t>
            </a:r>
            <a:r>
              <a:rPr sz="800" dirty="0">
                <a:latin typeface="Times New Roman"/>
                <a:cs typeface="Times New Roman"/>
              </a:rPr>
              <a:t>stratejisi.</a:t>
            </a:r>
            <a:endParaRPr sz="800">
              <a:latin typeface="Times New Roman"/>
              <a:cs typeface="Times New Roman"/>
            </a:endParaRPr>
          </a:p>
        </p:txBody>
      </p:sp>
      <p:sp>
        <p:nvSpPr>
          <p:cNvPr id="707" name="object 707"/>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708" name="object 708"/>
          <p:cNvSpPr txBox="1"/>
          <p:nvPr/>
        </p:nvSpPr>
        <p:spPr>
          <a:xfrm>
            <a:off x="6930625" y="9685222"/>
            <a:ext cx="195580" cy="196215"/>
          </a:xfrm>
          <a:prstGeom prst="rect">
            <a:avLst/>
          </a:prstGeom>
        </p:spPr>
        <p:txBody>
          <a:bodyPr vert="horz" wrap="square" lIns="0" tIns="0" rIns="0" bIns="0" rtlCol="0">
            <a:spAutoFit/>
          </a:bodyPr>
          <a:lstStyle/>
          <a:p>
            <a:pPr marL="12700">
              <a:lnSpc>
                <a:spcPts val="1425"/>
              </a:lnSpc>
            </a:pPr>
            <a:r>
              <a:rPr sz="1200" dirty="0">
                <a:latin typeface="Arial"/>
                <a:cs typeface="Arial"/>
              </a:rPr>
              <a:t>30</a:t>
            </a:r>
            <a:endParaRPr sz="1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964164" y="1782553"/>
            <a:ext cx="226250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330066"/>
                </a:solidFill>
                <a:latin typeface="Times New Roman"/>
                <a:cs typeface="Times New Roman"/>
              </a:rPr>
              <a:t>İşletme Sermayesini Finanslama</a:t>
            </a:r>
            <a:r>
              <a:rPr sz="900" b="1" spc="135" dirty="0">
                <a:solidFill>
                  <a:srgbClr val="330066"/>
                </a:solidFill>
                <a:latin typeface="Times New Roman"/>
                <a:cs typeface="Times New Roman"/>
              </a:rPr>
              <a:t> </a:t>
            </a:r>
            <a:r>
              <a:rPr sz="900" b="1" spc="10" dirty="0">
                <a:solidFill>
                  <a:srgbClr val="330066"/>
                </a:solidFill>
                <a:latin typeface="Times New Roman"/>
                <a:cs typeface="Times New Roman"/>
              </a:rPr>
              <a:t>Stratejileri</a:t>
            </a:r>
            <a:endParaRPr sz="900">
              <a:latin typeface="Times New Roman"/>
              <a:cs typeface="Times New Roman"/>
            </a:endParaRPr>
          </a:p>
        </p:txBody>
      </p:sp>
      <p:sp>
        <p:nvSpPr>
          <p:cNvPr id="7" name="object 7"/>
          <p:cNvSpPr/>
          <p:nvPr/>
        </p:nvSpPr>
        <p:spPr>
          <a:xfrm>
            <a:off x="1216152" y="2372867"/>
            <a:ext cx="1829570" cy="113103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9" name="object 9"/>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0" name="object 10"/>
          <p:cNvSpPr/>
          <p:nvPr/>
        </p:nvSpPr>
        <p:spPr>
          <a:xfrm>
            <a:off x="6373367" y="1732787"/>
            <a:ext cx="233171" cy="37947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2" name="object 12"/>
          <p:cNvSpPr txBox="1"/>
          <p:nvPr/>
        </p:nvSpPr>
        <p:spPr>
          <a:xfrm>
            <a:off x="4131066" y="1739883"/>
            <a:ext cx="1527810" cy="168275"/>
          </a:xfrm>
          <a:prstGeom prst="rect">
            <a:avLst/>
          </a:prstGeom>
        </p:spPr>
        <p:txBody>
          <a:bodyPr vert="horz" wrap="square" lIns="0" tIns="17145" rIns="0" bIns="0" rtlCol="0">
            <a:spAutoFit/>
          </a:bodyPr>
          <a:lstStyle/>
          <a:p>
            <a:pPr marL="12700">
              <a:lnSpc>
                <a:spcPct val="100000"/>
              </a:lnSpc>
              <a:spcBef>
                <a:spcPts val="135"/>
              </a:spcBef>
            </a:pPr>
            <a:r>
              <a:rPr sz="900" b="1" spc="15" dirty="0">
                <a:solidFill>
                  <a:srgbClr val="330066"/>
                </a:solidFill>
                <a:latin typeface="Times New Roman"/>
                <a:cs typeface="Times New Roman"/>
              </a:rPr>
              <a:t>Dengeli </a:t>
            </a:r>
            <a:r>
              <a:rPr sz="900" b="1" spc="10" dirty="0">
                <a:solidFill>
                  <a:srgbClr val="330066"/>
                </a:solidFill>
                <a:latin typeface="Times New Roman"/>
                <a:cs typeface="Times New Roman"/>
              </a:rPr>
              <a:t>Finanslama</a:t>
            </a:r>
            <a:r>
              <a:rPr sz="900" b="1" spc="15" dirty="0">
                <a:solidFill>
                  <a:srgbClr val="330066"/>
                </a:solidFill>
                <a:latin typeface="Times New Roman"/>
                <a:cs typeface="Times New Roman"/>
              </a:rPr>
              <a:t> </a:t>
            </a:r>
            <a:r>
              <a:rPr sz="900" b="1" spc="10" dirty="0">
                <a:solidFill>
                  <a:srgbClr val="330066"/>
                </a:solidFill>
                <a:latin typeface="Times New Roman"/>
                <a:cs typeface="Times New Roman"/>
              </a:rPr>
              <a:t>Stratejisi</a:t>
            </a:r>
            <a:endParaRPr sz="900">
              <a:latin typeface="Times New Roman"/>
              <a:cs typeface="Times New Roman"/>
            </a:endParaRPr>
          </a:p>
        </p:txBody>
      </p:sp>
      <p:sp>
        <p:nvSpPr>
          <p:cNvPr id="13" name="object 13"/>
          <p:cNvSpPr/>
          <p:nvPr/>
        </p:nvSpPr>
        <p:spPr>
          <a:xfrm>
            <a:off x="4370564" y="2445826"/>
            <a:ext cx="1727744" cy="105915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3287267" y="4384547"/>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5" dirty="0">
                          <a:solidFill>
                            <a:srgbClr val="330066"/>
                          </a:solidFill>
                          <a:latin typeface="Times New Roman"/>
                          <a:cs typeface="Times New Roman"/>
                        </a:rPr>
                        <a:t>Dengeli </a:t>
                      </a:r>
                      <a:r>
                        <a:rPr sz="900" b="1" spc="10" dirty="0">
                          <a:solidFill>
                            <a:srgbClr val="330066"/>
                          </a:solidFill>
                          <a:latin typeface="Times New Roman"/>
                          <a:cs typeface="Times New Roman"/>
                        </a:rPr>
                        <a:t>Finanslama</a:t>
                      </a:r>
                      <a:r>
                        <a:rPr sz="900" b="1" spc="45" dirty="0">
                          <a:solidFill>
                            <a:srgbClr val="330066"/>
                          </a:solidFill>
                          <a:latin typeface="Times New Roman"/>
                          <a:cs typeface="Times New Roman"/>
                        </a:rPr>
                        <a:t> </a:t>
                      </a:r>
                      <a:r>
                        <a:rPr sz="900" b="1" spc="10" dirty="0">
                          <a:solidFill>
                            <a:srgbClr val="330066"/>
                          </a:solidFill>
                          <a:latin typeface="Times New Roman"/>
                          <a:cs typeface="Times New Roman"/>
                        </a:rPr>
                        <a:t>Stratejisi</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45"/>
                        </a:spcBef>
                      </a:pPr>
                      <a:r>
                        <a:rPr sz="800" dirty="0">
                          <a:latin typeface="Times New Roman"/>
                          <a:cs typeface="Times New Roman"/>
                        </a:rPr>
                        <a:t>İşletme sermayesinin</a:t>
                      </a:r>
                      <a:r>
                        <a:rPr sz="800" spc="100" dirty="0">
                          <a:latin typeface="Times New Roman"/>
                          <a:cs typeface="Times New Roman"/>
                        </a:rPr>
                        <a:t> </a:t>
                      </a:r>
                      <a:r>
                        <a:rPr sz="800" spc="5" dirty="0">
                          <a:latin typeface="Times New Roman"/>
                          <a:cs typeface="Times New Roman"/>
                        </a:rPr>
                        <a:t>finansmanında,</a:t>
                      </a:r>
                      <a:endParaRPr sz="800">
                        <a:latin typeface="Times New Roman"/>
                        <a:cs typeface="Times New Roman"/>
                      </a:endParaRPr>
                    </a:p>
                    <a:p>
                      <a:pPr>
                        <a:lnSpc>
                          <a:spcPct val="100000"/>
                        </a:lnSpc>
                        <a:spcBef>
                          <a:spcPts val="55"/>
                        </a:spcBef>
                      </a:pPr>
                      <a:endParaRPr sz="800">
                        <a:latin typeface="Times New Roman"/>
                        <a:cs typeface="Times New Roman"/>
                      </a:endParaRPr>
                    </a:p>
                    <a:p>
                      <a:pPr marL="127635" marR="142240" indent="-100965" algn="just">
                        <a:lnSpc>
                          <a:spcPct val="103200"/>
                        </a:lnSpc>
                        <a:buClr>
                          <a:srgbClr val="330066"/>
                        </a:buClr>
                        <a:buSzPct val="68750"/>
                        <a:buFont typeface="Wingdings"/>
                        <a:buChar char=""/>
                        <a:tabLst>
                          <a:tab pos="128270" algn="l"/>
                        </a:tabLst>
                      </a:pPr>
                      <a:r>
                        <a:rPr sz="800" spc="5" dirty="0">
                          <a:latin typeface="Times New Roman"/>
                          <a:cs typeface="Times New Roman"/>
                        </a:rPr>
                        <a:t>İşletmenin duran </a:t>
                      </a:r>
                      <a:r>
                        <a:rPr sz="800" dirty="0">
                          <a:latin typeface="Times New Roman"/>
                          <a:cs typeface="Times New Roman"/>
                        </a:rPr>
                        <a:t>varlıklarının </a:t>
                      </a:r>
                      <a:r>
                        <a:rPr sz="800" spc="5" dirty="0">
                          <a:latin typeface="Times New Roman"/>
                          <a:cs typeface="Times New Roman"/>
                        </a:rPr>
                        <a:t>ve işletme  sermayesinin süreklilik </a:t>
                      </a:r>
                      <a:r>
                        <a:rPr sz="800" dirty="0">
                          <a:latin typeface="Times New Roman"/>
                          <a:cs typeface="Times New Roman"/>
                        </a:rPr>
                        <a:t>gösteren </a:t>
                      </a:r>
                      <a:r>
                        <a:rPr sz="800" spc="5" dirty="0">
                          <a:latin typeface="Times New Roman"/>
                          <a:cs typeface="Times New Roman"/>
                        </a:rPr>
                        <a:t>kısımlarının, </a:t>
                      </a:r>
                      <a:r>
                        <a:rPr sz="800" spc="10" dirty="0">
                          <a:solidFill>
                            <a:srgbClr val="FF0000"/>
                          </a:solidFill>
                          <a:latin typeface="Times New Roman"/>
                          <a:cs typeface="Times New Roman"/>
                        </a:rPr>
                        <a:t>uzun  </a:t>
                      </a:r>
                      <a:r>
                        <a:rPr sz="800" spc="-5" dirty="0">
                          <a:solidFill>
                            <a:srgbClr val="FF0000"/>
                          </a:solidFill>
                          <a:latin typeface="Times New Roman"/>
                          <a:cs typeface="Times New Roman"/>
                        </a:rPr>
                        <a:t>vadeli</a:t>
                      </a:r>
                      <a:r>
                        <a:rPr sz="800" spc="45" dirty="0">
                          <a:solidFill>
                            <a:srgbClr val="FF0000"/>
                          </a:solidFill>
                          <a:latin typeface="Times New Roman"/>
                          <a:cs typeface="Times New Roman"/>
                        </a:rPr>
                        <a:t> </a:t>
                      </a:r>
                      <a:r>
                        <a:rPr sz="800" dirty="0">
                          <a:solidFill>
                            <a:srgbClr val="FF0000"/>
                          </a:solidFill>
                          <a:latin typeface="Times New Roman"/>
                          <a:cs typeface="Times New Roman"/>
                        </a:rPr>
                        <a:t>kaynaklarla</a:t>
                      </a:r>
                      <a:r>
                        <a:rPr sz="800" dirty="0">
                          <a:latin typeface="Times New Roman"/>
                          <a:cs typeface="Times New Roman"/>
                        </a:rPr>
                        <a:t>,</a:t>
                      </a:r>
                      <a:endParaRPr sz="800">
                        <a:latin typeface="Times New Roman"/>
                        <a:cs typeface="Times New Roman"/>
                      </a:endParaRPr>
                    </a:p>
                    <a:p>
                      <a:pPr>
                        <a:lnSpc>
                          <a:spcPct val="100000"/>
                        </a:lnSpc>
                        <a:spcBef>
                          <a:spcPts val="5"/>
                        </a:spcBef>
                        <a:buClr>
                          <a:srgbClr val="330066"/>
                        </a:buClr>
                        <a:buFont typeface="Wingdings"/>
                        <a:buChar char=""/>
                      </a:pPr>
                      <a:endParaRPr sz="850">
                        <a:latin typeface="Times New Roman"/>
                        <a:cs typeface="Times New Roman"/>
                      </a:endParaRPr>
                    </a:p>
                    <a:p>
                      <a:pPr marL="127635" marR="144145" indent="-100965" algn="just">
                        <a:lnSpc>
                          <a:spcPct val="102499"/>
                        </a:lnSpc>
                        <a:buClr>
                          <a:srgbClr val="330066"/>
                        </a:buClr>
                        <a:buSzPct val="68750"/>
                        <a:buFont typeface="Wingdings"/>
                        <a:buChar char=""/>
                        <a:tabLst>
                          <a:tab pos="128270" algn="l"/>
                        </a:tabLst>
                      </a:pPr>
                      <a:r>
                        <a:rPr sz="800" spc="5" dirty="0">
                          <a:latin typeface="Times New Roman"/>
                          <a:cs typeface="Times New Roman"/>
                        </a:rPr>
                        <a:t>Sadece dalgalanma gösteren işletme sermayesi  unsurlarının, </a:t>
                      </a:r>
                      <a:r>
                        <a:rPr sz="800" spc="5" dirty="0">
                          <a:solidFill>
                            <a:srgbClr val="FF0000"/>
                          </a:solidFill>
                          <a:latin typeface="Times New Roman"/>
                          <a:cs typeface="Times New Roman"/>
                        </a:rPr>
                        <a:t>kısa </a:t>
                      </a:r>
                      <a:r>
                        <a:rPr sz="800" dirty="0">
                          <a:solidFill>
                            <a:srgbClr val="FF0000"/>
                          </a:solidFill>
                          <a:latin typeface="Times New Roman"/>
                          <a:cs typeface="Times New Roman"/>
                        </a:rPr>
                        <a:t>vadeli </a:t>
                      </a:r>
                      <a:r>
                        <a:rPr sz="800" spc="5" dirty="0">
                          <a:solidFill>
                            <a:srgbClr val="FF0000"/>
                          </a:solidFill>
                          <a:latin typeface="Times New Roman"/>
                          <a:cs typeface="Times New Roman"/>
                        </a:rPr>
                        <a:t>kaynaklarla </a:t>
                      </a:r>
                      <a:r>
                        <a:rPr sz="800" spc="5" dirty="0">
                          <a:latin typeface="Times New Roman"/>
                          <a:cs typeface="Times New Roman"/>
                        </a:rPr>
                        <a:t>finanse  </a:t>
                      </a:r>
                      <a:r>
                        <a:rPr sz="800" dirty="0">
                          <a:latin typeface="Times New Roman"/>
                          <a:cs typeface="Times New Roman"/>
                        </a:rPr>
                        <a:t>edilmesidir.</a:t>
                      </a:r>
                      <a:endParaRPr sz="800">
                        <a:latin typeface="Times New Roman"/>
                        <a:cs typeface="Times New Roman"/>
                      </a:endParaRPr>
                    </a:p>
                  </a:txBody>
                  <a:tcPr marL="0" marR="0" marT="692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6373367" y="4384547"/>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0" dirty="0">
                          <a:solidFill>
                            <a:srgbClr val="330066"/>
                          </a:solidFill>
                          <a:latin typeface="Times New Roman"/>
                          <a:cs typeface="Times New Roman"/>
                        </a:rPr>
                        <a:t>İhtiyatlı Finanslama</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Stratejisi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5"/>
                        </a:spcBef>
                      </a:pPr>
                      <a:endParaRPr sz="950">
                        <a:latin typeface="Times New Roman"/>
                        <a:cs typeface="Times New Roman"/>
                      </a:endParaRPr>
                    </a:p>
                    <a:p>
                      <a:pPr marL="27305" marR="146685">
                        <a:lnSpc>
                          <a:spcPct val="100000"/>
                        </a:lnSpc>
                      </a:pPr>
                      <a:r>
                        <a:rPr sz="700" spc="-5" dirty="0">
                          <a:latin typeface="Times New Roman"/>
                          <a:cs typeface="Times New Roman"/>
                        </a:rPr>
                        <a:t>Firmanın </a:t>
                      </a:r>
                      <a:r>
                        <a:rPr sz="700" dirty="0">
                          <a:latin typeface="Times New Roman"/>
                          <a:cs typeface="Times New Roman"/>
                        </a:rPr>
                        <a:t>sahip </a:t>
                      </a:r>
                      <a:r>
                        <a:rPr sz="700" spc="-5" dirty="0">
                          <a:latin typeface="Times New Roman"/>
                          <a:cs typeface="Times New Roman"/>
                        </a:rPr>
                        <a:t>olduğu </a:t>
                      </a:r>
                      <a:r>
                        <a:rPr sz="700" dirty="0">
                          <a:latin typeface="Times New Roman"/>
                          <a:cs typeface="Times New Roman"/>
                        </a:rPr>
                        <a:t>duran </a:t>
                      </a:r>
                      <a:r>
                        <a:rPr sz="700" spc="-5" dirty="0">
                          <a:latin typeface="Times New Roman"/>
                          <a:cs typeface="Times New Roman"/>
                        </a:rPr>
                        <a:t>varlıklar </a:t>
                      </a:r>
                      <a:r>
                        <a:rPr sz="700" dirty="0">
                          <a:latin typeface="Times New Roman"/>
                          <a:cs typeface="Times New Roman"/>
                        </a:rPr>
                        <a:t>ve </a:t>
                      </a:r>
                      <a:r>
                        <a:rPr sz="700" spc="-5" dirty="0">
                          <a:latin typeface="Times New Roman"/>
                          <a:cs typeface="Times New Roman"/>
                        </a:rPr>
                        <a:t>işletme sermayesinin  </a:t>
                      </a:r>
                      <a:r>
                        <a:rPr sz="700" spc="5" dirty="0">
                          <a:solidFill>
                            <a:srgbClr val="FF0000"/>
                          </a:solidFill>
                          <a:latin typeface="Times New Roman"/>
                          <a:cs typeface="Times New Roman"/>
                        </a:rPr>
                        <a:t>uzun </a:t>
                      </a:r>
                      <a:r>
                        <a:rPr sz="700" spc="-5" dirty="0">
                          <a:solidFill>
                            <a:srgbClr val="FF0000"/>
                          </a:solidFill>
                          <a:latin typeface="Times New Roman"/>
                          <a:cs typeface="Times New Roman"/>
                        </a:rPr>
                        <a:t>vadeli kaynaklarla </a:t>
                      </a:r>
                      <a:r>
                        <a:rPr sz="700" dirty="0">
                          <a:latin typeface="Times New Roman"/>
                          <a:cs typeface="Times New Roman"/>
                        </a:rPr>
                        <a:t>finanse</a:t>
                      </a:r>
                      <a:r>
                        <a:rPr sz="700" spc="-15" dirty="0">
                          <a:latin typeface="Times New Roman"/>
                          <a:cs typeface="Times New Roman"/>
                        </a:rPr>
                        <a:t> </a:t>
                      </a:r>
                      <a:r>
                        <a:rPr sz="700" dirty="0">
                          <a:latin typeface="Times New Roman"/>
                          <a:cs typeface="Times New Roman"/>
                        </a:rPr>
                        <a:t>edilmesidir.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p:nvPr/>
        </p:nvSpPr>
        <p:spPr>
          <a:xfrm>
            <a:off x="4394658" y="4845206"/>
            <a:ext cx="1716633" cy="86062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287267" y="7034783"/>
            <a:ext cx="233172" cy="379476"/>
          </a:xfrm>
          <a:prstGeom prst="rect">
            <a:avLst/>
          </a:prstGeom>
          <a:blipFill>
            <a:blip r:embed="rId9" cstate="print"/>
            <a:stretch>
              <a:fillRect/>
            </a:stretch>
          </a:blipFill>
        </p:spPr>
        <p:txBody>
          <a:bodyPr wrap="square" lIns="0" tIns="0" rIns="0" bIns="0" rtlCol="0"/>
          <a:lstStyle/>
          <a:p>
            <a:endParaRPr/>
          </a:p>
        </p:txBody>
      </p:sp>
      <p:graphicFrame>
        <p:nvGraphicFramePr>
          <p:cNvPr id="21" name="object 21"/>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Atılgan </a:t>
                      </a:r>
                      <a:r>
                        <a:rPr sz="900" b="1" spc="10" dirty="0">
                          <a:solidFill>
                            <a:srgbClr val="330066"/>
                          </a:solidFill>
                          <a:latin typeface="Times New Roman"/>
                          <a:cs typeface="Times New Roman"/>
                        </a:rPr>
                        <a:t>Finanslama</a:t>
                      </a:r>
                      <a:r>
                        <a:rPr sz="900" b="1" spc="35" dirty="0">
                          <a:solidFill>
                            <a:srgbClr val="330066"/>
                          </a:solidFill>
                          <a:latin typeface="Times New Roman"/>
                          <a:cs typeface="Times New Roman"/>
                        </a:rPr>
                        <a:t> </a:t>
                      </a:r>
                      <a:r>
                        <a:rPr sz="900" b="1" spc="10" dirty="0">
                          <a:solidFill>
                            <a:srgbClr val="330066"/>
                          </a:solidFill>
                          <a:latin typeface="Times New Roman"/>
                          <a:cs typeface="Times New Roman"/>
                        </a:rPr>
                        <a:t>Stratejisi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5"/>
                        </a:spcBef>
                      </a:pPr>
                      <a:endParaRPr sz="1150">
                        <a:latin typeface="Times New Roman"/>
                        <a:cs typeface="Times New Roman"/>
                      </a:endParaRPr>
                    </a:p>
                    <a:p>
                      <a:pPr marL="27305" marR="208279">
                        <a:lnSpc>
                          <a:spcPct val="100000"/>
                        </a:lnSpc>
                        <a:spcBef>
                          <a:spcPts val="5"/>
                        </a:spcBef>
                      </a:pPr>
                      <a:r>
                        <a:rPr sz="700" spc="5" dirty="0">
                          <a:latin typeface="Times New Roman"/>
                          <a:cs typeface="Times New Roman"/>
                        </a:rPr>
                        <a:t>Duran </a:t>
                      </a:r>
                      <a:r>
                        <a:rPr sz="700" spc="-5" dirty="0">
                          <a:latin typeface="Times New Roman"/>
                          <a:cs typeface="Times New Roman"/>
                        </a:rPr>
                        <a:t>varlıklar </a:t>
                      </a:r>
                      <a:r>
                        <a:rPr sz="700" spc="5" dirty="0">
                          <a:latin typeface="Times New Roman"/>
                          <a:cs typeface="Times New Roman"/>
                        </a:rPr>
                        <a:t>UVYK </a:t>
                      </a:r>
                      <a:r>
                        <a:rPr sz="700" spc="-5" dirty="0">
                          <a:latin typeface="Times New Roman"/>
                          <a:cs typeface="Times New Roman"/>
                        </a:rPr>
                        <a:t>ile </a:t>
                      </a:r>
                      <a:r>
                        <a:rPr sz="700" spc="5" dirty="0">
                          <a:latin typeface="Times New Roman"/>
                          <a:cs typeface="Times New Roman"/>
                        </a:rPr>
                        <a:t>Dönen </a:t>
                      </a:r>
                      <a:r>
                        <a:rPr sz="700" spc="-5" dirty="0">
                          <a:latin typeface="Times New Roman"/>
                          <a:cs typeface="Times New Roman"/>
                        </a:rPr>
                        <a:t>Varlıkların </a:t>
                      </a:r>
                      <a:r>
                        <a:rPr sz="700" spc="5" dirty="0">
                          <a:latin typeface="Times New Roman"/>
                          <a:cs typeface="Times New Roman"/>
                        </a:rPr>
                        <a:t>tamamı </a:t>
                      </a:r>
                      <a:r>
                        <a:rPr sz="700" spc="-5" dirty="0">
                          <a:latin typeface="Times New Roman"/>
                          <a:cs typeface="Times New Roman"/>
                        </a:rPr>
                        <a:t>KVYK </a:t>
                      </a:r>
                      <a:r>
                        <a:rPr sz="700" spc="-10" dirty="0">
                          <a:latin typeface="Times New Roman"/>
                          <a:cs typeface="Times New Roman"/>
                        </a:rPr>
                        <a:t>ile  </a:t>
                      </a:r>
                      <a:r>
                        <a:rPr sz="700" dirty="0">
                          <a:latin typeface="Times New Roman"/>
                          <a:cs typeface="Times New Roman"/>
                        </a:rPr>
                        <a:t>finanse</a:t>
                      </a:r>
                      <a:r>
                        <a:rPr sz="700" spc="-15" dirty="0">
                          <a:latin typeface="Times New Roman"/>
                          <a:cs typeface="Times New Roman"/>
                        </a:rPr>
                        <a:t> </a:t>
                      </a:r>
                      <a:r>
                        <a:rPr sz="700" dirty="0">
                          <a:latin typeface="Times New Roman"/>
                          <a:cs typeface="Times New Roman"/>
                        </a:rPr>
                        <a:t>edilmektedir.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2" name="object 22"/>
          <p:cNvSpPr/>
          <p:nvPr/>
        </p:nvSpPr>
        <p:spPr>
          <a:xfrm>
            <a:off x="1173480" y="7461504"/>
            <a:ext cx="1730433" cy="93300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373367" y="7034783"/>
            <a:ext cx="233171" cy="379476"/>
          </a:xfrm>
          <a:prstGeom prst="rect">
            <a:avLst/>
          </a:prstGeom>
          <a:blipFill>
            <a:blip r:embed="rId11"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68910">
                        <a:lnSpc>
                          <a:spcPct val="103400"/>
                        </a:lnSpc>
                        <a:spcBef>
                          <a:spcPts val="16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finansmanında </a:t>
                      </a:r>
                      <a:r>
                        <a:rPr sz="900" b="1" spc="15" dirty="0">
                          <a:solidFill>
                            <a:srgbClr val="330066"/>
                          </a:solidFill>
                          <a:latin typeface="Times New Roman"/>
                          <a:cs typeface="Times New Roman"/>
                        </a:rPr>
                        <a:t>hangi  kaynaklar</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kullanılmalı?</a:t>
                      </a:r>
                      <a:endParaRPr sz="900">
                        <a:latin typeface="Times New Roman"/>
                        <a:cs typeface="Times New Roman"/>
                      </a:endParaRPr>
                    </a:p>
                  </a:txBody>
                  <a:tcPr marL="0" marR="0" marT="2095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
                        </a:spcBef>
                      </a:pPr>
                      <a:endParaRPr sz="500">
                        <a:latin typeface="Times New Roman"/>
                        <a:cs typeface="Times New Roman"/>
                      </a:endParaRPr>
                    </a:p>
                    <a:p>
                      <a:pPr marL="27305">
                        <a:lnSpc>
                          <a:spcPct val="100000"/>
                        </a:lnSpc>
                      </a:pPr>
                      <a:r>
                        <a:rPr sz="550" spc="10" dirty="0">
                          <a:latin typeface="Times New Roman"/>
                          <a:cs typeface="Times New Roman"/>
                        </a:rPr>
                        <a:t>İşletme sermayesi finansmanı için </a:t>
                      </a:r>
                      <a:r>
                        <a:rPr sz="550" spc="5" dirty="0">
                          <a:latin typeface="Times New Roman"/>
                          <a:cs typeface="Times New Roman"/>
                        </a:rPr>
                        <a:t>çeşitli </a:t>
                      </a:r>
                      <a:r>
                        <a:rPr sz="550" spc="10" dirty="0">
                          <a:latin typeface="Times New Roman"/>
                          <a:cs typeface="Times New Roman"/>
                        </a:rPr>
                        <a:t>kaynaklar arasında </a:t>
                      </a:r>
                      <a:r>
                        <a:rPr sz="550" b="1" spc="15" dirty="0">
                          <a:latin typeface="Times New Roman"/>
                          <a:cs typeface="Times New Roman"/>
                        </a:rPr>
                        <a:t>seçim</a:t>
                      </a:r>
                      <a:r>
                        <a:rPr sz="550" b="1" spc="45" dirty="0">
                          <a:latin typeface="Times New Roman"/>
                          <a:cs typeface="Times New Roman"/>
                        </a:rPr>
                        <a:t> </a:t>
                      </a:r>
                      <a:r>
                        <a:rPr sz="550" b="1" spc="15" dirty="0">
                          <a:latin typeface="Times New Roman"/>
                          <a:cs typeface="Times New Roman"/>
                        </a:rPr>
                        <a:t>yaparken</a:t>
                      </a:r>
                      <a:endParaRPr sz="550">
                        <a:latin typeface="Times New Roman"/>
                        <a:cs typeface="Times New Roman"/>
                      </a:endParaRPr>
                    </a:p>
                    <a:p>
                      <a:pPr marL="27305">
                        <a:lnSpc>
                          <a:spcPct val="100000"/>
                        </a:lnSpc>
                        <a:spcBef>
                          <a:spcPts val="50"/>
                        </a:spcBef>
                      </a:pPr>
                      <a:r>
                        <a:rPr sz="550" spc="10" dirty="0">
                          <a:latin typeface="Times New Roman"/>
                          <a:cs typeface="Times New Roman"/>
                        </a:rPr>
                        <a:t>dikkate alınması gereken </a:t>
                      </a:r>
                      <a:r>
                        <a:rPr sz="550" b="1" spc="15" dirty="0">
                          <a:latin typeface="Times New Roman"/>
                          <a:cs typeface="Times New Roman"/>
                        </a:rPr>
                        <a:t>temel </a:t>
                      </a:r>
                      <a:r>
                        <a:rPr sz="550" b="1" spc="10" dirty="0">
                          <a:latin typeface="Times New Roman"/>
                          <a:cs typeface="Times New Roman"/>
                        </a:rPr>
                        <a:t>ilkeleri </a:t>
                      </a:r>
                      <a:r>
                        <a:rPr sz="550" spc="10" dirty="0">
                          <a:latin typeface="Times New Roman"/>
                          <a:cs typeface="Times New Roman"/>
                        </a:rPr>
                        <a:t>şöyle</a:t>
                      </a:r>
                      <a:r>
                        <a:rPr sz="550" spc="-35" dirty="0">
                          <a:latin typeface="Times New Roman"/>
                          <a:cs typeface="Times New Roman"/>
                        </a:rPr>
                        <a:t> </a:t>
                      </a:r>
                      <a:r>
                        <a:rPr sz="550" spc="10" dirty="0">
                          <a:latin typeface="Times New Roman"/>
                          <a:cs typeface="Times New Roman"/>
                        </a:rPr>
                        <a:t>sıralayabiliriz;</a:t>
                      </a:r>
                      <a:endParaRPr sz="550">
                        <a:latin typeface="Times New Roman"/>
                        <a:cs typeface="Times New Roman"/>
                      </a:endParaRPr>
                    </a:p>
                    <a:p>
                      <a:pPr>
                        <a:lnSpc>
                          <a:spcPct val="100000"/>
                        </a:lnSpc>
                        <a:spcBef>
                          <a:spcPts val="50"/>
                        </a:spcBef>
                      </a:pPr>
                      <a:endParaRPr sz="600">
                        <a:latin typeface="Times New Roman"/>
                        <a:cs typeface="Times New Roman"/>
                      </a:endParaRPr>
                    </a:p>
                    <a:p>
                      <a:pPr marL="101600" indent="-74930">
                        <a:lnSpc>
                          <a:spcPct val="100000"/>
                        </a:lnSpc>
                        <a:spcBef>
                          <a:spcPts val="5"/>
                        </a:spcBef>
                        <a:buClr>
                          <a:srgbClr val="000000"/>
                        </a:buClr>
                        <a:buFont typeface="Times New Roman"/>
                        <a:buAutoNum type="arabicPeriod"/>
                        <a:tabLst>
                          <a:tab pos="102235" algn="l"/>
                        </a:tabLst>
                      </a:pPr>
                      <a:r>
                        <a:rPr sz="550" spc="15" dirty="0">
                          <a:solidFill>
                            <a:srgbClr val="850AFF"/>
                          </a:solidFill>
                          <a:latin typeface="Times New Roman"/>
                          <a:cs typeface="Times New Roman"/>
                        </a:rPr>
                        <a:t>Uygunluk</a:t>
                      </a:r>
                      <a:r>
                        <a:rPr sz="550" spc="10" dirty="0">
                          <a:solidFill>
                            <a:srgbClr val="850AFF"/>
                          </a:solidFill>
                          <a:latin typeface="Times New Roman"/>
                          <a:cs typeface="Times New Roman"/>
                        </a:rPr>
                        <a:t> </a:t>
                      </a:r>
                      <a:r>
                        <a:rPr sz="550" i="1" spc="15" dirty="0">
                          <a:latin typeface="Times New Roman"/>
                          <a:cs typeface="Times New Roman"/>
                        </a:rPr>
                        <a:t>(KVYK</a:t>
                      </a:r>
                      <a:r>
                        <a:rPr sz="550" i="1" spc="20" dirty="0">
                          <a:latin typeface="Times New Roman"/>
                          <a:cs typeface="Times New Roman"/>
                        </a:rPr>
                        <a:t> </a:t>
                      </a:r>
                      <a:r>
                        <a:rPr sz="550" i="1" spc="10" dirty="0">
                          <a:latin typeface="Times New Roman"/>
                          <a:cs typeface="Times New Roman"/>
                        </a:rPr>
                        <a:t>ile</a:t>
                      </a:r>
                      <a:r>
                        <a:rPr sz="550" i="1" spc="-15" dirty="0">
                          <a:latin typeface="Times New Roman"/>
                          <a:cs typeface="Times New Roman"/>
                        </a:rPr>
                        <a:t> </a:t>
                      </a:r>
                      <a:r>
                        <a:rPr sz="550" i="1" spc="15" dirty="0">
                          <a:latin typeface="Times New Roman"/>
                          <a:cs typeface="Times New Roman"/>
                        </a:rPr>
                        <a:t>Duran</a:t>
                      </a:r>
                      <a:r>
                        <a:rPr sz="550" i="1" spc="-5" dirty="0">
                          <a:latin typeface="Times New Roman"/>
                          <a:cs typeface="Times New Roman"/>
                        </a:rPr>
                        <a:t> </a:t>
                      </a:r>
                      <a:r>
                        <a:rPr sz="550" i="1" spc="15" dirty="0">
                          <a:latin typeface="Times New Roman"/>
                          <a:cs typeface="Times New Roman"/>
                        </a:rPr>
                        <a:t>varlıklar</a:t>
                      </a:r>
                      <a:r>
                        <a:rPr sz="550" i="1" spc="-35" dirty="0">
                          <a:latin typeface="Times New Roman"/>
                          <a:cs typeface="Times New Roman"/>
                        </a:rPr>
                        <a:t> </a:t>
                      </a:r>
                      <a:r>
                        <a:rPr sz="550" i="1" spc="15" dirty="0">
                          <a:latin typeface="Times New Roman"/>
                          <a:cs typeface="Times New Roman"/>
                        </a:rPr>
                        <a:t>finanse</a:t>
                      </a:r>
                      <a:r>
                        <a:rPr sz="550" i="1" spc="-30" dirty="0">
                          <a:latin typeface="Times New Roman"/>
                          <a:cs typeface="Times New Roman"/>
                        </a:rPr>
                        <a:t> </a:t>
                      </a:r>
                      <a:r>
                        <a:rPr sz="550" i="1" spc="15" dirty="0">
                          <a:latin typeface="Times New Roman"/>
                          <a:cs typeface="Times New Roman"/>
                        </a:rPr>
                        <a:t>edilmemelidir)</a:t>
                      </a:r>
                      <a:endParaRPr sz="550">
                        <a:latin typeface="Times New Roman"/>
                        <a:cs typeface="Times New Roman"/>
                      </a:endParaRPr>
                    </a:p>
                    <a:p>
                      <a:pPr marL="101600" indent="-74930">
                        <a:lnSpc>
                          <a:spcPct val="100000"/>
                        </a:lnSpc>
                        <a:spcBef>
                          <a:spcPts val="45"/>
                        </a:spcBef>
                        <a:buClr>
                          <a:srgbClr val="000000"/>
                        </a:buClr>
                        <a:buFont typeface="Times New Roman"/>
                        <a:buAutoNum type="arabicPeriod"/>
                        <a:tabLst>
                          <a:tab pos="102235" algn="l"/>
                        </a:tabLst>
                      </a:pPr>
                      <a:r>
                        <a:rPr sz="550" spc="15" dirty="0">
                          <a:solidFill>
                            <a:srgbClr val="4D7272"/>
                          </a:solidFill>
                          <a:latin typeface="Times New Roman"/>
                          <a:cs typeface="Times New Roman"/>
                        </a:rPr>
                        <a:t>Risk</a:t>
                      </a:r>
                      <a:r>
                        <a:rPr sz="550" spc="-5" dirty="0">
                          <a:solidFill>
                            <a:srgbClr val="4D7272"/>
                          </a:solidFill>
                          <a:latin typeface="Times New Roman"/>
                          <a:cs typeface="Times New Roman"/>
                        </a:rPr>
                        <a:t> </a:t>
                      </a:r>
                      <a:r>
                        <a:rPr sz="550" i="1" spc="10" dirty="0">
                          <a:latin typeface="Times New Roman"/>
                          <a:cs typeface="Times New Roman"/>
                        </a:rPr>
                        <a:t>(Faaliyetleri</a:t>
                      </a:r>
                      <a:r>
                        <a:rPr sz="550" i="1" spc="-25" dirty="0">
                          <a:latin typeface="Times New Roman"/>
                          <a:cs typeface="Times New Roman"/>
                        </a:rPr>
                        <a:t> </a:t>
                      </a:r>
                      <a:r>
                        <a:rPr sz="550" i="1" spc="15" dirty="0">
                          <a:latin typeface="Times New Roman"/>
                          <a:cs typeface="Times New Roman"/>
                        </a:rPr>
                        <a:t>dalgalı</a:t>
                      </a:r>
                      <a:r>
                        <a:rPr sz="550" i="1" spc="-35" dirty="0">
                          <a:latin typeface="Times New Roman"/>
                          <a:cs typeface="Times New Roman"/>
                        </a:rPr>
                        <a:t> </a:t>
                      </a:r>
                      <a:r>
                        <a:rPr sz="550" i="1" spc="10" dirty="0">
                          <a:latin typeface="Times New Roman"/>
                          <a:cs typeface="Times New Roman"/>
                        </a:rPr>
                        <a:t>seyir</a:t>
                      </a:r>
                      <a:r>
                        <a:rPr sz="550" i="1" spc="-10" dirty="0">
                          <a:latin typeface="Times New Roman"/>
                          <a:cs typeface="Times New Roman"/>
                        </a:rPr>
                        <a:t> </a:t>
                      </a:r>
                      <a:r>
                        <a:rPr sz="550" i="1" spc="15" dirty="0">
                          <a:latin typeface="Times New Roman"/>
                          <a:cs typeface="Times New Roman"/>
                        </a:rPr>
                        <a:t>eden</a:t>
                      </a:r>
                      <a:r>
                        <a:rPr sz="550" i="1" dirty="0">
                          <a:latin typeface="Times New Roman"/>
                          <a:cs typeface="Times New Roman"/>
                        </a:rPr>
                        <a:t> </a:t>
                      </a:r>
                      <a:r>
                        <a:rPr sz="550" i="1" spc="15" dirty="0">
                          <a:latin typeface="Times New Roman"/>
                          <a:cs typeface="Times New Roman"/>
                        </a:rPr>
                        <a:t>işletmeler</a:t>
                      </a:r>
                      <a:r>
                        <a:rPr sz="550" i="1" spc="-35" dirty="0">
                          <a:latin typeface="Times New Roman"/>
                          <a:cs typeface="Times New Roman"/>
                        </a:rPr>
                        <a:t> </a:t>
                      </a:r>
                      <a:r>
                        <a:rPr sz="550" i="1" spc="15" dirty="0">
                          <a:latin typeface="Times New Roman"/>
                          <a:cs typeface="Times New Roman"/>
                        </a:rPr>
                        <a:t>özkaynaklarla</a:t>
                      </a:r>
                      <a:r>
                        <a:rPr sz="550" i="1" spc="-25" dirty="0">
                          <a:latin typeface="Times New Roman"/>
                          <a:cs typeface="Times New Roman"/>
                        </a:rPr>
                        <a:t> </a:t>
                      </a:r>
                      <a:r>
                        <a:rPr sz="550" i="1" spc="15" dirty="0">
                          <a:latin typeface="Times New Roman"/>
                          <a:cs typeface="Times New Roman"/>
                        </a:rPr>
                        <a:t>yürümelidir)</a:t>
                      </a:r>
                      <a:endParaRPr sz="550">
                        <a:latin typeface="Times New Roman"/>
                        <a:cs typeface="Times New Roman"/>
                      </a:endParaRPr>
                    </a:p>
                    <a:p>
                      <a:pPr marL="101600" indent="-74930">
                        <a:lnSpc>
                          <a:spcPct val="100000"/>
                        </a:lnSpc>
                        <a:spcBef>
                          <a:spcPts val="35"/>
                        </a:spcBef>
                        <a:buClr>
                          <a:srgbClr val="000000"/>
                        </a:buClr>
                        <a:buFont typeface="Times New Roman"/>
                        <a:buAutoNum type="arabicPeriod"/>
                        <a:tabLst>
                          <a:tab pos="102235" algn="l"/>
                        </a:tabLst>
                      </a:pPr>
                      <a:r>
                        <a:rPr sz="550" spc="10" dirty="0">
                          <a:solidFill>
                            <a:srgbClr val="00AF50"/>
                          </a:solidFill>
                          <a:latin typeface="Times New Roman"/>
                          <a:cs typeface="Times New Roman"/>
                        </a:rPr>
                        <a:t>Maliyet</a:t>
                      </a:r>
                      <a:r>
                        <a:rPr sz="550" spc="5" dirty="0">
                          <a:solidFill>
                            <a:srgbClr val="00AF50"/>
                          </a:solidFill>
                          <a:latin typeface="Times New Roman"/>
                          <a:cs typeface="Times New Roman"/>
                        </a:rPr>
                        <a:t> </a:t>
                      </a:r>
                      <a:r>
                        <a:rPr sz="550" i="1" spc="10" dirty="0">
                          <a:latin typeface="Times New Roman"/>
                          <a:cs typeface="Times New Roman"/>
                        </a:rPr>
                        <a:t>(İpotek,</a:t>
                      </a:r>
                      <a:r>
                        <a:rPr sz="550" i="1" spc="-20" dirty="0">
                          <a:latin typeface="Times New Roman"/>
                          <a:cs typeface="Times New Roman"/>
                        </a:rPr>
                        <a:t> </a:t>
                      </a:r>
                      <a:r>
                        <a:rPr sz="550" i="1" spc="15" dirty="0">
                          <a:latin typeface="Times New Roman"/>
                          <a:cs typeface="Times New Roman"/>
                        </a:rPr>
                        <a:t>teminat,</a:t>
                      </a:r>
                      <a:r>
                        <a:rPr sz="550" i="1" spc="-20" dirty="0">
                          <a:latin typeface="Times New Roman"/>
                          <a:cs typeface="Times New Roman"/>
                        </a:rPr>
                        <a:t> </a:t>
                      </a:r>
                      <a:r>
                        <a:rPr sz="550" i="1" spc="15" dirty="0">
                          <a:latin typeface="Times New Roman"/>
                          <a:cs typeface="Times New Roman"/>
                        </a:rPr>
                        <a:t>dosya</a:t>
                      </a:r>
                      <a:r>
                        <a:rPr sz="550" i="1" spc="-5" dirty="0">
                          <a:latin typeface="Times New Roman"/>
                          <a:cs typeface="Times New Roman"/>
                        </a:rPr>
                        <a:t> </a:t>
                      </a:r>
                      <a:r>
                        <a:rPr sz="550" i="1" spc="15" dirty="0">
                          <a:latin typeface="Times New Roman"/>
                          <a:cs typeface="Times New Roman"/>
                        </a:rPr>
                        <a:t>masrafı,</a:t>
                      </a:r>
                      <a:r>
                        <a:rPr sz="550" i="1" spc="-10" dirty="0">
                          <a:latin typeface="Times New Roman"/>
                          <a:cs typeface="Times New Roman"/>
                        </a:rPr>
                        <a:t> </a:t>
                      </a:r>
                      <a:r>
                        <a:rPr sz="550" i="1" spc="15" dirty="0">
                          <a:latin typeface="Times New Roman"/>
                          <a:cs typeface="Times New Roman"/>
                        </a:rPr>
                        <a:t>ödeme</a:t>
                      </a:r>
                      <a:r>
                        <a:rPr sz="550" i="1" dirty="0">
                          <a:latin typeface="Times New Roman"/>
                          <a:cs typeface="Times New Roman"/>
                        </a:rPr>
                        <a:t> </a:t>
                      </a:r>
                      <a:r>
                        <a:rPr sz="550" i="1" spc="10" dirty="0">
                          <a:latin typeface="Times New Roman"/>
                          <a:cs typeface="Times New Roman"/>
                        </a:rPr>
                        <a:t>şartları,</a:t>
                      </a:r>
                      <a:r>
                        <a:rPr sz="550" i="1" spc="-35" dirty="0">
                          <a:latin typeface="Times New Roman"/>
                          <a:cs typeface="Times New Roman"/>
                        </a:rPr>
                        <a:t> </a:t>
                      </a:r>
                      <a:r>
                        <a:rPr sz="550" i="1" spc="15" dirty="0">
                          <a:latin typeface="Times New Roman"/>
                          <a:cs typeface="Times New Roman"/>
                        </a:rPr>
                        <a:t>vb.)</a:t>
                      </a:r>
                      <a:endParaRPr sz="550">
                        <a:latin typeface="Times New Roman"/>
                        <a:cs typeface="Times New Roman"/>
                      </a:endParaRPr>
                    </a:p>
                    <a:p>
                      <a:pPr marL="101600" indent="-74930">
                        <a:lnSpc>
                          <a:spcPct val="100000"/>
                        </a:lnSpc>
                        <a:spcBef>
                          <a:spcPts val="50"/>
                        </a:spcBef>
                        <a:buClr>
                          <a:srgbClr val="000000"/>
                        </a:buClr>
                        <a:buFont typeface="Times New Roman"/>
                        <a:buAutoNum type="arabicPeriod"/>
                        <a:tabLst>
                          <a:tab pos="102235" algn="l"/>
                        </a:tabLst>
                      </a:pPr>
                      <a:r>
                        <a:rPr sz="550" spc="10" dirty="0">
                          <a:solidFill>
                            <a:srgbClr val="0070BF"/>
                          </a:solidFill>
                          <a:latin typeface="Times New Roman"/>
                          <a:cs typeface="Times New Roman"/>
                        </a:rPr>
                        <a:t>Finansal kaldıraçtan</a:t>
                      </a:r>
                      <a:r>
                        <a:rPr sz="550" spc="-10" dirty="0">
                          <a:solidFill>
                            <a:srgbClr val="0070BF"/>
                          </a:solidFill>
                          <a:latin typeface="Times New Roman"/>
                          <a:cs typeface="Times New Roman"/>
                        </a:rPr>
                        <a:t> </a:t>
                      </a:r>
                      <a:r>
                        <a:rPr sz="550" spc="10" dirty="0">
                          <a:latin typeface="Times New Roman"/>
                          <a:cs typeface="Times New Roman"/>
                        </a:rPr>
                        <a:t>yararlanma</a:t>
                      </a:r>
                      <a:endParaRPr sz="550">
                        <a:latin typeface="Times New Roman"/>
                        <a:cs typeface="Times New Roman"/>
                      </a:endParaRPr>
                    </a:p>
                    <a:p>
                      <a:pPr marL="101600" indent="-74930">
                        <a:lnSpc>
                          <a:spcPct val="100000"/>
                        </a:lnSpc>
                        <a:spcBef>
                          <a:spcPts val="50"/>
                        </a:spcBef>
                        <a:buClr>
                          <a:srgbClr val="000000"/>
                        </a:buClr>
                        <a:buFont typeface="Times New Roman"/>
                        <a:buAutoNum type="arabicPeriod"/>
                        <a:tabLst>
                          <a:tab pos="102235" algn="l"/>
                        </a:tabLst>
                      </a:pPr>
                      <a:r>
                        <a:rPr sz="550" spc="15" dirty="0">
                          <a:solidFill>
                            <a:srgbClr val="FF0000"/>
                          </a:solidFill>
                          <a:latin typeface="Times New Roman"/>
                          <a:cs typeface="Times New Roman"/>
                        </a:rPr>
                        <a:t>Esneklik</a:t>
                      </a:r>
                      <a:endParaRPr sz="550">
                        <a:latin typeface="Times New Roman"/>
                        <a:cs typeface="Times New Roman"/>
                      </a:endParaRPr>
                    </a:p>
                    <a:p>
                      <a:pPr marL="101600" indent="-74930">
                        <a:lnSpc>
                          <a:spcPct val="100000"/>
                        </a:lnSpc>
                        <a:spcBef>
                          <a:spcPts val="35"/>
                        </a:spcBef>
                        <a:buClr>
                          <a:srgbClr val="000000"/>
                        </a:buClr>
                        <a:buFont typeface="Times New Roman"/>
                        <a:buAutoNum type="arabicPeriod"/>
                        <a:tabLst>
                          <a:tab pos="102235" algn="l"/>
                        </a:tabLst>
                      </a:pPr>
                      <a:r>
                        <a:rPr sz="550" spc="15" dirty="0">
                          <a:solidFill>
                            <a:srgbClr val="702FA0"/>
                          </a:solidFill>
                          <a:latin typeface="Times New Roman"/>
                          <a:cs typeface="Times New Roman"/>
                        </a:rPr>
                        <a:t>Kontrol </a:t>
                      </a:r>
                      <a:r>
                        <a:rPr sz="550" spc="10" dirty="0">
                          <a:solidFill>
                            <a:srgbClr val="702FA0"/>
                          </a:solidFill>
                          <a:latin typeface="Times New Roman"/>
                          <a:cs typeface="Times New Roman"/>
                        </a:rPr>
                        <a:t>ve </a:t>
                      </a:r>
                      <a:r>
                        <a:rPr sz="550" spc="15" dirty="0">
                          <a:solidFill>
                            <a:srgbClr val="702FA0"/>
                          </a:solidFill>
                          <a:latin typeface="Times New Roman"/>
                          <a:cs typeface="Times New Roman"/>
                        </a:rPr>
                        <a:t>yönetimin</a:t>
                      </a:r>
                      <a:r>
                        <a:rPr sz="550" spc="-50" dirty="0">
                          <a:solidFill>
                            <a:srgbClr val="702FA0"/>
                          </a:solidFill>
                          <a:latin typeface="Times New Roman"/>
                          <a:cs typeface="Times New Roman"/>
                        </a:rPr>
                        <a:t> </a:t>
                      </a:r>
                      <a:r>
                        <a:rPr sz="550" spc="10" dirty="0">
                          <a:solidFill>
                            <a:srgbClr val="702FA0"/>
                          </a:solidFill>
                          <a:latin typeface="Times New Roman"/>
                          <a:cs typeface="Times New Roman"/>
                        </a:rPr>
                        <a:t>paylaşılması</a:t>
                      </a:r>
                      <a:endParaRPr sz="550">
                        <a:latin typeface="Times New Roman"/>
                        <a:cs typeface="Times New Roman"/>
                      </a:endParaRPr>
                    </a:p>
                    <a:p>
                      <a:pPr marL="101600" indent="-74930">
                        <a:lnSpc>
                          <a:spcPct val="100000"/>
                        </a:lnSpc>
                        <a:spcBef>
                          <a:spcPts val="45"/>
                        </a:spcBef>
                        <a:buAutoNum type="arabicPeriod"/>
                        <a:tabLst>
                          <a:tab pos="102235" algn="l"/>
                        </a:tabLst>
                      </a:pPr>
                      <a:r>
                        <a:rPr sz="550" b="1" spc="15" dirty="0">
                          <a:latin typeface="Times New Roman"/>
                          <a:cs typeface="Times New Roman"/>
                        </a:rPr>
                        <a:t>Zamanlama</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Kaldıraçtan Yararlanma</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83185">
                        <a:lnSpc>
                          <a:spcPct val="100000"/>
                        </a:lnSpc>
                        <a:spcBef>
                          <a:spcPts val="535"/>
                        </a:spcBef>
                      </a:pPr>
                      <a:r>
                        <a:rPr sz="700" spc="-5" dirty="0">
                          <a:latin typeface="Times New Roman"/>
                          <a:cs typeface="Times New Roman"/>
                        </a:rPr>
                        <a:t>İşletmeler, bünyelerinde </a:t>
                      </a:r>
                      <a:r>
                        <a:rPr sz="700" dirty="0">
                          <a:latin typeface="Times New Roman"/>
                          <a:cs typeface="Times New Roman"/>
                        </a:rPr>
                        <a:t>borca </a:t>
                      </a:r>
                      <a:r>
                        <a:rPr sz="700" spc="-10" dirty="0">
                          <a:latin typeface="Times New Roman"/>
                          <a:cs typeface="Times New Roman"/>
                        </a:rPr>
                        <a:t>yer </a:t>
                      </a:r>
                      <a:r>
                        <a:rPr sz="700" spc="-5" dirty="0">
                          <a:latin typeface="Times New Roman"/>
                          <a:cs typeface="Times New Roman"/>
                        </a:rPr>
                        <a:t>vermek suretiyle karlılıklarını  </a:t>
                      </a:r>
                      <a:r>
                        <a:rPr sz="700" dirty="0">
                          <a:latin typeface="Times New Roman"/>
                          <a:cs typeface="Times New Roman"/>
                        </a:rPr>
                        <a:t>artırmaktadırlar.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marR="81915">
                        <a:lnSpc>
                          <a:spcPct val="100000"/>
                        </a:lnSpc>
                      </a:pPr>
                      <a:r>
                        <a:rPr sz="700" spc="-5" dirty="0">
                          <a:latin typeface="Times New Roman"/>
                          <a:cs typeface="Times New Roman"/>
                        </a:rPr>
                        <a:t>Kullandıkları </a:t>
                      </a:r>
                      <a:r>
                        <a:rPr sz="700" dirty="0">
                          <a:latin typeface="Times New Roman"/>
                          <a:cs typeface="Times New Roman"/>
                        </a:rPr>
                        <a:t>borca </a:t>
                      </a:r>
                      <a:r>
                        <a:rPr sz="700" spc="-5" dirty="0">
                          <a:latin typeface="Times New Roman"/>
                          <a:cs typeface="Times New Roman"/>
                        </a:rPr>
                        <a:t>karşılık katlandıkları maliyetin </a:t>
                      </a:r>
                      <a:r>
                        <a:rPr sz="700" dirty="0">
                          <a:latin typeface="Times New Roman"/>
                          <a:cs typeface="Times New Roman"/>
                        </a:rPr>
                        <a:t>üzerinde kazanç  </a:t>
                      </a:r>
                      <a:r>
                        <a:rPr sz="700" spc="-5" dirty="0">
                          <a:latin typeface="Times New Roman"/>
                          <a:cs typeface="Times New Roman"/>
                        </a:rPr>
                        <a:t>sağlayan işletmeler, </a:t>
                      </a:r>
                      <a:r>
                        <a:rPr sz="700" dirty="0">
                          <a:solidFill>
                            <a:srgbClr val="FF0000"/>
                          </a:solidFill>
                          <a:latin typeface="Times New Roman"/>
                          <a:cs typeface="Times New Roman"/>
                        </a:rPr>
                        <a:t>finansal </a:t>
                      </a:r>
                      <a:r>
                        <a:rPr sz="700" spc="-5" dirty="0">
                          <a:solidFill>
                            <a:srgbClr val="FF0000"/>
                          </a:solidFill>
                          <a:latin typeface="Times New Roman"/>
                          <a:cs typeface="Times New Roman"/>
                        </a:rPr>
                        <a:t>kaldıraçtan</a:t>
                      </a:r>
                      <a:r>
                        <a:rPr sz="700" spc="20" dirty="0">
                          <a:solidFill>
                            <a:srgbClr val="FF0000"/>
                          </a:solidFill>
                          <a:latin typeface="Times New Roman"/>
                          <a:cs typeface="Times New Roman"/>
                        </a:rPr>
                        <a:t> </a:t>
                      </a:r>
                      <a:r>
                        <a:rPr sz="700" dirty="0">
                          <a:solidFill>
                            <a:srgbClr val="FF0000"/>
                          </a:solidFill>
                          <a:latin typeface="Times New Roman"/>
                          <a:cs typeface="Times New Roman"/>
                        </a:rPr>
                        <a:t>yararlanmaktadırlar</a:t>
                      </a:r>
                      <a:r>
                        <a:rPr sz="700" dirty="0">
                          <a:latin typeface="Times New Roman"/>
                          <a:cs typeface="Times New Roman"/>
                        </a:rPr>
                        <a:t>.</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nSpc>
                          <a:spcPct val="100000"/>
                        </a:lnSpc>
                        <a:spcBef>
                          <a:spcPts val="5"/>
                        </a:spcBef>
                      </a:pPr>
                      <a:r>
                        <a:rPr sz="700" b="1" spc="-5" dirty="0">
                          <a:solidFill>
                            <a:srgbClr val="0070BF"/>
                          </a:solidFill>
                          <a:latin typeface="Times New Roman"/>
                          <a:cs typeface="Times New Roman"/>
                        </a:rPr>
                        <a:t>Ancak, bu etkinin de bir sınırı</a:t>
                      </a:r>
                      <a:r>
                        <a:rPr sz="700" b="1" spc="55" dirty="0">
                          <a:solidFill>
                            <a:srgbClr val="0070BF"/>
                          </a:solidFill>
                          <a:latin typeface="Times New Roman"/>
                          <a:cs typeface="Times New Roman"/>
                        </a:rPr>
                        <a:t> </a:t>
                      </a:r>
                      <a:r>
                        <a:rPr sz="700" b="1" spc="-5" dirty="0">
                          <a:solidFill>
                            <a:srgbClr val="0070BF"/>
                          </a:solidFill>
                          <a:latin typeface="Times New Roman"/>
                          <a:cs typeface="Times New Roman"/>
                        </a:rPr>
                        <a:t>vardır…</a:t>
                      </a:r>
                      <a:endParaRPr sz="700">
                        <a:latin typeface="Times New Roman"/>
                        <a:cs typeface="Times New Roman"/>
                      </a:endParaRPr>
                    </a:p>
                    <a:p>
                      <a:pPr>
                        <a:lnSpc>
                          <a:spcPct val="100000"/>
                        </a:lnSpc>
                        <a:spcBef>
                          <a:spcPts val="40"/>
                        </a:spcBef>
                      </a:pPr>
                      <a:endParaRPr sz="700">
                        <a:latin typeface="Times New Roman"/>
                        <a:cs typeface="Times New Roman"/>
                      </a:endParaRPr>
                    </a:p>
                    <a:p>
                      <a:pPr marL="27305" marR="81280" algn="just">
                        <a:lnSpc>
                          <a:spcPct val="100499"/>
                        </a:lnSpc>
                      </a:pPr>
                      <a:r>
                        <a:rPr sz="700" dirty="0">
                          <a:latin typeface="Times New Roman"/>
                          <a:cs typeface="Times New Roman"/>
                        </a:rPr>
                        <a:t>Borç miktarı </a:t>
                      </a:r>
                      <a:r>
                        <a:rPr sz="700" spc="-5" dirty="0">
                          <a:latin typeface="Times New Roman"/>
                          <a:cs typeface="Times New Roman"/>
                        </a:rPr>
                        <a:t>arttıkça </a:t>
                      </a:r>
                      <a:r>
                        <a:rPr sz="700" dirty="0">
                          <a:latin typeface="Times New Roman"/>
                          <a:cs typeface="Times New Roman"/>
                        </a:rPr>
                        <a:t>buna paralel </a:t>
                      </a:r>
                      <a:r>
                        <a:rPr sz="700" spc="-5" dirty="0">
                          <a:latin typeface="Times New Roman"/>
                          <a:cs typeface="Times New Roman"/>
                        </a:rPr>
                        <a:t>finansal </a:t>
                      </a:r>
                      <a:r>
                        <a:rPr sz="700" dirty="0">
                          <a:latin typeface="Times New Roman"/>
                          <a:cs typeface="Times New Roman"/>
                        </a:rPr>
                        <a:t>risk te </a:t>
                      </a:r>
                      <a:r>
                        <a:rPr sz="700" spc="-5" dirty="0">
                          <a:latin typeface="Times New Roman"/>
                          <a:cs typeface="Times New Roman"/>
                        </a:rPr>
                        <a:t>artacağından  </a:t>
                      </a:r>
                      <a:r>
                        <a:rPr sz="700" spc="-5" dirty="0">
                          <a:solidFill>
                            <a:srgbClr val="FF0000"/>
                          </a:solidFill>
                          <a:latin typeface="Times New Roman"/>
                          <a:cs typeface="Times New Roman"/>
                        </a:rPr>
                        <a:t>ilave kullanılacak </a:t>
                      </a:r>
                      <a:r>
                        <a:rPr sz="700" dirty="0">
                          <a:solidFill>
                            <a:srgbClr val="FF0000"/>
                          </a:solidFill>
                          <a:latin typeface="Times New Roman"/>
                          <a:cs typeface="Times New Roman"/>
                        </a:rPr>
                        <a:t>kredilerin </a:t>
                      </a:r>
                      <a:r>
                        <a:rPr sz="700" spc="-5" dirty="0">
                          <a:solidFill>
                            <a:srgbClr val="FF0000"/>
                          </a:solidFill>
                          <a:latin typeface="Times New Roman"/>
                          <a:cs typeface="Times New Roman"/>
                        </a:rPr>
                        <a:t>maliyeti </a:t>
                      </a:r>
                      <a:r>
                        <a:rPr sz="700" dirty="0">
                          <a:solidFill>
                            <a:srgbClr val="FF0000"/>
                          </a:solidFill>
                          <a:latin typeface="Times New Roman"/>
                          <a:cs typeface="Times New Roman"/>
                        </a:rPr>
                        <a:t>daha </a:t>
                      </a:r>
                      <a:r>
                        <a:rPr sz="700" spc="-5" dirty="0">
                          <a:solidFill>
                            <a:srgbClr val="FF0000"/>
                          </a:solidFill>
                          <a:latin typeface="Times New Roman"/>
                          <a:cs typeface="Times New Roman"/>
                        </a:rPr>
                        <a:t>yüksek olacak  </a:t>
                      </a:r>
                      <a:r>
                        <a:rPr sz="700" spc="-5" dirty="0">
                          <a:latin typeface="Times New Roman"/>
                          <a:cs typeface="Times New Roman"/>
                        </a:rPr>
                        <a:t>dolayısıyla </a:t>
                      </a:r>
                      <a:r>
                        <a:rPr sz="700" dirty="0">
                          <a:solidFill>
                            <a:srgbClr val="0070BF"/>
                          </a:solidFill>
                          <a:latin typeface="Times New Roman"/>
                          <a:cs typeface="Times New Roman"/>
                        </a:rPr>
                        <a:t>finansal kaldıraç </a:t>
                      </a:r>
                      <a:r>
                        <a:rPr sz="700" spc="-5" dirty="0">
                          <a:solidFill>
                            <a:srgbClr val="0070BF"/>
                          </a:solidFill>
                          <a:latin typeface="Times New Roman"/>
                          <a:cs typeface="Times New Roman"/>
                        </a:rPr>
                        <a:t>etkisi belli </a:t>
                      </a:r>
                      <a:r>
                        <a:rPr sz="700" dirty="0">
                          <a:solidFill>
                            <a:srgbClr val="0070BF"/>
                          </a:solidFill>
                          <a:latin typeface="Times New Roman"/>
                          <a:cs typeface="Times New Roman"/>
                        </a:rPr>
                        <a:t>bir noktadan sonra </a:t>
                      </a:r>
                      <a:r>
                        <a:rPr sz="700" spc="-5" dirty="0">
                          <a:solidFill>
                            <a:srgbClr val="0070BF"/>
                          </a:solidFill>
                          <a:latin typeface="Times New Roman"/>
                          <a:cs typeface="Times New Roman"/>
                        </a:rPr>
                        <a:t>tersine  </a:t>
                      </a:r>
                      <a:r>
                        <a:rPr sz="700" dirty="0">
                          <a:solidFill>
                            <a:srgbClr val="0070BF"/>
                          </a:solidFill>
                          <a:latin typeface="Times New Roman"/>
                          <a:cs typeface="Times New Roman"/>
                        </a:rPr>
                        <a:t>dönecektir.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0" dirty="0">
                          <a:solidFill>
                            <a:srgbClr val="330066"/>
                          </a:solidFill>
                          <a:latin typeface="Times New Roman"/>
                          <a:cs typeface="Times New Roman"/>
                        </a:rPr>
                        <a:t>Esneklik</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7305" marR="143510">
                        <a:lnSpc>
                          <a:spcPct val="107300"/>
                        </a:lnSpc>
                        <a:spcBef>
                          <a:spcPts val="400"/>
                        </a:spcBef>
                      </a:pPr>
                      <a:r>
                        <a:rPr sz="550" spc="10" dirty="0">
                          <a:latin typeface="Times New Roman"/>
                          <a:cs typeface="Times New Roman"/>
                        </a:rPr>
                        <a:t>Fonların kullanılmasında </a:t>
                      </a:r>
                      <a:r>
                        <a:rPr sz="550" spc="15" dirty="0">
                          <a:latin typeface="Times New Roman"/>
                          <a:cs typeface="Times New Roman"/>
                        </a:rPr>
                        <a:t>daha </a:t>
                      </a:r>
                      <a:r>
                        <a:rPr sz="550" spc="10" dirty="0">
                          <a:latin typeface="Times New Roman"/>
                          <a:cs typeface="Times New Roman"/>
                        </a:rPr>
                        <a:t>rahat hareket </a:t>
                      </a:r>
                      <a:r>
                        <a:rPr sz="550" spc="15" dirty="0">
                          <a:latin typeface="Times New Roman"/>
                          <a:cs typeface="Times New Roman"/>
                        </a:rPr>
                        <a:t>edilmesi </a:t>
                      </a:r>
                      <a:r>
                        <a:rPr sz="550" b="1" spc="10" dirty="0">
                          <a:solidFill>
                            <a:srgbClr val="FF0000"/>
                          </a:solidFill>
                          <a:latin typeface="Times New Roman"/>
                          <a:cs typeface="Times New Roman"/>
                        </a:rPr>
                        <a:t>esneklik </a:t>
                      </a:r>
                      <a:r>
                        <a:rPr sz="550" spc="10" dirty="0">
                          <a:latin typeface="Times New Roman"/>
                          <a:cs typeface="Times New Roman"/>
                        </a:rPr>
                        <a:t>olarak kabul  edilir.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42240">
                        <a:lnSpc>
                          <a:spcPct val="107200"/>
                        </a:lnSpc>
                        <a:spcBef>
                          <a:spcPts val="5"/>
                        </a:spcBef>
                      </a:pPr>
                      <a:r>
                        <a:rPr sz="550" spc="10" dirty="0">
                          <a:latin typeface="Times New Roman"/>
                          <a:cs typeface="Times New Roman"/>
                        </a:rPr>
                        <a:t>Atıl fonların ortaya çıkması </a:t>
                      </a:r>
                      <a:r>
                        <a:rPr sz="550" spc="15" dirty="0">
                          <a:latin typeface="Times New Roman"/>
                          <a:cs typeface="Times New Roman"/>
                        </a:rPr>
                        <a:t>durumunda </a:t>
                      </a:r>
                      <a:r>
                        <a:rPr sz="550" spc="20" dirty="0">
                          <a:latin typeface="Times New Roman"/>
                          <a:cs typeface="Times New Roman"/>
                        </a:rPr>
                        <a:t>bu </a:t>
                      </a:r>
                      <a:r>
                        <a:rPr sz="550" spc="10" dirty="0">
                          <a:latin typeface="Times New Roman"/>
                          <a:cs typeface="Times New Roman"/>
                        </a:rPr>
                        <a:t>fonları kullanarak </a:t>
                      </a:r>
                      <a:r>
                        <a:rPr sz="550" spc="10" dirty="0">
                          <a:solidFill>
                            <a:srgbClr val="FF0000"/>
                          </a:solidFill>
                          <a:latin typeface="Times New Roman"/>
                          <a:cs typeface="Times New Roman"/>
                        </a:rPr>
                        <a:t>borçların  </a:t>
                      </a:r>
                      <a:r>
                        <a:rPr sz="550" spc="15" dirty="0">
                          <a:solidFill>
                            <a:srgbClr val="FF0000"/>
                          </a:solidFill>
                          <a:latin typeface="Times New Roman"/>
                          <a:cs typeface="Times New Roman"/>
                        </a:rPr>
                        <a:t>ödenebilme </a:t>
                      </a:r>
                      <a:r>
                        <a:rPr sz="550" spc="10" dirty="0">
                          <a:solidFill>
                            <a:srgbClr val="FF0000"/>
                          </a:solidFill>
                          <a:latin typeface="Times New Roman"/>
                          <a:cs typeface="Times New Roman"/>
                        </a:rPr>
                        <a:t>avantajı vermesi</a:t>
                      </a:r>
                      <a:r>
                        <a:rPr sz="550" spc="10" dirty="0">
                          <a:latin typeface="Times New Roman"/>
                          <a:cs typeface="Times New Roman"/>
                        </a:rPr>
                        <a:t>, </a:t>
                      </a:r>
                      <a:r>
                        <a:rPr sz="550" spc="15" dirty="0">
                          <a:latin typeface="Times New Roman"/>
                          <a:cs typeface="Times New Roman"/>
                        </a:rPr>
                        <a:t>esnek </a:t>
                      </a:r>
                      <a:r>
                        <a:rPr sz="550" spc="10" dirty="0">
                          <a:latin typeface="Times New Roman"/>
                          <a:cs typeface="Times New Roman"/>
                        </a:rPr>
                        <a:t>olmayı</a:t>
                      </a:r>
                      <a:r>
                        <a:rPr sz="550" spc="-55" dirty="0">
                          <a:latin typeface="Times New Roman"/>
                          <a:cs typeface="Times New Roman"/>
                        </a:rPr>
                        <a:t> </a:t>
                      </a:r>
                      <a:r>
                        <a:rPr sz="550" spc="10" dirty="0">
                          <a:latin typeface="Times New Roman"/>
                          <a:cs typeface="Times New Roman"/>
                        </a:rPr>
                        <a:t>göstermektedir.</a:t>
                      </a:r>
                      <a:endParaRPr sz="550">
                        <a:latin typeface="Times New Roman"/>
                        <a:cs typeface="Times New Roman"/>
                      </a:endParaRPr>
                    </a:p>
                    <a:p>
                      <a:pPr>
                        <a:lnSpc>
                          <a:spcPct val="100000"/>
                        </a:lnSpc>
                        <a:spcBef>
                          <a:spcPts val="50"/>
                        </a:spcBef>
                      </a:pPr>
                      <a:endParaRPr sz="600">
                        <a:latin typeface="Times New Roman"/>
                        <a:cs typeface="Times New Roman"/>
                      </a:endParaRPr>
                    </a:p>
                    <a:p>
                      <a:pPr marL="127635" indent="-100965">
                        <a:lnSpc>
                          <a:spcPct val="100000"/>
                        </a:lnSpc>
                        <a:spcBef>
                          <a:spcPts val="5"/>
                        </a:spcBef>
                        <a:buClr>
                          <a:srgbClr val="330066"/>
                        </a:buClr>
                        <a:buSzPct val="72727"/>
                        <a:buFont typeface="Wingdings"/>
                        <a:buChar char=""/>
                        <a:tabLst>
                          <a:tab pos="128270" algn="l"/>
                        </a:tabLst>
                      </a:pPr>
                      <a:r>
                        <a:rPr sz="550" spc="10" dirty="0">
                          <a:latin typeface="Times New Roman"/>
                          <a:cs typeface="Times New Roman"/>
                        </a:rPr>
                        <a:t>UVYK’ların tercih </a:t>
                      </a:r>
                      <a:r>
                        <a:rPr sz="550" spc="15" dirty="0">
                          <a:latin typeface="Times New Roman"/>
                          <a:cs typeface="Times New Roman"/>
                        </a:rPr>
                        <a:t>edilmesi halinde esneklik</a:t>
                      </a:r>
                      <a:r>
                        <a:rPr sz="550" spc="-90" dirty="0">
                          <a:latin typeface="Times New Roman"/>
                          <a:cs typeface="Times New Roman"/>
                        </a:rPr>
                        <a:t> </a:t>
                      </a:r>
                      <a:r>
                        <a:rPr sz="550" spc="10" dirty="0">
                          <a:latin typeface="Times New Roman"/>
                          <a:cs typeface="Times New Roman"/>
                        </a:rPr>
                        <a:t>kabiliyeti azalmaktadır.</a:t>
                      </a:r>
                      <a:endParaRPr sz="550">
                        <a:latin typeface="Times New Roman"/>
                        <a:cs typeface="Times New Roman"/>
                      </a:endParaRPr>
                    </a:p>
                    <a:p>
                      <a:pPr>
                        <a:lnSpc>
                          <a:spcPct val="100000"/>
                        </a:lnSpc>
                        <a:spcBef>
                          <a:spcPts val="30"/>
                        </a:spcBef>
                        <a:buClr>
                          <a:srgbClr val="330066"/>
                        </a:buClr>
                        <a:buFont typeface="Wingdings"/>
                        <a:buChar char=""/>
                      </a:pPr>
                      <a:endParaRPr sz="600">
                        <a:latin typeface="Times New Roman"/>
                        <a:cs typeface="Times New Roman"/>
                      </a:endParaRPr>
                    </a:p>
                    <a:p>
                      <a:pPr marL="127635" marR="144145" indent="-100965">
                        <a:lnSpc>
                          <a:spcPct val="105300"/>
                        </a:lnSpc>
                        <a:buClr>
                          <a:srgbClr val="330066"/>
                        </a:buClr>
                        <a:buSzPct val="72727"/>
                        <a:buFont typeface="Wingdings"/>
                        <a:buChar char=""/>
                        <a:tabLst>
                          <a:tab pos="128270" algn="l"/>
                        </a:tabLst>
                      </a:pPr>
                      <a:r>
                        <a:rPr sz="550" spc="15" dirty="0">
                          <a:latin typeface="Times New Roman"/>
                          <a:cs typeface="Times New Roman"/>
                        </a:rPr>
                        <a:t>KVYK’ların </a:t>
                      </a:r>
                      <a:r>
                        <a:rPr sz="550" spc="10" dirty="0">
                          <a:latin typeface="Times New Roman"/>
                          <a:cs typeface="Times New Roman"/>
                        </a:rPr>
                        <a:t>geri </a:t>
                      </a:r>
                      <a:r>
                        <a:rPr sz="550" spc="15" dirty="0">
                          <a:latin typeface="Times New Roman"/>
                          <a:cs typeface="Times New Roman"/>
                        </a:rPr>
                        <a:t>ödeme </a:t>
                      </a:r>
                      <a:r>
                        <a:rPr sz="550" spc="10" dirty="0">
                          <a:latin typeface="Times New Roman"/>
                          <a:cs typeface="Times New Roman"/>
                        </a:rPr>
                        <a:t>süreleri kısa olduğundan </a:t>
                      </a:r>
                      <a:r>
                        <a:rPr sz="550" spc="20" dirty="0">
                          <a:latin typeface="Times New Roman"/>
                          <a:cs typeface="Times New Roman"/>
                        </a:rPr>
                        <a:t>bu </a:t>
                      </a:r>
                      <a:r>
                        <a:rPr sz="550" spc="10" dirty="0">
                          <a:latin typeface="Times New Roman"/>
                          <a:cs typeface="Times New Roman"/>
                        </a:rPr>
                        <a:t>tür kaynakların  </a:t>
                      </a:r>
                      <a:r>
                        <a:rPr sz="550" spc="15" dirty="0">
                          <a:latin typeface="Times New Roman"/>
                          <a:cs typeface="Times New Roman"/>
                        </a:rPr>
                        <a:t>kendisini ödemesi </a:t>
                      </a:r>
                      <a:r>
                        <a:rPr sz="550" spc="20" dirty="0">
                          <a:latin typeface="Times New Roman"/>
                          <a:cs typeface="Times New Roman"/>
                        </a:rPr>
                        <a:t>de</a:t>
                      </a:r>
                      <a:r>
                        <a:rPr sz="550" spc="-95" dirty="0">
                          <a:latin typeface="Times New Roman"/>
                          <a:cs typeface="Times New Roman"/>
                        </a:rPr>
                        <a:t> </a:t>
                      </a:r>
                      <a:r>
                        <a:rPr sz="550" spc="15" dirty="0">
                          <a:latin typeface="Times New Roman"/>
                          <a:cs typeface="Times New Roman"/>
                        </a:rPr>
                        <a:t>daha </a:t>
                      </a:r>
                      <a:r>
                        <a:rPr sz="550" spc="10" dirty="0">
                          <a:latin typeface="Times New Roman"/>
                          <a:cs typeface="Times New Roman"/>
                        </a:rPr>
                        <a:t>kolay olmaktadır.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Kontrol ve </a:t>
                      </a:r>
                      <a:r>
                        <a:rPr sz="900" b="1" spc="10" dirty="0">
                          <a:solidFill>
                            <a:srgbClr val="330066"/>
                          </a:solidFill>
                          <a:latin typeface="Times New Roman"/>
                          <a:cs typeface="Times New Roman"/>
                        </a:rPr>
                        <a:t>Yönetimin</a:t>
                      </a:r>
                      <a:r>
                        <a:rPr sz="900" b="1" spc="15" dirty="0">
                          <a:solidFill>
                            <a:srgbClr val="330066"/>
                          </a:solidFill>
                          <a:latin typeface="Times New Roman"/>
                          <a:cs typeface="Times New Roman"/>
                        </a:rPr>
                        <a:t> </a:t>
                      </a:r>
                      <a:r>
                        <a:rPr sz="900" b="1" spc="10" dirty="0">
                          <a:solidFill>
                            <a:srgbClr val="330066"/>
                          </a:solidFill>
                          <a:latin typeface="Times New Roman"/>
                          <a:cs typeface="Times New Roman"/>
                        </a:rPr>
                        <a:t>Paylaşılması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84"/>
                        </a:spcBef>
                      </a:pPr>
                      <a:r>
                        <a:rPr sz="700" spc="-5" dirty="0">
                          <a:latin typeface="Times New Roman"/>
                          <a:cs typeface="Times New Roman"/>
                        </a:rPr>
                        <a:t>İhtiyaç duyulan </a:t>
                      </a:r>
                      <a:r>
                        <a:rPr sz="700" spc="-5" dirty="0">
                          <a:solidFill>
                            <a:srgbClr val="FF0000"/>
                          </a:solidFill>
                          <a:latin typeface="Times New Roman"/>
                          <a:cs typeface="Times New Roman"/>
                        </a:rPr>
                        <a:t>fonların </a:t>
                      </a:r>
                      <a:r>
                        <a:rPr sz="700" spc="5" dirty="0">
                          <a:solidFill>
                            <a:srgbClr val="FF0000"/>
                          </a:solidFill>
                          <a:latin typeface="Times New Roman"/>
                          <a:cs typeface="Times New Roman"/>
                        </a:rPr>
                        <a:t>kredi </a:t>
                      </a:r>
                      <a:r>
                        <a:rPr sz="700" spc="-5" dirty="0">
                          <a:solidFill>
                            <a:srgbClr val="FF0000"/>
                          </a:solidFill>
                          <a:latin typeface="Times New Roman"/>
                          <a:cs typeface="Times New Roman"/>
                        </a:rPr>
                        <a:t>olarak</a:t>
                      </a:r>
                      <a:r>
                        <a:rPr sz="700" spc="25" dirty="0">
                          <a:solidFill>
                            <a:srgbClr val="FF0000"/>
                          </a:solidFill>
                          <a:latin typeface="Times New Roman"/>
                          <a:cs typeface="Times New Roman"/>
                        </a:rPr>
                        <a:t> </a:t>
                      </a:r>
                      <a:r>
                        <a:rPr sz="700" spc="-5" dirty="0">
                          <a:solidFill>
                            <a:srgbClr val="FF0000"/>
                          </a:solidFill>
                          <a:latin typeface="Times New Roman"/>
                          <a:cs typeface="Times New Roman"/>
                        </a:rPr>
                        <a:t>kullanılması;</a:t>
                      </a:r>
                      <a:endParaRPr sz="700">
                        <a:latin typeface="Times New Roman"/>
                        <a:cs typeface="Times New Roman"/>
                      </a:endParaRPr>
                    </a:p>
                    <a:p>
                      <a:pPr>
                        <a:lnSpc>
                          <a:spcPct val="100000"/>
                        </a:lnSpc>
                        <a:spcBef>
                          <a:spcPts val="35"/>
                        </a:spcBef>
                      </a:pPr>
                      <a:endParaRPr sz="700">
                        <a:latin typeface="Times New Roman"/>
                        <a:cs typeface="Times New Roman"/>
                      </a:endParaRPr>
                    </a:p>
                    <a:p>
                      <a:pPr marL="127635" indent="-100965">
                        <a:lnSpc>
                          <a:spcPct val="100000"/>
                        </a:lnSpc>
                        <a:spcBef>
                          <a:spcPts val="5"/>
                        </a:spcBef>
                        <a:buClr>
                          <a:srgbClr val="330066"/>
                        </a:buClr>
                        <a:buSzPct val="71428"/>
                        <a:buFont typeface="Wingdings"/>
                        <a:buChar char=""/>
                        <a:tabLst>
                          <a:tab pos="128270" algn="l"/>
                        </a:tabLst>
                      </a:pPr>
                      <a:r>
                        <a:rPr sz="700" spc="5" dirty="0">
                          <a:latin typeface="Times New Roman"/>
                          <a:cs typeface="Times New Roman"/>
                        </a:rPr>
                        <a:t>Yeni </a:t>
                      </a:r>
                      <a:r>
                        <a:rPr sz="700" spc="-5" dirty="0">
                          <a:latin typeface="Times New Roman"/>
                          <a:cs typeface="Times New Roman"/>
                        </a:rPr>
                        <a:t>ortak</a:t>
                      </a:r>
                      <a:r>
                        <a:rPr sz="700" spc="-35" dirty="0">
                          <a:latin typeface="Times New Roman"/>
                          <a:cs typeface="Times New Roman"/>
                        </a:rPr>
                        <a:t> </a:t>
                      </a:r>
                      <a:r>
                        <a:rPr sz="700" dirty="0">
                          <a:latin typeface="Times New Roman"/>
                          <a:cs typeface="Times New Roman"/>
                        </a:rPr>
                        <a:t>alma,</a:t>
                      </a:r>
                      <a:endParaRPr sz="700">
                        <a:latin typeface="Times New Roman"/>
                        <a:cs typeface="Times New Roman"/>
                      </a:endParaRPr>
                    </a:p>
                    <a:p>
                      <a:pPr marL="127635" indent="-100965">
                        <a:lnSpc>
                          <a:spcPct val="100000"/>
                        </a:lnSpc>
                        <a:spcBef>
                          <a:spcPts val="10"/>
                        </a:spcBef>
                        <a:buClr>
                          <a:srgbClr val="330066"/>
                        </a:buClr>
                        <a:buSzPct val="71428"/>
                        <a:buFont typeface="Wingdings"/>
                        <a:buChar char=""/>
                        <a:tabLst>
                          <a:tab pos="128270" algn="l"/>
                        </a:tabLst>
                      </a:pPr>
                      <a:r>
                        <a:rPr sz="700" dirty="0">
                          <a:latin typeface="Times New Roman"/>
                          <a:cs typeface="Times New Roman"/>
                        </a:rPr>
                        <a:t>Yönetimi </a:t>
                      </a:r>
                      <a:r>
                        <a:rPr sz="700" spc="-5" dirty="0">
                          <a:latin typeface="Times New Roman"/>
                          <a:cs typeface="Times New Roman"/>
                        </a:rPr>
                        <a:t>başkalarıyla</a:t>
                      </a:r>
                      <a:r>
                        <a:rPr sz="700" spc="-20" dirty="0">
                          <a:latin typeface="Times New Roman"/>
                          <a:cs typeface="Times New Roman"/>
                        </a:rPr>
                        <a:t> </a:t>
                      </a:r>
                      <a:r>
                        <a:rPr sz="700" dirty="0">
                          <a:latin typeface="Times New Roman"/>
                          <a:cs typeface="Times New Roman"/>
                        </a:rPr>
                        <a:t>paylaşmama</a:t>
                      </a:r>
                      <a:endParaRPr sz="700">
                        <a:latin typeface="Times New Roman"/>
                        <a:cs typeface="Times New Roman"/>
                      </a:endParaRPr>
                    </a:p>
                    <a:p>
                      <a:pPr>
                        <a:lnSpc>
                          <a:spcPct val="100000"/>
                        </a:lnSpc>
                        <a:spcBef>
                          <a:spcPts val="45"/>
                        </a:spcBef>
                      </a:pPr>
                      <a:endParaRPr sz="700">
                        <a:latin typeface="Times New Roman"/>
                        <a:cs typeface="Times New Roman"/>
                      </a:endParaRPr>
                    </a:p>
                    <a:p>
                      <a:pPr marL="50165">
                        <a:lnSpc>
                          <a:spcPct val="100000"/>
                        </a:lnSpc>
                      </a:pPr>
                      <a:r>
                        <a:rPr sz="700" spc="-5" dirty="0">
                          <a:latin typeface="Times New Roman"/>
                          <a:cs typeface="Times New Roman"/>
                        </a:rPr>
                        <a:t>gibi </a:t>
                      </a:r>
                      <a:r>
                        <a:rPr sz="700" dirty="0">
                          <a:latin typeface="Times New Roman"/>
                          <a:cs typeface="Times New Roman"/>
                        </a:rPr>
                        <a:t>üstünlükler</a:t>
                      </a:r>
                      <a:r>
                        <a:rPr sz="700" spc="-20" dirty="0">
                          <a:latin typeface="Times New Roman"/>
                          <a:cs typeface="Times New Roman"/>
                        </a:rPr>
                        <a:t> </a:t>
                      </a:r>
                      <a:r>
                        <a:rPr sz="700" spc="-5" dirty="0">
                          <a:latin typeface="Times New Roman"/>
                          <a:cs typeface="Times New Roman"/>
                        </a:rPr>
                        <a:t>sağlar.</a:t>
                      </a:r>
                      <a:endParaRPr sz="700">
                        <a:latin typeface="Times New Roman"/>
                        <a:cs typeface="Times New Roman"/>
                      </a:endParaRPr>
                    </a:p>
                    <a:p>
                      <a:pPr>
                        <a:lnSpc>
                          <a:spcPct val="100000"/>
                        </a:lnSpc>
                      </a:pPr>
                      <a:endParaRPr sz="800">
                        <a:latin typeface="Times New Roman"/>
                        <a:cs typeface="Times New Roman"/>
                      </a:endParaRPr>
                    </a:p>
                    <a:p>
                      <a:pPr>
                        <a:lnSpc>
                          <a:spcPct val="100000"/>
                        </a:lnSpc>
                        <a:spcBef>
                          <a:spcPts val="25"/>
                        </a:spcBef>
                      </a:pPr>
                      <a:endParaRPr sz="650">
                        <a:latin typeface="Times New Roman"/>
                        <a:cs typeface="Times New Roman"/>
                      </a:endParaRPr>
                    </a:p>
                    <a:p>
                      <a:pPr marL="27305" marR="143510">
                        <a:lnSpc>
                          <a:spcPct val="100000"/>
                        </a:lnSpc>
                      </a:pPr>
                      <a:r>
                        <a:rPr sz="700" spc="-5" dirty="0">
                          <a:latin typeface="Times New Roman"/>
                          <a:cs typeface="Times New Roman"/>
                        </a:rPr>
                        <a:t>Kredi </a:t>
                      </a:r>
                      <a:r>
                        <a:rPr sz="700" dirty="0">
                          <a:latin typeface="Times New Roman"/>
                          <a:cs typeface="Times New Roman"/>
                        </a:rPr>
                        <a:t>sözleşmelerine </a:t>
                      </a:r>
                      <a:r>
                        <a:rPr sz="700" spc="-5" dirty="0">
                          <a:latin typeface="Times New Roman"/>
                          <a:cs typeface="Times New Roman"/>
                        </a:rPr>
                        <a:t>konulan </a:t>
                      </a:r>
                      <a:r>
                        <a:rPr sz="700" spc="-5" dirty="0">
                          <a:solidFill>
                            <a:srgbClr val="FF0000"/>
                          </a:solidFill>
                          <a:latin typeface="Times New Roman"/>
                          <a:cs typeface="Times New Roman"/>
                        </a:rPr>
                        <a:t>sınırlandırıcı hükümlerle </a:t>
                      </a:r>
                      <a:r>
                        <a:rPr sz="700" spc="-5" dirty="0">
                          <a:latin typeface="Times New Roman"/>
                          <a:cs typeface="Times New Roman"/>
                        </a:rPr>
                        <a:t>yönetimin  </a:t>
                      </a:r>
                      <a:r>
                        <a:rPr sz="700" dirty="0">
                          <a:solidFill>
                            <a:srgbClr val="FF0000"/>
                          </a:solidFill>
                          <a:latin typeface="Times New Roman"/>
                          <a:cs typeface="Times New Roman"/>
                        </a:rPr>
                        <a:t>rahat hareket etmesi</a:t>
                      </a:r>
                      <a:r>
                        <a:rPr sz="700" spc="-70" dirty="0">
                          <a:solidFill>
                            <a:srgbClr val="FF0000"/>
                          </a:solidFill>
                          <a:latin typeface="Times New Roman"/>
                          <a:cs typeface="Times New Roman"/>
                        </a:rPr>
                        <a:t> </a:t>
                      </a:r>
                      <a:r>
                        <a:rPr sz="700" b="1" spc="-5" dirty="0">
                          <a:solidFill>
                            <a:srgbClr val="0070BF"/>
                          </a:solidFill>
                          <a:latin typeface="Times New Roman"/>
                          <a:cs typeface="Times New Roman"/>
                        </a:rPr>
                        <a:t>engellenebilir.</a:t>
                      </a:r>
                      <a:endParaRPr sz="700">
                        <a:latin typeface="Times New Roman"/>
                        <a:cs typeface="Times New Roman"/>
                      </a:endParaRPr>
                    </a:p>
                  </a:txBody>
                  <a:tcPr marL="0" marR="0" marT="61594"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Zamanlama</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1150">
                        <a:latin typeface="Times New Roman"/>
                        <a:cs typeface="Times New Roman"/>
                      </a:endParaRPr>
                    </a:p>
                    <a:p>
                      <a:pPr marL="27305" marR="142875" algn="just">
                        <a:lnSpc>
                          <a:spcPct val="100699"/>
                        </a:lnSpc>
                      </a:pPr>
                      <a:r>
                        <a:rPr sz="700" dirty="0">
                          <a:latin typeface="Times New Roman"/>
                          <a:cs typeface="Times New Roman"/>
                        </a:rPr>
                        <a:t>Zamanlama; </a:t>
                      </a:r>
                      <a:r>
                        <a:rPr sz="700" spc="-5" dirty="0">
                          <a:latin typeface="Times New Roman"/>
                          <a:cs typeface="Times New Roman"/>
                        </a:rPr>
                        <a:t>İşletmelerin ihtiyaç </a:t>
                      </a:r>
                      <a:r>
                        <a:rPr sz="700" dirty="0">
                          <a:latin typeface="Times New Roman"/>
                          <a:cs typeface="Times New Roman"/>
                        </a:rPr>
                        <a:t>duydukları fonlara, </a:t>
                      </a:r>
                      <a:r>
                        <a:rPr sz="700" spc="-5" dirty="0">
                          <a:latin typeface="Times New Roman"/>
                          <a:cs typeface="Times New Roman"/>
                        </a:rPr>
                        <a:t>istenilen  </a:t>
                      </a:r>
                      <a:r>
                        <a:rPr sz="700" dirty="0">
                          <a:solidFill>
                            <a:srgbClr val="FF0000"/>
                          </a:solidFill>
                          <a:latin typeface="Times New Roman"/>
                          <a:cs typeface="Times New Roman"/>
                        </a:rPr>
                        <a:t>zamanda </a:t>
                      </a:r>
                      <a:r>
                        <a:rPr sz="700" spc="-5" dirty="0">
                          <a:latin typeface="Times New Roman"/>
                          <a:cs typeface="Times New Roman"/>
                        </a:rPr>
                        <a:t>istenilen </a:t>
                      </a:r>
                      <a:r>
                        <a:rPr sz="700" spc="-5" dirty="0">
                          <a:solidFill>
                            <a:srgbClr val="FF0000"/>
                          </a:solidFill>
                          <a:latin typeface="Times New Roman"/>
                          <a:cs typeface="Times New Roman"/>
                        </a:rPr>
                        <a:t>koşullarda </a:t>
                      </a:r>
                      <a:r>
                        <a:rPr sz="700" spc="-5" dirty="0">
                          <a:latin typeface="Times New Roman"/>
                          <a:cs typeface="Times New Roman"/>
                        </a:rPr>
                        <a:t>ulaşabilme </a:t>
                      </a:r>
                      <a:r>
                        <a:rPr sz="700" dirty="0">
                          <a:latin typeface="Times New Roman"/>
                          <a:cs typeface="Times New Roman"/>
                        </a:rPr>
                        <a:t>imkanı </a:t>
                      </a:r>
                      <a:r>
                        <a:rPr sz="700" spc="-5" dirty="0">
                          <a:latin typeface="Times New Roman"/>
                          <a:cs typeface="Times New Roman"/>
                        </a:rPr>
                        <a:t>olarak  tanımlanabilir.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gn="just">
                        <a:lnSpc>
                          <a:spcPct val="100000"/>
                        </a:lnSpc>
                      </a:pPr>
                      <a:r>
                        <a:rPr sz="700" dirty="0">
                          <a:solidFill>
                            <a:srgbClr val="FF0000"/>
                          </a:solidFill>
                          <a:latin typeface="Times New Roman"/>
                          <a:cs typeface="Times New Roman"/>
                        </a:rPr>
                        <a:t>Doğru zamanlama </a:t>
                      </a:r>
                      <a:r>
                        <a:rPr sz="700" spc="-5" dirty="0">
                          <a:solidFill>
                            <a:srgbClr val="FF0000"/>
                          </a:solidFill>
                          <a:latin typeface="Times New Roman"/>
                          <a:cs typeface="Times New Roman"/>
                        </a:rPr>
                        <a:t>yapamadığınız</a:t>
                      </a:r>
                      <a:r>
                        <a:rPr sz="700" spc="-65" dirty="0">
                          <a:solidFill>
                            <a:srgbClr val="FF0000"/>
                          </a:solidFill>
                          <a:latin typeface="Times New Roman"/>
                          <a:cs typeface="Times New Roman"/>
                        </a:rPr>
                        <a:t> </a:t>
                      </a:r>
                      <a:r>
                        <a:rPr sz="700" dirty="0">
                          <a:solidFill>
                            <a:srgbClr val="FF0000"/>
                          </a:solidFill>
                          <a:latin typeface="Times New Roman"/>
                          <a:cs typeface="Times New Roman"/>
                        </a:rPr>
                        <a:t>zaman…</a:t>
                      </a:r>
                      <a:endParaRPr sz="700">
                        <a:latin typeface="Times New Roman"/>
                        <a:cs typeface="Times New Roman"/>
                      </a:endParaRPr>
                    </a:p>
                    <a:p>
                      <a:pPr>
                        <a:lnSpc>
                          <a:spcPct val="100000"/>
                        </a:lnSpc>
                        <a:spcBef>
                          <a:spcPts val="30"/>
                        </a:spcBef>
                      </a:pPr>
                      <a:endParaRPr sz="700">
                        <a:latin typeface="Times New Roman"/>
                        <a:cs typeface="Times New Roman"/>
                      </a:endParaRPr>
                    </a:p>
                    <a:p>
                      <a:pPr marL="127635" marR="144145" indent="-100965">
                        <a:lnSpc>
                          <a:spcPct val="101200"/>
                        </a:lnSpc>
                        <a:buClr>
                          <a:srgbClr val="330066"/>
                        </a:buClr>
                        <a:buSzPct val="71428"/>
                        <a:buFont typeface="Wingdings"/>
                        <a:buChar char=""/>
                        <a:tabLst>
                          <a:tab pos="128270" algn="l"/>
                        </a:tabLst>
                      </a:pPr>
                      <a:r>
                        <a:rPr sz="700" spc="-5" dirty="0">
                          <a:latin typeface="Times New Roman"/>
                          <a:cs typeface="Times New Roman"/>
                        </a:rPr>
                        <a:t>İhtiyaç </a:t>
                      </a:r>
                      <a:r>
                        <a:rPr sz="700" dirty="0">
                          <a:latin typeface="Times New Roman"/>
                          <a:cs typeface="Times New Roman"/>
                        </a:rPr>
                        <a:t>doğmadan </a:t>
                      </a:r>
                      <a:r>
                        <a:rPr sz="700" spc="-5" dirty="0">
                          <a:latin typeface="Times New Roman"/>
                          <a:cs typeface="Times New Roman"/>
                        </a:rPr>
                        <a:t>fonların </a:t>
                      </a:r>
                      <a:r>
                        <a:rPr sz="700" dirty="0">
                          <a:latin typeface="Times New Roman"/>
                          <a:cs typeface="Times New Roman"/>
                        </a:rPr>
                        <a:t>hazır </a:t>
                      </a:r>
                      <a:r>
                        <a:rPr sz="700" spc="-5" dirty="0">
                          <a:latin typeface="Times New Roman"/>
                          <a:cs typeface="Times New Roman"/>
                        </a:rPr>
                        <a:t>edilmesi </a:t>
                      </a:r>
                      <a:r>
                        <a:rPr sz="700" dirty="0">
                          <a:solidFill>
                            <a:srgbClr val="FF0000"/>
                          </a:solidFill>
                          <a:latin typeface="Times New Roman"/>
                          <a:cs typeface="Times New Roman"/>
                        </a:rPr>
                        <a:t>atıl kalmaya </a:t>
                      </a:r>
                      <a:r>
                        <a:rPr sz="700" spc="-5" dirty="0">
                          <a:latin typeface="Times New Roman"/>
                          <a:cs typeface="Times New Roman"/>
                        </a:rPr>
                        <a:t>neden  olur.</a:t>
                      </a:r>
                      <a:endParaRPr sz="700">
                        <a:latin typeface="Times New Roman"/>
                        <a:cs typeface="Times New Roman"/>
                      </a:endParaRPr>
                    </a:p>
                    <a:p>
                      <a:pPr>
                        <a:lnSpc>
                          <a:spcPct val="100000"/>
                        </a:lnSpc>
                        <a:spcBef>
                          <a:spcPts val="45"/>
                        </a:spcBef>
                        <a:buClr>
                          <a:srgbClr val="330066"/>
                        </a:buClr>
                        <a:buFont typeface="Wingdings"/>
                        <a:buChar char=""/>
                      </a:pPr>
                      <a:endParaRPr sz="700">
                        <a:latin typeface="Times New Roman"/>
                        <a:cs typeface="Times New Roman"/>
                      </a:endParaRPr>
                    </a:p>
                    <a:p>
                      <a:pPr marL="127635" marR="140970" indent="-100965">
                        <a:lnSpc>
                          <a:spcPct val="100000"/>
                        </a:lnSpc>
                        <a:spcBef>
                          <a:spcPts val="5"/>
                        </a:spcBef>
                        <a:buClr>
                          <a:srgbClr val="330066"/>
                        </a:buClr>
                        <a:buSzPct val="71428"/>
                        <a:buFont typeface="Wingdings"/>
                        <a:buChar char=""/>
                        <a:tabLst>
                          <a:tab pos="128270" algn="l"/>
                        </a:tabLst>
                      </a:pPr>
                      <a:r>
                        <a:rPr sz="700" spc="-5" dirty="0">
                          <a:latin typeface="Times New Roman"/>
                          <a:cs typeface="Times New Roman"/>
                        </a:rPr>
                        <a:t>İhtiyaç </a:t>
                      </a:r>
                      <a:r>
                        <a:rPr sz="700" dirty="0">
                          <a:latin typeface="Times New Roman"/>
                          <a:cs typeface="Times New Roman"/>
                        </a:rPr>
                        <a:t>duyulduğunda </a:t>
                      </a:r>
                      <a:r>
                        <a:rPr sz="700" spc="-5" dirty="0">
                          <a:latin typeface="Times New Roman"/>
                          <a:cs typeface="Times New Roman"/>
                        </a:rPr>
                        <a:t>gerekli </a:t>
                      </a:r>
                      <a:r>
                        <a:rPr sz="700" dirty="0">
                          <a:latin typeface="Times New Roman"/>
                          <a:cs typeface="Times New Roman"/>
                        </a:rPr>
                        <a:t>fonun bulunamaması halinde </a:t>
                      </a:r>
                      <a:r>
                        <a:rPr sz="700" spc="-5" dirty="0">
                          <a:latin typeface="Times New Roman"/>
                          <a:cs typeface="Times New Roman"/>
                        </a:rPr>
                        <a:t>ise  </a:t>
                      </a:r>
                      <a:r>
                        <a:rPr sz="700" dirty="0">
                          <a:latin typeface="Times New Roman"/>
                          <a:cs typeface="Times New Roman"/>
                        </a:rPr>
                        <a:t>ödemeler gecikeceğinden </a:t>
                      </a:r>
                      <a:r>
                        <a:rPr sz="700" spc="-5" dirty="0">
                          <a:latin typeface="Times New Roman"/>
                          <a:cs typeface="Times New Roman"/>
                        </a:rPr>
                        <a:t>işletme </a:t>
                      </a:r>
                      <a:r>
                        <a:rPr sz="700" spc="-5" dirty="0">
                          <a:solidFill>
                            <a:srgbClr val="FF0000"/>
                          </a:solidFill>
                          <a:latin typeface="Times New Roman"/>
                          <a:cs typeface="Times New Roman"/>
                        </a:rPr>
                        <a:t>zor </a:t>
                      </a:r>
                      <a:r>
                        <a:rPr sz="700" dirty="0">
                          <a:solidFill>
                            <a:srgbClr val="FF0000"/>
                          </a:solidFill>
                          <a:latin typeface="Times New Roman"/>
                          <a:cs typeface="Times New Roman"/>
                        </a:rPr>
                        <a:t>durumda</a:t>
                      </a:r>
                      <a:r>
                        <a:rPr sz="700" spc="-50" dirty="0">
                          <a:solidFill>
                            <a:srgbClr val="FF0000"/>
                          </a:solidFill>
                          <a:latin typeface="Times New Roman"/>
                          <a:cs typeface="Times New Roman"/>
                        </a:rPr>
                        <a:t> </a:t>
                      </a:r>
                      <a:r>
                        <a:rPr sz="700" spc="-5" dirty="0">
                          <a:latin typeface="Times New Roman"/>
                          <a:cs typeface="Times New Roman"/>
                        </a:rPr>
                        <a:t>kalabilir.</a:t>
                      </a:r>
                      <a:endParaRPr sz="70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278130">
                        <a:lnSpc>
                          <a:spcPct val="103400"/>
                        </a:lnSpc>
                        <a:spcBef>
                          <a:spcPts val="835"/>
                        </a:spcBef>
                      </a:pPr>
                      <a:r>
                        <a:rPr sz="900" b="1" spc="10" dirty="0">
                          <a:solidFill>
                            <a:srgbClr val="330066"/>
                          </a:solidFill>
                          <a:latin typeface="Times New Roman"/>
                          <a:cs typeface="Times New Roman"/>
                        </a:rPr>
                        <a:t>İşletme </a:t>
                      </a:r>
                      <a:r>
                        <a:rPr sz="900" b="1" spc="15" dirty="0">
                          <a:solidFill>
                            <a:srgbClr val="330066"/>
                          </a:solidFill>
                          <a:latin typeface="Times New Roman"/>
                          <a:cs typeface="Times New Roman"/>
                        </a:rPr>
                        <a:t>sermayesi </a:t>
                      </a:r>
                      <a:r>
                        <a:rPr sz="900" b="1" spc="10" dirty="0">
                          <a:solidFill>
                            <a:srgbClr val="330066"/>
                          </a:solidFill>
                          <a:latin typeface="Times New Roman"/>
                          <a:cs typeface="Times New Roman"/>
                        </a:rPr>
                        <a:t>ihtiyacını </a:t>
                      </a:r>
                      <a:r>
                        <a:rPr sz="900" b="1" spc="15" dirty="0">
                          <a:solidFill>
                            <a:srgbClr val="330066"/>
                          </a:solidFill>
                          <a:latin typeface="Times New Roman"/>
                          <a:cs typeface="Times New Roman"/>
                        </a:rPr>
                        <a:t>etkileyen  DIŞ </a:t>
                      </a:r>
                      <a:r>
                        <a:rPr sz="900" b="1" spc="20" dirty="0">
                          <a:solidFill>
                            <a:srgbClr val="330066"/>
                          </a:solidFill>
                          <a:latin typeface="Times New Roman"/>
                          <a:cs typeface="Times New Roman"/>
                        </a:rPr>
                        <a:t>FAKTÖRLER</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700">
                        <a:latin typeface="Times New Roman"/>
                        <a:cs typeface="Times New Roman"/>
                      </a:endParaRPr>
                    </a:p>
                    <a:p>
                      <a:pPr marL="124460" indent="-97790">
                        <a:lnSpc>
                          <a:spcPct val="100000"/>
                        </a:lnSpc>
                        <a:buFont typeface="Times New Roman"/>
                        <a:buAutoNum type="arabicPlain"/>
                        <a:tabLst>
                          <a:tab pos="125095" algn="l"/>
                        </a:tabLst>
                      </a:pPr>
                      <a:r>
                        <a:rPr sz="700" spc="-5" dirty="0">
                          <a:latin typeface="Times New Roman"/>
                          <a:cs typeface="Times New Roman"/>
                        </a:rPr>
                        <a:t>Vergi uygulamaları,</a:t>
                      </a:r>
                      <a:endParaRPr sz="700">
                        <a:latin typeface="Times New Roman"/>
                        <a:cs typeface="Times New Roman"/>
                      </a:endParaRPr>
                    </a:p>
                    <a:p>
                      <a:pPr marL="124460" indent="-97790">
                        <a:lnSpc>
                          <a:spcPct val="100000"/>
                        </a:lnSpc>
                        <a:buFont typeface="Times New Roman"/>
                        <a:buAutoNum type="arabicPlain"/>
                        <a:tabLst>
                          <a:tab pos="125095" algn="l"/>
                        </a:tabLst>
                      </a:pPr>
                      <a:r>
                        <a:rPr sz="700" dirty="0">
                          <a:latin typeface="Times New Roman"/>
                          <a:cs typeface="Times New Roman"/>
                        </a:rPr>
                        <a:t>Yatırım </a:t>
                      </a:r>
                      <a:r>
                        <a:rPr sz="700" spc="-5" dirty="0">
                          <a:latin typeface="Times New Roman"/>
                          <a:cs typeface="Times New Roman"/>
                        </a:rPr>
                        <a:t>teşvik</a:t>
                      </a:r>
                      <a:r>
                        <a:rPr sz="700" spc="-20" dirty="0">
                          <a:latin typeface="Times New Roman"/>
                          <a:cs typeface="Times New Roman"/>
                        </a:rPr>
                        <a:t> </a:t>
                      </a:r>
                      <a:r>
                        <a:rPr sz="700" spc="-5" dirty="0">
                          <a:latin typeface="Times New Roman"/>
                          <a:cs typeface="Times New Roman"/>
                        </a:rPr>
                        <a:t>tedbirleri,</a:t>
                      </a:r>
                      <a:endParaRPr sz="700">
                        <a:latin typeface="Times New Roman"/>
                        <a:cs typeface="Times New Roman"/>
                      </a:endParaRPr>
                    </a:p>
                    <a:p>
                      <a:pPr marL="116839" marR="395605" indent="-90170">
                        <a:lnSpc>
                          <a:spcPts val="850"/>
                        </a:lnSpc>
                        <a:spcBef>
                          <a:spcPts val="20"/>
                        </a:spcBef>
                        <a:buFont typeface="Times New Roman"/>
                        <a:buAutoNum type="arabicPlain"/>
                        <a:tabLst>
                          <a:tab pos="125095" algn="l"/>
                        </a:tabLst>
                      </a:pPr>
                      <a:r>
                        <a:rPr sz="700" spc="-10" dirty="0">
                          <a:latin typeface="Times New Roman"/>
                          <a:cs typeface="Times New Roman"/>
                        </a:rPr>
                        <a:t>Fiyatlar </a:t>
                      </a:r>
                      <a:r>
                        <a:rPr sz="700" dirty="0">
                          <a:latin typeface="Times New Roman"/>
                          <a:cs typeface="Times New Roman"/>
                        </a:rPr>
                        <a:t>genel </a:t>
                      </a:r>
                      <a:r>
                        <a:rPr sz="700" spc="-5" dirty="0">
                          <a:latin typeface="Times New Roman"/>
                          <a:cs typeface="Times New Roman"/>
                        </a:rPr>
                        <a:t>seviyesindeki </a:t>
                      </a:r>
                      <a:r>
                        <a:rPr sz="700" dirty="0">
                          <a:latin typeface="Times New Roman"/>
                          <a:cs typeface="Times New Roman"/>
                        </a:rPr>
                        <a:t>değişmeler, konjonktürdeki  değişmeler </a:t>
                      </a:r>
                      <a:r>
                        <a:rPr sz="700" spc="-5" dirty="0">
                          <a:latin typeface="Times New Roman"/>
                          <a:cs typeface="Times New Roman"/>
                        </a:rPr>
                        <a:t>ve </a:t>
                      </a:r>
                      <a:r>
                        <a:rPr sz="700" spc="5" dirty="0">
                          <a:latin typeface="Times New Roman"/>
                          <a:cs typeface="Times New Roman"/>
                        </a:rPr>
                        <a:t>dönemsel</a:t>
                      </a:r>
                      <a:r>
                        <a:rPr sz="700" spc="-45" dirty="0">
                          <a:latin typeface="Times New Roman"/>
                          <a:cs typeface="Times New Roman"/>
                        </a:rPr>
                        <a:t> </a:t>
                      </a:r>
                      <a:r>
                        <a:rPr sz="700" spc="-5" dirty="0">
                          <a:latin typeface="Times New Roman"/>
                          <a:cs typeface="Times New Roman"/>
                        </a:rPr>
                        <a:t>dalgalanmalar</a:t>
                      </a:r>
                      <a:endParaRPr sz="700">
                        <a:latin typeface="Times New Roman"/>
                        <a:cs typeface="Times New Roman"/>
                      </a:endParaRPr>
                    </a:p>
                    <a:p>
                      <a:pPr marL="124460" indent="-97790">
                        <a:lnSpc>
                          <a:spcPts val="810"/>
                        </a:lnSpc>
                        <a:buFont typeface="Times New Roman"/>
                        <a:buAutoNum type="arabicPlain"/>
                        <a:tabLst>
                          <a:tab pos="125095" algn="l"/>
                        </a:tabLst>
                      </a:pPr>
                      <a:r>
                        <a:rPr sz="700" spc="-5" dirty="0">
                          <a:latin typeface="Times New Roman"/>
                          <a:cs typeface="Times New Roman"/>
                        </a:rPr>
                        <a:t>Teknolojik</a:t>
                      </a:r>
                      <a:r>
                        <a:rPr sz="700" spc="-15" dirty="0">
                          <a:latin typeface="Times New Roman"/>
                          <a:cs typeface="Times New Roman"/>
                        </a:rPr>
                        <a:t> </a:t>
                      </a:r>
                      <a:r>
                        <a:rPr sz="700" dirty="0">
                          <a:latin typeface="Times New Roman"/>
                          <a:cs typeface="Times New Roman"/>
                        </a:rPr>
                        <a:t>değişmeler,</a:t>
                      </a:r>
                      <a:endParaRPr sz="700">
                        <a:latin typeface="Times New Roman"/>
                        <a:cs typeface="Times New Roman"/>
                      </a:endParaRPr>
                    </a:p>
                    <a:p>
                      <a:pPr marL="124460" indent="-97790">
                        <a:lnSpc>
                          <a:spcPct val="100000"/>
                        </a:lnSpc>
                        <a:spcBef>
                          <a:spcPts val="15"/>
                        </a:spcBef>
                        <a:buFont typeface="Times New Roman"/>
                        <a:buAutoNum type="arabicPlain"/>
                        <a:tabLst>
                          <a:tab pos="125095" algn="l"/>
                        </a:tabLst>
                      </a:pPr>
                      <a:r>
                        <a:rPr sz="700" spc="-5" dirty="0">
                          <a:latin typeface="Times New Roman"/>
                          <a:cs typeface="Times New Roman"/>
                        </a:rPr>
                        <a:t>Finans </a:t>
                      </a:r>
                      <a:r>
                        <a:rPr sz="700" dirty="0">
                          <a:latin typeface="Times New Roman"/>
                          <a:cs typeface="Times New Roman"/>
                        </a:rPr>
                        <a:t>kurumlarının </a:t>
                      </a:r>
                      <a:r>
                        <a:rPr sz="700" spc="-5" dirty="0">
                          <a:latin typeface="Times New Roman"/>
                          <a:cs typeface="Times New Roman"/>
                        </a:rPr>
                        <a:t>gelişmişlik</a:t>
                      </a:r>
                      <a:r>
                        <a:rPr sz="700" spc="-20" dirty="0">
                          <a:latin typeface="Times New Roman"/>
                          <a:cs typeface="Times New Roman"/>
                        </a:rPr>
                        <a:t> </a:t>
                      </a:r>
                      <a:r>
                        <a:rPr sz="700" spc="-5" dirty="0">
                          <a:latin typeface="Times New Roman"/>
                          <a:cs typeface="Times New Roman"/>
                        </a:rPr>
                        <a:t>düzeyi</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05"/>
                        </a:spcBef>
                      </a:pPr>
                      <a:r>
                        <a:rPr sz="900" b="1" spc="15" dirty="0">
                          <a:solidFill>
                            <a:srgbClr val="330066"/>
                          </a:solidFill>
                          <a:latin typeface="Times New Roman"/>
                          <a:cs typeface="Times New Roman"/>
                        </a:rPr>
                        <a:t>1- </a:t>
                      </a:r>
                      <a:r>
                        <a:rPr sz="900" b="1" spc="10" dirty="0">
                          <a:solidFill>
                            <a:srgbClr val="330066"/>
                          </a:solidFill>
                          <a:latin typeface="Times New Roman"/>
                          <a:cs typeface="Times New Roman"/>
                        </a:rPr>
                        <a:t>Vergi</a:t>
                      </a:r>
                      <a:r>
                        <a:rPr sz="900" b="1" spc="15" dirty="0">
                          <a:solidFill>
                            <a:srgbClr val="330066"/>
                          </a:solidFill>
                          <a:latin typeface="Times New Roman"/>
                          <a:cs typeface="Times New Roman"/>
                        </a:rPr>
                        <a:t> uygulamaları</a:t>
                      </a:r>
                      <a:endParaRPr sz="900">
                        <a:latin typeface="Times New Roman"/>
                        <a:cs typeface="Times New Roman"/>
                      </a:endParaRPr>
                    </a:p>
                  </a:txBody>
                  <a:tcPr marL="0" marR="0" marT="895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
                        </a:spcBef>
                      </a:pPr>
                      <a:endParaRPr sz="1150">
                        <a:latin typeface="Times New Roman"/>
                        <a:cs typeface="Times New Roman"/>
                      </a:endParaRPr>
                    </a:p>
                    <a:p>
                      <a:pPr marL="127635" marR="142240" indent="-100965" algn="just">
                        <a:lnSpc>
                          <a:spcPct val="100000"/>
                        </a:lnSpc>
                        <a:buClr>
                          <a:srgbClr val="330066"/>
                        </a:buClr>
                        <a:buSzPct val="71428"/>
                        <a:buFont typeface="Wingdings"/>
                        <a:buChar char=""/>
                        <a:tabLst>
                          <a:tab pos="128270" algn="l"/>
                        </a:tabLst>
                      </a:pPr>
                      <a:r>
                        <a:rPr sz="700" spc="-5" dirty="0">
                          <a:latin typeface="Times New Roman"/>
                          <a:cs typeface="Times New Roman"/>
                        </a:rPr>
                        <a:t>Vergi uygulamaları </a:t>
                      </a:r>
                      <a:r>
                        <a:rPr sz="700" spc="-5" dirty="0">
                          <a:solidFill>
                            <a:srgbClr val="FF0000"/>
                          </a:solidFill>
                          <a:latin typeface="Times New Roman"/>
                          <a:cs typeface="Times New Roman"/>
                        </a:rPr>
                        <a:t>teşvik </a:t>
                      </a:r>
                      <a:r>
                        <a:rPr sz="700" dirty="0">
                          <a:latin typeface="Times New Roman"/>
                          <a:cs typeface="Times New Roman"/>
                        </a:rPr>
                        <a:t>edici </a:t>
                      </a:r>
                      <a:r>
                        <a:rPr sz="700" spc="-5" dirty="0">
                          <a:latin typeface="Times New Roman"/>
                          <a:cs typeface="Times New Roman"/>
                        </a:rPr>
                        <a:t>ve </a:t>
                      </a:r>
                      <a:r>
                        <a:rPr sz="700" spc="-5" dirty="0">
                          <a:solidFill>
                            <a:srgbClr val="FF0000"/>
                          </a:solidFill>
                          <a:latin typeface="Times New Roman"/>
                          <a:cs typeface="Times New Roman"/>
                        </a:rPr>
                        <a:t>sınırlandırıcı </a:t>
                      </a:r>
                      <a:r>
                        <a:rPr sz="700" spc="-5" dirty="0">
                          <a:latin typeface="Times New Roman"/>
                          <a:cs typeface="Times New Roman"/>
                        </a:rPr>
                        <a:t> olabilmektedir.</a:t>
                      </a:r>
                      <a:endParaRPr sz="700">
                        <a:latin typeface="Times New Roman"/>
                        <a:cs typeface="Times New Roman"/>
                      </a:endParaRPr>
                    </a:p>
                    <a:p>
                      <a:pPr>
                        <a:lnSpc>
                          <a:spcPct val="100000"/>
                        </a:lnSpc>
                        <a:spcBef>
                          <a:spcPts val="40"/>
                        </a:spcBef>
                        <a:buClr>
                          <a:srgbClr val="330066"/>
                        </a:buClr>
                        <a:buFont typeface="Wingdings"/>
                        <a:buChar char=""/>
                      </a:pPr>
                      <a:endParaRPr sz="700">
                        <a:latin typeface="Times New Roman"/>
                        <a:cs typeface="Times New Roman"/>
                      </a:endParaRPr>
                    </a:p>
                    <a:p>
                      <a:pPr marL="127635" marR="140335" indent="-100965" algn="just">
                        <a:lnSpc>
                          <a:spcPct val="100600"/>
                        </a:lnSpc>
                        <a:spcBef>
                          <a:spcPts val="5"/>
                        </a:spcBef>
                        <a:buClr>
                          <a:srgbClr val="330066"/>
                        </a:buClr>
                        <a:buSzPct val="71428"/>
                        <a:buFont typeface="Wingdings"/>
                        <a:buChar char=""/>
                        <a:tabLst>
                          <a:tab pos="128270" algn="l"/>
                        </a:tabLst>
                      </a:pPr>
                      <a:r>
                        <a:rPr sz="700" spc="-5" dirty="0">
                          <a:solidFill>
                            <a:srgbClr val="FF0000"/>
                          </a:solidFill>
                          <a:latin typeface="Times New Roman"/>
                          <a:cs typeface="Times New Roman"/>
                        </a:rPr>
                        <a:t>Vergi </a:t>
                      </a:r>
                      <a:r>
                        <a:rPr sz="700" dirty="0">
                          <a:solidFill>
                            <a:srgbClr val="FF0000"/>
                          </a:solidFill>
                          <a:latin typeface="Times New Roman"/>
                          <a:cs typeface="Times New Roman"/>
                        </a:rPr>
                        <a:t>ödemesi </a:t>
                      </a:r>
                      <a:r>
                        <a:rPr sz="700" spc="-10" dirty="0">
                          <a:latin typeface="Times New Roman"/>
                          <a:cs typeface="Times New Roman"/>
                        </a:rPr>
                        <a:t>ile </a:t>
                      </a:r>
                      <a:r>
                        <a:rPr sz="700" dirty="0">
                          <a:latin typeface="Times New Roman"/>
                          <a:cs typeface="Times New Roman"/>
                        </a:rPr>
                        <a:t>işletme karının bir kısmı </a:t>
                      </a:r>
                      <a:r>
                        <a:rPr sz="700" spc="-5" dirty="0">
                          <a:latin typeface="Times New Roman"/>
                          <a:cs typeface="Times New Roman"/>
                        </a:rPr>
                        <a:t>işletmeden </a:t>
                      </a:r>
                      <a:r>
                        <a:rPr sz="700" dirty="0">
                          <a:latin typeface="Times New Roman"/>
                          <a:cs typeface="Times New Roman"/>
                        </a:rPr>
                        <a:t>dışarı  </a:t>
                      </a:r>
                      <a:r>
                        <a:rPr sz="700" spc="-5" dirty="0">
                          <a:latin typeface="Times New Roman"/>
                          <a:cs typeface="Times New Roman"/>
                        </a:rPr>
                        <a:t>çıkmakta, </a:t>
                      </a:r>
                      <a:r>
                        <a:rPr sz="700" dirty="0">
                          <a:latin typeface="Times New Roman"/>
                          <a:cs typeface="Times New Roman"/>
                        </a:rPr>
                        <a:t>karın </a:t>
                      </a:r>
                      <a:r>
                        <a:rPr sz="700" spc="-5" dirty="0">
                          <a:latin typeface="Times New Roman"/>
                          <a:cs typeface="Times New Roman"/>
                        </a:rPr>
                        <a:t>işletme sermayesini </a:t>
                      </a:r>
                      <a:r>
                        <a:rPr sz="700" dirty="0">
                          <a:latin typeface="Times New Roman"/>
                          <a:cs typeface="Times New Roman"/>
                        </a:rPr>
                        <a:t>finanse </a:t>
                      </a:r>
                      <a:r>
                        <a:rPr sz="700" spc="-5" dirty="0">
                          <a:latin typeface="Times New Roman"/>
                          <a:cs typeface="Times New Roman"/>
                        </a:rPr>
                        <a:t>eden </a:t>
                      </a:r>
                      <a:r>
                        <a:rPr sz="700" dirty="0">
                          <a:latin typeface="Times New Roman"/>
                          <a:cs typeface="Times New Roman"/>
                        </a:rPr>
                        <a:t>kısmı  azalmaktadır.</a:t>
                      </a:r>
                      <a:endParaRPr sz="700">
                        <a:latin typeface="Times New Roman"/>
                        <a:cs typeface="Times New Roman"/>
                      </a:endParaRPr>
                    </a:p>
                    <a:p>
                      <a:pPr>
                        <a:lnSpc>
                          <a:spcPct val="100000"/>
                        </a:lnSpc>
                        <a:spcBef>
                          <a:spcPts val="25"/>
                        </a:spcBef>
                        <a:buClr>
                          <a:srgbClr val="330066"/>
                        </a:buClr>
                        <a:buFont typeface="Wingdings"/>
                        <a:buChar char=""/>
                      </a:pPr>
                      <a:endParaRPr sz="700">
                        <a:latin typeface="Times New Roman"/>
                        <a:cs typeface="Times New Roman"/>
                      </a:endParaRPr>
                    </a:p>
                    <a:p>
                      <a:pPr marL="127635" marR="142240" indent="-100965" algn="just">
                        <a:lnSpc>
                          <a:spcPct val="100899"/>
                        </a:lnSpc>
                        <a:spcBef>
                          <a:spcPts val="5"/>
                        </a:spcBef>
                        <a:buClr>
                          <a:srgbClr val="330066"/>
                        </a:buClr>
                        <a:buSzPct val="71428"/>
                        <a:buFont typeface="Wingdings"/>
                        <a:buChar char=""/>
                        <a:tabLst>
                          <a:tab pos="128270" algn="l"/>
                        </a:tabLst>
                      </a:pPr>
                      <a:r>
                        <a:rPr sz="700" spc="-5" dirty="0">
                          <a:solidFill>
                            <a:srgbClr val="FF0000"/>
                          </a:solidFill>
                          <a:latin typeface="Times New Roman"/>
                          <a:cs typeface="Times New Roman"/>
                        </a:rPr>
                        <a:t>Vergi düzenlemeleriyle </a:t>
                      </a:r>
                      <a:r>
                        <a:rPr sz="700" spc="-5" dirty="0">
                          <a:latin typeface="Times New Roman"/>
                          <a:cs typeface="Times New Roman"/>
                        </a:rPr>
                        <a:t>yeni vergilerin </a:t>
                      </a:r>
                      <a:r>
                        <a:rPr sz="700" dirty="0">
                          <a:latin typeface="Times New Roman"/>
                          <a:cs typeface="Times New Roman"/>
                        </a:rPr>
                        <a:t>konulması, mevcut  </a:t>
                      </a:r>
                      <a:r>
                        <a:rPr sz="700" spc="-5" dirty="0">
                          <a:latin typeface="Times New Roman"/>
                          <a:cs typeface="Times New Roman"/>
                        </a:rPr>
                        <a:t>vergi </a:t>
                      </a:r>
                      <a:r>
                        <a:rPr sz="700" dirty="0">
                          <a:latin typeface="Times New Roman"/>
                          <a:cs typeface="Times New Roman"/>
                        </a:rPr>
                        <a:t>oranlarının </a:t>
                      </a:r>
                      <a:r>
                        <a:rPr sz="700" spc="-5" dirty="0">
                          <a:latin typeface="Times New Roman"/>
                          <a:cs typeface="Times New Roman"/>
                        </a:rPr>
                        <a:t>farklılaştırılması, </a:t>
                      </a:r>
                      <a:r>
                        <a:rPr sz="700" dirty="0">
                          <a:latin typeface="Times New Roman"/>
                          <a:cs typeface="Times New Roman"/>
                        </a:rPr>
                        <a:t>ödeme </a:t>
                      </a:r>
                      <a:r>
                        <a:rPr sz="700" spc="-5" dirty="0">
                          <a:latin typeface="Times New Roman"/>
                          <a:cs typeface="Times New Roman"/>
                        </a:rPr>
                        <a:t>dönemlerinin  değiştirilmesi </a:t>
                      </a:r>
                      <a:r>
                        <a:rPr sz="700" dirty="0">
                          <a:latin typeface="Times New Roman"/>
                          <a:cs typeface="Times New Roman"/>
                        </a:rPr>
                        <a:t>gibi </a:t>
                      </a:r>
                      <a:r>
                        <a:rPr sz="700" spc="-5" dirty="0">
                          <a:latin typeface="Times New Roman"/>
                          <a:cs typeface="Times New Roman"/>
                        </a:rPr>
                        <a:t>uygulamalar </a:t>
                      </a:r>
                      <a:r>
                        <a:rPr sz="700" dirty="0">
                          <a:latin typeface="Times New Roman"/>
                          <a:cs typeface="Times New Roman"/>
                        </a:rPr>
                        <a:t>ödenecek </a:t>
                      </a:r>
                      <a:r>
                        <a:rPr sz="700" spc="-5" dirty="0">
                          <a:latin typeface="Times New Roman"/>
                          <a:cs typeface="Times New Roman"/>
                        </a:rPr>
                        <a:t>verginin tutarlarını  </a:t>
                      </a:r>
                      <a:r>
                        <a:rPr sz="700" spc="-10" dirty="0">
                          <a:latin typeface="Times New Roman"/>
                          <a:cs typeface="Times New Roman"/>
                        </a:rPr>
                        <a:t>dolayısıyla </a:t>
                      </a:r>
                      <a:r>
                        <a:rPr sz="700" spc="-5" dirty="0">
                          <a:latin typeface="Times New Roman"/>
                          <a:cs typeface="Times New Roman"/>
                        </a:rPr>
                        <a:t>işletme </a:t>
                      </a:r>
                      <a:r>
                        <a:rPr sz="700" dirty="0">
                          <a:latin typeface="Times New Roman"/>
                          <a:cs typeface="Times New Roman"/>
                        </a:rPr>
                        <a:t>sermayesinin </a:t>
                      </a:r>
                      <a:r>
                        <a:rPr sz="700" spc="-5" dirty="0">
                          <a:latin typeface="Times New Roman"/>
                          <a:cs typeface="Times New Roman"/>
                        </a:rPr>
                        <a:t>seviyesini</a:t>
                      </a:r>
                      <a:r>
                        <a:rPr sz="700" spc="-100" dirty="0">
                          <a:latin typeface="Times New Roman"/>
                          <a:cs typeface="Times New Roman"/>
                        </a:rPr>
                        <a:t> </a:t>
                      </a:r>
                      <a:r>
                        <a:rPr sz="700" dirty="0">
                          <a:latin typeface="Times New Roman"/>
                          <a:cs typeface="Times New Roman"/>
                        </a:rPr>
                        <a:t>etkilemektedir.</a:t>
                      </a:r>
                      <a:endParaRPr sz="700">
                        <a:latin typeface="Times New Roman"/>
                        <a:cs typeface="Times New Roman"/>
                      </a:endParaRPr>
                    </a:p>
                  </a:txBody>
                  <a:tcPr marL="0" marR="0" marT="63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75"/>
                        </a:spcBef>
                      </a:pPr>
                      <a:r>
                        <a:rPr sz="900" b="1" spc="15" dirty="0">
                          <a:solidFill>
                            <a:srgbClr val="330066"/>
                          </a:solidFill>
                          <a:latin typeface="Times New Roman"/>
                          <a:cs typeface="Times New Roman"/>
                        </a:rPr>
                        <a:t>2- Yatırım teşvik</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tedbirleri,</a:t>
                      </a:r>
                      <a:endParaRPr sz="900">
                        <a:latin typeface="Times New Roman"/>
                        <a:cs typeface="Times New Roman"/>
                      </a:endParaRPr>
                    </a:p>
                  </a:txBody>
                  <a:tcPr marL="0" marR="0" marT="11112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875">
                        <a:lnSpc>
                          <a:spcPct val="100000"/>
                        </a:lnSpc>
                        <a:spcBef>
                          <a:spcPts val="535"/>
                        </a:spcBef>
                      </a:pPr>
                      <a:r>
                        <a:rPr sz="700" spc="-5" dirty="0">
                          <a:latin typeface="Times New Roman"/>
                          <a:cs typeface="Times New Roman"/>
                        </a:rPr>
                        <a:t>Teşvik tedbirleri niteliğine </a:t>
                      </a:r>
                      <a:r>
                        <a:rPr sz="700" dirty="0">
                          <a:latin typeface="Times New Roman"/>
                          <a:cs typeface="Times New Roman"/>
                        </a:rPr>
                        <a:t>göre işletme </a:t>
                      </a:r>
                      <a:r>
                        <a:rPr sz="700" spc="-5" dirty="0">
                          <a:latin typeface="Times New Roman"/>
                          <a:cs typeface="Times New Roman"/>
                        </a:rPr>
                        <a:t>sermayesini </a:t>
                      </a:r>
                      <a:r>
                        <a:rPr sz="700" dirty="0">
                          <a:latin typeface="Times New Roman"/>
                          <a:cs typeface="Times New Roman"/>
                        </a:rPr>
                        <a:t>finanse  </a:t>
                      </a:r>
                      <a:r>
                        <a:rPr sz="700" spc="-5" dirty="0">
                          <a:latin typeface="Times New Roman"/>
                          <a:cs typeface="Times New Roman"/>
                        </a:rPr>
                        <a:t>etmeye yardım</a:t>
                      </a:r>
                      <a:r>
                        <a:rPr sz="700" dirty="0">
                          <a:latin typeface="Times New Roman"/>
                          <a:cs typeface="Times New Roman"/>
                        </a:rPr>
                        <a:t> etmektedir.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nSpc>
                          <a:spcPct val="100000"/>
                        </a:lnSpc>
                      </a:pPr>
                      <a:r>
                        <a:rPr sz="700" b="1" dirty="0">
                          <a:solidFill>
                            <a:srgbClr val="0070BF"/>
                          </a:solidFill>
                          <a:latin typeface="Times New Roman"/>
                          <a:cs typeface="Times New Roman"/>
                        </a:rPr>
                        <a:t>Yatırım </a:t>
                      </a:r>
                      <a:r>
                        <a:rPr sz="700" b="1" dirty="0">
                          <a:solidFill>
                            <a:srgbClr val="FF0000"/>
                          </a:solidFill>
                          <a:latin typeface="Times New Roman"/>
                          <a:cs typeface="Times New Roman"/>
                        </a:rPr>
                        <a:t>Dönemi </a:t>
                      </a:r>
                      <a:r>
                        <a:rPr sz="700" b="1" spc="-5" dirty="0">
                          <a:solidFill>
                            <a:srgbClr val="FF0000"/>
                          </a:solidFill>
                          <a:latin typeface="Times New Roman"/>
                          <a:cs typeface="Times New Roman"/>
                        </a:rPr>
                        <a:t>İçerisindeki</a:t>
                      </a:r>
                      <a:r>
                        <a:rPr sz="700" b="1" spc="5" dirty="0">
                          <a:solidFill>
                            <a:srgbClr val="FF0000"/>
                          </a:solidFill>
                          <a:latin typeface="Times New Roman"/>
                          <a:cs typeface="Times New Roman"/>
                        </a:rPr>
                        <a:t> </a:t>
                      </a:r>
                      <a:r>
                        <a:rPr sz="700" b="1" spc="-5" dirty="0">
                          <a:solidFill>
                            <a:srgbClr val="FF0000"/>
                          </a:solidFill>
                          <a:latin typeface="Times New Roman"/>
                          <a:cs typeface="Times New Roman"/>
                        </a:rPr>
                        <a:t>Teşvikler</a:t>
                      </a:r>
                      <a:endParaRPr sz="700">
                        <a:latin typeface="Times New Roman"/>
                        <a:cs typeface="Times New Roman"/>
                      </a:endParaRPr>
                    </a:p>
                    <a:p>
                      <a:pPr marL="79375" indent="-52705">
                        <a:lnSpc>
                          <a:spcPct val="100000"/>
                        </a:lnSpc>
                        <a:buChar char="-"/>
                        <a:tabLst>
                          <a:tab pos="80010" algn="l"/>
                        </a:tabLst>
                      </a:pPr>
                      <a:r>
                        <a:rPr sz="700" spc="5" dirty="0">
                          <a:latin typeface="Times New Roman"/>
                          <a:cs typeface="Times New Roman"/>
                        </a:rPr>
                        <a:t>Gümrük</a:t>
                      </a:r>
                      <a:r>
                        <a:rPr sz="700" spc="-40" dirty="0">
                          <a:latin typeface="Times New Roman"/>
                          <a:cs typeface="Times New Roman"/>
                        </a:rPr>
                        <a:t> </a:t>
                      </a:r>
                      <a:r>
                        <a:rPr sz="700" spc="-5" dirty="0">
                          <a:latin typeface="Times New Roman"/>
                          <a:cs typeface="Times New Roman"/>
                        </a:rPr>
                        <a:t>muafiyeti,</a:t>
                      </a:r>
                      <a:endParaRPr sz="700">
                        <a:latin typeface="Times New Roman"/>
                        <a:cs typeface="Times New Roman"/>
                      </a:endParaRPr>
                    </a:p>
                    <a:p>
                      <a:pPr marL="79375" indent="-52705">
                        <a:lnSpc>
                          <a:spcPct val="100000"/>
                        </a:lnSpc>
                        <a:spcBef>
                          <a:spcPts val="15"/>
                        </a:spcBef>
                        <a:buChar char="-"/>
                        <a:tabLst>
                          <a:tab pos="80010" algn="l"/>
                        </a:tabLst>
                      </a:pPr>
                      <a:r>
                        <a:rPr sz="700" spc="-5" dirty="0">
                          <a:latin typeface="Times New Roman"/>
                          <a:cs typeface="Times New Roman"/>
                        </a:rPr>
                        <a:t>KKDPrimi,</a:t>
                      </a:r>
                      <a:endParaRPr sz="700">
                        <a:latin typeface="Times New Roman"/>
                        <a:cs typeface="Times New Roman"/>
                      </a:endParaRPr>
                    </a:p>
                    <a:p>
                      <a:pPr marL="79375" indent="-52705">
                        <a:lnSpc>
                          <a:spcPct val="100000"/>
                        </a:lnSpc>
                        <a:buChar char="-"/>
                        <a:tabLst>
                          <a:tab pos="80010" algn="l"/>
                        </a:tabLst>
                      </a:pPr>
                      <a:r>
                        <a:rPr sz="700" spc="-5" dirty="0">
                          <a:latin typeface="Times New Roman"/>
                          <a:cs typeface="Times New Roman"/>
                        </a:rPr>
                        <a:t>Teşvik</a:t>
                      </a:r>
                      <a:r>
                        <a:rPr sz="700" spc="10" dirty="0">
                          <a:latin typeface="Times New Roman"/>
                          <a:cs typeface="Times New Roman"/>
                        </a:rPr>
                        <a:t> </a:t>
                      </a:r>
                      <a:r>
                        <a:rPr sz="700" dirty="0">
                          <a:latin typeface="Times New Roman"/>
                          <a:cs typeface="Times New Roman"/>
                        </a:rPr>
                        <a:t>primi,</a:t>
                      </a:r>
                      <a:endParaRPr sz="700">
                        <a:latin typeface="Times New Roman"/>
                        <a:cs typeface="Times New Roman"/>
                      </a:endParaRPr>
                    </a:p>
                    <a:p>
                      <a:pPr marL="79375" indent="-52705">
                        <a:lnSpc>
                          <a:spcPct val="100000"/>
                        </a:lnSpc>
                        <a:buChar char="-"/>
                        <a:tabLst>
                          <a:tab pos="80010" algn="l"/>
                        </a:tabLst>
                      </a:pPr>
                      <a:r>
                        <a:rPr sz="700" spc="-5" dirty="0">
                          <a:latin typeface="Times New Roman"/>
                          <a:cs typeface="Times New Roman"/>
                        </a:rPr>
                        <a:t>Vergi, </a:t>
                      </a:r>
                      <a:r>
                        <a:rPr sz="700" dirty="0">
                          <a:latin typeface="Times New Roman"/>
                          <a:cs typeface="Times New Roman"/>
                        </a:rPr>
                        <a:t>resim, harç</a:t>
                      </a:r>
                      <a:r>
                        <a:rPr sz="700" spc="-35" dirty="0">
                          <a:latin typeface="Times New Roman"/>
                          <a:cs typeface="Times New Roman"/>
                        </a:rPr>
                        <a:t> </a:t>
                      </a:r>
                      <a:r>
                        <a:rPr sz="700" spc="-5" dirty="0">
                          <a:latin typeface="Times New Roman"/>
                          <a:cs typeface="Times New Roman"/>
                        </a:rPr>
                        <a:t>istisnası,</a:t>
                      </a:r>
                      <a:endParaRPr sz="700">
                        <a:latin typeface="Times New Roman"/>
                        <a:cs typeface="Times New Roman"/>
                      </a:endParaRPr>
                    </a:p>
                    <a:p>
                      <a:pPr marL="79375" indent="-52705">
                        <a:lnSpc>
                          <a:spcPct val="100000"/>
                        </a:lnSpc>
                        <a:spcBef>
                          <a:spcPts val="10"/>
                        </a:spcBef>
                        <a:buChar char="-"/>
                        <a:tabLst>
                          <a:tab pos="80010" algn="l"/>
                        </a:tabLst>
                      </a:pPr>
                      <a:r>
                        <a:rPr sz="700" spc="-5" dirty="0">
                          <a:latin typeface="Times New Roman"/>
                          <a:cs typeface="Times New Roman"/>
                        </a:rPr>
                        <a:t>KDV</a:t>
                      </a:r>
                      <a:r>
                        <a:rPr sz="700" dirty="0">
                          <a:latin typeface="Times New Roman"/>
                          <a:cs typeface="Times New Roman"/>
                        </a:rPr>
                        <a:t> ertelemesi,</a:t>
                      </a:r>
                      <a:endParaRPr sz="700">
                        <a:latin typeface="Times New Roman"/>
                        <a:cs typeface="Times New Roman"/>
                      </a:endParaRPr>
                    </a:p>
                    <a:p>
                      <a:pPr marL="79375" indent="-52705">
                        <a:lnSpc>
                          <a:spcPct val="100000"/>
                        </a:lnSpc>
                        <a:buChar char="-"/>
                        <a:tabLst>
                          <a:tab pos="80010" algn="l"/>
                        </a:tabLst>
                      </a:pPr>
                      <a:r>
                        <a:rPr sz="700" spc="5" dirty="0">
                          <a:latin typeface="Times New Roman"/>
                          <a:cs typeface="Times New Roman"/>
                        </a:rPr>
                        <a:t>Düşük </a:t>
                      </a:r>
                      <a:r>
                        <a:rPr sz="700" spc="-5" dirty="0">
                          <a:latin typeface="Times New Roman"/>
                          <a:cs typeface="Times New Roman"/>
                        </a:rPr>
                        <a:t>faizli iç </a:t>
                      </a:r>
                      <a:r>
                        <a:rPr sz="700" dirty="0">
                          <a:latin typeface="Times New Roman"/>
                          <a:cs typeface="Times New Roman"/>
                        </a:rPr>
                        <a:t>/ dış</a:t>
                      </a:r>
                      <a:r>
                        <a:rPr sz="700" spc="-20" dirty="0">
                          <a:latin typeface="Times New Roman"/>
                          <a:cs typeface="Times New Roman"/>
                        </a:rPr>
                        <a:t> </a:t>
                      </a:r>
                      <a:r>
                        <a:rPr sz="700" spc="5" dirty="0">
                          <a:latin typeface="Times New Roman"/>
                          <a:cs typeface="Times New Roman"/>
                        </a:rPr>
                        <a:t>kredi</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txBox="1"/>
          <p:nvPr/>
        </p:nvSpPr>
        <p:spPr>
          <a:xfrm>
            <a:off x="4131094" y="2162024"/>
            <a:ext cx="2371090" cy="1169670"/>
          </a:xfrm>
          <a:prstGeom prst="rect">
            <a:avLst/>
          </a:prstGeom>
        </p:spPr>
        <p:txBody>
          <a:bodyPr vert="horz" wrap="square" lIns="0" tIns="13335" rIns="0" bIns="0" rtlCol="0">
            <a:spAutoFit/>
          </a:bodyPr>
          <a:lstStyle/>
          <a:p>
            <a:pPr marL="12700">
              <a:lnSpc>
                <a:spcPct val="100000"/>
              </a:lnSpc>
              <a:spcBef>
                <a:spcPts val="105"/>
              </a:spcBef>
            </a:pPr>
            <a:r>
              <a:rPr sz="700" b="1" spc="-5" dirty="0">
                <a:solidFill>
                  <a:srgbClr val="0070BF"/>
                </a:solidFill>
                <a:latin typeface="Times New Roman"/>
                <a:cs typeface="Times New Roman"/>
              </a:rPr>
              <a:t>İşletme </a:t>
            </a:r>
            <a:r>
              <a:rPr sz="700" b="1" dirty="0">
                <a:solidFill>
                  <a:srgbClr val="FF0000"/>
                </a:solidFill>
                <a:latin typeface="Times New Roman"/>
                <a:cs typeface="Times New Roman"/>
              </a:rPr>
              <a:t>Dönemi </a:t>
            </a:r>
            <a:r>
              <a:rPr sz="700" b="1" spc="-5" dirty="0">
                <a:solidFill>
                  <a:srgbClr val="FF0000"/>
                </a:solidFill>
                <a:latin typeface="Times New Roman"/>
                <a:cs typeface="Times New Roman"/>
              </a:rPr>
              <a:t>İçerisindeki</a:t>
            </a:r>
            <a:r>
              <a:rPr sz="700" b="1" spc="10" dirty="0">
                <a:solidFill>
                  <a:srgbClr val="FF0000"/>
                </a:solidFill>
                <a:latin typeface="Times New Roman"/>
                <a:cs typeface="Times New Roman"/>
              </a:rPr>
              <a:t> </a:t>
            </a:r>
            <a:r>
              <a:rPr sz="700" b="1" spc="-5" dirty="0">
                <a:solidFill>
                  <a:srgbClr val="FF0000"/>
                </a:solidFill>
                <a:latin typeface="Times New Roman"/>
                <a:cs typeface="Times New Roman"/>
              </a:rPr>
              <a:t>Teşvikler</a:t>
            </a:r>
            <a:endParaRPr sz="700">
              <a:latin typeface="Times New Roman"/>
              <a:cs typeface="Times New Roman"/>
            </a:endParaRPr>
          </a:p>
          <a:p>
            <a:pPr marL="64135" indent="-52069">
              <a:lnSpc>
                <a:spcPct val="100000"/>
              </a:lnSpc>
              <a:buSzPct val="127272"/>
              <a:buChar char="-"/>
              <a:tabLst>
                <a:tab pos="64769" algn="l"/>
              </a:tabLst>
            </a:pPr>
            <a:r>
              <a:rPr sz="550" spc="10" dirty="0">
                <a:latin typeface="Times New Roman"/>
                <a:cs typeface="Times New Roman"/>
              </a:rPr>
              <a:t>Yatırım</a:t>
            </a:r>
            <a:r>
              <a:rPr sz="550" spc="-5" dirty="0">
                <a:latin typeface="Times New Roman"/>
                <a:cs typeface="Times New Roman"/>
              </a:rPr>
              <a:t> </a:t>
            </a:r>
            <a:r>
              <a:rPr sz="550" spc="15" dirty="0">
                <a:latin typeface="Times New Roman"/>
                <a:cs typeface="Times New Roman"/>
              </a:rPr>
              <a:t>indirimi,</a:t>
            </a:r>
            <a:endParaRPr sz="550">
              <a:latin typeface="Times New Roman"/>
              <a:cs typeface="Times New Roman"/>
            </a:endParaRPr>
          </a:p>
          <a:p>
            <a:pPr marL="55244" indent="-43180">
              <a:lnSpc>
                <a:spcPct val="100000"/>
              </a:lnSpc>
              <a:spcBef>
                <a:spcPts val="45"/>
              </a:spcBef>
              <a:buChar char="-"/>
              <a:tabLst>
                <a:tab pos="55880" algn="l"/>
              </a:tabLst>
            </a:pPr>
            <a:r>
              <a:rPr sz="550" spc="15" dirty="0">
                <a:latin typeface="Times New Roman"/>
                <a:cs typeface="Times New Roman"/>
              </a:rPr>
              <a:t>Finansman fonu</a:t>
            </a:r>
            <a:r>
              <a:rPr sz="550" dirty="0">
                <a:latin typeface="Times New Roman"/>
                <a:cs typeface="Times New Roman"/>
              </a:rPr>
              <a:t> </a:t>
            </a:r>
            <a:r>
              <a:rPr sz="550" spc="10" dirty="0">
                <a:latin typeface="Times New Roman"/>
                <a:cs typeface="Times New Roman"/>
              </a:rPr>
              <a:t>ayrılması,</a:t>
            </a:r>
            <a:endParaRPr sz="550">
              <a:latin typeface="Times New Roman"/>
              <a:cs typeface="Times New Roman"/>
            </a:endParaRPr>
          </a:p>
          <a:p>
            <a:pPr marL="55244" indent="-43180">
              <a:lnSpc>
                <a:spcPct val="100000"/>
              </a:lnSpc>
              <a:spcBef>
                <a:spcPts val="45"/>
              </a:spcBef>
              <a:buChar char="-"/>
              <a:tabLst>
                <a:tab pos="55880" algn="l"/>
              </a:tabLst>
            </a:pPr>
            <a:r>
              <a:rPr sz="550" spc="15" dirty="0">
                <a:latin typeface="Times New Roman"/>
                <a:cs typeface="Times New Roman"/>
              </a:rPr>
              <a:t>Düşük </a:t>
            </a:r>
            <a:r>
              <a:rPr sz="550" spc="5" dirty="0">
                <a:latin typeface="Times New Roman"/>
                <a:cs typeface="Times New Roman"/>
              </a:rPr>
              <a:t>faizli </a:t>
            </a:r>
            <a:r>
              <a:rPr sz="550" spc="15" dirty="0">
                <a:latin typeface="Times New Roman"/>
                <a:cs typeface="Times New Roman"/>
              </a:rPr>
              <a:t>işletme</a:t>
            </a:r>
            <a:r>
              <a:rPr sz="550" spc="-30" dirty="0">
                <a:latin typeface="Times New Roman"/>
                <a:cs typeface="Times New Roman"/>
              </a:rPr>
              <a:t> </a:t>
            </a:r>
            <a:r>
              <a:rPr sz="550" spc="10" dirty="0">
                <a:latin typeface="Times New Roman"/>
                <a:cs typeface="Times New Roman"/>
              </a:rPr>
              <a:t>kredisi,</a:t>
            </a:r>
            <a:endParaRPr sz="550">
              <a:latin typeface="Times New Roman"/>
              <a:cs typeface="Times New Roman"/>
            </a:endParaRPr>
          </a:p>
          <a:p>
            <a:pPr marL="55244" indent="-43180">
              <a:lnSpc>
                <a:spcPct val="100000"/>
              </a:lnSpc>
              <a:spcBef>
                <a:spcPts val="35"/>
              </a:spcBef>
              <a:buChar char="-"/>
              <a:tabLst>
                <a:tab pos="55880" algn="l"/>
              </a:tabLst>
            </a:pPr>
            <a:r>
              <a:rPr sz="550" spc="10" dirty="0">
                <a:latin typeface="Times New Roman"/>
                <a:cs typeface="Times New Roman"/>
              </a:rPr>
              <a:t>İhracatla ilgili</a:t>
            </a:r>
            <a:r>
              <a:rPr sz="550" spc="-10" dirty="0">
                <a:latin typeface="Times New Roman"/>
                <a:cs typeface="Times New Roman"/>
              </a:rPr>
              <a:t> </a:t>
            </a:r>
            <a:r>
              <a:rPr sz="550" spc="10" dirty="0">
                <a:latin typeface="Times New Roman"/>
                <a:cs typeface="Times New Roman"/>
              </a:rPr>
              <a:t>teşvikler.</a:t>
            </a:r>
            <a:endParaRPr sz="550">
              <a:latin typeface="Times New Roman"/>
              <a:cs typeface="Times New Roman"/>
            </a:endParaRPr>
          </a:p>
          <a:p>
            <a:pPr>
              <a:lnSpc>
                <a:spcPct val="100000"/>
              </a:lnSpc>
              <a:spcBef>
                <a:spcPts val="55"/>
              </a:spcBef>
              <a:buChar char="-"/>
            </a:pPr>
            <a:endParaRPr sz="700">
              <a:latin typeface="Times New Roman"/>
              <a:cs typeface="Times New Roman"/>
            </a:endParaRPr>
          </a:p>
          <a:p>
            <a:pPr marL="12700">
              <a:lnSpc>
                <a:spcPct val="100000"/>
              </a:lnSpc>
            </a:pPr>
            <a:r>
              <a:rPr sz="700" b="1" dirty="0">
                <a:solidFill>
                  <a:srgbClr val="0070BF"/>
                </a:solidFill>
                <a:latin typeface="Times New Roman"/>
                <a:cs typeface="Times New Roman"/>
              </a:rPr>
              <a:t>Hem </a:t>
            </a:r>
            <a:r>
              <a:rPr sz="700" b="1" dirty="0">
                <a:solidFill>
                  <a:srgbClr val="00AF50"/>
                </a:solidFill>
                <a:latin typeface="Times New Roman"/>
                <a:cs typeface="Times New Roman"/>
              </a:rPr>
              <a:t>Yatırım </a:t>
            </a:r>
            <a:r>
              <a:rPr sz="700" b="1" dirty="0">
                <a:solidFill>
                  <a:srgbClr val="0070BF"/>
                </a:solidFill>
                <a:latin typeface="Times New Roman"/>
                <a:cs typeface="Times New Roman"/>
              </a:rPr>
              <a:t>Hem </a:t>
            </a:r>
            <a:r>
              <a:rPr sz="700" b="1" spc="-5" dirty="0">
                <a:solidFill>
                  <a:srgbClr val="0070BF"/>
                </a:solidFill>
                <a:latin typeface="Times New Roman"/>
                <a:cs typeface="Times New Roman"/>
              </a:rPr>
              <a:t>de </a:t>
            </a:r>
            <a:r>
              <a:rPr sz="700" b="1" spc="-5" dirty="0">
                <a:solidFill>
                  <a:srgbClr val="00AF50"/>
                </a:solidFill>
                <a:latin typeface="Times New Roman"/>
                <a:cs typeface="Times New Roman"/>
              </a:rPr>
              <a:t>İşletme </a:t>
            </a:r>
            <a:r>
              <a:rPr sz="700" b="1" dirty="0">
                <a:solidFill>
                  <a:srgbClr val="FF0000"/>
                </a:solidFill>
                <a:latin typeface="Times New Roman"/>
                <a:cs typeface="Times New Roman"/>
              </a:rPr>
              <a:t>Dönemi </a:t>
            </a:r>
            <a:r>
              <a:rPr sz="700" b="1" spc="-5" dirty="0">
                <a:solidFill>
                  <a:srgbClr val="FF0000"/>
                </a:solidFill>
                <a:latin typeface="Times New Roman"/>
                <a:cs typeface="Times New Roman"/>
              </a:rPr>
              <a:t>İçerisindeki</a:t>
            </a:r>
            <a:r>
              <a:rPr sz="700" b="1" spc="5" dirty="0">
                <a:solidFill>
                  <a:srgbClr val="FF0000"/>
                </a:solidFill>
                <a:latin typeface="Times New Roman"/>
                <a:cs typeface="Times New Roman"/>
              </a:rPr>
              <a:t> </a:t>
            </a:r>
            <a:r>
              <a:rPr sz="700" b="1" spc="-5" dirty="0">
                <a:solidFill>
                  <a:srgbClr val="FF0000"/>
                </a:solidFill>
                <a:latin typeface="Times New Roman"/>
                <a:cs typeface="Times New Roman"/>
              </a:rPr>
              <a:t>Teşvikler</a:t>
            </a:r>
            <a:endParaRPr sz="700">
              <a:latin typeface="Times New Roman"/>
              <a:cs typeface="Times New Roman"/>
            </a:endParaRPr>
          </a:p>
          <a:p>
            <a:pPr marL="48895" marR="83820" indent="-36830">
              <a:lnSpc>
                <a:spcPct val="105500"/>
              </a:lnSpc>
              <a:spcBef>
                <a:spcPts val="5"/>
              </a:spcBef>
              <a:buChar char="-"/>
              <a:tabLst>
                <a:tab pos="55880" algn="l"/>
              </a:tabLst>
            </a:pPr>
            <a:r>
              <a:rPr sz="550" spc="20" dirty="0">
                <a:latin typeface="Times New Roman"/>
                <a:cs typeface="Times New Roman"/>
              </a:rPr>
              <a:t>Konut </a:t>
            </a:r>
            <a:r>
              <a:rPr sz="550" spc="15" dirty="0">
                <a:latin typeface="Times New Roman"/>
                <a:cs typeface="Times New Roman"/>
              </a:rPr>
              <a:t>inşaatında </a:t>
            </a:r>
            <a:r>
              <a:rPr sz="550" spc="10" dirty="0">
                <a:latin typeface="Times New Roman"/>
                <a:cs typeface="Times New Roman"/>
              </a:rPr>
              <a:t>ve kalkınmada </a:t>
            </a:r>
            <a:r>
              <a:rPr sz="550" spc="15" dirty="0">
                <a:latin typeface="Times New Roman"/>
                <a:cs typeface="Times New Roman"/>
              </a:rPr>
              <a:t>öncelikli </a:t>
            </a:r>
            <a:r>
              <a:rPr sz="550" spc="10" dirty="0">
                <a:latin typeface="Times New Roman"/>
                <a:cs typeface="Times New Roman"/>
              </a:rPr>
              <a:t>yörelerde yapılacak yatırımlarda  vergi-resim-harç</a:t>
            </a:r>
            <a:r>
              <a:rPr sz="550" spc="5" dirty="0">
                <a:latin typeface="Times New Roman"/>
                <a:cs typeface="Times New Roman"/>
              </a:rPr>
              <a:t> </a:t>
            </a:r>
            <a:r>
              <a:rPr sz="550" spc="10" dirty="0">
                <a:latin typeface="Times New Roman"/>
                <a:cs typeface="Times New Roman"/>
              </a:rPr>
              <a:t>muafiyeti,</a:t>
            </a:r>
            <a:endParaRPr sz="550">
              <a:latin typeface="Times New Roman"/>
              <a:cs typeface="Times New Roman"/>
            </a:endParaRPr>
          </a:p>
          <a:p>
            <a:pPr marL="55244" indent="-43180">
              <a:lnSpc>
                <a:spcPct val="100000"/>
              </a:lnSpc>
              <a:spcBef>
                <a:spcPts val="50"/>
              </a:spcBef>
              <a:buChar char="-"/>
              <a:tabLst>
                <a:tab pos="55880" algn="l"/>
              </a:tabLst>
            </a:pPr>
            <a:r>
              <a:rPr sz="550" spc="20" dirty="0">
                <a:latin typeface="Times New Roman"/>
                <a:cs typeface="Times New Roman"/>
              </a:rPr>
              <a:t>Rıhtım </a:t>
            </a:r>
            <a:r>
              <a:rPr sz="550" spc="10" dirty="0">
                <a:latin typeface="Times New Roman"/>
                <a:cs typeface="Times New Roman"/>
              </a:rPr>
              <a:t>resmi</a:t>
            </a:r>
            <a:r>
              <a:rPr sz="550" spc="-50" dirty="0">
                <a:latin typeface="Times New Roman"/>
                <a:cs typeface="Times New Roman"/>
              </a:rPr>
              <a:t> </a:t>
            </a:r>
            <a:r>
              <a:rPr sz="550" spc="10" dirty="0">
                <a:latin typeface="Times New Roman"/>
                <a:cs typeface="Times New Roman"/>
              </a:rPr>
              <a:t>muafiyeti,</a:t>
            </a:r>
            <a:endParaRPr sz="550">
              <a:latin typeface="Times New Roman"/>
              <a:cs typeface="Times New Roman"/>
            </a:endParaRPr>
          </a:p>
          <a:p>
            <a:pPr marL="48895" marR="5080" indent="-36830">
              <a:lnSpc>
                <a:spcPct val="105500"/>
              </a:lnSpc>
              <a:spcBef>
                <a:spcPts val="10"/>
              </a:spcBef>
              <a:buChar char="-"/>
              <a:tabLst>
                <a:tab pos="55880" algn="l"/>
              </a:tabLst>
            </a:pPr>
            <a:r>
              <a:rPr sz="550" spc="15" dirty="0">
                <a:latin typeface="Times New Roman"/>
                <a:cs typeface="Times New Roman"/>
              </a:rPr>
              <a:t>Kalkınmada öncelikli </a:t>
            </a:r>
            <a:r>
              <a:rPr sz="550" spc="10" dirty="0">
                <a:latin typeface="Times New Roman"/>
                <a:cs typeface="Times New Roman"/>
              </a:rPr>
              <a:t>yörelerde çalışanların ücretlerinin vergilendirilmesinde  </a:t>
            </a:r>
            <a:r>
              <a:rPr sz="550" spc="15" dirty="0">
                <a:latin typeface="Times New Roman"/>
                <a:cs typeface="Times New Roman"/>
              </a:rPr>
              <a:t>indirim</a:t>
            </a:r>
            <a:r>
              <a:rPr sz="550" spc="-25" dirty="0">
                <a:latin typeface="Times New Roman"/>
                <a:cs typeface="Times New Roman"/>
              </a:rPr>
              <a:t> </a:t>
            </a:r>
            <a:r>
              <a:rPr sz="550" spc="10" dirty="0">
                <a:latin typeface="Times New Roman"/>
                <a:cs typeface="Times New Roman"/>
              </a:rPr>
              <a:t>yapılması.</a:t>
            </a:r>
            <a:endParaRPr sz="550">
              <a:latin typeface="Times New Roman"/>
              <a:cs typeface="Times New Roman"/>
            </a:endParaRPr>
          </a:p>
        </p:txBody>
      </p:sp>
      <p:sp>
        <p:nvSpPr>
          <p:cNvPr id="9" name="object 9"/>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0" name="object 10"/>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72390">
                        <a:lnSpc>
                          <a:spcPct val="100000"/>
                        </a:lnSpc>
                        <a:spcBef>
                          <a:spcPts val="570"/>
                        </a:spcBef>
                      </a:pPr>
                      <a:r>
                        <a:rPr sz="700" b="1" spc="5" dirty="0">
                          <a:solidFill>
                            <a:srgbClr val="330066"/>
                          </a:solidFill>
                          <a:latin typeface="Times New Roman"/>
                          <a:cs typeface="Times New Roman"/>
                        </a:rPr>
                        <a:t>3- </a:t>
                      </a:r>
                      <a:r>
                        <a:rPr sz="700" b="1" dirty="0">
                          <a:solidFill>
                            <a:srgbClr val="330066"/>
                          </a:solidFill>
                          <a:latin typeface="Times New Roman"/>
                          <a:cs typeface="Times New Roman"/>
                        </a:rPr>
                        <a:t>Fiyatlar genel </a:t>
                      </a:r>
                      <a:r>
                        <a:rPr sz="700" b="1" spc="-5" dirty="0">
                          <a:solidFill>
                            <a:srgbClr val="330066"/>
                          </a:solidFill>
                          <a:latin typeface="Times New Roman"/>
                          <a:cs typeface="Times New Roman"/>
                        </a:rPr>
                        <a:t>seviyesindeki değişmeler,  konjonktürdeki değişmeler ve dönemsel</a:t>
                      </a:r>
                      <a:r>
                        <a:rPr sz="700" b="1" spc="-75" dirty="0">
                          <a:solidFill>
                            <a:srgbClr val="330066"/>
                          </a:solidFill>
                          <a:latin typeface="Times New Roman"/>
                          <a:cs typeface="Times New Roman"/>
                        </a:rPr>
                        <a:t> </a:t>
                      </a:r>
                      <a:r>
                        <a:rPr sz="700" b="1" dirty="0">
                          <a:solidFill>
                            <a:srgbClr val="330066"/>
                          </a:solidFill>
                          <a:latin typeface="Times New Roman"/>
                          <a:cs typeface="Times New Roman"/>
                        </a:rPr>
                        <a:t>dalgalanmalar</a:t>
                      </a:r>
                      <a:endParaRPr sz="700">
                        <a:latin typeface="Times New Roman"/>
                        <a:cs typeface="Times New Roman"/>
                      </a:endParaRPr>
                    </a:p>
                  </a:txBody>
                  <a:tcPr marL="0" marR="0" marT="7239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
                        </a:spcBef>
                      </a:pPr>
                      <a:endParaRPr sz="1300">
                        <a:latin typeface="Times New Roman"/>
                        <a:cs typeface="Times New Roman"/>
                      </a:endParaRPr>
                    </a:p>
                    <a:p>
                      <a:pPr marL="27305" marR="144780" algn="just">
                        <a:lnSpc>
                          <a:spcPct val="102499"/>
                        </a:lnSpc>
                        <a:spcBef>
                          <a:spcPts val="5"/>
                        </a:spcBef>
                        <a:buChar char="-"/>
                        <a:tabLst>
                          <a:tab pos="111760" algn="l"/>
                        </a:tabLst>
                      </a:pPr>
                      <a:r>
                        <a:rPr sz="800" dirty="0">
                          <a:latin typeface="Times New Roman"/>
                          <a:cs typeface="Times New Roman"/>
                        </a:rPr>
                        <a:t>Fiyatlar genel </a:t>
                      </a:r>
                      <a:r>
                        <a:rPr sz="800" spc="5" dirty="0">
                          <a:latin typeface="Times New Roman"/>
                          <a:cs typeface="Times New Roman"/>
                        </a:rPr>
                        <a:t>seviyesindeki iniş/çıkışlar </a:t>
                      </a:r>
                      <a:r>
                        <a:rPr sz="800" b="1" spc="5" dirty="0">
                          <a:latin typeface="Times New Roman"/>
                          <a:cs typeface="Times New Roman"/>
                        </a:rPr>
                        <a:t>satın alma  gücü riski </a:t>
                      </a:r>
                      <a:r>
                        <a:rPr sz="800" spc="5" dirty="0">
                          <a:latin typeface="Times New Roman"/>
                          <a:cs typeface="Times New Roman"/>
                        </a:rPr>
                        <a:t>olarak </a:t>
                      </a:r>
                      <a:r>
                        <a:rPr sz="800" spc="10" dirty="0">
                          <a:latin typeface="Times New Roman"/>
                          <a:cs typeface="Times New Roman"/>
                        </a:rPr>
                        <a:t>kabul </a:t>
                      </a:r>
                      <a:r>
                        <a:rPr sz="800" dirty="0">
                          <a:latin typeface="Times New Roman"/>
                          <a:cs typeface="Times New Roman"/>
                        </a:rPr>
                        <a:t>edilir </a:t>
                      </a:r>
                      <a:r>
                        <a:rPr sz="800" spc="5" dirty="0">
                          <a:latin typeface="Times New Roman"/>
                          <a:cs typeface="Times New Roman"/>
                        </a:rPr>
                        <a:t>ve </a:t>
                      </a:r>
                      <a:r>
                        <a:rPr sz="800" dirty="0">
                          <a:latin typeface="Times New Roman"/>
                          <a:cs typeface="Times New Roman"/>
                        </a:rPr>
                        <a:t>işletmeler </a:t>
                      </a:r>
                      <a:r>
                        <a:rPr sz="800" spc="5" dirty="0">
                          <a:latin typeface="Times New Roman"/>
                          <a:cs typeface="Times New Roman"/>
                        </a:rPr>
                        <a:t>üzerinde  farklı </a:t>
                      </a:r>
                      <a:r>
                        <a:rPr sz="800" spc="-5" dirty="0">
                          <a:latin typeface="Times New Roman"/>
                          <a:cs typeface="Times New Roman"/>
                        </a:rPr>
                        <a:t>etkiler</a:t>
                      </a:r>
                      <a:r>
                        <a:rPr sz="800" spc="50" dirty="0">
                          <a:latin typeface="Times New Roman"/>
                          <a:cs typeface="Times New Roman"/>
                        </a:rPr>
                        <a:t> </a:t>
                      </a:r>
                      <a:r>
                        <a:rPr sz="800" dirty="0">
                          <a:latin typeface="Times New Roman"/>
                          <a:cs typeface="Times New Roman"/>
                        </a:rPr>
                        <a:t>yapar.</a:t>
                      </a:r>
                      <a:endParaRPr sz="800">
                        <a:latin typeface="Times New Roman"/>
                        <a:cs typeface="Times New Roman"/>
                      </a:endParaRPr>
                    </a:p>
                    <a:p>
                      <a:pPr>
                        <a:lnSpc>
                          <a:spcPct val="100000"/>
                        </a:lnSpc>
                        <a:spcBef>
                          <a:spcPts val="15"/>
                        </a:spcBef>
                        <a:buFont typeface="Times New Roman"/>
                        <a:buChar char="-"/>
                      </a:pPr>
                      <a:endParaRPr sz="850">
                        <a:latin typeface="Times New Roman"/>
                        <a:cs typeface="Times New Roman"/>
                      </a:endParaRPr>
                    </a:p>
                    <a:p>
                      <a:pPr marL="27305" marR="142875" algn="just">
                        <a:lnSpc>
                          <a:spcPct val="102499"/>
                        </a:lnSpc>
                        <a:buFont typeface="Times New Roman"/>
                        <a:buChar char="-"/>
                        <a:tabLst>
                          <a:tab pos="131445" algn="l"/>
                        </a:tabLst>
                      </a:pPr>
                      <a:r>
                        <a:rPr sz="800" b="1" spc="5" dirty="0">
                          <a:latin typeface="Times New Roman"/>
                          <a:cs typeface="Times New Roman"/>
                        </a:rPr>
                        <a:t>Enflasyon </a:t>
                      </a:r>
                      <a:r>
                        <a:rPr sz="800" spc="5" dirty="0">
                          <a:latin typeface="Times New Roman"/>
                          <a:cs typeface="Times New Roman"/>
                        </a:rPr>
                        <a:t>dönemlerinde devamlı </a:t>
                      </a:r>
                      <a:r>
                        <a:rPr sz="800" dirty="0">
                          <a:latin typeface="Times New Roman"/>
                          <a:cs typeface="Times New Roman"/>
                        </a:rPr>
                        <a:t>olarak </a:t>
                      </a:r>
                      <a:r>
                        <a:rPr sz="800" spc="5" dirty="0">
                          <a:latin typeface="Times New Roman"/>
                          <a:cs typeface="Times New Roman"/>
                        </a:rPr>
                        <a:t>yükselen  fiyatlar, firmaların işletme sermayelerini </a:t>
                      </a:r>
                      <a:r>
                        <a:rPr sz="800" b="1" spc="5" dirty="0">
                          <a:latin typeface="Times New Roman"/>
                          <a:cs typeface="Times New Roman"/>
                        </a:rPr>
                        <a:t>eritmekte </a:t>
                      </a:r>
                      <a:r>
                        <a:rPr sz="800" spc="10" dirty="0">
                          <a:latin typeface="Times New Roman"/>
                          <a:cs typeface="Times New Roman"/>
                        </a:rPr>
                        <a:t>ve  </a:t>
                      </a:r>
                      <a:r>
                        <a:rPr sz="800" spc="-5" dirty="0">
                          <a:latin typeface="Times New Roman"/>
                          <a:cs typeface="Times New Roman"/>
                        </a:rPr>
                        <a:t>yeni sermaye </a:t>
                      </a:r>
                      <a:r>
                        <a:rPr sz="800" dirty="0">
                          <a:latin typeface="Times New Roman"/>
                          <a:cs typeface="Times New Roman"/>
                        </a:rPr>
                        <a:t>ihtiyacı</a:t>
                      </a:r>
                      <a:r>
                        <a:rPr sz="800" spc="-55" dirty="0">
                          <a:latin typeface="Times New Roman"/>
                          <a:cs typeface="Times New Roman"/>
                        </a:rPr>
                        <a:t> </a:t>
                      </a:r>
                      <a:r>
                        <a:rPr sz="800" dirty="0">
                          <a:latin typeface="Times New Roman"/>
                          <a:cs typeface="Times New Roman"/>
                        </a:rPr>
                        <a:t>doğurmaktadır.</a:t>
                      </a:r>
                      <a:endParaRPr sz="800">
                        <a:latin typeface="Times New Roman"/>
                        <a:cs typeface="Times New Roman"/>
                      </a:endParaRPr>
                    </a:p>
                  </a:txBody>
                  <a:tcPr marL="0" marR="0" marT="63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2" name="object 12"/>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3" name="object 13"/>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75"/>
                        </a:spcBef>
                      </a:pPr>
                      <a:r>
                        <a:rPr sz="900" b="1" spc="15" dirty="0">
                          <a:solidFill>
                            <a:srgbClr val="330066"/>
                          </a:solidFill>
                          <a:latin typeface="Times New Roman"/>
                          <a:cs typeface="Times New Roman"/>
                        </a:rPr>
                        <a:t>4- Teknolojik</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değişmeler,</a:t>
                      </a:r>
                      <a:endParaRPr sz="900">
                        <a:latin typeface="Times New Roman"/>
                        <a:cs typeface="Times New Roman"/>
                      </a:endParaRPr>
                    </a:p>
                  </a:txBody>
                  <a:tcPr marL="0" marR="0" marT="11112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b="1" spc="15" dirty="0">
                          <a:latin typeface="Times New Roman"/>
                          <a:cs typeface="Times New Roman"/>
                        </a:rPr>
                        <a:t>Teknolojik </a:t>
                      </a:r>
                      <a:r>
                        <a:rPr sz="550" b="1" spc="10" dirty="0">
                          <a:latin typeface="Times New Roman"/>
                          <a:cs typeface="Times New Roman"/>
                        </a:rPr>
                        <a:t>gelişmelerin getirdiği </a:t>
                      </a:r>
                      <a:r>
                        <a:rPr sz="550" b="1" spc="10" dirty="0">
                          <a:solidFill>
                            <a:srgbClr val="FF0000"/>
                          </a:solidFill>
                          <a:latin typeface="Times New Roman"/>
                          <a:cs typeface="Times New Roman"/>
                        </a:rPr>
                        <a:t>yeni </a:t>
                      </a:r>
                      <a:r>
                        <a:rPr sz="550" b="1" spc="15" dirty="0">
                          <a:solidFill>
                            <a:srgbClr val="FF0000"/>
                          </a:solidFill>
                          <a:latin typeface="Times New Roman"/>
                          <a:cs typeface="Times New Roman"/>
                        </a:rPr>
                        <a:t>üretim</a:t>
                      </a:r>
                      <a:r>
                        <a:rPr sz="550" b="1" spc="-50" dirty="0">
                          <a:solidFill>
                            <a:srgbClr val="FF0000"/>
                          </a:solidFill>
                          <a:latin typeface="Times New Roman"/>
                          <a:cs typeface="Times New Roman"/>
                        </a:rPr>
                        <a:t> </a:t>
                      </a:r>
                      <a:r>
                        <a:rPr sz="550" b="1" spc="10" dirty="0">
                          <a:latin typeface="Times New Roman"/>
                          <a:cs typeface="Times New Roman"/>
                        </a:rPr>
                        <a:t>araçları;</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pPr>
                      <a:r>
                        <a:rPr sz="550" spc="10" dirty="0">
                          <a:latin typeface="Times New Roman"/>
                          <a:cs typeface="Times New Roman"/>
                        </a:rPr>
                        <a:t>-Prodüktiviteyi</a:t>
                      </a:r>
                      <a:r>
                        <a:rPr sz="550" spc="-20" dirty="0">
                          <a:latin typeface="Times New Roman"/>
                          <a:cs typeface="Times New Roman"/>
                        </a:rPr>
                        <a:t> </a:t>
                      </a:r>
                      <a:r>
                        <a:rPr sz="550" spc="10" dirty="0">
                          <a:latin typeface="Times New Roman"/>
                          <a:cs typeface="Times New Roman"/>
                        </a:rPr>
                        <a:t>artırıcı,</a:t>
                      </a:r>
                      <a:endParaRPr sz="550">
                        <a:latin typeface="Times New Roman"/>
                        <a:cs typeface="Times New Roman"/>
                      </a:endParaRPr>
                    </a:p>
                    <a:p>
                      <a:pPr marL="27305">
                        <a:lnSpc>
                          <a:spcPct val="100000"/>
                        </a:lnSpc>
                        <a:spcBef>
                          <a:spcPts val="35"/>
                        </a:spcBef>
                      </a:pPr>
                      <a:r>
                        <a:rPr sz="550" spc="15" dirty="0">
                          <a:latin typeface="Times New Roman"/>
                          <a:cs typeface="Times New Roman"/>
                        </a:rPr>
                        <a:t>-Ucuz hammadde </a:t>
                      </a:r>
                      <a:r>
                        <a:rPr sz="550" spc="10" dirty="0">
                          <a:latin typeface="Times New Roman"/>
                          <a:cs typeface="Times New Roman"/>
                        </a:rPr>
                        <a:t>ve araç-gereç</a:t>
                      </a:r>
                      <a:r>
                        <a:rPr sz="550" dirty="0">
                          <a:latin typeface="Times New Roman"/>
                          <a:cs typeface="Times New Roman"/>
                        </a:rPr>
                        <a:t> </a:t>
                      </a:r>
                      <a:r>
                        <a:rPr sz="550" spc="10" dirty="0">
                          <a:latin typeface="Times New Roman"/>
                          <a:cs typeface="Times New Roman"/>
                        </a:rPr>
                        <a:t>kullanmayı,</a:t>
                      </a:r>
                      <a:endParaRPr sz="550">
                        <a:latin typeface="Times New Roman"/>
                        <a:cs typeface="Times New Roman"/>
                      </a:endParaRPr>
                    </a:p>
                    <a:p>
                      <a:pPr marL="27305">
                        <a:lnSpc>
                          <a:spcPct val="100000"/>
                        </a:lnSpc>
                        <a:spcBef>
                          <a:spcPts val="50"/>
                        </a:spcBef>
                      </a:pPr>
                      <a:r>
                        <a:rPr sz="550" spc="15" dirty="0">
                          <a:latin typeface="Times New Roman"/>
                          <a:cs typeface="Times New Roman"/>
                        </a:rPr>
                        <a:t>-Hammadde </a:t>
                      </a:r>
                      <a:r>
                        <a:rPr sz="550" spc="10" dirty="0">
                          <a:latin typeface="Times New Roman"/>
                          <a:cs typeface="Times New Roman"/>
                        </a:rPr>
                        <a:t>kullanımlarını</a:t>
                      </a:r>
                      <a:r>
                        <a:rPr sz="550" spc="-25" dirty="0">
                          <a:latin typeface="Times New Roman"/>
                          <a:cs typeface="Times New Roman"/>
                        </a:rPr>
                        <a:t> </a:t>
                      </a:r>
                      <a:r>
                        <a:rPr sz="550" spc="10" dirty="0">
                          <a:latin typeface="Times New Roman"/>
                          <a:cs typeface="Times New Roman"/>
                        </a:rPr>
                        <a:t>azaltıcı,</a:t>
                      </a:r>
                      <a:endParaRPr sz="550">
                        <a:latin typeface="Times New Roman"/>
                        <a:cs typeface="Times New Roman"/>
                      </a:endParaRPr>
                    </a:p>
                    <a:p>
                      <a:pPr marL="27305">
                        <a:lnSpc>
                          <a:spcPct val="100000"/>
                        </a:lnSpc>
                        <a:spcBef>
                          <a:spcPts val="45"/>
                        </a:spcBef>
                      </a:pPr>
                      <a:r>
                        <a:rPr sz="550" spc="15" dirty="0">
                          <a:latin typeface="Times New Roman"/>
                          <a:cs typeface="Times New Roman"/>
                        </a:rPr>
                        <a:t>-Üretim sürecini</a:t>
                      </a:r>
                      <a:r>
                        <a:rPr sz="550" spc="-45" dirty="0">
                          <a:latin typeface="Times New Roman"/>
                          <a:cs typeface="Times New Roman"/>
                        </a:rPr>
                        <a:t> </a:t>
                      </a:r>
                      <a:r>
                        <a:rPr sz="550" spc="10" dirty="0">
                          <a:latin typeface="Times New Roman"/>
                          <a:cs typeface="Times New Roman"/>
                        </a:rPr>
                        <a:t>kısaltıcı,</a:t>
                      </a:r>
                      <a:endParaRPr sz="550">
                        <a:latin typeface="Times New Roman"/>
                        <a:cs typeface="Times New Roman"/>
                      </a:endParaRPr>
                    </a:p>
                    <a:p>
                      <a:pPr marL="27305">
                        <a:lnSpc>
                          <a:spcPct val="100000"/>
                        </a:lnSpc>
                        <a:spcBef>
                          <a:spcPts val="40"/>
                        </a:spcBef>
                      </a:pPr>
                      <a:r>
                        <a:rPr sz="550" spc="10" dirty="0">
                          <a:latin typeface="Times New Roman"/>
                          <a:cs typeface="Times New Roman"/>
                        </a:rPr>
                        <a:t>-Daha az iş </a:t>
                      </a:r>
                      <a:r>
                        <a:rPr sz="550" spc="15" dirty="0">
                          <a:latin typeface="Times New Roman"/>
                          <a:cs typeface="Times New Roman"/>
                        </a:rPr>
                        <a:t>gücü</a:t>
                      </a:r>
                      <a:r>
                        <a:rPr sz="550" spc="-10" dirty="0">
                          <a:latin typeface="Times New Roman"/>
                          <a:cs typeface="Times New Roman"/>
                        </a:rPr>
                        <a:t> </a:t>
                      </a:r>
                      <a:r>
                        <a:rPr sz="550" spc="15" dirty="0">
                          <a:latin typeface="Times New Roman"/>
                          <a:cs typeface="Times New Roman"/>
                        </a:rPr>
                        <a:t>kullanımı,</a:t>
                      </a:r>
                      <a:endParaRPr sz="550">
                        <a:latin typeface="Times New Roman"/>
                        <a:cs typeface="Times New Roman"/>
                      </a:endParaRPr>
                    </a:p>
                    <a:p>
                      <a:pPr marL="27305">
                        <a:lnSpc>
                          <a:spcPct val="100000"/>
                        </a:lnSpc>
                        <a:spcBef>
                          <a:spcPts val="45"/>
                        </a:spcBef>
                      </a:pPr>
                      <a:r>
                        <a:rPr sz="550" spc="10" dirty="0">
                          <a:latin typeface="Times New Roman"/>
                          <a:cs typeface="Times New Roman"/>
                        </a:rPr>
                        <a:t>-Daha kaliteli </a:t>
                      </a:r>
                      <a:r>
                        <a:rPr sz="550" spc="15" dirty="0">
                          <a:latin typeface="Times New Roman"/>
                          <a:cs typeface="Times New Roman"/>
                        </a:rPr>
                        <a:t>mamul üretimini </a:t>
                      </a:r>
                      <a:r>
                        <a:rPr sz="550" spc="10" dirty="0">
                          <a:latin typeface="Times New Roman"/>
                          <a:cs typeface="Times New Roman"/>
                        </a:rPr>
                        <a:t>sağlayıcı etki</a:t>
                      </a:r>
                      <a:r>
                        <a:rPr sz="550" spc="-65" dirty="0">
                          <a:latin typeface="Times New Roman"/>
                          <a:cs typeface="Times New Roman"/>
                        </a:rPr>
                        <a:t> </a:t>
                      </a:r>
                      <a:r>
                        <a:rPr sz="550" spc="10" dirty="0">
                          <a:latin typeface="Times New Roman"/>
                          <a:cs typeface="Times New Roman"/>
                        </a:rPr>
                        <a:t>yapmaktadırlar.</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30"/>
                        </a:spcBef>
                      </a:pPr>
                      <a:endParaRPr sz="600">
                        <a:latin typeface="Times New Roman"/>
                        <a:cs typeface="Times New Roman"/>
                      </a:endParaRPr>
                    </a:p>
                    <a:p>
                      <a:pPr marL="27305" marR="142240" algn="just">
                        <a:lnSpc>
                          <a:spcPct val="106700"/>
                        </a:lnSpc>
                      </a:pPr>
                      <a:r>
                        <a:rPr sz="550" b="1" spc="15" dirty="0">
                          <a:latin typeface="Times New Roman"/>
                          <a:cs typeface="Times New Roman"/>
                        </a:rPr>
                        <a:t>***</a:t>
                      </a:r>
                      <a:r>
                        <a:rPr sz="550" u="sng" spc="15" dirty="0">
                          <a:uFill>
                            <a:solidFill>
                              <a:srgbClr val="000000"/>
                            </a:solidFill>
                          </a:uFill>
                          <a:latin typeface="Times New Roman"/>
                          <a:cs typeface="Times New Roman"/>
                        </a:rPr>
                        <a:t>Gelişmiş </a:t>
                      </a:r>
                      <a:r>
                        <a:rPr sz="550" u="sng" spc="10" dirty="0">
                          <a:uFill>
                            <a:solidFill>
                              <a:srgbClr val="000000"/>
                            </a:solidFill>
                          </a:uFill>
                          <a:latin typeface="Times New Roman"/>
                          <a:cs typeface="Times New Roman"/>
                        </a:rPr>
                        <a:t>teknolojinin kullanılması sayesinde</a:t>
                      </a:r>
                      <a:r>
                        <a:rPr sz="550" spc="10" dirty="0">
                          <a:latin typeface="Times New Roman"/>
                          <a:cs typeface="Times New Roman"/>
                        </a:rPr>
                        <a:t> </a:t>
                      </a:r>
                      <a:r>
                        <a:rPr sz="550" spc="10" dirty="0">
                          <a:solidFill>
                            <a:srgbClr val="FF0000"/>
                          </a:solidFill>
                          <a:latin typeface="Times New Roman"/>
                          <a:cs typeface="Times New Roman"/>
                        </a:rPr>
                        <a:t>maliyetler düşerken </a:t>
                      </a:r>
                      <a:r>
                        <a:rPr sz="550" b="1" spc="10" dirty="0">
                          <a:solidFill>
                            <a:srgbClr val="702FA0"/>
                          </a:solidFill>
                          <a:latin typeface="Times New Roman"/>
                          <a:cs typeface="Times New Roman"/>
                        </a:rPr>
                        <a:t>karlılık  </a:t>
                      </a:r>
                      <a:r>
                        <a:rPr sz="550" b="1" spc="15" dirty="0">
                          <a:solidFill>
                            <a:srgbClr val="702FA0"/>
                          </a:solidFill>
                          <a:latin typeface="Times New Roman"/>
                          <a:cs typeface="Times New Roman"/>
                        </a:rPr>
                        <a:t>artmaktadır. </a:t>
                      </a:r>
                      <a:r>
                        <a:rPr sz="550" spc="20" dirty="0">
                          <a:latin typeface="Times New Roman"/>
                          <a:cs typeface="Times New Roman"/>
                        </a:rPr>
                        <a:t>Bu </a:t>
                      </a:r>
                      <a:r>
                        <a:rPr sz="550" spc="10" dirty="0">
                          <a:latin typeface="Times New Roman"/>
                          <a:cs typeface="Times New Roman"/>
                        </a:rPr>
                        <a:t>sayede </a:t>
                      </a:r>
                      <a:r>
                        <a:rPr sz="550" spc="20" dirty="0">
                          <a:latin typeface="Times New Roman"/>
                          <a:cs typeface="Times New Roman"/>
                        </a:rPr>
                        <a:t>de </a:t>
                      </a:r>
                      <a:r>
                        <a:rPr sz="550" spc="15" dirty="0">
                          <a:latin typeface="Times New Roman"/>
                          <a:cs typeface="Times New Roman"/>
                        </a:rPr>
                        <a:t>daha </a:t>
                      </a:r>
                      <a:r>
                        <a:rPr sz="550" spc="10" dirty="0">
                          <a:latin typeface="Times New Roman"/>
                          <a:cs typeface="Times New Roman"/>
                        </a:rPr>
                        <a:t>az işletme sermayesi ile çalışma imkanı  bulunmaktadır. </a:t>
                      </a:r>
                      <a:r>
                        <a:rPr sz="550" b="1" spc="15" dirty="0">
                          <a:solidFill>
                            <a:srgbClr val="702FA0"/>
                          </a:solidFill>
                          <a:latin typeface="Times New Roman"/>
                          <a:cs typeface="Times New Roman"/>
                        </a:rPr>
                        <a:t>Ancak </a:t>
                      </a:r>
                      <a:r>
                        <a:rPr sz="550" spc="10" dirty="0">
                          <a:latin typeface="Times New Roman"/>
                          <a:cs typeface="Times New Roman"/>
                        </a:rPr>
                        <a:t>teknolojinin elde edilmesi için </a:t>
                      </a:r>
                      <a:r>
                        <a:rPr sz="550" spc="20" dirty="0">
                          <a:latin typeface="Times New Roman"/>
                          <a:cs typeface="Times New Roman"/>
                        </a:rPr>
                        <a:t>de </a:t>
                      </a:r>
                      <a:r>
                        <a:rPr sz="550" b="1" spc="10" dirty="0">
                          <a:solidFill>
                            <a:srgbClr val="702FA0"/>
                          </a:solidFill>
                          <a:latin typeface="Times New Roman"/>
                          <a:cs typeface="Times New Roman"/>
                        </a:rPr>
                        <a:t>yeni yatırımlar  </a:t>
                      </a:r>
                      <a:r>
                        <a:rPr sz="550" spc="10" dirty="0">
                          <a:latin typeface="Times New Roman"/>
                          <a:cs typeface="Times New Roman"/>
                        </a:rPr>
                        <a:t>yapılması veya kiralanması</a:t>
                      </a:r>
                      <a:r>
                        <a:rPr sz="550" spc="40" dirty="0">
                          <a:latin typeface="Times New Roman"/>
                          <a:cs typeface="Times New Roman"/>
                        </a:rPr>
                        <a:t> </a:t>
                      </a:r>
                      <a:r>
                        <a:rPr sz="550" spc="10" dirty="0">
                          <a:latin typeface="Times New Roman"/>
                          <a:cs typeface="Times New Roman"/>
                        </a:rPr>
                        <a:t>gerekmektedir.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4" name="object 14"/>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35"/>
                        </a:spcBef>
                      </a:pPr>
                      <a:r>
                        <a:rPr sz="900" b="1" spc="15" dirty="0">
                          <a:solidFill>
                            <a:srgbClr val="330066"/>
                          </a:solidFill>
                          <a:latin typeface="Times New Roman"/>
                          <a:cs typeface="Times New Roman"/>
                        </a:rPr>
                        <a:t>5- </a:t>
                      </a:r>
                      <a:r>
                        <a:rPr sz="900" b="1" spc="10" dirty="0">
                          <a:solidFill>
                            <a:srgbClr val="330066"/>
                          </a:solidFill>
                          <a:latin typeface="Times New Roman"/>
                          <a:cs typeface="Times New Roman"/>
                        </a:rPr>
                        <a:t>Finans kurumlarının gelişmişlik</a:t>
                      </a:r>
                      <a:r>
                        <a:rPr sz="900" b="1" spc="55" dirty="0">
                          <a:solidFill>
                            <a:srgbClr val="330066"/>
                          </a:solidFill>
                          <a:latin typeface="Times New Roman"/>
                          <a:cs typeface="Times New Roman"/>
                        </a:rPr>
                        <a:t> </a:t>
                      </a:r>
                      <a:r>
                        <a:rPr sz="900" b="1" spc="15" dirty="0">
                          <a:solidFill>
                            <a:srgbClr val="330066"/>
                          </a:solidFill>
                          <a:latin typeface="Times New Roman"/>
                          <a:cs typeface="Times New Roman"/>
                        </a:rPr>
                        <a:t>düzeyi</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30"/>
                        </a:spcBef>
                      </a:pPr>
                      <a:endParaRPr sz="750">
                        <a:latin typeface="Times New Roman"/>
                        <a:cs typeface="Times New Roman"/>
                      </a:endParaRPr>
                    </a:p>
                    <a:p>
                      <a:pPr marL="27305" marR="141605" algn="just">
                        <a:lnSpc>
                          <a:spcPct val="100499"/>
                        </a:lnSpc>
                      </a:pPr>
                      <a:r>
                        <a:rPr sz="700" b="1" dirty="0">
                          <a:latin typeface="Times New Roman"/>
                          <a:cs typeface="Times New Roman"/>
                        </a:rPr>
                        <a:t>Finansal </a:t>
                      </a:r>
                      <a:r>
                        <a:rPr sz="700" b="1" spc="-5" dirty="0">
                          <a:latin typeface="Times New Roman"/>
                          <a:cs typeface="Times New Roman"/>
                        </a:rPr>
                        <a:t>Kurumlar: </a:t>
                      </a:r>
                      <a:r>
                        <a:rPr sz="700" dirty="0">
                          <a:latin typeface="Times New Roman"/>
                          <a:cs typeface="Times New Roman"/>
                        </a:rPr>
                        <a:t>Tasarruf </a:t>
                      </a:r>
                      <a:r>
                        <a:rPr sz="700" b="1" spc="-5" dirty="0">
                          <a:solidFill>
                            <a:srgbClr val="702FA0"/>
                          </a:solidFill>
                          <a:latin typeface="Times New Roman"/>
                          <a:cs typeface="Times New Roman"/>
                        </a:rPr>
                        <a:t>fazlası </a:t>
                      </a:r>
                      <a:r>
                        <a:rPr sz="700" spc="-5" dirty="0">
                          <a:latin typeface="Times New Roman"/>
                          <a:cs typeface="Times New Roman"/>
                        </a:rPr>
                        <a:t>olanlarla </a:t>
                      </a:r>
                      <a:r>
                        <a:rPr sz="700" dirty="0">
                          <a:latin typeface="Times New Roman"/>
                          <a:cs typeface="Times New Roman"/>
                        </a:rPr>
                        <a:t>tasarruf </a:t>
                      </a:r>
                      <a:r>
                        <a:rPr sz="700" b="1" dirty="0">
                          <a:solidFill>
                            <a:srgbClr val="702FA0"/>
                          </a:solidFill>
                          <a:latin typeface="Times New Roman"/>
                          <a:cs typeface="Times New Roman"/>
                        </a:rPr>
                        <a:t>açığı  </a:t>
                      </a:r>
                      <a:r>
                        <a:rPr sz="700" spc="-5" dirty="0">
                          <a:latin typeface="Times New Roman"/>
                          <a:cs typeface="Times New Roman"/>
                        </a:rPr>
                        <a:t>olan </a:t>
                      </a:r>
                      <a:r>
                        <a:rPr sz="700" dirty="0">
                          <a:latin typeface="Times New Roman"/>
                          <a:cs typeface="Times New Roman"/>
                        </a:rPr>
                        <a:t>ekonomik birimlerin </a:t>
                      </a:r>
                      <a:r>
                        <a:rPr sz="700" b="1" spc="-5" dirty="0">
                          <a:solidFill>
                            <a:srgbClr val="702FA0"/>
                          </a:solidFill>
                          <a:latin typeface="Times New Roman"/>
                          <a:cs typeface="Times New Roman"/>
                        </a:rPr>
                        <a:t>karşılaşmalarını </a:t>
                      </a:r>
                      <a:r>
                        <a:rPr sz="700" spc="-5" dirty="0">
                          <a:latin typeface="Times New Roman"/>
                          <a:cs typeface="Times New Roman"/>
                        </a:rPr>
                        <a:t>sağlayarak </a:t>
                      </a:r>
                      <a:r>
                        <a:rPr sz="700" spc="5" dirty="0">
                          <a:latin typeface="Times New Roman"/>
                          <a:cs typeface="Times New Roman"/>
                        </a:rPr>
                        <a:t>bu  </a:t>
                      </a:r>
                      <a:r>
                        <a:rPr sz="700" spc="-5" dirty="0">
                          <a:latin typeface="Times New Roman"/>
                          <a:cs typeface="Times New Roman"/>
                        </a:rPr>
                        <a:t>birimler arasında </a:t>
                      </a:r>
                      <a:r>
                        <a:rPr sz="700" b="1" dirty="0">
                          <a:solidFill>
                            <a:srgbClr val="702FA0"/>
                          </a:solidFill>
                          <a:latin typeface="Times New Roman"/>
                          <a:cs typeface="Times New Roman"/>
                        </a:rPr>
                        <a:t>fon </a:t>
                      </a:r>
                      <a:r>
                        <a:rPr sz="700" b="1" spc="-5" dirty="0">
                          <a:solidFill>
                            <a:srgbClr val="702FA0"/>
                          </a:solidFill>
                          <a:latin typeface="Times New Roman"/>
                          <a:cs typeface="Times New Roman"/>
                        </a:rPr>
                        <a:t>akımını </a:t>
                      </a:r>
                      <a:r>
                        <a:rPr sz="700" spc="-5" dirty="0">
                          <a:latin typeface="Times New Roman"/>
                          <a:cs typeface="Times New Roman"/>
                        </a:rPr>
                        <a:t>gerçekleştirmek amacıyla </a:t>
                      </a:r>
                      <a:r>
                        <a:rPr sz="700" dirty="0">
                          <a:latin typeface="Times New Roman"/>
                          <a:cs typeface="Times New Roman"/>
                        </a:rPr>
                        <a:t>oluşan  kurumlara</a:t>
                      </a:r>
                      <a:r>
                        <a:rPr sz="700" spc="-45" dirty="0">
                          <a:latin typeface="Times New Roman"/>
                          <a:cs typeface="Times New Roman"/>
                        </a:rPr>
                        <a:t> </a:t>
                      </a:r>
                      <a:r>
                        <a:rPr sz="700" dirty="0">
                          <a:latin typeface="Times New Roman"/>
                          <a:cs typeface="Times New Roman"/>
                        </a:rPr>
                        <a:t>denir.</a:t>
                      </a:r>
                      <a:endParaRPr sz="700">
                        <a:latin typeface="Times New Roman"/>
                        <a:cs typeface="Times New Roman"/>
                      </a:endParaRPr>
                    </a:p>
                    <a:p>
                      <a:pPr>
                        <a:lnSpc>
                          <a:spcPct val="100000"/>
                        </a:lnSpc>
                        <a:spcBef>
                          <a:spcPts val="50"/>
                        </a:spcBef>
                      </a:pPr>
                      <a:endParaRPr sz="700">
                        <a:latin typeface="Times New Roman"/>
                        <a:cs typeface="Times New Roman"/>
                      </a:endParaRPr>
                    </a:p>
                    <a:p>
                      <a:pPr marL="27305" algn="just">
                        <a:lnSpc>
                          <a:spcPct val="100000"/>
                        </a:lnSpc>
                      </a:pPr>
                      <a:r>
                        <a:rPr sz="700" b="1" dirty="0">
                          <a:latin typeface="Times New Roman"/>
                          <a:cs typeface="Times New Roman"/>
                        </a:rPr>
                        <a:t>Finans </a:t>
                      </a:r>
                      <a:r>
                        <a:rPr sz="700" b="1" spc="-5" dirty="0">
                          <a:latin typeface="Times New Roman"/>
                          <a:cs typeface="Times New Roman"/>
                        </a:rPr>
                        <a:t>Kesimi: </a:t>
                      </a:r>
                      <a:r>
                        <a:rPr sz="700" dirty="0">
                          <a:latin typeface="Times New Roman"/>
                          <a:cs typeface="Times New Roman"/>
                        </a:rPr>
                        <a:t>Bu kurumların oluşturduğu</a:t>
                      </a:r>
                      <a:r>
                        <a:rPr sz="700" spc="-50" dirty="0">
                          <a:latin typeface="Times New Roman"/>
                          <a:cs typeface="Times New Roman"/>
                        </a:rPr>
                        <a:t> </a:t>
                      </a:r>
                      <a:r>
                        <a:rPr sz="700" b="1" spc="-10" dirty="0">
                          <a:solidFill>
                            <a:srgbClr val="702FA0"/>
                          </a:solidFill>
                          <a:latin typeface="Times New Roman"/>
                          <a:cs typeface="Times New Roman"/>
                        </a:rPr>
                        <a:t>kesim.</a:t>
                      </a:r>
                      <a:endParaRPr sz="700">
                        <a:latin typeface="Times New Roman"/>
                        <a:cs typeface="Times New Roman"/>
                      </a:endParaRPr>
                    </a:p>
                    <a:p>
                      <a:pPr>
                        <a:lnSpc>
                          <a:spcPct val="100000"/>
                        </a:lnSpc>
                        <a:spcBef>
                          <a:spcPts val="20"/>
                        </a:spcBef>
                      </a:pPr>
                      <a:endParaRPr sz="700">
                        <a:latin typeface="Times New Roman"/>
                        <a:cs typeface="Times New Roman"/>
                      </a:endParaRPr>
                    </a:p>
                    <a:p>
                      <a:pPr marL="27305" marR="144780" algn="just">
                        <a:lnSpc>
                          <a:spcPct val="101400"/>
                        </a:lnSpc>
                      </a:pPr>
                      <a:r>
                        <a:rPr sz="700" b="1" spc="-5" dirty="0">
                          <a:solidFill>
                            <a:srgbClr val="702FA0"/>
                          </a:solidFill>
                          <a:latin typeface="Times New Roman"/>
                          <a:cs typeface="Times New Roman"/>
                        </a:rPr>
                        <a:t>İşletmeler </a:t>
                      </a:r>
                      <a:r>
                        <a:rPr sz="700" b="1" dirty="0">
                          <a:solidFill>
                            <a:srgbClr val="702FA0"/>
                          </a:solidFill>
                          <a:latin typeface="Times New Roman"/>
                          <a:cs typeface="Times New Roman"/>
                        </a:rPr>
                        <a:t>f</a:t>
                      </a:r>
                      <a:r>
                        <a:rPr sz="700" dirty="0">
                          <a:latin typeface="Times New Roman"/>
                          <a:cs typeface="Times New Roman"/>
                        </a:rPr>
                        <a:t>inans kesimi içerisinde </a:t>
                      </a:r>
                      <a:r>
                        <a:rPr sz="700" spc="-5" dirty="0">
                          <a:latin typeface="Times New Roman"/>
                          <a:cs typeface="Times New Roman"/>
                        </a:rPr>
                        <a:t>zaman </a:t>
                      </a:r>
                      <a:r>
                        <a:rPr sz="700" dirty="0">
                          <a:latin typeface="Times New Roman"/>
                          <a:cs typeface="Times New Roman"/>
                        </a:rPr>
                        <a:t>zaman </a:t>
                      </a:r>
                      <a:r>
                        <a:rPr sz="700" b="1" dirty="0">
                          <a:solidFill>
                            <a:srgbClr val="702FA0"/>
                          </a:solidFill>
                          <a:latin typeface="Times New Roman"/>
                          <a:cs typeface="Times New Roman"/>
                        </a:rPr>
                        <a:t>fon </a:t>
                      </a:r>
                      <a:r>
                        <a:rPr sz="700" b="1" spc="-5" dirty="0">
                          <a:solidFill>
                            <a:srgbClr val="702FA0"/>
                          </a:solidFill>
                          <a:latin typeface="Times New Roman"/>
                          <a:cs typeface="Times New Roman"/>
                        </a:rPr>
                        <a:t>talep eden</a:t>
                      </a:r>
                      <a:r>
                        <a:rPr sz="700" spc="-5" dirty="0">
                          <a:latin typeface="Times New Roman"/>
                          <a:cs typeface="Times New Roman"/>
                        </a:rPr>
                        <a:t>,  </a:t>
                      </a:r>
                      <a:r>
                        <a:rPr sz="700" dirty="0">
                          <a:latin typeface="Times New Roman"/>
                          <a:cs typeface="Times New Roman"/>
                        </a:rPr>
                        <a:t>zaman zaman </a:t>
                      </a:r>
                      <a:r>
                        <a:rPr sz="700" spc="5" dirty="0">
                          <a:latin typeface="Times New Roman"/>
                          <a:cs typeface="Times New Roman"/>
                        </a:rPr>
                        <a:t>da </a:t>
                      </a:r>
                      <a:r>
                        <a:rPr sz="700" b="1" dirty="0">
                          <a:solidFill>
                            <a:srgbClr val="702FA0"/>
                          </a:solidFill>
                          <a:latin typeface="Times New Roman"/>
                          <a:cs typeface="Times New Roman"/>
                        </a:rPr>
                        <a:t>fon arz </a:t>
                      </a:r>
                      <a:r>
                        <a:rPr sz="700" b="1" spc="-5" dirty="0">
                          <a:solidFill>
                            <a:srgbClr val="702FA0"/>
                          </a:solidFill>
                          <a:latin typeface="Times New Roman"/>
                          <a:cs typeface="Times New Roman"/>
                        </a:rPr>
                        <a:t>eden </a:t>
                      </a:r>
                      <a:r>
                        <a:rPr sz="700" dirty="0">
                          <a:latin typeface="Times New Roman"/>
                          <a:cs typeface="Times New Roman"/>
                        </a:rPr>
                        <a:t>grup içerisinde </a:t>
                      </a:r>
                      <a:r>
                        <a:rPr sz="700" spc="-10" dirty="0">
                          <a:latin typeface="Times New Roman"/>
                          <a:cs typeface="Times New Roman"/>
                        </a:rPr>
                        <a:t>yer</a:t>
                      </a:r>
                      <a:r>
                        <a:rPr sz="700" spc="-90" dirty="0">
                          <a:latin typeface="Times New Roman"/>
                          <a:cs typeface="Times New Roman"/>
                        </a:rPr>
                        <a:t> </a:t>
                      </a:r>
                      <a:r>
                        <a:rPr sz="700" spc="-5" dirty="0">
                          <a:latin typeface="Times New Roman"/>
                          <a:cs typeface="Times New Roman"/>
                        </a:rPr>
                        <a:t>alırlar.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 name="object 16"/>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5" dirty="0">
                          <a:solidFill>
                            <a:srgbClr val="330066"/>
                          </a:solidFill>
                          <a:latin typeface="Times New Roman"/>
                          <a:cs typeface="Times New Roman"/>
                        </a:rPr>
                        <a:t>5- </a:t>
                      </a:r>
                      <a:r>
                        <a:rPr sz="900" b="1" spc="10" dirty="0">
                          <a:solidFill>
                            <a:srgbClr val="330066"/>
                          </a:solidFill>
                          <a:latin typeface="Times New Roman"/>
                          <a:cs typeface="Times New Roman"/>
                        </a:rPr>
                        <a:t>Finans kurumlarının gelişmişlik</a:t>
                      </a:r>
                      <a:r>
                        <a:rPr sz="900" b="1" spc="55" dirty="0">
                          <a:solidFill>
                            <a:srgbClr val="330066"/>
                          </a:solidFill>
                          <a:latin typeface="Times New Roman"/>
                          <a:cs typeface="Times New Roman"/>
                        </a:rPr>
                        <a:t> </a:t>
                      </a:r>
                      <a:r>
                        <a:rPr sz="900" b="1" spc="15" dirty="0">
                          <a:solidFill>
                            <a:srgbClr val="330066"/>
                          </a:solidFill>
                          <a:latin typeface="Times New Roman"/>
                          <a:cs typeface="Times New Roman"/>
                        </a:rPr>
                        <a:t>düzeyi</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0"/>
                        </a:spcBef>
                      </a:pPr>
                      <a:endParaRPr sz="800">
                        <a:latin typeface="Times New Roman"/>
                        <a:cs typeface="Times New Roman"/>
                      </a:endParaRPr>
                    </a:p>
                    <a:p>
                      <a:pPr marL="27305" marR="167005">
                        <a:lnSpc>
                          <a:spcPct val="234500"/>
                        </a:lnSpc>
                      </a:pPr>
                      <a:r>
                        <a:rPr sz="550" b="1" spc="15" dirty="0">
                          <a:solidFill>
                            <a:srgbClr val="FF0000"/>
                          </a:solidFill>
                          <a:latin typeface="Times New Roman"/>
                          <a:cs typeface="Times New Roman"/>
                        </a:rPr>
                        <a:t>Gelişmiş </a:t>
                      </a:r>
                      <a:r>
                        <a:rPr sz="550" b="1" spc="20" dirty="0">
                          <a:solidFill>
                            <a:srgbClr val="FF0000"/>
                          </a:solidFill>
                          <a:latin typeface="Times New Roman"/>
                          <a:cs typeface="Times New Roman"/>
                        </a:rPr>
                        <a:t>ve </a:t>
                      </a:r>
                      <a:r>
                        <a:rPr sz="550" b="1" spc="10" dirty="0">
                          <a:solidFill>
                            <a:srgbClr val="FF0000"/>
                          </a:solidFill>
                          <a:latin typeface="Times New Roman"/>
                          <a:cs typeface="Times New Roman"/>
                        </a:rPr>
                        <a:t>etkin </a:t>
                      </a:r>
                      <a:r>
                        <a:rPr sz="550" b="1" spc="15" dirty="0">
                          <a:solidFill>
                            <a:srgbClr val="FF0000"/>
                          </a:solidFill>
                          <a:latin typeface="Times New Roman"/>
                          <a:cs typeface="Times New Roman"/>
                        </a:rPr>
                        <a:t>bir </a:t>
                      </a:r>
                      <a:r>
                        <a:rPr sz="550" b="1" spc="10" dirty="0">
                          <a:solidFill>
                            <a:srgbClr val="FF0000"/>
                          </a:solidFill>
                          <a:latin typeface="Times New Roman"/>
                          <a:cs typeface="Times New Roman"/>
                        </a:rPr>
                        <a:t>şekilde </a:t>
                      </a:r>
                      <a:r>
                        <a:rPr sz="550" b="1" spc="15" dirty="0">
                          <a:solidFill>
                            <a:srgbClr val="FF0000"/>
                          </a:solidFill>
                          <a:latin typeface="Times New Roman"/>
                          <a:cs typeface="Times New Roman"/>
                        </a:rPr>
                        <a:t>çalışan sermaye piyasası, şu </a:t>
                      </a:r>
                      <a:r>
                        <a:rPr sz="550" b="1" spc="10" dirty="0">
                          <a:solidFill>
                            <a:srgbClr val="FF0000"/>
                          </a:solidFill>
                          <a:latin typeface="Times New Roman"/>
                          <a:cs typeface="Times New Roman"/>
                        </a:rPr>
                        <a:t>yararları sağlar;  </a:t>
                      </a:r>
                      <a:r>
                        <a:rPr sz="550" b="1" spc="15" dirty="0">
                          <a:latin typeface="Times New Roman"/>
                          <a:cs typeface="Times New Roman"/>
                        </a:rPr>
                        <a:t>1- </a:t>
                      </a:r>
                      <a:r>
                        <a:rPr sz="550" spc="5" dirty="0">
                          <a:latin typeface="Times New Roman"/>
                          <a:cs typeface="Times New Roman"/>
                        </a:rPr>
                        <a:t>İç tasarrufları </a:t>
                      </a:r>
                      <a:r>
                        <a:rPr sz="550" spc="10" dirty="0">
                          <a:latin typeface="Times New Roman"/>
                          <a:cs typeface="Times New Roman"/>
                        </a:rPr>
                        <a:t>artırıp yatırım </a:t>
                      </a:r>
                      <a:r>
                        <a:rPr sz="550" spc="15" dirty="0">
                          <a:latin typeface="Times New Roman"/>
                          <a:cs typeface="Times New Roman"/>
                        </a:rPr>
                        <a:t>hacmini</a:t>
                      </a:r>
                      <a:r>
                        <a:rPr sz="550" dirty="0">
                          <a:latin typeface="Times New Roman"/>
                          <a:cs typeface="Times New Roman"/>
                        </a:rPr>
                        <a:t> </a:t>
                      </a:r>
                      <a:r>
                        <a:rPr sz="550" spc="10" dirty="0">
                          <a:latin typeface="Times New Roman"/>
                          <a:cs typeface="Times New Roman"/>
                        </a:rPr>
                        <a:t>çoğaltır,</a:t>
                      </a:r>
                      <a:endParaRPr sz="550">
                        <a:latin typeface="Times New Roman"/>
                        <a:cs typeface="Times New Roman"/>
                      </a:endParaRPr>
                    </a:p>
                    <a:p>
                      <a:pPr marL="107950" indent="-81280">
                        <a:lnSpc>
                          <a:spcPct val="100000"/>
                        </a:lnSpc>
                        <a:spcBef>
                          <a:spcPts val="45"/>
                        </a:spcBef>
                        <a:buFont typeface="Times New Roman"/>
                        <a:buAutoNum type="arabicPlain" startAt="2"/>
                        <a:tabLst>
                          <a:tab pos="108585" algn="l"/>
                        </a:tabLst>
                      </a:pPr>
                      <a:r>
                        <a:rPr sz="550" spc="10" dirty="0">
                          <a:latin typeface="Times New Roman"/>
                          <a:cs typeface="Times New Roman"/>
                        </a:rPr>
                        <a:t>Kaynakların verimli </a:t>
                      </a:r>
                      <a:r>
                        <a:rPr sz="550" spc="15" dirty="0">
                          <a:latin typeface="Times New Roman"/>
                          <a:cs typeface="Times New Roman"/>
                        </a:rPr>
                        <a:t>kullanılmasını</a:t>
                      </a:r>
                      <a:r>
                        <a:rPr sz="550" spc="-55" dirty="0">
                          <a:latin typeface="Times New Roman"/>
                          <a:cs typeface="Times New Roman"/>
                        </a:rPr>
                        <a:t> </a:t>
                      </a:r>
                      <a:r>
                        <a:rPr sz="550" spc="5" dirty="0">
                          <a:latin typeface="Times New Roman"/>
                          <a:cs typeface="Times New Roman"/>
                        </a:rPr>
                        <a:t>sağlar,</a:t>
                      </a:r>
                      <a:endParaRPr sz="550">
                        <a:latin typeface="Times New Roman"/>
                        <a:cs typeface="Times New Roman"/>
                      </a:endParaRPr>
                    </a:p>
                    <a:p>
                      <a:pPr marL="107950" indent="-81280">
                        <a:lnSpc>
                          <a:spcPct val="100000"/>
                        </a:lnSpc>
                        <a:spcBef>
                          <a:spcPts val="50"/>
                        </a:spcBef>
                        <a:buFont typeface="Times New Roman"/>
                        <a:buAutoNum type="arabicPlain" startAt="2"/>
                        <a:tabLst>
                          <a:tab pos="108585" algn="l"/>
                        </a:tabLst>
                      </a:pPr>
                      <a:r>
                        <a:rPr sz="550" spc="10" dirty="0">
                          <a:latin typeface="Times New Roman"/>
                          <a:cs typeface="Times New Roman"/>
                        </a:rPr>
                        <a:t>Yatırım araçlarına likidite</a:t>
                      </a:r>
                      <a:r>
                        <a:rPr sz="550" spc="-45" dirty="0">
                          <a:latin typeface="Times New Roman"/>
                          <a:cs typeface="Times New Roman"/>
                        </a:rPr>
                        <a:t> </a:t>
                      </a:r>
                      <a:r>
                        <a:rPr sz="550" spc="10" dirty="0">
                          <a:latin typeface="Times New Roman"/>
                          <a:cs typeface="Times New Roman"/>
                        </a:rPr>
                        <a:t>kazandırır,</a:t>
                      </a:r>
                      <a:endParaRPr sz="550">
                        <a:latin typeface="Times New Roman"/>
                        <a:cs typeface="Times New Roman"/>
                      </a:endParaRPr>
                    </a:p>
                    <a:p>
                      <a:pPr marL="107950" indent="-81280">
                        <a:lnSpc>
                          <a:spcPct val="100000"/>
                        </a:lnSpc>
                        <a:spcBef>
                          <a:spcPts val="35"/>
                        </a:spcBef>
                        <a:buFont typeface="Times New Roman"/>
                        <a:buAutoNum type="arabicPlain" startAt="2"/>
                        <a:tabLst>
                          <a:tab pos="108585" algn="l"/>
                        </a:tabLst>
                      </a:pPr>
                      <a:r>
                        <a:rPr sz="550" spc="15" dirty="0">
                          <a:latin typeface="Times New Roman"/>
                          <a:cs typeface="Times New Roman"/>
                        </a:rPr>
                        <a:t>Riski</a:t>
                      </a:r>
                      <a:r>
                        <a:rPr sz="550" spc="-10" dirty="0">
                          <a:latin typeface="Times New Roman"/>
                          <a:cs typeface="Times New Roman"/>
                        </a:rPr>
                        <a:t> </a:t>
                      </a:r>
                      <a:r>
                        <a:rPr sz="550" spc="10" dirty="0">
                          <a:latin typeface="Times New Roman"/>
                          <a:cs typeface="Times New Roman"/>
                        </a:rPr>
                        <a:t>azaltır,</a:t>
                      </a:r>
                      <a:endParaRPr sz="550">
                        <a:latin typeface="Times New Roman"/>
                        <a:cs typeface="Times New Roman"/>
                      </a:endParaRPr>
                    </a:p>
                    <a:p>
                      <a:pPr marL="107950" indent="-81280">
                        <a:lnSpc>
                          <a:spcPct val="100000"/>
                        </a:lnSpc>
                        <a:spcBef>
                          <a:spcPts val="50"/>
                        </a:spcBef>
                        <a:buFont typeface="Times New Roman"/>
                        <a:buAutoNum type="arabicPlain" startAt="2"/>
                        <a:tabLst>
                          <a:tab pos="108585" algn="l"/>
                        </a:tabLst>
                      </a:pPr>
                      <a:r>
                        <a:rPr sz="550" spc="10" dirty="0">
                          <a:latin typeface="Times New Roman"/>
                          <a:cs typeface="Times New Roman"/>
                        </a:rPr>
                        <a:t>Faiz oranlarını </a:t>
                      </a:r>
                      <a:r>
                        <a:rPr sz="550" spc="15" dirty="0">
                          <a:latin typeface="Times New Roman"/>
                          <a:cs typeface="Times New Roman"/>
                        </a:rPr>
                        <a:t>düşürüp bölgesel </a:t>
                      </a:r>
                      <a:r>
                        <a:rPr sz="550" spc="5" dirty="0">
                          <a:latin typeface="Times New Roman"/>
                          <a:cs typeface="Times New Roman"/>
                        </a:rPr>
                        <a:t>farklılıkları </a:t>
                      </a:r>
                      <a:r>
                        <a:rPr sz="550" spc="15" dirty="0">
                          <a:latin typeface="Times New Roman"/>
                          <a:cs typeface="Times New Roman"/>
                        </a:rPr>
                        <a:t>gidermede </a:t>
                      </a:r>
                      <a:r>
                        <a:rPr sz="550" spc="5" dirty="0">
                          <a:latin typeface="Times New Roman"/>
                          <a:cs typeface="Times New Roman"/>
                        </a:rPr>
                        <a:t>katkı</a:t>
                      </a:r>
                      <a:r>
                        <a:rPr sz="550" spc="-70" dirty="0">
                          <a:latin typeface="Times New Roman"/>
                          <a:cs typeface="Times New Roman"/>
                        </a:rPr>
                        <a:t> </a:t>
                      </a:r>
                      <a:r>
                        <a:rPr sz="550" spc="5" dirty="0">
                          <a:latin typeface="Times New Roman"/>
                          <a:cs typeface="Times New Roman"/>
                        </a:rPr>
                        <a:t>sağlar.</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10"/>
                        </a:spcBef>
                      </a:pPr>
                      <a:endParaRPr sz="850">
                        <a:latin typeface="Times New Roman"/>
                        <a:cs typeface="Times New Roman"/>
                      </a:endParaRPr>
                    </a:p>
                    <a:p>
                      <a:pPr marL="27305" marR="102870" algn="just">
                        <a:lnSpc>
                          <a:spcPct val="107300"/>
                        </a:lnSpc>
                      </a:pPr>
                      <a:r>
                        <a:rPr sz="550" b="1" spc="10" dirty="0">
                          <a:latin typeface="Times New Roman"/>
                          <a:cs typeface="Times New Roman"/>
                        </a:rPr>
                        <a:t>***</a:t>
                      </a:r>
                      <a:r>
                        <a:rPr sz="550" spc="10" dirty="0">
                          <a:latin typeface="Times New Roman"/>
                          <a:cs typeface="Times New Roman"/>
                        </a:rPr>
                        <a:t>İhtiyaç </a:t>
                      </a:r>
                      <a:r>
                        <a:rPr sz="550" spc="15" dirty="0">
                          <a:latin typeface="Times New Roman"/>
                          <a:cs typeface="Times New Roman"/>
                        </a:rPr>
                        <a:t>duyduklarında </a:t>
                      </a:r>
                      <a:r>
                        <a:rPr sz="550" spc="20" dirty="0">
                          <a:latin typeface="Times New Roman"/>
                          <a:cs typeface="Times New Roman"/>
                        </a:rPr>
                        <a:t>çok </a:t>
                      </a:r>
                      <a:r>
                        <a:rPr sz="550" spc="15" dirty="0">
                          <a:latin typeface="Times New Roman"/>
                          <a:cs typeface="Times New Roman"/>
                        </a:rPr>
                        <a:t>kolay </a:t>
                      </a:r>
                      <a:r>
                        <a:rPr sz="550" spc="10" dirty="0">
                          <a:latin typeface="Times New Roman"/>
                          <a:cs typeface="Times New Roman"/>
                        </a:rPr>
                        <a:t>fon tedarik etme </a:t>
                      </a:r>
                      <a:r>
                        <a:rPr sz="550" spc="15" dirty="0">
                          <a:latin typeface="Times New Roman"/>
                          <a:cs typeface="Times New Roman"/>
                        </a:rPr>
                        <a:t>imkanına sahip </a:t>
                      </a:r>
                      <a:r>
                        <a:rPr sz="550" spc="10" dirty="0">
                          <a:latin typeface="Times New Roman"/>
                          <a:cs typeface="Times New Roman"/>
                        </a:rPr>
                        <a:t>işletmeler,  </a:t>
                      </a:r>
                      <a:r>
                        <a:rPr sz="550" spc="5" dirty="0">
                          <a:latin typeface="Times New Roman"/>
                          <a:cs typeface="Times New Roman"/>
                        </a:rPr>
                        <a:t>ihtiyat </a:t>
                      </a:r>
                      <a:r>
                        <a:rPr sz="550" spc="10" dirty="0">
                          <a:latin typeface="Times New Roman"/>
                          <a:cs typeface="Times New Roman"/>
                        </a:rPr>
                        <a:t>saikiyle </a:t>
                      </a:r>
                      <a:r>
                        <a:rPr sz="550" spc="15" dirty="0">
                          <a:latin typeface="Times New Roman"/>
                          <a:cs typeface="Times New Roman"/>
                        </a:rPr>
                        <a:t>nakit bulundurma </a:t>
                      </a:r>
                      <a:r>
                        <a:rPr sz="550" spc="10" dirty="0">
                          <a:latin typeface="Times New Roman"/>
                          <a:cs typeface="Times New Roman"/>
                        </a:rPr>
                        <a:t>gibi </a:t>
                      </a:r>
                      <a:r>
                        <a:rPr sz="550" spc="15" dirty="0">
                          <a:latin typeface="Times New Roman"/>
                          <a:cs typeface="Times New Roman"/>
                        </a:rPr>
                        <a:t>bir </a:t>
                      </a:r>
                      <a:r>
                        <a:rPr sz="550" spc="10" dirty="0">
                          <a:latin typeface="Times New Roman"/>
                          <a:cs typeface="Times New Roman"/>
                        </a:rPr>
                        <a:t>zorunluluk </a:t>
                      </a:r>
                      <a:r>
                        <a:rPr sz="550" spc="15" dirty="0">
                          <a:latin typeface="Times New Roman"/>
                          <a:cs typeface="Times New Roman"/>
                        </a:rPr>
                        <a:t>duymazlar. </a:t>
                      </a:r>
                      <a:r>
                        <a:rPr sz="550" spc="10" dirty="0">
                          <a:latin typeface="Times New Roman"/>
                          <a:cs typeface="Times New Roman"/>
                        </a:rPr>
                        <a:t>Dolayısıyla  </a:t>
                      </a:r>
                      <a:r>
                        <a:rPr sz="550" spc="15" dirty="0">
                          <a:latin typeface="Times New Roman"/>
                          <a:cs typeface="Times New Roman"/>
                        </a:rPr>
                        <a:t>daha </a:t>
                      </a:r>
                      <a:r>
                        <a:rPr sz="550" spc="10" dirty="0">
                          <a:latin typeface="Times New Roman"/>
                          <a:cs typeface="Times New Roman"/>
                        </a:rPr>
                        <a:t>az </a:t>
                      </a:r>
                      <a:r>
                        <a:rPr sz="550" spc="15" dirty="0">
                          <a:latin typeface="Times New Roman"/>
                          <a:cs typeface="Times New Roman"/>
                        </a:rPr>
                        <a:t>işletme </a:t>
                      </a:r>
                      <a:r>
                        <a:rPr sz="550" spc="10" dirty="0">
                          <a:latin typeface="Times New Roman"/>
                          <a:cs typeface="Times New Roman"/>
                        </a:rPr>
                        <a:t>sermayesi ile faaliyetlerini gerçekleştirme </a:t>
                      </a:r>
                      <a:r>
                        <a:rPr sz="550" spc="15" dirty="0">
                          <a:latin typeface="Times New Roman"/>
                          <a:cs typeface="Times New Roman"/>
                        </a:rPr>
                        <a:t>imkanı</a:t>
                      </a:r>
                      <a:r>
                        <a:rPr sz="550" spc="-40" dirty="0">
                          <a:latin typeface="Times New Roman"/>
                          <a:cs typeface="Times New Roman"/>
                        </a:rPr>
                        <a:t> </a:t>
                      </a:r>
                      <a:r>
                        <a:rPr sz="550" spc="10" dirty="0">
                          <a:latin typeface="Times New Roman"/>
                          <a:cs typeface="Times New Roman"/>
                        </a:rPr>
                        <a:t>doğacaktır.</a:t>
                      </a:r>
                      <a:endParaRPr sz="550">
                        <a:latin typeface="Times New Roman"/>
                        <a:cs typeface="Times New Roman"/>
                      </a:endParaRPr>
                    </a:p>
                  </a:txBody>
                  <a:tcPr marL="0" marR="0" marT="508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430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4" name="object 4"/>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0224" y="213512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6" name="object 6"/>
          <p:cNvSpPr txBox="1"/>
          <p:nvPr/>
        </p:nvSpPr>
        <p:spPr>
          <a:xfrm>
            <a:off x="1694172" y="2704563"/>
            <a:ext cx="1085850" cy="168275"/>
          </a:xfrm>
          <a:prstGeom prst="rect">
            <a:avLst/>
          </a:prstGeom>
        </p:spPr>
        <p:txBody>
          <a:bodyPr vert="horz" wrap="square" lIns="0" tIns="17145" rIns="0" bIns="0" rtlCol="0">
            <a:spAutoFit/>
          </a:bodyPr>
          <a:lstStyle/>
          <a:p>
            <a:pPr marL="12700">
              <a:lnSpc>
                <a:spcPct val="100000"/>
              </a:lnSpc>
              <a:spcBef>
                <a:spcPts val="135"/>
              </a:spcBef>
            </a:pPr>
            <a:r>
              <a:rPr sz="900" b="1" spc="15" dirty="0">
                <a:latin typeface="Times New Roman"/>
                <a:cs typeface="Times New Roman"/>
              </a:rPr>
              <a:t>Piyasa </a:t>
            </a:r>
            <a:r>
              <a:rPr sz="900" b="1" spc="10" dirty="0">
                <a:latin typeface="Times New Roman"/>
                <a:cs typeface="Times New Roman"/>
              </a:rPr>
              <a:t>Faiz</a:t>
            </a:r>
            <a:r>
              <a:rPr sz="900" b="1" spc="-40" dirty="0">
                <a:latin typeface="Times New Roman"/>
                <a:cs typeface="Times New Roman"/>
              </a:rPr>
              <a:t> </a:t>
            </a:r>
            <a:r>
              <a:rPr sz="900" b="1" spc="15" dirty="0">
                <a:latin typeface="Times New Roman"/>
                <a:cs typeface="Times New Roman"/>
              </a:rPr>
              <a:t>Oranları</a:t>
            </a:r>
            <a:endParaRPr sz="900">
              <a:latin typeface="Times New Roman"/>
              <a:cs typeface="Times New Roman"/>
            </a:endParaRPr>
          </a:p>
        </p:txBody>
      </p:sp>
      <p:sp>
        <p:nvSpPr>
          <p:cNvPr id="7" name="object 7"/>
          <p:cNvSpPr/>
          <p:nvPr/>
        </p:nvSpPr>
        <p:spPr>
          <a:xfrm>
            <a:off x="902208" y="169316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8" name="object 8"/>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dirty="0">
                          <a:latin typeface="Times New Roman"/>
                          <a:cs typeface="Times New Roman"/>
                        </a:rPr>
                        <a:t>Faiz</a:t>
                      </a:r>
                      <a:endParaRPr sz="700">
                        <a:latin typeface="Times New Roman"/>
                        <a:cs typeface="Times New Roman"/>
                      </a:endParaRPr>
                    </a:p>
                    <a:p>
                      <a:pPr marL="27305" marR="104139" algn="just">
                        <a:lnSpc>
                          <a:spcPct val="106000"/>
                        </a:lnSpc>
                        <a:spcBef>
                          <a:spcPts val="10"/>
                        </a:spcBef>
                      </a:pPr>
                      <a:r>
                        <a:rPr sz="500" spc="5" dirty="0">
                          <a:latin typeface="Times New Roman"/>
                          <a:cs typeface="Times New Roman"/>
                        </a:rPr>
                        <a:t>Bir </a:t>
                      </a:r>
                      <a:r>
                        <a:rPr sz="500" spc="10" dirty="0">
                          <a:latin typeface="Times New Roman"/>
                          <a:cs typeface="Times New Roman"/>
                        </a:rPr>
                        <a:t>başkasından ödünç </a:t>
                      </a:r>
                      <a:r>
                        <a:rPr sz="500" spc="5" dirty="0">
                          <a:latin typeface="Times New Roman"/>
                          <a:cs typeface="Times New Roman"/>
                        </a:rPr>
                        <a:t>olarak alınan paranın, belli </a:t>
                      </a:r>
                      <a:r>
                        <a:rPr sz="500" spc="10" dirty="0">
                          <a:latin typeface="Times New Roman"/>
                          <a:cs typeface="Times New Roman"/>
                        </a:rPr>
                        <a:t>bir süre boyunca işletilmek üzere  </a:t>
                      </a:r>
                      <a:r>
                        <a:rPr sz="500" spc="5" dirty="0">
                          <a:latin typeface="Times New Roman"/>
                          <a:cs typeface="Times New Roman"/>
                        </a:rPr>
                        <a:t>kiralanması </a:t>
                      </a:r>
                      <a:r>
                        <a:rPr sz="500" dirty="0">
                          <a:latin typeface="Times New Roman"/>
                          <a:cs typeface="Times New Roman"/>
                        </a:rPr>
                        <a:t>karşılığında ödenecek </a:t>
                      </a:r>
                      <a:r>
                        <a:rPr sz="500" spc="5" dirty="0">
                          <a:latin typeface="Times New Roman"/>
                          <a:cs typeface="Times New Roman"/>
                        </a:rPr>
                        <a:t>kira </a:t>
                      </a:r>
                      <a:r>
                        <a:rPr sz="500" dirty="0">
                          <a:latin typeface="Times New Roman"/>
                          <a:cs typeface="Times New Roman"/>
                        </a:rPr>
                        <a:t>bedeli </a:t>
                      </a:r>
                      <a:r>
                        <a:rPr sz="500" spc="5" dirty="0">
                          <a:latin typeface="Times New Roman"/>
                          <a:cs typeface="Times New Roman"/>
                        </a:rPr>
                        <a:t>olarak</a:t>
                      </a:r>
                      <a:r>
                        <a:rPr sz="500" spc="-50" dirty="0">
                          <a:latin typeface="Times New Roman"/>
                          <a:cs typeface="Times New Roman"/>
                        </a:rPr>
                        <a:t> </a:t>
                      </a:r>
                      <a:r>
                        <a:rPr sz="500" spc="5" dirty="0">
                          <a:latin typeface="Times New Roman"/>
                          <a:cs typeface="Times New Roman"/>
                        </a:rPr>
                        <a:t>tanımlanabilir.</a:t>
                      </a:r>
                      <a:endParaRPr sz="500">
                        <a:latin typeface="Times New Roman"/>
                        <a:cs typeface="Times New Roman"/>
                      </a:endParaRPr>
                    </a:p>
                    <a:p>
                      <a:pPr>
                        <a:lnSpc>
                          <a:spcPct val="100000"/>
                        </a:lnSpc>
                        <a:spcBef>
                          <a:spcPts val="5"/>
                        </a:spcBef>
                      </a:pPr>
                      <a:endParaRPr sz="600">
                        <a:latin typeface="Times New Roman"/>
                        <a:cs typeface="Times New Roman"/>
                      </a:endParaRPr>
                    </a:p>
                    <a:p>
                      <a:pPr marL="27305">
                        <a:lnSpc>
                          <a:spcPct val="100000"/>
                        </a:lnSpc>
                        <a:spcBef>
                          <a:spcPts val="5"/>
                        </a:spcBef>
                      </a:pPr>
                      <a:r>
                        <a:rPr sz="700" b="1" dirty="0">
                          <a:latin typeface="Times New Roman"/>
                          <a:cs typeface="Times New Roman"/>
                        </a:rPr>
                        <a:t>Basit</a:t>
                      </a:r>
                      <a:r>
                        <a:rPr sz="700" b="1" spc="-20" dirty="0">
                          <a:latin typeface="Times New Roman"/>
                          <a:cs typeface="Times New Roman"/>
                        </a:rPr>
                        <a:t> </a:t>
                      </a:r>
                      <a:r>
                        <a:rPr sz="700" b="1" dirty="0">
                          <a:latin typeface="Times New Roman"/>
                          <a:cs typeface="Times New Roman"/>
                        </a:rPr>
                        <a:t>faiz</a:t>
                      </a:r>
                      <a:endParaRPr sz="700">
                        <a:latin typeface="Times New Roman"/>
                        <a:cs typeface="Times New Roman"/>
                      </a:endParaRPr>
                    </a:p>
                    <a:p>
                      <a:pPr marL="27305" marR="102870" algn="just">
                        <a:lnSpc>
                          <a:spcPct val="105300"/>
                        </a:lnSpc>
                        <a:spcBef>
                          <a:spcPts val="10"/>
                        </a:spcBef>
                      </a:pPr>
                      <a:r>
                        <a:rPr sz="500" spc="10" dirty="0">
                          <a:latin typeface="Times New Roman"/>
                          <a:cs typeface="Times New Roman"/>
                        </a:rPr>
                        <a:t>Kısa </a:t>
                      </a:r>
                      <a:r>
                        <a:rPr sz="500" spc="5" dirty="0">
                          <a:latin typeface="Times New Roman"/>
                          <a:cs typeface="Times New Roman"/>
                        </a:rPr>
                        <a:t>vadeli </a:t>
                      </a:r>
                      <a:r>
                        <a:rPr sz="500" spc="10" dirty="0">
                          <a:latin typeface="Times New Roman"/>
                          <a:cs typeface="Times New Roman"/>
                        </a:rPr>
                        <a:t>(1 </a:t>
                      </a:r>
                      <a:r>
                        <a:rPr sz="500" spc="5" dirty="0">
                          <a:latin typeface="Times New Roman"/>
                          <a:cs typeface="Times New Roman"/>
                        </a:rPr>
                        <a:t>yıldan </a:t>
                      </a:r>
                      <a:r>
                        <a:rPr sz="500" spc="10" dirty="0">
                          <a:latin typeface="Times New Roman"/>
                          <a:cs typeface="Times New Roman"/>
                        </a:rPr>
                        <a:t>az) </a:t>
                      </a:r>
                      <a:r>
                        <a:rPr sz="500" spc="5" dirty="0">
                          <a:latin typeface="Times New Roman"/>
                          <a:cs typeface="Times New Roman"/>
                        </a:rPr>
                        <a:t>kredi </a:t>
                      </a:r>
                      <a:r>
                        <a:rPr sz="500" spc="10" dirty="0">
                          <a:latin typeface="Times New Roman"/>
                          <a:cs typeface="Times New Roman"/>
                        </a:rPr>
                        <a:t>işlemlerinde </a:t>
                      </a:r>
                      <a:r>
                        <a:rPr sz="500" spc="5" dirty="0">
                          <a:latin typeface="Times New Roman"/>
                          <a:cs typeface="Times New Roman"/>
                        </a:rPr>
                        <a:t>kullanılır. Bir </a:t>
                      </a:r>
                      <a:r>
                        <a:rPr sz="500" spc="10" dirty="0">
                          <a:latin typeface="Times New Roman"/>
                          <a:cs typeface="Times New Roman"/>
                        </a:rPr>
                        <a:t>başkasından </a:t>
                      </a:r>
                      <a:r>
                        <a:rPr sz="500" spc="5" dirty="0">
                          <a:latin typeface="Times New Roman"/>
                          <a:cs typeface="Times New Roman"/>
                        </a:rPr>
                        <a:t>ödünç olarak  alınan parayı kullanma karşılığında </a:t>
                      </a:r>
                      <a:r>
                        <a:rPr sz="500" spc="10" dirty="0">
                          <a:latin typeface="Times New Roman"/>
                          <a:cs typeface="Times New Roman"/>
                        </a:rPr>
                        <a:t>ödemesi </a:t>
                      </a:r>
                      <a:r>
                        <a:rPr sz="500" spc="5" dirty="0">
                          <a:latin typeface="Times New Roman"/>
                          <a:cs typeface="Times New Roman"/>
                        </a:rPr>
                        <a:t>gereken </a:t>
                      </a:r>
                      <a:r>
                        <a:rPr sz="500" spc="15" dirty="0">
                          <a:latin typeface="Times New Roman"/>
                          <a:cs typeface="Times New Roman"/>
                        </a:rPr>
                        <a:t>borç </a:t>
                      </a:r>
                      <a:r>
                        <a:rPr sz="500" spc="5" dirty="0">
                          <a:latin typeface="Times New Roman"/>
                          <a:cs typeface="Times New Roman"/>
                        </a:rPr>
                        <a:t>için belirlenmiş </a:t>
                      </a:r>
                      <a:r>
                        <a:rPr sz="500" spc="10" dirty="0">
                          <a:latin typeface="Times New Roman"/>
                          <a:cs typeface="Times New Roman"/>
                        </a:rPr>
                        <a:t>bir </a:t>
                      </a:r>
                      <a:r>
                        <a:rPr sz="500" spc="5" dirty="0">
                          <a:latin typeface="Times New Roman"/>
                          <a:cs typeface="Times New Roman"/>
                        </a:rPr>
                        <a:t>orandır.  </a:t>
                      </a:r>
                      <a:r>
                        <a:rPr sz="500" spc="10" dirty="0">
                          <a:latin typeface="Times New Roman"/>
                          <a:cs typeface="Times New Roman"/>
                        </a:rPr>
                        <a:t>Borcun </a:t>
                      </a:r>
                      <a:r>
                        <a:rPr sz="500" spc="5" dirty="0">
                          <a:latin typeface="Times New Roman"/>
                          <a:cs typeface="Times New Roman"/>
                        </a:rPr>
                        <a:t>anaparası </a:t>
                      </a:r>
                      <a:r>
                        <a:rPr sz="500" spc="10" dirty="0">
                          <a:latin typeface="Times New Roman"/>
                          <a:cs typeface="Times New Roman"/>
                        </a:rPr>
                        <a:t>üzerinden </a:t>
                      </a:r>
                      <a:r>
                        <a:rPr sz="500" spc="5" dirty="0">
                          <a:latin typeface="Times New Roman"/>
                          <a:cs typeface="Times New Roman"/>
                        </a:rPr>
                        <a:t>hesaplanır. </a:t>
                      </a:r>
                      <a:r>
                        <a:rPr sz="500" spc="10" dirty="0">
                          <a:latin typeface="Times New Roman"/>
                          <a:cs typeface="Times New Roman"/>
                        </a:rPr>
                        <a:t>Her dönem sonunda </a:t>
                      </a:r>
                      <a:r>
                        <a:rPr sz="500" spc="5" dirty="0">
                          <a:latin typeface="Times New Roman"/>
                          <a:cs typeface="Times New Roman"/>
                        </a:rPr>
                        <a:t>anapara sabit kalmakta, </a:t>
                      </a:r>
                      <a:r>
                        <a:rPr sz="500" spc="10" dirty="0">
                          <a:latin typeface="Times New Roman"/>
                          <a:cs typeface="Times New Roman"/>
                        </a:rPr>
                        <a:t>o  </a:t>
                      </a:r>
                      <a:r>
                        <a:rPr sz="500" dirty="0">
                          <a:latin typeface="Times New Roman"/>
                          <a:cs typeface="Times New Roman"/>
                        </a:rPr>
                        <a:t>döneme </a:t>
                      </a:r>
                      <a:r>
                        <a:rPr sz="500" spc="5" dirty="0">
                          <a:latin typeface="Times New Roman"/>
                          <a:cs typeface="Times New Roman"/>
                        </a:rPr>
                        <a:t>ait faiz tutarı </a:t>
                      </a:r>
                      <a:r>
                        <a:rPr sz="500" spc="10" dirty="0">
                          <a:latin typeface="Times New Roman"/>
                          <a:cs typeface="Times New Roman"/>
                        </a:rPr>
                        <a:t>bir </a:t>
                      </a:r>
                      <a:r>
                        <a:rPr sz="500" dirty="0">
                          <a:latin typeface="Times New Roman"/>
                          <a:cs typeface="Times New Roman"/>
                        </a:rPr>
                        <a:t>sonraki dönemde </a:t>
                      </a:r>
                      <a:r>
                        <a:rPr sz="500" spc="5" dirty="0">
                          <a:latin typeface="Times New Roman"/>
                          <a:cs typeface="Times New Roman"/>
                        </a:rPr>
                        <a:t>anaparaya</a:t>
                      </a:r>
                      <a:r>
                        <a:rPr sz="500" spc="-55" dirty="0">
                          <a:latin typeface="Times New Roman"/>
                          <a:cs typeface="Times New Roman"/>
                        </a:rPr>
                        <a:t> </a:t>
                      </a:r>
                      <a:r>
                        <a:rPr sz="500" u="sng" spc="5" dirty="0">
                          <a:uFill>
                            <a:solidFill>
                              <a:srgbClr val="000000"/>
                            </a:solidFill>
                          </a:uFill>
                          <a:latin typeface="Times New Roman"/>
                          <a:cs typeface="Times New Roman"/>
                        </a:rPr>
                        <a:t>eklenmemektedir</a:t>
                      </a:r>
                      <a:r>
                        <a:rPr sz="500" spc="5" dirty="0">
                          <a:latin typeface="Times New Roman"/>
                          <a:cs typeface="Times New Roman"/>
                        </a:rPr>
                        <a:t>.</a:t>
                      </a:r>
                      <a:endParaRPr sz="500">
                        <a:latin typeface="Times New Roman"/>
                        <a:cs typeface="Times New Roman"/>
                      </a:endParaRPr>
                    </a:p>
                    <a:p>
                      <a:pPr>
                        <a:lnSpc>
                          <a:spcPct val="100000"/>
                        </a:lnSpc>
                        <a:spcBef>
                          <a:spcPts val="20"/>
                        </a:spcBef>
                      </a:pPr>
                      <a:endParaRPr sz="600">
                        <a:latin typeface="Times New Roman"/>
                        <a:cs typeface="Times New Roman"/>
                      </a:endParaRPr>
                    </a:p>
                    <a:p>
                      <a:pPr marL="27305">
                        <a:lnSpc>
                          <a:spcPct val="100000"/>
                        </a:lnSpc>
                        <a:spcBef>
                          <a:spcPts val="5"/>
                        </a:spcBef>
                      </a:pPr>
                      <a:r>
                        <a:rPr sz="700" b="1" spc="-5" dirty="0">
                          <a:latin typeface="Times New Roman"/>
                          <a:cs typeface="Times New Roman"/>
                        </a:rPr>
                        <a:t>Bileşik</a:t>
                      </a:r>
                      <a:r>
                        <a:rPr sz="700" b="1" spc="-10" dirty="0">
                          <a:latin typeface="Times New Roman"/>
                          <a:cs typeface="Times New Roman"/>
                        </a:rPr>
                        <a:t> </a:t>
                      </a:r>
                      <a:r>
                        <a:rPr sz="700" b="1" dirty="0">
                          <a:latin typeface="Times New Roman"/>
                          <a:cs typeface="Times New Roman"/>
                        </a:rPr>
                        <a:t>faiz</a:t>
                      </a:r>
                      <a:endParaRPr sz="700">
                        <a:latin typeface="Times New Roman"/>
                        <a:cs typeface="Times New Roman"/>
                      </a:endParaRPr>
                    </a:p>
                    <a:p>
                      <a:pPr marL="27305" marR="102870" algn="just">
                        <a:lnSpc>
                          <a:spcPct val="105300"/>
                        </a:lnSpc>
                      </a:pPr>
                      <a:r>
                        <a:rPr sz="500" spc="10" dirty="0">
                          <a:latin typeface="Times New Roman"/>
                          <a:cs typeface="Times New Roman"/>
                        </a:rPr>
                        <a:t>Uzun </a:t>
                      </a:r>
                      <a:r>
                        <a:rPr sz="500" spc="5" dirty="0">
                          <a:latin typeface="Times New Roman"/>
                          <a:cs typeface="Times New Roman"/>
                        </a:rPr>
                        <a:t>vadeli(1 yıldan </a:t>
                      </a:r>
                      <a:r>
                        <a:rPr sz="500" spc="10" dirty="0">
                          <a:latin typeface="Times New Roman"/>
                          <a:cs typeface="Times New Roman"/>
                        </a:rPr>
                        <a:t>çok) </a:t>
                      </a:r>
                      <a:r>
                        <a:rPr sz="500" spc="5" dirty="0">
                          <a:latin typeface="Times New Roman"/>
                          <a:cs typeface="Times New Roman"/>
                        </a:rPr>
                        <a:t>kredi </a:t>
                      </a:r>
                      <a:r>
                        <a:rPr sz="500" spc="10" dirty="0">
                          <a:latin typeface="Times New Roman"/>
                          <a:cs typeface="Times New Roman"/>
                        </a:rPr>
                        <a:t>işlemlerinde </a:t>
                      </a:r>
                      <a:r>
                        <a:rPr sz="500" spc="5" dirty="0">
                          <a:latin typeface="Times New Roman"/>
                          <a:cs typeface="Times New Roman"/>
                        </a:rPr>
                        <a:t>kullanılır. </a:t>
                      </a:r>
                      <a:r>
                        <a:rPr sz="500" spc="10" dirty="0">
                          <a:latin typeface="Times New Roman"/>
                          <a:cs typeface="Times New Roman"/>
                        </a:rPr>
                        <a:t>Her dönem sonunda hesaplanan  </a:t>
                      </a:r>
                      <a:r>
                        <a:rPr sz="500" spc="5" dirty="0">
                          <a:latin typeface="Times New Roman"/>
                          <a:cs typeface="Times New Roman"/>
                        </a:rPr>
                        <a:t>faiz tutarı, </a:t>
                      </a:r>
                      <a:r>
                        <a:rPr sz="500" spc="10" dirty="0">
                          <a:latin typeface="Times New Roman"/>
                          <a:cs typeface="Times New Roman"/>
                        </a:rPr>
                        <a:t>o dönem başındaki </a:t>
                      </a:r>
                      <a:r>
                        <a:rPr sz="500" u="sng" spc="5" dirty="0">
                          <a:uFill>
                            <a:solidFill>
                              <a:srgbClr val="000000"/>
                            </a:solidFill>
                          </a:uFill>
                          <a:latin typeface="Times New Roman"/>
                          <a:cs typeface="Times New Roman"/>
                        </a:rPr>
                        <a:t>anaparaya eklenerek</a:t>
                      </a:r>
                      <a:r>
                        <a:rPr sz="500" spc="5" dirty="0">
                          <a:latin typeface="Times New Roman"/>
                          <a:cs typeface="Times New Roman"/>
                        </a:rPr>
                        <a:t> </a:t>
                      </a:r>
                      <a:r>
                        <a:rPr sz="500" spc="15" dirty="0">
                          <a:latin typeface="Times New Roman"/>
                          <a:cs typeface="Times New Roman"/>
                        </a:rPr>
                        <a:t>bir </a:t>
                      </a:r>
                      <a:r>
                        <a:rPr sz="500" spc="5" dirty="0">
                          <a:latin typeface="Times New Roman"/>
                          <a:cs typeface="Times New Roman"/>
                        </a:rPr>
                        <a:t>sonraki </a:t>
                      </a:r>
                      <a:r>
                        <a:rPr sz="500" spc="10" dirty="0">
                          <a:latin typeface="Times New Roman"/>
                          <a:cs typeface="Times New Roman"/>
                        </a:rPr>
                        <a:t>döneme </a:t>
                      </a:r>
                      <a:r>
                        <a:rPr sz="500" spc="5" dirty="0">
                          <a:latin typeface="Times New Roman"/>
                          <a:cs typeface="Times New Roman"/>
                        </a:rPr>
                        <a:t>ait </a:t>
                      </a:r>
                      <a:r>
                        <a:rPr sz="500" spc="10" dirty="0">
                          <a:latin typeface="Times New Roman"/>
                          <a:cs typeface="Times New Roman"/>
                        </a:rPr>
                        <a:t>anapara  </a:t>
                      </a:r>
                      <a:r>
                        <a:rPr sz="500" spc="5" dirty="0">
                          <a:latin typeface="Times New Roman"/>
                          <a:cs typeface="Times New Roman"/>
                        </a:rPr>
                        <a:t>bulunur. Bir </a:t>
                      </a:r>
                      <a:r>
                        <a:rPr sz="500" spc="10" dirty="0">
                          <a:latin typeface="Times New Roman"/>
                          <a:cs typeface="Times New Roman"/>
                        </a:rPr>
                        <a:t>başka </a:t>
                      </a:r>
                      <a:r>
                        <a:rPr sz="500" spc="5" dirty="0">
                          <a:latin typeface="Times New Roman"/>
                          <a:cs typeface="Times New Roman"/>
                        </a:rPr>
                        <a:t>ifade ile </a:t>
                      </a:r>
                      <a:r>
                        <a:rPr sz="500" spc="10" dirty="0">
                          <a:latin typeface="Times New Roman"/>
                          <a:cs typeface="Times New Roman"/>
                        </a:rPr>
                        <a:t>bir dönemin baliğ değeri bir </a:t>
                      </a:r>
                      <a:r>
                        <a:rPr sz="500" spc="5" dirty="0">
                          <a:latin typeface="Times New Roman"/>
                          <a:cs typeface="Times New Roman"/>
                        </a:rPr>
                        <a:t>sonraki </a:t>
                      </a:r>
                      <a:r>
                        <a:rPr sz="500" spc="10" dirty="0">
                          <a:latin typeface="Times New Roman"/>
                          <a:cs typeface="Times New Roman"/>
                        </a:rPr>
                        <a:t>dönemin </a:t>
                      </a:r>
                      <a:r>
                        <a:rPr sz="500" spc="5" dirty="0">
                          <a:latin typeface="Times New Roman"/>
                          <a:cs typeface="Times New Roman"/>
                        </a:rPr>
                        <a:t>anaparasını  </a:t>
                      </a:r>
                      <a:r>
                        <a:rPr sz="500" dirty="0">
                          <a:latin typeface="Times New Roman"/>
                          <a:cs typeface="Times New Roman"/>
                        </a:rPr>
                        <a:t>oluşturur.</a:t>
                      </a:r>
                      <a:endParaRPr sz="50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0" name="object 10"/>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40"/>
                        </a:spcBef>
                      </a:pPr>
                      <a:endParaRPr sz="600">
                        <a:latin typeface="Times New Roman"/>
                        <a:cs typeface="Times New Roman"/>
                      </a:endParaRPr>
                    </a:p>
                    <a:p>
                      <a:pPr marL="27305">
                        <a:lnSpc>
                          <a:spcPct val="100000"/>
                        </a:lnSpc>
                      </a:pPr>
                      <a:r>
                        <a:rPr sz="700" b="1" dirty="0">
                          <a:latin typeface="Times New Roman"/>
                          <a:cs typeface="Times New Roman"/>
                        </a:rPr>
                        <a:t>Nominal Faiz</a:t>
                      </a:r>
                      <a:r>
                        <a:rPr sz="700" b="1" spc="-15"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marL="27305">
                        <a:lnSpc>
                          <a:spcPct val="100000"/>
                        </a:lnSpc>
                        <a:spcBef>
                          <a:spcPts val="40"/>
                        </a:spcBef>
                      </a:pPr>
                      <a:r>
                        <a:rPr sz="550" spc="15" dirty="0">
                          <a:latin typeface="Times New Roman"/>
                          <a:cs typeface="Times New Roman"/>
                        </a:rPr>
                        <a:t>Banka </a:t>
                      </a:r>
                      <a:r>
                        <a:rPr sz="550" spc="5" dirty="0">
                          <a:latin typeface="Times New Roman"/>
                          <a:cs typeface="Times New Roman"/>
                        </a:rPr>
                        <a:t>veya </a:t>
                      </a:r>
                      <a:r>
                        <a:rPr sz="550" spc="10" dirty="0">
                          <a:latin typeface="Times New Roman"/>
                          <a:cs typeface="Times New Roman"/>
                        </a:rPr>
                        <a:t>türevleri gibi kurumlar tarafından açıklanan oranlara</a:t>
                      </a:r>
                      <a:r>
                        <a:rPr sz="550" spc="5" dirty="0">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spcBef>
                          <a:spcPts val="15"/>
                        </a:spcBef>
                      </a:pPr>
                      <a:endParaRPr sz="600">
                        <a:latin typeface="Times New Roman"/>
                        <a:cs typeface="Times New Roman"/>
                      </a:endParaRPr>
                    </a:p>
                    <a:p>
                      <a:pPr marL="27305">
                        <a:lnSpc>
                          <a:spcPct val="100000"/>
                        </a:lnSpc>
                      </a:pPr>
                      <a:r>
                        <a:rPr sz="700" b="1" dirty="0">
                          <a:latin typeface="Times New Roman"/>
                          <a:cs typeface="Times New Roman"/>
                        </a:rPr>
                        <a:t>Reel faiz</a:t>
                      </a:r>
                      <a:r>
                        <a:rPr sz="700" b="1" spc="-30"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marL="27305" marR="142240">
                        <a:lnSpc>
                          <a:spcPts val="710"/>
                        </a:lnSpc>
                        <a:spcBef>
                          <a:spcPts val="25"/>
                        </a:spcBef>
                      </a:pPr>
                      <a:r>
                        <a:rPr sz="550" spc="10" dirty="0">
                          <a:latin typeface="Times New Roman"/>
                          <a:cs typeface="Times New Roman"/>
                        </a:rPr>
                        <a:t>Enflasyona göre </a:t>
                      </a:r>
                      <a:r>
                        <a:rPr sz="550" spc="15" dirty="0">
                          <a:latin typeface="Times New Roman"/>
                          <a:cs typeface="Times New Roman"/>
                        </a:rPr>
                        <a:t>düzenlenmiş </a:t>
                      </a:r>
                      <a:r>
                        <a:rPr sz="550" i="1" spc="10" dirty="0">
                          <a:latin typeface="Times New Roman"/>
                          <a:cs typeface="Times New Roman"/>
                        </a:rPr>
                        <a:t>(enflasyon, beklenen enflasyon </a:t>
                      </a:r>
                      <a:r>
                        <a:rPr sz="550" i="1" spc="15" dirty="0">
                          <a:latin typeface="Times New Roman"/>
                          <a:cs typeface="Times New Roman"/>
                        </a:rPr>
                        <a:t>ve </a:t>
                      </a:r>
                      <a:r>
                        <a:rPr sz="550" i="1" spc="5" dirty="0">
                          <a:latin typeface="Times New Roman"/>
                          <a:cs typeface="Times New Roman"/>
                        </a:rPr>
                        <a:t>risk </a:t>
                      </a:r>
                      <a:r>
                        <a:rPr sz="550" i="1" spc="15" dirty="0">
                          <a:latin typeface="Times New Roman"/>
                          <a:cs typeface="Times New Roman"/>
                        </a:rPr>
                        <a:t>priminden  etkilenen) </a:t>
                      </a:r>
                      <a:r>
                        <a:rPr sz="550" spc="5" dirty="0">
                          <a:latin typeface="Times New Roman"/>
                          <a:cs typeface="Times New Roman"/>
                        </a:rPr>
                        <a:t>faiz </a:t>
                      </a:r>
                      <a:r>
                        <a:rPr sz="550" spc="10" dirty="0">
                          <a:latin typeface="Times New Roman"/>
                          <a:cs typeface="Times New Roman"/>
                        </a:rPr>
                        <a:t>oranı, </a:t>
                      </a:r>
                      <a:r>
                        <a:rPr sz="550" spc="15" dirty="0">
                          <a:latin typeface="Times New Roman"/>
                          <a:cs typeface="Times New Roman"/>
                        </a:rPr>
                        <a:t>belli bir müdahalede bulunarak belirlenen </a:t>
                      </a:r>
                      <a:r>
                        <a:rPr sz="550" spc="10" dirty="0">
                          <a:latin typeface="Times New Roman"/>
                          <a:cs typeface="Times New Roman"/>
                        </a:rPr>
                        <a:t>oranlara</a:t>
                      </a:r>
                      <a:r>
                        <a:rPr sz="550" spc="-30" dirty="0">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spcBef>
                          <a:spcPts val="45"/>
                        </a:spcBef>
                      </a:pPr>
                      <a:endParaRPr sz="550">
                        <a:latin typeface="Times New Roman"/>
                        <a:cs typeface="Times New Roman"/>
                      </a:endParaRPr>
                    </a:p>
                    <a:p>
                      <a:pPr marL="27305">
                        <a:lnSpc>
                          <a:spcPct val="100000"/>
                        </a:lnSpc>
                      </a:pPr>
                      <a:r>
                        <a:rPr sz="700" b="1" dirty="0">
                          <a:solidFill>
                            <a:srgbClr val="FF0000"/>
                          </a:solidFill>
                          <a:latin typeface="Times New Roman"/>
                          <a:cs typeface="Times New Roman"/>
                        </a:rPr>
                        <a:t>***Nominal Faiz Oranı - Enflasyon Oranı = Faiz</a:t>
                      </a:r>
                      <a:r>
                        <a:rPr sz="700" b="1" spc="-120" dirty="0">
                          <a:solidFill>
                            <a:srgbClr val="FF0000"/>
                          </a:solidFill>
                          <a:latin typeface="Times New Roman"/>
                          <a:cs typeface="Times New Roman"/>
                        </a:rPr>
                        <a:t> </a:t>
                      </a:r>
                      <a:r>
                        <a:rPr sz="700" b="1" dirty="0">
                          <a:solidFill>
                            <a:srgbClr val="FF0000"/>
                          </a:solidFill>
                          <a:latin typeface="Times New Roman"/>
                          <a:cs typeface="Times New Roman"/>
                        </a:rPr>
                        <a:t>Oranı</a:t>
                      </a:r>
                      <a:endParaRPr sz="700">
                        <a:latin typeface="Times New Roman"/>
                        <a:cs typeface="Times New Roman"/>
                      </a:endParaRPr>
                    </a:p>
                    <a:p>
                      <a:pPr>
                        <a:lnSpc>
                          <a:spcPct val="100000"/>
                        </a:lnSpc>
                      </a:pPr>
                      <a:endParaRPr sz="800">
                        <a:latin typeface="Times New Roman"/>
                        <a:cs typeface="Times New Roman"/>
                      </a:endParaRPr>
                    </a:p>
                    <a:p>
                      <a:pPr marL="27305">
                        <a:lnSpc>
                          <a:spcPct val="100000"/>
                        </a:lnSpc>
                        <a:spcBef>
                          <a:spcPts val="525"/>
                        </a:spcBef>
                      </a:pPr>
                      <a:r>
                        <a:rPr sz="550" spc="10" dirty="0">
                          <a:latin typeface="Times New Roman"/>
                          <a:cs typeface="Times New Roman"/>
                        </a:rPr>
                        <a:t>Faiz oranları, aksi belirtilmediği </a:t>
                      </a:r>
                      <a:r>
                        <a:rPr sz="550" spc="15" dirty="0">
                          <a:latin typeface="Times New Roman"/>
                          <a:cs typeface="Times New Roman"/>
                        </a:rPr>
                        <a:t>sürece</a:t>
                      </a:r>
                      <a:r>
                        <a:rPr sz="550" spc="-45" dirty="0">
                          <a:latin typeface="Times New Roman"/>
                          <a:cs typeface="Times New Roman"/>
                        </a:rPr>
                        <a:t> </a:t>
                      </a:r>
                      <a:r>
                        <a:rPr sz="550" spc="10" dirty="0">
                          <a:latin typeface="Times New Roman"/>
                          <a:cs typeface="Times New Roman"/>
                        </a:rPr>
                        <a:t>yıllıktır.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2" name="object 12"/>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3" name="object 13"/>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20" dirty="0">
                          <a:solidFill>
                            <a:srgbClr val="330066"/>
                          </a:solidFill>
                          <a:latin typeface="Times New Roman"/>
                          <a:cs typeface="Times New Roman"/>
                        </a:rPr>
                        <a:t>Örnek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Uygulamalar</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83820" algn="just">
                        <a:lnSpc>
                          <a:spcPct val="107300"/>
                        </a:lnSpc>
                        <a:spcBef>
                          <a:spcPts val="515"/>
                        </a:spcBef>
                      </a:pPr>
                      <a:r>
                        <a:rPr sz="550" b="1" spc="15" dirty="0">
                          <a:latin typeface="Times New Roman"/>
                          <a:cs typeface="Times New Roman"/>
                        </a:rPr>
                        <a:t>Örnek: </a:t>
                      </a:r>
                      <a:r>
                        <a:rPr sz="550" spc="15" dirty="0">
                          <a:latin typeface="Times New Roman"/>
                          <a:cs typeface="Times New Roman"/>
                        </a:rPr>
                        <a:t>Yıllık %20 </a:t>
                      </a:r>
                      <a:r>
                        <a:rPr sz="550" spc="10" dirty="0">
                          <a:latin typeface="Times New Roman"/>
                          <a:cs typeface="Times New Roman"/>
                        </a:rPr>
                        <a:t>faiz oranı üzerinden bankaya yatırılan </a:t>
                      </a:r>
                      <a:r>
                        <a:rPr sz="550" spc="15" dirty="0">
                          <a:latin typeface="Times New Roman"/>
                          <a:cs typeface="Times New Roman"/>
                        </a:rPr>
                        <a:t>1.000 TL’nin, 3. </a:t>
                      </a:r>
                      <a:r>
                        <a:rPr sz="550" spc="5" dirty="0">
                          <a:latin typeface="Times New Roman"/>
                          <a:cs typeface="Times New Roman"/>
                        </a:rPr>
                        <a:t>yıl  </a:t>
                      </a:r>
                      <a:r>
                        <a:rPr sz="550" spc="15" dirty="0">
                          <a:latin typeface="Times New Roman"/>
                          <a:cs typeface="Times New Roman"/>
                        </a:rPr>
                        <a:t>sonunda </a:t>
                      </a:r>
                      <a:r>
                        <a:rPr sz="550" spc="10" dirty="0">
                          <a:latin typeface="Times New Roman"/>
                          <a:cs typeface="Times New Roman"/>
                        </a:rPr>
                        <a:t>ulaşacağı değeri basit ve </a:t>
                      </a:r>
                      <a:r>
                        <a:rPr sz="550" spc="15" dirty="0">
                          <a:latin typeface="Times New Roman"/>
                          <a:cs typeface="Times New Roman"/>
                        </a:rPr>
                        <a:t>bileşik </a:t>
                      </a:r>
                      <a:r>
                        <a:rPr sz="550" spc="5" dirty="0">
                          <a:latin typeface="Times New Roman"/>
                          <a:cs typeface="Times New Roman"/>
                        </a:rPr>
                        <a:t>faiz </a:t>
                      </a:r>
                      <a:r>
                        <a:rPr sz="550" spc="15" dirty="0">
                          <a:latin typeface="Times New Roman"/>
                          <a:cs typeface="Times New Roman"/>
                        </a:rPr>
                        <a:t>hesaplama </a:t>
                      </a:r>
                      <a:r>
                        <a:rPr sz="550" spc="10" dirty="0">
                          <a:latin typeface="Times New Roman"/>
                          <a:cs typeface="Times New Roman"/>
                        </a:rPr>
                        <a:t>yöntemlerini kullanarak  </a:t>
                      </a:r>
                      <a:r>
                        <a:rPr sz="550" dirty="0">
                          <a:latin typeface="Times New Roman"/>
                          <a:cs typeface="Times New Roman"/>
                        </a:rPr>
                        <a:t>ayrı ayrı</a:t>
                      </a:r>
                      <a:r>
                        <a:rPr sz="550" spc="65" dirty="0">
                          <a:latin typeface="Times New Roman"/>
                          <a:cs typeface="Times New Roman"/>
                        </a:rPr>
                        <a:t> </a:t>
                      </a:r>
                      <a:r>
                        <a:rPr sz="550" spc="10" dirty="0">
                          <a:latin typeface="Times New Roman"/>
                          <a:cs typeface="Times New Roman"/>
                        </a:rPr>
                        <a:t>hesaplayınız.</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10" dirty="0">
                          <a:latin typeface="Times New Roman"/>
                          <a:cs typeface="Times New Roman"/>
                        </a:rPr>
                        <a:t>t </a:t>
                      </a:r>
                      <a:r>
                        <a:rPr sz="550" spc="20" dirty="0">
                          <a:latin typeface="Times New Roman"/>
                          <a:cs typeface="Times New Roman"/>
                        </a:rPr>
                        <a:t>=</a:t>
                      </a:r>
                      <a:r>
                        <a:rPr sz="550" spc="-5" dirty="0">
                          <a:latin typeface="Times New Roman"/>
                          <a:cs typeface="Times New Roman"/>
                        </a:rPr>
                        <a:t> </a:t>
                      </a:r>
                      <a:r>
                        <a:rPr sz="550" spc="15" dirty="0">
                          <a:latin typeface="Times New Roman"/>
                          <a:cs typeface="Times New Roman"/>
                        </a:rPr>
                        <a:t>0,20</a:t>
                      </a:r>
                      <a:endParaRPr sz="550">
                        <a:latin typeface="Times New Roman"/>
                        <a:cs typeface="Times New Roman"/>
                      </a:endParaRPr>
                    </a:p>
                    <a:p>
                      <a:pPr marL="27305">
                        <a:lnSpc>
                          <a:spcPct val="100000"/>
                        </a:lnSpc>
                        <a:spcBef>
                          <a:spcPts val="50"/>
                        </a:spcBef>
                      </a:pPr>
                      <a:r>
                        <a:rPr sz="550" b="1" spc="15" dirty="0">
                          <a:latin typeface="Times New Roman"/>
                          <a:cs typeface="Times New Roman"/>
                        </a:rPr>
                        <a:t>a </a:t>
                      </a:r>
                      <a:r>
                        <a:rPr sz="550" spc="20" dirty="0">
                          <a:latin typeface="Times New Roman"/>
                          <a:cs typeface="Times New Roman"/>
                        </a:rPr>
                        <a:t>=1.000</a:t>
                      </a:r>
                      <a:r>
                        <a:rPr sz="550" spc="-40" dirty="0">
                          <a:latin typeface="Times New Roman"/>
                          <a:cs typeface="Times New Roman"/>
                        </a:rPr>
                        <a:t> </a:t>
                      </a:r>
                      <a:r>
                        <a:rPr sz="550" spc="25" dirty="0">
                          <a:latin typeface="Times New Roman"/>
                          <a:cs typeface="Times New Roman"/>
                        </a:rPr>
                        <a:t>TL</a:t>
                      </a:r>
                      <a:endParaRPr sz="550">
                        <a:latin typeface="Times New Roman"/>
                        <a:cs typeface="Times New Roman"/>
                      </a:endParaRPr>
                    </a:p>
                    <a:p>
                      <a:pPr marL="27305">
                        <a:lnSpc>
                          <a:spcPct val="100000"/>
                        </a:lnSpc>
                        <a:spcBef>
                          <a:spcPts val="35"/>
                        </a:spcBef>
                      </a:pPr>
                      <a:r>
                        <a:rPr sz="550" b="1" spc="20" dirty="0">
                          <a:latin typeface="Times New Roman"/>
                          <a:cs typeface="Times New Roman"/>
                        </a:rPr>
                        <a:t>n </a:t>
                      </a:r>
                      <a:r>
                        <a:rPr sz="550" spc="20" dirty="0">
                          <a:latin typeface="Times New Roman"/>
                          <a:cs typeface="Times New Roman"/>
                        </a:rPr>
                        <a:t>=3</a:t>
                      </a:r>
                      <a:r>
                        <a:rPr sz="550" spc="-10" dirty="0">
                          <a:latin typeface="Times New Roman"/>
                          <a:cs typeface="Times New Roman"/>
                        </a:rPr>
                        <a:t> </a:t>
                      </a:r>
                      <a:r>
                        <a:rPr sz="550" spc="5" dirty="0">
                          <a:latin typeface="Times New Roman"/>
                          <a:cs typeface="Times New Roman"/>
                        </a:rPr>
                        <a:t>yıl</a:t>
                      </a:r>
                      <a:endParaRPr sz="550">
                        <a:latin typeface="Times New Roman"/>
                        <a:cs typeface="Times New Roman"/>
                      </a:endParaRPr>
                    </a:p>
                    <a:p>
                      <a:pPr marL="27305">
                        <a:lnSpc>
                          <a:spcPct val="100000"/>
                        </a:lnSpc>
                        <a:spcBef>
                          <a:spcPts val="45"/>
                        </a:spcBef>
                      </a:pPr>
                      <a:r>
                        <a:rPr sz="550" b="1" spc="25" dirty="0">
                          <a:latin typeface="Times New Roman"/>
                          <a:cs typeface="Times New Roman"/>
                        </a:rPr>
                        <a:t>A</a:t>
                      </a:r>
                      <a:r>
                        <a:rPr sz="550" b="1" spc="5" dirty="0">
                          <a:latin typeface="Times New Roman"/>
                          <a:cs typeface="Times New Roman"/>
                        </a:rPr>
                        <a:t> </a:t>
                      </a:r>
                      <a:r>
                        <a:rPr sz="550" spc="15" dirty="0">
                          <a:latin typeface="Times New Roman"/>
                          <a:cs typeface="Times New Roman"/>
                        </a:rPr>
                        <a:t>=?</a:t>
                      </a:r>
                      <a:endParaRPr sz="550">
                        <a:latin typeface="Times New Roman"/>
                        <a:cs typeface="Times New Roman"/>
                      </a:endParaRPr>
                    </a:p>
                    <a:p>
                      <a:pPr marL="27305">
                        <a:lnSpc>
                          <a:spcPct val="100000"/>
                        </a:lnSpc>
                        <a:spcBef>
                          <a:spcPts val="10"/>
                        </a:spcBef>
                      </a:pPr>
                      <a:r>
                        <a:rPr sz="550" spc="10" dirty="0">
                          <a:latin typeface="Times New Roman"/>
                          <a:cs typeface="Times New Roman"/>
                        </a:rPr>
                        <a:t>Basit</a:t>
                      </a:r>
                      <a:r>
                        <a:rPr sz="550" spc="-5" dirty="0">
                          <a:latin typeface="Times New Roman"/>
                          <a:cs typeface="Times New Roman"/>
                        </a:rPr>
                        <a:t> </a:t>
                      </a:r>
                      <a:r>
                        <a:rPr sz="550" spc="5" dirty="0">
                          <a:latin typeface="Times New Roman"/>
                          <a:cs typeface="Times New Roman"/>
                        </a:rPr>
                        <a:t>faiz</a:t>
                      </a:r>
                      <a:r>
                        <a:rPr sz="550" spc="35" dirty="0">
                          <a:latin typeface="Times New Roman"/>
                          <a:cs typeface="Times New Roman"/>
                        </a:rPr>
                        <a:t> </a:t>
                      </a:r>
                      <a:r>
                        <a:rPr sz="550" spc="15" dirty="0">
                          <a:latin typeface="Times New Roman"/>
                          <a:cs typeface="Times New Roman"/>
                        </a:rPr>
                        <a:t>hesaplama</a:t>
                      </a:r>
                      <a:r>
                        <a:rPr sz="550" spc="-5" dirty="0">
                          <a:latin typeface="Times New Roman"/>
                          <a:cs typeface="Times New Roman"/>
                        </a:rPr>
                        <a:t> </a:t>
                      </a:r>
                      <a:r>
                        <a:rPr sz="550" spc="15" dirty="0">
                          <a:latin typeface="Times New Roman"/>
                          <a:cs typeface="Times New Roman"/>
                        </a:rPr>
                        <a:t>yöntemi:</a:t>
                      </a:r>
                      <a:r>
                        <a:rPr sz="550" spc="-20" dirty="0">
                          <a:latin typeface="Times New Roman"/>
                          <a:cs typeface="Times New Roman"/>
                        </a:rPr>
                        <a:t> </a:t>
                      </a:r>
                      <a:r>
                        <a:rPr sz="700" b="1" spc="5" dirty="0">
                          <a:latin typeface="Times New Roman"/>
                          <a:cs typeface="Times New Roman"/>
                        </a:rPr>
                        <a:t>A </a:t>
                      </a:r>
                      <a:r>
                        <a:rPr sz="700" b="1" dirty="0">
                          <a:latin typeface="Times New Roman"/>
                          <a:cs typeface="Times New Roman"/>
                        </a:rPr>
                        <a:t>= a </a:t>
                      </a:r>
                      <a:r>
                        <a:rPr sz="700" b="1" spc="5" dirty="0">
                          <a:latin typeface="Times New Roman"/>
                          <a:cs typeface="Times New Roman"/>
                        </a:rPr>
                        <a:t>(1+n</a:t>
                      </a:r>
                      <a:r>
                        <a:rPr sz="700" b="1" spc="-15" dirty="0">
                          <a:latin typeface="Times New Roman"/>
                          <a:cs typeface="Times New Roman"/>
                        </a:rPr>
                        <a:t> </a:t>
                      </a:r>
                      <a:r>
                        <a:rPr sz="700" b="1" spc="5" dirty="0">
                          <a:latin typeface="Times New Roman"/>
                          <a:cs typeface="Times New Roman"/>
                        </a:rPr>
                        <a:t>t) </a:t>
                      </a:r>
                      <a:r>
                        <a:rPr sz="550" spc="20" dirty="0">
                          <a:latin typeface="Times New Roman"/>
                          <a:cs typeface="Times New Roman"/>
                        </a:rPr>
                        <a:t>=</a:t>
                      </a:r>
                      <a:r>
                        <a:rPr sz="550" spc="15" dirty="0">
                          <a:latin typeface="Times New Roman"/>
                          <a:cs typeface="Times New Roman"/>
                        </a:rPr>
                        <a:t> 1.000</a:t>
                      </a:r>
                      <a:r>
                        <a:rPr sz="550" spc="-10" dirty="0">
                          <a:latin typeface="Times New Roman"/>
                          <a:cs typeface="Times New Roman"/>
                        </a:rPr>
                        <a:t> </a:t>
                      </a:r>
                      <a:r>
                        <a:rPr sz="550" spc="15" dirty="0">
                          <a:latin typeface="Times New Roman"/>
                          <a:cs typeface="Times New Roman"/>
                        </a:rPr>
                        <a:t>(1+3</a:t>
                      </a:r>
                      <a:r>
                        <a:rPr sz="550" spc="5" dirty="0">
                          <a:latin typeface="Times New Roman"/>
                          <a:cs typeface="Times New Roman"/>
                        </a:rPr>
                        <a:t> </a:t>
                      </a:r>
                      <a:r>
                        <a:rPr sz="550" spc="15" dirty="0">
                          <a:latin typeface="Times New Roman"/>
                          <a:cs typeface="Times New Roman"/>
                        </a:rPr>
                        <a:t>x</a:t>
                      </a:r>
                      <a:r>
                        <a:rPr sz="550" spc="5" dirty="0">
                          <a:latin typeface="Times New Roman"/>
                          <a:cs typeface="Times New Roman"/>
                        </a:rPr>
                        <a:t> </a:t>
                      </a:r>
                      <a:r>
                        <a:rPr sz="550" spc="15" dirty="0">
                          <a:latin typeface="Times New Roman"/>
                          <a:cs typeface="Times New Roman"/>
                        </a:rPr>
                        <a:t>0,20)</a:t>
                      </a:r>
                      <a:r>
                        <a:rPr sz="550" spc="-5" dirty="0">
                          <a:latin typeface="Times New Roman"/>
                          <a:cs typeface="Times New Roman"/>
                        </a:rPr>
                        <a:t> </a:t>
                      </a:r>
                      <a:r>
                        <a:rPr sz="550" spc="20" dirty="0">
                          <a:latin typeface="Times New Roman"/>
                          <a:cs typeface="Times New Roman"/>
                        </a:rPr>
                        <a:t>=</a:t>
                      </a:r>
                      <a:r>
                        <a:rPr sz="550" spc="-5" dirty="0">
                          <a:latin typeface="Times New Roman"/>
                          <a:cs typeface="Times New Roman"/>
                        </a:rPr>
                        <a:t> </a:t>
                      </a:r>
                      <a:r>
                        <a:rPr sz="550" b="1" spc="15" dirty="0">
                          <a:latin typeface="Times New Roman"/>
                          <a:cs typeface="Times New Roman"/>
                        </a:rPr>
                        <a:t>1.600</a:t>
                      </a:r>
                      <a:r>
                        <a:rPr sz="550" b="1" dirty="0">
                          <a:latin typeface="Times New Roman"/>
                          <a:cs typeface="Times New Roman"/>
                        </a:rPr>
                        <a:t> </a:t>
                      </a:r>
                      <a:r>
                        <a:rPr sz="550" b="1" spc="25" dirty="0">
                          <a:latin typeface="Times New Roman"/>
                          <a:cs typeface="Times New Roman"/>
                        </a:rPr>
                        <a:t>TL</a:t>
                      </a:r>
                      <a:endParaRPr sz="550">
                        <a:latin typeface="Times New Roman"/>
                        <a:cs typeface="Times New Roman"/>
                      </a:endParaRPr>
                    </a:p>
                    <a:p>
                      <a:pPr marL="27305">
                        <a:lnSpc>
                          <a:spcPct val="100000"/>
                        </a:lnSpc>
                      </a:pPr>
                      <a:r>
                        <a:rPr sz="550" spc="15" dirty="0">
                          <a:latin typeface="Times New Roman"/>
                          <a:cs typeface="Times New Roman"/>
                        </a:rPr>
                        <a:t>Bileşik</a:t>
                      </a:r>
                      <a:r>
                        <a:rPr sz="550" spc="-30" dirty="0">
                          <a:latin typeface="Times New Roman"/>
                          <a:cs typeface="Times New Roman"/>
                        </a:rPr>
                        <a:t> </a:t>
                      </a:r>
                      <a:r>
                        <a:rPr sz="550" spc="5" dirty="0">
                          <a:latin typeface="Times New Roman"/>
                          <a:cs typeface="Times New Roman"/>
                        </a:rPr>
                        <a:t>faiz</a:t>
                      </a:r>
                      <a:r>
                        <a:rPr sz="550" spc="35" dirty="0">
                          <a:latin typeface="Times New Roman"/>
                          <a:cs typeface="Times New Roman"/>
                        </a:rPr>
                        <a:t> </a:t>
                      </a:r>
                      <a:r>
                        <a:rPr sz="550" spc="15" dirty="0">
                          <a:latin typeface="Times New Roman"/>
                          <a:cs typeface="Times New Roman"/>
                        </a:rPr>
                        <a:t>hesaplama</a:t>
                      </a:r>
                      <a:r>
                        <a:rPr sz="550" spc="-5" dirty="0">
                          <a:latin typeface="Times New Roman"/>
                          <a:cs typeface="Times New Roman"/>
                        </a:rPr>
                        <a:t> </a:t>
                      </a:r>
                      <a:r>
                        <a:rPr sz="550" spc="15" dirty="0">
                          <a:latin typeface="Times New Roman"/>
                          <a:cs typeface="Times New Roman"/>
                        </a:rPr>
                        <a:t>yöntemi</a:t>
                      </a:r>
                      <a:r>
                        <a:rPr sz="550" spc="-5" dirty="0">
                          <a:latin typeface="Times New Roman"/>
                          <a:cs typeface="Times New Roman"/>
                        </a:rPr>
                        <a:t> </a:t>
                      </a:r>
                      <a:r>
                        <a:rPr sz="700" b="1" spc="5" dirty="0">
                          <a:latin typeface="Times New Roman"/>
                          <a:cs typeface="Times New Roman"/>
                        </a:rPr>
                        <a:t>A</a:t>
                      </a:r>
                      <a:r>
                        <a:rPr sz="700" b="1" dirty="0">
                          <a:latin typeface="Times New Roman"/>
                          <a:cs typeface="Times New Roman"/>
                        </a:rPr>
                        <a:t> =</a:t>
                      </a:r>
                      <a:r>
                        <a:rPr sz="700" b="1" spc="-5" dirty="0">
                          <a:latin typeface="Times New Roman"/>
                          <a:cs typeface="Times New Roman"/>
                        </a:rPr>
                        <a:t> </a:t>
                      </a:r>
                      <a:r>
                        <a:rPr sz="700" b="1" dirty="0">
                          <a:latin typeface="Times New Roman"/>
                          <a:cs typeface="Times New Roman"/>
                        </a:rPr>
                        <a:t>a (</a:t>
                      </a:r>
                      <a:r>
                        <a:rPr sz="700" b="1" spc="-10" dirty="0">
                          <a:latin typeface="Times New Roman"/>
                          <a:cs typeface="Times New Roman"/>
                        </a:rPr>
                        <a:t> </a:t>
                      </a:r>
                      <a:r>
                        <a:rPr sz="700" b="1" spc="5" dirty="0">
                          <a:latin typeface="Times New Roman"/>
                          <a:cs typeface="Times New Roman"/>
                        </a:rPr>
                        <a:t>1+</a:t>
                      </a:r>
                      <a:r>
                        <a:rPr sz="700" b="1" spc="-15" dirty="0">
                          <a:latin typeface="Times New Roman"/>
                          <a:cs typeface="Times New Roman"/>
                        </a:rPr>
                        <a:t> </a:t>
                      </a:r>
                      <a:r>
                        <a:rPr sz="700" b="1" dirty="0">
                          <a:latin typeface="Times New Roman"/>
                          <a:cs typeface="Times New Roman"/>
                        </a:rPr>
                        <a:t>t)ⁿ =</a:t>
                      </a:r>
                      <a:r>
                        <a:rPr sz="700" b="1" spc="-5" dirty="0">
                          <a:latin typeface="Times New Roman"/>
                          <a:cs typeface="Times New Roman"/>
                        </a:rPr>
                        <a:t> </a:t>
                      </a:r>
                      <a:r>
                        <a:rPr sz="550" spc="15" dirty="0">
                          <a:latin typeface="Times New Roman"/>
                          <a:cs typeface="Times New Roman"/>
                        </a:rPr>
                        <a:t>1.000(1</a:t>
                      </a:r>
                      <a:r>
                        <a:rPr sz="550" spc="-10" dirty="0">
                          <a:latin typeface="Times New Roman"/>
                          <a:cs typeface="Times New Roman"/>
                        </a:rPr>
                        <a:t> </a:t>
                      </a:r>
                      <a:r>
                        <a:rPr sz="550" spc="20" dirty="0">
                          <a:latin typeface="Times New Roman"/>
                          <a:cs typeface="Times New Roman"/>
                        </a:rPr>
                        <a:t>+</a:t>
                      </a:r>
                      <a:r>
                        <a:rPr sz="550" spc="-5" dirty="0">
                          <a:latin typeface="Times New Roman"/>
                          <a:cs typeface="Times New Roman"/>
                        </a:rPr>
                        <a:t> </a:t>
                      </a:r>
                      <a:r>
                        <a:rPr sz="550" spc="15" dirty="0">
                          <a:latin typeface="Times New Roman"/>
                          <a:cs typeface="Times New Roman"/>
                        </a:rPr>
                        <a:t>0,20)³</a:t>
                      </a:r>
                      <a:r>
                        <a:rPr sz="550" dirty="0">
                          <a:latin typeface="Times New Roman"/>
                          <a:cs typeface="Times New Roman"/>
                        </a:rPr>
                        <a:t> </a:t>
                      </a:r>
                      <a:r>
                        <a:rPr sz="550" spc="20" dirty="0">
                          <a:latin typeface="Times New Roman"/>
                          <a:cs typeface="Times New Roman"/>
                        </a:rPr>
                        <a:t>=</a:t>
                      </a:r>
                      <a:r>
                        <a:rPr sz="550" spc="5" dirty="0">
                          <a:latin typeface="Times New Roman"/>
                          <a:cs typeface="Times New Roman"/>
                        </a:rPr>
                        <a:t> </a:t>
                      </a:r>
                      <a:r>
                        <a:rPr sz="550" b="1" spc="20" dirty="0">
                          <a:latin typeface="Times New Roman"/>
                          <a:cs typeface="Times New Roman"/>
                        </a:rPr>
                        <a:t>1.728</a:t>
                      </a:r>
                      <a:r>
                        <a:rPr sz="550" b="1" spc="-15" dirty="0">
                          <a:latin typeface="Times New Roman"/>
                          <a:cs typeface="Times New Roman"/>
                        </a:rPr>
                        <a:t> </a:t>
                      </a:r>
                      <a:r>
                        <a:rPr sz="550" b="1" spc="25" dirty="0">
                          <a:latin typeface="Times New Roman"/>
                          <a:cs typeface="Times New Roman"/>
                        </a:rPr>
                        <a:t>TL</a:t>
                      </a:r>
                      <a:endParaRPr sz="550">
                        <a:latin typeface="Times New Roman"/>
                        <a:cs typeface="Times New Roman"/>
                      </a:endParaRPr>
                    </a:p>
                    <a:p>
                      <a:pPr>
                        <a:lnSpc>
                          <a:spcPct val="100000"/>
                        </a:lnSpc>
                      </a:pPr>
                      <a:endParaRPr sz="650">
                        <a:latin typeface="Times New Roman"/>
                        <a:cs typeface="Times New Roman"/>
                      </a:endParaRPr>
                    </a:p>
                    <a:p>
                      <a:pPr marL="27305">
                        <a:lnSpc>
                          <a:spcPct val="100000"/>
                        </a:lnSpc>
                      </a:pPr>
                      <a:r>
                        <a:rPr sz="550" spc="20" dirty="0">
                          <a:latin typeface="Times New Roman"/>
                          <a:cs typeface="Times New Roman"/>
                        </a:rPr>
                        <a:t>1.728</a:t>
                      </a:r>
                      <a:r>
                        <a:rPr sz="550" spc="-20" dirty="0">
                          <a:latin typeface="Times New Roman"/>
                          <a:cs typeface="Times New Roman"/>
                        </a:rPr>
                        <a:t> </a:t>
                      </a:r>
                      <a:r>
                        <a:rPr sz="550" spc="25" dirty="0">
                          <a:latin typeface="Times New Roman"/>
                          <a:cs typeface="Times New Roman"/>
                        </a:rPr>
                        <a:t>TL</a:t>
                      </a:r>
                      <a:r>
                        <a:rPr sz="550" spc="-5" dirty="0">
                          <a:latin typeface="Times New Roman"/>
                          <a:cs typeface="Times New Roman"/>
                        </a:rPr>
                        <a:t> </a:t>
                      </a:r>
                      <a:r>
                        <a:rPr sz="550" spc="15" dirty="0">
                          <a:latin typeface="Times New Roman"/>
                          <a:cs typeface="Times New Roman"/>
                        </a:rPr>
                        <a:t>–</a:t>
                      </a:r>
                      <a:r>
                        <a:rPr sz="550" spc="5" dirty="0">
                          <a:latin typeface="Times New Roman"/>
                          <a:cs typeface="Times New Roman"/>
                        </a:rPr>
                        <a:t> </a:t>
                      </a:r>
                      <a:r>
                        <a:rPr sz="550" spc="20" dirty="0">
                          <a:latin typeface="Times New Roman"/>
                          <a:cs typeface="Times New Roman"/>
                        </a:rPr>
                        <a:t>1.600</a:t>
                      </a:r>
                      <a:r>
                        <a:rPr sz="550" spc="-15" dirty="0">
                          <a:latin typeface="Times New Roman"/>
                          <a:cs typeface="Times New Roman"/>
                        </a:rPr>
                        <a:t> </a:t>
                      </a:r>
                      <a:r>
                        <a:rPr sz="550" spc="30" dirty="0">
                          <a:latin typeface="Times New Roman"/>
                          <a:cs typeface="Times New Roman"/>
                        </a:rPr>
                        <a:t>TL</a:t>
                      </a:r>
                      <a:r>
                        <a:rPr sz="550" spc="-10" dirty="0">
                          <a:latin typeface="Times New Roman"/>
                          <a:cs typeface="Times New Roman"/>
                        </a:rPr>
                        <a:t> </a:t>
                      </a:r>
                      <a:r>
                        <a:rPr sz="550" spc="20" dirty="0">
                          <a:latin typeface="Times New Roman"/>
                          <a:cs typeface="Times New Roman"/>
                        </a:rPr>
                        <a:t>=</a:t>
                      </a:r>
                      <a:r>
                        <a:rPr sz="550" spc="10" dirty="0">
                          <a:latin typeface="Times New Roman"/>
                          <a:cs typeface="Times New Roman"/>
                        </a:rPr>
                        <a:t> </a:t>
                      </a:r>
                      <a:r>
                        <a:rPr sz="550" b="1" spc="20" dirty="0">
                          <a:latin typeface="Times New Roman"/>
                          <a:cs typeface="Times New Roman"/>
                        </a:rPr>
                        <a:t>128</a:t>
                      </a:r>
                      <a:r>
                        <a:rPr sz="550" b="1" dirty="0">
                          <a:latin typeface="Times New Roman"/>
                          <a:cs typeface="Times New Roman"/>
                        </a:rPr>
                        <a:t> </a:t>
                      </a:r>
                      <a:r>
                        <a:rPr sz="550" b="1" spc="25" dirty="0">
                          <a:latin typeface="Times New Roman"/>
                          <a:cs typeface="Times New Roman"/>
                        </a:rPr>
                        <a:t>TL</a:t>
                      </a:r>
                      <a:r>
                        <a:rPr sz="550" b="1" spc="-10" dirty="0">
                          <a:latin typeface="Times New Roman"/>
                          <a:cs typeface="Times New Roman"/>
                        </a:rPr>
                        <a:t> </a:t>
                      </a:r>
                      <a:r>
                        <a:rPr sz="550" spc="5" dirty="0">
                          <a:latin typeface="Times New Roman"/>
                          <a:cs typeface="Times New Roman"/>
                        </a:rPr>
                        <a:t>fark,</a:t>
                      </a:r>
                      <a:r>
                        <a:rPr sz="550" spc="35" dirty="0">
                          <a:latin typeface="Times New Roman"/>
                          <a:cs typeface="Times New Roman"/>
                        </a:rPr>
                        <a:t> </a:t>
                      </a:r>
                      <a:r>
                        <a:rPr sz="550" spc="15" dirty="0">
                          <a:latin typeface="Times New Roman"/>
                          <a:cs typeface="Times New Roman"/>
                        </a:rPr>
                        <a:t>3 </a:t>
                      </a:r>
                      <a:r>
                        <a:rPr sz="550" spc="5" dirty="0">
                          <a:latin typeface="Times New Roman"/>
                          <a:cs typeface="Times New Roman"/>
                        </a:rPr>
                        <a:t>yıl</a:t>
                      </a:r>
                      <a:r>
                        <a:rPr sz="550" spc="10" dirty="0">
                          <a:latin typeface="Times New Roman"/>
                          <a:cs typeface="Times New Roman"/>
                        </a:rPr>
                        <a:t> </a:t>
                      </a:r>
                      <a:r>
                        <a:rPr sz="550" spc="15" dirty="0">
                          <a:latin typeface="Times New Roman"/>
                          <a:cs typeface="Times New Roman"/>
                        </a:rPr>
                        <a:t>içerisinde</a:t>
                      </a:r>
                      <a:r>
                        <a:rPr sz="550" spc="-25" dirty="0">
                          <a:latin typeface="Times New Roman"/>
                          <a:cs typeface="Times New Roman"/>
                        </a:rPr>
                        <a:t> </a:t>
                      </a:r>
                      <a:r>
                        <a:rPr sz="550" spc="10" dirty="0">
                          <a:latin typeface="Times New Roman"/>
                          <a:cs typeface="Times New Roman"/>
                        </a:rPr>
                        <a:t>faizin</a:t>
                      </a:r>
                      <a:r>
                        <a:rPr sz="550" spc="15" dirty="0">
                          <a:latin typeface="Times New Roman"/>
                          <a:cs typeface="Times New Roman"/>
                        </a:rPr>
                        <a:t> </a:t>
                      </a:r>
                      <a:r>
                        <a:rPr sz="550" spc="10" dirty="0">
                          <a:latin typeface="Times New Roman"/>
                          <a:cs typeface="Times New Roman"/>
                        </a:rPr>
                        <a:t>kazandırdığı</a:t>
                      </a:r>
                      <a:r>
                        <a:rPr sz="550" spc="-5" dirty="0">
                          <a:latin typeface="Times New Roman"/>
                          <a:cs typeface="Times New Roman"/>
                        </a:rPr>
                        <a:t> </a:t>
                      </a:r>
                      <a:r>
                        <a:rPr sz="550" spc="10" dirty="0">
                          <a:latin typeface="Times New Roman"/>
                          <a:cs typeface="Times New Roman"/>
                        </a:rPr>
                        <a:t>faizdir.</a:t>
                      </a:r>
                      <a:endParaRPr sz="5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4" name="object 14"/>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20" dirty="0">
                          <a:solidFill>
                            <a:srgbClr val="330066"/>
                          </a:solidFill>
                          <a:latin typeface="Times New Roman"/>
                          <a:cs typeface="Times New Roman"/>
                        </a:rPr>
                        <a:t>Örnek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Uygulamalar</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3510" algn="just">
                        <a:lnSpc>
                          <a:spcPct val="107300"/>
                        </a:lnSpc>
                        <a:spcBef>
                          <a:spcPts val="515"/>
                        </a:spcBef>
                      </a:pPr>
                      <a:r>
                        <a:rPr sz="550" b="1" spc="15" dirty="0">
                          <a:latin typeface="Times New Roman"/>
                          <a:cs typeface="Times New Roman"/>
                        </a:rPr>
                        <a:t>Örnek: </a:t>
                      </a:r>
                      <a:r>
                        <a:rPr sz="550" spc="10" dirty="0">
                          <a:latin typeface="Times New Roman"/>
                          <a:cs typeface="Times New Roman"/>
                        </a:rPr>
                        <a:t>Dr. </a:t>
                      </a:r>
                      <a:r>
                        <a:rPr sz="550" spc="15" dirty="0">
                          <a:latin typeface="Times New Roman"/>
                          <a:cs typeface="Times New Roman"/>
                        </a:rPr>
                        <a:t>Ruknettin Hakyemez 55.000 </a:t>
                      </a:r>
                      <a:r>
                        <a:rPr sz="550" spc="10" dirty="0">
                          <a:latin typeface="Times New Roman"/>
                          <a:cs typeface="Times New Roman"/>
                        </a:rPr>
                        <a:t>TL’sini yıllık </a:t>
                      </a:r>
                      <a:r>
                        <a:rPr sz="550" spc="15" dirty="0">
                          <a:latin typeface="Times New Roman"/>
                          <a:cs typeface="Times New Roman"/>
                        </a:rPr>
                        <a:t>%15 </a:t>
                      </a:r>
                      <a:r>
                        <a:rPr sz="550" spc="10" dirty="0">
                          <a:latin typeface="Times New Roman"/>
                          <a:cs typeface="Times New Roman"/>
                        </a:rPr>
                        <a:t>faiz oranı  </a:t>
                      </a:r>
                      <a:r>
                        <a:rPr sz="550" spc="15" dirty="0">
                          <a:latin typeface="Times New Roman"/>
                          <a:cs typeface="Times New Roman"/>
                        </a:rPr>
                        <a:t>üzerinden 5 </a:t>
                      </a:r>
                      <a:r>
                        <a:rPr sz="550" spc="5" dirty="0">
                          <a:latin typeface="Times New Roman"/>
                          <a:cs typeface="Times New Roman"/>
                        </a:rPr>
                        <a:t>yıl </a:t>
                      </a:r>
                      <a:r>
                        <a:rPr sz="550" spc="10" dirty="0">
                          <a:latin typeface="Times New Roman"/>
                          <a:cs typeface="Times New Roman"/>
                        </a:rPr>
                        <a:t>için bileşik </a:t>
                      </a:r>
                      <a:r>
                        <a:rPr sz="550" spc="5" dirty="0">
                          <a:latin typeface="Times New Roman"/>
                          <a:cs typeface="Times New Roman"/>
                        </a:rPr>
                        <a:t>faize </a:t>
                      </a:r>
                      <a:r>
                        <a:rPr sz="550" spc="10" dirty="0">
                          <a:latin typeface="Times New Roman"/>
                          <a:cs typeface="Times New Roman"/>
                        </a:rPr>
                        <a:t>yatırmıştır. </a:t>
                      </a:r>
                      <a:r>
                        <a:rPr sz="550" spc="15" dirty="0">
                          <a:latin typeface="Times New Roman"/>
                          <a:cs typeface="Times New Roman"/>
                        </a:rPr>
                        <a:t>Vade sonunda </a:t>
                      </a:r>
                      <a:r>
                        <a:rPr sz="550" spc="10" dirty="0">
                          <a:latin typeface="Times New Roman"/>
                          <a:cs typeface="Times New Roman"/>
                        </a:rPr>
                        <a:t>eline geçecek para  </a:t>
                      </a:r>
                      <a:r>
                        <a:rPr sz="550" spc="20" dirty="0">
                          <a:latin typeface="Times New Roman"/>
                          <a:cs typeface="Times New Roman"/>
                        </a:rPr>
                        <a:t>ne</a:t>
                      </a:r>
                      <a:r>
                        <a:rPr sz="550" spc="-10" dirty="0">
                          <a:latin typeface="Times New Roman"/>
                          <a:cs typeface="Times New Roman"/>
                        </a:rPr>
                        <a:t> </a:t>
                      </a:r>
                      <a:r>
                        <a:rPr sz="550" spc="10" dirty="0">
                          <a:latin typeface="Times New Roman"/>
                          <a:cs typeface="Times New Roman"/>
                        </a:rPr>
                        <a:t>kadardır?</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15" dirty="0">
                          <a:latin typeface="Times New Roman"/>
                          <a:cs typeface="Times New Roman"/>
                        </a:rPr>
                        <a:t>a </a:t>
                      </a:r>
                      <a:r>
                        <a:rPr sz="550" spc="20" dirty="0">
                          <a:latin typeface="Times New Roman"/>
                          <a:cs typeface="Times New Roman"/>
                        </a:rPr>
                        <a:t>=55.000</a:t>
                      </a:r>
                      <a:r>
                        <a:rPr sz="550" spc="-40" dirty="0">
                          <a:latin typeface="Times New Roman"/>
                          <a:cs typeface="Times New Roman"/>
                        </a:rPr>
                        <a:t> </a:t>
                      </a:r>
                      <a:r>
                        <a:rPr sz="550" spc="25" dirty="0">
                          <a:latin typeface="Times New Roman"/>
                          <a:cs typeface="Times New Roman"/>
                        </a:rPr>
                        <a:t>TL</a:t>
                      </a:r>
                      <a:endParaRPr sz="550">
                        <a:latin typeface="Times New Roman"/>
                        <a:cs typeface="Times New Roman"/>
                      </a:endParaRPr>
                    </a:p>
                    <a:p>
                      <a:pPr marL="27305">
                        <a:lnSpc>
                          <a:spcPct val="100000"/>
                        </a:lnSpc>
                        <a:spcBef>
                          <a:spcPts val="45"/>
                        </a:spcBef>
                      </a:pPr>
                      <a:r>
                        <a:rPr sz="550" b="1" spc="20" dirty="0">
                          <a:latin typeface="Times New Roman"/>
                          <a:cs typeface="Times New Roman"/>
                        </a:rPr>
                        <a:t>n </a:t>
                      </a:r>
                      <a:r>
                        <a:rPr sz="550" spc="20" dirty="0">
                          <a:latin typeface="Times New Roman"/>
                          <a:cs typeface="Times New Roman"/>
                        </a:rPr>
                        <a:t>=5</a:t>
                      </a:r>
                      <a:r>
                        <a:rPr sz="550" spc="-100" dirty="0">
                          <a:latin typeface="Times New Roman"/>
                          <a:cs typeface="Times New Roman"/>
                        </a:rPr>
                        <a:t> </a:t>
                      </a:r>
                      <a:r>
                        <a:rPr sz="550" spc="5" dirty="0">
                          <a:latin typeface="Times New Roman"/>
                          <a:cs typeface="Times New Roman"/>
                        </a:rPr>
                        <a:t>yıl</a:t>
                      </a:r>
                      <a:endParaRPr sz="550">
                        <a:latin typeface="Times New Roman"/>
                        <a:cs typeface="Times New Roman"/>
                      </a:endParaRPr>
                    </a:p>
                    <a:p>
                      <a:pPr marL="27305">
                        <a:lnSpc>
                          <a:spcPct val="100000"/>
                        </a:lnSpc>
                        <a:spcBef>
                          <a:spcPts val="40"/>
                        </a:spcBef>
                      </a:pPr>
                      <a:r>
                        <a:rPr sz="550" b="1" spc="10" dirty="0">
                          <a:latin typeface="Times New Roman"/>
                          <a:cs typeface="Times New Roman"/>
                        </a:rPr>
                        <a:t>t</a:t>
                      </a:r>
                      <a:r>
                        <a:rPr sz="550" b="1" spc="-75" dirty="0">
                          <a:latin typeface="Times New Roman"/>
                          <a:cs typeface="Times New Roman"/>
                        </a:rPr>
                        <a:t> </a:t>
                      </a:r>
                      <a:r>
                        <a:rPr sz="550" spc="15" dirty="0">
                          <a:latin typeface="Times New Roman"/>
                          <a:cs typeface="Times New Roman"/>
                        </a:rPr>
                        <a:t>=0,15</a:t>
                      </a:r>
                      <a:endParaRPr sz="550">
                        <a:latin typeface="Times New Roman"/>
                        <a:cs typeface="Times New Roman"/>
                      </a:endParaRPr>
                    </a:p>
                    <a:p>
                      <a:pPr marL="27305">
                        <a:lnSpc>
                          <a:spcPct val="100000"/>
                        </a:lnSpc>
                        <a:spcBef>
                          <a:spcPts val="45"/>
                        </a:spcBef>
                      </a:pPr>
                      <a:r>
                        <a:rPr sz="550" b="1" spc="25" dirty="0">
                          <a:latin typeface="Times New Roman"/>
                          <a:cs typeface="Times New Roman"/>
                        </a:rPr>
                        <a:t>A</a:t>
                      </a:r>
                      <a:r>
                        <a:rPr sz="550" b="1" spc="5" dirty="0">
                          <a:latin typeface="Times New Roman"/>
                          <a:cs typeface="Times New Roman"/>
                        </a:rPr>
                        <a:t> </a:t>
                      </a:r>
                      <a:r>
                        <a:rPr sz="550" spc="15" dirty="0">
                          <a:latin typeface="Times New Roman"/>
                          <a:cs typeface="Times New Roman"/>
                        </a:rPr>
                        <a:t>=?</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a:lnSpc>
                          <a:spcPct val="100000"/>
                        </a:lnSpc>
                      </a:pPr>
                      <a:r>
                        <a:rPr sz="700" b="1" spc="5" dirty="0">
                          <a:latin typeface="Times New Roman"/>
                          <a:cs typeface="Times New Roman"/>
                        </a:rPr>
                        <a:t>A </a:t>
                      </a:r>
                      <a:r>
                        <a:rPr sz="700" b="1" dirty="0">
                          <a:latin typeface="Times New Roman"/>
                          <a:cs typeface="Times New Roman"/>
                        </a:rPr>
                        <a:t>= a ( </a:t>
                      </a:r>
                      <a:r>
                        <a:rPr sz="700" b="1" spc="5" dirty="0">
                          <a:latin typeface="Times New Roman"/>
                          <a:cs typeface="Times New Roman"/>
                        </a:rPr>
                        <a:t>1+</a:t>
                      </a:r>
                      <a:r>
                        <a:rPr sz="700" b="1" spc="-30" dirty="0">
                          <a:latin typeface="Times New Roman"/>
                          <a:cs typeface="Times New Roman"/>
                        </a:rPr>
                        <a:t> </a:t>
                      </a:r>
                      <a:r>
                        <a:rPr sz="700" b="1" spc="5" dirty="0">
                          <a:latin typeface="Times New Roman"/>
                          <a:cs typeface="Times New Roman"/>
                        </a:rPr>
                        <a:t>t)ⁿ</a:t>
                      </a:r>
                      <a:endParaRPr sz="700">
                        <a:latin typeface="Times New Roman"/>
                        <a:cs typeface="Times New Roman"/>
                      </a:endParaRPr>
                    </a:p>
                    <a:p>
                      <a:pPr>
                        <a:lnSpc>
                          <a:spcPct val="100000"/>
                        </a:lnSpc>
                        <a:spcBef>
                          <a:spcPts val="35"/>
                        </a:spcBef>
                      </a:pPr>
                      <a:endParaRPr sz="700">
                        <a:latin typeface="Times New Roman"/>
                        <a:cs typeface="Times New Roman"/>
                      </a:endParaRPr>
                    </a:p>
                    <a:p>
                      <a:pPr marL="27305">
                        <a:lnSpc>
                          <a:spcPct val="100000"/>
                        </a:lnSpc>
                      </a:pPr>
                      <a:r>
                        <a:rPr sz="700" spc="5" dirty="0">
                          <a:latin typeface="Times New Roman"/>
                          <a:cs typeface="Times New Roman"/>
                        </a:rPr>
                        <a:t>A</a:t>
                      </a:r>
                      <a:r>
                        <a:rPr sz="700" spc="-5" dirty="0">
                          <a:latin typeface="Times New Roman"/>
                          <a:cs typeface="Times New Roman"/>
                        </a:rPr>
                        <a:t> </a:t>
                      </a:r>
                      <a:r>
                        <a:rPr sz="700" dirty="0">
                          <a:latin typeface="Times New Roman"/>
                          <a:cs typeface="Times New Roman"/>
                        </a:rPr>
                        <a:t>=</a:t>
                      </a:r>
                      <a:r>
                        <a:rPr sz="700" spc="-5" dirty="0">
                          <a:latin typeface="Times New Roman"/>
                          <a:cs typeface="Times New Roman"/>
                        </a:rPr>
                        <a:t> </a:t>
                      </a:r>
                      <a:r>
                        <a:rPr sz="700" spc="5" dirty="0">
                          <a:latin typeface="Times New Roman"/>
                          <a:cs typeface="Times New Roman"/>
                        </a:rPr>
                        <a:t>55.000</a:t>
                      </a:r>
                      <a:r>
                        <a:rPr sz="700" spc="-45" dirty="0">
                          <a:latin typeface="Times New Roman"/>
                          <a:cs typeface="Times New Roman"/>
                        </a:rPr>
                        <a:t> </a:t>
                      </a:r>
                      <a:r>
                        <a:rPr sz="700" spc="5" dirty="0">
                          <a:latin typeface="Times New Roman"/>
                          <a:cs typeface="Times New Roman"/>
                        </a:rPr>
                        <a:t>(1</a:t>
                      </a:r>
                      <a:r>
                        <a:rPr sz="700" spc="-15" dirty="0">
                          <a:latin typeface="Times New Roman"/>
                          <a:cs typeface="Times New Roman"/>
                        </a:rPr>
                        <a:t> </a:t>
                      </a:r>
                      <a:r>
                        <a:rPr sz="700" spc="5" dirty="0">
                          <a:latin typeface="Times New Roman"/>
                          <a:cs typeface="Times New Roman"/>
                        </a:rPr>
                        <a:t>+0,15)⁵</a:t>
                      </a:r>
                      <a:r>
                        <a:rPr sz="700" spc="-30" dirty="0">
                          <a:latin typeface="Times New Roman"/>
                          <a:cs typeface="Times New Roman"/>
                        </a:rPr>
                        <a:t> </a:t>
                      </a:r>
                      <a:r>
                        <a:rPr sz="700" dirty="0">
                          <a:latin typeface="Times New Roman"/>
                          <a:cs typeface="Times New Roman"/>
                        </a:rPr>
                        <a:t>=</a:t>
                      </a:r>
                      <a:r>
                        <a:rPr sz="700" spc="-10" dirty="0">
                          <a:latin typeface="Times New Roman"/>
                          <a:cs typeface="Times New Roman"/>
                        </a:rPr>
                        <a:t> </a:t>
                      </a:r>
                      <a:r>
                        <a:rPr sz="700" spc="5" dirty="0">
                          <a:latin typeface="Times New Roman"/>
                          <a:cs typeface="Times New Roman"/>
                        </a:rPr>
                        <a:t>110.605</a:t>
                      </a:r>
                      <a:r>
                        <a:rPr sz="700" spc="-35" dirty="0">
                          <a:latin typeface="Times New Roman"/>
                          <a:cs typeface="Times New Roman"/>
                        </a:rPr>
                        <a:t> </a:t>
                      </a:r>
                      <a:r>
                        <a:rPr sz="700" spc="-5" dirty="0">
                          <a:latin typeface="Times New Roman"/>
                          <a:cs typeface="Times New Roman"/>
                        </a:rPr>
                        <a:t>TL</a:t>
                      </a:r>
                      <a:endParaRPr sz="70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 name="object 16"/>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4898135" y="8409432"/>
            <a:ext cx="219456" cy="80772"/>
          </a:xfrm>
          <a:prstGeom prst="rect">
            <a:avLst/>
          </a:prstGeom>
          <a:blipFill>
            <a:blip r:embed="rId8"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11">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20" dirty="0">
                          <a:solidFill>
                            <a:srgbClr val="330066"/>
                          </a:solidFill>
                          <a:latin typeface="Times New Roman"/>
                          <a:cs typeface="Times New Roman"/>
                        </a:rPr>
                        <a:t>Örnek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Uygulamalar</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6134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ts val="605"/>
                        </a:lnSpc>
                      </a:pPr>
                      <a:r>
                        <a:rPr sz="550" b="1" spc="15" dirty="0">
                          <a:latin typeface="Times New Roman"/>
                          <a:cs typeface="Times New Roman"/>
                        </a:rPr>
                        <a:t>Örnek:</a:t>
                      </a:r>
                      <a:r>
                        <a:rPr sz="550" b="1" spc="85" dirty="0">
                          <a:latin typeface="Times New Roman"/>
                          <a:cs typeface="Times New Roman"/>
                        </a:rPr>
                        <a:t> </a:t>
                      </a:r>
                      <a:r>
                        <a:rPr sz="550" spc="25" dirty="0">
                          <a:latin typeface="Times New Roman"/>
                          <a:cs typeface="Times New Roman"/>
                        </a:rPr>
                        <a:t>X</a:t>
                      </a:r>
                      <a:r>
                        <a:rPr sz="550" spc="75" dirty="0">
                          <a:latin typeface="Times New Roman"/>
                          <a:cs typeface="Times New Roman"/>
                        </a:rPr>
                        <a:t> </a:t>
                      </a:r>
                      <a:r>
                        <a:rPr sz="550" spc="10" dirty="0">
                          <a:latin typeface="Times New Roman"/>
                          <a:cs typeface="Times New Roman"/>
                        </a:rPr>
                        <a:t>miktar</a:t>
                      </a:r>
                      <a:r>
                        <a:rPr sz="550" spc="85" dirty="0">
                          <a:latin typeface="Times New Roman"/>
                          <a:cs typeface="Times New Roman"/>
                        </a:rPr>
                        <a:t> </a:t>
                      </a:r>
                      <a:r>
                        <a:rPr sz="550" spc="10" dirty="0">
                          <a:latin typeface="Times New Roman"/>
                          <a:cs typeface="Times New Roman"/>
                        </a:rPr>
                        <a:t>para,</a:t>
                      </a:r>
                      <a:r>
                        <a:rPr sz="550" spc="75" dirty="0">
                          <a:latin typeface="Times New Roman"/>
                          <a:cs typeface="Times New Roman"/>
                        </a:rPr>
                        <a:t> </a:t>
                      </a:r>
                      <a:r>
                        <a:rPr sz="550" spc="15" dirty="0">
                          <a:latin typeface="Times New Roman"/>
                          <a:cs typeface="Times New Roman"/>
                        </a:rPr>
                        <a:t>bankada</a:t>
                      </a:r>
                      <a:r>
                        <a:rPr sz="550" spc="90" dirty="0">
                          <a:latin typeface="Times New Roman"/>
                          <a:cs typeface="Times New Roman"/>
                        </a:rPr>
                        <a:t> </a:t>
                      </a:r>
                      <a:r>
                        <a:rPr sz="550" spc="10" dirty="0">
                          <a:latin typeface="Times New Roman"/>
                          <a:cs typeface="Times New Roman"/>
                        </a:rPr>
                        <a:t>yıllık</a:t>
                      </a:r>
                      <a:r>
                        <a:rPr sz="550" spc="80" dirty="0">
                          <a:latin typeface="Times New Roman"/>
                          <a:cs typeface="Times New Roman"/>
                        </a:rPr>
                        <a:t> </a:t>
                      </a:r>
                      <a:r>
                        <a:rPr sz="550" spc="30" dirty="0">
                          <a:latin typeface="Times New Roman"/>
                          <a:cs typeface="Times New Roman"/>
                        </a:rPr>
                        <a:t>%</a:t>
                      </a:r>
                      <a:r>
                        <a:rPr sz="550" spc="85" dirty="0">
                          <a:latin typeface="Times New Roman"/>
                          <a:cs typeface="Times New Roman"/>
                        </a:rPr>
                        <a:t> </a:t>
                      </a:r>
                      <a:r>
                        <a:rPr sz="550" spc="20" dirty="0">
                          <a:latin typeface="Times New Roman"/>
                          <a:cs typeface="Times New Roman"/>
                        </a:rPr>
                        <a:t>15</a:t>
                      </a:r>
                      <a:r>
                        <a:rPr sz="550" spc="80" dirty="0">
                          <a:latin typeface="Times New Roman"/>
                          <a:cs typeface="Times New Roman"/>
                        </a:rPr>
                        <a:t> </a:t>
                      </a:r>
                      <a:r>
                        <a:rPr sz="550" spc="5" dirty="0">
                          <a:latin typeface="Times New Roman"/>
                          <a:cs typeface="Times New Roman"/>
                        </a:rPr>
                        <a:t>faiz</a:t>
                      </a:r>
                      <a:r>
                        <a:rPr sz="550" spc="85" dirty="0">
                          <a:latin typeface="Times New Roman"/>
                          <a:cs typeface="Times New Roman"/>
                        </a:rPr>
                        <a:t> </a:t>
                      </a:r>
                      <a:r>
                        <a:rPr sz="550" spc="10" dirty="0">
                          <a:latin typeface="Times New Roman"/>
                          <a:cs typeface="Times New Roman"/>
                        </a:rPr>
                        <a:t>oranı</a:t>
                      </a:r>
                      <a:r>
                        <a:rPr sz="550" spc="80" dirty="0">
                          <a:latin typeface="Times New Roman"/>
                          <a:cs typeface="Times New Roman"/>
                        </a:rPr>
                        <a:t> </a:t>
                      </a:r>
                      <a:r>
                        <a:rPr sz="550" spc="10" dirty="0">
                          <a:latin typeface="Times New Roman"/>
                          <a:cs typeface="Times New Roman"/>
                        </a:rPr>
                        <a:t>ile</a:t>
                      </a:r>
                      <a:r>
                        <a:rPr sz="550" spc="90" dirty="0">
                          <a:latin typeface="Times New Roman"/>
                          <a:cs typeface="Times New Roman"/>
                        </a:rPr>
                        <a:t> </a:t>
                      </a:r>
                      <a:r>
                        <a:rPr sz="550" spc="10" dirty="0">
                          <a:latin typeface="Times New Roman"/>
                          <a:cs typeface="Times New Roman"/>
                        </a:rPr>
                        <a:t>bileşik</a:t>
                      </a:r>
                      <a:r>
                        <a:rPr sz="550" spc="75" dirty="0">
                          <a:latin typeface="Times New Roman"/>
                          <a:cs typeface="Times New Roman"/>
                        </a:rPr>
                        <a:t> </a:t>
                      </a:r>
                      <a:r>
                        <a:rPr sz="550" spc="10" dirty="0">
                          <a:latin typeface="Times New Roman"/>
                          <a:cs typeface="Times New Roman"/>
                        </a:rPr>
                        <a:t>faiz</a:t>
                      </a:r>
                      <a:r>
                        <a:rPr sz="550" spc="80" dirty="0">
                          <a:latin typeface="Times New Roman"/>
                          <a:cs typeface="Times New Roman"/>
                        </a:rPr>
                        <a:t> </a:t>
                      </a:r>
                      <a:r>
                        <a:rPr sz="550" spc="10" dirty="0">
                          <a:latin typeface="Times New Roman"/>
                          <a:cs typeface="Times New Roman"/>
                        </a:rPr>
                        <a:t>işlemi</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8991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605"/>
                        </a:lnSpc>
                      </a:pPr>
                      <a:r>
                        <a:rPr sz="550" spc="15" dirty="0">
                          <a:latin typeface="Times New Roman"/>
                          <a:cs typeface="Times New Roman"/>
                        </a:rPr>
                        <a:t>gördüğünde</a:t>
                      </a:r>
                      <a:r>
                        <a:rPr sz="550" spc="65" dirty="0">
                          <a:latin typeface="Times New Roman"/>
                          <a:cs typeface="Times New Roman"/>
                        </a:rPr>
                        <a:t> </a:t>
                      </a:r>
                      <a:r>
                        <a:rPr sz="550" spc="15" dirty="0">
                          <a:latin typeface="Times New Roman"/>
                          <a:cs typeface="Times New Roman"/>
                        </a:rPr>
                        <a:t>2</a:t>
                      </a:r>
                      <a:r>
                        <a:rPr sz="550" spc="75" dirty="0">
                          <a:latin typeface="Times New Roman"/>
                          <a:cs typeface="Times New Roman"/>
                        </a:rPr>
                        <a:t> </a:t>
                      </a:r>
                      <a:r>
                        <a:rPr sz="550" spc="5" dirty="0">
                          <a:latin typeface="Times New Roman"/>
                          <a:cs typeface="Times New Roman"/>
                        </a:rPr>
                        <a:t>yıl</a:t>
                      </a:r>
                      <a:r>
                        <a:rPr sz="550" spc="75" dirty="0">
                          <a:latin typeface="Times New Roman"/>
                          <a:cs typeface="Times New Roman"/>
                        </a:rPr>
                        <a:t> </a:t>
                      </a:r>
                      <a:r>
                        <a:rPr sz="550" spc="10" dirty="0">
                          <a:latin typeface="Times New Roman"/>
                          <a:cs typeface="Times New Roman"/>
                        </a:rPr>
                        <a:t>sonra</a:t>
                      </a:r>
                      <a:r>
                        <a:rPr sz="550" spc="65" dirty="0">
                          <a:latin typeface="Times New Roman"/>
                          <a:cs typeface="Times New Roman"/>
                        </a:rPr>
                        <a:t> </a:t>
                      </a:r>
                      <a:r>
                        <a:rPr sz="550" spc="10" dirty="0">
                          <a:latin typeface="Times New Roman"/>
                          <a:cs typeface="Times New Roman"/>
                        </a:rPr>
                        <a:t>faizi</a:t>
                      </a:r>
                      <a:r>
                        <a:rPr sz="550" spc="70" dirty="0">
                          <a:latin typeface="Times New Roman"/>
                          <a:cs typeface="Times New Roman"/>
                        </a:rPr>
                        <a:t> </a:t>
                      </a:r>
                      <a:r>
                        <a:rPr sz="550" spc="10" dirty="0">
                          <a:latin typeface="Times New Roman"/>
                          <a:cs typeface="Times New Roman"/>
                        </a:rPr>
                        <a:t>ile</a:t>
                      </a:r>
                      <a:r>
                        <a:rPr sz="550" spc="60" dirty="0">
                          <a:latin typeface="Times New Roman"/>
                          <a:cs typeface="Times New Roman"/>
                        </a:rPr>
                        <a:t> </a:t>
                      </a:r>
                      <a:r>
                        <a:rPr sz="550" spc="10" dirty="0">
                          <a:latin typeface="Times New Roman"/>
                          <a:cs typeface="Times New Roman"/>
                        </a:rPr>
                        <a:t>birlikte</a:t>
                      </a:r>
                      <a:r>
                        <a:rPr sz="550" spc="70" dirty="0">
                          <a:latin typeface="Times New Roman"/>
                          <a:cs typeface="Times New Roman"/>
                        </a:rPr>
                        <a:t> </a:t>
                      </a:r>
                      <a:r>
                        <a:rPr sz="550" spc="10" dirty="0">
                          <a:latin typeface="Times New Roman"/>
                          <a:cs typeface="Times New Roman"/>
                        </a:rPr>
                        <a:t>9.625</a:t>
                      </a:r>
                      <a:r>
                        <a:rPr sz="550" spc="60" dirty="0">
                          <a:latin typeface="Times New Roman"/>
                          <a:cs typeface="Times New Roman"/>
                        </a:rPr>
                        <a:t> </a:t>
                      </a:r>
                      <a:r>
                        <a:rPr sz="550" spc="10" dirty="0">
                          <a:latin typeface="Times New Roman"/>
                          <a:cs typeface="Times New Roman"/>
                        </a:rPr>
                        <a:t>TL’ye</a:t>
                      </a:r>
                      <a:r>
                        <a:rPr sz="550" spc="70" dirty="0">
                          <a:latin typeface="Times New Roman"/>
                          <a:cs typeface="Times New Roman"/>
                        </a:rPr>
                        <a:t> </a:t>
                      </a:r>
                      <a:r>
                        <a:rPr sz="550" spc="10" dirty="0">
                          <a:latin typeface="Times New Roman"/>
                          <a:cs typeface="Times New Roman"/>
                        </a:rPr>
                        <a:t>ulaştığına</a:t>
                      </a:r>
                      <a:r>
                        <a:rPr sz="550" spc="50" dirty="0">
                          <a:latin typeface="Times New Roman"/>
                          <a:cs typeface="Times New Roman"/>
                        </a:rPr>
                        <a:t> </a:t>
                      </a:r>
                      <a:r>
                        <a:rPr sz="550" spc="10" dirty="0">
                          <a:latin typeface="Times New Roman"/>
                          <a:cs typeface="Times New Roman"/>
                        </a:rPr>
                        <a:t>göre</a:t>
                      </a:r>
                      <a:r>
                        <a:rPr sz="550" spc="70" dirty="0">
                          <a:latin typeface="Times New Roman"/>
                          <a:cs typeface="Times New Roman"/>
                        </a:rPr>
                        <a:t> </a:t>
                      </a:r>
                      <a:r>
                        <a:rPr sz="550" spc="15" dirty="0">
                          <a:latin typeface="Times New Roman"/>
                          <a:cs typeface="Times New Roman"/>
                        </a:rPr>
                        <a:t>bankada</a:t>
                      </a:r>
                      <a:endParaRPr sz="55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3421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pPr>
                      <a:r>
                        <a:rPr sz="550" spc="15" dirty="0">
                          <a:latin typeface="Times New Roman"/>
                          <a:cs typeface="Times New Roman"/>
                        </a:rPr>
                        <a:t>işlem </a:t>
                      </a:r>
                      <a:r>
                        <a:rPr sz="550" spc="10" dirty="0">
                          <a:latin typeface="Times New Roman"/>
                          <a:cs typeface="Times New Roman"/>
                        </a:rPr>
                        <a:t>gören anapara </a:t>
                      </a:r>
                      <a:r>
                        <a:rPr sz="550" spc="5" dirty="0">
                          <a:latin typeface="Times New Roman"/>
                          <a:cs typeface="Times New Roman"/>
                        </a:rPr>
                        <a:t>kaç</a:t>
                      </a:r>
                      <a:r>
                        <a:rPr sz="550" spc="-10" dirty="0">
                          <a:latin typeface="Times New Roman"/>
                          <a:cs typeface="Times New Roman"/>
                        </a:rPr>
                        <a:t> </a:t>
                      </a:r>
                      <a:r>
                        <a:rPr sz="550" spc="15" dirty="0">
                          <a:latin typeface="Times New Roman"/>
                          <a:cs typeface="Times New Roman"/>
                        </a:rPr>
                        <a:t>TL’dir?</a:t>
                      </a:r>
                      <a:endParaRPr sz="55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15179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85"/>
                        </a:lnSpc>
                        <a:spcBef>
                          <a:spcPts val="305"/>
                        </a:spcBef>
                      </a:pPr>
                      <a:r>
                        <a:rPr sz="700" dirty="0">
                          <a:latin typeface="Times New Roman"/>
                          <a:cs typeface="Times New Roman"/>
                        </a:rPr>
                        <a:t>t =</a:t>
                      </a:r>
                      <a:r>
                        <a:rPr sz="700" spc="-10" dirty="0">
                          <a:latin typeface="Times New Roman"/>
                          <a:cs typeface="Times New Roman"/>
                        </a:rPr>
                        <a:t> </a:t>
                      </a:r>
                      <a:r>
                        <a:rPr sz="700" spc="5" dirty="0">
                          <a:latin typeface="Times New Roman"/>
                          <a:cs typeface="Times New Roman"/>
                        </a:rPr>
                        <a:t>0,15</a:t>
                      </a:r>
                      <a:endParaRPr sz="700">
                        <a:latin typeface="Times New Roman"/>
                        <a:cs typeface="Times New Roman"/>
                      </a:endParaRPr>
                    </a:p>
                  </a:txBody>
                  <a:tcPr marL="0" marR="0" marT="38735"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4"/>
                  </a:ext>
                </a:extLst>
              </a:tr>
              <a:tr h="10742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45"/>
                        </a:lnSpc>
                      </a:pPr>
                      <a:r>
                        <a:rPr sz="700" dirty="0">
                          <a:latin typeface="Times New Roman"/>
                          <a:cs typeface="Times New Roman"/>
                        </a:rPr>
                        <a:t>n = 2</a:t>
                      </a:r>
                      <a:r>
                        <a:rPr sz="700" spc="-20" dirty="0">
                          <a:latin typeface="Times New Roman"/>
                          <a:cs typeface="Times New Roman"/>
                        </a:rPr>
                        <a:t> </a:t>
                      </a:r>
                      <a:r>
                        <a:rPr sz="700" spc="-10" dirty="0">
                          <a:latin typeface="Times New Roman"/>
                          <a:cs typeface="Times New Roman"/>
                        </a:rPr>
                        <a:t>yıl</a:t>
                      </a:r>
                      <a:endParaRPr sz="7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5"/>
                  </a:ext>
                </a:extLst>
              </a:tr>
              <a:tr h="1074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45"/>
                        </a:lnSpc>
                      </a:pPr>
                      <a:r>
                        <a:rPr sz="700" spc="5" dirty="0">
                          <a:latin typeface="Times New Roman"/>
                          <a:cs typeface="Times New Roman"/>
                        </a:rPr>
                        <a:t>A </a:t>
                      </a:r>
                      <a:r>
                        <a:rPr sz="700" dirty="0">
                          <a:latin typeface="Times New Roman"/>
                          <a:cs typeface="Times New Roman"/>
                        </a:rPr>
                        <a:t>= </a:t>
                      </a:r>
                      <a:r>
                        <a:rPr sz="700" spc="5" dirty="0">
                          <a:latin typeface="Times New Roman"/>
                          <a:cs typeface="Times New Roman"/>
                        </a:rPr>
                        <a:t>9.625</a:t>
                      </a:r>
                      <a:r>
                        <a:rPr sz="700" spc="-60" dirty="0">
                          <a:latin typeface="Times New Roman"/>
                          <a:cs typeface="Times New Roman"/>
                        </a:rPr>
                        <a:t> </a:t>
                      </a:r>
                      <a:r>
                        <a:rPr sz="700" spc="-5" dirty="0">
                          <a:latin typeface="Times New Roman"/>
                          <a:cs typeface="Times New Roman"/>
                        </a:rPr>
                        <a:t>TL</a:t>
                      </a:r>
                      <a:endParaRPr sz="7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6"/>
                  </a:ext>
                </a:extLst>
              </a:tr>
              <a:tr h="10746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45"/>
                        </a:lnSpc>
                      </a:pPr>
                      <a:r>
                        <a:rPr sz="700" dirty="0">
                          <a:latin typeface="Times New Roman"/>
                          <a:cs typeface="Times New Roman"/>
                        </a:rPr>
                        <a:t>a =</a:t>
                      </a:r>
                      <a:r>
                        <a:rPr sz="700" spc="-20" dirty="0">
                          <a:latin typeface="Times New Roman"/>
                          <a:cs typeface="Times New Roman"/>
                        </a:rPr>
                        <a:t> </a:t>
                      </a:r>
                      <a:r>
                        <a:rPr sz="700" dirty="0">
                          <a:latin typeface="Times New Roman"/>
                          <a:cs typeface="Times New Roman"/>
                        </a:rPr>
                        <a:t>?</a:t>
                      </a:r>
                      <a:endParaRPr sz="7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7"/>
                  </a:ext>
                </a:extLst>
              </a:tr>
              <a:tr h="10666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40"/>
                        </a:lnSpc>
                        <a:tabLst>
                          <a:tab pos="1257300" algn="l"/>
                        </a:tabLst>
                      </a:pPr>
                      <a:r>
                        <a:rPr sz="700" b="1" spc="5" dirty="0">
                          <a:latin typeface="Times New Roman"/>
                          <a:cs typeface="Times New Roman"/>
                        </a:rPr>
                        <a:t>A </a:t>
                      </a:r>
                      <a:r>
                        <a:rPr sz="700" b="1" dirty="0">
                          <a:latin typeface="Times New Roman"/>
                          <a:cs typeface="Times New Roman"/>
                        </a:rPr>
                        <a:t>= a (1+</a:t>
                      </a:r>
                      <a:r>
                        <a:rPr sz="700" b="1" spc="-15" dirty="0">
                          <a:latin typeface="Times New Roman"/>
                          <a:cs typeface="Times New Roman"/>
                        </a:rPr>
                        <a:t> </a:t>
                      </a:r>
                      <a:r>
                        <a:rPr sz="700" b="1" spc="5" dirty="0">
                          <a:latin typeface="Times New Roman"/>
                          <a:cs typeface="Times New Roman"/>
                        </a:rPr>
                        <a:t>t)ⁿ	</a:t>
                      </a:r>
                      <a:r>
                        <a:rPr sz="700" spc="5" dirty="0">
                          <a:latin typeface="Times New Roman"/>
                          <a:cs typeface="Times New Roman"/>
                        </a:rPr>
                        <a:t>9.625</a:t>
                      </a:r>
                      <a:endParaRPr sz="7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8"/>
                  </a:ext>
                </a:extLst>
              </a:tr>
              <a:tr h="10743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ts val="745"/>
                        </a:lnSpc>
                        <a:tabLst>
                          <a:tab pos="1058545" algn="l"/>
                        </a:tabLst>
                      </a:pPr>
                      <a:r>
                        <a:rPr sz="700" spc="5" dirty="0">
                          <a:latin typeface="Times New Roman"/>
                          <a:cs typeface="Times New Roman"/>
                        </a:rPr>
                        <a:t>9.625 </a:t>
                      </a:r>
                      <a:r>
                        <a:rPr sz="700" dirty="0">
                          <a:latin typeface="Times New Roman"/>
                          <a:cs typeface="Times New Roman"/>
                        </a:rPr>
                        <a:t>=</a:t>
                      </a:r>
                      <a:r>
                        <a:rPr sz="700" spc="-30" dirty="0">
                          <a:latin typeface="Times New Roman"/>
                          <a:cs typeface="Times New Roman"/>
                        </a:rPr>
                        <a:t> </a:t>
                      </a:r>
                      <a:r>
                        <a:rPr sz="700" dirty="0">
                          <a:latin typeface="Times New Roman"/>
                          <a:cs typeface="Times New Roman"/>
                        </a:rPr>
                        <a:t>a</a:t>
                      </a:r>
                      <a:r>
                        <a:rPr sz="700" spc="10" dirty="0">
                          <a:latin typeface="Times New Roman"/>
                          <a:cs typeface="Times New Roman"/>
                        </a:rPr>
                        <a:t> </a:t>
                      </a:r>
                      <a:r>
                        <a:rPr sz="700" dirty="0">
                          <a:latin typeface="Times New Roman"/>
                          <a:cs typeface="Times New Roman"/>
                        </a:rPr>
                        <a:t>(1+0,15)²	a= </a:t>
                      </a:r>
                      <a:r>
                        <a:rPr sz="700" spc="-5" dirty="0">
                          <a:latin typeface="Times New Roman"/>
                          <a:cs typeface="Times New Roman"/>
                        </a:rPr>
                        <a:t>------------ </a:t>
                      </a:r>
                      <a:r>
                        <a:rPr sz="700" dirty="0">
                          <a:latin typeface="Times New Roman"/>
                          <a:cs typeface="Times New Roman"/>
                        </a:rPr>
                        <a:t>= </a:t>
                      </a:r>
                      <a:r>
                        <a:rPr sz="700" spc="5" dirty="0">
                          <a:latin typeface="Times New Roman"/>
                          <a:cs typeface="Times New Roman"/>
                        </a:rPr>
                        <a:t>7.275</a:t>
                      </a:r>
                      <a:r>
                        <a:rPr sz="700" dirty="0">
                          <a:latin typeface="Times New Roman"/>
                          <a:cs typeface="Times New Roman"/>
                        </a:rPr>
                        <a:t> </a:t>
                      </a:r>
                      <a:r>
                        <a:rPr sz="700" spc="-5" dirty="0">
                          <a:latin typeface="Times New Roman"/>
                          <a:cs typeface="Times New Roman"/>
                        </a:rPr>
                        <a:t>TL</a:t>
                      </a:r>
                      <a:endParaRPr sz="7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9"/>
                  </a:ext>
                </a:extLst>
              </a:tr>
              <a:tr h="48230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26695" algn="ctr">
                        <a:lnSpc>
                          <a:spcPts val="805"/>
                        </a:lnSpc>
                      </a:pPr>
                      <a:r>
                        <a:rPr sz="700" dirty="0">
                          <a:latin typeface="Times New Roman"/>
                          <a:cs typeface="Times New Roman"/>
                        </a:rPr>
                        <a:t>(1+0,15)²</a:t>
                      </a:r>
                      <a:endParaRPr sz="7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spc="-5" dirty="0">
                          <a:latin typeface="Times New Roman"/>
                          <a:cs typeface="Times New Roman"/>
                        </a:rPr>
                        <a:t>Efektif </a:t>
                      </a:r>
                      <a:r>
                        <a:rPr sz="700" b="1" dirty="0">
                          <a:latin typeface="Times New Roman"/>
                          <a:cs typeface="Times New Roman"/>
                        </a:rPr>
                        <a:t>Faiz</a:t>
                      </a:r>
                      <a:r>
                        <a:rPr sz="700" b="1" spc="-5"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marL="27305" marR="144780">
                        <a:lnSpc>
                          <a:spcPct val="100000"/>
                        </a:lnSpc>
                        <a:spcBef>
                          <a:spcPts val="10"/>
                        </a:spcBef>
                      </a:pPr>
                      <a:r>
                        <a:rPr sz="700" spc="-5" dirty="0">
                          <a:latin typeface="Times New Roman"/>
                          <a:cs typeface="Times New Roman"/>
                        </a:rPr>
                        <a:t>Aylık, </a:t>
                      </a:r>
                      <a:r>
                        <a:rPr sz="700" dirty="0">
                          <a:latin typeface="Times New Roman"/>
                          <a:cs typeface="Times New Roman"/>
                        </a:rPr>
                        <a:t>3 </a:t>
                      </a:r>
                      <a:r>
                        <a:rPr sz="700" spc="-5" dirty="0">
                          <a:latin typeface="Times New Roman"/>
                          <a:cs typeface="Times New Roman"/>
                        </a:rPr>
                        <a:t>aylık, </a:t>
                      </a:r>
                      <a:r>
                        <a:rPr sz="700" dirty="0">
                          <a:latin typeface="Times New Roman"/>
                          <a:cs typeface="Times New Roman"/>
                        </a:rPr>
                        <a:t>6 </a:t>
                      </a:r>
                      <a:r>
                        <a:rPr sz="700" spc="-10" dirty="0">
                          <a:latin typeface="Times New Roman"/>
                          <a:cs typeface="Times New Roman"/>
                        </a:rPr>
                        <a:t>aylık </a:t>
                      </a:r>
                      <a:r>
                        <a:rPr sz="700" dirty="0">
                          <a:latin typeface="Times New Roman"/>
                          <a:cs typeface="Times New Roman"/>
                        </a:rPr>
                        <a:t>dönemlerle </a:t>
                      </a:r>
                      <a:r>
                        <a:rPr sz="700" spc="-5" dirty="0">
                          <a:latin typeface="Times New Roman"/>
                          <a:cs typeface="Times New Roman"/>
                        </a:rPr>
                        <a:t>faize yatırılan </a:t>
                      </a:r>
                      <a:r>
                        <a:rPr sz="700" dirty="0">
                          <a:latin typeface="Times New Roman"/>
                          <a:cs typeface="Times New Roman"/>
                        </a:rPr>
                        <a:t>paranın, </a:t>
                      </a:r>
                      <a:r>
                        <a:rPr sz="700" u="sng" spc="-10" dirty="0">
                          <a:uFill>
                            <a:solidFill>
                              <a:srgbClr val="000000"/>
                            </a:solidFill>
                          </a:uFill>
                          <a:latin typeface="Times New Roman"/>
                          <a:cs typeface="Times New Roman"/>
                        </a:rPr>
                        <a:t>yıllık </a:t>
                      </a:r>
                      <a:r>
                        <a:rPr sz="700" spc="-10" dirty="0">
                          <a:latin typeface="Times New Roman"/>
                          <a:cs typeface="Times New Roman"/>
                        </a:rPr>
                        <a:t> </a:t>
                      </a:r>
                      <a:r>
                        <a:rPr sz="700" u="sng" spc="-5" dirty="0">
                          <a:uFill>
                            <a:solidFill>
                              <a:srgbClr val="000000"/>
                            </a:solidFill>
                          </a:uFill>
                          <a:latin typeface="Times New Roman"/>
                          <a:cs typeface="Times New Roman"/>
                        </a:rPr>
                        <a:t>bileşik</a:t>
                      </a:r>
                      <a:r>
                        <a:rPr sz="700" spc="-5" dirty="0">
                          <a:latin typeface="Times New Roman"/>
                          <a:cs typeface="Times New Roman"/>
                        </a:rPr>
                        <a:t> olarak getiri</a:t>
                      </a:r>
                      <a:r>
                        <a:rPr sz="700" spc="25" dirty="0">
                          <a:latin typeface="Times New Roman"/>
                          <a:cs typeface="Times New Roman"/>
                        </a:rPr>
                        <a:t> </a:t>
                      </a:r>
                      <a:r>
                        <a:rPr sz="700" dirty="0">
                          <a:latin typeface="Times New Roman"/>
                          <a:cs typeface="Times New Roman"/>
                        </a:rPr>
                        <a:t>oranıdır.</a:t>
                      </a:r>
                      <a:endParaRPr sz="700">
                        <a:latin typeface="Times New Roman"/>
                        <a:cs typeface="Times New Roman"/>
                      </a:endParaRPr>
                    </a:p>
                    <a:p>
                      <a:pPr>
                        <a:lnSpc>
                          <a:spcPct val="100000"/>
                        </a:lnSpc>
                        <a:spcBef>
                          <a:spcPts val="35"/>
                        </a:spcBef>
                      </a:pPr>
                      <a:endParaRPr sz="700">
                        <a:latin typeface="Times New Roman"/>
                        <a:cs typeface="Times New Roman"/>
                      </a:endParaRPr>
                    </a:p>
                    <a:p>
                      <a:pPr marL="27305" marR="142875">
                        <a:lnSpc>
                          <a:spcPct val="101400"/>
                        </a:lnSpc>
                        <a:spcBef>
                          <a:spcPts val="5"/>
                        </a:spcBef>
                      </a:pPr>
                      <a:r>
                        <a:rPr sz="700" dirty="0">
                          <a:latin typeface="Times New Roman"/>
                          <a:cs typeface="Times New Roman"/>
                        </a:rPr>
                        <a:t>Örneğin; </a:t>
                      </a:r>
                      <a:r>
                        <a:rPr sz="700" spc="-5" dirty="0">
                          <a:latin typeface="Times New Roman"/>
                          <a:cs typeface="Times New Roman"/>
                        </a:rPr>
                        <a:t>aylık </a:t>
                      </a:r>
                      <a:r>
                        <a:rPr sz="700" dirty="0">
                          <a:latin typeface="Times New Roman"/>
                          <a:cs typeface="Times New Roman"/>
                        </a:rPr>
                        <a:t>mevduata </a:t>
                      </a:r>
                      <a:r>
                        <a:rPr sz="700" spc="-10" dirty="0">
                          <a:latin typeface="Times New Roman"/>
                          <a:cs typeface="Times New Roman"/>
                        </a:rPr>
                        <a:t>yıllık </a:t>
                      </a:r>
                      <a:r>
                        <a:rPr sz="700" spc="5" dirty="0">
                          <a:latin typeface="Times New Roman"/>
                          <a:cs typeface="Times New Roman"/>
                        </a:rPr>
                        <a:t>% </a:t>
                      </a:r>
                      <a:r>
                        <a:rPr sz="700" spc="-5" dirty="0">
                          <a:latin typeface="Times New Roman"/>
                          <a:cs typeface="Times New Roman"/>
                        </a:rPr>
                        <a:t>84 </a:t>
                      </a:r>
                      <a:r>
                        <a:rPr sz="700" dirty="0">
                          <a:latin typeface="Times New Roman"/>
                          <a:cs typeface="Times New Roman"/>
                        </a:rPr>
                        <a:t>nominal </a:t>
                      </a:r>
                      <a:r>
                        <a:rPr sz="700" spc="-5" dirty="0">
                          <a:latin typeface="Times New Roman"/>
                          <a:cs typeface="Times New Roman"/>
                        </a:rPr>
                        <a:t>faiz </a:t>
                      </a:r>
                      <a:r>
                        <a:rPr sz="700" dirty="0">
                          <a:latin typeface="Times New Roman"/>
                          <a:cs typeface="Times New Roman"/>
                        </a:rPr>
                        <a:t>oranı  </a:t>
                      </a:r>
                      <a:r>
                        <a:rPr sz="700" spc="-5" dirty="0">
                          <a:latin typeface="Times New Roman"/>
                          <a:cs typeface="Times New Roman"/>
                        </a:rPr>
                        <a:t>belirlenmiş</a:t>
                      </a:r>
                      <a:r>
                        <a:rPr sz="700" spc="-10" dirty="0">
                          <a:latin typeface="Times New Roman"/>
                          <a:cs typeface="Times New Roman"/>
                        </a:rPr>
                        <a:t> </a:t>
                      </a:r>
                      <a:r>
                        <a:rPr sz="700" spc="-5" dirty="0">
                          <a:latin typeface="Times New Roman"/>
                          <a:cs typeface="Times New Roman"/>
                        </a:rPr>
                        <a:t>ise</a:t>
                      </a:r>
                      <a:endParaRPr sz="700">
                        <a:latin typeface="Times New Roman"/>
                        <a:cs typeface="Times New Roman"/>
                      </a:endParaRPr>
                    </a:p>
                    <a:p>
                      <a:pPr>
                        <a:lnSpc>
                          <a:spcPct val="100000"/>
                        </a:lnSpc>
                        <a:spcBef>
                          <a:spcPts val="30"/>
                        </a:spcBef>
                      </a:pPr>
                      <a:endParaRPr sz="700">
                        <a:latin typeface="Times New Roman"/>
                        <a:cs typeface="Times New Roman"/>
                      </a:endParaRPr>
                    </a:p>
                    <a:p>
                      <a:pPr marL="27305">
                        <a:lnSpc>
                          <a:spcPct val="100000"/>
                        </a:lnSpc>
                        <a:spcBef>
                          <a:spcPts val="5"/>
                        </a:spcBef>
                      </a:pPr>
                      <a:r>
                        <a:rPr sz="700" spc="-5" dirty="0">
                          <a:latin typeface="Times New Roman"/>
                          <a:cs typeface="Times New Roman"/>
                        </a:rPr>
                        <a:t>Efektif </a:t>
                      </a:r>
                      <a:r>
                        <a:rPr sz="700" spc="-10" dirty="0">
                          <a:latin typeface="Times New Roman"/>
                          <a:cs typeface="Times New Roman"/>
                        </a:rPr>
                        <a:t>Faiz </a:t>
                      </a:r>
                      <a:r>
                        <a:rPr sz="700" dirty="0">
                          <a:latin typeface="Times New Roman"/>
                          <a:cs typeface="Times New Roman"/>
                        </a:rPr>
                        <a:t>Oranı </a:t>
                      </a:r>
                      <a:r>
                        <a:rPr sz="700" spc="-5" dirty="0">
                          <a:latin typeface="Times New Roman"/>
                          <a:cs typeface="Times New Roman"/>
                        </a:rPr>
                        <a:t>şöyle</a:t>
                      </a:r>
                      <a:r>
                        <a:rPr sz="700" spc="20" dirty="0">
                          <a:latin typeface="Times New Roman"/>
                          <a:cs typeface="Times New Roman"/>
                        </a:rPr>
                        <a:t> </a:t>
                      </a:r>
                      <a:r>
                        <a:rPr sz="700" dirty="0">
                          <a:latin typeface="Times New Roman"/>
                          <a:cs typeface="Times New Roman"/>
                        </a:rPr>
                        <a:t>bulunur;</a:t>
                      </a:r>
                      <a:endParaRPr sz="700">
                        <a:latin typeface="Times New Roman"/>
                        <a:cs typeface="Times New Roman"/>
                      </a:endParaRPr>
                    </a:p>
                    <a:p>
                      <a:pPr>
                        <a:lnSpc>
                          <a:spcPct val="100000"/>
                        </a:lnSpc>
                        <a:spcBef>
                          <a:spcPts val="30"/>
                        </a:spcBef>
                      </a:pPr>
                      <a:endParaRPr sz="750">
                        <a:latin typeface="Times New Roman"/>
                        <a:cs typeface="Times New Roman"/>
                      </a:endParaRPr>
                    </a:p>
                    <a:p>
                      <a:pPr marL="27305">
                        <a:lnSpc>
                          <a:spcPct val="100000"/>
                        </a:lnSpc>
                      </a:pPr>
                      <a:r>
                        <a:rPr sz="550" spc="10" dirty="0">
                          <a:latin typeface="Times New Roman"/>
                          <a:cs typeface="Times New Roman"/>
                        </a:rPr>
                        <a:t>Aylık</a:t>
                      </a:r>
                      <a:r>
                        <a:rPr sz="550" spc="25" dirty="0">
                          <a:latin typeface="Times New Roman"/>
                          <a:cs typeface="Times New Roman"/>
                        </a:rPr>
                        <a:t> </a:t>
                      </a:r>
                      <a:r>
                        <a:rPr sz="550" spc="5" dirty="0">
                          <a:latin typeface="Times New Roman"/>
                          <a:cs typeface="Times New Roman"/>
                        </a:rPr>
                        <a:t>faiz</a:t>
                      </a:r>
                      <a:r>
                        <a:rPr sz="550" spc="35" dirty="0">
                          <a:latin typeface="Times New Roman"/>
                          <a:cs typeface="Times New Roman"/>
                        </a:rPr>
                        <a:t> </a:t>
                      </a:r>
                      <a:r>
                        <a:rPr sz="550" spc="10" dirty="0">
                          <a:latin typeface="Times New Roman"/>
                          <a:cs typeface="Times New Roman"/>
                        </a:rPr>
                        <a:t>getirisi:</a:t>
                      </a:r>
                      <a:r>
                        <a:rPr sz="550" spc="-25" dirty="0">
                          <a:latin typeface="Times New Roman"/>
                          <a:cs typeface="Times New Roman"/>
                        </a:rPr>
                        <a:t> </a:t>
                      </a:r>
                      <a:r>
                        <a:rPr sz="550" spc="30" dirty="0">
                          <a:latin typeface="Times New Roman"/>
                          <a:cs typeface="Times New Roman"/>
                        </a:rPr>
                        <a:t>%</a:t>
                      </a:r>
                      <a:r>
                        <a:rPr sz="550" spc="5" dirty="0">
                          <a:latin typeface="Times New Roman"/>
                          <a:cs typeface="Times New Roman"/>
                        </a:rPr>
                        <a:t> </a:t>
                      </a:r>
                      <a:r>
                        <a:rPr sz="550" spc="20" dirty="0">
                          <a:latin typeface="Times New Roman"/>
                          <a:cs typeface="Times New Roman"/>
                        </a:rPr>
                        <a:t>84</a:t>
                      </a:r>
                      <a:r>
                        <a:rPr sz="550" dirty="0">
                          <a:latin typeface="Times New Roman"/>
                          <a:cs typeface="Times New Roman"/>
                        </a:rPr>
                        <a:t> </a:t>
                      </a:r>
                      <a:r>
                        <a:rPr sz="550" spc="10" dirty="0">
                          <a:latin typeface="Times New Roman"/>
                          <a:cs typeface="Times New Roman"/>
                        </a:rPr>
                        <a:t>/ </a:t>
                      </a:r>
                      <a:r>
                        <a:rPr sz="550" spc="20" dirty="0">
                          <a:latin typeface="Times New Roman"/>
                          <a:cs typeface="Times New Roman"/>
                        </a:rPr>
                        <a:t>12</a:t>
                      </a:r>
                      <a:r>
                        <a:rPr sz="550" spc="-5" dirty="0">
                          <a:latin typeface="Times New Roman"/>
                          <a:cs typeface="Times New Roman"/>
                        </a:rPr>
                        <a:t> </a:t>
                      </a:r>
                      <a:r>
                        <a:rPr sz="550" spc="20" dirty="0">
                          <a:latin typeface="Times New Roman"/>
                          <a:cs typeface="Times New Roman"/>
                        </a:rPr>
                        <a:t>=</a:t>
                      </a:r>
                      <a:r>
                        <a:rPr sz="550" spc="10" dirty="0">
                          <a:latin typeface="Times New Roman"/>
                          <a:cs typeface="Times New Roman"/>
                        </a:rPr>
                        <a:t> </a:t>
                      </a:r>
                      <a:r>
                        <a:rPr sz="550" spc="30" dirty="0">
                          <a:latin typeface="Times New Roman"/>
                          <a:cs typeface="Times New Roman"/>
                        </a:rPr>
                        <a:t>%</a:t>
                      </a:r>
                      <a:r>
                        <a:rPr sz="550" spc="5" dirty="0">
                          <a:latin typeface="Times New Roman"/>
                          <a:cs typeface="Times New Roman"/>
                        </a:rPr>
                        <a:t> </a:t>
                      </a:r>
                      <a:r>
                        <a:rPr sz="550" spc="15" dirty="0">
                          <a:latin typeface="Times New Roman"/>
                          <a:cs typeface="Times New Roman"/>
                        </a:rPr>
                        <a:t>7</a:t>
                      </a:r>
                      <a:r>
                        <a:rPr sz="550" dirty="0">
                          <a:latin typeface="Times New Roman"/>
                          <a:cs typeface="Times New Roman"/>
                        </a:rPr>
                        <a:t> </a:t>
                      </a:r>
                      <a:r>
                        <a:rPr sz="550" spc="15" dirty="0">
                          <a:latin typeface="Times New Roman"/>
                          <a:cs typeface="Times New Roman"/>
                        </a:rPr>
                        <a:t>(dönemlik</a:t>
                      </a:r>
                      <a:r>
                        <a:rPr sz="550" spc="-30" dirty="0">
                          <a:latin typeface="Times New Roman"/>
                          <a:cs typeface="Times New Roman"/>
                        </a:rPr>
                        <a:t> </a:t>
                      </a:r>
                      <a:r>
                        <a:rPr sz="550" spc="5" dirty="0">
                          <a:latin typeface="Times New Roman"/>
                          <a:cs typeface="Times New Roman"/>
                        </a:rPr>
                        <a:t>faiz</a:t>
                      </a:r>
                      <a:r>
                        <a:rPr sz="550" spc="20"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a:lnSpc>
                          <a:spcPct val="100000"/>
                        </a:lnSpc>
                        <a:spcBef>
                          <a:spcPts val="50"/>
                        </a:spcBef>
                      </a:pPr>
                      <a:endParaRPr sz="600">
                        <a:latin typeface="Times New Roman"/>
                        <a:cs typeface="Times New Roman"/>
                      </a:endParaRPr>
                    </a:p>
                    <a:p>
                      <a:pPr marL="27305">
                        <a:lnSpc>
                          <a:spcPct val="100000"/>
                        </a:lnSpc>
                        <a:spcBef>
                          <a:spcPts val="5"/>
                        </a:spcBef>
                      </a:pPr>
                      <a:r>
                        <a:rPr sz="550" spc="15" dirty="0">
                          <a:latin typeface="Times New Roman"/>
                          <a:cs typeface="Times New Roman"/>
                        </a:rPr>
                        <a:t>Her </a:t>
                      </a:r>
                      <a:r>
                        <a:rPr sz="550" spc="10" dirty="0">
                          <a:latin typeface="Times New Roman"/>
                          <a:cs typeface="Times New Roman"/>
                        </a:rPr>
                        <a:t>ay</a:t>
                      </a:r>
                      <a:r>
                        <a:rPr sz="550" spc="15" dirty="0">
                          <a:latin typeface="Times New Roman"/>
                          <a:cs typeface="Times New Roman"/>
                        </a:rPr>
                        <a:t> </a:t>
                      </a:r>
                      <a:r>
                        <a:rPr sz="550" spc="30" dirty="0">
                          <a:latin typeface="Times New Roman"/>
                          <a:cs typeface="Times New Roman"/>
                        </a:rPr>
                        <a:t>%</a:t>
                      </a:r>
                      <a:r>
                        <a:rPr sz="550" spc="5" dirty="0">
                          <a:latin typeface="Times New Roman"/>
                          <a:cs typeface="Times New Roman"/>
                        </a:rPr>
                        <a:t> </a:t>
                      </a:r>
                      <a:r>
                        <a:rPr sz="550" spc="15" dirty="0">
                          <a:latin typeface="Times New Roman"/>
                          <a:cs typeface="Times New Roman"/>
                        </a:rPr>
                        <a:t>7</a:t>
                      </a:r>
                      <a:r>
                        <a:rPr sz="550" dirty="0">
                          <a:latin typeface="Times New Roman"/>
                          <a:cs typeface="Times New Roman"/>
                        </a:rPr>
                        <a:t> </a:t>
                      </a:r>
                      <a:r>
                        <a:rPr sz="550" spc="5" dirty="0">
                          <a:latin typeface="Times New Roman"/>
                          <a:cs typeface="Times New Roman"/>
                        </a:rPr>
                        <a:t>faiz</a:t>
                      </a:r>
                      <a:r>
                        <a:rPr sz="550" spc="30" dirty="0">
                          <a:latin typeface="Times New Roman"/>
                          <a:cs typeface="Times New Roman"/>
                        </a:rPr>
                        <a:t> </a:t>
                      </a:r>
                      <a:r>
                        <a:rPr sz="550" spc="10" dirty="0">
                          <a:latin typeface="Times New Roman"/>
                          <a:cs typeface="Times New Roman"/>
                        </a:rPr>
                        <a:t>oranı</a:t>
                      </a:r>
                      <a:r>
                        <a:rPr sz="550" dirty="0">
                          <a:latin typeface="Times New Roman"/>
                          <a:cs typeface="Times New Roman"/>
                        </a:rPr>
                        <a:t> </a:t>
                      </a:r>
                      <a:r>
                        <a:rPr sz="550" spc="10" dirty="0">
                          <a:latin typeface="Times New Roman"/>
                          <a:cs typeface="Times New Roman"/>
                        </a:rPr>
                        <a:t>ile</a:t>
                      </a:r>
                      <a:r>
                        <a:rPr sz="550" spc="-5" dirty="0">
                          <a:latin typeface="Times New Roman"/>
                          <a:cs typeface="Times New Roman"/>
                        </a:rPr>
                        <a:t> </a:t>
                      </a:r>
                      <a:r>
                        <a:rPr sz="550" spc="20" dirty="0">
                          <a:latin typeface="Times New Roman"/>
                          <a:cs typeface="Times New Roman"/>
                        </a:rPr>
                        <a:t>12</a:t>
                      </a:r>
                      <a:r>
                        <a:rPr sz="550" dirty="0">
                          <a:latin typeface="Times New Roman"/>
                          <a:cs typeface="Times New Roman"/>
                        </a:rPr>
                        <a:t> </a:t>
                      </a:r>
                      <a:r>
                        <a:rPr sz="550" spc="10" dirty="0">
                          <a:latin typeface="Times New Roman"/>
                          <a:cs typeface="Times New Roman"/>
                        </a:rPr>
                        <a:t>aylık</a:t>
                      </a:r>
                      <a:r>
                        <a:rPr sz="550" spc="20" dirty="0">
                          <a:latin typeface="Times New Roman"/>
                          <a:cs typeface="Times New Roman"/>
                        </a:rPr>
                        <a:t> </a:t>
                      </a:r>
                      <a:r>
                        <a:rPr sz="550" spc="15" dirty="0">
                          <a:latin typeface="Times New Roman"/>
                          <a:cs typeface="Times New Roman"/>
                        </a:rPr>
                        <a:t>bileşik</a:t>
                      </a:r>
                      <a:r>
                        <a:rPr sz="550" spc="-20" dirty="0">
                          <a:latin typeface="Times New Roman"/>
                          <a:cs typeface="Times New Roman"/>
                        </a:rPr>
                        <a:t> </a:t>
                      </a:r>
                      <a:r>
                        <a:rPr sz="550" spc="10" dirty="0">
                          <a:latin typeface="Times New Roman"/>
                          <a:cs typeface="Times New Roman"/>
                        </a:rPr>
                        <a:t>getirisi:</a:t>
                      </a:r>
                      <a:r>
                        <a:rPr sz="550" spc="-15" dirty="0">
                          <a:latin typeface="Times New Roman"/>
                          <a:cs typeface="Times New Roman"/>
                        </a:rPr>
                        <a:t> </a:t>
                      </a:r>
                      <a:r>
                        <a:rPr sz="550" spc="15" dirty="0">
                          <a:latin typeface="Times New Roman"/>
                          <a:cs typeface="Times New Roman"/>
                        </a:rPr>
                        <a:t>(1+</a:t>
                      </a:r>
                      <a:r>
                        <a:rPr sz="550" dirty="0">
                          <a:latin typeface="Times New Roman"/>
                          <a:cs typeface="Times New Roman"/>
                        </a:rPr>
                        <a:t> </a:t>
                      </a:r>
                      <a:r>
                        <a:rPr sz="550" spc="15" dirty="0">
                          <a:latin typeface="Times New Roman"/>
                          <a:cs typeface="Times New Roman"/>
                        </a:rPr>
                        <a:t>0,07)¹²</a:t>
                      </a:r>
                      <a:r>
                        <a:rPr sz="550" spc="-10" dirty="0">
                          <a:latin typeface="Times New Roman"/>
                          <a:cs typeface="Times New Roman"/>
                        </a:rPr>
                        <a:t> </a:t>
                      </a:r>
                      <a:r>
                        <a:rPr sz="550" spc="20" dirty="0">
                          <a:latin typeface="Times New Roman"/>
                          <a:cs typeface="Times New Roman"/>
                        </a:rPr>
                        <a:t>≈</a:t>
                      </a:r>
                      <a:r>
                        <a:rPr sz="550" dirty="0">
                          <a:latin typeface="Times New Roman"/>
                          <a:cs typeface="Times New Roman"/>
                        </a:rPr>
                        <a:t> </a:t>
                      </a:r>
                      <a:r>
                        <a:rPr sz="550" spc="15" dirty="0">
                          <a:latin typeface="Times New Roman"/>
                          <a:cs typeface="Times New Roman"/>
                        </a:rPr>
                        <a:t>1,25</a:t>
                      </a:r>
                      <a:r>
                        <a:rPr sz="550" spc="-5" dirty="0">
                          <a:latin typeface="Times New Roman"/>
                          <a:cs typeface="Times New Roman"/>
                        </a:rPr>
                        <a:t> </a:t>
                      </a:r>
                      <a:r>
                        <a:rPr sz="550" spc="20" dirty="0">
                          <a:latin typeface="Times New Roman"/>
                          <a:cs typeface="Times New Roman"/>
                        </a:rPr>
                        <a:t>=</a:t>
                      </a:r>
                      <a:r>
                        <a:rPr sz="550" spc="10" dirty="0">
                          <a:latin typeface="Times New Roman"/>
                          <a:cs typeface="Times New Roman"/>
                        </a:rPr>
                        <a:t> </a:t>
                      </a:r>
                      <a:r>
                        <a:rPr sz="550" spc="20" dirty="0">
                          <a:latin typeface="Times New Roman"/>
                          <a:cs typeface="Times New Roman"/>
                        </a:rPr>
                        <a:t>%125</a:t>
                      </a:r>
                      <a:endParaRPr sz="55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63567" y="2572512"/>
            <a:ext cx="2045335" cy="0"/>
          </a:xfrm>
          <a:custGeom>
            <a:avLst/>
            <a:gdLst/>
            <a:ahLst/>
            <a:cxnLst/>
            <a:rect l="l" t="t" r="r" b="b"/>
            <a:pathLst>
              <a:path w="2045335">
                <a:moveTo>
                  <a:pt x="0" y="0"/>
                </a:moveTo>
                <a:lnTo>
                  <a:pt x="2045208" y="0"/>
                </a:lnTo>
              </a:path>
            </a:pathLst>
          </a:custGeom>
          <a:ln w="3175">
            <a:solidFill>
              <a:srgbClr val="000000"/>
            </a:solidFill>
          </a:ln>
        </p:spPr>
        <p:txBody>
          <a:bodyPr wrap="square" lIns="0" tIns="0" rIns="0" bIns="0" rtlCol="0"/>
          <a:lstStyle/>
          <a:p>
            <a:endParaRPr/>
          </a:p>
        </p:txBody>
      </p:sp>
      <p:sp>
        <p:nvSpPr>
          <p:cNvPr id="7" name="object 7"/>
          <p:cNvSpPr/>
          <p:nvPr/>
        </p:nvSpPr>
        <p:spPr>
          <a:xfrm>
            <a:off x="6208776" y="2572512"/>
            <a:ext cx="274320" cy="0"/>
          </a:xfrm>
          <a:custGeom>
            <a:avLst/>
            <a:gdLst/>
            <a:ahLst/>
            <a:cxnLst/>
            <a:rect l="l" t="t" r="r" b="b"/>
            <a:pathLst>
              <a:path w="274320">
                <a:moveTo>
                  <a:pt x="0" y="0"/>
                </a:moveTo>
                <a:lnTo>
                  <a:pt x="274319" y="0"/>
                </a:lnTo>
              </a:path>
            </a:pathLst>
          </a:custGeom>
          <a:ln w="3175">
            <a:solidFill>
              <a:srgbClr val="850AFF"/>
            </a:solidFill>
          </a:ln>
        </p:spPr>
        <p:txBody>
          <a:bodyPr wrap="square" lIns="0" tIns="0" rIns="0" bIns="0" rtlCol="0"/>
          <a:lstStyle/>
          <a:p>
            <a:endParaRPr/>
          </a:p>
        </p:txBody>
      </p:sp>
      <p:graphicFrame>
        <p:nvGraphicFramePr>
          <p:cNvPr id="8" name="object 8"/>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360"/>
                        </a:spcBef>
                      </a:pPr>
                      <a:r>
                        <a:rPr sz="1150" b="1" spc="10" dirty="0">
                          <a:solidFill>
                            <a:srgbClr val="330066"/>
                          </a:solidFill>
                          <a:latin typeface="Times New Roman"/>
                          <a:cs typeface="Times New Roman"/>
                        </a:rPr>
                        <a:t>Piyasa Faiz</a:t>
                      </a:r>
                      <a:r>
                        <a:rPr sz="1150" b="1" spc="-25" dirty="0">
                          <a:solidFill>
                            <a:srgbClr val="330066"/>
                          </a:solidFill>
                          <a:latin typeface="Times New Roman"/>
                          <a:cs typeface="Times New Roman"/>
                        </a:rPr>
                        <a:t> </a:t>
                      </a:r>
                      <a:r>
                        <a:rPr sz="1150" b="1" spc="5" dirty="0">
                          <a:solidFill>
                            <a:srgbClr val="330066"/>
                          </a:solidFill>
                          <a:latin typeface="Times New Roman"/>
                          <a:cs typeface="Times New Roman"/>
                        </a:rPr>
                        <a:t>Oranları</a:t>
                      </a:r>
                      <a:endParaRPr sz="1150">
                        <a:latin typeface="Times New Roman"/>
                        <a:cs typeface="Times New Roman"/>
                      </a:endParaRPr>
                    </a:p>
                  </a:txBody>
                  <a:tcPr marL="0" marR="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marL="73025">
                        <a:lnSpc>
                          <a:spcPct val="100000"/>
                        </a:lnSpc>
                        <a:spcBef>
                          <a:spcPts val="535"/>
                        </a:spcBef>
                      </a:pPr>
                      <a:r>
                        <a:rPr sz="700" b="1" dirty="0">
                          <a:latin typeface="Times New Roman"/>
                          <a:cs typeface="Times New Roman"/>
                        </a:rPr>
                        <a:t>Gösterge Faiz (Tahvil </a:t>
                      </a:r>
                      <a:r>
                        <a:rPr sz="700" b="1" spc="-5" dirty="0">
                          <a:latin typeface="Times New Roman"/>
                          <a:cs typeface="Times New Roman"/>
                        </a:rPr>
                        <a:t>ve </a:t>
                      </a:r>
                      <a:r>
                        <a:rPr sz="700" b="1" dirty="0">
                          <a:latin typeface="Times New Roman"/>
                          <a:cs typeface="Times New Roman"/>
                        </a:rPr>
                        <a:t>Bono </a:t>
                      </a:r>
                      <a:r>
                        <a:rPr sz="700" b="1" spc="5" dirty="0">
                          <a:latin typeface="Times New Roman"/>
                          <a:cs typeface="Times New Roman"/>
                        </a:rPr>
                        <a:t>(DİBS)</a:t>
                      </a:r>
                      <a:r>
                        <a:rPr sz="700" b="1" spc="-100" dirty="0">
                          <a:latin typeface="Times New Roman"/>
                          <a:cs typeface="Times New Roman"/>
                        </a:rPr>
                        <a:t> </a:t>
                      </a:r>
                      <a:r>
                        <a:rPr sz="700" b="1" spc="-5" dirty="0">
                          <a:latin typeface="Times New Roman"/>
                          <a:cs typeface="Times New Roman"/>
                        </a:rPr>
                        <a:t>Faizleri)</a:t>
                      </a:r>
                      <a:endParaRPr sz="700">
                        <a:latin typeface="Times New Roman"/>
                        <a:cs typeface="Times New Roman"/>
                      </a:endParaRPr>
                    </a:p>
                    <a:p>
                      <a:pPr>
                        <a:lnSpc>
                          <a:spcPct val="100000"/>
                        </a:lnSpc>
                        <a:spcBef>
                          <a:spcPts val="45"/>
                        </a:spcBef>
                      </a:pPr>
                      <a:endParaRPr sz="600">
                        <a:latin typeface="Times New Roman"/>
                        <a:cs typeface="Times New Roman"/>
                      </a:endParaRPr>
                    </a:p>
                    <a:p>
                      <a:pPr marL="173355" indent="-100965">
                        <a:lnSpc>
                          <a:spcPct val="100000"/>
                        </a:lnSpc>
                        <a:spcBef>
                          <a:spcPts val="5"/>
                        </a:spcBef>
                        <a:buClr>
                          <a:srgbClr val="330066"/>
                        </a:buClr>
                        <a:buSzPct val="72727"/>
                        <a:buFont typeface="Wingdings"/>
                        <a:buChar char=""/>
                        <a:tabLst>
                          <a:tab pos="173990" algn="l"/>
                          <a:tab pos="2218690" algn="l"/>
                        </a:tabLst>
                      </a:pPr>
                      <a:r>
                        <a:rPr sz="550" spc="15" dirty="0">
                          <a:latin typeface="Times New Roman"/>
                          <a:cs typeface="Times New Roman"/>
                        </a:rPr>
                        <a:t>Hazinenin, </a:t>
                      </a:r>
                      <a:r>
                        <a:rPr sz="550" spc="10" dirty="0">
                          <a:latin typeface="Times New Roman"/>
                          <a:cs typeface="Times New Roman"/>
                        </a:rPr>
                        <a:t>vadesi </a:t>
                      </a:r>
                      <a:r>
                        <a:rPr sz="550" spc="15" dirty="0">
                          <a:latin typeface="Times New Roman"/>
                          <a:cs typeface="Times New Roman"/>
                        </a:rPr>
                        <a:t>1 </a:t>
                      </a:r>
                      <a:r>
                        <a:rPr sz="550" spc="10" dirty="0">
                          <a:latin typeface="Times New Roman"/>
                          <a:cs typeface="Times New Roman"/>
                        </a:rPr>
                        <a:t>yıldan az</a:t>
                      </a:r>
                      <a:r>
                        <a:rPr sz="550" spc="60" dirty="0">
                          <a:latin typeface="Times New Roman"/>
                          <a:cs typeface="Times New Roman"/>
                        </a:rPr>
                        <a:t> </a:t>
                      </a:r>
                      <a:r>
                        <a:rPr sz="550" spc="15" dirty="0">
                          <a:latin typeface="Times New Roman"/>
                          <a:cs typeface="Times New Roman"/>
                        </a:rPr>
                        <a:t>borçlanma</a:t>
                      </a:r>
                      <a:r>
                        <a:rPr sz="550" spc="-5" dirty="0">
                          <a:latin typeface="Times New Roman"/>
                          <a:cs typeface="Times New Roman"/>
                        </a:rPr>
                        <a:t> </a:t>
                      </a:r>
                      <a:r>
                        <a:rPr sz="550" spc="15" dirty="0">
                          <a:latin typeface="Times New Roman"/>
                          <a:cs typeface="Times New Roman"/>
                        </a:rPr>
                        <a:t>yöntemine	</a:t>
                      </a:r>
                      <a:r>
                        <a:rPr sz="550" spc="20" dirty="0">
                          <a:solidFill>
                            <a:srgbClr val="FF0000"/>
                          </a:solidFill>
                          <a:latin typeface="Times New Roman"/>
                          <a:cs typeface="Times New Roman"/>
                        </a:rPr>
                        <a:t>BONO</a:t>
                      </a:r>
                      <a:endParaRPr sz="550">
                        <a:latin typeface="Times New Roman"/>
                        <a:cs typeface="Times New Roman"/>
                      </a:endParaRPr>
                    </a:p>
                    <a:p>
                      <a:pPr marL="173355" indent="-100965">
                        <a:lnSpc>
                          <a:spcPct val="100000"/>
                        </a:lnSpc>
                        <a:spcBef>
                          <a:spcPts val="45"/>
                        </a:spcBef>
                        <a:buClr>
                          <a:srgbClr val="330066"/>
                        </a:buClr>
                        <a:buSzPct val="72727"/>
                        <a:buFont typeface="Wingdings"/>
                        <a:buChar char=""/>
                        <a:tabLst>
                          <a:tab pos="173990" algn="l"/>
                          <a:tab pos="2218690" algn="l"/>
                        </a:tabLst>
                      </a:pPr>
                      <a:r>
                        <a:rPr sz="550" spc="15" dirty="0">
                          <a:latin typeface="Times New Roman"/>
                          <a:cs typeface="Times New Roman"/>
                        </a:rPr>
                        <a:t>Hazinenin </a:t>
                      </a:r>
                      <a:r>
                        <a:rPr sz="550" spc="10" dirty="0">
                          <a:latin typeface="Times New Roman"/>
                          <a:cs typeface="Times New Roman"/>
                        </a:rPr>
                        <a:t>vadesi </a:t>
                      </a:r>
                      <a:r>
                        <a:rPr sz="550" spc="15" dirty="0">
                          <a:latin typeface="Times New Roman"/>
                          <a:cs typeface="Times New Roman"/>
                        </a:rPr>
                        <a:t>1 </a:t>
                      </a:r>
                      <a:r>
                        <a:rPr sz="550" spc="10" dirty="0">
                          <a:latin typeface="Times New Roman"/>
                          <a:cs typeface="Times New Roman"/>
                        </a:rPr>
                        <a:t>yıldan </a:t>
                      </a:r>
                      <a:r>
                        <a:rPr sz="550" spc="20" dirty="0">
                          <a:latin typeface="Times New Roman"/>
                          <a:cs typeface="Times New Roman"/>
                        </a:rPr>
                        <a:t>uzun</a:t>
                      </a:r>
                      <a:r>
                        <a:rPr sz="550" spc="15" dirty="0">
                          <a:latin typeface="Times New Roman"/>
                          <a:cs typeface="Times New Roman"/>
                        </a:rPr>
                        <a:t> borçlanma</a:t>
                      </a:r>
                      <a:r>
                        <a:rPr sz="550" dirty="0">
                          <a:latin typeface="Times New Roman"/>
                          <a:cs typeface="Times New Roman"/>
                        </a:rPr>
                        <a:t> </a:t>
                      </a:r>
                      <a:r>
                        <a:rPr sz="550" spc="15" dirty="0">
                          <a:latin typeface="Times New Roman"/>
                          <a:cs typeface="Times New Roman"/>
                        </a:rPr>
                        <a:t>yöntemine	</a:t>
                      </a:r>
                      <a:r>
                        <a:rPr sz="550" spc="15" dirty="0">
                          <a:solidFill>
                            <a:srgbClr val="850AFF"/>
                          </a:solidFill>
                          <a:latin typeface="Times New Roman"/>
                          <a:cs typeface="Times New Roman"/>
                        </a:rPr>
                        <a:t>TAHVİL</a:t>
                      </a:r>
                      <a:endParaRPr sz="550">
                        <a:latin typeface="Times New Roman"/>
                        <a:cs typeface="Times New Roman"/>
                      </a:endParaRPr>
                    </a:p>
                    <a:p>
                      <a:pPr marL="173355" indent="-100965">
                        <a:lnSpc>
                          <a:spcPct val="100000"/>
                        </a:lnSpc>
                        <a:spcBef>
                          <a:spcPts val="50"/>
                        </a:spcBef>
                        <a:buClr>
                          <a:srgbClr val="330066"/>
                        </a:buClr>
                        <a:buSzPct val="72727"/>
                        <a:buFont typeface="Wingdings"/>
                        <a:buChar char=""/>
                        <a:tabLst>
                          <a:tab pos="173990" algn="l"/>
                          <a:tab pos="2218690" algn="l"/>
                        </a:tabLst>
                      </a:pPr>
                      <a:r>
                        <a:rPr sz="550" spc="20" dirty="0">
                          <a:latin typeface="Times New Roman"/>
                          <a:cs typeface="Times New Roman"/>
                        </a:rPr>
                        <a:t>Bu </a:t>
                      </a:r>
                      <a:r>
                        <a:rPr sz="550" spc="15" dirty="0">
                          <a:latin typeface="Times New Roman"/>
                          <a:cs typeface="Times New Roman"/>
                        </a:rPr>
                        <a:t>borçlanma </a:t>
                      </a:r>
                      <a:r>
                        <a:rPr sz="550" spc="10" dirty="0">
                          <a:latin typeface="Times New Roman"/>
                          <a:cs typeface="Times New Roman"/>
                        </a:rPr>
                        <a:t>senetlerinin</a:t>
                      </a:r>
                      <a:r>
                        <a:rPr sz="550" spc="-15" dirty="0">
                          <a:latin typeface="Times New Roman"/>
                          <a:cs typeface="Times New Roman"/>
                        </a:rPr>
                        <a:t> </a:t>
                      </a:r>
                      <a:r>
                        <a:rPr sz="550" spc="15" dirty="0">
                          <a:latin typeface="Times New Roman"/>
                          <a:cs typeface="Times New Roman"/>
                        </a:rPr>
                        <a:t>hepsine	</a:t>
                      </a:r>
                      <a:r>
                        <a:rPr sz="550" spc="15" dirty="0">
                          <a:solidFill>
                            <a:srgbClr val="00AF50"/>
                          </a:solidFill>
                          <a:latin typeface="Times New Roman"/>
                          <a:cs typeface="Times New Roman"/>
                        </a:rPr>
                        <a:t>DİBS</a:t>
                      </a:r>
                      <a:r>
                        <a:rPr sz="550" spc="5" dirty="0">
                          <a:solidFill>
                            <a:srgbClr val="00AF50"/>
                          </a:solidFill>
                          <a:latin typeface="Times New Roman"/>
                          <a:cs typeface="Times New Roman"/>
                        </a:rPr>
                        <a:t> </a:t>
                      </a:r>
                      <a:r>
                        <a:rPr sz="550" spc="15" dirty="0">
                          <a:latin typeface="Times New Roman"/>
                          <a:cs typeface="Times New Roman"/>
                        </a:rPr>
                        <a:t>denir.</a:t>
                      </a:r>
                      <a:endParaRPr sz="550">
                        <a:latin typeface="Times New Roman"/>
                        <a:cs typeface="Times New Roman"/>
                      </a:endParaRPr>
                    </a:p>
                    <a:p>
                      <a:pPr marL="1414145">
                        <a:lnSpc>
                          <a:spcPct val="100000"/>
                        </a:lnSpc>
                        <a:spcBef>
                          <a:spcPts val="25"/>
                        </a:spcBef>
                        <a:tabLst>
                          <a:tab pos="1950720" algn="l"/>
                        </a:tabLst>
                      </a:pPr>
                      <a:r>
                        <a:rPr sz="450" spc="5" dirty="0">
                          <a:latin typeface="Times New Roman"/>
                          <a:cs typeface="Times New Roman"/>
                        </a:rPr>
                        <a:t>2</a:t>
                      </a:r>
                      <a:r>
                        <a:rPr sz="450" dirty="0">
                          <a:latin typeface="Times New Roman"/>
                          <a:cs typeface="Times New Roman"/>
                        </a:rPr>
                        <a:t> </a:t>
                      </a:r>
                      <a:r>
                        <a:rPr sz="450" spc="5" dirty="0">
                          <a:latin typeface="Times New Roman"/>
                          <a:cs typeface="Times New Roman"/>
                        </a:rPr>
                        <a:t>Yıllık</a:t>
                      </a:r>
                      <a:r>
                        <a:rPr sz="450" spc="15" dirty="0">
                          <a:latin typeface="Times New Roman"/>
                          <a:cs typeface="Times New Roman"/>
                        </a:rPr>
                        <a:t> </a:t>
                      </a:r>
                      <a:r>
                        <a:rPr sz="450" dirty="0">
                          <a:latin typeface="Times New Roman"/>
                          <a:cs typeface="Times New Roman"/>
                        </a:rPr>
                        <a:t>Tahvil	</a:t>
                      </a:r>
                      <a:r>
                        <a:rPr sz="450" spc="5" dirty="0">
                          <a:latin typeface="Times New Roman"/>
                          <a:cs typeface="Times New Roman"/>
                        </a:rPr>
                        <a:t>12,70</a:t>
                      </a:r>
                      <a:endParaRPr sz="450">
                        <a:latin typeface="Times New Roman"/>
                        <a:cs typeface="Times New Roman"/>
                      </a:endParaRPr>
                    </a:p>
                    <a:p>
                      <a:pPr marL="1414145">
                        <a:lnSpc>
                          <a:spcPct val="100000"/>
                        </a:lnSpc>
                        <a:spcBef>
                          <a:spcPts val="25"/>
                        </a:spcBef>
                        <a:tabLst>
                          <a:tab pos="1950720" algn="l"/>
                        </a:tabLst>
                      </a:pPr>
                      <a:r>
                        <a:rPr sz="450" spc="5" dirty="0">
                          <a:latin typeface="Times New Roman"/>
                          <a:cs typeface="Times New Roman"/>
                        </a:rPr>
                        <a:t>5</a:t>
                      </a:r>
                      <a:r>
                        <a:rPr sz="450" dirty="0">
                          <a:latin typeface="Times New Roman"/>
                          <a:cs typeface="Times New Roman"/>
                        </a:rPr>
                        <a:t> </a:t>
                      </a:r>
                      <a:r>
                        <a:rPr sz="450" spc="5" dirty="0">
                          <a:latin typeface="Times New Roman"/>
                          <a:cs typeface="Times New Roman"/>
                        </a:rPr>
                        <a:t>Yıllık</a:t>
                      </a:r>
                      <a:r>
                        <a:rPr sz="450" spc="15" dirty="0">
                          <a:latin typeface="Times New Roman"/>
                          <a:cs typeface="Times New Roman"/>
                        </a:rPr>
                        <a:t> </a:t>
                      </a:r>
                      <a:r>
                        <a:rPr sz="450" dirty="0">
                          <a:latin typeface="Times New Roman"/>
                          <a:cs typeface="Times New Roman"/>
                        </a:rPr>
                        <a:t>Tahvil	</a:t>
                      </a:r>
                      <a:r>
                        <a:rPr sz="450" spc="5" dirty="0">
                          <a:latin typeface="Times New Roman"/>
                          <a:cs typeface="Times New Roman"/>
                        </a:rPr>
                        <a:t>12,18</a:t>
                      </a:r>
                      <a:endParaRPr sz="450">
                        <a:latin typeface="Times New Roman"/>
                        <a:cs typeface="Times New Roman"/>
                      </a:endParaRPr>
                    </a:p>
                    <a:p>
                      <a:pPr marL="1414145">
                        <a:lnSpc>
                          <a:spcPct val="100000"/>
                        </a:lnSpc>
                        <a:spcBef>
                          <a:spcPts val="25"/>
                        </a:spcBef>
                        <a:tabLst>
                          <a:tab pos="1950720" algn="l"/>
                        </a:tabLst>
                      </a:pPr>
                      <a:r>
                        <a:rPr sz="450" spc="5" dirty="0">
                          <a:latin typeface="Times New Roman"/>
                          <a:cs typeface="Times New Roman"/>
                        </a:rPr>
                        <a:t>10 Yıllık </a:t>
                      </a:r>
                      <a:r>
                        <a:rPr sz="450" dirty="0">
                          <a:latin typeface="Times New Roman"/>
                          <a:cs typeface="Times New Roman"/>
                        </a:rPr>
                        <a:t>Tahvil	</a:t>
                      </a:r>
                      <a:r>
                        <a:rPr sz="450" spc="5" dirty="0">
                          <a:latin typeface="Times New Roman"/>
                          <a:cs typeface="Times New Roman"/>
                        </a:rPr>
                        <a:t>11,88</a:t>
                      </a:r>
                      <a:endParaRPr sz="450">
                        <a:latin typeface="Times New Roman"/>
                        <a:cs typeface="Times New Roman"/>
                      </a:endParaRPr>
                    </a:p>
                    <a:p>
                      <a:pPr marL="73025">
                        <a:lnSpc>
                          <a:spcPct val="100000"/>
                        </a:lnSpc>
                        <a:spcBef>
                          <a:spcPts val="175"/>
                        </a:spcBef>
                      </a:pPr>
                      <a:r>
                        <a:rPr sz="550" spc="15" dirty="0">
                          <a:latin typeface="Times New Roman"/>
                          <a:cs typeface="Times New Roman"/>
                        </a:rPr>
                        <a:t>Hazinenin</a:t>
                      </a:r>
                      <a:r>
                        <a:rPr sz="550" spc="-10" dirty="0">
                          <a:latin typeface="Times New Roman"/>
                          <a:cs typeface="Times New Roman"/>
                        </a:rPr>
                        <a:t> </a:t>
                      </a:r>
                      <a:r>
                        <a:rPr sz="550" spc="10" dirty="0">
                          <a:latin typeface="Times New Roman"/>
                          <a:cs typeface="Times New Roman"/>
                        </a:rPr>
                        <a:t>iç</a:t>
                      </a:r>
                      <a:r>
                        <a:rPr sz="550" dirty="0">
                          <a:latin typeface="Times New Roman"/>
                          <a:cs typeface="Times New Roman"/>
                        </a:rPr>
                        <a:t> </a:t>
                      </a:r>
                      <a:r>
                        <a:rPr sz="550" spc="15" dirty="0">
                          <a:latin typeface="Times New Roman"/>
                          <a:cs typeface="Times New Roman"/>
                        </a:rPr>
                        <a:t>borçlanma</a:t>
                      </a:r>
                      <a:r>
                        <a:rPr sz="550" dirty="0">
                          <a:latin typeface="Times New Roman"/>
                          <a:cs typeface="Times New Roman"/>
                        </a:rPr>
                        <a:t> </a:t>
                      </a:r>
                      <a:r>
                        <a:rPr sz="550" spc="10" dirty="0">
                          <a:latin typeface="Times New Roman"/>
                          <a:cs typeface="Times New Roman"/>
                        </a:rPr>
                        <a:t>ihalelerinde</a:t>
                      </a:r>
                      <a:r>
                        <a:rPr sz="550" spc="-30" dirty="0">
                          <a:latin typeface="Times New Roman"/>
                          <a:cs typeface="Times New Roman"/>
                        </a:rPr>
                        <a:t> </a:t>
                      </a:r>
                      <a:r>
                        <a:rPr sz="550" spc="15" dirty="0">
                          <a:latin typeface="Times New Roman"/>
                          <a:cs typeface="Times New Roman"/>
                        </a:rPr>
                        <a:t>belirlenen</a:t>
                      </a:r>
                      <a:r>
                        <a:rPr sz="550" spc="-30" dirty="0">
                          <a:latin typeface="Times New Roman"/>
                          <a:cs typeface="Times New Roman"/>
                        </a:rPr>
                        <a:t> </a:t>
                      </a:r>
                      <a:r>
                        <a:rPr sz="550" spc="5" dirty="0">
                          <a:latin typeface="Times New Roman"/>
                          <a:cs typeface="Times New Roman"/>
                        </a:rPr>
                        <a:t>faize</a:t>
                      </a:r>
                      <a:r>
                        <a:rPr sz="550" spc="25" dirty="0">
                          <a:latin typeface="Times New Roman"/>
                          <a:cs typeface="Times New Roman"/>
                        </a:rPr>
                        <a:t> </a:t>
                      </a:r>
                      <a:r>
                        <a:rPr sz="550" b="1" spc="20" dirty="0">
                          <a:solidFill>
                            <a:srgbClr val="00AF50"/>
                          </a:solidFill>
                          <a:latin typeface="Times New Roman"/>
                          <a:cs typeface="Times New Roman"/>
                        </a:rPr>
                        <a:t>DİBS</a:t>
                      </a:r>
                      <a:r>
                        <a:rPr sz="550" b="1" dirty="0">
                          <a:solidFill>
                            <a:srgbClr val="00AF50"/>
                          </a:solidFill>
                          <a:latin typeface="Times New Roman"/>
                          <a:cs typeface="Times New Roman"/>
                        </a:rPr>
                        <a:t> </a:t>
                      </a:r>
                      <a:r>
                        <a:rPr sz="550" b="1" spc="10" dirty="0">
                          <a:solidFill>
                            <a:srgbClr val="00AF50"/>
                          </a:solidFill>
                          <a:latin typeface="Times New Roman"/>
                          <a:cs typeface="Times New Roman"/>
                        </a:rPr>
                        <a:t>faizi </a:t>
                      </a:r>
                      <a:r>
                        <a:rPr sz="550" spc="15" dirty="0">
                          <a:latin typeface="Times New Roman"/>
                          <a:cs typeface="Times New Roman"/>
                        </a:rPr>
                        <a:t>denir.</a:t>
                      </a:r>
                      <a:endParaRPr sz="550">
                        <a:latin typeface="Times New Roman"/>
                        <a:cs typeface="Times New Roman"/>
                      </a:endParaRPr>
                    </a:p>
                    <a:p>
                      <a:pPr>
                        <a:lnSpc>
                          <a:spcPct val="100000"/>
                        </a:lnSpc>
                      </a:pPr>
                      <a:endParaRPr sz="600">
                        <a:latin typeface="Times New Roman"/>
                        <a:cs typeface="Times New Roman"/>
                      </a:endParaRPr>
                    </a:p>
                    <a:p>
                      <a:pPr marL="73025" marR="61594">
                        <a:lnSpc>
                          <a:spcPct val="105400"/>
                        </a:lnSpc>
                        <a:spcBef>
                          <a:spcPts val="475"/>
                        </a:spcBef>
                      </a:pPr>
                      <a:r>
                        <a:rPr sz="550" b="1" spc="15" dirty="0">
                          <a:solidFill>
                            <a:srgbClr val="00AF50"/>
                          </a:solidFill>
                          <a:latin typeface="Times New Roman"/>
                          <a:cs typeface="Times New Roman"/>
                        </a:rPr>
                        <a:t>Gösterge </a:t>
                      </a:r>
                      <a:r>
                        <a:rPr sz="550" b="1" spc="10" dirty="0">
                          <a:solidFill>
                            <a:srgbClr val="00AF50"/>
                          </a:solidFill>
                          <a:latin typeface="Times New Roman"/>
                          <a:cs typeface="Times New Roman"/>
                        </a:rPr>
                        <a:t>Faizi (benchmark interest rate); </a:t>
                      </a:r>
                      <a:r>
                        <a:rPr sz="550" spc="10" dirty="0">
                          <a:latin typeface="Times New Roman"/>
                          <a:cs typeface="Times New Roman"/>
                        </a:rPr>
                        <a:t>Yatırımcılar şimdi hazineye </a:t>
                      </a:r>
                      <a:r>
                        <a:rPr sz="550" spc="15" dirty="0">
                          <a:latin typeface="Times New Roman"/>
                          <a:cs typeface="Times New Roman"/>
                        </a:rPr>
                        <a:t>borç  </a:t>
                      </a:r>
                      <a:r>
                        <a:rPr sz="550" spc="10" dirty="0">
                          <a:latin typeface="Times New Roman"/>
                          <a:cs typeface="Times New Roman"/>
                        </a:rPr>
                        <a:t>verecek olsalardı </a:t>
                      </a:r>
                      <a:r>
                        <a:rPr sz="550" spc="30" dirty="0">
                          <a:latin typeface="Times New Roman"/>
                          <a:cs typeface="Times New Roman"/>
                        </a:rPr>
                        <a:t>% </a:t>
                      </a:r>
                      <a:r>
                        <a:rPr sz="550" spc="10" dirty="0">
                          <a:latin typeface="Times New Roman"/>
                          <a:cs typeface="Times New Roman"/>
                        </a:rPr>
                        <a:t>kaç </a:t>
                      </a:r>
                      <a:r>
                        <a:rPr sz="550" spc="5" dirty="0">
                          <a:latin typeface="Times New Roman"/>
                          <a:cs typeface="Times New Roman"/>
                        </a:rPr>
                        <a:t>faiz </a:t>
                      </a:r>
                      <a:r>
                        <a:rPr sz="550" spc="10" dirty="0">
                          <a:latin typeface="Times New Roman"/>
                          <a:cs typeface="Times New Roman"/>
                        </a:rPr>
                        <a:t>isterlerdi </a:t>
                      </a:r>
                      <a:r>
                        <a:rPr sz="550" spc="15" dirty="0">
                          <a:latin typeface="Times New Roman"/>
                          <a:cs typeface="Times New Roman"/>
                        </a:rPr>
                        <a:t>sorusunun</a:t>
                      </a:r>
                      <a:r>
                        <a:rPr sz="550" spc="-90" dirty="0">
                          <a:latin typeface="Times New Roman"/>
                          <a:cs typeface="Times New Roman"/>
                        </a:rPr>
                        <a:t> </a:t>
                      </a:r>
                      <a:r>
                        <a:rPr sz="550" spc="10" dirty="0">
                          <a:latin typeface="Times New Roman"/>
                          <a:cs typeface="Times New Roman"/>
                        </a:rPr>
                        <a:t>cevabıdır.</a:t>
                      </a:r>
                      <a:endParaRPr sz="550">
                        <a:latin typeface="Times New Roman"/>
                        <a:cs typeface="Times New Roman"/>
                      </a:endParaRPr>
                    </a:p>
                    <a:p>
                      <a:pPr>
                        <a:lnSpc>
                          <a:spcPct val="100000"/>
                        </a:lnSpc>
                        <a:spcBef>
                          <a:spcPts val="55"/>
                        </a:spcBef>
                      </a:pPr>
                      <a:endParaRPr sz="850">
                        <a:latin typeface="Times New Roman"/>
                        <a:cs typeface="Times New Roman"/>
                      </a:endParaRPr>
                    </a:p>
                    <a:p>
                      <a:pPr marL="73025">
                        <a:lnSpc>
                          <a:spcPct val="100000"/>
                        </a:lnSpc>
                        <a:tabLst>
                          <a:tab pos="2045335" algn="l"/>
                        </a:tabLst>
                      </a:pPr>
                      <a:r>
                        <a:rPr sz="550" b="1" spc="20" dirty="0">
                          <a:latin typeface="Times New Roman"/>
                          <a:cs typeface="Times New Roman"/>
                        </a:rPr>
                        <a:t>26 Ekim 2017 </a:t>
                      </a:r>
                      <a:r>
                        <a:rPr sz="550" b="1" spc="15" dirty="0">
                          <a:latin typeface="Times New Roman"/>
                          <a:cs typeface="Times New Roman"/>
                        </a:rPr>
                        <a:t>Saat 10:32:31    </a:t>
                      </a:r>
                      <a:r>
                        <a:rPr sz="550" b="1" spc="20" dirty="0">
                          <a:latin typeface="Times New Roman"/>
                          <a:cs typeface="Times New Roman"/>
                        </a:rPr>
                        <a:t>GÖSTERGE</a:t>
                      </a:r>
                      <a:r>
                        <a:rPr sz="550" b="1" spc="-75" dirty="0">
                          <a:latin typeface="Times New Roman"/>
                          <a:cs typeface="Times New Roman"/>
                        </a:rPr>
                        <a:t> </a:t>
                      </a:r>
                      <a:r>
                        <a:rPr sz="550" b="1" spc="20" dirty="0">
                          <a:latin typeface="Times New Roman"/>
                          <a:cs typeface="Times New Roman"/>
                        </a:rPr>
                        <a:t>FAİZ</a:t>
                      </a:r>
                      <a:r>
                        <a:rPr sz="550" b="1" spc="30" dirty="0">
                          <a:latin typeface="Times New Roman"/>
                          <a:cs typeface="Times New Roman"/>
                        </a:rPr>
                        <a:t> </a:t>
                      </a:r>
                      <a:r>
                        <a:rPr sz="550" b="1" spc="20" dirty="0">
                          <a:latin typeface="Times New Roman"/>
                          <a:cs typeface="Times New Roman"/>
                        </a:rPr>
                        <a:t>ORANI	</a:t>
                      </a:r>
                      <a:r>
                        <a:rPr sz="550" b="1" spc="35" dirty="0">
                          <a:latin typeface="Times New Roman"/>
                          <a:cs typeface="Times New Roman"/>
                        </a:rPr>
                        <a:t>%</a:t>
                      </a:r>
                      <a:r>
                        <a:rPr sz="550" b="1" spc="-5" dirty="0">
                          <a:latin typeface="Times New Roman"/>
                          <a:cs typeface="Times New Roman"/>
                        </a:rPr>
                        <a:t> </a:t>
                      </a:r>
                      <a:r>
                        <a:rPr sz="550" b="1" spc="20" dirty="0">
                          <a:latin typeface="Times New Roman"/>
                          <a:cs typeface="Times New Roman"/>
                        </a:rPr>
                        <a:t>12,63</a:t>
                      </a:r>
                      <a:endParaRPr sz="550">
                        <a:latin typeface="Times New Roman"/>
                        <a:cs typeface="Times New Roman"/>
                      </a:endParaRPr>
                    </a:p>
                  </a:txBody>
                  <a:tcPr marL="0" marR="0" marT="67945"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15"/>
                        </a:spcBef>
                      </a:pPr>
                      <a:r>
                        <a:rPr sz="1050" b="1" dirty="0">
                          <a:solidFill>
                            <a:srgbClr val="330066"/>
                          </a:solidFill>
                          <a:latin typeface="Times New Roman"/>
                          <a:cs typeface="Times New Roman"/>
                        </a:rPr>
                        <a:t>Piyasa Faiz</a:t>
                      </a:r>
                      <a:r>
                        <a:rPr sz="1050" b="1" spc="-5" dirty="0">
                          <a:solidFill>
                            <a:srgbClr val="330066"/>
                          </a:solidFill>
                          <a:latin typeface="Times New Roman"/>
                          <a:cs typeface="Times New Roman"/>
                        </a:rPr>
                        <a:t> </a:t>
                      </a:r>
                      <a:r>
                        <a:rPr sz="1050" b="1" dirty="0">
                          <a:solidFill>
                            <a:srgbClr val="330066"/>
                          </a:solidFill>
                          <a:latin typeface="Times New Roman"/>
                          <a:cs typeface="Times New Roman"/>
                        </a:rPr>
                        <a:t>Oranları</a:t>
                      </a:r>
                      <a:endParaRPr sz="1050">
                        <a:latin typeface="Times New Roman"/>
                        <a:cs typeface="Times New Roman"/>
                      </a:endParaRPr>
                    </a:p>
                  </a:txBody>
                  <a:tcPr marL="0" marR="0" marT="400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spc="-5" dirty="0">
                          <a:latin typeface="Times New Roman"/>
                          <a:cs typeface="Times New Roman"/>
                        </a:rPr>
                        <a:t>Politika</a:t>
                      </a:r>
                      <a:r>
                        <a:rPr sz="700" b="1" spc="15" dirty="0">
                          <a:latin typeface="Times New Roman"/>
                          <a:cs typeface="Times New Roman"/>
                        </a:rPr>
                        <a:t> </a:t>
                      </a:r>
                      <a:r>
                        <a:rPr sz="700" b="1" spc="-5" dirty="0">
                          <a:latin typeface="Times New Roman"/>
                          <a:cs typeface="Times New Roman"/>
                        </a:rPr>
                        <a:t>Faizi</a:t>
                      </a:r>
                      <a:endParaRPr sz="700">
                        <a:latin typeface="Times New Roman"/>
                        <a:cs typeface="Times New Roman"/>
                      </a:endParaRPr>
                    </a:p>
                    <a:p>
                      <a:pPr marL="27305">
                        <a:lnSpc>
                          <a:spcPct val="100000"/>
                        </a:lnSpc>
                        <a:spcBef>
                          <a:spcPts val="55"/>
                        </a:spcBef>
                      </a:pPr>
                      <a:r>
                        <a:rPr sz="550" spc="15" dirty="0">
                          <a:latin typeface="Times New Roman"/>
                          <a:cs typeface="Times New Roman"/>
                        </a:rPr>
                        <a:t>Merkez Bankasının 1 </a:t>
                      </a:r>
                      <a:r>
                        <a:rPr sz="550" spc="5" dirty="0">
                          <a:latin typeface="Times New Roman"/>
                          <a:cs typeface="Times New Roman"/>
                        </a:rPr>
                        <a:t>Hafta </a:t>
                      </a:r>
                      <a:r>
                        <a:rPr sz="550" spc="10" dirty="0">
                          <a:latin typeface="Times New Roman"/>
                          <a:cs typeface="Times New Roman"/>
                        </a:rPr>
                        <a:t>vadeli </a:t>
                      </a:r>
                      <a:r>
                        <a:rPr sz="550" spc="20" dirty="0">
                          <a:latin typeface="Times New Roman"/>
                          <a:cs typeface="Times New Roman"/>
                        </a:rPr>
                        <a:t>REPO </a:t>
                      </a:r>
                      <a:r>
                        <a:rPr sz="550" spc="10" dirty="0">
                          <a:latin typeface="Times New Roman"/>
                          <a:cs typeface="Times New Roman"/>
                        </a:rPr>
                        <a:t>işlemlerine uyguladığı </a:t>
                      </a:r>
                      <a:r>
                        <a:rPr sz="550" spc="5" dirty="0">
                          <a:latin typeface="Times New Roman"/>
                          <a:cs typeface="Times New Roman"/>
                        </a:rPr>
                        <a:t>faize</a:t>
                      </a:r>
                      <a:r>
                        <a:rPr sz="550" spc="-30" dirty="0">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spcBef>
                          <a:spcPts val="50"/>
                        </a:spcBef>
                      </a:pPr>
                      <a:endParaRPr sz="600">
                        <a:latin typeface="Times New Roman"/>
                        <a:cs typeface="Times New Roman"/>
                      </a:endParaRPr>
                    </a:p>
                    <a:p>
                      <a:pPr marL="27305">
                        <a:lnSpc>
                          <a:spcPct val="100000"/>
                        </a:lnSpc>
                        <a:spcBef>
                          <a:spcPts val="5"/>
                        </a:spcBef>
                      </a:pPr>
                      <a:r>
                        <a:rPr sz="550" spc="10" dirty="0">
                          <a:latin typeface="Times New Roman"/>
                          <a:cs typeface="Times New Roman"/>
                        </a:rPr>
                        <a:t>Politika faizini </a:t>
                      </a:r>
                      <a:r>
                        <a:rPr sz="550" spc="30" dirty="0">
                          <a:latin typeface="Times New Roman"/>
                          <a:cs typeface="Times New Roman"/>
                        </a:rPr>
                        <a:t>TCMB </a:t>
                      </a:r>
                      <a:r>
                        <a:rPr sz="550" spc="10" dirty="0">
                          <a:latin typeface="Times New Roman"/>
                          <a:cs typeface="Times New Roman"/>
                        </a:rPr>
                        <a:t>Para Politikası </a:t>
                      </a:r>
                      <a:r>
                        <a:rPr sz="550" spc="15" dirty="0">
                          <a:latin typeface="Times New Roman"/>
                          <a:cs typeface="Times New Roman"/>
                        </a:rPr>
                        <a:t>Kurulu</a:t>
                      </a:r>
                      <a:r>
                        <a:rPr sz="550" spc="-90" dirty="0">
                          <a:latin typeface="Times New Roman"/>
                          <a:cs typeface="Times New Roman"/>
                        </a:rPr>
                        <a:t> </a:t>
                      </a:r>
                      <a:r>
                        <a:rPr sz="550" spc="10" dirty="0">
                          <a:latin typeface="Times New Roman"/>
                          <a:cs typeface="Times New Roman"/>
                        </a:rPr>
                        <a:t>(PPK) belirler.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42240" algn="just">
                        <a:lnSpc>
                          <a:spcPct val="106700"/>
                        </a:lnSpc>
                        <a:spcBef>
                          <a:spcPts val="5"/>
                        </a:spcBef>
                      </a:pPr>
                      <a:r>
                        <a:rPr sz="550" spc="25" dirty="0">
                          <a:latin typeface="Times New Roman"/>
                          <a:cs typeface="Times New Roman"/>
                        </a:rPr>
                        <a:t>TCMB </a:t>
                      </a:r>
                      <a:r>
                        <a:rPr sz="550" spc="15" dirty="0">
                          <a:latin typeface="Times New Roman"/>
                          <a:cs typeface="Times New Roman"/>
                        </a:rPr>
                        <a:t>1 </a:t>
                      </a:r>
                      <a:r>
                        <a:rPr sz="550" spc="10" dirty="0">
                          <a:latin typeface="Times New Roman"/>
                          <a:cs typeface="Times New Roman"/>
                        </a:rPr>
                        <a:t>Haftalık </a:t>
                      </a:r>
                      <a:r>
                        <a:rPr sz="550" spc="20" dirty="0">
                          <a:latin typeface="Times New Roman"/>
                          <a:cs typeface="Times New Roman"/>
                        </a:rPr>
                        <a:t>Repo </a:t>
                      </a:r>
                      <a:r>
                        <a:rPr sz="550" spc="10" dirty="0">
                          <a:latin typeface="Times New Roman"/>
                          <a:cs typeface="Times New Roman"/>
                        </a:rPr>
                        <a:t>ihalesi açtığında bankalar portföylerindeki tahvil ve  bonoları </a:t>
                      </a:r>
                      <a:r>
                        <a:rPr sz="550" spc="15" dirty="0">
                          <a:latin typeface="Times New Roman"/>
                          <a:cs typeface="Times New Roman"/>
                        </a:rPr>
                        <a:t>TCMB’ye </a:t>
                      </a:r>
                      <a:r>
                        <a:rPr sz="550" spc="10" dirty="0">
                          <a:latin typeface="Times New Roman"/>
                          <a:cs typeface="Times New Roman"/>
                        </a:rPr>
                        <a:t>verip karşılığını nakit olarak </a:t>
                      </a:r>
                      <a:r>
                        <a:rPr sz="550" spc="5" dirty="0">
                          <a:latin typeface="Times New Roman"/>
                          <a:cs typeface="Times New Roman"/>
                        </a:rPr>
                        <a:t>alırlar. </a:t>
                      </a:r>
                      <a:r>
                        <a:rPr sz="550" spc="20" dirty="0">
                          <a:latin typeface="Times New Roman"/>
                          <a:cs typeface="Times New Roman"/>
                        </a:rPr>
                        <a:t>Vade </a:t>
                      </a:r>
                      <a:r>
                        <a:rPr sz="550" spc="15" dirty="0">
                          <a:latin typeface="Times New Roman"/>
                          <a:cs typeface="Times New Roman"/>
                        </a:rPr>
                        <a:t>sonunda </a:t>
                      </a:r>
                      <a:r>
                        <a:rPr sz="550" spc="20" dirty="0">
                          <a:latin typeface="Times New Roman"/>
                          <a:cs typeface="Times New Roman"/>
                        </a:rPr>
                        <a:t>da  </a:t>
                      </a:r>
                      <a:r>
                        <a:rPr sz="550" spc="15" dirty="0">
                          <a:latin typeface="Times New Roman"/>
                          <a:cs typeface="Times New Roman"/>
                        </a:rPr>
                        <a:t>ihalede </a:t>
                      </a:r>
                      <a:r>
                        <a:rPr sz="550" spc="10" dirty="0">
                          <a:latin typeface="Times New Roman"/>
                          <a:cs typeface="Times New Roman"/>
                        </a:rPr>
                        <a:t>belirlenen tutardaki nakdi </a:t>
                      </a:r>
                      <a:r>
                        <a:rPr sz="550" spc="15" dirty="0">
                          <a:latin typeface="Times New Roman"/>
                          <a:cs typeface="Times New Roman"/>
                        </a:rPr>
                        <a:t>ödeyip, </a:t>
                      </a:r>
                      <a:r>
                        <a:rPr sz="550" spc="10" dirty="0">
                          <a:latin typeface="Times New Roman"/>
                          <a:cs typeface="Times New Roman"/>
                        </a:rPr>
                        <a:t>tahvil ve bonolarını geri alırlar </a:t>
                      </a:r>
                      <a:r>
                        <a:rPr sz="550" spc="15" dirty="0">
                          <a:latin typeface="Times New Roman"/>
                          <a:cs typeface="Times New Roman"/>
                        </a:rPr>
                        <a:t>(Ters  </a:t>
                      </a:r>
                      <a:r>
                        <a:rPr sz="550" spc="20" dirty="0">
                          <a:latin typeface="Times New Roman"/>
                          <a:cs typeface="Times New Roman"/>
                        </a:rPr>
                        <a:t>REPO</a:t>
                      </a:r>
                      <a:r>
                        <a:rPr sz="550" spc="5" dirty="0">
                          <a:latin typeface="Times New Roman"/>
                          <a:cs typeface="Times New Roman"/>
                        </a:rPr>
                        <a:t> </a:t>
                      </a:r>
                      <a:r>
                        <a:rPr sz="550" spc="10" dirty="0">
                          <a:latin typeface="Times New Roman"/>
                          <a:cs typeface="Times New Roman"/>
                        </a:rPr>
                        <a:t>İşlemi).</a:t>
                      </a:r>
                      <a:endParaRPr sz="550">
                        <a:latin typeface="Times New Roman"/>
                        <a:cs typeface="Times New Roman"/>
                      </a:endParaRPr>
                    </a:p>
                    <a:p>
                      <a:pPr>
                        <a:lnSpc>
                          <a:spcPct val="100000"/>
                        </a:lnSpc>
                        <a:spcBef>
                          <a:spcPts val="5"/>
                        </a:spcBef>
                      </a:pPr>
                      <a:endParaRPr sz="650">
                        <a:latin typeface="Times New Roman"/>
                        <a:cs typeface="Times New Roman"/>
                      </a:endParaRPr>
                    </a:p>
                    <a:p>
                      <a:pPr marL="27305" algn="just">
                        <a:lnSpc>
                          <a:spcPct val="100000"/>
                        </a:lnSpc>
                      </a:pPr>
                      <a:r>
                        <a:rPr sz="550" b="1" spc="25" dirty="0">
                          <a:latin typeface="Times New Roman"/>
                          <a:cs typeface="Times New Roman"/>
                        </a:rPr>
                        <a:t>TCMB</a:t>
                      </a:r>
                      <a:r>
                        <a:rPr sz="550" b="1" spc="-10" dirty="0">
                          <a:latin typeface="Times New Roman"/>
                          <a:cs typeface="Times New Roman"/>
                        </a:rPr>
                        <a:t> </a:t>
                      </a:r>
                      <a:r>
                        <a:rPr sz="550" b="1" spc="10" dirty="0">
                          <a:latin typeface="Times New Roman"/>
                          <a:cs typeface="Times New Roman"/>
                        </a:rPr>
                        <a:t>Verileri;</a:t>
                      </a:r>
                      <a:endParaRPr sz="550">
                        <a:latin typeface="Times New Roman"/>
                        <a:cs typeface="Times New Roman"/>
                      </a:endParaRPr>
                    </a:p>
                    <a:p>
                      <a:pPr marL="127635" indent="-100965">
                        <a:lnSpc>
                          <a:spcPct val="100000"/>
                        </a:lnSpc>
                        <a:spcBef>
                          <a:spcPts val="40"/>
                        </a:spcBef>
                        <a:buClr>
                          <a:srgbClr val="330066"/>
                        </a:buClr>
                        <a:buSzPct val="72727"/>
                        <a:buFont typeface="Wingdings"/>
                        <a:buChar char=""/>
                        <a:tabLst>
                          <a:tab pos="128270" algn="l"/>
                          <a:tab pos="1636395" algn="l"/>
                        </a:tabLst>
                      </a:pPr>
                      <a:r>
                        <a:rPr sz="550" spc="15" dirty="0">
                          <a:latin typeface="Times New Roman"/>
                          <a:cs typeface="Times New Roman"/>
                        </a:rPr>
                        <a:t>Borçlanma</a:t>
                      </a:r>
                      <a:r>
                        <a:rPr sz="550" spc="-10" dirty="0">
                          <a:latin typeface="Times New Roman"/>
                          <a:cs typeface="Times New Roman"/>
                        </a:rPr>
                        <a:t> </a:t>
                      </a:r>
                      <a:r>
                        <a:rPr sz="550" spc="5" dirty="0">
                          <a:latin typeface="Times New Roman"/>
                          <a:cs typeface="Times New Roman"/>
                        </a:rPr>
                        <a:t>faiz</a:t>
                      </a:r>
                      <a:r>
                        <a:rPr sz="550" spc="50" dirty="0">
                          <a:latin typeface="Times New Roman"/>
                          <a:cs typeface="Times New Roman"/>
                        </a:rPr>
                        <a:t> </a:t>
                      </a:r>
                      <a:r>
                        <a:rPr sz="550" spc="10" dirty="0">
                          <a:latin typeface="Times New Roman"/>
                          <a:cs typeface="Times New Roman"/>
                        </a:rPr>
                        <a:t>oranı	</a:t>
                      </a:r>
                      <a:r>
                        <a:rPr sz="550" spc="30" dirty="0">
                          <a:latin typeface="Times New Roman"/>
                          <a:cs typeface="Times New Roman"/>
                        </a:rPr>
                        <a:t>%</a:t>
                      </a:r>
                      <a:r>
                        <a:rPr sz="550" spc="5" dirty="0">
                          <a:latin typeface="Times New Roman"/>
                          <a:cs typeface="Times New Roman"/>
                        </a:rPr>
                        <a:t> </a:t>
                      </a:r>
                      <a:r>
                        <a:rPr sz="550" spc="15" dirty="0">
                          <a:latin typeface="Times New Roman"/>
                          <a:cs typeface="Times New Roman"/>
                        </a:rPr>
                        <a:t>7.25</a:t>
                      </a:r>
                      <a:endParaRPr sz="550">
                        <a:latin typeface="Times New Roman"/>
                        <a:cs typeface="Times New Roman"/>
                      </a:endParaRPr>
                    </a:p>
                    <a:p>
                      <a:pPr marL="127635" indent="-100965">
                        <a:lnSpc>
                          <a:spcPct val="100000"/>
                        </a:lnSpc>
                        <a:spcBef>
                          <a:spcPts val="45"/>
                        </a:spcBef>
                        <a:buClr>
                          <a:srgbClr val="330066"/>
                        </a:buClr>
                        <a:buSzPct val="72727"/>
                        <a:buFont typeface="Wingdings"/>
                        <a:buChar char=""/>
                        <a:tabLst>
                          <a:tab pos="128270" algn="l"/>
                          <a:tab pos="1636395" algn="l"/>
                        </a:tabLst>
                      </a:pPr>
                      <a:r>
                        <a:rPr sz="550" spc="15" dirty="0">
                          <a:solidFill>
                            <a:srgbClr val="FF0000"/>
                          </a:solidFill>
                          <a:latin typeface="Times New Roman"/>
                          <a:cs typeface="Times New Roman"/>
                        </a:rPr>
                        <a:t>1 </a:t>
                      </a:r>
                      <a:r>
                        <a:rPr sz="550" spc="10" dirty="0">
                          <a:solidFill>
                            <a:srgbClr val="FF0000"/>
                          </a:solidFill>
                          <a:latin typeface="Times New Roman"/>
                          <a:cs typeface="Times New Roman"/>
                        </a:rPr>
                        <a:t>Hafta vadeli </a:t>
                      </a:r>
                      <a:r>
                        <a:rPr sz="550" spc="15" dirty="0">
                          <a:solidFill>
                            <a:srgbClr val="FF0000"/>
                          </a:solidFill>
                          <a:latin typeface="Times New Roman"/>
                          <a:cs typeface="Times New Roman"/>
                        </a:rPr>
                        <a:t>repo </a:t>
                      </a:r>
                      <a:r>
                        <a:rPr sz="550" spc="10" dirty="0">
                          <a:solidFill>
                            <a:srgbClr val="FF0000"/>
                          </a:solidFill>
                          <a:latin typeface="Times New Roman"/>
                          <a:cs typeface="Times New Roman"/>
                        </a:rPr>
                        <a:t>ihale</a:t>
                      </a:r>
                      <a:r>
                        <a:rPr sz="550" spc="25" dirty="0">
                          <a:solidFill>
                            <a:srgbClr val="FF0000"/>
                          </a:solidFill>
                          <a:latin typeface="Times New Roman"/>
                          <a:cs typeface="Times New Roman"/>
                        </a:rPr>
                        <a:t> </a:t>
                      </a:r>
                      <a:r>
                        <a:rPr sz="550" spc="5" dirty="0">
                          <a:solidFill>
                            <a:srgbClr val="FF0000"/>
                          </a:solidFill>
                          <a:latin typeface="Times New Roman"/>
                          <a:cs typeface="Times New Roman"/>
                        </a:rPr>
                        <a:t>faiz</a:t>
                      </a:r>
                      <a:r>
                        <a:rPr sz="550" spc="30" dirty="0">
                          <a:solidFill>
                            <a:srgbClr val="FF0000"/>
                          </a:solidFill>
                          <a:latin typeface="Times New Roman"/>
                          <a:cs typeface="Times New Roman"/>
                        </a:rPr>
                        <a:t> </a:t>
                      </a:r>
                      <a:r>
                        <a:rPr sz="550" spc="10" dirty="0">
                          <a:solidFill>
                            <a:srgbClr val="FF0000"/>
                          </a:solidFill>
                          <a:latin typeface="Times New Roman"/>
                          <a:cs typeface="Times New Roman"/>
                        </a:rPr>
                        <a:t>oranı	</a:t>
                      </a:r>
                      <a:r>
                        <a:rPr sz="550" spc="30" dirty="0">
                          <a:solidFill>
                            <a:srgbClr val="FF0000"/>
                          </a:solidFill>
                          <a:latin typeface="Times New Roman"/>
                          <a:cs typeface="Times New Roman"/>
                        </a:rPr>
                        <a:t>%</a:t>
                      </a:r>
                      <a:r>
                        <a:rPr sz="550" spc="10" dirty="0">
                          <a:solidFill>
                            <a:srgbClr val="FF0000"/>
                          </a:solidFill>
                          <a:latin typeface="Times New Roman"/>
                          <a:cs typeface="Times New Roman"/>
                        </a:rPr>
                        <a:t> </a:t>
                      </a:r>
                      <a:r>
                        <a:rPr sz="550" spc="15" dirty="0">
                          <a:solidFill>
                            <a:srgbClr val="FF0000"/>
                          </a:solidFill>
                          <a:latin typeface="Times New Roman"/>
                          <a:cs typeface="Times New Roman"/>
                        </a:rPr>
                        <a:t>8</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 pos="1636395" algn="l"/>
                        </a:tabLst>
                      </a:pPr>
                      <a:r>
                        <a:rPr sz="550" spc="10" dirty="0">
                          <a:latin typeface="Times New Roman"/>
                          <a:cs typeface="Times New Roman"/>
                        </a:rPr>
                        <a:t>Marjinal</a:t>
                      </a:r>
                      <a:r>
                        <a:rPr sz="550" spc="5" dirty="0">
                          <a:latin typeface="Times New Roman"/>
                          <a:cs typeface="Times New Roman"/>
                        </a:rPr>
                        <a:t> </a:t>
                      </a:r>
                      <a:r>
                        <a:rPr sz="550" spc="15" dirty="0">
                          <a:latin typeface="Times New Roman"/>
                          <a:cs typeface="Times New Roman"/>
                        </a:rPr>
                        <a:t>fonlama</a:t>
                      </a:r>
                      <a:r>
                        <a:rPr sz="550" spc="20" dirty="0">
                          <a:latin typeface="Times New Roman"/>
                          <a:cs typeface="Times New Roman"/>
                        </a:rPr>
                        <a:t> </a:t>
                      </a:r>
                      <a:r>
                        <a:rPr sz="550" spc="10" dirty="0">
                          <a:latin typeface="Times New Roman"/>
                          <a:cs typeface="Times New Roman"/>
                        </a:rPr>
                        <a:t>oranı	</a:t>
                      </a:r>
                      <a:r>
                        <a:rPr sz="550" spc="30" dirty="0">
                          <a:latin typeface="Times New Roman"/>
                          <a:cs typeface="Times New Roman"/>
                        </a:rPr>
                        <a:t>%</a:t>
                      </a:r>
                      <a:r>
                        <a:rPr sz="550" spc="10" dirty="0">
                          <a:latin typeface="Times New Roman"/>
                          <a:cs typeface="Times New Roman"/>
                        </a:rPr>
                        <a:t> </a:t>
                      </a:r>
                      <a:r>
                        <a:rPr sz="550" spc="15" dirty="0">
                          <a:latin typeface="Times New Roman"/>
                          <a:cs typeface="Times New Roman"/>
                        </a:rPr>
                        <a:t>9.25</a:t>
                      </a:r>
                      <a:endParaRPr sz="550">
                        <a:latin typeface="Times New Roman"/>
                        <a:cs typeface="Times New Roman"/>
                      </a:endParaRPr>
                    </a:p>
                    <a:p>
                      <a:pPr marL="127635" indent="-100965">
                        <a:lnSpc>
                          <a:spcPct val="100000"/>
                        </a:lnSpc>
                        <a:spcBef>
                          <a:spcPts val="35"/>
                        </a:spcBef>
                        <a:buClr>
                          <a:srgbClr val="330066"/>
                        </a:buClr>
                        <a:buSzPct val="72727"/>
                        <a:buFont typeface="Wingdings"/>
                        <a:buChar char=""/>
                        <a:tabLst>
                          <a:tab pos="128270" algn="l"/>
                          <a:tab pos="1636395" algn="l"/>
                        </a:tabLst>
                      </a:pPr>
                      <a:r>
                        <a:rPr sz="550" spc="15" dirty="0">
                          <a:latin typeface="Times New Roman"/>
                          <a:cs typeface="Times New Roman"/>
                        </a:rPr>
                        <a:t>Borç verme</a:t>
                      </a:r>
                      <a:r>
                        <a:rPr sz="550" spc="10" dirty="0">
                          <a:latin typeface="Times New Roman"/>
                          <a:cs typeface="Times New Roman"/>
                        </a:rPr>
                        <a:t> </a:t>
                      </a:r>
                      <a:r>
                        <a:rPr sz="550" spc="5" dirty="0">
                          <a:latin typeface="Times New Roman"/>
                          <a:cs typeface="Times New Roman"/>
                        </a:rPr>
                        <a:t>faiz</a:t>
                      </a:r>
                      <a:r>
                        <a:rPr sz="550" spc="40" dirty="0">
                          <a:latin typeface="Times New Roman"/>
                          <a:cs typeface="Times New Roman"/>
                        </a:rPr>
                        <a:t> </a:t>
                      </a:r>
                      <a:r>
                        <a:rPr sz="550" spc="10" dirty="0">
                          <a:latin typeface="Times New Roman"/>
                          <a:cs typeface="Times New Roman"/>
                        </a:rPr>
                        <a:t>oranı	</a:t>
                      </a:r>
                      <a:r>
                        <a:rPr sz="550" spc="30" dirty="0">
                          <a:latin typeface="Times New Roman"/>
                          <a:cs typeface="Times New Roman"/>
                        </a:rPr>
                        <a:t>%</a:t>
                      </a:r>
                      <a:r>
                        <a:rPr sz="550" spc="10" dirty="0">
                          <a:latin typeface="Times New Roman"/>
                          <a:cs typeface="Times New Roman"/>
                        </a:rPr>
                        <a:t> </a:t>
                      </a:r>
                      <a:r>
                        <a:rPr sz="550" spc="15" dirty="0">
                          <a:latin typeface="Times New Roman"/>
                          <a:cs typeface="Times New Roman"/>
                        </a:rPr>
                        <a:t>12.25</a:t>
                      </a:r>
                      <a:endParaRPr sz="55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marL="93980" marR="158750">
                        <a:lnSpc>
                          <a:spcPct val="100000"/>
                        </a:lnSpc>
                        <a:spcBef>
                          <a:spcPts val="484"/>
                        </a:spcBef>
                      </a:pPr>
                      <a:r>
                        <a:rPr sz="700" b="1" spc="-5" dirty="0">
                          <a:latin typeface="Times New Roman"/>
                          <a:cs typeface="Times New Roman"/>
                        </a:rPr>
                        <a:t>Gecelik </a:t>
                      </a:r>
                      <a:r>
                        <a:rPr sz="700" b="1" dirty="0">
                          <a:latin typeface="Times New Roman"/>
                          <a:cs typeface="Times New Roman"/>
                        </a:rPr>
                        <a:t>Faiz </a:t>
                      </a:r>
                      <a:r>
                        <a:rPr sz="700" b="1" spc="-5" dirty="0">
                          <a:latin typeface="Times New Roman"/>
                          <a:cs typeface="Times New Roman"/>
                        </a:rPr>
                        <a:t>(Fonlama Faizi) </a:t>
                      </a:r>
                      <a:r>
                        <a:rPr sz="700" b="1" dirty="0">
                          <a:latin typeface="Times New Roman"/>
                          <a:cs typeface="Times New Roman"/>
                        </a:rPr>
                        <a:t>Oranları: </a:t>
                      </a:r>
                      <a:r>
                        <a:rPr sz="700" dirty="0">
                          <a:latin typeface="Times New Roman"/>
                          <a:cs typeface="Times New Roman"/>
                        </a:rPr>
                        <a:t>(Borçlanma </a:t>
                      </a:r>
                      <a:r>
                        <a:rPr sz="700" spc="-10" dirty="0">
                          <a:latin typeface="Times New Roman"/>
                          <a:cs typeface="Times New Roman"/>
                        </a:rPr>
                        <a:t>Faiz </a:t>
                      </a:r>
                      <a:r>
                        <a:rPr sz="700" spc="5" dirty="0">
                          <a:latin typeface="Times New Roman"/>
                          <a:cs typeface="Times New Roman"/>
                        </a:rPr>
                        <a:t>Oranı </a:t>
                      </a:r>
                      <a:r>
                        <a:rPr sz="700" dirty="0">
                          <a:latin typeface="Times New Roman"/>
                          <a:cs typeface="Times New Roman"/>
                        </a:rPr>
                        <a:t>–  Borç Verme </a:t>
                      </a:r>
                      <a:r>
                        <a:rPr sz="700" spc="-10" dirty="0">
                          <a:latin typeface="Times New Roman"/>
                          <a:cs typeface="Times New Roman"/>
                        </a:rPr>
                        <a:t>Faiz</a:t>
                      </a:r>
                      <a:r>
                        <a:rPr sz="700" spc="-5" dirty="0">
                          <a:latin typeface="Times New Roman"/>
                          <a:cs typeface="Times New Roman"/>
                        </a:rPr>
                        <a:t> </a:t>
                      </a:r>
                      <a:r>
                        <a:rPr sz="700" dirty="0">
                          <a:latin typeface="Times New Roman"/>
                          <a:cs typeface="Times New Roman"/>
                        </a:rPr>
                        <a:t>Oranı)</a:t>
                      </a:r>
                      <a:endParaRPr sz="700">
                        <a:latin typeface="Times New Roman"/>
                        <a:cs typeface="Times New Roman"/>
                      </a:endParaRPr>
                    </a:p>
                    <a:p>
                      <a:pPr marL="93980" marR="85090">
                        <a:lnSpc>
                          <a:spcPct val="105400"/>
                        </a:lnSpc>
                        <a:spcBef>
                          <a:spcPts val="715"/>
                        </a:spcBef>
                      </a:pPr>
                      <a:r>
                        <a:rPr sz="550" spc="10" dirty="0">
                          <a:latin typeface="Times New Roman"/>
                          <a:cs typeface="Times New Roman"/>
                        </a:rPr>
                        <a:t>Bankalar, </a:t>
                      </a:r>
                      <a:r>
                        <a:rPr sz="550" spc="15" dirty="0">
                          <a:latin typeface="Times New Roman"/>
                          <a:cs typeface="Times New Roman"/>
                        </a:rPr>
                        <a:t>gün sonlarında </a:t>
                      </a:r>
                      <a:r>
                        <a:rPr sz="550" spc="10" dirty="0">
                          <a:latin typeface="Times New Roman"/>
                          <a:cs typeface="Times New Roman"/>
                        </a:rPr>
                        <a:t>hesaplarını tutturmak amacıyla </a:t>
                      </a:r>
                      <a:r>
                        <a:rPr sz="550" spc="10" dirty="0">
                          <a:solidFill>
                            <a:srgbClr val="FF0000"/>
                          </a:solidFill>
                          <a:latin typeface="Times New Roman"/>
                          <a:cs typeface="Times New Roman"/>
                        </a:rPr>
                        <a:t>eksik </a:t>
                      </a:r>
                      <a:r>
                        <a:rPr sz="550" spc="10" dirty="0">
                          <a:latin typeface="Times New Roman"/>
                          <a:cs typeface="Times New Roman"/>
                        </a:rPr>
                        <a:t>kalan </a:t>
                      </a:r>
                      <a:r>
                        <a:rPr sz="550" spc="15" dirty="0">
                          <a:latin typeface="Times New Roman"/>
                          <a:cs typeface="Times New Roman"/>
                        </a:rPr>
                        <a:t>kadar   </a:t>
                      </a:r>
                      <a:r>
                        <a:rPr sz="550" spc="20" dirty="0">
                          <a:latin typeface="Times New Roman"/>
                          <a:cs typeface="Times New Roman"/>
                        </a:rPr>
                        <a:t>TCMB’den </a:t>
                      </a:r>
                      <a:r>
                        <a:rPr sz="550" spc="10" dirty="0">
                          <a:latin typeface="Times New Roman"/>
                          <a:cs typeface="Times New Roman"/>
                        </a:rPr>
                        <a:t>kredi </a:t>
                      </a:r>
                      <a:r>
                        <a:rPr sz="550" spc="5" dirty="0">
                          <a:latin typeface="Times New Roman"/>
                          <a:cs typeface="Times New Roman"/>
                        </a:rPr>
                        <a:t>alırlar, </a:t>
                      </a:r>
                      <a:r>
                        <a:rPr sz="550" spc="5" dirty="0">
                          <a:solidFill>
                            <a:srgbClr val="FF0000"/>
                          </a:solidFill>
                          <a:latin typeface="Times New Roman"/>
                          <a:cs typeface="Times New Roman"/>
                        </a:rPr>
                        <a:t>fazla </a:t>
                      </a:r>
                      <a:r>
                        <a:rPr sz="550" spc="10" dirty="0">
                          <a:latin typeface="Times New Roman"/>
                          <a:cs typeface="Times New Roman"/>
                        </a:rPr>
                        <a:t>kısmı ise </a:t>
                      </a:r>
                      <a:r>
                        <a:rPr sz="550" spc="20" dirty="0">
                          <a:latin typeface="Times New Roman"/>
                          <a:cs typeface="Times New Roman"/>
                        </a:rPr>
                        <a:t>TCMB’ye </a:t>
                      </a:r>
                      <a:r>
                        <a:rPr sz="550" spc="10" dirty="0">
                          <a:latin typeface="Times New Roman"/>
                          <a:cs typeface="Times New Roman"/>
                        </a:rPr>
                        <a:t>kredi olarak</a:t>
                      </a:r>
                      <a:r>
                        <a:rPr sz="550" spc="-60" dirty="0">
                          <a:latin typeface="Times New Roman"/>
                          <a:cs typeface="Times New Roman"/>
                        </a:rPr>
                        <a:t> </a:t>
                      </a:r>
                      <a:r>
                        <a:rPr sz="550" spc="10" dirty="0">
                          <a:latin typeface="Times New Roman"/>
                          <a:cs typeface="Times New Roman"/>
                        </a:rPr>
                        <a:t>verirler.</a:t>
                      </a:r>
                      <a:endParaRPr sz="550">
                        <a:latin typeface="Times New Roman"/>
                        <a:cs typeface="Times New Roman"/>
                      </a:endParaRPr>
                    </a:p>
                    <a:p>
                      <a:pPr>
                        <a:lnSpc>
                          <a:spcPct val="100000"/>
                        </a:lnSpc>
                        <a:spcBef>
                          <a:spcPts val="30"/>
                        </a:spcBef>
                      </a:pPr>
                      <a:endParaRPr sz="600">
                        <a:latin typeface="Times New Roman"/>
                        <a:cs typeface="Times New Roman"/>
                      </a:endParaRPr>
                    </a:p>
                    <a:p>
                      <a:pPr marL="93980" marR="83820">
                        <a:lnSpc>
                          <a:spcPct val="105500"/>
                        </a:lnSpc>
                      </a:pPr>
                      <a:r>
                        <a:rPr sz="550" spc="20" dirty="0">
                          <a:latin typeface="Times New Roman"/>
                          <a:cs typeface="Times New Roman"/>
                        </a:rPr>
                        <a:t>Bu </a:t>
                      </a:r>
                      <a:r>
                        <a:rPr sz="550" spc="10" dirty="0">
                          <a:latin typeface="Times New Roman"/>
                          <a:cs typeface="Times New Roman"/>
                        </a:rPr>
                        <a:t>işlemler için </a:t>
                      </a:r>
                      <a:r>
                        <a:rPr sz="550" spc="15" dirty="0">
                          <a:latin typeface="Times New Roman"/>
                          <a:cs typeface="Times New Roman"/>
                        </a:rPr>
                        <a:t>TCMB’nin </a:t>
                      </a:r>
                      <a:r>
                        <a:rPr sz="550" spc="10" dirty="0">
                          <a:latin typeface="Times New Roman"/>
                          <a:cs typeface="Times New Roman"/>
                        </a:rPr>
                        <a:t>uyguladığı </a:t>
                      </a:r>
                      <a:r>
                        <a:rPr sz="550" spc="5" dirty="0">
                          <a:latin typeface="Times New Roman"/>
                          <a:cs typeface="Times New Roman"/>
                        </a:rPr>
                        <a:t>faiz </a:t>
                      </a:r>
                      <a:r>
                        <a:rPr sz="550" spc="10" dirty="0">
                          <a:latin typeface="Times New Roman"/>
                          <a:cs typeface="Times New Roman"/>
                        </a:rPr>
                        <a:t>oranlarına </a:t>
                      </a:r>
                      <a:r>
                        <a:rPr sz="550" b="1" spc="10" dirty="0">
                          <a:solidFill>
                            <a:srgbClr val="FF0000"/>
                          </a:solidFill>
                          <a:latin typeface="Times New Roman"/>
                          <a:cs typeface="Times New Roman"/>
                        </a:rPr>
                        <a:t>gecelik faiz </a:t>
                      </a:r>
                      <a:r>
                        <a:rPr sz="550" b="1" spc="15" dirty="0">
                          <a:solidFill>
                            <a:srgbClr val="FF0000"/>
                          </a:solidFill>
                          <a:latin typeface="Times New Roman"/>
                          <a:cs typeface="Times New Roman"/>
                        </a:rPr>
                        <a:t>veya </a:t>
                      </a:r>
                      <a:r>
                        <a:rPr sz="550" b="1" spc="10" dirty="0">
                          <a:solidFill>
                            <a:srgbClr val="FF0000"/>
                          </a:solidFill>
                          <a:latin typeface="Times New Roman"/>
                          <a:cs typeface="Times New Roman"/>
                        </a:rPr>
                        <a:t>fonlama  faizi</a:t>
                      </a:r>
                      <a:r>
                        <a:rPr sz="550" b="1" spc="-10" dirty="0">
                          <a:solidFill>
                            <a:srgbClr val="FF0000"/>
                          </a:solidFill>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pPr>
                      <a:endParaRPr sz="650">
                        <a:latin typeface="Times New Roman"/>
                        <a:cs typeface="Times New Roman"/>
                      </a:endParaRPr>
                    </a:p>
                    <a:p>
                      <a:pPr marL="93980">
                        <a:lnSpc>
                          <a:spcPct val="100000"/>
                        </a:lnSpc>
                        <a:tabLst>
                          <a:tab pos="898525" algn="l"/>
                        </a:tabLst>
                      </a:pPr>
                      <a:r>
                        <a:rPr sz="500" b="1" spc="10" dirty="0">
                          <a:latin typeface="Times New Roman"/>
                          <a:cs typeface="Times New Roman"/>
                        </a:rPr>
                        <a:t>Borçlanma</a:t>
                      </a:r>
                      <a:r>
                        <a:rPr sz="500" b="1" spc="25" dirty="0">
                          <a:latin typeface="Times New Roman"/>
                          <a:cs typeface="Times New Roman"/>
                        </a:rPr>
                        <a:t> </a:t>
                      </a:r>
                      <a:r>
                        <a:rPr sz="500" b="1" spc="5" dirty="0">
                          <a:latin typeface="Times New Roman"/>
                          <a:cs typeface="Times New Roman"/>
                        </a:rPr>
                        <a:t>Faiz</a:t>
                      </a:r>
                      <a:r>
                        <a:rPr sz="500" b="1" spc="20" dirty="0">
                          <a:latin typeface="Times New Roman"/>
                          <a:cs typeface="Times New Roman"/>
                        </a:rPr>
                        <a:t> </a:t>
                      </a:r>
                      <a:r>
                        <a:rPr sz="500" b="1" spc="10" dirty="0">
                          <a:latin typeface="Times New Roman"/>
                          <a:cs typeface="Times New Roman"/>
                        </a:rPr>
                        <a:t>Oranı	</a:t>
                      </a:r>
                      <a:r>
                        <a:rPr sz="500" spc="5" dirty="0">
                          <a:latin typeface="Times New Roman"/>
                          <a:cs typeface="Times New Roman"/>
                        </a:rPr>
                        <a:t>: TCMB’nin </a:t>
                      </a:r>
                      <a:r>
                        <a:rPr sz="500" dirty="0">
                          <a:solidFill>
                            <a:srgbClr val="FF0000"/>
                          </a:solidFill>
                          <a:latin typeface="Times New Roman"/>
                          <a:cs typeface="Times New Roman"/>
                        </a:rPr>
                        <a:t>aldığı </a:t>
                      </a:r>
                      <a:r>
                        <a:rPr sz="500" dirty="0">
                          <a:latin typeface="Times New Roman"/>
                          <a:cs typeface="Times New Roman"/>
                        </a:rPr>
                        <a:t>krediler  </a:t>
                      </a:r>
                      <a:r>
                        <a:rPr sz="500" spc="5" dirty="0">
                          <a:latin typeface="Times New Roman"/>
                          <a:cs typeface="Times New Roman"/>
                        </a:rPr>
                        <a:t>için </a:t>
                      </a:r>
                      <a:r>
                        <a:rPr sz="500" dirty="0">
                          <a:latin typeface="Times New Roman"/>
                          <a:cs typeface="Times New Roman"/>
                        </a:rPr>
                        <a:t>uygulanan  </a:t>
                      </a:r>
                      <a:r>
                        <a:rPr sz="500" spc="5" dirty="0">
                          <a:latin typeface="Times New Roman"/>
                          <a:cs typeface="Times New Roman"/>
                        </a:rPr>
                        <a:t>faiz</a:t>
                      </a:r>
                      <a:r>
                        <a:rPr sz="500" spc="-20" dirty="0">
                          <a:latin typeface="Times New Roman"/>
                          <a:cs typeface="Times New Roman"/>
                        </a:rPr>
                        <a:t> </a:t>
                      </a:r>
                      <a:r>
                        <a:rPr sz="500" spc="5" dirty="0">
                          <a:latin typeface="Times New Roman"/>
                          <a:cs typeface="Times New Roman"/>
                        </a:rPr>
                        <a:t>oranı,</a:t>
                      </a:r>
                      <a:endParaRPr sz="500">
                        <a:latin typeface="Times New Roman"/>
                        <a:cs typeface="Times New Roman"/>
                      </a:endParaRPr>
                    </a:p>
                    <a:p>
                      <a:pPr marL="93980">
                        <a:lnSpc>
                          <a:spcPct val="100000"/>
                        </a:lnSpc>
                        <a:spcBef>
                          <a:spcPts val="35"/>
                        </a:spcBef>
                        <a:tabLst>
                          <a:tab pos="898525" algn="l"/>
                        </a:tabLst>
                      </a:pPr>
                      <a:r>
                        <a:rPr sz="500" b="1" spc="15" dirty="0">
                          <a:latin typeface="Times New Roman"/>
                          <a:cs typeface="Times New Roman"/>
                        </a:rPr>
                        <a:t>Borç </a:t>
                      </a:r>
                      <a:r>
                        <a:rPr sz="500" b="1" spc="10" dirty="0">
                          <a:latin typeface="Times New Roman"/>
                          <a:cs typeface="Times New Roman"/>
                        </a:rPr>
                        <a:t>Verme</a:t>
                      </a:r>
                      <a:r>
                        <a:rPr sz="500" b="1" dirty="0">
                          <a:latin typeface="Times New Roman"/>
                          <a:cs typeface="Times New Roman"/>
                        </a:rPr>
                        <a:t> </a:t>
                      </a:r>
                      <a:r>
                        <a:rPr sz="500" b="1" spc="5" dirty="0">
                          <a:latin typeface="Times New Roman"/>
                          <a:cs typeface="Times New Roman"/>
                        </a:rPr>
                        <a:t>Faiz</a:t>
                      </a:r>
                      <a:r>
                        <a:rPr sz="500" b="1" spc="20" dirty="0">
                          <a:latin typeface="Times New Roman"/>
                          <a:cs typeface="Times New Roman"/>
                        </a:rPr>
                        <a:t> </a:t>
                      </a:r>
                      <a:r>
                        <a:rPr sz="500" b="1" spc="10" dirty="0">
                          <a:latin typeface="Times New Roman"/>
                          <a:cs typeface="Times New Roman"/>
                        </a:rPr>
                        <a:t>Oranı	</a:t>
                      </a:r>
                      <a:r>
                        <a:rPr sz="500" spc="5" dirty="0">
                          <a:latin typeface="Times New Roman"/>
                          <a:cs typeface="Times New Roman"/>
                        </a:rPr>
                        <a:t>: TCMB’nin </a:t>
                      </a:r>
                      <a:r>
                        <a:rPr sz="500" dirty="0">
                          <a:solidFill>
                            <a:srgbClr val="FF0000"/>
                          </a:solidFill>
                          <a:latin typeface="Times New Roman"/>
                          <a:cs typeface="Times New Roman"/>
                        </a:rPr>
                        <a:t>verdiği </a:t>
                      </a:r>
                      <a:r>
                        <a:rPr sz="500" dirty="0">
                          <a:latin typeface="Times New Roman"/>
                          <a:cs typeface="Times New Roman"/>
                        </a:rPr>
                        <a:t>krediler  </a:t>
                      </a:r>
                      <a:r>
                        <a:rPr sz="500" spc="5" dirty="0">
                          <a:latin typeface="Times New Roman"/>
                          <a:cs typeface="Times New Roman"/>
                        </a:rPr>
                        <a:t>için uygulanan  faiz</a:t>
                      </a:r>
                      <a:r>
                        <a:rPr sz="500" spc="-65" dirty="0">
                          <a:latin typeface="Times New Roman"/>
                          <a:cs typeface="Times New Roman"/>
                        </a:rPr>
                        <a:t> </a:t>
                      </a:r>
                      <a:r>
                        <a:rPr sz="500" spc="5" dirty="0">
                          <a:latin typeface="Times New Roman"/>
                          <a:cs typeface="Times New Roman"/>
                        </a:rPr>
                        <a:t>oranı</a:t>
                      </a:r>
                      <a:endParaRPr sz="500">
                        <a:latin typeface="Times New Roman"/>
                        <a:cs typeface="Times New Roman"/>
                      </a:endParaRPr>
                    </a:p>
                    <a:p>
                      <a:pPr marL="93980">
                        <a:lnSpc>
                          <a:spcPct val="100000"/>
                        </a:lnSpc>
                        <a:spcBef>
                          <a:spcPts val="35"/>
                        </a:spcBef>
                        <a:tabLst>
                          <a:tab pos="898525" algn="l"/>
                        </a:tabLst>
                      </a:pPr>
                      <a:r>
                        <a:rPr sz="500" b="1" spc="5" dirty="0">
                          <a:latin typeface="Times New Roman"/>
                          <a:cs typeface="Times New Roman"/>
                        </a:rPr>
                        <a:t>Faiz</a:t>
                      </a:r>
                      <a:r>
                        <a:rPr sz="500" b="1" spc="40" dirty="0">
                          <a:latin typeface="Times New Roman"/>
                          <a:cs typeface="Times New Roman"/>
                        </a:rPr>
                        <a:t> </a:t>
                      </a:r>
                      <a:r>
                        <a:rPr sz="500" b="1" spc="10" dirty="0">
                          <a:latin typeface="Times New Roman"/>
                          <a:cs typeface="Times New Roman"/>
                        </a:rPr>
                        <a:t>Koridoru	</a:t>
                      </a:r>
                      <a:r>
                        <a:rPr sz="500" spc="5" dirty="0">
                          <a:latin typeface="Times New Roman"/>
                          <a:cs typeface="Times New Roman"/>
                        </a:rPr>
                        <a:t>: Borçlanma Faiz Oranı ile Borç Verme Faiz Oranı arasındaki</a:t>
                      </a:r>
                      <a:endParaRPr sz="500">
                        <a:latin typeface="Times New Roman"/>
                        <a:cs typeface="Times New Roman"/>
                      </a:endParaRPr>
                    </a:p>
                    <a:p>
                      <a:pPr marL="932180">
                        <a:lnSpc>
                          <a:spcPct val="100000"/>
                        </a:lnSpc>
                        <a:spcBef>
                          <a:spcPts val="25"/>
                        </a:spcBef>
                      </a:pPr>
                      <a:r>
                        <a:rPr sz="500" spc="5" dirty="0">
                          <a:latin typeface="Times New Roman"/>
                          <a:cs typeface="Times New Roman"/>
                        </a:rPr>
                        <a:t>açıklık</a:t>
                      </a:r>
                      <a:endParaRPr sz="500">
                        <a:latin typeface="Times New Roman"/>
                        <a:cs typeface="Times New Roman"/>
                      </a:endParaRPr>
                    </a:p>
                    <a:p>
                      <a:pPr marL="93980">
                        <a:lnSpc>
                          <a:spcPct val="100000"/>
                        </a:lnSpc>
                        <a:spcBef>
                          <a:spcPts val="35"/>
                        </a:spcBef>
                        <a:tabLst>
                          <a:tab pos="898525" algn="l"/>
                        </a:tabLst>
                      </a:pPr>
                      <a:r>
                        <a:rPr sz="500" b="1" spc="10" dirty="0">
                          <a:latin typeface="Times New Roman"/>
                          <a:cs typeface="Times New Roman"/>
                        </a:rPr>
                        <a:t>Koridor</a:t>
                      </a:r>
                      <a:r>
                        <a:rPr sz="500" b="1" spc="5" dirty="0">
                          <a:latin typeface="Times New Roman"/>
                          <a:cs typeface="Times New Roman"/>
                        </a:rPr>
                        <a:t> Faizi	</a:t>
                      </a:r>
                      <a:r>
                        <a:rPr sz="500" spc="5" dirty="0">
                          <a:latin typeface="Times New Roman"/>
                          <a:cs typeface="Times New Roman"/>
                        </a:rPr>
                        <a:t>: </a:t>
                      </a:r>
                      <a:r>
                        <a:rPr sz="500" spc="10" dirty="0">
                          <a:latin typeface="Times New Roman"/>
                          <a:cs typeface="Times New Roman"/>
                        </a:rPr>
                        <a:t>Bu </a:t>
                      </a:r>
                      <a:r>
                        <a:rPr sz="500" spc="5" dirty="0">
                          <a:latin typeface="Times New Roman"/>
                          <a:cs typeface="Times New Roman"/>
                        </a:rPr>
                        <a:t>açıklığın faizlerine</a:t>
                      </a:r>
                      <a:r>
                        <a:rPr sz="500" spc="40" dirty="0">
                          <a:latin typeface="Times New Roman"/>
                          <a:cs typeface="Times New Roman"/>
                        </a:rPr>
                        <a:t> </a:t>
                      </a:r>
                      <a:r>
                        <a:rPr sz="500" dirty="0">
                          <a:latin typeface="Times New Roman"/>
                          <a:cs typeface="Times New Roman"/>
                        </a:rPr>
                        <a:t>denir.</a:t>
                      </a:r>
                      <a:endParaRPr sz="500">
                        <a:latin typeface="Times New Roman"/>
                        <a:cs typeface="Times New Roman"/>
                      </a:endParaRPr>
                    </a:p>
                  </a:txBody>
                  <a:tcPr marL="0" marR="0" marT="61594"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spc="5" dirty="0">
                          <a:latin typeface="Times New Roman"/>
                          <a:cs typeface="Times New Roman"/>
                        </a:rPr>
                        <a:t>BAZ PUAN </a:t>
                      </a:r>
                      <a:r>
                        <a:rPr sz="700" b="1" dirty="0">
                          <a:latin typeface="Times New Roman"/>
                          <a:cs typeface="Times New Roman"/>
                        </a:rPr>
                        <a:t>(Basis</a:t>
                      </a:r>
                      <a:r>
                        <a:rPr sz="700" b="1" spc="-75" dirty="0">
                          <a:latin typeface="Times New Roman"/>
                          <a:cs typeface="Times New Roman"/>
                        </a:rPr>
                        <a:t> </a:t>
                      </a:r>
                      <a:r>
                        <a:rPr sz="700" b="1" dirty="0">
                          <a:latin typeface="Times New Roman"/>
                          <a:cs typeface="Times New Roman"/>
                        </a:rPr>
                        <a:t>Point)</a:t>
                      </a:r>
                      <a:endParaRPr sz="700">
                        <a:latin typeface="Times New Roman"/>
                        <a:cs typeface="Times New Roman"/>
                      </a:endParaRPr>
                    </a:p>
                    <a:p>
                      <a:pPr marL="27305" marR="143510">
                        <a:lnSpc>
                          <a:spcPct val="107300"/>
                        </a:lnSpc>
                        <a:spcBef>
                          <a:spcPts val="700"/>
                        </a:spcBef>
                      </a:pPr>
                      <a:r>
                        <a:rPr sz="550" spc="15" dirty="0">
                          <a:latin typeface="Times New Roman"/>
                          <a:cs typeface="Times New Roman"/>
                        </a:rPr>
                        <a:t>Para </a:t>
                      </a:r>
                      <a:r>
                        <a:rPr sz="550" spc="10" dirty="0">
                          <a:latin typeface="Times New Roman"/>
                          <a:cs typeface="Times New Roman"/>
                        </a:rPr>
                        <a:t>Politikası </a:t>
                      </a:r>
                      <a:r>
                        <a:rPr sz="550" spc="15" dirty="0">
                          <a:latin typeface="Times New Roman"/>
                          <a:cs typeface="Times New Roman"/>
                        </a:rPr>
                        <a:t>Kurulunun </a:t>
                      </a:r>
                      <a:r>
                        <a:rPr sz="550" spc="10" dirty="0">
                          <a:latin typeface="Times New Roman"/>
                          <a:cs typeface="Times New Roman"/>
                        </a:rPr>
                        <a:t>(PPK) faiz açıklamaları </a:t>
                      </a:r>
                      <a:r>
                        <a:rPr sz="550" spc="15" dirty="0">
                          <a:latin typeface="Times New Roman"/>
                          <a:cs typeface="Times New Roman"/>
                        </a:rPr>
                        <a:t>baz puan </a:t>
                      </a:r>
                      <a:r>
                        <a:rPr sz="550" spc="10" dirty="0">
                          <a:latin typeface="Times New Roman"/>
                          <a:cs typeface="Times New Roman"/>
                        </a:rPr>
                        <a:t>olarak </a:t>
                      </a:r>
                      <a:r>
                        <a:rPr sz="550" spc="25" dirty="0">
                          <a:latin typeface="Times New Roman"/>
                          <a:cs typeface="Times New Roman"/>
                        </a:rPr>
                        <a:t>da  </a:t>
                      </a:r>
                      <a:r>
                        <a:rPr sz="550" spc="10" dirty="0">
                          <a:latin typeface="Times New Roman"/>
                          <a:cs typeface="Times New Roman"/>
                        </a:rPr>
                        <a:t>yapılmaktadır.</a:t>
                      </a:r>
                      <a:endParaRPr sz="550">
                        <a:latin typeface="Times New Roman"/>
                        <a:cs typeface="Times New Roman"/>
                      </a:endParaRPr>
                    </a:p>
                    <a:p>
                      <a:pPr marL="27305" marR="1322070">
                        <a:lnSpc>
                          <a:spcPts val="1420"/>
                        </a:lnSpc>
                        <a:spcBef>
                          <a:spcPts val="160"/>
                        </a:spcBef>
                        <a:tabLst>
                          <a:tab pos="563245" algn="l"/>
                        </a:tabLst>
                      </a:pPr>
                      <a:r>
                        <a:rPr sz="550" spc="15" dirty="0">
                          <a:latin typeface="Times New Roman"/>
                          <a:cs typeface="Times New Roman"/>
                        </a:rPr>
                        <a:t>Bir</a:t>
                      </a:r>
                      <a:r>
                        <a:rPr sz="550" spc="-5" dirty="0">
                          <a:latin typeface="Times New Roman"/>
                          <a:cs typeface="Times New Roman"/>
                        </a:rPr>
                        <a:t> </a:t>
                      </a:r>
                      <a:r>
                        <a:rPr sz="550" spc="15" dirty="0">
                          <a:latin typeface="Times New Roman"/>
                          <a:cs typeface="Times New Roman"/>
                        </a:rPr>
                        <a:t>baz</a:t>
                      </a:r>
                      <a:r>
                        <a:rPr sz="550" spc="5" dirty="0">
                          <a:latin typeface="Times New Roman"/>
                          <a:cs typeface="Times New Roman"/>
                        </a:rPr>
                        <a:t> </a:t>
                      </a:r>
                      <a:r>
                        <a:rPr sz="550" spc="15" dirty="0">
                          <a:latin typeface="Times New Roman"/>
                          <a:cs typeface="Times New Roman"/>
                        </a:rPr>
                        <a:t>puan</a:t>
                      </a:r>
                      <a:r>
                        <a:rPr sz="550" spc="-5" dirty="0">
                          <a:latin typeface="Times New Roman"/>
                          <a:cs typeface="Times New Roman"/>
                        </a:rPr>
                        <a:t> </a:t>
                      </a:r>
                      <a:r>
                        <a:rPr sz="550" spc="30" dirty="0">
                          <a:latin typeface="Times New Roman"/>
                          <a:cs typeface="Times New Roman"/>
                        </a:rPr>
                        <a:t>%</a:t>
                      </a:r>
                      <a:r>
                        <a:rPr sz="550" spc="5" dirty="0">
                          <a:latin typeface="Times New Roman"/>
                          <a:cs typeface="Times New Roman"/>
                        </a:rPr>
                        <a:t> </a:t>
                      </a:r>
                      <a:r>
                        <a:rPr sz="550" spc="15" dirty="0">
                          <a:latin typeface="Times New Roman"/>
                          <a:cs typeface="Times New Roman"/>
                        </a:rPr>
                        <a:t>1’in</a:t>
                      </a:r>
                      <a:r>
                        <a:rPr sz="550" spc="-15" dirty="0">
                          <a:latin typeface="Times New Roman"/>
                          <a:cs typeface="Times New Roman"/>
                        </a:rPr>
                        <a:t> </a:t>
                      </a:r>
                      <a:r>
                        <a:rPr sz="550" spc="30" dirty="0">
                          <a:latin typeface="Times New Roman"/>
                          <a:cs typeface="Times New Roman"/>
                        </a:rPr>
                        <a:t>%</a:t>
                      </a:r>
                      <a:r>
                        <a:rPr sz="550" spc="5" dirty="0">
                          <a:latin typeface="Times New Roman"/>
                          <a:cs typeface="Times New Roman"/>
                        </a:rPr>
                        <a:t> </a:t>
                      </a:r>
                      <a:r>
                        <a:rPr sz="550" spc="10" dirty="0">
                          <a:latin typeface="Times New Roman"/>
                          <a:cs typeface="Times New Roman"/>
                        </a:rPr>
                        <a:t>1’i</a:t>
                      </a:r>
                      <a:r>
                        <a:rPr sz="550" spc="5" dirty="0">
                          <a:latin typeface="Times New Roman"/>
                          <a:cs typeface="Times New Roman"/>
                        </a:rPr>
                        <a:t> </a:t>
                      </a:r>
                      <a:r>
                        <a:rPr sz="550" spc="15" dirty="0">
                          <a:latin typeface="Times New Roman"/>
                          <a:cs typeface="Times New Roman"/>
                        </a:rPr>
                        <a:t>(%</a:t>
                      </a:r>
                      <a:r>
                        <a:rPr sz="550" spc="5" dirty="0">
                          <a:latin typeface="Times New Roman"/>
                          <a:cs typeface="Times New Roman"/>
                        </a:rPr>
                        <a:t> </a:t>
                      </a:r>
                      <a:r>
                        <a:rPr sz="550" spc="15" dirty="0">
                          <a:latin typeface="Times New Roman"/>
                          <a:cs typeface="Times New Roman"/>
                        </a:rPr>
                        <a:t>0,01)</a:t>
                      </a:r>
                      <a:r>
                        <a:rPr sz="550" spc="-15" dirty="0">
                          <a:latin typeface="Times New Roman"/>
                          <a:cs typeface="Times New Roman"/>
                        </a:rPr>
                        <a:t> </a:t>
                      </a:r>
                      <a:r>
                        <a:rPr sz="550" spc="10" dirty="0">
                          <a:latin typeface="Times New Roman"/>
                          <a:cs typeface="Times New Roman"/>
                        </a:rPr>
                        <a:t>dir.  </a:t>
                      </a:r>
                      <a:r>
                        <a:rPr sz="550" spc="15" dirty="0">
                          <a:latin typeface="Times New Roman"/>
                          <a:cs typeface="Times New Roman"/>
                        </a:rPr>
                        <a:t>1</a:t>
                      </a:r>
                      <a:r>
                        <a:rPr sz="550" spc="20" dirty="0">
                          <a:latin typeface="Times New Roman"/>
                          <a:cs typeface="Times New Roman"/>
                        </a:rPr>
                        <a:t> </a:t>
                      </a:r>
                      <a:r>
                        <a:rPr sz="550" spc="10" dirty="0">
                          <a:latin typeface="Times New Roman"/>
                          <a:cs typeface="Times New Roman"/>
                        </a:rPr>
                        <a:t>baz</a:t>
                      </a:r>
                      <a:r>
                        <a:rPr sz="550" spc="15" dirty="0">
                          <a:latin typeface="Times New Roman"/>
                          <a:cs typeface="Times New Roman"/>
                        </a:rPr>
                        <a:t> puan	</a:t>
                      </a:r>
                      <a:r>
                        <a:rPr sz="550" spc="30" dirty="0">
                          <a:latin typeface="Times New Roman"/>
                          <a:cs typeface="Times New Roman"/>
                        </a:rPr>
                        <a:t>% </a:t>
                      </a:r>
                      <a:r>
                        <a:rPr sz="550" spc="15" dirty="0">
                          <a:latin typeface="Times New Roman"/>
                          <a:cs typeface="Times New Roman"/>
                        </a:rPr>
                        <a:t>0,01</a:t>
                      </a:r>
                      <a:r>
                        <a:rPr sz="550" spc="-25" dirty="0">
                          <a:latin typeface="Times New Roman"/>
                          <a:cs typeface="Times New Roman"/>
                        </a:rPr>
                        <a:t> </a:t>
                      </a:r>
                      <a:r>
                        <a:rPr sz="550" spc="10" dirty="0">
                          <a:latin typeface="Times New Roman"/>
                          <a:cs typeface="Times New Roman"/>
                        </a:rPr>
                        <a:t>ise</a:t>
                      </a:r>
                      <a:endParaRPr sz="550">
                        <a:latin typeface="Times New Roman"/>
                        <a:cs typeface="Times New Roman"/>
                      </a:endParaRPr>
                    </a:p>
                    <a:p>
                      <a:pPr marL="27305">
                        <a:lnSpc>
                          <a:spcPts val="520"/>
                        </a:lnSpc>
                        <a:tabLst>
                          <a:tab pos="563245" algn="l"/>
                        </a:tabLst>
                      </a:pPr>
                      <a:r>
                        <a:rPr sz="550" spc="20" dirty="0">
                          <a:latin typeface="Times New Roman"/>
                          <a:cs typeface="Times New Roman"/>
                        </a:rPr>
                        <a:t>10</a:t>
                      </a:r>
                      <a:r>
                        <a:rPr sz="550" spc="5" dirty="0">
                          <a:latin typeface="Times New Roman"/>
                          <a:cs typeface="Times New Roman"/>
                        </a:rPr>
                        <a:t> </a:t>
                      </a:r>
                      <a:r>
                        <a:rPr sz="550" spc="10" dirty="0">
                          <a:latin typeface="Times New Roman"/>
                          <a:cs typeface="Times New Roman"/>
                        </a:rPr>
                        <a:t>baz</a:t>
                      </a:r>
                      <a:r>
                        <a:rPr sz="550" spc="15" dirty="0">
                          <a:latin typeface="Times New Roman"/>
                          <a:cs typeface="Times New Roman"/>
                        </a:rPr>
                        <a:t> puan	</a:t>
                      </a:r>
                      <a:r>
                        <a:rPr sz="550" spc="30" dirty="0">
                          <a:latin typeface="Times New Roman"/>
                          <a:cs typeface="Times New Roman"/>
                        </a:rPr>
                        <a:t>%</a:t>
                      </a:r>
                      <a:r>
                        <a:rPr sz="550" spc="10" dirty="0">
                          <a:latin typeface="Times New Roman"/>
                          <a:cs typeface="Times New Roman"/>
                        </a:rPr>
                        <a:t> 0,1</a:t>
                      </a:r>
                      <a:endParaRPr sz="550">
                        <a:latin typeface="Times New Roman"/>
                        <a:cs typeface="Times New Roman"/>
                      </a:endParaRPr>
                    </a:p>
                    <a:p>
                      <a:pPr marL="27305">
                        <a:lnSpc>
                          <a:spcPct val="100000"/>
                        </a:lnSpc>
                        <a:spcBef>
                          <a:spcPts val="45"/>
                        </a:spcBef>
                        <a:tabLst>
                          <a:tab pos="563245" algn="l"/>
                        </a:tabLst>
                      </a:pPr>
                      <a:r>
                        <a:rPr sz="550" spc="20" dirty="0">
                          <a:latin typeface="Times New Roman"/>
                          <a:cs typeface="Times New Roman"/>
                        </a:rPr>
                        <a:t>100</a:t>
                      </a:r>
                      <a:r>
                        <a:rPr sz="550" spc="5" dirty="0">
                          <a:latin typeface="Times New Roman"/>
                          <a:cs typeface="Times New Roman"/>
                        </a:rPr>
                        <a:t> </a:t>
                      </a:r>
                      <a:r>
                        <a:rPr sz="550" spc="10" dirty="0">
                          <a:latin typeface="Times New Roman"/>
                          <a:cs typeface="Times New Roman"/>
                        </a:rPr>
                        <a:t>baz</a:t>
                      </a:r>
                      <a:r>
                        <a:rPr sz="550" spc="20" dirty="0">
                          <a:latin typeface="Times New Roman"/>
                          <a:cs typeface="Times New Roman"/>
                        </a:rPr>
                        <a:t> </a:t>
                      </a:r>
                      <a:r>
                        <a:rPr sz="550" spc="15" dirty="0">
                          <a:latin typeface="Times New Roman"/>
                          <a:cs typeface="Times New Roman"/>
                        </a:rPr>
                        <a:t>puan	</a:t>
                      </a:r>
                      <a:r>
                        <a:rPr sz="550" spc="30" dirty="0">
                          <a:latin typeface="Times New Roman"/>
                          <a:cs typeface="Times New Roman"/>
                        </a:rPr>
                        <a:t>% </a:t>
                      </a:r>
                      <a:r>
                        <a:rPr sz="550" spc="15" dirty="0">
                          <a:latin typeface="Times New Roman"/>
                          <a:cs typeface="Times New Roman"/>
                        </a:rPr>
                        <a:t>1</a:t>
                      </a:r>
                      <a:r>
                        <a:rPr sz="550" spc="-20" dirty="0">
                          <a:latin typeface="Times New Roman"/>
                          <a:cs typeface="Times New Roman"/>
                        </a:rPr>
                        <a:t> </a:t>
                      </a:r>
                      <a:r>
                        <a:rPr sz="550" spc="15" dirty="0">
                          <a:latin typeface="Times New Roman"/>
                          <a:cs typeface="Times New Roman"/>
                        </a:rPr>
                        <a:t>olur.</a:t>
                      </a:r>
                      <a:endParaRPr sz="550">
                        <a:latin typeface="Times New Roman"/>
                        <a:cs typeface="Times New Roman"/>
                      </a:endParaRPr>
                    </a:p>
                    <a:p>
                      <a:pPr>
                        <a:lnSpc>
                          <a:spcPct val="100000"/>
                        </a:lnSpc>
                        <a:spcBef>
                          <a:spcPts val="20"/>
                        </a:spcBef>
                      </a:pPr>
                      <a:endParaRPr sz="850">
                        <a:latin typeface="Times New Roman"/>
                        <a:cs typeface="Times New Roman"/>
                      </a:endParaRPr>
                    </a:p>
                    <a:p>
                      <a:pPr marL="27305" marR="142875">
                        <a:lnSpc>
                          <a:spcPct val="105500"/>
                        </a:lnSpc>
                      </a:pPr>
                      <a:r>
                        <a:rPr sz="550" b="1" spc="10" dirty="0">
                          <a:latin typeface="Times New Roman"/>
                          <a:cs typeface="Times New Roman"/>
                        </a:rPr>
                        <a:t>Örneğin, </a:t>
                      </a:r>
                      <a:r>
                        <a:rPr sz="550" spc="25" dirty="0">
                          <a:latin typeface="Times New Roman"/>
                          <a:cs typeface="Times New Roman"/>
                        </a:rPr>
                        <a:t>TCMB </a:t>
                      </a:r>
                      <a:r>
                        <a:rPr sz="550" spc="10" dirty="0">
                          <a:latin typeface="Times New Roman"/>
                          <a:cs typeface="Times New Roman"/>
                        </a:rPr>
                        <a:t>gecelik </a:t>
                      </a:r>
                      <a:r>
                        <a:rPr sz="550" spc="15" dirty="0">
                          <a:latin typeface="Times New Roman"/>
                          <a:cs typeface="Times New Roman"/>
                        </a:rPr>
                        <a:t>borç verme </a:t>
                      </a:r>
                      <a:r>
                        <a:rPr sz="550" spc="10" dirty="0">
                          <a:latin typeface="Times New Roman"/>
                          <a:cs typeface="Times New Roman"/>
                        </a:rPr>
                        <a:t>faizini </a:t>
                      </a:r>
                      <a:r>
                        <a:rPr sz="550" b="1" spc="35" dirty="0">
                          <a:latin typeface="Times New Roman"/>
                          <a:cs typeface="Times New Roman"/>
                        </a:rPr>
                        <a:t>% </a:t>
                      </a:r>
                      <a:r>
                        <a:rPr sz="550" b="1" spc="10" dirty="0">
                          <a:latin typeface="Times New Roman"/>
                          <a:cs typeface="Times New Roman"/>
                        </a:rPr>
                        <a:t>6,50</a:t>
                      </a:r>
                      <a:r>
                        <a:rPr sz="550" spc="10" dirty="0">
                          <a:latin typeface="Times New Roman"/>
                          <a:cs typeface="Times New Roman"/>
                        </a:rPr>
                        <a:t>’den </a:t>
                      </a:r>
                      <a:r>
                        <a:rPr sz="550" b="1" spc="35" dirty="0">
                          <a:latin typeface="Times New Roman"/>
                          <a:cs typeface="Times New Roman"/>
                        </a:rPr>
                        <a:t>% </a:t>
                      </a:r>
                      <a:r>
                        <a:rPr sz="550" b="1" spc="10" dirty="0">
                          <a:latin typeface="Times New Roman"/>
                          <a:cs typeface="Times New Roman"/>
                        </a:rPr>
                        <a:t>7,25</a:t>
                      </a:r>
                      <a:r>
                        <a:rPr sz="550" spc="10" dirty="0">
                          <a:latin typeface="Times New Roman"/>
                          <a:cs typeface="Times New Roman"/>
                        </a:rPr>
                        <a:t>’e yükseltti  yerine,</a:t>
                      </a:r>
                      <a:endParaRPr sz="550">
                        <a:latin typeface="Times New Roman"/>
                        <a:cs typeface="Times New Roman"/>
                      </a:endParaRPr>
                    </a:p>
                    <a:p>
                      <a:pPr marL="27305" marR="142875">
                        <a:lnSpc>
                          <a:spcPct val="105400"/>
                        </a:lnSpc>
                        <a:spcBef>
                          <a:spcPts val="155"/>
                        </a:spcBef>
                      </a:pPr>
                      <a:r>
                        <a:rPr sz="550" b="1" spc="35" dirty="0">
                          <a:latin typeface="Times New Roman"/>
                          <a:cs typeface="Times New Roman"/>
                        </a:rPr>
                        <a:t>% </a:t>
                      </a:r>
                      <a:r>
                        <a:rPr sz="550" b="1" spc="15" dirty="0">
                          <a:latin typeface="Times New Roman"/>
                          <a:cs typeface="Times New Roman"/>
                        </a:rPr>
                        <a:t>6,50 </a:t>
                      </a:r>
                      <a:r>
                        <a:rPr sz="550" spc="15" dirty="0">
                          <a:latin typeface="Times New Roman"/>
                          <a:cs typeface="Times New Roman"/>
                        </a:rPr>
                        <a:t>olan </a:t>
                      </a:r>
                      <a:r>
                        <a:rPr sz="550" spc="10" dirty="0">
                          <a:latin typeface="Times New Roman"/>
                          <a:cs typeface="Times New Roman"/>
                        </a:rPr>
                        <a:t>gecelik borç </a:t>
                      </a:r>
                      <a:r>
                        <a:rPr sz="550" spc="15" dirty="0">
                          <a:latin typeface="Times New Roman"/>
                          <a:cs typeface="Times New Roman"/>
                        </a:rPr>
                        <a:t>verme </a:t>
                      </a:r>
                      <a:r>
                        <a:rPr sz="550" spc="10" dirty="0">
                          <a:latin typeface="Times New Roman"/>
                          <a:cs typeface="Times New Roman"/>
                        </a:rPr>
                        <a:t>faizini </a:t>
                      </a:r>
                      <a:r>
                        <a:rPr sz="550" b="1" spc="20" dirty="0">
                          <a:solidFill>
                            <a:srgbClr val="FF0000"/>
                          </a:solidFill>
                          <a:latin typeface="Times New Roman"/>
                          <a:cs typeface="Times New Roman"/>
                        </a:rPr>
                        <a:t>75 </a:t>
                      </a:r>
                      <a:r>
                        <a:rPr sz="550" b="1" spc="15" dirty="0">
                          <a:solidFill>
                            <a:srgbClr val="FF0000"/>
                          </a:solidFill>
                          <a:latin typeface="Times New Roman"/>
                          <a:cs typeface="Times New Roman"/>
                        </a:rPr>
                        <a:t>baz puan </a:t>
                      </a:r>
                      <a:r>
                        <a:rPr sz="550" spc="10" dirty="0">
                          <a:latin typeface="Times New Roman"/>
                          <a:cs typeface="Times New Roman"/>
                        </a:rPr>
                        <a:t>artırarak </a:t>
                      </a:r>
                      <a:r>
                        <a:rPr sz="550" b="1" spc="35" dirty="0">
                          <a:latin typeface="Times New Roman"/>
                          <a:cs typeface="Times New Roman"/>
                        </a:rPr>
                        <a:t>% </a:t>
                      </a:r>
                      <a:r>
                        <a:rPr sz="550" b="1" spc="15" dirty="0">
                          <a:latin typeface="Times New Roman"/>
                          <a:cs typeface="Times New Roman"/>
                        </a:rPr>
                        <a:t>7,25</a:t>
                      </a:r>
                      <a:r>
                        <a:rPr sz="550" spc="15" dirty="0">
                          <a:latin typeface="Times New Roman"/>
                          <a:cs typeface="Times New Roman"/>
                        </a:rPr>
                        <a:t>’e  </a:t>
                      </a:r>
                      <a:r>
                        <a:rPr sz="550" spc="10" dirty="0">
                          <a:latin typeface="Times New Roman"/>
                          <a:cs typeface="Times New Roman"/>
                        </a:rPr>
                        <a:t>yükseltti</a:t>
                      </a:r>
                      <a:r>
                        <a:rPr sz="550" spc="-10" dirty="0">
                          <a:latin typeface="Times New Roman"/>
                          <a:cs typeface="Times New Roman"/>
                        </a:rPr>
                        <a:t> </a:t>
                      </a:r>
                      <a:r>
                        <a:rPr sz="550" spc="15" dirty="0">
                          <a:latin typeface="Times New Roman"/>
                          <a:cs typeface="Times New Roman"/>
                        </a:rPr>
                        <a:t>denebilir.</a:t>
                      </a:r>
                      <a:endParaRPr sz="55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5" dirty="0">
                          <a:latin typeface="Times New Roman"/>
                          <a:cs typeface="Times New Roman"/>
                        </a:rPr>
                        <a:t>Geç Likidite </a:t>
                      </a:r>
                      <a:r>
                        <a:rPr sz="700" b="1" dirty="0">
                          <a:latin typeface="Times New Roman"/>
                          <a:cs typeface="Times New Roman"/>
                        </a:rPr>
                        <a:t>Penceresi Faiz</a:t>
                      </a:r>
                      <a:r>
                        <a:rPr sz="700" b="1" spc="10"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a:lnSpc>
                          <a:spcPct val="100000"/>
                        </a:lnSpc>
                        <a:spcBef>
                          <a:spcPts val="50"/>
                        </a:spcBef>
                      </a:pPr>
                      <a:endParaRPr sz="650">
                        <a:latin typeface="Times New Roman"/>
                        <a:cs typeface="Times New Roman"/>
                      </a:endParaRPr>
                    </a:p>
                    <a:p>
                      <a:pPr marL="27305" marR="143510">
                        <a:lnSpc>
                          <a:spcPct val="105000"/>
                        </a:lnSpc>
                      </a:pPr>
                      <a:r>
                        <a:rPr sz="550" spc="10" dirty="0">
                          <a:latin typeface="Times New Roman"/>
                          <a:cs typeface="Times New Roman"/>
                        </a:rPr>
                        <a:t>Saat </a:t>
                      </a:r>
                      <a:r>
                        <a:rPr sz="700" dirty="0">
                          <a:solidFill>
                            <a:srgbClr val="FF0000"/>
                          </a:solidFill>
                          <a:latin typeface="Times New Roman"/>
                          <a:cs typeface="Times New Roman"/>
                        </a:rPr>
                        <a:t>16:00 </a:t>
                      </a:r>
                      <a:r>
                        <a:rPr sz="550" spc="10" dirty="0">
                          <a:latin typeface="Times New Roman"/>
                          <a:cs typeface="Times New Roman"/>
                        </a:rPr>
                        <a:t>ile </a:t>
                      </a:r>
                      <a:r>
                        <a:rPr sz="700" spc="-5" dirty="0">
                          <a:solidFill>
                            <a:srgbClr val="FF0000"/>
                          </a:solidFill>
                          <a:latin typeface="Times New Roman"/>
                          <a:cs typeface="Times New Roman"/>
                        </a:rPr>
                        <a:t>17:00 </a:t>
                      </a:r>
                      <a:r>
                        <a:rPr sz="550" spc="10" dirty="0">
                          <a:latin typeface="Times New Roman"/>
                          <a:cs typeface="Times New Roman"/>
                        </a:rPr>
                        <a:t>arasında </a:t>
                      </a:r>
                      <a:r>
                        <a:rPr sz="550" spc="15" dirty="0">
                          <a:latin typeface="Times New Roman"/>
                          <a:cs typeface="Times New Roman"/>
                        </a:rPr>
                        <a:t>TCMB’ye </a:t>
                      </a:r>
                      <a:r>
                        <a:rPr sz="550" spc="15" dirty="0">
                          <a:solidFill>
                            <a:srgbClr val="FF0000"/>
                          </a:solidFill>
                          <a:latin typeface="Times New Roman"/>
                          <a:cs typeface="Times New Roman"/>
                        </a:rPr>
                        <a:t>gecelik </a:t>
                      </a:r>
                      <a:r>
                        <a:rPr sz="550" spc="10" dirty="0">
                          <a:solidFill>
                            <a:srgbClr val="FF0000"/>
                          </a:solidFill>
                          <a:latin typeface="Times New Roman"/>
                          <a:cs typeface="Times New Roman"/>
                        </a:rPr>
                        <a:t>borç </a:t>
                      </a:r>
                      <a:r>
                        <a:rPr sz="550" spc="15" dirty="0">
                          <a:solidFill>
                            <a:srgbClr val="FF0000"/>
                          </a:solidFill>
                          <a:latin typeface="Times New Roman"/>
                          <a:cs typeface="Times New Roman"/>
                        </a:rPr>
                        <a:t>vermek </a:t>
                      </a:r>
                      <a:r>
                        <a:rPr sz="550" spc="10" dirty="0">
                          <a:solidFill>
                            <a:srgbClr val="FF0000"/>
                          </a:solidFill>
                          <a:latin typeface="Times New Roman"/>
                          <a:cs typeface="Times New Roman"/>
                        </a:rPr>
                        <a:t>isteyen  </a:t>
                      </a:r>
                      <a:r>
                        <a:rPr sz="550" spc="10" dirty="0">
                          <a:latin typeface="Times New Roman"/>
                          <a:cs typeface="Times New Roman"/>
                        </a:rPr>
                        <a:t>bankalara *</a:t>
                      </a:r>
                      <a:r>
                        <a:rPr sz="550" b="1" spc="10" dirty="0">
                          <a:latin typeface="Times New Roman"/>
                          <a:cs typeface="Times New Roman"/>
                        </a:rPr>
                        <a:t>27 </a:t>
                      </a:r>
                      <a:r>
                        <a:rPr sz="550" b="1" spc="15" dirty="0">
                          <a:latin typeface="Times New Roman"/>
                          <a:cs typeface="Times New Roman"/>
                        </a:rPr>
                        <a:t>Nisan </a:t>
                      </a:r>
                      <a:r>
                        <a:rPr sz="550" b="1" spc="20" dirty="0">
                          <a:latin typeface="Times New Roman"/>
                          <a:cs typeface="Times New Roman"/>
                        </a:rPr>
                        <a:t>2017 </a:t>
                      </a:r>
                      <a:r>
                        <a:rPr sz="550" spc="10" dirty="0">
                          <a:latin typeface="Times New Roman"/>
                          <a:cs typeface="Times New Roman"/>
                        </a:rPr>
                        <a:t>tarihi</a:t>
                      </a:r>
                      <a:r>
                        <a:rPr sz="550" spc="-50" dirty="0">
                          <a:latin typeface="Times New Roman"/>
                          <a:cs typeface="Times New Roman"/>
                        </a:rPr>
                        <a:t> </a:t>
                      </a:r>
                      <a:r>
                        <a:rPr sz="550" spc="10" dirty="0">
                          <a:latin typeface="Times New Roman"/>
                          <a:cs typeface="Times New Roman"/>
                        </a:rPr>
                        <a:t>itibariyle;</a:t>
                      </a:r>
                      <a:endParaRPr sz="550">
                        <a:latin typeface="Times New Roman"/>
                        <a:cs typeface="Times New Roman"/>
                      </a:endParaRPr>
                    </a:p>
                    <a:p>
                      <a:pPr>
                        <a:lnSpc>
                          <a:spcPct val="100000"/>
                        </a:lnSpc>
                        <a:spcBef>
                          <a:spcPts val="5"/>
                        </a:spcBef>
                      </a:pPr>
                      <a:endParaRPr sz="650">
                        <a:latin typeface="Times New Roman"/>
                        <a:cs typeface="Times New Roman"/>
                      </a:endParaRPr>
                    </a:p>
                    <a:p>
                      <a:pPr marL="27305">
                        <a:lnSpc>
                          <a:spcPct val="100000"/>
                        </a:lnSpc>
                        <a:tabLst>
                          <a:tab pos="1100455" algn="l"/>
                        </a:tabLst>
                      </a:pPr>
                      <a:r>
                        <a:rPr sz="550" spc="15" dirty="0">
                          <a:latin typeface="Times New Roman"/>
                          <a:cs typeface="Times New Roman"/>
                        </a:rPr>
                        <a:t>Borç Alma </a:t>
                      </a:r>
                      <a:r>
                        <a:rPr sz="550" spc="10" dirty="0">
                          <a:latin typeface="Times New Roman"/>
                          <a:cs typeface="Times New Roman"/>
                        </a:rPr>
                        <a:t>Faiz</a:t>
                      </a:r>
                      <a:r>
                        <a:rPr sz="550" spc="15" dirty="0">
                          <a:latin typeface="Times New Roman"/>
                          <a:cs typeface="Times New Roman"/>
                        </a:rPr>
                        <a:t> </a:t>
                      </a:r>
                      <a:r>
                        <a:rPr sz="550" spc="10" dirty="0">
                          <a:latin typeface="Times New Roman"/>
                          <a:cs typeface="Times New Roman"/>
                        </a:rPr>
                        <a:t>Oranı	: </a:t>
                      </a:r>
                      <a:r>
                        <a:rPr sz="550" spc="30" dirty="0">
                          <a:latin typeface="Times New Roman"/>
                          <a:cs typeface="Times New Roman"/>
                        </a:rPr>
                        <a:t>%</a:t>
                      </a:r>
                      <a:r>
                        <a:rPr sz="550" dirty="0">
                          <a:latin typeface="Times New Roman"/>
                          <a:cs typeface="Times New Roman"/>
                        </a:rPr>
                        <a:t> </a:t>
                      </a:r>
                      <a:r>
                        <a:rPr sz="550" spc="15" dirty="0">
                          <a:latin typeface="Times New Roman"/>
                          <a:cs typeface="Times New Roman"/>
                        </a:rPr>
                        <a:t>0</a:t>
                      </a:r>
                      <a:endParaRPr sz="550">
                        <a:latin typeface="Times New Roman"/>
                        <a:cs typeface="Times New Roman"/>
                      </a:endParaRPr>
                    </a:p>
                    <a:p>
                      <a:pPr marL="27305">
                        <a:lnSpc>
                          <a:spcPct val="100000"/>
                        </a:lnSpc>
                        <a:spcBef>
                          <a:spcPts val="40"/>
                        </a:spcBef>
                        <a:tabLst>
                          <a:tab pos="1100455" algn="l"/>
                        </a:tabLst>
                      </a:pPr>
                      <a:r>
                        <a:rPr sz="550" spc="15" dirty="0">
                          <a:latin typeface="Times New Roman"/>
                          <a:cs typeface="Times New Roman"/>
                        </a:rPr>
                        <a:t>Borç Verme</a:t>
                      </a:r>
                      <a:r>
                        <a:rPr sz="550" spc="5" dirty="0">
                          <a:latin typeface="Times New Roman"/>
                          <a:cs typeface="Times New Roman"/>
                        </a:rPr>
                        <a:t> </a:t>
                      </a:r>
                      <a:r>
                        <a:rPr sz="550" spc="10" dirty="0">
                          <a:latin typeface="Times New Roman"/>
                          <a:cs typeface="Times New Roman"/>
                        </a:rPr>
                        <a:t>Faiz</a:t>
                      </a:r>
                      <a:r>
                        <a:rPr sz="550" spc="25" dirty="0">
                          <a:latin typeface="Times New Roman"/>
                          <a:cs typeface="Times New Roman"/>
                        </a:rPr>
                        <a:t> </a:t>
                      </a:r>
                      <a:r>
                        <a:rPr sz="550" spc="10" dirty="0">
                          <a:latin typeface="Times New Roman"/>
                          <a:cs typeface="Times New Roman"/>
                        </a:rPr>
                        <a:t>Oranı	: </a:t>
                      </a:r>
                      <a:r>
                        <a:rPr sz="550" spc="30" dirty="0">
                          <a:latin typeface="Times New Roman"/>
                          <a:cs typeface="Times New Roman"/>
                        </a:rPr>
                        <a:t>%</a:t>
                      </a:r>
                      <a:r>
                        <a:rPr sz="550" spc="5" dirty="0">
                          <a:latin typeface="Times New Roman"/>
                          <a:cs typeface="Times New Roman"/>
                        </a:rPr>
                        <a:t> </a:t>
                      </a:r>
                      <a:r>
                        <a:rPr sz="550" spc="20" dirty="0">
                          <a:latin typeface="Times New Roman"/>
                          <a:cs typeface="Times New Roman"/>
                        </a:rPr>
                        <a:t>12,25</a:t>
                      </a:r>
                      <a:endParaRPr sz="550">
                        <a:latin typeface="Times New Roman"/>
                        <a:cs typeface="Times New Roman"/>
                      </a:endParaRPr>
                    </a:p>
                    <a:p>
                      <a:pPr>
                        <a:lnSpc>
                          <a:spcPct val="100000"/>
                        </a:lnSpc>
                        <a:spcBef>
                          <a:spcPts val="5"/>
                        </a:spcBef>
                      </a:pPr>
                      <a:endParaRPr sz="650">
                        <a:latin typeface="Times New Roman"/>
                        <a:cs typeface="Times New Roman"/>
                      </a:endParaRPr>
                    </a:p>
                    <a:p>
                      <a:pPr marL="27305">
                        <a:lnSpc>
                          <a:spcPct val="100000"/>
                        </a:lnSpc>
                      </a:pPr>
                      <a:r>
                        <a:rPr sz="550" spc="10" dirty="0">
                          <a:latin typeface="Times New Roman"/>
                          <a:cs typeface="Times New Roman"/>
                        </a:rPr>
                        <a:t>uygulanmaktadır.</a:t>
                      </a:r>
                      <a:endParaRPr sz="55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40"/>
                        </a:spcBef>
                      </a:pPr>
                      <a:endParaRPr sz="500">
                        <a:latin typeface="Times New Roman"/>
                        <a:cs typeface="Times New Roman"/>
                      </a:endParaRPr>
                    </a:p>
                    <a:p>
                      <a:pPr marL="27305">
                        <a:lnSpc>
                          <a:spcPct val="100000"/>
                        </a:lnSpc>
                        <a:spcBef>
                          <a:spcPts val="5"/>
                        </a:spcBef>
                      </a:pPr>
                      <a:r>
                        <a:rPr sz="350" b="1" spc="5" dirty="0">
                          <a:latin typeface="Times New Roman"/>
                          <a:cs typeface="Times New Roman"/>
                        </a:rPr>
                        <a:t>*</a:t>
                      </a:r>
                      <a:r>
                        <a:rPr sz="350" b="1" spc="10" dirty="0">
                          <a:latin typeface="Times New Roman"/>
                          <a:cs typeface="Times New Roman"/>
                        </a:rPr>
                        <a:t>K</a:t>
                      </a:r>
                      <a:r>
                        <a:rPr sz="350" b="1" spc="-5" dirty="0">
                          <a:latin typeface="Times New Roman"/>
                          <a:cs typeface="Times New Roman"/>
                        </a:rPr>
                        <a:t>a</a:t>
                      </a:r>
                      <a:r>
                        <a:rPr sz="350" b="1" spc="-10" dirty="0">
                          <a:latin typeface="Times New Roman"/>
                          <a:cs typeface="Times New Roman"/>
                        </a:rPr>
                        <a:t>y</a:t>
                      </a:r>
                      <a:r>
                        <a:rPr sz="350" b="1" spc="-5" dirty="0">
                          <a:latin typeface="Times New Roman"/>
                          <a:cs typeface="Times New Roman"/>
                        </a:rPr>
                        <a:t>n</a:t>
                      </a:r>
                      <a:r>
                        <a:rPr sz="350" b="1" spc="-10" dirty="0">
                          <a:latin typeface="Times New Roman"/>
                          <a:cs typeface="Times New Roman"/>
                        </a:rPr>
                        <a:t>a</a:t>
                      </a:r>
                      <a:r>
                        <a:rPr sz="350" b="1" spc="-15" dirty="0">
                          <a:latin typeface="Times New Roman"/>
                          <a:cs typeface="Times New Roman"/>
                        </a:rPr>
                        <a:t>k</a:t>
                      </a:r>
                      <a:r>
                        <a:rPr sz="350" b="1" dirty="0">
                          <a:latin typeface="Times New Roman"/>
                          <a:cs typeface="Times New Roman"/>
                        </a:rPr>
                        <a:t>:</a:t>
                      </a:r>
                      <a:r>
                        <a:rPr sz="350" b="1" spc="25" dirty="0">
                          <a:latin typeface="Times New Roman"/>
                          <a:cs typeface="Times New Roman"/>
                        </a:rPr>
                        <a:t> </a:t>
                      </a:r>
                      <a:r>
                        <a:rPr sz="350" b="1" spc="-15" dirty="0">
                          <a:latin typeface="Times New Roman"/>
                          <a:cs typeface="Times New Roman"/>
                          <a:hlinkClick r:id="rId8"/>
                        </a:rPr>
                        <a:t>www</a:t>
                      </a:r>
                      <a:r>
                        <a:rPr sz="350" b="1" spc="-5" dirty="0">
                          <a:latin typeface="Times New Roman"/>
                          <a:cs typeface="Times New Roman"/>
                          <a:hlinkClick r:id="rId8"/>
                        </a:rPr>
                        <a:t>.</a:t>
                      </a:r>
                      <a:r>
                        <a:rPr sz="350" b="1" dirty="0">
                          <a:latin typeface="Times New Roman"/>
                          <a:cs typeface="Times New Roman"/>
                          <a:hlinkClick r:id="rId8"/>
                        </a:rPr>
                        <a:t>tc</a:t>
                      </a:r>
                      <a:r>
                        <a:rPr sz="350" b="1" spc="-5" dirty="0">
                          <a:latin typeface="Times New Roman"/>
                          <a:cs typeface="Times New Roman"/>
                          <a:hlinkClick r:id="rId8"/>
                        </a:rPr>
                        <a:t>mb.</a:t>
                      </a:r>
                      <a:r>
                        <a:rPr sz="350" b="1" spc="5" dirty="0">
                          <a:latin typeface="Times New Roman"/>
                          <a:cs typeface="Times New Roman"/>
                          <a:hlinkClick r:id="rId8"/>
                        </a:rPr>
                        <a:t>go</a:t>
                      </a:r>
                      <a:r>
                        <a:rPr sz="350" b="1" spc="-10" dirty="0">
                          <a:latin typeface="Times New Roman"/>
                          <a:cs typeface="Times New Roman"/>
                          <a:hlinkClick r:id="rId8"/>
                        </a:rPr>
                        <a:t>v</a:t>
                      </a:r>
                      <a:r>
                        <a:rPr sz="350" b="1" spc="-5" dirty="0">
                          <a:latin typeface="Times New Roman"/>
                          <a:cs typeface="Times New Roman"/>
                          <a:hlinkClick r:id="rId8"/>
                        </a:rPr>
                        <a:t>.</a:t>
                      </a:r>
                      <a:r>
                        <a:rPr sz="350" b="1" spc="15" dirty="0">
                          <a:latin typeface="Times New Roman"/>
                          <a:cs typeface="Times New Roman"/>
                          <a:hlinkClick r:id="rId8"/>
                        </a:rPr>
                        <a:t>t</a:t>
                      </a:r>
                      <a:r>
                        <a:rPr sz="350" b="1" dirty="0">
                          <a:latin typeface="Times New Roman"/>
                          <a:cs typeface="Times New Roman"/>
                          <a:hlinkClick r:id="rId8"/>
                        </a:rPr>
                        <a:t>r</a:t>
                      </a:r>
                      <a:endParaRPr sz="3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535"/>
                        </a:spcBef>
                      </a:pPr>
                      <a:r>
                        <a:rPr sz="700" b="1" spc="-5" dirty="0">
                          <a:latin typeface="Times New Roman"/>
                          <a:cs typeface="Times New Roman"/>
                        </a:rPr>
                        <a:t>Reeskont </a:t>
                      </a:r>
                      <a:r>
                        <a:rPr sz="700" b="1" dirty="0">
                          <a:latin typeface="Times New Roman"/>
                          <a:cs typeface="Times New Roman"/>
                        </a:rPr>
                        <a:t>faiz</a:t>
                      </a:r>
                      <a:r>
                        <a:rPr sz="700" b="1" spc="-5"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marL="27305" marR="40005" algn="just">
                        <a:lnSpc>
                          <a:spcPct val="107300"/>
                        </a:lnSpc>
                        <a:spcBef>
                          <a:spcPts val="690"/>
                        </a:spcBef>
                      </a:pPr>
                      <a:r>
                        <a:rPr sz="550" spc="15" dirty="0">
                          <a:latin typeface="Times New Roman"/>
                          <a:cs typeface="Times New Roman"/>
                        </a:rPr>
                        <a:t>Merkez</a:t>
                      </a:r>
                      <a:r>
                        <a:rPr sz="550" spc="165" dirty="0">
                          <a:latin typeface="Times New Roman"/>
                          <a:cs typeface="Times New Roman"/>
                        </a:rPr>
                        <a:t> </a:t>
                      </a:r>
                      <a:r>
                        <a:rPr sz="550" spc="10" dirty="0">
                          <a:latin typeface="Times New Roman"/>
                          <a:cs typeface="Times New Roman"/>
                        </a:rPr>
                        <a:t>Bankası, </a:t>
                      </a:r>
                      <a:r>
                        <a:rPr sz="550" spc="15" dirty="0">
                          <a:latin typeface="Times New Roman"/>
                          <a:cs typeface="Times New Roman"/>
                        </a:rPr>
                        <a:t>bankacılık  </a:t>
                      </a:r>
                      <a:r>
                        <a:rPr sz="550" spc="10" dirty="0">
                          <a:latin typeface="Times New Roman"/>
                          <a:cs typeface="Times New Roman"/>
                        </a:rPr>
                        <a:t>kesiminin geçici likidite ihtiyacını karşılamak  amacıyla bankalar tarafından verilecek </a:t>
                      </a:r>
                      <a:r>
                        <a:rPr sz="550" spc="5" dirty="0">
                          <a:latin typeface="Times New Roman"/>
                          <a:cs typeface="Times New Roman"/>
                        </a:rPr>
                        <a:t>ticari </a:t>
                      </a:r>
                      <a:r>
                        <a:rPr sz="550" spc="10" dirty="0">
                          <a:latin typeface="Times New Roman"/>
                          <a:cs typeface="Times New Roman"/>
                        </a:rPr>
                        <a:t>senet ve vesikaları </a:t>
                      </a:r>
                      <a:r>
                        <a:rPr sz="550" spc="15" dirty="0">
                          <a:latin typeface="Times New Roman"/>
                          <a:cs typeface="Times New Roman"/>
                        </a:rPr>
                        <a:t>reeskonta </a:t>
                      </a:r>
                      <a:r>
                        <a:rPr sz="550" spc="10" dirty="0">
                          <a:latin typeface="Times New Roman"/>
                          <a:cs typeface="Times New Roman"/>
                        </a:rPr>
                        <a:t>kabul  </a:t>
                      </a:r>
                      <a:r>
                        <a:rPr sz="550" spc="15" dirty="0">
                          <a:latin typeface="Times New Roman"/>
                          <a:cs typeface="Times New Roman"/>
                        </a:rPr>
                        <a:t>edebilir.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38735" algn="just">
                        <a:lnSpc>
                          <a:spcPct val="107300"/>
                        </a:lnSpc>
                      </a:pPr>
                      <a:r>
                        <a:rPr sz="550" spc="15" dirty="0">
                          <a:latin typeface="Times New Roman"/>
                          <a:cs typeface="Times New Roman"/>
                        </a:rPr>
                        <a:t>Reeskonta </a:t>
                      </a:r>
                      <a:r>
                        <a:rPr sz="550" spc="10" dirty="0">
                          <a:latin typeface="Times New Roman"/>
                          <a:cs typeface="Times New Roman"/>
                        </a:rPr>
                        <a:t>kabul edilecek ticari senet türleri ve diğer koşullar </a:t>
                      </a:r>
                      <a:r>
                        <a:rPr sz="550" i="1" spc="10" dirty="0">
                          <a:latin typeface="Times New Roman"/>
                          <a:cs typeface="Times New Roman"/>
                        </a:rPr>
                        <a:t>(en </a:t>
                      </a:r>
                      <a:r>
                        <a:rPr sz="550" i="1" spc="15" dirty="0">
                          <a:latin typeface="Times New Roman"/>
                          <a:cs typeface="Times New Roman"/>
                        </a:rPr>
                        <a:t>az 3 imzalı,  vadelerine</a:t>
                      </a:r>
                      <a:r>
                        <a:rPr sz="550" i="1" spc="-30" dirty="0">
                          <a:latin typeface="Times New Roman"/>
                          <a:cs typeface="Times New Roman"/>
                        </a:rPr>
                        <a:t> </a:t>
                      </a:r>
                      <a:r>
                        <a:rPr sz="550" i="1" spc="15" dirty="0">
                          <a:latin typeface="Times New Roman"/>
                          <a:cs typeface="Times New Roman"/>
                        </a:rPr>
                        <a:t>en</a:t>
                      </a:r>
                      <a:r>
                        <a:rPr sz="550" i="1" spc="5" dirty="0">
                          <a:latin typeface="Times New Roman"/>
                          <a:cs typeface="Times New Roman"/>
                        </a:rPr>
                        <a:t> </a:t>
                      </a:r>
                      <a:r>
                        <a:rPr sz="550" i="1" spc="15" dirty="0">
                          <a:latin typeface="Times New Roman"/>
                          <a:cs typeface="Times New Roman"/>
                        </a:rPr>
                        <a:t>çok</a:t>
                      </a:r>
                      <a:r>
                        <a:rPr sz="550" i="1" dirty="0">
                          <a:latin typeface="Times New Roman"/>
                          <a:cs typeface="Times New Roman"/>
                        </a:rPr>
                        <a:t> </a:t>
                      </a:r>
                      <a:r>
                        <a:rPr sz="550" i="1" spc="20" dirty="0">
                          <a:latin typeface="Times New Roman"/>
                          <a:cs typeface="Times New Roman"/>
                        </a:rPr>
                        <a:t>120</a:t>
                      </a:r>
                      <a:r>
                        <a:rPr sz="550" i="1" spc="-10" dirty="0">
                          <a:latin typeface="Times New Roman"/>
                          <a:cs typeface="Times New Roman"/>
                        </a:rPr>
                        <a:t> </a:t>
                      </a:r>
                      <a:r>
                        <a:rPr sz="550" i="1" spc="20" dirty="0">
                          <a:latin typeface="Times New Roman"/>
                          <a:cs typeface="Times New Roman"/>
                        </a:rPr>
                        <a:t>gün</a:t>
                      </a:r>
                      <a:r>
                        <a:rPr sz="550" i="1" dirty="0">
                          <a:latin typeface="Times New Roman"/>
                          <a:cs typeface="Times New Roman"/>
                        </a:rPr>
                        <a:t> </a:t>
                      </a:r>
                      <a:r>
                        <a:rPr sz="550" i="1" spc="15" dirty="0">
                          <a:latin typeface="Times New Roman"/>
                          <a:cs typeface="Times New Roman"/>
                        </a:rPr>
                        <a:t>kalmış</a:t>
                      </a:r>
                      <a:r>
                        <a:rPr sz="550" i="1" spc="-20" dirty="0">
                          <a:latin typeface="Times New Roman"/>
                          <a:cs typeface="Times New Roman"/>
                        </a:rPr>
                        <a:t> </a:t>
                      </a:r>
                      <a:r>
                        <a:rPr sz="550" i="1" spc="15" dirty="0">
                          <a:latin typeface="Times New Roman"/>
                          <a:cs typeface="Times New Roman"/>
                        </a:rPr>
                        <a:t>olmalı</a:t>
                      </a:r>
                      <a:r>
                        <a:rPr sz="550" i="1" spc="-10" dirty="0">
                          <a:latin typeface="Times New Roman"/>
                          <a:cs typeface="Times New Roman"/>
                        </a:rPr>
                        <a:t> </a:t>
                      </a:r>
                      <a:r>
                        <a:rPr sz="550" i="1" spc="10" dirty="0">
                          <a:latin typeface="Times New Roman"/>
                          <a:cs typeface="Times New Roman"/>
                        </a:rPr>
                        <a:t>vb.)</a:t>
                      </a:r>
                      <a:r>
                        <a:rPr sz="550" i="1" dirty="0">
                          <a:latin typeface="Times New Roman"/>
                          <a:cs typeface="Times New Roman"/>
                        </a:rPr>
                        <a:t> </a:t>
                      </a:r>
                      <a:r>
                        <a:rPr sz="550" spc="15" dirty="0">
                          <a:latin typeface="Times New Roman"/>
                          <a:cs typeface="Times New Roman"/>
                        </a:rPr>
                        <a:t>Merkez</a:t>
                      </a:r>
                      <a:r>
                        <a:rPr sz="550" dirty="0">
                          <a:latin typeface="Times New Roman"/>
                          <a:cs typeface="Times New Roman"/>
                        </a:rPr>
                        <a:t> </a:t>
                      </a:r>
                      <a:r>
                        <a:rPr sz="550" spc="15" dirty="0">
                          <a:latin typeface="Times New Roman"/>
                          <a:cs typeface="Times New Roman"/>
                        </a:rPr>
                        <a:t>Bankasınca</a:t>
                      </a:r>
                      <a:r>
                        <a:rPr sz="550" spc="10" dirty="0">
                          <a:latin typeface="Times New Roman"/>
                          <a:cs typeface="Times New Roman"/>
                        </a:rPr>
                        <a:t> belirlenir.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39370" algn="just">
                        <a:lnSpc>
                          <a:spcPct val="107300"/>
                        </a:lnSpc>
                      </a:pPr>
                      <a:r>
                        <a:rPr sz="550" spc="20" dirty="0">
                          <a:latin typeface="Times New Roman"/>
                          <a:cs typeface="Times New Roman"/>
                        </a:rPr>
                        <a:t>Bu </a:t>
                      </a:r>
                      <a:r>
                        <a:rPr sz="550" spc="10" dirty="0">
                          <a:latin typeface="Times New Roman"/>
                          <a:cs typeface="Times New Roman"/>
                        </a:rPr>
                        <a:t>işlemler için </a:t>
                      </a:r>
                      <a:r>
                        <a:rPr sz="550" spc="15" dirty="0">
                          <a:latin typeface="Times New Roman"/>
                          <a:cs typeface="Times New Roman"/>
                        </a:rPr>
                        <a:t>Merkez </a:t>
                      </a:r>
                      <a:r>
                        <a:rPr sz="550" spc="10" dirty="0">
                          <a:latin typeface="Times New Roman"/>
                          <a:cs typeface="Times New Roman"/>
                        </a:rPr>
                        <a:t>Bankası tarafından uygulanan faize </a:t>
                      </a:r>
                      <a:r>
                        <a:rPr sz="550" b="1" spc="15" dirty="0">
                          <a:solidFill>
                            <a:srgbClr val="FF0000"/>
                          </a:solidFill>
                          <a:latin typeface="Times New Roman"/>
                          <a:cs typeface="Times New Roman"/>
                        </a:rPr>
                        <a:t>Reeskont Faiz  Oranı </a:t>
                      </a:r>
                      <a:r>
                        <a:rPr sz="550" spc="10" dirty="0">
                          <a:latin typeface="Times New Roman"/>
                          <a:cs typeface="Times New Roman"/>
                        </a:rPr>
                        <a:t>adı verilmektedir.</a:t>
                      </a:r>
                      <a:endParaRPr sz="550">
                        <a:latin typeface="Times New Roman"/>
                        <a:cs typeface="Times New Roman"/>
                      </a:endParaRPr>
                    </a:p>
                    <a:p>
                      <a:pPr>
                        <a:lnSpc>
                          <a:spcPct val="100000"/>
                        </a:lnSpc>
                        <a:spcBef>
                          <a:spcPts val="25"/>
                        </a:spcBef>
                      </a:pPr>
                      <a:endParaRPr sz="750">
                        <a:latin typeface="Times New Roman"/>
                        <a:cs typeface="Times New Roman"/>
                      </a:endParaRPr>
                    </a:p>
                    <a:p>
                      <a:pPr marL="27305" algn="just">
                        <a:lnSpc>
                          <a:spcPct val="100000"/>
                        </a:lnSpc>
                      </a:pPr>
                      <a:r>
                        <a:rPr sz="500" spc="10" dirty="0">
                          <a:latin typeface="Times New Roman"/>
                          <a:cs typeface="Times New Roman"/>
                        </a:rPr>
                        <a:t>31.12.2016 </a:t>
                      </a:r>
                      <a:r>
                        <a:rPr sz="500" spc="5" dirty="0">
                          <a:latin typeface="Times New Roman"/>
                          <a:cs typeface="Times New Roman"/>
                        </a:rPr>
                        <a:t>tarihi itibariyle </a:t>
                      </a:r>
                      <a:r>
                        <a:rPr sz="500" dirty="0">
                          <a:latin typeface="Times New Roman"/>
                          <a:cs typeface="Times New Roman"/>
                        </a:rPr>
                        <a:t>Reeskont </a:t>
                      </a:r>
                      <a:r>
                        <a:rPr sz="500" spc="5" dirty="0">
                          <a:latin typeface="Times New Roman"/>
                          <a:cs typeface="Times New Roman"/>
                        </a:rPr>
                        <a:t>İşlemlerinde Uygulanan Faiz </a:t>
                      </a:r>
                      <a:r>
                        <a:rPr sz="500" dirty="0">
                          <a:latin typeface="Times New Roman"/>
                          <a:cs typeface="Times New Roman"/>
                        </a:rPr>
                        <a:t>(İskonto) </a:t>
                      </a:r>
                      <a:r>
                        <a:rPr sz="500" spc="5" dirty="0">
                          <a:latin typeface="Times New Roman"/>
                          <a:cs typeface="Times New Roman"/>
                        </a:rPr>
                        <a:t>Oranı </a:t>
                      </a:r>
                      <a:r>
                        <a:rPr sz="550" b="1" spc="35" dirty="0">
                          <a:latin typeface="Times New Roman"/>
                          <a:cs typeface="Times New Roman"/>
                        </a:rPr>
                        <a:t>%</a:t>
                      </a:r>
                      <a:r>
                        <a:rPr sz="550" b="1" spc="40" dirty="0">
                          <a:latin typeface="Times New Roman"/>
                          <a:cs typeface="Times New Roman"/>
                        </a:rPr>
                        <a:t> </a:t>
                      </a:r>
                      <a:r>
                        <a:rPr sz="550" b="1" spc="15" dirty="0">
                          <a:latin typeface="Times New Roman"/>
                          <a:cs typeface="Times New Roman"/>
                        </a:rPr>
                        <a:t>8,75</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325"/>
                        </a:spcBef>
                      </a:pPr>
                      <a:r>
                        <a:rPr sz="800" b="1" dirty="0">
                          <a:latin typeface="Times New Roman"/>
                          <a:cs typeface="Times New Roman"/>
                        </a:rPr>
                        <a:t>Yasal </a:t>
                      </a:r>
                      <a:r>
                        <a:rPr sz="800" b="1" spc="5" dirty="0">
                          <a:latin typeface="Times New Roman"/>
                          <a:cs typeface="Times New Roman"/>
                        </a:rPr>
                        <a:t>(Kanuni) Faiz Oranı </a:t>
                      </a:r>
                      <a:r>
                        <a:rPr sz="350" b="1" spc="-10" dirty="0">
                          <a:latin typeface="Times New Roman"/>
                          <a:cs typeface="Times New Roman"/>
                        </a:rPr>
                        <a:t>(</a:t>
                      </a:r>
                      <a:r>
                        <a:rPr sz="350" spc="-10" dirty="0">
                          <a:latin typeface="Times New Roman"/>
                          <a:cs typeface="Times New Roman"/>
                        </a:rPr>
                        <a:t>3095 Sayılı </a:t>
                      </a:r>
                      <a:r>
                        <a:rPr sz="350" spc="-15" dirty="0">
                          <a:latin typeface="Times New Roman"/>
                          <a:cs typeface="Times New Roman"/>
                        </a:rPr>
                        <a:t>Kanuni </a:t>
                      </a:r>
                      <a:r>
                        <a:rPr sz="350" spc="-10" dirty="0">
                          <a:latin typeface="Times New Roman"/>
                          <a:cs typeface="Times New Roman"/>
                        </a:rPr>
                        <a:t>Faiz </a:t>
                      </a:r>
                      <a:r>
                        <a:rPr sz="350" spc="-5" dirty="0">
                          <a:latin typeface="Times New Roman"/>
                          <a:cs typeface="Times New Roman"/>
                        </a:rPr>
                        <a:t>ve </a:t>
                      </a:r>
                      <a:r>
                        <a:rPr sz="350" spc="-10" dirty="0">
                          <a:latin typeface="Times New Roman"/>
                          <a:cs typeface="Times New Roman"/>
                        </a:rPr>
                        <a:t>Temerrüt Faizine </a:t>
                      </a:r>
                      <a:r>
                        <a:rPr sz="350" spc="-5" dirty="0">
                          <a:latin typeface="Times New Roman"/>
                          <a:cs typeface="Times New Roman"/>
                        </a:rPr>
                        <a:t>İlişkin</a:t>
                      </a:r>
                      <a:r>
                        <a:rPr sz="350" spc="-45" dirty="0">
                          <a:latin typeface="Times New Roman"/>
                          <a:cs typeface="Times New Roman"/>
                        </a:rPr>
                        <a:t> </a:t>
                      </a:r>
                      <a:r>
                        <a:rPr sz="350" spc="-15" dirty="0">
                          <a:latin typeface="Times New Roman"/>
                          <a:cs typeface="Times New Roman"/>
                        </a:rPr>
                        <a:t>Kanun)</a:t>
                      </a:r>
                      <a:endParaRPr sz="350">
                        <a:latin typeface="Times New Roman"/>
                        <a:cs typeface="Times New Roman"/>
                      </a:endParaRPr>
                    </a:p>
                    <a:p>
                      <a:pPr marL="27305" marR="142240" algn="just">
                        <a:lnSpc>
                          <a:spcPct val="106400"/>
                        </a:lnSpc>
                        <a:spcBef>
                          <a:spcPts val="715"/>
                        </a:spcBef>
                      </a:pPr>
                      <a:r>
                        <a:rPr sz="550" spc="10" dirty="0">
                          <a:latin typeface="Times New Roman"/>
                          <a:cs typeface="Times New Roman"/>
                        </a:rPr>
                        <a:t>Borçlar </a:t>
                      </a:r>
                      <a:r>
                        <a:rPr sz="550" spc="20" dirty="0">
                          <a:latin typeface="Times New Roman"/>
                          <a:cs typeface="Times New Roman"/>
                        </a:rPr>
                        <a:t>Kanunu </a:t>
                      </a:r>
                      <a:r>
                        <a:rPr sz="550" spc="10" dirty="0">
                          <a:latin typeface="Times New Roman"/>
                          <a:cs typeface="Times New Roman"/>
                        </a:rPr>
                        <a:t>ve </a:t>
                      </a:r>
                      <a:r>
                        <a:rPr sz="550" spc="15" dirty="0">
                          <a:latin typeface="Times New Roman"/>
                          <a:cs typeface="Times New Roman"/>
                        </a:rPr>
                        <a:t>Türk </a:t>
                      </a:r>
                      <a:r>
                        <a:rPr sz="550" spc="10" dirty="0">
                          <a:latin typeface="Times New Roman"/>
                          <a:cs typeface="Times New Roman"/>
                        </a:rPr>
                        <a:t>Ticaret </a:t>
                      </a:r>
                      <a:r>
                        <a:rPr sz="550" spc="15" dirty="0">
                          <a:latin typeface="Times New Roman"/>
                          <a:cs typeface="Times New Roman"/>
                        </a:rPr>
                        <a:t>Kanununa göre  </a:t>
                      </a:r>
                      <a:r>
                        <a:rPr sz="550" spc="5" dirty="0">
                          <a:latin typeface="Times New Roman"/>
                          <a:cs typeface="Times New Roman"/>
                        </a:rPr>
                        <a:t>faiz </a:t>
                      </a:r>
                      <a:r>
                        <a:rPr sz="550" spc="15" dirty="0">
                          <a:latin typeface="Times New Roman"/>
                          <a:cs typeface="Times New Roman"/>
                        </a:rPr>
                        <a:t>ödenmesi </a:t>
                      </a:r>
                      <a:r>
                        <a:rPr sz="550" spc="10" dirty="0">
                          <a:latin typeface="Times New Roman"/>
                          <a:cs typeface="Times New Roman"/>
                        </a:rPr>
                        <a:t>gereken  hallerde, </a:t>
                      </a:r>
                      <a:r>
                        <a:rPr sz="550" spc="10" dirty="0">
                          <a:solidFill>
                            <a:srgbClr val="FF0000"/>
                          </a:solidFill>
                          <a:latin typeface="Times New Roman"/>
                          <a:cs typeface="Times New Roman"/>
                        </a:rPr>
                        <a:t>faiz oranı </a:t>
                      </a:r>
                      <a:r>
                        <a:rPr sz="550" spc="15" dirty="0">
                          <a:solidFill>
                            <a:srgbClr val="FF0000"/>
                          </a:solidFill>
                          <a:latin typeface="Times New Roman"/>
                          <a:cs typeface="Times New Roman"/>
                        </a:rPr>
                        <a:t>sözleşme ile </a:t>
                      </a:r>
                      <a:r>
                        <a:rPr sz="550" spc="10" dirty="0">
                          <a:solidFill>
                            <a:srgbClr val="FF0000"/>
                          </a:solidFill>
                          <a:latin typeface="Times New Roman"/>
                          <a:cs typeface="Times New Roman"/>
                        </a:rPr>
                        <a:t>belirlenmemişse </a:t>
                      </a:r>
                      <a:r>
                        <a:rPr sz="550" spc="10" dirty="0">
                          <a:latin typeface="Times New Roman"/>
                          <a:cs typeface="Times New Roman"/>
                        </a:rPr>
                        <a:t>bu </a:t>
                      </a:r>
                      <a:r>
                        <a:rPr sz="550" spc="15" dirty="0">
                          <a:latin typeface="Times New Roman"/>
                          <a:cs typeface="Times New Roman"/>
                        </a:rPr>
                        <a:t>ödeme </a:t>
                      </a:r>
                      <a:r>
                        <a:rPr sz="550" spc="10" dirty="0">
                          <a:latin typeface="Times New Roman"/>
                          <a:cs typeface="Times New Roman"/>
                        </a:rPr>
                        <a:t>kanuni faiz oranı  </a:t>
                      </a:r>
                      <a:r>
                        <a:rPr sz="550" spc="15" dirty="0">
                          <a:latin typeface="Times New Roman"/>
                          <a:cs typeface="Times New Roman"/>
                        </a:rPr>
                        <a:t>üzerinden</a:t>
                      </a:r>
                      <a:r>
                        <a:rPr sz="550" spc="-35" dirty="0">
                          <a:latin typeface="Times New Roman"/>
                          <a:cs typeface="Times New Roman"/>
                        </a:rPr>
                        <a:t> </a:t>
                      </a:r>
                      <a:r>
                        <a:rPr sz="550" spc="10" dirty="0">
                          <a:latin typeface="Times New Roman"/>
                          <a:cs typeface="Times New Roman"/>
                        </a:rPr>
                        <a:t>yapılır.</a:t>
                      </a:r>
                      <a:endParaRPr sz="550">
                        <a:latin typeface="Times New Roman"/>
                        <a:cs typeface="Times New Roman"/>
                      </a:endParaRPr>
                    </a:p>
                    <a:p>
                      <a:pPr>
                        <a:lnSpc>
                          <a:spcPct val="100000"/>
                        </a:lnSpc>
                        <a:spcBef>
                          <a:spcPts val="20"/>
                        </a:spcBef>
                      </a:pPr>
                      <a:endParaRPr sz="600">
                        <a:latin typeface="Times New Roman"/>
                        <a:cs typeface="Times New Roman"/>
                      </a:endParaRPr>
                    </a:p>
                    <a:p>
                      <a:pPr marL="27305" marR="245745">
                        <a:lnSpc>
                          <a:spcPct val="106400"/>
                        </a:lnSpc>
                        <a:tabLst>
                          <a:tab pos="1905000" algn="l"/>
                        </a:tabLst>
                      </a:pPr>
                      <a:r>
                        <a:rPr sz="550" spc="15" dirty="0">
                          <a:latin typeface="Times New Roman"/>
                          <a:cs typeface="Times New Roman"/>
                        </a:rPr>
                        <a:t>01.01.2017-31.12.2017 </a:t>
                      </a:r>
                      <a:r>
                        <a:rPr sz="550" spc="15" dirty="0">
                          <a:solidFill>
                            <a:srgbClr val="FF0000"/>
                          </a:solidFill>
                          <a:latin typeface="Times New Roman"/>
                          <a:cs typeface="Times New Roman"/>
                        </a:rPr>
                        <a:t>kanuni</a:t>
                      </a:r>
                      <a:r>
                        <a:rPr sz="550" spc="-25" dirty="0">
                          <a:solidFill>
                            <a:srgbClr val="FF0000"/>
                          </a:solidFill>
                          <a:latin typeface="Times New Roman"/>
                          <a:cs typeface="Times New Roman"/>
                        </a:rPr>
                        <a:t> </a:t>
                      </a:r>
                      <a:r>
                        <a:rPr sz="550" spc="5" dirty="0">
                          <a:solidFill>
                            <a:srgbClr val="FF0000"/>
                          </a:solidFill>
                          <a:latin typeface="Times New Roman"/>
                          <a:cs typeface="Times New Roman"/>
                        </a:rPr>
                        <a:t>faiz</a:t>
                      </a:r>
                      <a:r>
                        <a:rPr sz="550" spc="40" dirty="0">
                          <a:solidFill>
                            <a:srgbClr val="FF0000"/>
                          </a:solidFill>
                          <a:latin typeface="Times New Roman"/>
                          <a:cs typeface="Times New Roman"/>
                        </a:rPr>
                        <a:t> </a:t>
                      </a:r>
                      <a:r>
                        <a:rPr sz="550" spc="10" dirty="0">
                          <a:latin typeface="Times New Roman"/>
                          <a:cs typeface="Times New Roman"/>
                        </a:rPr>
                        <a:t>oranı	</a:t>
                      </a:r>
                      <a:r>
                        <a:rPr sz="550" dirty="0">
                          <a:latin typeface="Times New Roman"/>
                          <a:cs typeface="Times New Roman"/>
                        </a:rPr>
                        <a:t>...... </a:t>
                      </a:r>
                      <a:r>
                        <a:rPr sz="550" spc="30" dirty="0">
                          <a:latin typeface="Times New Roman"/>
                          <a:cs typeface="Times New Roman"/>
                        </a:rPr>
                        <a:t>% </a:t>
                      </a:r>
                      <a:r>
                        <a:rPr sz="550" spc="15" dirty="0">
                          <a:latin typeface="Times New Roman"/>
                          <a:cs typeface="Times New Roman"/>
                        </a:rPr>
                        <a:t>9  01.01.2017-31.12.2017 </a:t>
                      </a:r>
                      <a:r>
                        <a:rPr sz="550" b="1" spc="15" dirty="0">
                          <a:solidFill>
                            <a:srgbClr val="FFBF00"/>
                          </a:solidFill>
                          <a:latin typeface="Times New Roman"/>
                          <a:cs typeface="Times New Roman"/>
                        </a:rPr>
                        <a:t>adi </a:t>
                      </a:r>
                      <a:r>
                        <a:rPr sz="550" spc="10" dirty="0">
                          <a:latin typeface="Times New Roman"/>
                          <a:cs typeface="Times New Roman"/>
                        </a:rPr>
                        <a:t>işlerde </a:t>
                      </a:r>
                      <a:r>
                        <a:rPr sz="550" spc="10" dirty="0">
                          <a:solidFill>
                            <a:srgbClr val="0070BF"/>
                          </a:solidFill>
                          <a:latin typeface="Times New Roman"/>
                          <a:cs typeface="Times New Roman"/>
                        </a:rPr>
                        <a:t>temerrüt</a:t>
                      </a:r>
                      <a:r>
                        <a:rPr sz="550" spc="-35" dirty="0">
                          <a:solidFill>
                            <a:srgbClr val="0070BF"/>
                          </a:solidFill>
                          <a:latin typeface="Times New Roman"/>
                          <a:cs typeface="Times New Roman"/>
                        </a:rPr>
                        <a:t> </a:t>
                      </a:r>
                      <a:r>
                        <a:rPr sz="550" spc="5" dirty="0">
                          <a:solidFill>
                            <a:srgbClr val="0070BF"/>
                          </a:solidFill>
                          <a:latin typeface="Times New Roman"/>
                          <a:cs typeface="Times New Roman"/>
                        </a:rPr>
                        <a:t>faiz</a:t>
                      </a:r>
                      <a:r>
                        <a:rPr sz="550" spc="45" dirty="0">
                          <a:solidFill>
                            <a:srgbClr val="0070BF"/>
                          </a:solidFill>
                          <a:latin typeface="Times New Roman"/>
                          <a:cs typeface="Times New Roman"/>
                        </a:rPr>
                        <a:t> </a:t>
                      </a:r>
                      <a:r>
                        <a:rPr sz="550" spc="10" dirty="0">
                          <a:latin typeface="Times New Roman"/>
                          <a:cs typeface="Times New Roman"/>
                        </a:rPr>
                        <a:t>oranı	</a:t>
                      </a:r>
                      <a:r>
                        <a:rPr sz="550" dirty="0">
                          <a:latin typeface="Times New Roman"/>
                          <a:cs typeface="Times New Roman"/>
                        </a:rPr>
                        <a:t>...... </a:t>
                      </a:r>
                      <a:r>
                        <a:rPr sz="550" spc="30" dirty="0">
                          <a:latin typeface="Times New Roman"/>
                          <a:cs typeface="Times New Roman"/>
                        </a:rPr>
                        <a:t>% </a:t>
                      </a:r>
                      <a:r>
                        <a:rPr sz="550" spc="15" dirty="0">
                          <a:latin typeface="Times New Roman"/>
                          <a:cs typeface="Times New Roman"/>
                        </a:rPr>
                        <a:t>9  01.01.2017-31.12.2017 </a:t>
                      </a:r>
                      <a:r>
                        <a:rPr sz="550" b="1" spc="10" dirty="0">
                          <a:solidFill>
                            <a:srgbClr val="FFBF00"/>
                          </a:solidFill>
                          <a:latin typeface="Times New Roman"/>
                          <a:cs typeface="Times New Roman"/>
                        </a:rPr>
                        <a:t>ticari </a:t>
                      </a:r>
                      <a:r>
                        <a:rPr sz="550" spc="10" dirty="0">
                          <a:latin typeface="Times New Roman"/>
                          <a:cs typeface="Times New Roman"/>
                        </a:rPr>
                        <a:t>işlerde </a:t>
                      </a:r>
                      <a:r>
                        <a:rPr sz="550" spc="10" dirty="0">
                          <a:solidFill>
                            <a:srgbClr val="0070BF"/>
                          </a:solidFill>
                          <a:latin typeface="Times New Roman"/>
                          <a:cs typeface="Times New Roman"/>
                        </a:rPr>
                        <a:t>temerrüt</a:t>
                      </a:r>
                      <a:r>
                        <a:rPr sz="550" spc="-25" dirty="0">
                          <a:solidFill>
                            <a:srgbClr val="0070BF"/>
                          </a:solidFill>
                          <a:latin typeface="Times New Roman"/>
                          <a:cs typeface="Times New Roman"/>
                        </a:rPr>
                        <a:t> </a:t>
                      </a:r>
                      <a:r>
                        <a:rPr sz="550" spc="5" dirty="0">
                          <a:solidFill>
                            <a:srgbClr val="0070BF"/>
                          </a:solidFill>
                          <a:latin typeface="Times New Roman"/>
                          <a:cs typeface="Times New Roman"/>
                        </a:rPr>
                        <a:t>faiz</a:t>
                      </a:r>
                      <a:r>
                        <a:rPr sz="550" spc="45" dirty="0">
                          <a:solidFill>
                            <a:srgbClr val="0070BF"/>
                          </a:solidFill>
                          <a:latin typeface="Times New Roman"/>
                          <a:cs typeface="Times New Roman"/>
                        </a:rPr>
                        <a:t> </a:t>
                      </a:r>
                      <a:r>
                        <a:rPr sz="550" spc="10" dirty="0">
                          <a:latin typeface="Times New Roman"/>
                          <a:cs typeface="Times New Roman"/>
                        </a:rPr>
                        <a:t>oranı	</a:t>
                      </a:r>
                      <a:r>
                        <a:rPr sz="550" dirty="0">
                          <a:latin typeface="Times New Roman"/>
                          <a:cs typeface="Times New Roman"/>
                        </a:rPr>
                        <a:t>...... </a:t>
                      </a:r>
                      <a:r>
                        <a:rPr sz="550" spc="30" dirty="0">
                          <a:latin typeface="Times New Roman"/>
                          <a:cs typeface="Times New Roman"/>
                        </a:rPr>
                        <a:t>%</a:t>
                      </a:r>
                      <a:r>
                        <a:rPr sz="550" spc="-45" dirty="0">
                          <a:latin typeface="Times New Roman"/>
                          <a:cs typeface="Times New Roman"/>
                        </a:rPr>
                        <a:t> </a:t>
                      </a:r>
                      <a:r>
                        <a:rPr sz="550" spc="20" dirty="0">
                          <a:latin typeface="Times New Roman"/>
                          <a:cs typeface="Times New Roman"/>
                        </a:rPr>
                        <a:t>10,50</a:t>
                      </a:r>
                      <a:endParaRPr sz="550">
                        <a:latin typeface="Times New Roman"/>
                        <a:cs typeface="Times New Roman"/>
                      </a:endParaRPr>
                    </a:p>
                    <a:p>
                      <a:pPr>
                        <a:lnSpc>
                          <a:spcPct val="100000"/>
                        </a:lnSpc>
                        <a:spcBef>
                          <a:spcPts val="35"/>
                        </a:spcBef>
                      </a:pPr>
                      <a:endParaRPr sz="600">
                        <a:latin typeface="Times New Roman"/>
                        <a:cs typeface="Times New Roman"/>
                      </a:endParaRPr>
                    </a:p>
                    <a:p>
                      <a:pPr marL="27305">
                        <a:lnSpc>
                          <a:spcPct val="100000"/>
                        </a:lnSpc>
                      </a:pPr>
                      <a:r>
                        <a:rPr sz="800" b="1" dirty="0">
                          <a:latin typeface="Times New Roman"/>
                          <a:cs typeface="Times New Roman"/>
                        </a:rPr>
                        <a:t>Temerrüt </a:t>
                      </a:r>
                      <a:r>
                        <a:rPr sz="800" b="1" spc="5" dirty="0">
                          <a:latin typeface="Times New Roman"/>
                          <a:cs typeface="Times New Roman"/>
                        </a:rPr>
                        <a:t>faiz</a:t>
                      </a:r>
                      <a:r>
                        <a:rPr sz="800" b="1" spc="-140" dirty="0">
                          <a:latin typeface="Times New Roman"/>
                          <a:cs typeface="Times New Roman"/>
                        </a:rPr>
                        <a:t> </a:t>
                      </a:r>
                      <a:r>
                        <a:rPr sz="800" b="1" spc="5" dirty="0">
                          <a:latin typeface="Times New Roman"/>
                          <a:cs typeface="Times New Roman"/>
                        </a:rPr>
                        <a:t>Oranı</a:t>
                      </a:r>
                      <a:endParaRPr sz="800">
                        <a:latin typeface="Times New Roman"/>
                        <a:cs typeface="Times New Roman"/>
                      </a:endParaRPr>
                    </a:p>
                    <a:p>
                      <a:pPr marL="27305" marR="143510">
                        <a:lnSpc>
                          <a:spcPts val="720"/>
                        </a:lnSpc>
                        <a:spcBef>
                          <a:spcPts val="20"/>
                        </a:spcBef>
                      </a:pPr>
                      <a:r>
                        <a:rPr sz="550" spc="15" dirty="0">
                          <a:latin typeface="Times New Roman"/>
                          <a:cs typeface="Times New Roman"/>
                        </a:rPr>
                        <a:t>Borcun ödenmesinde </a:t>
                      </a:r>
                      <a:r>
                        <a:rPr sz="550" spc="10" dirty="0">
                          <a:latin typeface="Times New Roman"/>
                          <a:cs typeface="Times New Roman"/>
                        </a:rPr>
                        <a:t>temerrüde düşen borçlu, sözleşme ile aksi  kararlaştırılmadıkça, </a:t>
                      </a:r>
                      <a:r>
                        <a:rPr sz="550" spc="15" dirty="0">
                          <a:latin typeface="Times New Roman"/>
                          <a:cs typeface="Times New Roman"/>
                        </a:rPr>
                        <a:t>geçmiş günler için </a:t>
                      </a:r>
                      <a:r>
                        <a:rPr sz="550" spc="10" dirty="0">
                          <a:latin typeface="Times New Roman"/>
                          <a:cs typeface="Times New Roman"/>
                        </a:rPr>
                        <a:t>temerrüt </a:t>
                      </a:r>
                      <a:r>
                        <a:rPr sz="550" spc="5" dirty="0">
                          <a:latin typeface="Times New Roman"/>
                          <a:cs typeface="Times New Roman"/>
                        </a:rPr>
                        <a:t>faizi </a:t>
                      </a:r>
                      <a:r>
                        <a:rPr sz="550" spc="15" dirty="0">
                          <a:latin typeface="Times New Roman"/>
                          <a:cs typeface="Times New Roman"/>
                        </a:rPr>
                        <a:t>ödemeye</a:t>
                      </a:r>
                      <a:r>
                        <a:rPr sz="550" spc="-55" dirty="0">
                          <a:latin typeface="Times New Roman"/>
                          <a:cs typeface="Times New Roman"/>
                        </a:rPr>
                        <a:t> </a:t>
                      </a:r>
                      <a:r>
                        <a:rPr sz="550" spc="15" dirty="0">
                          <a:latin typeface="Times New Roman"/>
                          <a:cs typeface="Times New Roman"/>
                        </a:rPr>
                        <a:t>mecburdur.</a:t>
                      </a:r>
                      <a:endParaRPr sz="550">
                        <a:latin typeface="Times New Roman"/>
                        <a:cs typeface="Times New Roman"/>
                      </a:endParaRPr>
                    </a:p>
                  </a:txBody>
                  <a:tcPr marL="0" marR="0" marT="4127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602615">
                        <a:lnSpc>
                          <a:spcPct val="100000"/>
                        </a:lnSpc>
                        <a:spcBef>
                          <a:spcPts val="535"/>
                        </a:spcBef>
                      </a:pPr>
                      <a:r>
                        <a:rPr sz="700" b="1" spc="5" dirty="0">
                          <a:latin typeface="Times New Roman"/>
                          <a:cs typeface="Times New Roman"/>
                        </a:rPr>
                        <a:t>TRLIBOR </a:t>
                      </a:r>
                      <a:r>
                        <a:rPr sz="700" b="1" dirty="0">
                          <a:latin typeface="Times New Roman"/>
                          <a:cs typeface="Times New Roman"/>
                        </a:rPr>
                        <a:t>(Türk Lirası Referans Faiz Oranı)  TRLIBID (Türk Lirası Bankalararası </a:t>
                      </a:r>
                      <a:r>
                        <a:rPr sz="700" b="1" spc="-5" dirty="0">
                          <a:latin typeface="Times New Roman"/>
                          <a:cs typeface="Times New Roman"/>
                        </a:rPr>
                        <a:t>Alış</a:t>
                      </a:r>
                      <a:r>
                        <a:rPr sz="700" b="1" spc="-75"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a:lnSpc>
                          <a:spcPct val="100000"/>
                        </a:lnSpc>
                        <a:spcBef>
                          <a:spcPts val="15"/>
                        </a:spcBef>
                      </a:pPr>
                      <a:endParaRPr sz="750">
                        <a:latin typeface="Times New Roman"/>
                        <a:cs typeface="Times New Roman"/>
                      </a:endParaRPr>
                    </a:p>
                    <a:p>
                      <a:pPr marL="27305">
                        <a:lnSpc>
                          <a:spcPct val="100000"/>
                        </a:lnSpc>
                        <a:spcBef>
                          <a:spcPts val="5"/>
                        </a:spcBef>
                      </a:pPr>
                      <a:r>
                        <a:rPr sz="550" b="1" spc="20" dirty="0">
                          <a:latin typeface="Times New Roman"/>
                          <a:cs typeface="Times New Roman"/>
                        </a:rPr>
                        <a:t>TRLIBOR </a:t>
                      </a:r>
                      <a:r>
                        <a:rPr sz="550" b="1" spc="15" dirty="0">
                          <a:latin typeface="Times New Roman"/>
                          <a:cs typeface="Times New Roman"/>
                        </a:rPr>
                        <a:t>(Türk Lirası Bankalararası </a:t>
                      </a:r>
                      <a:r>
                        <a:rPr sz="550" b="1" spc="10" dirty="0">
                          <a:latin typeface="Times New Roman"/>
                          <a:cs typeface="Times New Roman"/>
                        </a:rPr>
                        <a:t>Satış</a:t>
                      </a:r>
                      <a:r>
                        <a:rPr sz="550" b="1" spc="-60" dirty="0">
                          <a:latin typeface="Times New Roman"/>
                          <a:cs typeface="Times New Roman"/>
                        </a:rPr>
                        <a:t> </a:t>
                      </a:r>
                      <a:r>
                        <a:rPr sz="550" b="1" spc="10" dirty="0">
                          <a:latin typeface="Times New Roman"/>
                          <a:cs typeface="Times New Roman"/>
                        </a:rPr>
                        <a:t>Oranı)</a:t>
                      </a:r>
                      <a:endParaRPr sz="550">
                        <a:latin typeface="Times New Roman"/>
                        <a:cs typeface="Times New Roman"/>
                      </a:endParaRPr>
                    </a:p>
                    <a:p>
                      <a:pPr>
                        <a:lnSpc>
                          <a:spcPct val="100000"/>
                        </a:lnSpc>
                        <a:spcBef>
                          <a:spcPts val="30"/>
                        </a:spcBef>
                      </a:pPr>
                      <a:endParaRPr sz="600">
                        <a:latin typeface="Times New Roman"/>
                        <a:cs typeface="Times New Roman"/>
                      </a:endParaRPr>
                    </a:p>
                    <a:p>
                      <a:pPr marL="127635" marR="142875" indent="-100965">
                        <a:lnSpc>
                          <a:spcPct val="105200"/>
                        </a:lnSpc>
                        <a:buClr>
                          <a:srgbClr val="330066"/>
                        </a:buClr>
                        <a:buSzPct val="72727"/>
                        <a:buFont typeface="Wingdings"/>
                        <a:buChar char=""/>
                        <a:tabLst>
                          <a:tab pos="128270" algn="l"/>
                        </a:tabLst>
                      </a:pPr>
                      <a:r>
                        <a:rPr sz="550" spc="15" dirty="0">
                          <a:latin typeface="Times New Roman"/>
                          <a:cs typeface="Times New Roman"/>
                        </a:rPr>
                        <a:t>Türk </a:t>
                      </a:r>
                      <a:r>
                        <a:rPr sz="550" spc="10" dirty="0">
                          <a:latin typeface="Times New Roman"/>
                          <a:cs typeface="Times New Roman"/>
                        </a:rPr>
                        <a:t>Lirası Bankalararası Satış Oranı olarak tespit edilen referans faiz  </a:t>
                      </a:r>
                      <a:r>
                        <a:rPr sz="550" spc="15" dirty="0">
                          <a:latin typeface="Times New Roman"/>
                          <a:cs typeface="Times New Roman"/>
                        </a:rPr>
                        <a:t>oranının</a:t>
                      </a:r>
                      <a:r>
                        <a:rPr sz="550" spc="-20" dirty="0">
                          <a:latin typeface="Times New Roman"/>
                          <a:cs typeface="Times New Roman"/>
                        </a:rPr>
                        <a:t> </a:t>
                      </a:r>
                      <a:r>
                        <a:rPr sz="550" spc="10" dirty="0">
                          <a:latin typeface="Times New Roman"/>
                          <a:cs typeface="Times New Roman"/>
                        </a:rPr>
                        <a:t>kısaltmasıdır.</a:t>
                      </a:r>
                      <a:endParaRPr sz="550">
                        <a:latin typeface="Times New Roman"/>
                        <a:cs typeface="Times New Roman"/>
                      </a:endParaRPr>
                    </a:p>
                    <a:p>
                      <a:pPr marL="127635" indent="-100965">
                        <a:lnSpc>
                          <a:spcPct val="100000"/>
                        </a:lnSpc>
                        <a:spcBef>
                          <a:spcPts val="50"/>
                        </a:spcBef>
                        <a:buClr>
                          <a:srgbClr val="330066"/>
                        </a:buClr>
                        <a:buSzPct val="72727"/>
                        <a:buFont typeface="Wingdings"/>
                        <a:buChar char=""/>
                        <a:tabLst>
                          <a:tab pos="128270" algn="l"/>
                        </a:tabLst>
                      </a:pPr>
                      <a:r>
                        <a:rPr sz="550" spc="10" dirty="0">
                          <a:latin typeface="Times New Roman"/>
                          <a:cs typeface="Times New Roman"/>
                        </a:rPr>
                        <a:t>Türkiye Bankalar Birliği tarafından ilan</a:t>
                      </a:r>
                      <a:r>
                        <a:rPr sz="550" dirty="0">
                          <a:latin typeface="Times New Roman"/>
                          <a:cs typeface="Times New Roman"/>
                        </a:rPr>
                        <a:t> </a:t>
                      </a:r>
                      <a:r>
                        <a:rPr sz="550" spc="10" dirty="0">
                          <a:latin typeface="Times New Roman"/>
                          <a:cs typeface="Times New Roman"/>
                        </a:rPr>
                        <a:t>edilmektedir.</a:t>
                      </a:r>
                      <a:endParaRPr sz="550">
                        <a:latin typeface="Times New Roman"/>
                        <a:cs typeface="Times New Roman"/>
                      </a:endParaRPr>
                    </a:p>
                    <a:p>
                      <a:pPr marL="127635" marR="142240" indent="-100965">
                        <a:lnSpc>
                          <a:spcPct val="105300"/>
                        </a:lnSpc>
                        <a:spcBef>
                          <a:spcPts val="15"/>
                        </a:spcBef>
                        <a:buClr>
                          <a:srgbClr val="330066"/>
                        </a:buClr>
                        <a:buSzPct val="72727"/>
                        <a:buFont typeface="Wingdings"/>
                        <a:buChar char=""/>
                        <a:tabLst>
                          <a:tab pos="128270" algn="l"/>
                        </a:tabLst>
                      </a:pPr>
                      <a:r>
                        <a:rPr sz="550" spc="10" dirty="0">
                          <a:latin typeface="Times New Roman"/>
                          <a:cs typeface="Times New Roman"/>
                        </a:rPr>
                        <a:t>Referans faiz oranının </a:t>
                      </a:r>
                      <a:r>
                        <a:rPr sz="550" spc="15" dirty="0">
                          <a:latin typeface="Times New Roman"/>
                          <a:cs typeface="Times New Roman"/>
                        </a:rPr>
                        <a:t>seans  </a:t>
                      </a:r>
                      <a:r>
                        <a:rPr sz="550" spc="10" dirty="0">
                          <a:latin typeface="Times New Roman"/>
                          <a:cs typeface="Times New Roman"/>
                        </a:rPr>
                        <a:t>esnasında verilen kotasyonların belirli  </a:t>
                      </a:r>
                      <a:r>
                        <a:rPr sz="550" spc="5" dirty="0">
                          <a:latin typeface="Times New Roman"/>
                          <a:cs typeface="Times New Roman"/>
                        </a:rPr>
                        <a:t>aralıklarla </a:t>
                      </a:r>
                      <a:r>
                        <a:rPr sz="550" spc="10" dirty="0">
                          <a:latin typeface="Times New Roman"/>
                          <a:cs typeface="Times New Roman"/>
                        </a:rPr>
                        <a:t>alınarak ortalamasının </a:t>
                      </a:r>
                      <a:r>
                        <a:rPr sz="550" spc="15" dirty="0">
                          <a:latin typeface="Times New Roman"/>
                          <a:cs typeface="Times New Roman"/>
                        </a:rPr>
                        <a:t>tespit edilmesine </a:t>
                      </a:r>
                      <a:r>
                        <a:rPr sz="550" spc="10" dirty="0">
                          <a:latin typeface="Times New Roman"/>
                          <a:cs typeface="Times New Roman"/>
                        </a:rPr>
                        <a:t>FİKSİNG</a:t>
                      </a:r>
                      <a:r>
                        <a:rPr sz="550" spc="-5" dirty="0">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spcBef>
                          <a:spcPts val="5"/>
                        </a:spcBef>
                      </a:pPr>
                      <a:endParaRPr sz="650">
                        <a:latin typeface="Times New Roman"/>
                        <a:cs typeface="Times New Roman"/>
                      </a:endParaRPr>
                    </a:p>
                    <a:p>
                      <a:pPr marL="27305">
                        <a:lnSpc>
                          <a:spcPct val="100000"/>
                        </a:lnSpc>
                      </a:pPr>
                      <a:r>
                        <a:rPr sz="550" b="1" spc="20" dirty="0">
                          <a:latin typeface="Times New Roman"/>
                          <a:cs typeface="Times New Roman"/>
                        </a:rPr>
                        <a:t>TRLIBID </a:t>
                      </a:r>
                      <a:r>
                        <a:rPr sz="550" b="1" spc="15" dirty="0">
                          <a:latin typeface="Times New Roman"/>
                          <a:cs typeface="Times New Roman"/>
                        </a:rPr>
                        <a:t>(Türk Lirası Bankalararası </a:t>
                      </a:r>
                      <a:r>
                        <a:rPr sz="550" b="1" spc="10" dirty="0">
                          <a:latin typeface="Times New Roman"/>
                          <a:cs typeface="Times New Roman"/>
                        </a:rPr>
                        <a:t>Alış</a:t>
                      </a:r>
                      <a:r>
                        <a:rPr sz="550" b="1" spc="-40" dirty="0">
                          <a:latin typeface="Times New Roman"/>
                          <a:cs typeface="Times New Roman"/>
                        </a:rPr>
                        <a:t> </a:t>
                      </a:r>
                      <a:r>
                        <a:rPr sz="550" b="1" spc="10" dirty="0">
                          <a:latin typeface="Times New Roman"/>
                          <a:cs typeface="Times New Roman"/>
                        </a:rPr>
                        <a:t>Oranı)</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709295">
                  <a:extLst>
                    <a:ext uri="{9D8B030D-6E8A-4147-A177-3AD203B41FA5}">
                      <a16:colId xmlns:a16="http://schemas.microsoft.com/office/drawing/2014/main" val="20001"/>
                    </a:ext>
                  </a:extLst>
                </a:gridCol>
                <a:gridCol w="498475">
                  <a:extLst>
                    <a:ext uri="{9D8B030D-6E8A-4147-A177-3AD203B41FA5}">
                      <a16:colId xmlns:a16="http://schemas.microsoft.com/office/drawing/2014/main" val="20002"/>
                    </a:ext>
                  </a:extLst>
                </a:gridCol>
                <a:gridCol w="1006474">
                  <a:extLst>
                    <a:ext uri="{9D8B030D-6E8A-4147-A177-3AD203B41FA5}">
                      <a16:colId xmlns:a16="http://schemas.microsoft.com/office/drawing/2014/main" val="20003"/>
                    </a:ext>
                  </a:extLst>
                </a:gridCol>
                <a:gridCol w="327025">
                  <a:extLst>
                    <a:ext uri="{9D8B030D-6E8A-4147-A177-3AD203B41FA5}">
                      <a16:colId xmlns:a16="http://schemas.microsoft.com/office/drawing/2014/main" val="20004"/>
                    </a:ext>
                  </a:extLst>
                </a:gridCol>
              </a:tblGrid>
              <a:tr h="441960">
                <a:tc rowSpan="1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3">
                  <a:txBody>
                    <a:bodyPr/>
                    <a:lstStyle/>
                    <a:p>
                      <a:pPr marL="27305">
                        <a:lnSpc>
                          <a:spcPct val="100000"/>
                        </a:lnSpc>
                        <a:spcBef>
                          <a:spcPts val="500"/>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7982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4">
                  <a:txBody>
                    <a:bodyPr/>
                    <a:lstStyle/>
                    <a:p>
                      <a:pPr marR="114935" algn="ctr">
                        <a:lnSpc>
                          <a:spcPts val="780"/>
                        </a:lnSpc>
                        <a:spcBef>
                          <a:spcPts val="535"/>
                        </a:spcBef>
                      </a:pPr>
                      <a:r>
                        <a:rPr sz="700" b="1" spc="-5" dirty="0">
                          <a:latin typeface="Times New Roman"/>
                          <a:cs typeface="Times New Roman"/>
                        </a:rPr>
                        <a:t>Fiksing</a:t>
                      </a:r>
                      <a:r>
                        <a:rPr sz="700" b="1" dirty="0">
                          <a:latin typeface="Times New Roman"/>
                          <a:cs typeface="Times New Roman"/>
                        </a:rPr>
                        <a:t> Oranları</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3394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4">
                  <a:txBody>
                    <a:bodyPr/>
                    <a:lstStyle/>
                    <a:p>
                      <a:pPr marR="114935" algn="ctr">
                        <a:lnSpc>
                          <a:spcPct val="100000"/>
                        </a:lnSpc>
                      </a:pPr>
                      <a:r>
                        <a:rPr sz="550" b="1" spc="15" dirty="0">
                          <a:latin typeface="Times New Roman"/>
                          <a:cs typeface="Times New Roman"/>
                        </a:rPr>
                        <a:t>26.10.2017</a:t>
                      </a:r>
                      <a:endParaRPr sz="55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3411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tc>
                <a:tc>
                  <a:txBody>
                    <a:bodyPr/>
                    <a:lstStyle/>
                    <a:p>
                      <a:pPr marR="140970" algn="r">
                        <a:lnSpc>
                          <a:spcPts val="605"/>
                        </a:lnSpc>
                        <a:spcBef>
                          <a:spcPts val="350"/>
                        </a:spcBef>
                      </a:pPr>
                      <a:r>
                        <a:rPr sz="550" b="1" dirty="0">
                          <a:solidFill>
                            <a:srgbClr val="0070BF"/>
                          </a:solidFill>
                          <a:latin typeface="Times New Roman"/>
                          <a:cs typeface="Times New Roman"/>
                        </a:rPr>
                        <a:t>T</a:t>
                      </a:r>
                      <a:r>
                        <a:rPr sz="550" b="1" spc="-5" dirty="0">
                          <a:solidFill>
                            <a:srgbClr val="0070BF"/>
                          </a:solidFill>
                          <a:latin typeface="Times New Roman"/>
                          <a:cs typeface="Times New Roman"/>
                        </a:rPr>
                        <a:t>R</a:t>
                      </a:r>
                      <a:r>
                        <a:rPr sz="550" b="1" dirty="0">
                          <a:solidFill>
                            <a:srgbClr val="0070BF"/>
                          </a:solidFill>
                          <a:latin typeface="Times New Roman"/>
                          <a:cs typeface="Times New Roman"/>
                        </a:rPr>
                        <a:t>LIBID</a:t>
                      </a:r>
                      <a:endParaRPr sz="550">
                        <a:latin typeface="Times New Roman"/>
                        <a:cs typeface="Times New Roman"/>
                      </a:endParaRPr>
                    </a:p>
                  </a:txBody>
                  <a:tcPr marL="0" marR="0" marT="44450" marB="0"/>
                </a:tc>
                <a:tc>
                  <a:txBody>
                    <a:bodyPr/>
                    <a:lstStyle/>
                    <a:p>
                      <a:pPr marL="389890">
                        <a:lnSpc>
                          <a:spcPts val="605"/>
                        </a:lnSpc>
                        <a:spcBef>
                          <a:spcPts val="350"/>
                        </a:spcBef>
                      </a:pPr>
                      <a:r>
                        <a:rPr sz="550" b="1" spc="20" dirty="0">
                          <a:solidFill>
                            <a:srgbClr val="0070BF"/>
                          </a:solidFill>
                          <a:latin typeface="Times New Roman"/>
                          <a:cs typeface="Times New Roman"/>
                        </a:rPr>
                        <a:t>TRLIBOR</a:t>
                      </a:r>
                      <a:endParaRPr sz="550">
                        <a:latin typeface="Times New Roman"/>
                        <a:cs typeface="Times New Roman"/>
                      </a:endParaRPr>
                    </a:p>
                  </a:txBody>
                  <a:tcPr marL="0" marR="0" marT="44450"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3"/>
                  </a:ext>
                </a:extLst>
              </a:tr>
              <a:tr h="8916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25400" algn="r">
                        <a:lnSpc>
                          <a:spcPts val="600"/>
                        </a:lnSpc>
                      </a:pPr>
                      <a:r>
                        <a:rPr sz="550" spc="-10" dirty="0">
                          <a:latin typeface="Times New Roman"/>
                          <a:cs typeface="Times New Roman"/>
                        </a:rPr>
                        <a:t>O</a:t>
                      </a:r>
                      <a:r>
                        <a:rPr sz="550" spc="5" dirty="0">
                          <a:latin typeface="Times New Roman"/>
                          <a:cs typeface="Times New Roman"/>
                        </a:rPr>
                        <a:t>/</a:t>
                      </a:r>
                      <a:r>
                        <a:rPr sz="550" dirty="0">
                          <a:latin typeface="Times New Roman"/>
                          <a:cs typeface="Times New Roman"/>
                        </a:rPr>
                        <a:t>N</a:t>
                      </a:r>
                      <a:endParaRPr sz="550">
                        <a:latin typeface="Times New Roman"/>
                        <a:cs typeface="Times New Roman"/>
                      </a:endParaRPr>
                    </a:p>
                  </a:txBody>
                  <a:tcPr marL="0" marR="0" marT="0" marB="0"/>
                </a:tc>
                <a:tc>
                  <a:txBody>
                    <a:bodyPr/>
                    <a:lstStyle/>
                    <a:p>
                      <a:pPr marR="137160" algn="r">
                        <a:lnSpc>
                          <a:spcPts val="600"/>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300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0"/>
                        </a:lnSpc>
                        <a:tabLst>
                          <a:tab pos="412750" algn="l"/>
                        </a:tabLst>
                      </a:pPr>
                      <a:r>
                        <a:rPr sz="550" spc="10" dirty="0">
                          <a:latin typeface="Times New Roman"/>
                          <a:cs typeface="Times New Roman"/>
                        </a:rPr>
                        <a:t>/	</a:t>
                      </a:r>
                      <a:r>
                        <a:rPr sz="550" spc="15" dirty="0">
                          <a:latin typeface="Times New Roman"/>
                          <a:cs typeface="Times New Roman"/>
                        </a:rPr>
                        <a:t>12,8955</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4"/>
                  </a:ext>
                </a:extLst>
              </a:tr>
              <a:tr h="8914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5085" algn="r">
                        <a:lnSpc>
                          <a:spcPts val="600"/>
                        </a:lnSpc>
                      </a:pPr>
                      <a:r>
                        <a:rPr sz="550" spc="5" dirty="0">
                          <a:latin typeface="Times New Roman"/>
                          <a:cs typeface="Times New Roman"/>
                        </a:rPr>
                        <a:t>1</a:t>
                      </a:r>
                      <a:r>
                        <a:rPr sz="550" dirty="0">
                          <a:latin typeface="Times New Roman"/>
                          <a:cs typeface="Times New Roman"/>
                        </a:rPr>
                        <a:t>W</a:t>
                      </a:r>
                      <a:endParaRPr sz="550">
                        <a:latin typeface="Times New Roman"/>
                        <a:cs typeface="Times New Roman"/>
                      </a:endParaRPr>
                    </a:p>
                  </a:txBody>
                  <a:tcPr marL="0" marR="0" marT="0" marB="0"/>
                </a:tc>
                <a:tc>
                  <a:txBody>
                    <a:bodyPr/>
                    <a:lstStyle/>
                    <a:p>
                      <a:pPr marR="137160" algn="r">
                        <a:lnSpc>
                          <a:spcPts val="600"/>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350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0"/>
                        </a:lnSpc>
                        <a:tabLst>
                          <a:tab pos="412750" algn="l"/>
                        </a:tabLst>
                      </a:pPr>
                      <a:r>
                        <a:rPr sz="550" spc="10" dirty="0">
                          <a:latin typeface="Times New Roman"/>
                          <a:cs typeface="Times New Roman"/>
                        </a:rPr>
                        <a:t>/	</a:t>
                      </a:r>
                      <a:r>
                        <a:rPr sz="550" spc="15" dirty="0">
                          <a:latin typeface="Times New Roman"/>
                          <a:cs typeface="Times New Roman"/>
                        </a:rPr>
                        <a:t>12,9590</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5"/>
                  </a:ext>
                </a:extLst>
              </a:tr>
              <a:tr h="8991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9530" algn="r">
                        <a:lnSpc>
                          <a:spcPts val="605"/>
                        </a:lnSpc>
                      </a:pPr>
                      <a:r>
                        <a:rPr sz="550" spc="5" dirty="0">
                          <a:latin typeface="Times New Roman"/>
                          <a:cs typeface="Times New Roman"/>
                        </a:rPr>
                        <a:t>1</a:t>
                      </a:r>
                      <a:r>
                        <a:rPr sz="550" dirty="0">
                          <a:latin typeface="Times New Roman"/>
                          <a:cs typeface="Times New Roman"/>
                        </a:rPr>
                        <a:t>M</a:t>
                      </a:r>
                      <a:endParaRPr sz="550">
                        <a:latin typeface="Times New Roman"/>
                        <a:cs typeface="Times New Roman"/>
                      </a:endParaRPr>
                    </a:p>
                  </a:txBody>
                  <a:tcPr marL="0" marR="0" marT="0" marB="0"/>
                </a:tc>
                <a:tc>
                  <a:txBody>
                    <a:bodyPr/>
                    <a:lstStyle/>
                    <a:p>
                      <a:pPr marR="137160" algn="r">
                        <a:lnSpc>
                          <a:spcPts val="605"/>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500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5"/>
                        </a:lnSpc>
                        <a:tabLst>
                          <a:tab pos="412750" algn="l"/>
                        </a:tabLst>
                      </a:pPr>
                      <a:r>
                        <a:rPr sz="550" spc="10" dirty="0">
                          <a:latin typeface="Times New Roman"/>
                          <a:cs typeface="Times New Roman"/>
                        </a:rPr>
                        <a:t>/	</a:t>
                      </a:r>
                      <a:r>
                        <a:rPr sz="550" spc="15" dirty="0">
                          <a:latin typeface="Times New Roman"/>
                          <a:cs typeface="Times New Roman"/>
                        </a:rPr>
                        <a:t>13,1185</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6"/>
                  </a:ext>
                </a:extLst>
              </a:tr>
              <a:tr h="8915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9530" algn="r">
                        <a:lnSpc>
                          <a:spcPts val="600"/>
                        </a:lnSpc>
                      </a:pPr>
                      <a:r>
                        <a:rPr sz="550" spc="5" dirty="0">
                          <a:latin typeface="Times New Roman"/>
                          <a:cs typeface="Times New Roman"/>
                        </a:rPr>
                        <a:t>2</a:t>
                      </a:r>
                      <a:r>
                        <a:rPr sz="550" dirty="0">
                          <a:latin typeface="Times New Roman"/>
                          <a:cs typeface="Times New Roman"/>
                        </a:rPr>
                        <a:t>M</a:t>
                      </a:r>
                      <a:endParaRPr sz="550">
                        <a:latin typeface="Times New Roman"/>
                        <a:cs typeface="Times New Roman"/>
                      </a:endParaRPr>
                    </a:p>
                  </a:txBody>
                  <a:tcPr marL="0" marR="0" marT="0" marB="0"/>
                </a:tc>
                <a:tc>
                  <a:txBody>
                    <a:bodyPr/>
                    <a:lstStyle/>
                    <a:p>
                      <a:pPr marR="137160" algn="r">
                        <a:lnSpc>
                          <a:spcPts val="600"/>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500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0"/>
                        </a:lnSpc>
                        <a:tabLst>
                          <a:tab pos="412750" algn="l"/>
                        </a:tabLst>
                      </a:pPr>
                      <a:r>
                        <a:rPr sz="550" spc="10" dirty="0">
                          <a:latin typeface="Times New Roman"/>
                          <a:cs typeface="Times New Roman"/>
                        </a:rPr>
                        <a:t>/	</a:t>
                      </a:r>
                      <a:r>
                        <a:rPr sz="550" spc="15" dirty="0">
                          <a:latin typeface="Times New Roman"/>
                          <a:cs typeface="Times New Roman"/>
                        </a:rPr>
                        <a:t>13,1185</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7"/>
                  </a:ext>
                </a:extLst>
              </a:tr>
              <a:tr h="8914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9530" algn="r">
                        <a:lnSpc>
                          <a:spcPts val="600"/>
                        </a:lnSpc>
                      </a:pPr>
                      <a:r>
                        <a:rPr sz="550" spc="5" dirty="0">
                          <a:latin typeface="Times New Roman"/>
                          <a:cs typeface="Times New Roman"/>
                        </a:rPr>
                        <a:t>3</a:t>
                      </a:r>
                      <a:r>
                        <a:rPr sz="550" dirty="0">
                          <a:latin typeface="Times New Roman"/>
                          <a:cs typeface="Times New Roman"/>
                        </a:rPr>
                        <a:t>M</a:t>
                      </a:r>
                      <a:endParaRPr sz="550">
                        <a:latin typeface="Times New Roman"/>
                        <a:cs typeface="Times New Roman"/>
                      </a:endParaRPr>
                    </a:p>
                  </a:txBody>
                  <a:tcPr marL="0" marR="0" marT="0" marB="0"/>
                </a:tc>
                <a:tc>
                  <a:txBody>
                    <a:bodyPr/>
                    <a:lstStyle/>
                    <a:p>
                      <a:pPr marR="137160" algn="r">
                        <a:lnSpc>
                          <a:spcPts val="600"/>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590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0"/>
                        </a:lnSpc>
                        <a:tabLst>
                          <a:tab pos="412750" algn="l"/>
                        </a:tabLst>
                      </a:pPr>
                      <a:r>
                        <a:rPr sz="550" spc="10" dirty="0">
                          <a:latin typeface="Times New Roman"/>
                          <a:cs typeface="Times New Roman"/>
                        </a:rPr>
                        <a:t>/	</a:t>
                      </a:r>
                      <a:r>
                        <a:rPr sz="550" spc="15" dirty="0">
                          <a:latin typeface="Times New Roman"/>
                          <a:cs typeface="Times New Roman"/>
                        </a:rPr>
                        <a:t>13,2155</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8"/>
                  </a:ext>
                </a:extLst>
              </a:tr>
              <a:tr h="8990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9530" algn="r">
                        <a:lnSpc>
                          <a:spcPts val="605"/>
                        </a:lnSpc>
                      </a:pPr>
                      <a:r>
                        <a:rPr sz="550" spc="5" dirty="0">
                          <a:latin typeface="Times New Roman"/>
                          <a:cs typeface="Times New Roman"/>
                        </a:rPr>
                        <a:t>6</a:t>
                      </a:r>
                      <a:r>
                        <a:rPr sz="550" dirty="0">
                          <a:latin typeface="Times New Roman"/>
                          <a:cs typeface="Times New Roman"/>
                        </a:rPr>
                        <a:t>M</a:t>
                      </a:r>
                      <a:endParaRPr sz="550">
                        <a:latin typeface="Times New Roman"/>
                        <a:cs typeface="Times New Roman"/>
                      </a:endParaRPr>
                    </a:p>
                  </a:txBody>
                  <a:tcPr marL="0" marR="0" marT="0" marB="0"/>
                </a:tc>
                <a:tc>
                  <a:txBody>
                    <a:bodyPr/>
                    <a:lstStyle/>
                    <a:p>
                      <a:pPr marR="137160" algn="r">
                        <a:lnSpc>
                          <a:spcPts val="605"/>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630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5"/>
                        </a:lnSpc>
                        <a:tabLst>
                          <a:tab pos="412750" algn="l"/>
                        </a:tabLst>
                      </a:pPr>
                      <a:r>
                        <a:rPr sz="550" spc="10" dirty="0">
                          <a:latin typeface="Times New Roman"/>
                          <a:cs typeface="Times New Roman"/>
                        </a:rPr>
                        <a:t>/	</a:t>
                      </a:r>
                      <a:r>
                        <a:rPr sz="550" spc="15" dirty="0">
                          <a:latin typeface="Times New Roman"/>
                          <a:cs typeface="Times New Roman"/>
                        </a:rPr>
                        <a:t>13,2580</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9"/>
                  </a:ext>
                </a:extLst>
              </a:tr>
              <a:tr h="8915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9530" algn="r">
                        <a:lnSpc>
                          <a:spcPts val="600"/>
                        </a:lnSpc>
                      </a:pPr>
                      <a:r>
                        <a:rPr sz="550" spc="5" dirty="0">
                          <a:latin typeface="Times New Roman"/>
                          <a:cs typeface="Times New Roman"/>
                        </a:rPr>
                        <a:t>9</a:t>
                      </a:r>
                      <a:r>
                        <a:rPr sz="550" dirty="0">
                          <a:latin typeface="Times New Roman"/>
                          <a:cs typeface="Times New Roman"/>
                        </a:rPr>
                        <a:t>M</a:t>
                      </a:r>
                      <a:endParaRPr sz="550">
                        <a:latin typeface="Times New Roman"/>
                        <a:cs typeface="Times New Roman"/>
                      </a:endParaRPr>
                    </a:p>
                  </a:txBody>
                  <a:tcPr marL="0" marR="0" marT="0" marB="0"/>
                </a:tc>
                <a:tc>
                  <a:txBody>
                    <a:bodyPr/>
                    <a:lstStyle/>
                    <a:p>
                      <a:pPr marR="137160" algn="r">
                        <a:lnSpc>
                          <a:spcPts val="600"/>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660</a:t>
                      </a:r>
                      <a:r>
                        <a:rPr sz="550" dirty="0">
                          <a:latin typeface="Times New Roman"/>
                          <a:cs typeface="Times New Roman"/>
                        </a:rPr>
                        <a:t>0</a:t>
                      </a:r>
                      <a:endParaRPr sz="550">
                        <a:latin typeface="Times New Roman"/>
                        <a:cs typeface="Times New Roman"/>
                      </a:endParaRPr>
                    </a:p>
                  </a:txBody>
                  <a:tcPr marL="0" marR="0" marT="0" marB="0"/>
                </a:tc>
                <a:tc>
                  <a:txBody>
                    <a:bodyPr/>
                    <a:lstStyle/>
                    <a:p>
                      <a:pPr marL="144780">
                        <a:lnSpc>
                          <a:spcPts val="600"/>
                        </a:lnSpc>
                        <a:tabLst>
                          <a:tab pos="412750" algn="l"/>
                        </a:tabLst>
                      </a:pPr>
                      <a:r>
                        <a:rPr sz="550" spc="10" dirty="0">
                          <a:latin typeface="Times New Roman"/>
                          <a:cs typeface="Times New Roman"/>
                        </a:rPr>
                        <a:t>/	</a:t>
                      </a:r>
                      <a:r>
                        <a:rPr sz="550" spc="15" dirty="0">
                          <a:latin typeface="Times New Roman"/>
                          <a:cs typeface="Times New Roman"/>
                        </a:rPr>
                        <a:t>13,2885</a:t>
                      </a:r>
                      <a:endParaRPr sz="55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10"/>
                  </a:ext>
                </a:extLst>
              </a:tr>
              <a:tr h="48252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61594" algn="r">
                        <a:lnSpc>
                          <a:spcPts val="655"/>
                        </a:lnSpc>
                      </a:pPr>
                      <a:r>
                        <a:rPr sz="550" spc="5" dirty="0">
                          <a:latin typeface="Times New Roman"/>
                          <a:cs typeface="Times New Roman"/>
                        </a:rPr>
                        <a:t>1</a:t>
                      </a:r>
                      <a:r>
                        <a:rPr sz="550" dirty="0">
                          <a:latin typeface="Times New Roman"/>
                          <a:cs typeface="Times New Roman"/>
                        </a:rPr>
                        <a:t>Y</a:t>
                      </a:r>
                      <a:endParaRPr sz="550">
                        <a:latin typeface="Times New Roman"/>
                        <a:cs typeface="Times New Roman"/>
                      </a:endParaRPr>
                    </a:p>
                  </a:txBody>
                  <a:tcPr marL="0" marR="0" marT="0" marB="0">
                    <a:lnB w="12700">
                      <a:solidFill>
                        <a:srgbClr val="000000"/>
                      </a:solidFill>
                      <a:prstDash val="solid"/>
                    </a:lnB>
                  </a:tcPr>
                </a:tc>
                <a:tc>
                  <a:txBody>
                    <a:bodyPr/>
                    <a:lstStyle/>
                    <a:p>
                      <a:pPr marR="137160" algn="r">
                        <a:lnSpc>
                          <a:spcPts val="655"/>
                        </a:lnSpc>
                      </a:pPr>
                      <a:r>
                        <a:rPr sz="550" spc="5" dirty="0">
                          <a:latin typeface="Times New Roman"/>
                          <a:cs typeface="Times New Roman"/>
                        </a:rPr>
                        <a:t>12</a:t>
                      </a:r>
                      <a:r>
                        <a:rPr sz="550" dirty="0">
                          <a:latin typeface="Times New Roman"/>
                          <a:cs typeface="Times New Roman"/>
                        </a:rPr>
                        <a:t>,</a:t>
                      </a:r>
                      <a:r>
                        <a:rPr sz="550" spc="5" dirty="0">
                          <a:latin typeface="Times New Roman"/>
                          <a:cs typeface="Times New Roman"/>
                        </a:rPr>
                        <a:t>714</a:t>
                      </a:r>
                      <a:r>
                        <a:rPr sz="550" dirty="0">
                          <a:latin typeface="Times New Roman"/>
                          <a:cs typeface="Times New Roman"/>
                        </a:rPr>
                        <a:t>0</a:t>
                      </a:r>
                      <a:endParaRPr sz="550">
                        <a:latin typeface="Times New Roman"/>
                        <a:cs typeface="Times New Roman"/>
                      </a:endParaRPr>
                    </a:p>
                  </a:txBody>
                  <a:tcPr marL="0" marR="0" marT="0" marB="0">
                    <a:lnB w="12700">
                      <a:solidFill>
                        <a:srgbClr val="000000"/>
                      </a:solidFill>
                      <a:prstDash val="solid"/>
                    </a:lnB>
                  </a:tcPr>
                </a:tc>
                <a:tc>
                  <a:txBody>
                    <a:bodyPr/>
                    <a:lstStyle/>
                    <a:p>
                      <a:pPr marL="144780">
                        <a:lnSpc>
                          <a:spcPts val="655"/>
                        </a:lnSpc>
                        <a:tabLst>
                          <a:tab pos="412750" algn="l"/>
                        </a:tabLst>
                      </a:pPr>
                      <a:r>
                        <a:rPr sz="550" spc="10" dirty="0">
                          <a:latin typeface="Times New Roman"/>
                          <a:cs typeface="Times New Roman"/>
                        </a:rPr>
                        <a:t>/	</a:t>
                      </a:r>
                      <a:r>
                        <a:rPr sz="550" spc="15" dirty="0">
                          <a:latin typeface="Times New Roman"/>
                          <a:cs typeface="Times New Roman"/>
                        </a:rPr>
                        <a:t>13,3415</a:t>
                      </a:r>
                      <a:endParaRPr sz="550">
                        <a:latin typeface="Times New Roman"/>
                        <a:cs typeface="Times New Roman"/>
                      </a:endParaRPr>
                    </a:p>
                  </a:txBody>
                  <a:tcPr marL="0" marR="0" marT="0" marB="0">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Oranları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spc="5" dirty="0">
                          <a:latin typeface="Times New Roman"/>
                          <a:cs typeface="Times New Roman"/>
                        </a:rPr>
                        <a:t>LIBOR </a:t>
                      </a:r>
                      <a:r>
                        <a:rPr sz="700" b="1" spc="-5" dirty="0">
                          <a:latin typeface="Times New Roman"/>
                          <a:cs typeface="Times New Roman"/>
                        </a:rPr>
                        <a:t>(London </a:t>
                      </a:r>
                      <a:r>
                        <a:rPr sz="700" b="1" dirty="0">
                          <a:latin typeface="Times New Roman"/>
                          <a:cs typeface="Times New Roman"/>
                        </a:rPr>
                        <a:t>Inter </a:t>
                      </a:r>
                      <a:r>
                        <a:rPr sz="700" b="1" spc="5" dirty="0">
                          <a:latin typeface="Times New Roman"/>
                          <a:cs typeface="Times New Roman"/>
                        </a:rPr>
                        <a:t>Bank </a:t>
                      </a:r>
                      <a:r>
                        <a:rPr sz="700" b="1" dirty="0">
                          <a:latin typeface="Times New Roman"/>
                          <a:cs typeface="Times New Roman"/>
                        </a:rPr>
                        <a:t>Offer</a:t>
                      </a:r>
                      <a:r>
                        <a:rPr sz="700" b="1" spc="-85" dirty="0">
                          <a:latin typeface="Times New Roman"/>
                          <a:cs typeface="Times New Roman"/>
                        </a:rPr>
                        <a:t> </a:t>
                      </a:r>
                      <a:r>
                        <a:rPr sz="700" b="1" spc="5" dirty="0">
                          <a:latin typeface="Times New Roman"/>
                          <a:cs typeface="Times New Roman"/>
                        </a:rPr>
                        <a:t>Rate)</a:t>
                      </a:r>
                      <a:endParaRPr sz="700">
                        <a:latin typeface="Times New Roman"/>
                        <a:cs typeface="Times New Roman"/>
                      </a:endParaRPr>
                    </a:p>
                    <a:p>
                      <a:pPr marL="127635" marR="143510" indent="-100965" algn="just">
                        <a:lnSpc>
                          <a:spcPct val="106000"/>
                        </a:lnSpc>
                        <a:spcBef>
                          <a:spcPts val="10"/>
                        </a:spcBef>
                        <a:buClr>
                          <a:srgbClr val="330066"/>
                        </a:buClr>
                        <a:buSzPct val="70000"/>
                        <a:buFont typeface="Wingdings"/>
                        <a:buChar char=""/>
                        <a:tabLst>
                          <a:tab pos="128270" algn="l"/>
                        </a:tabLst>
                      </a:pPr>
                      <a:r>
                        <a:rPr sz="500" spc="10" dirty="0">
                          <a:latin typeface="Times New Roman"/>
                          <a:cs typeface="Times New Roman"/>
                        </a:rPr>
                        <a:t>Londra </a:t>
                      </a:r>
                      <a:r>
                        <a:rPr sz="500" spc="5" dirty="0">
                          <a:latin typeface="Times New Roman"/>
                          <a:cs typeface="Times New Roman"/>
                        </a:rPr>
                        <a:t>bankalar </a:t>
                      </a:r>
                      <a:r>
                        <a:rPr sz="500" spc="10" dirty="0">
                          <a:latin typeface="Times New Roman"/>
                          <a:cs typeface="Times New Roman"/>
                        </a:rPr>
                        <a:t>arası </a:t>
                      </a:r>
                      <a:r>
                        <a:rPr sz="500" spc="5" dirty="0">
                          <a:latin typeface="Times New Roman"/>
                          <a:cs typeface="Times New Roman"/>
                        </a:rPr>
                        <a:t>piyasasında </a:t>
                      </a:r>
                      <a:r>
                        <a:rPr sz="500" spc="10" dirty="0">
                          <a:latin typeface="Times New Roman"/>
                          <a:cs typeface="Times New Roman"/>
                        </a:rPr>
                        <a:t>bankaların </a:t>
                      </a:r>
                      <a:r>
                        <a:rPr sz="500" b="1" spc="10" dirty="0">
                          <a:latin typeface="Times New Roman"/>
                          <a:cs typeface="Times New Roman"/>
                        </a:rPr>
                        <a:t>(panel bankaların*) </a:t>
                      </a:r>
                      <a:r>
                        <a:rPr sz="500" spc="5" dirty="0">
                          <a:latin typeface="Times New Roman"/>
                          <a:cs typeface="Times New Roman"/>
                        </a:rPr>
                        <a:t>teminatsız </a:t>
                      </a:r>
                      <a:r>
                        <a:rPr sz="500" spc="10" dirty="0">
                          <a:latin typeface="Times New Roman"/>
                          <a:cs typeface="Times New Roman"/>
                        </a:rPr>
                        <a:t>borç  </a:t>
                      </a:r>
                      <a:r>
                        <a:rPr sz="500" dirty="0">
                          <a:latin typeface="Times New Roman"/>
                          <a:cs typeface="Times New Roman"/>
                        </a:rPr>
                        <a:t>verme karşılığında </a:t>
                      </a:r>
                      <a:r>
                        <a:rPr sz="500" spc="5" dirty="0">
                          <a:latin typeface="Times New Roman"/>
                          <a:cs typeface="Times New Roman"/>
                        </a:rPr>
                        <a:t>birbirlerinden talep </a:t>
                      </a:r>
                      <a:r>
                        <a:rPr sz="500" dirty="0">
                          <a:latin typeface="Times New Roman"/>
                          <a:cs typeface="Times New Roman"/>
                        </a:rPr>
                        <a:t>etmiş oldukları </a:t>
                      </a:r>
                      <a:r>
                        <a:rPr sz="500" spc="5" dirty="0">
                          <a:latin typeface="Times New Roman"/>
                          <a:cs typeface="Times New Roman"/>
                        </a:rPr>
                        <a:t>faiz</a:t>
                      </a:r>
                      <a:r>
                        <a:rPr sz="500" spc="15" dirty="0">
                          <a:latin typeface="Times New Roman"/>
                          <a:cs typeface="Times New Roman"/>
                        </a:rPr>
                        <a:t> </a:t>
                      </a:r>
                      <a:r>
                        <a:rPr sz="500" spc="5" dirty="0">
                          <a:latin typeface="Times New Roman"/>
                          <a:cs typeface="Times New Roman"/>
                        </a:rPr>
                        <a:t>oranıdır.</a:t>
                      </a:r>
                      <a:endParaRPr sz="500">
                        <a:latin typeface="Times New Roman"/>
                        <a:cs typeface="Times New Roman"/>
                      </a:endParaRPr>
                    </a:p>
                    <a:p>
                      <a:pPr>
                        <a:lnSpc>
                          <a:spcPct val="100000"/>
                        </a:lnSpc>
                        <a:spcBef>
                          <a:spcPts val="50"/>
                        </a:spcBef>
                        <a:buClr>
                          <a:srgbClr val="330066"/>
                        </a:buClr>
                        <a:buFont typeface="Wingdings"/>
                        <a:buChar char=""/>
                      </a:pPr>
                      <a:endParaRPr sz="500">
                        <a:latin typeface="Times New Roman"/>
                        <a:cs typeface="Times New Roman"/>
                      </a:endParaRPr>
                    </a:p>
                    <a:p>
                      <a:pPr marL="127635" marR="143510" indent="-100965" algn="just">
                        <a:lnSpc>
                          <a:spcPct val="106000"/>
                        </a:lnSpc>
                        <a:buClr>
                          <a:srgbClr val="330066"/>
                        </a:buClr>
                        <a:buSzPct val="70000"/>
                        <a:buFont typeface="Wingdings"/>
                        <a:buChar char=""/>
                        <a:tabLst>
                          <a:tab pos="128270" algn="l"/>
                        </a:tabLst>
                      </a:pPr>
                      <a:r>
                        <a:rPr sz="500" spc="10" dirty="0">
                          <a:latin typeface="Times New Roman"/>
                          <a:cs typeface="Times New Roman"/>
                        </a:rPr>
                        <a:t>Her işlem günü </a:t>
                      </a:r>
                      <a:r>
                        <a:rPr sz="500" spc="5" dirty="0">
                          <a:latin typeface="Times New Roman"/>
                          <a:cs typeface="Times New Roman"/>
                        </a:rPr>
                        <a:t>British </a:t>
                      </a:r>
                      <a:r>
                        <a:rPr sz="500" spc="10" dirty="0">
                          <a:latin typeface="Times New Roman"/>
                          <a:cs typeface="Times New Roman"/>
                        </a:rPr>
                        <a:t>Bankers Association </a:t>
                      </a:r>
                      <a:r>
                        <a:rPr sz="500" b="1" spc="15" dirty="0">
                          <a:latin typeface="Times New Roman"/>
                          <a:cs typeface="Times New Roman"/>
                        </a:rPr>
                        <a:t>(BBA) </a:t>
                      </a:r>
                      <a:r>
                        <a:rPr sz="500" spc="5" dirty="0">
                          <a:latin typeface="Times New Roman"/>
                          <a:cs typeface="Times New Roman"/>
                        </a:rPr>
                        <a:t>tarafından </a:t>
                      </a:r>
                      <a:r>
                        <a:rPr sz="500" spc="10" dirty="0">
                          <a:latin typeface="Times New Roman"/>
                          <a:cs typeface="Times New Roman"/>
                        </a:rPr>
                        <a:t>belirlenmekte </a:t>
                      </a:r>
                      <a:r>
                        <a:rPr sz="500" spc="5" dirty="0">
                          <a:latin typeface="Times New Roman"/>
                          <a:cs typeface="Times New Roman"/>
                        </a:rPr>
                        <a:t>ve </a:t>
                      </a:r>
                      <a:r>
                        <a:rPr sz="500" spc="10" dirty="0">
                          <a:latin typeface="Times New Roman"/>
                          <a:cs typeface="Times New Roman"/>
                        </a:rPr>
                        <a:t>söz  konusu </a:t>
                      </a:r>
                      <a:r>
                        <a:rPr sz="500" spc="5" dirty="0">
                          <a:latin typeface="Times New Roman"/>
                          <a:cs typeface="Times New Roman"/>
                        </a:rPr>
                        <a:t>faiz oranları </a:t>
                      </a:r>
                      <a:r>
                        <a:rPr sz="500" spc="10" dirty="0">
                          <a:latin typeface="Times New Roman"/>
                          <a:cs typeface="Times New Roman"/>
                        </a:rPr>
                        <a:t>BBA’nın Genel Ağ sitesinde bir </a:t>
                      </a:r>
                      <a:r>
                        <a:rPr sz="500" spc="5" dirty="0">
                          <a:latin typeface="Times New Roman"/>
                          <a:cs typeface="Times New Roman"/>
                        </a:rPr>
                        <a:t>hafta </a:t>
                      </a:r>
                      <a:r>
                        <a:rPr sz="500" spc="10" dirty="0">
                          <a:latin typeface="Times New Roman"/>
                          <a:cs typeface="Times New Roman"/>
                        </a:rPr>
                        <a:t>gecikmeli </a:t>
                      </a:r>
                      <a:r>
                        <a:rPr sz="500" spc="5" dirty="0">
                          <a:latin typeface="Times New Roman"/>
                          <a:cs typeface="Times New Roman"/>
                        </a:rPr>
                        <a:t>olarak  yayımlanmaktadır.</a:t>
                      </a:r>
                      <a:endParaRPr sz="500">
                        <a:latin typeface="Times New Roman"/>
                        <a:cs typeface="Times New Roman"/>
                      </a:endParaRPr>
                    </a:p>
                    <a:p>
                      <a:pPr>
                        <a:lnSpc>
                          <a:spcPct val="100000"/>
                        </a:lnSpc>
                        <a:spcBef>
                          <a:spcPts val="45"/>
                        </a:spcBef>
                        <a:buClr>
                          <a:srgbClr val="330066"/>
                        </a:buClr>
                        <a:buFont typeface="Wingdings"/>
                        <a:buChar char=""/>
                      </a:pPr>
                      <a:endParaRPr sz="500">
                        <a:latin typeface="Times New Roman"/>
                        <a:cs typeface="Times New Roman"/>
                      </a:endParaRPr>
                    </a:p>
                    <a:p>
                      <a:pPr marL="127635" marR="144780" indent="-100965" algn="just">
                        <a:lnSpc>
                          <a:spcPct val="106000"/>
                        </a:lnSpc>
                        <a:spcBef>
                          <a:spcPts val="5"/>
                        </a:spcBef>
                        <a:buClr>
                          <a:srgbClr val="330066"/>
                        </a:buClr>
                        <a:buSzPct val="70000"/>
                        <a:buFont typeface="Wingdings"/>
                        <a:buChar char=""/>
                        <a:tabLst>
                          <a:tab pos="128270" algn="l"/>
                        </a:tabLst>
                      </a:pPr>
                      <a:r>
                        <a:rPr sz="500" spc="5" dirty="0">
                          <a:latin typeface="Times New Roman"/>
                          <a:cs typeface="Times New Roman"/>
                        </a:rPr>
                        <a:t>Uluslararası piyasalarda borç alıp </a:t>
                      </a:r>
                      <a:r>
                        <a:rPr sz="500" spc="10" dirty="0">
                          <a:latin typeface="Times New Roman"/>
                          <a:cs typeface="Times New Roman"/>
                        </a:rPr>
                        <a:t>vermede ve türev </a:t>
                      </a:r>
                      <a:r>
                        <a:rPr sz="500" spc="5" dirty="0">
                          <a:latin typeface="Times New Roman"/>
                          <a:cs typeface="Times New Roman"/>
                        </a:rPr>
                        <a:t>araçların fiyatlandırılmasında  referans faiz oranı olarak</a:t>
                      </a:r>
                      <a:r>
                        <a:rPr sz="500" spc="35" dirty="0">
                          <a:latin typeface="Times New Roman"/>
                          <a:cs typeface="Times New Roman"/>
                        </a:rPr>
                        <a:t> </a:t>
                      </a:r>
                      <a:r>
                        <a:rPr sz="500" spc="5" dirty="0">
                          <a:latin typeface="Times New Roman"/>
                          <a:cs typeface="Times New Roman"/>
                        </a:rPr>
                        <a:t>kullanılmaktadır.</a:t>
                      </a:r>
                      <a:endParaRPr sz="500">
                        <a:latin typeface="Times New Roman"/>
                        <a:cs typeface="Times New Roman"/>
                      </a:endParaRPr>
                    </a:p>
                    <a:p>
                      <a:pPr>
                        <a:lnSpc>
                          <a:spcPct val="100000"/>
                        </a:lnSpc>
                        <a:buClr>
                          <a:srgbClr val="330066"/>
                        </a:buClr>
                        <a:buFont typeface="Wingdings"/>
                        <a:buChar char=""/>
                      </a:pPr>
                      <a:endParaRPr sz="550">
                        <a:latin typeface="Times New Roman"/>
                        <a:cs typeface="Times New Roman"/>
                      </a:endParaRPr>
                    </a:p>
                    <a:p>
                      <a:pPr marL="127635" marR="143510" indent="-100965" algn="just">
                        <a:lnSpc>
                          <a:spcPct val="106000"/>
                        </a:lnSpc>
                        <a:buClr>
                          <a:srgbClr val="330066"/>
                        </a:buClr>
                        <a:buSzPct val="70000"/>
                        <a:buFont typeface="Wingdings"/>
                        <a:buChar char=""/>
                        <a:tabLst>
                          <a:tab pos="128270" algn="l"/>
                        </a:tabLst>
                      </a:pPr>
                      <a:r>
                        <a:rPr sz="500" spc="10" dirty="0">
                          <a:latin typeface="Times New Roman"/>
                          <a:cs typeface="Times New Roman"/>
                        </a:rPr>
                        <a:t>LİBOR </a:t>
                      </a:r>
                      <a:r>
                        <a:rPr sz="500" spc="5" dirty="0">
                          <a:latin typeface="Times New Roman"/>
                          <a:cs typeface="Times New Roman"/>
                        </a:rPr>
                        <a:t>kısa süreli bir faiz oranı olup, bir </a:t>
                      </a:r>
                      <a:r>
                        <a:rPr sz="500" spc="10" dirty="0">
                          <a:latin typeface="Times New Roman"/>
                          <a:cs typeface="Times New Roman"/>
                        </a:rPr>
                        <a:t>geceden başlayarak en çok 12 aylık  </a:t>
                      </a:r>
                      <a:r>
                        <a:rPr sz="500" spc="5" dirty="0">
                          <a:latin typeface="Times New Roman"/>
                          <a:cs typeface="Times New Roman"/>
                        </a:rPr>
                        <a:t>hesaplanır.</a:t>
                      </a:r>
                      <a:endParaRPr sz="500">
                        <a:latin typeface="Times New Roman"/>
                        <a:cs typeface="Times New Roman"/>
                      </a:endParaRPr>
                    </a:p>
                    <a:p>
                      <a:pPr>
                        <a:lnSpc>
                          <a:spcPct val="100000"/>
                        </a:lnSpc>
                        <a:spcBef>
                          <a:spcPts val="35"/>
                        </a:spcBef>
                      </a:pPr>
                      <a:endParaRPr sz="600">
                        <a:latin typeface="Times New Roman"/>
                        <a:cs typeface="Times New Roman"/>
                      </a:endParaRPr>
                    </a:p>
                    <a:p>
                      <a:pPr marL="27305">
                        <a:lnSpc>
                          <a:spcPct val="100000"/>
                        </a:lnSpc>
                      </a:pPr>
                      <a:r>
                        <a:rPr sz="400" b="1" dirty="0">
                          <a:latin typeface="Times New Roman"/>
                          <a:cs typeface="Times New Roman"/>
                        </a:rPr>
                        <a:t>* Panel Bankalar</a:t>
                      </a:r>
                      <a:endParaRPr sz="400">
                        <a:latin typeface="Times New Roman"/>
                        <a:cs typeface="Times New Roman"/>
                      </a:endParaRPr>
                    </a:p>
                    <a:p>
                      <a:pPr marL="27305">
                        <a:lnSpc>
                          <a:spcPct val="100000"/>
                        </a:lnSpc>
                        <a:spcBef>
                          <a:spcPts val="15"/>
                        </a:spcBef>
                      </a:pPr>
                      <a:r>
                        <a:rPr sz="400" spc="-5" dirty="0">
                          <a:latin typeface="Times New Roman"/>
                          <a:cs typeface="Times New Roman"/>
                        </a:rPr>
                        <a:t>-Finansal</a:t>
                      </a:r>
                      <a:r>
                        <a:rPr sz="400" spc="45" dirty="0">
                          <a:latin typeface="Times New Roman"/>
                          <a:cs typeface="Times New Roman"/>
                        </a:rPr>
                        <a:t> </a:t>
                      </a:r>
                      <a:r>
                        <a:rPr sz="400" spc="-5" dirty="0">
                          <a:latin typeface="Times New Roman"/>
                          <a:cs typeface="Times New Roman"/>
                        </a:rPr>
                        <a:t>itibar,</a:t>
                      </a:r>
                      <a:endParaRPr sz="400">
                        <a:latin typeface="Times New Roman"/>
                        <a:cs typeface="Times New Roman"/>
                      </a:endParaRPr>
                    </a:p>
                    <a:p>
                      <a:pPr marL="27305">
                        <a:lnSpc>
                          <a:spcPct val="100000"/>
                        </a:lnSpc>
                        <a:spcBef>
                          <a:spcPts val="10"/>
                        </a:spcBef>
                      </a:pPr>
                      <a:r>
                        <a:rPr sz="400" spc="-5" dirty="0">
                          <a:latin typeface="Times New Roman"/>
                          <a:cs typeface="Times New Roman"/>
                        </a:rPr>
                        <a:t>-Döviz </a:t>
                      </a:r>
                      <a:r>
                        <a:rPr sz="400" dirty="0">
                          <a:latin typeface="Times New Roman"/>
                          <a:cs typeface="Times New Roman"/>
                        </a:rPr>
                        <a:t>konusunda</a:t>
                      </a:r>
                      <a:r>
                        <a:rPr sz="400" spc="-20" dirty="0">
                          <a:latin typeface="Times New Roman"/>
                          <a:cs typeface="Times New Roman"/>
                        </a:rPr>
                        <a:t> </a:t>
                      </a:r>
                      <a:r>
                        <a:rPr sz="400" spc="-5" dirty="0">
                          <a:latin typeface="Times New Roman"/>
                          <a:cs typeface="Times New Roman"/>
                        </a:rPr>
                        <a:t>uzman,</a:t>
                      </a:r>
                      <a:endParaRPr sz="400">
                        <a:latin typeface="Times New Roman"/>
                        <a:cs typeface="Times New Roman"/>
                      </a:endParaRPr>
                    </a:p>
                    <a:p>
                      <a:pPr marL="27305">
                        <a:lnSpc>
                          <a:spcPct val="100000"/>
                        </a:lnSpc>
                        <a:spcBef>
                          <a:spcPts val="10"/>
                        </a:spcBef>
                      </a:pPr>
                      <a:r>
                        <a:rPr sz="400" spc="-5" dirty="0">
                          <a:latin typeface="Times New Roman"/>
                          <a:cs typeface="Times New Roman"/>
                        </a:rPr>
                        <a:t>-İşlem hacmi</a:t>
                      </a:r>
                      <a:r>
                        <a:rPr sz="400" spc="90" dirty="0">
                          <a:latin typeface="Times New Roman"/>
                          <a:cs typeface="Times New Roman"/>
                        </a:rPr>
                        <a:t> </a:t>
                      </a:r>
                      <a:r>
                        <a:rPr sz="400" spc="-5" dirty="0">
                          <a:latin typeface="Times New Roman"/>
                          <a:cs typeface="Times New Roman"/>
                        </a:rPr>
                        <a:t>gibi kriterlere sahip </a:t>
                      </a:r>
                      <a:r>
                        <a:rPr sz="400" dirty="0">
                          <a:latin typeface="Times New Roman"/>
                          <a:cs typeface="Times New Roman"/>
                        </a:rPr>
                        <a:t>en az 8 en </a:t>
                      </a:r>
                      <a:r>
                        <a:rPr sz="400" spc="-5" dirty="0">
                          <a:latin typeface="Times New Roman"/>
                          <a:cs typeface="Times New Roman"/>
                        </a:rPr>
                        <a:t>fazla </a:t>
                      </a:r>
                      <a:r>
                        <a:rPr sz="400" dirty="0">
                          <a:latin typeface="Times New Roman"/>
                          <a:cs typeface="Times New Roman"/>
                        </a:rPr>
                        <a:t>16</a:t>
                      </a:r>
                      <a:r>
                        <a:rPr sz="400" spc="-60" dirty="0">
                          <a:latin typeface="Times New Roman"/>
                          <a:cs typeface="Times New Roman"/>
                        </a:rPr>
                        <a:t> </a:t>
                      </a:r>
                      <a:r>
                        <a:rPr sz="400" spc="-5" dirty="0">
                          <a:latin typeface="Times New Roman"/>
                          <a:cs typeface="Times New Roman"/>
                        </a:rPr>
                        <a:t>banka.</a:t>
                      </a:r>
                      <a:endParaRPr sz="40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dirty="0">
                          <a:latin typeface="Times New Roman"/>
                          <a:cs typeface="Times New Roman"/>
                        </a:rPr>
                        <a:t>Piyasa Faiz</a:t>
                      </a:r>
                      <a:r>
                        <a:rPr sz="700" b="1" spc="-30" dirty="0">
                          <a:latin typeface="Times New Roman"/>
                          <a:cs typeface="Times New Roman"/>
                        </a:rPr>
                        <a:t> </a:t>
                      </a:r>
                      <a:r>
                        <a:rPr sz="700" b="1" dirty="0">
                          <a:latin typeface="Times New Roman"/>
                          <a:cs typeface="Times New Roman"/>
                        </a:rPr>
                        <a:t>Oranı</a:t>
                      </a:r>
                      <a:endParaRPr sz="700">
                        <a:latin typeface="Times New Roman"/>
                        <a:cs typeface="Times New Roman"/>
                      </a:endParaRPr>
                    </a:p>
                    <a:p>
                      <a:pPr marL="27305" marR="125095">
                        <a:lnSpc>
                          <a:spcPct val="107300"/>
                        </a:lnSpc>
                        <a:spcBef>
                          <a:spcPts val="125"/>
                        </a:spcBef>
                      </a:pPr>
                      <a:r>
                        <a:rPr sz="550" spc="15" dirty="0">
                          <a:latin typeface="Times New Roman"/>
                          <a:cs typeface="Times New Roman"/>
                        </a:rPr>
                        <a:t>Para </a:t>
                      </a:r>
                      <a:r>
                        <a:rPr sz="550" spc="10" dirty="0">
                          <a:latin typeface="Times New Roman"/>
                          <a:cs typeface="Times New Roman"/>
                        </a:rPr>
                        <a:t>piyasasında, </a:t>
                      </a:r>
                      <a:r>
                        <a:rPr sz="550" spc="15" dirty="0">
                          <a:latin typeface="Times New Roman"/>
                          <a:cs typeface="Times New Roman"/>
                        </a:rPr>
                        <a:t>para </a:t>
                      </a:r>
                      <a:r>
                        <a:rPr sz="550" spc="10" dirty="0">
                          <a:latin typeface="Times New Roman"/>
                          <a:cs typeface="Times New Roman"/>
                        </a:rPr>
                        <a:t>arzı ve para talebinin etkileşimine göre belirlenen ve  </a:t>
                      </a:r>
                      <a:r>
                        <a:rPr sz="550" spc="15" dirty="0">
                          <a:latin typeface="Times New Roman"/>
                          <a:cs typeface="Times New Roman"/>
                        </a:rPr>
                        <a:t>mevduatlar ile </a:t>
                      </a:r>
                      <a:r>
                        <a:rPr sz="550" spc="10" dirty="0">
                          <a:latin typeface="Times New Roman"/>
                          <a:cs typeface="Times New Roman"/>
                        </a:rPr>
                        <a:t>diğer yatırımlar </a:t>
                      </a:r>
                      <a:r>
                        <a:rPr sz="550" spc="15" dirty="0">
                          <a:latin typeface="Times New Roman"/>
                          <a:cs typeface="Times New Roman"/>
                        </a:rPr>
                        <a:t>için </a:t>
                      </a:r>
                      <a:r>
                        <a:rPr sz="550" spc="20" dirty="0">
                          <a:latin typeface="Times New Roman"/>
                          <a:cs typeface="Times New Roman"/>
                        </a:rPr>
                        <a:t>ödenen</a:t>
                      </a:r>
                      <a:r>
                        <a:rPr sz="550" spc="-90" dirty="0">
                          <a:latin typeface="Times New Roman"/>
                          <a:cs typeface="Times New Roman"/>
                        </a:rPr>
                        <a:t> </a:t>
                      </a:r>
                      <a:r>
                        <a:rPr sz="550" spc="5" dirty="0">
                          <a:latin typeface="Times New Roman"/>
                          <a:cs typeface="Times New Roman"/>
                        </a:rPr>
                        <a:t>faiz </a:t>
                      </a:r>
                      <a:r>
                        <a:rPr sz="550" spc="10" dirty="0">
                          <a:latin typeface="Times New Roman"/>
                          <a:cs typeface="Times New Roman"/>
                        </a:rPr>
                        <a:t>oranıdır.</a:t>
                      </a:r>
                      <a:endParaRPr sz="550">
                        <a:latin typeface="Times New Roman"/>
                        <a:cs typeface="Times New Roman"/>
                      </a:endParaRPr>
                    </a:p>
                    <a:p>
                      <a:pPr>
                        <a:lnSpc>
                          <a:spcPct val="100000"/>
                        </a:lnSpc>
                        <a:spcBef>
                          <a:spcPts val="50"/>
                        </a:spcBef>
                      </a:pPr>
                      <a:endParaRPr sz="700">
                        <a:latin typeface="Times New Roman"/>
                        <a:cs typeface="Times New Roman"/>
                      </a:endParaRPr>
                    </a:p>
                    <a:p>
                      <a:pPr marL="27305">
                        <a:lnSpc>
                          <a:spcPct val="100000"/>
                        </a:lnSpc>
                        <a:spcBef>
                          <a:spcPts val="5"/>
                        </a:spcBef>
                      </a:pPr>
                      <a:r>
                        <a:rPr sz="700" b="1" dirty="0">
                          <a:latin typeface="Times New Roman"/>
                          <a:cs typeface="Times New Roman"/>
                        </a:rPr>
                        <a:t>Piyasa Faiz Oranı</a:t>
                      </a:r>
                      <a:r>
                        <a:rPr sz="700" b="1" spc="-50" dirty="0">
                          <a:latin typeface="Times New Roman"/>
                          <a:cs typeface="Times New Roman"/>
                        </a:rPr>
                        <a:t> </a:t>
                      </a:r>
                      <a:r>
                        <a:rPr sz="700" b="1" dirty="0">
                          <a:latin typeface="Times New Roman"/>
                          <a:cs typeface="Times New Roman"/>
                        </a:rPr>
                        <a:t>=</a:t>
                      </a:r>
                      <a:endParaRPr sz="700">
                        <a:latin typeface="Times New Roman"/>
                        <a:cs typeface="Times New Roman"/>
                      </a:endParaRPr>
                    </a:p>
                    <a:p>
                      <a:pPr marL="27305">
                        <a:lnSpc>
                          <a:spcPct val="100000"/>
                        </a:lnSpc>
                      </a:pPr>
                      <a:r>
                        <a:rPr sz="700" b="1" dirty="0">
                          <a:latin typeface="Times New Roman"/>
                          <a:cs typeface="Times New Roman"/>
                        </a:rPr>
                        <a:t>+ </a:t>
                      </a:r>
                      <a:r>
                        <a:rPr sz="550" spc="10" dirty="0">
                          <a:latin typeface="Times New Roman"/>
                          <a:cs typeface="Times New Roman"/>
                        </a:rPr>
                        <a:t>Risksiz Faiz</a:t>
                      </a:r>
                      <a:r>
                        <a:rPr sz="550" spc="-20"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marL="27305">
                        <a:lnSpc>
                          <a:spcPct val="100000"/>
                        </a:lnSpc>
                      </a:pPr>
                      <a:r>
                        <a:rPr sz="700" b="1" dirty="0">
                          <a:latin typeface="Times New Roman"/>
                          <a:cs typeface="Times New Roman"/>
                        </a:rPr>
                        <a:t>+ </a:t>
                      </a:r>
                      <a:r>
                        <a:rPr sz="550" spc="10" dirty="0">
                          <a:latin typeface="Times New Roman"/>
                          <a:cs typeface="Times New Roman"/>
                        </a:rPr>
                        <a:t>Enflasyon</a:t>
                      </a:r>
                      <a:r>
                        <a:rPr sz="550" spc="15" dirty="0">
                          <a:latin typeface="Times New Roman"/>
                          <a:cs typeface="Times New Roman"/>
                        </a:rPr>
                        <a:t> </a:t>
                      </a:r>
                      <a:r>
                        <a:rPr sz="550" spc="10" dirty="0">
                          <a:latin typeface="Times New Roman"/>
                          <a:cs typeface="Times New Roman"/>
                        </a:rPr>
                        <a:t>Primi</a:t>
                      </a:r>
                      <a:endParaRPr sz="550">
                        <a:latin typeface="Times New Roman"/>
                        <a:cs typeface="Times New Roman"/>
                      </a:endParaRPr>
                    </a:p>
                    <a:p>
                      <a:pPr marL="27305">
                        <a:lnSpc>
                          <a:spcPct val="100000"/>
                        </a:lnSpc>
                        <a:spcBef>
                          <a:spcPts val="10"/>
                        </a:spcBef>
                      </a:pPr>
                      <a:r>
                        <a:rPr sz="700" b="1" dirty="0">
                          <a:latin typeface="Times New Roman"/>
                          <a:cs typeface="Times New Roman"/>
                        </a:rPr>
                        <a:t>+ </a:t>
                      </a:r>
                      <a:r>
                        <a:rPr sz="550" spc="10" dirty="0">
                          <a:latin typeface="Times New Roman"/>
                          <a:cs typeface="Times New Roman"/>
                        </a:rPr>
                        <a:t>Geri </a:t>
                      </a:r>
                      <a:r>
                        <a:rPr sz="550" spc="20" dirty="0">
                          <a:latin typeface="Times New Roman"/>
                          <a:cs typeface="Times New Roman"/>
                        </a:rPr>
                        <a:t>Ödenmeme </a:t>
                      </a:r>
                      <a:r>
                        <a:rPr sz="550" spc="10" dirty="0">
                          <a:latin typeface="Times New Roman"/>
                          <a:cs typeface="Times New Roman"/>
                        </a:rPr>
                        <a:t>Riski</a:t>
                      </a:r>
                      <a:r>
                        <a:rPr sz="550" spc="-35" dirty="0">
                          <a:latin typeface="Times New Roman"/>
                          <a:cs typeface="Times New Roman"/>
                        </a:rPr>
                        <a:t> </a:t>
                      </a:r>
                      <a:r>
                        <a:rPr sz="550" spc="10" dirty="0">
                          <a:latin typeface="Times New Roman"/>
                          <a:cs typeface="Times New Roman"/>
                        </a:rPr>
                        <a:t>Primi</a:t>
                      </a:r>
                      <a:endParaRPr sz="550">
                        <a:latin typeface="Times New Roman"/>
                        <a:cs typeface="Times New Roman"/>
                      </a:endParaRPr>
                    </a:p>
                    <a:p>
                      <a:pPr marL="27305">
                        <a:lnSpc>
                          <a:spcPct val="100000"/>
                        </a:lnSpc>
                      </a:pPr>
                      <a:r>
                        <a:rPr sz="700" b="1" dirty="0">
                          <a:latin typeface="Times New Roman"/>
                          <a:cs typeface="Times New Roman"/>
                        </a:rPr>
                        <a:t>+ </a:t>
                      </a:r>
                      <a:r>
                        <a:rPr sz="550" spc="15" dirty="0">
                          <a:latin typeface="Times New Roman"/>
                          <a:cs typeface="Times New Roman"/>
                        </a:rPr>
                        <a:t>Likidite Riski</a:t>
                      </a:r>
                      <a:r>
                        <a:rPr sz="550" spc="-50" dirty="0">
                          <a:latin typeface="Times New Roman"/>
                          <a:cs typeface="Times New Roman"/>
                        </a:rPr>
                        <a:t> </a:t>
                      </a:r>
                      <a:r>
                        <a:rPr sz="550" spc="10" dirty="0">
                          <a:latin typeface="Times New Roman"/>
                          <a:cs typeface="Times New Roman"/>
                        </a:rPr>
                        <a:t>Primi</a:t>
                      </a:r>
                      <a:endParaRPr sz="550">
                        <a:latin typeface="Times New Roman"/>
                        <a:cs typeface="Times New Roman"/>
                      </a:endParaRPr>
                    </a:p>
                    <a:p>
                      <a:pPr marL="27305">
                        <a:lnSpc>
                          <a:spcPct val="100000"/>
                        </a:lnSpc>
                        <a:spcBef>
                          <a:spcPts val="10"/>
                        </a:spcBef>
                      </a:pPr>
                      <a:r>
                        <a:rPr sz="700" b="1" dirty="0">
                          <a:latin typeface="Times New Roman"/>
                          <a:cs typeface="Times New Roman"/>
                        </a:rPr>
                        <a:t>+ </a:t>
                      </a:r>
                      <a:r>
                        <a:rPr sz="550" spc="15" dirty="0">
                          <a:latin typeface="Times New Roman"/>
                          <a:cs typeface="Times New Roman"/>
                        </a:rPr>
                        <a:t>Vade </a:t>
                      </a:r>
                      <a:r>
                        <a:rPr sz="550" spc="10" dirty="0">
                          <a:latin typeface="Times New Roman"/>
                          <a:cs typeface="Times New Roman"/>
                        </a:rPr>
                        <a:t>Riski</a:t>
                      </a:r>
                      <a:r>
                        <a:rPr sz="550" spc="-5" dirty="0">
                          <a:latin typeface="Times New Roman"/>
                          <a:cs typeface="Times New Roman"/>
                        </a:rPr>
                        <a:t> </a:t>
                      </a:r>
                      <a:r>
                        <a:rPr sz="550" spc="10" dirty="0">
                          <a:latin typeface="Times New Roman"/>
                          <a:cs typeface="Times New Roman"/>
                        </a:rPr>
                        <a:t>Primi</a:t>
                      </a:r>
                      <a:endParaRPr sz="550">
                        <a:latin typeface="Times New Roman"/>
                        <a:cs typeface="Times New Roman"/>
                      </a:endParaRPr>
                    </a:p>
                    <a:p>
                      <a:pPr marL="27305">
                        <a:lnSpc>
                          <a:spcPct val="100000"/>
                        </a:lnSpc>
                      </a:pPr>
                      <a:r>
                        <a:rPr sz="700" b="1" dirty="0">
                          <a:latin typeface="Times New Roman"/>
                          <a:cs typeface="Times New Roman"/>
                        </a:rPr>
                        <a:t>+ </a:t>
                      </a:r>
                      <a:r>
                        <a:rPr sz="550" spc="15" dirty="0">
                          <a:latin typeface="Times New Roman"/>
                          <a:cs typeface="Times New Roman"/>
                        </a:rPr>
                        <a:t>Yeniden </a:t>
                      </a:r>
                      <a:r>
                        <a:rPr sz="550" spc="10" dirty="0">
                          <a:latin typeface="Times New Roman"/>
                          <a:cs typeface="Times New Roman"/>
                        </a:rPr>
                        <a:t>Yatırım </a:t>
                      </a:r>
                      <a:r>
                        <a:rPr sz="550" spc="15" dirty="0">
                          <a:latin typeface="Times New Roman"/>
                          <a:cs typeface="Times New Roman"/>
                        </a:rPr>
                        <a:t>Riski</a:t>
                      </a:r>
                      <a:r>
                        <a:rPr sz="550" spc="-55" dirty="0">
                          <a:latin typeface="Times New Roman"/>
                          <a:cs typeface="Times New Roman"/>
                        </a:rPr>
                        <a:t> </a:t>
                      </a:r>
                      <a:r>
                        <a:rPr sz="550" spc="10" dirty="0">
                          <a:latin typeface="Times New Roman"/>
                          <a:cs typeface="Times New Roman"/>
                        </a:rPr>
                        <a:t>Primi</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16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Oranı</a:t>
                      </a:r>
                      <a:endParaRPr sz="900">
                        <a:latin typeface="Times New Roman"/>
                        <a:cs typeface="Times New Roman"/>
                      </a:endParaRPr>
                    </a:p>
                  </a:txBody>
                  <a:tcPr marL="0" marR="0" marT="2095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gn="just">
                        <a:lnSpc>
                          <a:spcPct val="100000"/>
                        </a:lnSpc>
                        <a:spcBef>
                          <a:spcPts val="535"/>
                        </a:spcBef>
                      </a:pPr>
                      <a:r>
                        <a:rPr sz="700" b="1" dirty="0">
                          <a:latin typeface="Times New Roman"/>
                          <a:cs typeface="Times New Roman"/>
                        </a:rPr>
                        <a:t>Enflasyon</a:t>
                      </a:r>
                      <a:r>
                        <a:rPr sz="700" b="1" spc="-10" dirty="0">
                          <a:latin typeface="Times New Roman"/>
                          <a:cs typeface="Times New Roman"/>
                        </a:rPr>
                        <a:t> </a:t>
                      </a:r>
                      <a:r>
                        <a:rPr sz="700" b="1" spc="-5" dirty="0">
                          <a:latin typeface="Times New Roman"/>
                          <a:cs typeface="Times New Roman"/>
                        </a:rPr>
                        <a:t>Primi</a:t>
                      </a:r>
                      <a:endParaRPr sz="700">
                        <a:latin typeface="Times New Roman"/>
                        <a:cs typeface="Times New Roman"/>
                      </a:endParaRPr>
                    </a:p>
                    <a:p>
                      <a:pPr>
                        <a:lnSpc>
                          <a:spcPct val="100000"/>
                        </a:lnSpc>
                        <a:spcBef>
                          <a:spcPts val="30"/>
                        </a:spcBef>
                      </a:pPr>
                      <a:endParaRPr sz="700">
                        <a:latin typeface="Times New Roman"/>
                        <a:cs typeface="Times New Roman"/>
                      </a:endParaRPr>
                    </a:p>
                    <a:p>
                      <a:pPr marL="27305" marR="142875" algn="just">
                        <a:lnSpc>
                          <a:spcPct val="100699"/>
                        </a:lnSpc>
                      </a:pPr>
                      <a:r>
                        <a:rPr sz="700" spc="-5" dirty="0">
                          <a:latin typeface="Times New Roman"/>
                          <a:cs typeface="Times New Roman"/>
                        </a:rPr>
                        <a:t>Yatırımcıların </a:t>
                      </a:r>
                      <a:r>
                        <a:rPr sz="700" u="sng" spc="-5" dirty="0">
                          <a:uFill>
                            <a:solidFill>
                              <a:srgbClr val="000000"/>
                            </a:solidFill>
                          </a:uFill>
                          <a:latin typeface="Times New Roman"/>
                          <a:cs typeface="Times New Roman"/>
                        </a:rPr>
                        <a:t>enflasyon olmayan </a:t>
                      </a:r>
                      <a:r>
                        <a:rPr sz="700" u="sng" dirty="0">
                          <a:uFill>
                            <a:solidFill>
                              <a:srgbClr val="000000"/>
                            </a:solidFill>
                          </a:uFill>
                          <a:latin typeface="Times New Roman"/>
                          <a:cs typeface="Times New Roman"/>
                        </a:rPr>
                        <a:t>bir ortamda</a:t>
                      </a:r>
                      <a:r>
                        <a:rPr sz="700" dirty="0">
                          <a:latin typeface="Times New Roman"/>
                          <a:cs typeface="Times New Roman"/>
                        </a:rPr>
                        <a:t> kabul edecekleri  </a:t>
                      </a:r>
                      <a:r>
                        <a:rPr sz="700" spc="-5" dirty="0">
                          <a:latin typeface="Times New Roman"/>
                          <a:cs typeface="Times New Roman"/>
                        </a:rPr>
                        <a:t>faiz </a:t>
                      </a:r>
                      <a:r>
                        <a:rPr sz="700" dirty="0">
                          <a:latin typeface="Times New Roman"/>
                          <a:cs typeface="Times New Roman"/>
                        </a:rPr>
                        <a:t>oranına borcun süresi boyunca </a:t>
                      </a:r>
                      <a:r>
                        <a:rPr sz="700" b="1" spc="-5" dirty="0">
                          <a:solidFill>
                            <a:srgbClr val="FF0000"/>
                          </a:solidFill>
                          <a:latin typeface="Times New Roman"/>
                          <a:cs typeface="Times New Roman"/>
                        </a:rPr>
                        <a:t>bekledikleri </a:t>
                      </a:r>
                      <a:r>
                        <a:rPr sz="700" b="1" dirty="0">
                          <a:solidFill>
                            <a:srgbClr val="FF0000"/>
                          </a:solidFill>
                          <a:latin typeface="Times New Roman"/>
                          <a:cs typeface="Times New Roman"/>
                        </a:rPr>
                        <a:t>enflasyon  oranını </a:t>
                      </a:r>
                      <a:r>
                        <a:rPr sz="700" spc="-5" dirty="0">
                          <a:latin typeface="Times New Roman"/>
                          <a:cs typeface="Times New Roman"/>
                        </a:rPr>
                        <a:t>enflasyon </a:t>
                      </a:r>
                      <a:r>
                        <a:rPr sz="700" dirty="0">
                          <a:latin typeface="Times New Roman"/>
                          <a:cs typeface="Times New Roman"/>
                        </a:rPr>
                        <a:t>primi </a:t>
                      </a:r>
                      <a:r>
                        <a:rPr sz="700" spc="-5" dirty="0">
                          <a:latin typeface="Times New Roman"/>
                          <a:cs typeface="Times New Roman"/>
                        </a:rPr>
                        <a:t>olarak </a:t>
                      </a:r>
                      <a:r>
                        <a:rPr sz="700" b="1" spc="-5" dirty="0">
                          <a:solidFill>
                            <a:srgbClr val="FF0000"/>
                          </a:solidFill>
                          <a:latin typeface="Times New Roman"/>
                          <a:cs typeface="Times New Roman"/>
                        </a:rPr>
                        <a:t>ilave</a:t>
                      </a:r>
                      <a:r>
                        <a:rPr sz="700" b="1" dirty="0">
                          <a:solidFill>
                            <a:srgbClr val="FF0000"/>
                          </a:solidFill>
                          <a:latin typeface="Times New Roman"/>
                          <a:cs typeface="Times New Roman"/>
                        </a:rPr>
                        <a:t> </a:t>
                      </a:r>
                      <a:r>
                        <a:rPr sz="700" dirty="0">
                          <a:latin typeface="Times New Roman"/>
                          <a:cs typeface="Times New Roman"/>
                        </a:rPr>
                        <a:t>etmektedirler.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Piyasa </a:t>
                      </a:r>
                      <a:r>
                        <a:rPr sz="900" b="1" spc="10" dirty="0">
                          <a:solidFill>
                            <a:srgbClr val="330066"/>
                          </a:solidFill>
                          <a:latin typeface="Times New Roman"/>
                          <a:cs typeface="Times New Roman"/>
                        </a:rPr>
                        <a:t>Faiz</a:t>
                      </a:r>
                      <a:r>
                        <a:rPr sz="900" b="1" spc="15" dirty="0">
                          <a:solidFill>
                            <a:srgbClr val="330066"/>
                          </a:solidFill>
                          <a:latin typeface="Times New Roman"/>
                          <a:cs typeface="Times New Roman"/>
                        </a:rPr>
                        <a:t> Oranı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05410" algn="just">
                        <a:lnSpc>
                          <a:spcPct val="109100"/>
                        </a:lnSpc>
                        <a:spcBef>
                          <a:spcPts val="120"/>
                        </a:spcBef>
                      </a:pPr>
                      <a:r>
                        <a:rPr sz="550" b="1" spc="15" dirty="0">
                          <a:latin typeface="Times New Roman"/>
                          <a:cs typeface="Times New Roman"/>
                        </a:rPr>
                        <a:t>Risksiz Faiz </a:t>
                      </a:r>
                      <a:r>
                        <a:rPr sz="550" b="1" spc="10" dirty="0">
                          <a:latin typeface="Times New Roman"/>
                          <a:cs typeface="Times New Roman"/>
                        </a:rPr>
                        <a:t>Oranı: </a:t>
                      </a:r>
                      <a:r>
                        <a:rPr sz="550" spc="10" dirty="0">
                          <a:latin typeface="Times New Roman"/>
                          <a:cs typeface="Times New Roman"/>
                        </a:rPr>
                        <a:t>Enflasyon beklenmiyorsa risksiz bir </a:t>
                      </a:r>
                      <a:r>
                        <a:rPr sz="550" spc="15" dirty="0">
                          <a:latin typeface="Times New Roman"/>
                          <a:cs typeface="Times New Roman"/>
                        </a:rPr>
                        <a:t>menkul </a:t>
                      </a:r>
                      <a:r>
                        <a:rPr sz="550" spc="10" dirty="0">
                          <a:latin typeface="Times New Roman"/>
                          <a:cs typeface="Times New Roman"/>
                        </a:rPr>
                        <a:t>kıymetin </a:t>
                      </a:r>
                      <a:r>
                        <a:rPr sz="550" spc="5" dirty="0">
                          <a:latin typeface="Times New Roman"/>
                          <a:cs typeface="Times New Roman"/>
                        </a:rPr>
                        <a:t>faiz  </a:t>
                      </a:r>
                      <a:r>
                        <a:rPr sz="550" spc="10" dirty="0">
                          <a:latin typeface="Times New Roman"/>
                          <a:cs typeface="Times New Roman"/>
                        </a:rPr>
                        <a:t>oranıdır.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04139" algn="just">
                        <a:lnSpc>
                          <a:spcPct val="107200"/>
                        </a:lnSpc>
                      </a:pPr>
                      <a:r>
                        <a:rPr sz="550" b="1" spc="10" dirty="0">
                          <a:latin typeface="Times New Roman"/>
                          <a:cs typeface="Times New Roman"/>
                        </a:rPr>
                        <a:t>Geri </a:t>
                      </a:r>
                      <a:r>
                        <a:rPr sz="550" b="1" spc="15" dirty="0">
                          <a:latin typeface="Times New Roman"/>
                          <a:cs typeface="Times New Roman"/>
                        </a:rPr>
                        <a:t>Ödenmeme </a:t>
                      </a:r>
                      <a:r>
                        <a:rPr sz="550" b="1" spc="10" dirty="0">
                          <a:latin typeface="Times New Roman"/>
                          <a:cs typeface="Times New Roman"/>
                        </a:rPr>
                        <a:t>Riski </a:t>
                      </a:r>
                      <a:r>
                        <a:rPr sz="550" b="1" spc="15" dirty="0">
                          <a:latin typeface="Times New Roman"/>
                          <a:cs typeface="Times New Roman"/>
                        </a:rPr>
                        <a:t>Primi: </a:t>
                      </a:r>
                      <a:r>
                        <a:rPr sz="550" spc="15" dirty="0">
                          <a:latin typeface="Times New Roman"/>
                          <a:cs typeface="Times New Roman"/>
                        </a:rPr>
                        <a:t>Borçlunun </a:t>
                      </a:r>
                      <a:r>
                        <a:rPr sz="550" spc="5" dirty="0">
                          <a:latin typeface="Times New Roman"/>
                          <a:cs typeface="Times New Roman"/>
                        </a:rPr>
                        <a:t>faiz </a:t>
                      </a:r>
                      <a:r>
                        <a:rPr sz="550" spc="10" dirty="0">
                          <a:latin typeface="Times New Roman"/>
                          <a:cs typeface="Times New Roman"/>
                        </a:rPr>
                        <a:t>ve/veya anaparayı </a:t>
                      </a:r>
                      <a:r>
                        <a:rPr sz="550" spc="15" dirty="0">
                          <a:latin typeface="Times New Roman"/>
                          <a:cs typeface="Times New Roman"/>
                        </a:rPr>
                        <a:t>ödememesi  durumudur. </a:t>
                      </a:r>
                      <a:r>
                        <a:rPr sz="550" spc="10" dirty="0">
                          <a:latin typeface="Times New Roman"/>
                          <a:cs typeface="Times New Roman"/>
                        </a:rPr>
                        <a:t>Dolayısıyla </a:t>
                      </a:r>
                      <a:r>
                        <a:rPr sz="550" spc="15" dirty="0">
                          <a:latin typeface="Times New Roman"/>
                          <a:cs typeface="Times New Roman"/>
                        </a:rPr>
                        <a:t>menkul </a:t>
                      </a:r>
                      <a:r>
                        <a:rPr sz="550" spc="10" dirty="0">
                          <a:latin typeface="Times New Roman"/>
                          <a:cs typeface="Times New Roman"/>
                        </a:rPr>
                        <a:t>değerin piyasa </a:t>
                      </a:r>
                      <a:r>
                        <a:rPr sz="550" spc="5" dirty="0">
                          <a:latin typeface="Times New Roman"/>
                          <a:cs typeface="Times New Roman"/>
                        </a:rPr>
                        <a:t>faiz </a:t>
                      </a:r>
                      <a:r>
                        <a:rPr sz="550" spc="15" dirty="0">
                          <a:latin typeface="Times New Roman"/>
                          <a:cs typeface="Times New Roman"/>
                        </a:rPr>
                        <a:t>oranını</a:t>
                      </a:r>
                      <a:r>
                        <a:rPr sz="550" spc="-50" dirty="0">
                          <a:latin typeface="Times New Roman"/>
                          <a:cs typeface="Times New Roman"/>
                        </a:rPr>
                        <a:t> </a:t>
                      </a:r>
                      <a:r>
                        <a:rPr sz="550" spc="10" dirty="0">
                          <a:latin typeface="Times New Roman"/>
                          <a:cs typeface="Times New Roman"/>
                        </a:rPr>
                        <a:t>etkiler.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02870" algn="just">
                        <a:lnSpc>
                          <a:spcPct val="107200"/>
                        </a:lnSpc>
                        <a:spcBef>
                          <a:spcPts val="5"/>
                        </a:spcBef>
                      </a:pPr>
                      <a:r>
                        <a:rPr sz="550" b="1" spc="10" dirty="0">
                          <a:latin typeface="Times New Roman"/>
                          <a:cs typeface="Times New Roman"/>
                        </a:rPr>
                        <a:t>Likidite Riski Primi: </a:t>
                      </a:r>
                      <a:r>
                        <a:rPr sz="550" spc="15" dirty="0">
                          <a:latin typeface="Times New Roman"/>
                          <a:cs typeface="Times New Roman"/>
                        </a:rPr>
                        <a:t>Menkul  </a:t>
                      </a:r>
                      <a:r>
                        <a:rPr sz="550" spc="10" dirty="0">
                          <a:latin typeface="Times New Roman"/>
                          <a:cs typeface="Times New Roman"/>
                        </a:rPr>
                        <a:t>kıymetin likidite kabiliyetinin yetersizlik  </a:t>
                      </a:r>
                      <a:r>
                        <a:rPr sz="550" spc="15" dirty="0">
                          <a:latin typeface="Times New Roman"/>
                          <a:cs typeface="Times New Roman"/>
                        </a:rPr>
                        <a:t>derecesini</a:t>
                      </a:r>
                      <a:r>
                        <a:rPr sz="550" spc="-3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02870" algn="just">
                        <a:lnSpc>
                          <a:spcPct val="107300"/>
                        </a:lnSpc>
                      </a:pPr>
                      <a:r>
                        <a:rPr sz="550" b="1" spc="20" dirty="0">
                          <a:latin typeface="Times New Roman"/>
                          <a:cs typeface="Times New Roman"/>
                        </a:rPr>
                        <a:t>Vade </a:t>
                      </a:r>
                      <a:r>
                        <a:rPr sz="550" b="1" spc="10" dirty="0">
                          <a:latin typeface="Times New Roman"/>
                          <a:cs typeface="Times New Roman"/>
                        </a:rPr>
                        <a:t>Riski Primi: </a:t>
                      </a:r>
                      <a:r>
                        <a:rPr sz="550" spc="15" dirty="0">
                          <a:latin typeface="Times New Roman"/>
                          <a:cs typeface="Times New Roman"/>
                        </a:rPr>
                        <a:t>Menkul </a:t>
                      </a:r>
                      <a:r>
                        <a:rPr sz="550" spc="10" dirty="0">
                          <a:latin typeface="Times New Roman"/>
                          <a:cs typeface="Times New Roman"/>
                        </a:rPr>
                        <a:t>değerin vadesi uzadıkça vade riski artmaktadır.  </a:t>
                      </a:r>
                      <a:r>
                        <a:rPr sz="550" spc="15" dirty="0">
                          <a:latin typeface="Times New Roman"/>
                          <a:cs typeface="Times New Roman"/>
                        </a:rPr>
                        <a:t>Vade </a:t>
                      </a:r>
                      <a:r>
                        <a:rPr sz="550" spc="10" dirty="0">
                          <a:latin typeface="Times New Roman"/>
                          <a:cs typeface="Times New Roman"/>
                        </a:rPr>
                        <a:t>arttıkça belirsizliğin, belirsizlik arttıkça riskin </a:t>
                      </a:r>
                      <a:r>
                        <a:rPr sz="550" spc="5" dirty="0">
                          <a:latin typeface="Times New Roman"/>
                          <a:cs typeface="Times New Roman"/>
                        </a:rPr>
                        <a:t>artacağı </a:t>
                      </a:r>
                      <a:r>
                        <a:rPr sz="550" spc="15" dirty="0">
                          <a:latin typeface="Times New Roman"/>
                          <a:cs typeface="Times New Roman"/>
                        </a:rPr>
                        <a:t>temel </a:t>
                      </a:r>
                      <a:r>
                        <a:rPr sz="550" spc="10" dirty="0">
                          <a:latin typeface="Times New Roman"/>
                          <a:cs typeface="Times New Roman"/>
                        </a:rPr>
                        <a:t>finans  kuralıdır.</a:t>
                      </a:r>
                      <a:endParaRPr sz="550">
                        <a:latin typeface="Times New Roman"/>
                        <a:cs typeface="Times New Roman"/>
                      </a:endParaRPr>
                    </a:p>
                    <a:p>
                      <a:pPr>
                        <a:lnSpc>
                          <a:spcPct val="100000"/>
                        </a:lnSpc>
                        <a:spcBef>
                          <a:spcPts val="10"/>
                        </a:spcBef>
                      </a:pPr>
                      <a:endParaRPr sz="600">
                        <a:latin typeface="Times New Roman"/>
                        <a:cs typeface="Times New Roman"/>
                      </a:endParaRPr>
                    </a:p>
                    <a:p>
                      <a:pPr marL="27305" marR="104139" algn="just">
                        <a:lnSpc>
                          <a:spcPct val="106400"/>
                        </a:lnSpc>
                      </a:pPr>
                      <a:r>
                        <a:rPr sz="550" b="1" spc="15" dirty="0">
                          <a:latin typeface="Times New Roman"/>
                          <a:cs typeface="Times New Roman"/>
                        </a:rPr>
                        <a:t>Yeniden Yatırım </a:t>
                      </a:r>
                      <a:r>
                        <a:rPr sz="550" b="1" spc="10" dirty="0">
                          <a:latin typeface="Times New Roman"/>
                          <a:cs typeface="Times New Roman"/>
                        </a:rPr>
                        <a:t>Riski </a:t>
                      </a:r>
                      <a:r>
                        <a:rPr sz="550" b="1" spc="15" dirty="0">
                          <a:latin typeface="Times New Roman"/>
                          <a:cs typeface="Times New Roman"/>
                        </a:rPr>
                        <a:t>Primi: </a:t>
                      </a:r>
                      <a:r>
                        <a:rPr sz="550" spc="10" dirty="0">
                          <a:latin typeface="Times New Roman"/>
                          <a:cs typeface="Times New Roman"/>
                        </a:rPr>
                        <a:t>Tahvil/Bonoların vadesi dolduğunda alınan  anaparanın yeniden yatırılması </a:t>
                      </a:r>
                      <a:r>
                        <a:rPr sz="550" spc="15" dirty="0">
                          <a:latin typeface="Times New Roman"/>
                          <a:cs typeface="Times New Roman"/>
                        </a:rPr>
                        <a:t>durumunda </a:t>
                      </a:r>
                      <a:r>
                        <a:rPr sz="550" spc="10" dirty="0">
                          <a:latin typeface="Times New Roman"/>
                          <a:cs typeface="Times New Roman"/>
                        </a:rPr>
                        <a:t>getirinin azalmasına yol açan faiz  oranlarındaki </a:t>
                      </a:r>
                      <a:r>
                        <a:rPr sz="550" spc="20" dirty="0">
                          <a:latin typeface="Times New Roman"/>
                          <a:cs typeface="Times New Roman"/>
                        </a:rPr>
                        <a:t>düşme </a:t>
                      </a:r>
                      <a:r>
                        <a:rPr sz="550" spc="10" dirty="0">
                          <a:latin typeface="Times New Roman"/>
                          <a:cs typeface="Times New Roman"/>
                        </a:rPr>
                        <a:t>riski olarak</a:t>
                      </a:r>
                      <a:r>
                        <a:rPr sz="550" spc="-30" dirty="0">
                          <a:latin typeface="Times New Roman"/>
                          <a:cs typeface="Times New Roman"/>
                        </a:rPr>
                        <a:t> </a:t>
                      </a:r>
                      <a:r>
                        <a:rPr sz="550" spc="10" dirty="0">
                          <a:latin typeface="Times New Roman"/>
                          <a:cs typeface="Times New Roman"/>
                        </a:rPr>
                        <a:t>tanımlanır.</a:t>
                      </a:r>
                      <a:endParaRPr sz="550">
                        <a:latin typeface="Times New Roman"/>
                        <a:cs typeface="Times New Roman"/>
                      </a:endParaRPr>
                    </a:p>
                  </a:txBody>
                  <a:tcPr marL="0" marR="0" marT="152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15" dirty="0">
                          <a:solidFill>
                            <a:srgbClr val="330066"/>
                          </a:solidFill>
                          <a:latin typeface="Times New Roman"/>
                          <a:cs typeface="Times New Roman"/>
                        </a:rPr>
                        <a:t>Türkiye</a:t>
                      </a:r>
                      <a:r>
                        <a:rPr sz="900" b="1" spc="5" dirty="0">
                          <a:solidFill>
                            <a:srgbClr val="330066"/>
                          </a:solidFill>
                          <a:latin typeface="Times New Roman"/>
                          <a:cs typeface="Times New Roman"/>
                        </a:rPr>
                        <a:t> </a:t>
                      </a:r>
                      <a:r>
                        <a:rPr sz="900" b="1" spc="10" dirty="0">
                          <a:solidFill>
                            <a:srgbClr val="330066"/>
                          </a:solidFill>
                          <a:latin typeface="Times New Roman"/>
                          <a:cs typeface="Times New Roman"/>
                        </a:rPr>
                        <a:t>Ekonomisi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nSpc>
                          <a:spcPct val="100000"/>
                        </a:lnSpc>
                      </a:pPr>
                      <a:r>
                        <a:rPr sz="550" spc="10" dirty="0">
                          <a:solidFill>
                            <a:srgbClr val="FF0000"/>
                          </a:solidFill>
                          <a:latin typeface="Times New Roman"/>
                          <a:cs typeface="Times New Roman"/>
                        </a:rPr>
                        <a:t>Türkiye </a:t>
                      </a:r>
                      <a:r>
                        <a:rPr sz="550" spc="15" dirty="0">
                          <a:solidFill>
                            <a:srgbClr val="FF0000"/>
                          </a:solidFill>
                          <a:latin typeface="Times New Roman"/>
                          <a:cs typeface="Times New Roman"/>
                        </a:rPr>
                        <a:t>ekonomisi: </a:t>
                      </a:r>
                      <a:r>
                        <a:rPr sz="550" spc="10" dirty="0">
                          <a:solidFill>
                            <a:srgbClr val="FF0000"/>
                          </a:solidFill>
                          <a:latin typeface="Times New Roman"/>
                          <a:cs typeface="Times New Roman"/>
                        </a:rPr>
                        <a:t>yüksek </a:t>
                      </a:r>
                      <a:r>
                        <a:rPr sz="550" spc="5" dirty="0">
                          <a:solidFill>
                            <a:srgbClr val="FF0000"/>
                          </a:solidFill>
                          <a:latin typeface="Times New Roman"/>
                          <a:cs typeface="Times New Roman"/>
                        </a:rPr>
                        <a:t>faiz </a:t>
                      </a:r>
                      <a:r>
                        <a:rPr sz="550" spc="10" dirty="0">
                          <a:solidFill>
                            <a:srgbClr val="FF0000"/>
                          </a:solidFill>
                          <a:latin typeface="Times New Roman"/>
                          <a:cs typeface="Times New Roman"/>
                        </a:rPr>
                        <a:t>ve </a:t>
                      </a:r>
                      <a:r>
                        <a:rPr sz="550" spc="20" dirty="0">
                          <a:solidFill>
                            <a:srgbClr val="FF0000"/>
                          </a:solidFill>
                          <a:latin typeface="Times New Roman"/>
                          <a:cs typeface="Times New Roman"/>
                        </a:rPr>
                        <a:t>düşük </a:t>
                      </a:r>
                      <a:r>
                        <a:rPr sz="550" spc="15" dirty="0">
                          <a:solidFill>
                            <a:srgbClr val="FF0000"/>
                          </a:solidFill>
                          <a:latin typeface="Times New Roman"/>
                          <a:cs typeface="Times New Roman"/>
                        </a:rPr>
                        <a:t>kur</a:t>
                      </a:r>
                      <a:r>
                        <a:rPr sz="550" spc="-50" dirty="0">
                          <a:solidFill>
                            <a:srgbClr val="FF0000"/>
                          </a:solidFill>
                          <a:latin typeface="Times New Roman"/>
                          <a:cs typeface="Times New Roman"/>
                        </a:rPr>
                        <a:t> </a:t>
                      </a:r>
                      <a:r>
                        <a:rPr sz="550" spc="15" dirty="0">
                          <a:solidFill>
                            <a:srgbClr val="FF0000"/>
                          </a:solidFill>
                          <a:latin typeface="Times New Roman"/>
                          <a:cs typeface="Times New Roman"/>
                        </a:rPr>
                        <a:t>kıskacında…</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3510" algn="just">
                        <a:lnSpc>
                          <a:spcPct val="106400"/>
                        </a:lnSpc>
                      </a:pPr>
                      <a:r>
                        <a:rPr sz="550" b="1" spc="15" dirty="0">
                          <a:latin typeface="Times New Roman"/>
                          <a:cs typeface="Times New Roman"/>
                        </a:rPr>
                        <a:t>Türkiye</a:t>
                      </a:r>
                      <a:r>
                        <a:rPr sz="550" b="1" spc="165" dirty="0">
                          <a:latin typeface="Times New Roman"/>
                          <a:cs typeface="Times New Roman"/>
                        </a:rPr>
                        <a:t> </a:t>
                      </a:r>
                      <a:r>
                        <a:rPr sz="550" b="1" spc="15" dirty="0">
                          <a:latin typeface="Times New Roman"/>
                          <a:cs typeface="Times New Roman"/>
                        </a:rPr>
                        <a:t>olarak kalkınmada  </a:t>
                      </a:r>
                      <a:r>
                        <a:rPr sz="550" b="1" spc="10" dirty="0">
                          <a:latin typeface="Times New Roman"/>
                          <a:cs typeface="Times New Roman"/>
                        </a:rPr>
                        <a:t>ihracat modelini </a:t>
                      </a:r>
                      <a:r>
                        <a:rPr sz="550" b="1" spc="15" dirty="0">
                          <a:latin typeface="Times New Roman"/>
                          <a:cs typeface="Times New Roman"/>
                        </a:rPr>
                        <a:t>benimsemiş  isek para  </a:t>
                      </a:r>
                      <a:r>
                        <a:rPr sz="550" b="1" spc="10" dirty="0">
                          <a:latin typeface="Times New Roman"/>
                          <a:cs typeface="Times New Roman"/>
                        </a:rPr>
                        <a:t>politikalarımızı </a:t>
                      </a:r>
                      <a:r>
                        <a:rPr sz="550" b="1" spc="20" dirty="0">
                          <a:latin typeface="Times New Roman"/>
                          <a:cs typeface="Times New Roman"/>
                        </a:rPr>
                        <a:t>ve </a:t>
                      </a:r>
                      <a:r>
                        <a:rPr sz="550" b="1" spc="10" dirty="0">
                          <a:latin typeface="Times New Roman"/>
                          <a:cs typeface="Times New Roman"/>
                        </a:rPr>
                        <a:t>diğer </a:t>
                      </a:r>
                      <a:r>
                        <a:rPr sz="550" b="1" spc="15" dirty="0">
                          <a:latin typeface="Times New Roman"/>
                          <a:cs typeface="Times New Roman"/>
                        </a:rPr>
                        <a:t>makro ekonomik </a:t>
                      </a:r>
                      <a:r>
                        <a:rPr sz="550" b="1" spc="10" dirty="0">
                          <a:latin typeface="Times New Roman"/>
                          <a:cs typeface="Times New Roman"/>
                        </a:rPr>
                        <a:t>politikalarımızı da </a:t>
                      </a:r>
                      <a:r>
                        <a:rPr sz="550" b="1" spc="15" dirty="0">
                          <a:latin typeface="Times New Roman"/>
                          <a:cs typeface="Times New Roman"/>
                        </a:rPr>
                        <a:t>bu modele  uydurmamız</a:t>
                      </a:r>
                      <a:r>
                        <a:rPr sz="550" b="1" spc="10" dirty="0">
                          <a:latin typeface="Times New Roman"/>
                          <a:cs typeface="Times New Roman"/>
                        </a:rPr>
                        <a:t> gereklidir.</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10" dirty="0">
                          <a:solidFill>
                            <a:srgbClr val="FF0000"/>
                          </a:solidFill>
                          <a:latin typeface="Times New Roman"/>
                          <a:cs typeface="Times New Roman"/>
                        </a:rPr>
                        <a:t>Örneğin;</a:t>
                      </a:r>
                      <a:endParaRPr sz="550">
                        <a:latin typeface="Times New Roman"/>
                        <a:cs typeface="Times New Roman"/>
                      </a:endParaRPr>
                    </a:p>
                    <a:p>
                      <a:pPr>
                        <a:lnSpc>
                          <a:spcPct val="100000"/>
                        </a:lnSpc>
                        <a:spcBef>
                          <a:spcPts val="20"/>
                        </a:spcBef>
                      </a:pPr>
                      <a:endParaRPr sz="600">
                        <a:latin typeface="Times New Roman"/>
                        <a:cs typeface="Times New Roman"/>
                      </a:endParaRPr>
                    </a:p>
                    <a:p>
                      <a:pPr marL="27305" marR="142240" algn="just">
                        <a:lnSpc>
                          <a:spcPct val="106400"/>
                        </a:lnSpc>
                        <a:spcBef>
                          <a:spcPts val="5"/>
                        </a:spcBef>
                        <a:buChar char="-"/>
                        <a:tabLst>
                          <a:tab pos="74930" algn="l"/>
                        </a:tabLst>
                      </a:pPr>
                      <a:r>
                        <a:rPr sz="550" spc="15" dirty="0">
                          <a:latin typeface="Times New Roman"/>
                          <a:cs typeface="Times New Roman"/>
                        </a:rPr>
                        <a:t>Ekonomisi büyük oranda </a:t>
                      </a:r>
                      <a:r>
                        <a:rPr sz="550" spc="10" dirty="0">
                          <a:latin typeface="Times New Roman"/>
                          <a:cs typeface="Times New Roman"/>
                        </a:rPr>
                        <a:t>ihracata dayalı olan </a:t>
                      </a:r>
                      <a:r>
                        <a:rPr sz="550" b="1" spc="15" dirty="0">
                          <a:latin typeface="Times New Roman"/>
                          <a:cs typeface="Times New Roman"/>
                        </a:rPr>
                        <a:t>ÇİN, </a:t>
                      </a:r>
                      <a:r>
                        <a:rPr sz="550" spc="10" dirty="0">
                          <a:latin typeface="Times New Roman"/>
                          <a:cs typeface="Times New Roman"/>
                        </a:rPr>
                        <a:t>ihracatını yüksek </a:t>
                      </a:r>
                      <a:r>
                        <a:rPr sz="550" spc="15" dirty="0">
                          <a:latin typeface="Times New Roman"/>
                          <a:cs typeface="Times New Roman"/>
                        </a:rPr>
                        <a:t>tutmak  </a:t>
                      </a:r>
                      <a:r>
                        <a:rPr sz="550" spc="10" dirty="0">
                          <a:latin typeface="Times New Roman"/>
                          <a:cs typeface="Times New Roman"/>
                        </a:rPr>
                        <a:t>için yüksek </a:t>
                      </a:r>
                      <a:r>
                        <a:rPr sz="550" spc="15" dirty="0">
                          <a:latin typeface="Times New Roman"/>
                          <a:cs typeface="Times New Roman"/>
                        </a:rPr>
                        <a:t>döviz </a:t>
                      </a:r>
                      <a:r>
                        <a:rPr sz="550" spc="10" dirty="0">
                          <a:latin typeface="Times New Roman"/>
                          <a:cs typeface="Times New Roman"/>
                        </a:rPr>
                        <a:t>rezervi bulundurarak </a:t>
                      </a:r>
                      <a:r>
                        <a:rPr sz="550" spc="15" dirty="0">
                          <a:latin typeface="Times New Roman"/>
                          <a:cs typeface="Times New Roman"/>
                        </a:rPr>
                        <a:t>kendi </a:t>
                      </a:r>
                      <a:r>
                        <a:rPr sz="550" spc="10" dirty="0">
                          <a:latin typeface="Times New Roman"/>
                          <a:cs typeface="Times New Roman"/>
                        </a:rPr>
                        <a:t>parasının değerini </a:t>
                      </a:r>
                      <a:r>
                        <a:rPr sz="550" spc="15" dirty="0">
                          <a:latin typeface="Times New Roman"/>
                          <a:cs typeface="Times New Roman"/>
                        </a:rPr>
                        <a:t>düşük  </a:t>
                      </a:r>
                      <a:r>
                        <a:rPr sz="550" spc="10" dirty="0">
                          <a:latin typeface="Times New Roman"/>
                          <a:cs typeface="Times New Roman"/>
                        </a:rPr>
                        <a:t>tutmaktadır.</a:t>
                      </a:r>
                      <a:endParaRPr sz="550">
                        <a:latin typeface="Times New Roman"/>
                        <a:cs typeface="Times New Roman"/>
                      </a:endParaRPr>
                    </a:p>
                    <a:p>
                      <a:pPr>
                        <a:lnSpc>
                          <a:spcPct val="100000"/>
                        </a:lnSpc>
                        <a:spcBef>
                          <a:spcPts val="5"/>
                        </a:spcBef>
                        <a:buFont typeface="Times New Roman"/>
                        <a:buChar char="-"/>
                      </a:pPr>
                      <a:endParaRPr sz="600">
                        <a:latin typeface="Times New Roman"/>
                        <a:cs typeface="Times New Roman"/>
                      </a:endParaRPr>
                    </a:p>
                    <a:p>
                      <a:pPr marL="27305" marR="142240" algn="just">
                        <a:lnSpc>
                          <a:spcPct val="107300"/>
                        </a:lnSpc>
                        <a:buFont typeface="Times New Roman"/>
                        <a:buChar char="-"/>
                        <a:tabLst>
                          <a:tab pos="73660" algn="l"/>
                        </a:tabLst>
                      </a:pPr>
                      <a:r>
                        <a:rPr sz="550" b="1" spc="25" dirty="0">
                          <a:latin typeface="Times New Roman"/>
                          <a:cs typeface="Times New Roman"/>
                        </a:rPr>
                        <a:t>ABD </a:t>
                      </a:r>
                      <a:r>
                        <a:rPr sz="550" spc="10" dirty="0">
                          <a:latin typeface="Times New Roman"/>
                          <a:cs typeface="Times New Roman"/>
                        </a:rPr>
                        <a:t>ithalatı ile ihracatı arasındaki dengeyi koruyabilmek, yüksek </a:t>
                      </a:r>
                      <a:r>
                        <a:rPr sz="550" spc="15" dirty="0">
                          <a:latin typeface="Times New Roman"/>
                          <a:cs typeface="Times New Roman"/>
                        </a:rPr>
                        <a:t>dış </a:t>
                      </a:r>
                      <a:r>
                        <a:rPr sz="550" spc="10" dirty="0">
                          <a:latin typeface="Times New Roman"/>
                          <a:cs typeface="Times New Roman"/>
                        </a:rPr>
                        <a:t>ticaret  ve </a:t>
                      </a:r>
                      <a:r>
                        <a:rPr sz="550" spc="15" dirty="0">
                          <a:latin typeface="Times New Roman"/>
                          <a:cs typeface="Times New Roman"/>
                        </a:rPr>
                        <a:t>bütçe </a:t>
                      </a:r>
                      <a:r>
                        <a:rPr sz="550" spc="10" dirty="0">
                          <a:latin typeface="Times New Roman"/>
                          <a:cs typeface="Times New Roman"/>
                        </a:rPr>
                        <a:t>açıklarını </a:t>
                      </a:r>
                      <a:r>
                        <a:rPr sz="550" spc="15" dirty="0">
                          <a:latin typeface="Times New Roman"/>
                          <a:cs typeface="Times New Roman"/>
                        </a:rPr>
                        <a:t>daha </a:t>
                      </a:r>
                      <a:r>
                        <a:rPr sz="550" spc="10" dirty="0">
                          <a:latin typeface="Times New Roman"/>
                          <a:cs typeface="Times New Roman"/>
                        </a:rPr>
                        <a:t>rahat finanse </a:t>
                      </a:r>
                      <a:r>
                        <a:rPr sz="550" spc="15" dirty="0">
                          <a:latin typeface="Times New Roman"/>
                          <a:cs typeface="Times New Roman"/>
                        </a:rPr>
                        <a:t>edebilmek </a:t>
                      </a:r>
                      <a:r>
                        <a:rPr sz="550" spc="10" dirty="0">
                          <a:latin typeface="Times New Roman"/>
                          <a:cs typeface="Times New Roman"/>
                        </a:rPr>
                        <a:t>için </a:t>
                      </a:r>
                      <a:r>
                        <a:rPr sz="550" spc="20" dirty="0">
                          <a:latin typeface="Times New Roman"/>
                          <a:cs typeface="Times New Roman"/>
                        </a:rPr>
                        <a:t>DOLARIN </a:t>
                      </a:r>
                      <a:r>
                        <a:rPr sz="550" spc="10" dirty="0">
                          <a:latin typeface="Times New Roman"/>
                          <a:cs typeface="Times New Roman"/>
                        </a:rPr>
                        <a:t>değerinin  </a:t>
                      </a:r>
                      <a:r>
                        <a:rPr sz="550" spc="15" dirty="0">
                          <a:latin typeface="Times New Roman"/>
                          <a:cs typeface="Times New Roman"/>
                        </a:rPr>
                        <a:t>düşmesine göz</a:t>
                      </a:r>
                      <a:r>
                        <a:rPr sz="550" spc="-45" dirty="0">
                          <a:latin typeface="Times New Roman"/>
                          <a:cs typeface="Times New Roman"/>
                        </a:rPr>
                        <a:t> </a:t>
                      </a:r>
                      <a:r>
                        <a:rPr sz="550" spc="10" dirty="0">
                          <a:latin typeface="Times New Roman"/>
                          <a:cs typeface="Times New Roman"/>
                        </a:rPr>
                        <a:t>yummaktadır.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1268095">
                  <a:extLst>
                    <a:ext uri="{9D8B030D-6E8A-4147-A177-3AD203B41FA5}">
                      <a16:colId xmlns:a16="http://schemas.microsoft.com/office/drawing/2014/main" val="20001"/>
                    </a:ext>
                  </a:extLst>
                </a:gridCol>
                <a:gridCol w="945514">
                  <a:extLst>
                    <a:ext uri="{9D8B030D-6E8A-4147-A177-3AD203B41FA5}">
                      <a16:colId xmlns:a16="http://schemas.microsoft.com/office/drawing/2014/main" val="20002"/>
                    </a:ext>
                  </a:extLst>
                </a:gridCol>
                <a:gridCol w="326389">
                  <a:extLst>
                    <a:ext uri="{9D8B030D-6E8A-4147-A177-3AD203B41FA5}">
                      <a16:colId xmlns:a16="http://schemas.microsoft.com/office/drawing/2014/main" val="20003"/>
                    </a:ext>
                  </a:extLst>
                </a:gridCol>
              </a:tblGrid>
              <a:tr h="441960">
                <a:tc rowSpan="18">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00"/>
                        </a:spcBef>
                      </a:pPr>
                      <a:r>
                        <a:rPr sz="900" b="1" spc="15" dirty="0">
                          <a:solidFill>
                            <a:srgbClr val="330066"/>
                          </a:solidFill>
                          <a:latin typeface="Times New Roman"/>
                          <a:cs typeface="Times New Roman"/>
                        </a:rPr>
                        <a:t>2017 Türkiye</a:t>
                      </a:r>
                      <a:r>
                        <a:rPr sz="900" b="1" dirty="0">
                          <a:solidFill>
                            <a:srgbClr val="330066"/>
                          </a:solidFill>
                          <a:latin typeface="Times New Roman"/>
                          <a:cs typeface="Times New Roman"/>
                        </a:rPr>
                        <a:t> </a:t>
                      </a:r>
                      <a:r>
                        <a:rPr sz="900" b="1" spc="10" dirty="0">
                          <a:solidFill>
                            <a:srgbClr val="330066"/>
                          </a:solidFill>
                          <a:latin typeface="Times New Roman"/>
                          <a:cs typeface="Times New Roman"/>
                        </a:rPr>
                        <a:t>Ekonomisi</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0393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45"/>
                        </a:lnSpc>
                        <a:spcBef>
                          <a:spcPts val="170"/>
                        </a:spcBef>
                      </a:pPr>
                      <a:r>
                        <a:rPr sz="500" spc="5" dirty="0">
                          <a:latin typeface="Times New Roman"/>
                          <a:cs typeface="Times New Roman"/>
                        </a:rPr>
                        <a:t>İşşizlik</a:t>
                      </a:r>
                      <a:r>
                        <a:rPr sz="500" spc="15" dirty="0">
                          <a:latin typeface="Times New Roman"/>
                          <a:cs typeface="Times New Roman"/>
                        </a:rPr>
                        <a:t> </a:t>
                      </a:r>
                      <a:r>
                        <a:rPr sz="500" spc="5" dirty="0">
                          <a:latin typeface="Times New Roman"/>
                          <a:cs typeface="Times New Roman"/>
                        </a:rPr>
                        <a:t>Oranı</a:t>
                      </a:r>
                      <a:endParaRPr sz="500">
                        <a:latin typeface="Times New Roman"/>
                        <a:cs typeface="Times New Roman"/>
                      </a:endParaRPr>
                    </a:p>
                  </a:txBody>
                  <a:tcPr marL="0" marR="0" marT="21590" marB="0">
                    <a:lnT w="3175">
                      <a:solidFill>
                        <a:srgbClr val="669999"/>
                      </a:solidFill>
                      <a:prstDash val="solid"/>
                    </a:lnT>
                  </a:tcPr>
                </a:tc>
                <a:tc>
                  <a:txBody>
                    <a:bodyPr/>
                    <a:lstStyle/>
                    <a:p>
                      <a:pPr marL="100330">
                        <a:lnSpc>
                          <a:spcPts val="545"/>
                        </a:lnSpc>
                        <a:spcBef>
                          <a:spcPts val="170"/>
                        </a:spcBef>
                      </a:pPr>
                      <a:r>
                        <a:rPr sz="500" spc="5" dirty="0">
                          <a:latin typeface="Times New Roman"/>
                          <a:cs typeface="Times New Roman"/>
                        </a:rPr>
                        <a:t>: </a:t>
                      </a:r>
                      <a:r>
                        <a:rPr sz="500" b="1" spc="25" dirty="0">
                          <a:latin typeface="Times New Roman"/>
                          <a:cs typeface="Times New Roman"/>
                        </a:rPr>
                        <a:t>%</a:t>
                      </a:r>
                      <a:r>
                        <a:rPr sz="500" b="1" spc="-5" dirty="0">
                          <a:latin typeface="Times New Roman"/>
                          <a:cs typeface="Times New Roman"/>
                        </a:rPr>
                        <a:t> </a:t>
                      </a:r>
                      <a:r>
                        <a:rPr sz="500" b="1" spc="10" dirty="0">
                          <a:latin typeface="Times New Roman"/>
                          <a:cs typeface="Times New Roman"/>
                        </a:rPr>
                        <a:t>10.4</a:t>
                      </a:r>
                      <a:endParaRPr sz="500">
                        <a:latin typeface="Times New Roman"/>
                        <a:cs typeface="Times New Roman"/>
                      </a:endParaRPr>
                    </a:p>
                  </a:txBody>
                  <a:tcPr marL="0" marR="0" marT="21590" marB="0">
                    <a:lnT w="3175">
                      <a:solidFill>
                        <a:srgbClr val="669999"/>
                      </a:solidFill>
                      <a:prstDash val="solid"/>
                    </a:lnT>
                  </a:tcPr>
                </a:tc>
                <a:tc rowSpan="17">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8154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40"/>
                        </a:lnSpc>
                      </a:pPr>
                      <a:r>
                        <a:rPr sz="500" spc="5" dirty="0">
                          <a:latin typeface="Times New Roman"/>
                          <a:cs typeface="Times New Roman"/>
                        </a:rPr>
                        <a:t>Merkezi Hükümet</a:t>
                      </a:r>
                      <a:r>
                        <a:rPr sz="500" spc="60" dirty="0">
                          <a:latin typeface="Times New Roman"/>
                          <a:cs typeface="Times New Roman"/>
                        </a:rPr>
                        <a:t> </a:t>
                      </a:r>
                      <a:r>
                        <a:rPr sz="500" spc="10" dirty="0">
                          <a:latin typeface="Times New Roman"/>
                          <a:cs typeface="Times New Roman"/>
                        </a:rPr>
                        <a:t>Bütçe</a:t>
                      </a:r>
                      <a:endParaRPr sz="500">
                        <a:latin typeface="Times New Roman"/>
                        <a:cs typeface="Times New Roman"/>
                      </a:endParaRPr>
                    </a:p>
                  </a:txBody>
                  <a:tcPr marL="0" marR="0" marT="0" marB="0"/>
                </a:tc>
                <a:tc>
                  <a:txBody>
                    <a:bodyPr/>
                    <a:lstStyle/>
                    <a:p>
                      <a:pPr marL="100330">
                        <a:lnSpc>
                          <a:spcPts val="540"/>
                        </a:lnSpc>
                      </a:pPr>
                      <a:r>
                        <a:rPr sz="500" spc="5" dirty="0">
                          <a:latin typeface="Times New Roman"/>
                          <a:cs typeface="Times New Roman"/>
                        </a:rPr>
                        <a:t>: </a:t>
                      </a:r>
                      <a:r>
                        <a:rPr sz="500" b="1" spc="5" dirty="0">
                          <a:latin typeface="Times New Roman"/>
                          <a:cs typeface="Times New Roman"/>
                        </a:rPr>
                        <a:t>- </a:t>
                      </a:r>
                      <a:r>
                        <a:rPr sz="500" b="1" spc="10" dirty="0">
                          <a:latin typeface="Times New Roman"/>
                          <a:cs typeface="Times New Roman"/>
                        </a:rPr>
                        <a:t>6.4</a:t>
                      </a:r>
                      <a:r>
                        <a:rPr sz="500" b="1" spc="-5" dirty="0">
                          <a:latin typeface="Times New Roman"/>
                          <a:cs typeface="Times New Roman"/>
                        </a:rPr>
                        <a:t> </a:t>
                      </a:r>
                      <a:r>
                        <a:rPr sz="500" b="1" spc="5" dirty="0">
                          <a:latin typeface="Times New Roman"/>
                          <a:cs typeface="Times New Roman"/>
                        </a:rPr>
                        <a:t>milyar</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r h="8077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5" dirty="0">
                          <a:latin typeface="Times New Roman"/>
                          <a:cs typeface="Times New Roman"/>
                        </a:rPr>
                        <a:t>Gelecek </a:t>
                      </a:r>
                      <a:r>
                        <a:rPr sz="500" spc="10" dirty="0">
                          <a:latin typeface="Times New Roman"/>
                          <a:cs typeface="Times New Roman"/>
                        </a:rPr>
                        <a:t>12 Ay </a:t>
                      </a:r>
                      <a:r>
                        <a:rPr sz="500" spc="5" dirty="0">
                          <a:latin typeface="Times New Roman"/>
                          <a:cs typeface="Times New Roman"/>
                        </a:rPr>
                        <a:t>İçin </a:t>
                      </a:r>
                      <a:r>
                        <a:rPr sz="500" dirty="0">
                          <a:latin typeface="Times New Roman"/>
                          <a:cs typeface="Times New Roman"/>
                        </a:rPr>
                        <a:t>Enflasyon</a:t>
                      </a:r>
                      <a:r>
                        <a:rPr sz="500" spc="70" dirty="0">
                          <a:latin typeface="Times New Roman"/>
                          <a:cs typeface="Times New Roman"/>
                        </a:rPr>
                        <a:t> </a:t>
                      </a:r>
                      <a:r>
                        <a:rPr sz="500" dirty="0">
                          <a:latin typeface="Times New Roman"/>
                          <a:cs typeface="Times New Roman"/>
                        </a:rPr>
                        <a:t>tahmini</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%8.52</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8076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latin typeface="Times New Roman"/>
                          <a:cs typeface="Times New Roman"/>
                        </a:rPr>
                        <a:t>Cari </a:t>
                      </a:r>
                      <a:r>
                        <a:rPr sz="500" dirty="0">
                          <a:latin typeface="Times New Roman"/>
                          <a:cs typeface="Times New Roman"/>
                        </a:rPr>
                        <a:t>İşlemler</a:t>
                      </a:r>
                      <a:r>
                        <a:rPr sz="500" spc="45" dirty="0">
                          <a:latin typeface="Times New Roman"/>
                          <a:cs typeface="Times New Roman"/>
                        </a:rPr>
                        <a:t> </a:t>
                      </a:r>
                      <a:r>
                        <a:rPr sz="500" spc="5" dirty="0">
                          <a:latin typeface="Times New Roman"/>
                          <a:cs typeface="Times New Roman"/>
                        </a:rPr>
                        <a:t>Dengesi</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 </a:t>
                      </a:r>
                      <a:r>
                        <a:rPr sz="500" b="1" spc="5" dirty="0">
                          <a:latin typeface="Times New Roman"/>
                          <a:cs typeface="Times New Roman"/>
                        </a:rPr>
                        <a:t>- </a:t>
                      </a:r>
                      <a:r>
                        <a:rPr sz="500" b="1" spc="10" dirty="0">
                          <a:latin typeface="Times New Roman"/>
                          <a:cs typeface="Times New Roman"/>
                        </a:rPr>
                        <a:t>1.40 </a:t>
                      </a:r>
                      <a:r>
                        <a:rPr sz="500" b="1" spc="5" dirty="0">
                          <a:latin typeface="Times New Roman"/>
                          <a:cs typeface="Times New Roman"/>
                        </a:rPr>
                        <a:t>milyar</a:t>
                      </a:r>
                      <a:r>
                        <a:rPr sz="500" b="1" spc="10" dirty="0">
                          <a:latin typeface="Times New Roman"/>
                          <a:cs typeface="Times New Roman"/>
                        </a:rPr>
                        <a:t> dolar</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4"/>
                  </a:ext>
                </a:extLst>
              </a:tr>
              <a:tr h="8002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pPr>
                      <a:r>
                        <a:rPr sz="500" spc="5" dirty="0">
                          <a:latin typeface="Times New Roman"/>
                          <a:cs typeface="Times New Roman"/>
                        </a:rPr>
                        <a:t>Nakit </a:t>
                      </a:r>
                      <a:r>
                        <a:rPr sz="500" spc="10" dirty="0">
                          <a:latin typeface="Times New Roman"/>
                          <a:cs typeface="Times New Roman"/>
                        </a:rPr>
                        <a:t>Bütçe </a:t>
                      </a:r>
                      <a:r>
                        <a:rPr sz="500" spc="5" dirty="0">
                          <a:latin typeface="Times New Roman"/>
                          <a:cs typeface="Times New Roman"/>
                        </a:rPr>
                        <a:t>Dengesi</a:t>
                      </a:r>
                      <a:endParaRPr sz="500">
                        <a:latin typeface="Times New Roman"/>
                        <a:cs typeface="Times New Roman"/>
                      </a:endParaRPr>
                    </a:p>
                  </a:txBody>
                  <a:tcPr marL="0" marR="0" marT="0" marB="0"/>
                </a:tc>
                <a:tc>
                  <a:txBody>
                    <a:bodyPr/>
                    <a:lstStyle/>
                    <a:p>
                      <a:pPr marL="100330">
                        <a:lnSpc>
                          <a:spcPts val="530"/>
                        </a:lnSpc>
                      </a:pPr>
                      <a:r>
                        <a:rPr sz="500" spc="5" dirty="0">
                          <a:latin typeface="Times New Roman"/>
                          <a:cs typeface="Times New Roman"/>
                        </a:rPr>
                        <a:t>: </a:t>
                      </a:r>
                      <a:r>
                        <a:rPr sz="500" b="1" spc="5" dirty="0">
                          <a:latin typeface="Times New Roman"/>
                          <a:cs typeface="Times New Roman"/>
                        </a:rPr>
                        <a:t>- </a:t>
                      </a:r>
                      <a:r>
                        <a:rPr sz="500" b="1" spc="10" dirty="0">
                          <a:latin typeface="Times New Roman"/>
                          <a:cs typeface="Times New Roman"/>
                        </a:rPr>
                        <a:t>9.9 </a:t>
                      </a:r>
                      <a:r>
                        <a:rPr sz="500" b="1" spc="5" dirty="0">
                          <a:latin typeface="Times New Roman"/>
                          <a:cs typeface="Times New Roman"/>
                        </a:rPr>
                        <a:t>milyar</a:t>
                      </a:r>
                      <a:r>
                        <a:rPr sz="500" b="1" spc="10" dirty="0">
                          <a:latin typeface="Times New Roman"/>
                          <a:cs typeface="Times New Roman"/>
                        </a:rPr>
                        <a:t> </a:t>
                      </a:r>
                      <a:r>
                        <a:rPr sz="500" b="1" spc="15" dirty="0">
                          <a:latin typeface="Times New Roman"/>
                          <a:cs typeface="Times New Roman"/>
                        </a:rPr>
                        <a:t>TL</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5"/>
                  </a:ext>
                </a:extLst>
              </a:tr>
              <a:tr h="8001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pPr>
                      <a:r>
                        <a:rPr sz="500" spc="10" dirty="0">
                          <a:latin typeface="Times New Roman"/>
                          <a:cs typeface="Times New Roman"/>
                        </a:rPr>
                        <a:t>TÜFE</a:t>
                      </a:r>
                      <a:r>
                        <a:rPr sz="500" spc="15" dirty="0">
                          <a:latin typeface="Times New Roman"/>
                          <a:cs typeface="Times New Roman"/>
                        </a:rPr>
                        <a:t> </a:t>
                      </a:r>
                      <a:r>
                        <a:rPr sz="500" spc="5" dirty="0">
                          <a:latin typeface="Times New Roman"/>
                          <a:cs typeface="Times New Roman"/>
                        </a:rPr>
                        <a:t>(yıllık)/Eylül/Beklenti</a:t>
                      </a:r>
                      <a:endParaRPr sz="500">
                        <a:latin typeface="Times New Roman"/>
                        <a:cs typeface="Times New Roman"/>
                      </a:endParaRPr>
                    </a:p>
                  </a:txBody>
                  <a:tcPr marL="0" marR="0" marT="0" marB="0"/>
                </a:tc>
                <a:tc>
                  <a:txBody>
                    <a:bodyPr/>
                    <a:lstStyle/>
                    <a:p>
                      <a:pPr marL="100330">
                        <a:lnSpc>
                          <a:spcPts val="530"/>
                        </a:lnSpc>
                      </a:pPr>
                      <a:r>
                        <a:rPr sz="500" spc="5" dirty="0">
                          <a:latin typeface="Times New Roman"/>
                          <a:cs typeface="Times New Roman"/>
                        </a:rPr>
                        <a:t>: </a:t>
                      </a:r>
                      <a:r>
                        <a:rPr sz="500" b="1" spc="15" dirty="0">
                          <a:latin typeface="Times New Roman"/>
                          <a:cs typeface="Times New Roman"/>
                        </a:rPr>
                        <a:t>+</a:t>
                      </a:r>
                      <a:r>
                        <a:rPr sz="500" b="1" spc="-5" dirty="0">
                          <a:latin typeface="Times New Roman"/>
                          <a:cs typeface="Times New Roman"/>
                        </a:rPr>
                        <a:t> </a:t>
                      </a:r>
                      <a:r>
                        <a:rPr sz="500" b="1" spc="10" dirty="0">
                          <a:latin typeface="Times New Roman"/>
                          <a:cs typeface="Times New Roman"/>
                        </a:rPr>
                        <a:t>%11.10</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8076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latin typeface="Times New Roman"/>
                          <a:cs typeface="Times New Roman"/>
                        </a:rPr>
                        <a:t>ÜFE</a:t>
                      </a:r>
                      <a:r>
                        <a:rPr sz="500" spc="5" dirty="0">
                          <a:latin typeface="Times New Roman"/>
                          <a:cs typeface="Times New Roman"/>
                        </a:rPr>
                        <a:t> (yıllık)/Eylül/Beklenti</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 </a:t>
                      </a:r>
                      <a:r>
                        <a:rPr sz="500" b="1" spc="15" dirty="0">
                          <a:latin typeface="Times New Roman"/>
                          <a:cs typeface="Times New Roman"/>
                        </a:rPr>
                        <a:t>+</a:t>
                      </a:r>
                      <a:r>
                        <a:rPr sz="500" b="1" spc="-5" dirty="0">
                          <a:latin typeface="Times New Roman"/>
                          <a:cs typeface="Times New Roman"/>
                        </a:rPr>
                        <a:t> </a:t>
                      </a:r>
                      <a:r>
                        <a:rPr sz="500" b="1" spc="10" dirty="0">
                          <a:latin typeface="Times New Roman"/>
                          <a:cs typeface="Times New Roman"/>
                        </a:rPr>
                        <a:t>%16.60</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r h="8077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solidFill>
                            <a:srgbClr val="FF0000"/>
                          </a:solidFill>
                          <a:latin typeface="Times New Roman"/>
                          <a:cs typeface="Times New Roman"/>
                        </a:rPr>
                        <a:t>TCMB </a:t>
                      </a:r>
                      <a:r>
                        <a:rPr sz="500" spc="5" dirty="0">
                          <a:solidFill>
                            <a:srgbClr val="FF0000"/>
                          </a:solidFill>
                          <a:latin typeface="Times New Roman"/>
                          <a:cs typeface="Times New Roman"/>
                        </a:rPr>
                        <a:t>Gösterge Repo</a:t>
                      </a:r>
                      <a:r>
                        <a:rPr sz="500" spc="40" dirty="0">
                          <a:solidFill>
                            <a:srgbClr val="FF0000"/>
                          </a:solidFill>
                          <a:latin typeface="Times New Roman"/>
                          <a:cs typeface="Times New Roman"/>
                        </a:rPr>
                        <a:t> </a:t>
                      </a:r>
                      <a:r>
                        <a:rPr sz="500" spc="5" dirty="0">
                          <a:solidFill>
                            <a:srgbClr val="FF0000"/>
                          </a:solidFill>
                          <a:latin typeface="Times New Roman"/>
                          <a:cs typeface="Times New Roman"/>
                        </a:rPr>
                        <a:t>Faizi</a:t>
                      </a:r>
                      <a:endParaRPr sz="500">
                        <a:latin typeface="Times New Roman"/>
                        <a:cs typeface="Times New Roman"/>
                      </a:endParaRPr>
                    </a:p>
                  </a:txBody>
                  <a:tcPr marL="0" marR="0" marT="0" marB="0"/>
                </a:tc>
                <a:tc>
                  <a:txBody>
                    <a:bodyPr/>
                    <a:lstStyle/>
                    <a:p>
                      <a:pPr marL="100330">
                        <a:lnSpc>
                          <a:spcPts val="535"/>
                        </a:lnSpc>
                      </a:pPr>
                      <a:r>
                        <a:rPr sz="500" spc="5" dirty="0">
                          <a:solidFill>
                            <a:srgbClr val="FF0000"/>
                          </a:solidFill>
                          <a:latin typeface="Times New Roman"/>
                          <a:cs typeface="Times New Roman"/>
                        </a:rPr>
                        <a:t>: </a:t>
                      </a:r>
                      <a:r>
                        <a:rPr sz="500" b="1" spc="25" dirty="0">
                          <a:solidFill>
                            <a:srgbClr val="FF0000"/>
                          </a:solidFill>
                          <a:latin typeface="Times New Roman"/>
                          <a:cs typeface="Times New Roman"/>
                        </a:rPr>
                        <a:t>%</a:t>
                      </a:r>
                      <a:r>
                        <a:rPr sz="500" b="1" spc="-5" dirty="0">
                          <a:solidFill>
                            <a:srgbClr val="FF0000"/>
                          </a:solidFill>
                          <a:latin typeface="Times New Roman"/>
                          <a:cs typeface="Times New Roman"/>
                        </a:rPr>
                        <a:t> </a:t>
                      </a:r>
                      <a:r>
                        <a:rPr sz="500" b="1" spc="10" dirty="0">
                          <a:solidFill>
                            <a:srgbClr val="FF0000"/>
                          </a:solidFill>
                          <a:latin typeface="Times New Roman"/>
                          <a:cs typeface="Times New Roman"/>
                        </a:rPr>
                        <a:t>8.00</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r h="8076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solidFill>
                            <a:srgbClr val="FF0000"/>
                          </a:solidFill>
                          <a:latin typeface="Times New Roman"/>
                          <a:cs typeface="Times New Roman"/>
                        </a:rPr>
                        <a:t>TCMB </a:t>
                      </a:r>
                      <a:r>
                        <a:rPr sz="500" spc="5" dirty="0">
                          <a:solidFill>
                            <a:srgbClr val="FF0000"/>
                          </a:solidFill>
                          <a:latin typeface="Times New Roman"/>
                          <a:cs typeface="Times New Roman"/>
                        </a:rPr>
                        <a:t>Gecelik Borç </a:t>
                      </a:r>
                      <a:r>
                        <a:rPr sz="500" dirty="0">
                          <a:solidFill>
                            <a:srgbClr val="FF0000"/>
                          </a:solidFill>
                          <a:latin typeface="Times New Roman"/>
                          <a:cs typeface="Times New Roman"/>
                        </a:rPr>
                        <a:t>Verme</a:t>
                      </a:r>
                      <a:r>
                        <a:rPr sz="500" spc="75" dirty="0">
                          <a:solidFill>
                            <a:srgbClr val="FF0000"/>
                          </a:solidFill>
                          <a:latin typeface="Times New Roman"/>
                          <a:cs typeface="Times New Roman"/>
                        </a:rPr>
                        <a:t> </a:t>
                      </a:r>
                      <a:r>
                        <a:rPr sz="500" spc="10" dirty="0">
                          <a:solidFill>
                            <a:srgbClr val="FF0000"/>
                          </a:solidFill>
                          <a:latin typeface="Times New Roman"/>
                          <a:cs typeface="Times New Roman"/>
                        </a:rPr>
                        <a:t>Faizi</a:t>
                      </a:r>
                      <a:endParaRPr sz="500">
                        <a:latin typeface="Times New Roman"/>
                        <a:cs typeface="Times New Roman"/>
                      </a:endParaRPr>
                    </a:p>
                  </a:txBody>
                  <a:tcPr marL="0" marR="0" marT="0" marB="0"/>
                </a:tc>
                <a:tc>
                  <a:txBody>
                    <a:bodyPr/>
                    <a:lstStyle/>
                    <a:p>
                      <a:pPr marL="100330">
                        <a:lnSpc>
                          <a:spcPts val="535"/>
                        </a:lnSpc>
                      </a:pPr>
                      <a:r>
                        <a:rPr sz="500" spc="5" dirty="0">
                          <a:solidFill>
                            <a:srgbClr val="FF0000"/>
                          </a:solidFill>
                          <a:latin typeface="Times New Roman"/>
                          <a:cs typeface="Times New Roman"/>
                        </a:rPr>
                        <a:t>: </a:t>
                      </a:r>
                      <a:r>
                        <a:rPr sz="500" b="1" spc="25" dirty="0">
                          <a:solidFill>
                            <a:srgbClr val="FF0000"/>
                          </a:solidFill>
                          <a:latin typeface="Times New Roman"/>
                          <a:cs typeface="Times New Roman"/>
                        </a:rPr>
                        <a:t>%</a:t>
                      </a:r>
                      <a:r>
                        <a:rPr sz="500" b="1" spc="-5" dirty="0">
                          <a:solidFill>
                            <a:srgbClr val="FF0000"/>
                          </a:solidFill>
                          <a:latin typeface="Times New Roman"/>
                          <a:cs typeface="Times New Roman"/>
                        </a:rPr>
                        <a:t> </a:t>
                      </a:r>
                      <a:r>
                        <a:rPr sz="500" b="1" spc="10" dirty="0">
                          <a:solidFill>
                            <a:srgbClr val="FF0000"/>
                          </a:solidFill>
                          <a:latin typeface="Times New Roman"/>
                          <a:cs typeface="Times New Roman"/>
                        </a:rPr>
                        <a:t>9.25</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9"/>
                  </a:ext>
                </a:extLst>
              </a:tr>
              <a:tr h="8000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pPr>
                      <a:r>
                        <a:rPr sz="500" spc="10" dirty="0">
                          <a:latin typeface="Times New Roman"/>
                          <a:cs typeface="Times New Roman"/>
                        </a:rPr>
                        <a:t>Dış </a:t>
                      </a:r>
                      <a:r>
                        <a:rPr sz="500" spc="5" dirty="0">
                          <a:latin typeface="Times New Roman"/>
                          <a:cs typeface="Times New Roman"/>
                        </a:rPr>
                        <a:t>Ticaret</a:t>
                      </a:r>
                      <a:r>
                        <a:rPr sz="500" spc="15" dirty="0">
                          <a:latin typeface="Times New Roman"/>
                          <a:cs typeface="Times New Roman"/>
                        </a:rPr>
                        <a:t> </a:t>
                      </a:r>
                      <a:r>
                        <a:rPr sz="500" spc="5" dirty="0">
                          <a:latin typeface="Times New Roman"/>
                          <a:cs typeface="Times New Roman"/>
                        </a:rPr>
                        <a:t>Dengesi</a:t>
                      </a:r>
                      <a:endParaRPr sz="500">
                        <a:latin typeface="Times New Roman"/>
                        <a:cs typeface="Times New Roman"/>
                      </a:endParaRPr>
                    </a:p>
                  </a:txBody>
                  <a:tcPr marL="0" marR="0" marT="0" marB="0"/>
                </a:tc>
                <a:tc>
                  <a:txBody>
                    <a:bodyPr/>
                    <a:lstStyle/>
                    <a:p>
                      <a:pPr marL="100330">
                        <a:lnSpc>
                          <a:spcPts val="530"/>
                        </a:lnSpc>
                      </a:pPr>
                      <a:r>
                        <a:rPr sz="500" spc="5" dirty="0">
                          <a:latin typeface="Times New Roman"/>
                          <a:cs typeface="Times New Roman"/>
                        </a:rPr>
                        <a:t>: </a:t>
                      </a:r>
                      <a:r>
                        <a:rPr sz="500" b="1" spc="5" dirty="0">
                          <a:latin typeface="Times New Roman"/>
                          <a:cs typeface="Times New Roman"/>
                        </a:rPr>
                        <a:t>- </a:t>
                      </a:r>
                      <a:r>
                        <a:rPr sz="500" b="1" spc="10" dirty="0">
                          <a:latin typeface="Times New Roman"/>
                          <a:cs typeface="Times New Roman"/>
                        </a:rPr>
                        <a:t>5.87 </a:t>
                      </a:r>
                      <a:r>
                        <a:rPr sz="500" b="1" spc="5" dirty="0">
                          <a:latin typeface="Times New Roman"/>
                          <a:cs typeface="Times New Roman"/>
                        </a:rPr>
                        <a:t>milyar</a:t>
                      </a:r>
                      <a:r>
                        <a:rPr sz="500" b="1" spc="10" dirty="0">
                          <a:latin typeface="Times New Roman"/>
                          <a:cs typeface="Times New Roman"/>
                        </a:rPr>
                        <a:t> dolar</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0"/>
                  </a:ext>
                </a:extLst>
              </a:tr>
              <a:tr h="8003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tabLst>
                          <a:tab pos="563245" algn="l"/>
                        </a:tabLst>
                      </a:pPr>
                      <a:r>
                        <a:rPr sz="500" spc="5" dirty="0">
                          <a:latin typeface="Times New Roman"/>
                          <a:cs typeface="Times New Roman"/>
                        </a:rPr>
                        <a:t>BİST</a:t>
                      </a:r>
                      <a:r>
                        <a:rPr sz="500" spc="25" dirty="0">
                          <a:latin typeface="Times New Roman"/>
                          <a:cs typeface="Times New Roman"/>
                        </a:rPr>
                        <a:t> </a:t>
                      </a:r>
                      <a:r>
                        <a:rPr sz="500" spc="10" dirty="0">
                          <a:latin typeface="Times New Roman"/>
                          <a:cs typeface="Times New Roman"/>
                        </a:rPr>
                        <a:t>100	</a:t>
                      </a:r>
                      <a:r>
                        <a:rPr sz="500" b="1" spc="10" dirty="0">
                          <a:latin typeface="Times New Roman"/>
                          <a:cs typeface="Times New Roman"/>
                        </a:rPr>
                        <a:t>(26.10.17</a:t>
                      </a:r>
                      <a:r>
                        <a:rPr sz="500" b="1" dirty="0">
                          <a:latin typeface="Times New Roman"/>
                          <a:cs typeface="Times New Roman"/>
                        </a:rPr>
                        <a:t> </a:t>
                      </a:r>
                      <a:r>
                        <a:rPr sz="500" b="1" spc="10" dirty="0">
                          <a:latin typeface="Times New Roman"/>
                          <a:cs typeface="Times New Roman"/>
                        </a:rPr>
                        <a:t>Saat:10:05)</a:t>
                      </a:r>
                      <a:endParaRPr sz="500">
                        <a:latin typeface="Times New Roman"/>
                        <a:cs typeface="Times New Roman"/>
                      </a:endParaRPr>
                    </a:p>
                  </a:txBody>
                  <a:tcPr marL="0" marR="0" marT="0" marB="0"/>
                </a:tc>
                <a:tc>
                  <a:txBody>
                    <a:bodyPr/>
                    <a:lstStyle/>
                    <a:p>
                      <a:pPr marL="100330">
                        <a:lnSpc>
                          <a:spcPts val="530"/>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108.109</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r h="8077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latin typeface="Times New Roman"/>
                          <a:cs typeface="Times New Roman"/>
                        </a:rPr>
                        <a:t>USD/TRY</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3,76</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2"/>
                  </a:ext>
                </a:extLst>
              </a:tr>
              <a:tr h="8075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latin typeface="Times New Roman"/>
                          <a:cs typeface="Times New Roman"/>
                        </a:rPr>
                        <a:t>EUR/TRY</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4,45</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3"/>
                  </a:ext>
                </a:extLst>
              </a:tr>
              <a:tr h="8077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5"/>
                        </a:lnSpc>
                      </a:pPr>
                      <a:r>
                        <a:rPr sz="500" spc="10" dirty="0">
                          <a:latin typeface="Times New Roman"/>
                          <a:cs typeface="Times New Roman"/>
                        </a:rPr>
                        <a:t>EUR/USD</a:t>
                      </a:r>
                      <a:endParaRPr sz="500">
                        <a:latin typeface="Times New Roman"/>
                        <a:cs typeface="Times New Roman"/>
                      </a:endParaRPr>
                    </a:p>
                  </a:txBody>
                  <a:tcPr marL="0" marR="0" marT="0" marB="0"/>
                </a:tc>
                <a:tc>
                  <a:txBody>
                    <a:bodyPr/>
                    <a:lstStyle/>
                    <a:p>
                      <a:pPr marL="100330">
                        <a:lnSpc>
                          <a:spcPts val="535"/>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1,18</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4"/>
                  </a:ext>
                </a:extLst>
              </a:tr>
              <a:tr h="8002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pPr>
                      <a:r>
                        <a:rPr sz="500" spc="5" dirty="0">
                          <a:solidFill>
                            <a:srgbClr val="FF0000"/>
                          </a:solidFill>
                          <a:latin typeface="Times New Roman"/>
                          <a:cs typeface="Times New Roman"/>
                        </a:rPr>
                        <a:t>Faiz</a:t>
                      </a:r>
                      <a:endParaRPr sz="500">
                        <a:latin typeface="Times New Roman"/>
                        <a:cs typeface="Times New Roman"/>
                      </a:endParaRPr>
                    </a:p>
                  </a:txBody>
                  <a:tcPr marL="0" marR="0" marT="0" marB="0"/>
                </a:tc>
                <a:tc>
                  <a:txBody>
                    <a:bodyPr/>
                    <a:lstStyle/>
                    <a:p>
                      <a:pPr marL="100330">
                        <a:lnSpc>
                          <a:spcPts val="530"/>
                        </a:lnSpc>
                      </a:pPr>
                      <a:r>
                        <a:rPr sz="500" spc="5" dirty="0">
                          <a:solidFill>
                            <a:srgbClr val="FF0000"/>
                          </a:solidFill>
                          <a:latin typeface="Times New Roman"/>
                          <a:cs typeface="Times New Roman"/>
                        </a:rPr>
                        <a:t>:</a:t>
                      </a:r>
                      <a:r>
                        <a:rPr sz="500" spc="-5" dirty="0">
                          <a:solidFill>
                            <a:srgbClr val="FF0000"/>
                          </a:solidFill>
                          <a:latin typeface="Times New Roman"/>
                          <a:cs typeface="Times New Roman"/>
                        </a:rPr>
                        <a:t> </a:t>
                      </a:r>
                      <a:r>
                        <a:rPr sz="500" b="1" spc="10" dirty="0">
                          <a:solidFill>
                            <a:srgbClr val="FF0000"/>
                          </a:solidFill>
                          <a:latin typeface="Times New Roman"/>
                          <a:cs typeface="Times New Roman"/>
                        </a:rPr>
                        <a:t>12,58</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5"/>
                  </a:ext>
                </a:extLst>
              </a:tr>
              <a:tr h="8001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30"/>
                        </a:lnSpc>
                      </a:pPr>
                      <a:r>
                        <a:rPr sz="500" spc="5" dirty="0">
                          <a:latin typeface="Times New Roman"/>
                          <a:cs typeface="Times New Roman"/>
                        </a:rPr>
                        <a:t>Altın/Ons</a:t>
                      </a:r>
                      <a:endParaRPr sz="500">
                        <a:latin typeface="Times New Roman"/>
                        <a:cs typeface="Times New Roman"/>
                      </a:endParaRPr>
                    </a:p>
                  </a:txBody>
                  <a:tcPr marL="0" marR="0" marT="0" marB="0"/>
                </a:tc>
                <a:tc>
                  <a:txBody>
                    <a:bodyPr/>
                    <a:lstStyle/>
                    <a:p>
                      <a:pPr marL="100330">
                        <a:lnSpc>
                          <a:spcPts val="530"/>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1.279,69</a:t>
                      </a:r>
                      <a:endParaRPr sz="5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6"/>
                  </a:ext>
                </a:extLst>
              </a:tr>
              <a:tr h="24425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595"/>
                        </a:lnSpc>
                      </a:pPr>
                      <a:r>
                        <a:rPr sz="500" spc="5" dirty="0">
                          <a:latin typeface="Times New Roman"/>
                          <a:cs typeface="Times New Roman"/>
                        </a:rPr>
                        <a:t>Brent</a:t>
                      </a:r>
                      <a:endParaRPr sz="500">
                        <a:latin typeface="Times New Roman"/>
                        <a:cs typeface="Times New Roman"/>
                      </a:endParaRPr>
                    </a:p>
                  </a:txBody>
                  <a:tcPr marL="0" marR="0" marT="0" marB="0">
                    <a:lnB w="12700">
                      <a:solidFill>
                        <a:srgbClr val="000000"/>
                      </a:solidFill>
                      <a:prstDash val="solid"/>
                    </a:lnB>
                  </a:tcPr>
                </a:tc>
                <a:tc>
                  <a:txBody>
                    <a:bodyPr/>
                    <a:lstStyle/>
                    <a:p>
                      <a:pPr marL="100330">
                        <a:lnSpc>
                          <a:spcPts val="595"/>
                        </a:lnSpc>
                      </a:pPr>
                      <a:r>
                        <a:rPr sz="500" spc="5" dirty="0">
                          <a:latin typeface="Times New Roman"/>
                          <a:cs typeface="Times New Roman"/>
                        </a:rPr>
                        <a:t>:</a:t>
                      </a:r>
                      <a:r>
                        <a:rPr sz="500" spc="-5" dirty="0">
                          <a:latin typeface="Times New Roman"/>
                          <a:cs typeface="Times New Roman"/>
                        </a:rPr>
                        <a:t> </a:t>
                      </a:r>
                      <a:r>
                        <a:rPr sz="500" b="1" spc="10" dirty="0">
                          <a:latin typeface="Times New Roman"/>
                          <a:cs typeface="Times New Roman"/>
                        </a:rPr>
                        <a:t>58,34</a:t>
                      </a:r>
                      <a:endParaRPr sz="500">
                        <a:latin typeface="Times New Roman"/>
                        <a:cs typeface="Times New Roman"/>
                      </a:endParaRPr>
                    </a:p>
                  </a:txBody>
                  <a:tcPr marL="0" marR="0" marT="0" marB="0">
                    <a:lnB w="12700">
                      <a:solidFill>
                        <a:srgbClr val="000000"/>
                      </a:solidFill>
                      <a:prstDash val="solid"/>
                    </a:lnB>
                  </a:tcPr>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7"/>
                  </a:ext>
                </a:extLst>
              </a:tr>
            </a:tbl>
          </a:graphicData>
        </a:graphic>
      </p:graphicFrame>
      <p:sp>
        <p:nvSpPr>
          <p:cNvPr id="11" name="object 11"/>
          <p:cNvSpPr/>
          <p:nvPr/>
        </p:nvSpPr>
        <p:spPr>
          <a:xfrm>
            <a:off x="32430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12" name="object 12"/>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30224" y="7437120"/>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4" name="object 14"/>
          <p:cNvSpPr txBox="1"/>
          <p:nvPr/>
        </p:nvSpPr>
        <p:spPr>
          <a:xfrm>
            <a:off x="1044968" y="7491531"/>
            <a:ext cx="1863089" cy="932180"/>
          </a:xfrm>
          <a:prstGeom prst="rect">
            <a:avLst/>
          </a:prstGeom>
        </p:spPr>
        <p:txBody>
          <a:bodyPr vert="horz" wrap="square" lIns="0" tIns="15875" rIns="0" bIns="0" rtlCol="0">
            <a:spAutoFit/>
          </a:bodyPr>
          <a:lstStyle/>
          <a:p>
            <a:pPr marL="12700">
              <a:lnSpc>
                <a:spcPct val="100000"/>
              </a:lnSpc>
              <a:spcBef>
                <a:spcPts val="125"/>
              </a:spcBef>
            </a:pPr>
            <a:r>
              <a:rPr sz="850" b="1" spc="15" dirty="0">
                <a:latin typeface="Times New Roman"/>
                <a:cs typeface="Times New Roman"/>
              </a:rPr>
              <a:t>FİNANSAL PLANLAMA</a:t>
            </a:r>
            <a:r>
              <a:rPr sz="850" b="1" spc="-25" dirty="0">
                <a:latin typeface="Times New Roman"/>
                <a:cs typeface="Times New Roman"/>
              </a:rPr>
              <a:t> </a:t>
            </a:r>
            <a:r>
              <a:rPr sz="850" b="1" spc="5" dirty="0">
                <a:latin typeface="Times New Roman"/>
                <a:cs typeface="Times New Roman"/>
              </a:rPr>
              <a:t>(Bütçeleme)</a:t>
            </a:r>
            <a:endParaRPr sz="850">
              <a:latin typeface="Times New Roman"/>
              <a:cs typeface="Times New Roman"/>
            </a:endParaRPr>
          </a:p>
          <a:p>
            <a:pPr>
              <a:lnSpc>
                <a:spcPct val="100000"/>
              </a:lnSpc>
              <a:spcBef>
                <a:spcPts val="40"/>
              </a:spcBef>
            </a:pPr>
            <a:endParaRPr sz="1000">
              <a:latin typeface="Times New Roman"/>
              <a:cs typeface="Times New Roman"/>
            </a:endParaRPr>
          </a:p>
          <a:p>
            <a:pPr marL="12700">
              <a:lnSpc>
                <a:spcPct val="100000"/>
              </a:lnSpc>
            </a:pPr>
            <a:r>
              <a:rPr sz="700" b="1" dirty="0">
                <a:latin typeface="Times New Roman"/>
                <a:cs typeface="Times New Roman"/>
              </a:rPr>
              <a:t>-İşletme Bütçesi</a:t>
            </a:r>
            <a:endParaRPr sz="700">
              <a:latin typeface="Times New Roman"/>
              <a:cs typeface="Times New Roman"/>
            </a:endParaRPr>
          </a:p>
          <a:p>
            <a:pPr>
              <a:lnSpc>
                <a:spcPct val="100000"/>
              </a:lnSpc>
              <a:spcBef>
                <a:spcPts val="40"/>
              </a:spcBef>
            </a:pPr>
            <a:endParaRPr sz="1000">
              <a:latin typeface="Times New Roman"/>
              <a:cs typeface="Times New Roman"/>
            </a:endParaRPr>
          </a:p>
          <a:p>
            <a:pPr marL="109855" indent="-97790">
              <a:lnSpc>
                <a:spcPct val="100000"/>
              </a:lnSpc>
              <a:buFont typeface="Times New Roman"/>
              <a:buAutoNum type="alphaLcParenR"/>
              <a:tabLst>
                <a:tab pos="110489" algn="l"/>
              </a:tabLst>
            </a:pPr>
            <a:r>
              <a:rPr sz="700" dirty="0">
                <a:latin typeface="Times New Roman"/>
                <a:cs typeface="Times New Roman"/>
              </a:rPr>
              <a:t>Bütçenin</a:t>
            </a:r>
            <a:r>
              <a:rPr sz="700" spc="-100" dirty="0">
                <a:latin typeface="Times New Roman"/>
                <a:cs typeface="Times New Roman"/>
              </a:rPr>
              <a:t> </a:t>
            </a:r>
            <a:r>
              <a:rPr sz="700" dirty="0">
                <a:latin typeface="Times New Roman"/>
                <a:cs typeface="Times New Roman"/>
              </a:rPr>
              <a:t>Yararları</a:t>
            </a:r>
            <a:endParaRPr sz="700">
              <a:latin typeface="Times New Roman"/>
              <a:cs typeface="Times New Roman"/>
            </a:endParaRPr>
          </a:p>
          <a:p>
            <a:pPr marL="114300" indent="-102235">
              <a:lnSpc>
                <a:spcPct val="100000"/>
              </a:lnSpc>
              <a:spcBef>
                <a:spcPts val="180"/>
              </a:spcBef>
              <a:buFont typeface="Times New Roman"/>
              <a:buAutoNum type="alphaLcParenR"/>
              <a:tabLst>
                <a:tab pos="114935" algn="l"/>
              </a:tabLst>
            </a:pPr>
            <a:r>
              <a:rPr sz="700" dirty="0">
                <a:latin typeface="Times New Roman"/>
                <a:cs typeface="Times New Roman"/>
              </a:rPr>
              <a:t>Bütçenin</a:t>
            </a:r>
            <a:r>
              <a:rPr sz="700" spc="-70" dirty="0">
                <a:latin typeface="Times New Roman"/>
                <a:cs typeface="Times New Roman"/>
              </a:rPr>
              <a:t> </a:t>
            </a:r>
            <a:r>
              <a:rPr sz="700" spc="-5" dirty="0">
                <a:latin typeface="Times New Roman"/>
                <a:cs typeface="Times New Roman"/>
              </a:rPr>
              <a:t>Sınırları</a:t>
            </a:r>
            <a:endParaRPr sz="700">
              <a:latin typeface="Times New Roman"/>
              <a:cs typeface="Times New Roman"/>
            </a:endParaRPr>
          </a:p>
          <a:p>
            <a:pPr marL="104139" indent="-92075">
              <a:lnSpc>
                <a:spcPct val="100000"/>
              </a:lnSpc>
              <a:spcBef>
                <a:spcPts val="170"/>
              </a:spcBef>
              <a:buFont typeface="Times New Roman"/>
              <a:buAutoNum type="alphaLcParenR"/>
              <a:tabLst>
                <a:tab pos="104775" algn="l"/>
              </a:tabLst>
            </a:pPr>
            <a:r>
              <a:rPr sz="700" dirty="0">
                <a:latin typeface="Times New Roman"/>
                <a:cs typeface="Times New Roman"/>
              </a:rPr>
              <a:t>Bütçe</a:t>
            </a:r>
            <a:r>
              <a:rPr sz="700" spc="-15" dirty="0">
                <a:latin typeface="Times New Roman"/>
                <a:cs typeface="Times New Roman"/>
              </a:rPr>
              <a:t> </a:t>
            </a:r>
            <a:r>
              <a:rPr sz="700" spc="-5" dirty="0">
                <a:latin typeface="Times New Roman"/>
                <a:cs typeface="Times New Roman"/>
              </a:rPr>
              <a:t>Türleri</a:t>
            </a:r>
            <a:endParaRPr sz="700">
              <a:latin typeface="Times New Roman"/>
              <a:cs typeface="Times New Roman"/>
            </a:endParaRPr>
          </a:p>
        </p:txBody>
      </p:sp>
      <p:sp>
        <p:nvSpPr>
          <p:cNvPr id="15" name="object 15"/>
          <p:cNvSpPr/>
          <p:nvPr/>
        </p:nvSpPr>
        <p:spPr>
          <a:xfrm>
            <a:off x="902208" y="6995159"/>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6" name="object 16"/>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4690872" y="7889748"/>
            <a:ext cx="210820" cy="0"/>
          </a:xfrm>
          <a:custGeom>
            <a:avLst/>
            <a:gdLst/>
            <a:ahLst/>
            <a:cxnLst/>
            <a:rect l="l" t="t" r="r" b="b"/>
            <a:pathLst>
              <a:path w="210820">
                <a:moveTo>
                  <a:pt x="0" y="0"/>
                </a:moveTo>
                <a:lnTo>
                  <a:pt x="210311" y="0"/>
                </a:lnTo>
              </a:path>
            </a:pathLst>
          </a:custGeom>
          <a:ln w="42671">
            <a:solidFill>
              <a:srgbClr val="CCCC00"/>
            </a:solidFill>
          </a:ln>
        </p:spPr>
        <p:txBody>
          <a:bodyPr wrap="square" lIns="0" tIns="0" rIns="0" bIns="0" rtlCol="0"/>
          <a:lstStyle/>
          <a:p>
            <a:endParaRPr/>
          </a:p>
        </p:txBody>
      </p:sp>
      <p:sp>
        <p:nvSpPr>
          <p:cNvPr id="18" name="object 18"/>
          <p:cNvSpPr/>
          <p:nvPr/>
        </p:nvSpPr>
        <p:spPr>
          <a:xfrm>
            <a:off x="4686300" y="7859268"/>
            <a:ext cx="220979" cy="60960"/>
          </a:xfrm>
          <a:custGeom>
            <a:avLst/>
            <a:gdLst/>
            <a:ahLst/>
            <a:cxnLst/>
            <a:rect l="l" t="t" r="r" b="b"/>
            <a:pathLst>
              <a:path w="220979" h="60959">
                <a:moveTo>
                  <a:pt x="190500" y="12192"/>
                </a:moveTo>
                <a:lnTo>
                  <a:pt x="190500" y="0"/>
                </a:lnTo>
                <a:lnTo>
                  <a:pt x="199644" y="9144"/>
                </a:lnTo>
                <a:lnTo>
                  <a:pt x="198119" y="9144"/>
                </a:lnTo>
                <a:lnTo>
                  <a:pt x="190500" y="12192"/>
                </a:lnTo>
                <a:close/>
              </a:path>
              <a:path w="220979" h="60959">
                <a:moveTo>
                  <a:pt x="198119" y="19811"/>
                </a:moveTo>
                <a:lnTo>
                  <a:pt x="190500" y="12192"/>
                </a:lnTo>
                <a:lnTo>
                  <a:pt x="198119" y="9144"/>
                </a:lnTo>
                <a:lnTo>
                  <a:pt x="198119" y="19811"/>
                </a:lnTo>
                <a:close/>
              </a:path>
              <a:path w="220979" h="60959">
                <a:moveTo>
                  <a:pt x="208788" y="30480"/>
                </a:moveTo>
                <a:lnTo>
                  <a:pt x="198120" y="19812"/>
                </a:lnTo>
                <a:lnTo>
                  <a:pt x="198119" y="9144"/>
                </a:lnTo>
                <a:lnTo>
                  <a:pt x="199644" y="9144"/>
                </a:lnTo>
                <a:lnTo>
                  <a:pt x="217932" y="27432"/>
                </a:lnTo>
                <a:lnTo>
                  <a:pt x="211836" y="27432"/>
                </a:lnTo>
                <a:lnTo>
                  <a:pt x="208788" y="30480"/>
                </a:lnTo>
                <a:close/>
              </a:path>
              <a:path w="220979" h="60959">
                <a:moveTo>
                  <a:pt x="190500" y="19812"/>
                </a:moveTo>
                <a:lnTo>
                  <a:pt x="190500" y="12192"/>
                </a:lnTo>
                <a:lnTo>
                  <a:pt x="195072" y="16764"/>
                </a:lnTo>
                <a:lnTo>
                  <a:pt x="193548" y="16764"/>
                </a:lnTo>
                <a:lnTo>
                  <a:pt x="190500" y="19812"/>
                </a:lnTo>
                <a:close/>
              </a:path>
              <a:path w="220979" h="60959">
                <a:moveTo>
                  <a:pt x="190500" y="44196"/>
                </a:moveTo>
                <a:lnTo>
                  <a:pt x="0" y="44196"/>
                </a:lnTo>
                <a:lnTo>
                  <a:pt x="0" y="16764"/>
                </a:lnTo>
                <a:lnTo>
                  <a:pt x="190500" y="16764"/>
                </a:lnTo>
                <a:lnTo>
                  <a:pt x="190500" y="19812"/>
                </a:lnTo>
                <a:lnTo>
                  <a:pt x="7620" y="19812"/>
                </a:lnTo>
                <a:lnTo>
                  <a:pt x="4572" y="24384"/>
                </a:lnTo>
                <a:lnTo>
                  <a:pt x="7620" y="24384"/>
                </a:lnTo>
                <a:lnTo>
                  <a:pt x="7620" y="38100"/>
                </a:lnTo>
                <a:lnTo>
                  <a:pt x="4572" y="38100"/>
                </a:lnTo>
                <a:lnTo>
                  <a:pt x="7620" y="41148"/>
                </a:lnTo>
                <a:lnTo>
                  <a:pt x="190500" y="41148"/>
                </a:lnTo>
                <a:lnTo>
                  <a:pt x="190500" y="44196"/>
                </a:lnTo>
                <a:close/>
              </a:path>
              <a:path w="220979" h="60959">
                <a:moveTo>
                  <a:pt x="198119" y="24384"/>
                </a:moveTo>
                <a:lnTo>
                  <a:pt x="7620" y="24384"/>
                </a:lnTo>
                <a:lnTo>
                  <a:pt x="7620" y="19812"/>
                </a:lnTo>
                <a:lnTo>
                  <a:pt x="190500" y="19811"/>
                </a:lnTo>
                <a:lnTo>
                  <a:pt x="193548" y="16764"/>
                </a:lnTo>
                <a:lnTo>
                  <a:pt x="195072" y="16764"/>
                </a:lnTo>
                <a:lnTo>
                  <a:pt x="198119" y="19811"/>
                </a:lnTo>
                <a:lnTo>
                  <a:pt x="198119" y="24384"/>
                </a:lnTo>
                <a:close/>
              </a:path>
              <a:path w="220979" h="60959">
                <a:moveTo>
                  <a:pt x="7620" y="24384"/>
                </a:moveTo>
                <a:lnTo>
                  <a:pt x="4572" y="24384"/>
                </a:lnTo>
                <a:lnTo>
                  <a:pt x="7620" y="19812"/>
                </a:lnTo>
                <a:lnTo>
                  <a:pt x="7620" y="24384"/>
                </a:lnTo>
                <a:close/>
              </a:path>
              <a:path w="220979" h="60959">
                <a:moveTo>
                  <a:pt x="211836" y="33528"/>
                </a:moveTo>
                <a:lnTo>
                  <a:pt x="208788" y="30480"/>
                </a:lnTo>
                <a:lnTo>
                  <a:pt x="211836" y="27432"/>
                </a:lnTo>
                <a:lnTo>
                  <a:pt x="211836" y="33528"/>
                </a:lnTo>
                <a:close/>
              </a:path>
              <a:path w="220979" h="60959">
                <a:moveTo>
                  <a:pt x="217932" y="33528"/>
                </a:moveTo>
                <a:lnTo>
                  <a:pt x="211836" y="33528"/>
                </a:lnTo>
                <a:lnTo>
                  <a:pt x="211836" y="27432"/>
                </a:lnTo>
                <a:lnTo>
                  <a:pt x="217932" y="27432"/>
                </a:lnTo>
                <a:lnTo>
                  <a:pt x="220980" y="30480"/>
                </a:lnTo>
                <a:lnTo>
                  <a:pt x="217932" y="33528"/>
                </a:lnTo>
                <a:close/>
              </a:path>
              <a:path w="220979" h="60959">
                <a:moveTo>
                  <a:pt x="199644" y="51816"/>
                </a:moveTo>
                <a:lnTo>
                  <a:pt x="198119" y="51816"/>
                </a:lnTo>
                <a:lnTo>
                  <a:pt x="198120" y="41148"/>
                </a:lnTo>
                <a:lnTo>
                  <a:pt x="208788" y="30480"/>
                </a:lnTo>
                <a:lnTo>
                  <a:pt x="211836" y="33528"/>
                </a:lnTo>
                <a:lnTo>
                  <a:pt x="217932" y="33528"/>
                </a:lnTo>
                <a:lnTo>
                  <a:pt x="199644" y="51816"/>
                </a:lnTo>
                <a:close/>
              </a:path>
              <a:path w="220979" h="60959">
                <a:moveTo>
                  <a:pt x="7620" y="41148"/>
                </a:moveTo>
                <a:lnTo>
                  <a:pt x="4572" y="38100"/>
                </a:lnTo>
                <a:lnTo>
                  <a:pt x="7620" y="38100"/>
                </a:lnTo>
                <a:lnTo>
                  <a:pt x="7620" y="41148"/>
                </a:lnTo>
                <a:close/>
              </a:path>
              <a:path w="220979" h="60959">
                <a:moveTo>
                  <a:pt x="195072" y="44196"/>
                </a:moveTo>
                <a:lnTo>
                  <a:pt x="193548" y="44196"/>
                </a:lnTo>
                <a:lnTo>
                  <a:pt x="190500" y="41148"/>
                </a:lnTo>
                <a:lnTo>
                  <a:pt x="7620" y="41148"/>
                </a:lnTo>
                <a:lnTo>
                  <a:pt x="7620" y="38100"/>
                </a:lnTo>
                <a:lnTo>
                  <a:pt x="198119" y="38100"/>
                </a:lnTo>
                <a:lnTo>
                  <a:pt x="198119" y="41148"/>
                </a:lnTo>
                <a:lnTo>
                  <a:pt x="195072" y="44196"/>
                </a:lnTo>
                <a:close/>
              </a:path>
              <a:path w="220979" h="60959">
                <a:moveTo>
                  <a:pt x="190500" y="48768"/>
                </a:moveTo>
                <a:lnTo>
                  <a:pt x="190500" y="41148"/>
                </a:lnTo>
                <a:lnTo>
                  <a:pt x="193548" y="44196"/>
                </a:lnTo>
                <a:lnTo>
                  <a:pt x="195072" y="44196"/>
                </a:lnTo>
                <a:lnTo>
                  <a:pt x="190500" y="48768"/>
                </a:lnTo>
                <a:close/>
              </a:path>
              <a:path w="220979" h="60959">
                <a:moveTo>
                  <a:pt x="198119" y="51816"/>
                </a:moveTo>
                <a:lnTo>
                  <a:pt x="190500" y="48768"/>
                </a:lnTo>
                <a:lnTo>
                  <a:pt x="198119" y="41148"/>
                </a:lnTo>
                <a:lnTo>
                  <a:pt x="198119" y="51816"/>
                </a:lnTo>
                <a:close/>
              </a:path>
              <a:path w="220979" h="60959">
                <a:moveTo>
                  <a:pt x="190500" y="60960"/>
                </a:moveTo>
                <a:lnTo>
                  <a:pt x="190500" y="48768"/>
                </a:lnTo>
                <a:lnTo>
                  <a:pt x="198119" y="51816"/>
                </a:lnTo>
                <a:lnTo>
                  <a:pt x="199644" y="51816"/>
                </a:lnTo>
                <a:lnTo>
                  <a:pt x="190500" y="60960"/>
                </a:lnTo>
                <a:close/>
              </a:path>
            </a:pathLst>
          </a:custGeom>
          <a:solidFill>
            <a:srgbClr val="959500"/>
          </a:solidFill>
        </p:spPr>
        <p:txBody>
          <a:bodyPr wrap="square" lIns="0" tIns="0" rIns="0" bIns="0" rtlCol="0"/>
          <a:lstStyle/>
          <a:p>
            <a:endParaRPr/>
          </a:p>
        </p:txBody>
      </p:sp>
      <p:sp>
        <p:nvSpPr>
          <p:cNvPr id="19" name="object 19"/>
          <p:cNvSpPr/>
          <p:nvPr/>
        </p:nvSpPr>
        <p:spPr>
          <a:xfrm>
            <a:off x="4710684" y="8101584"/>
            <a:ext cx="212090" cy="0"/>
          </a:xfrm>
          <a:custGeom>
            <a:avLst/>
            <a:gdLst/>
            <a:ahLst/>
            <a:cxnLst/>
            <a:rect l="l" t="t" r="r" b="b"/>
            <a:pathLst>
              <a:path w="212089">
                <a:moveTo>
                  <a:pt x="0" y="0"/>
                </a:moveTo>
                <a:lnTo>
                  <a:pt x="211835" y="0"/>
                </a:lnTo>
              </a:path>
            </a:pathLst>
          </a:custGeom>
          <a:ln w="42671">
            <a:solidFill>
              <a:srgbClr val="CCCC00"/>
            </a:solidFill>
          </a:ln>
        </p:spPr>
        <p:txBody>
          <a:bodyPr wrap="square" lIns="0" tIns="0" rIns="0" bIns="0" rtlCol="0"/>
          <a:lstStyle/>
          <a:p>
            <a:endParaRPr/>
          </a:p>
        </p:txBody>
      </p:sp>
      <p:sp>
        <p:nvSpPr>
          <p:cNvPr id="20" name="object 20"/>
          <p:cNvSpPr/>
          <p:nvPr/>
        </p:nvSpPr>
        <p:spPr>
          <a:xfrm>
            <a:off x="4707635" y="8071104"/>
            <a:ext cx="219710" cy="59690"/>
          </a:xfrm>
          <a:custGeom>
            <a:avLst/>
            <a:gdLst/>
            <a:ahLst/>
            <a:cxnLst/>
            <a:rect l="l" t="t" r="r" b="b"/>
            <a:pathLst>
              <a:path w="219710" h="59690">
                <a:moveTo>
                  <a:pt x="190500" y="12192"/>
                </a:moveTo>
                <a:lnTo>
                  <a:pt x="190500" y="0"/>
                </a:lnTo>
                <a:lnTo>
                  <a:pt x="199186" y="9144"/>
                </a:lnTo>
                <a:lnTo>
                  <a:pt x="198119" y="9144"/>
                </a:lnTo>
                <a:lnTo>
                  <a:pt x="190500" y="12192"/>
                </a:lnTo>
                <a:close/>
              </a:path>
              <a:path w="219710" h="59690">
                <a:moveTo>
                  <a:pt x="198119" y="19267"/>
                </a:moveTo>
                <a:lnTo>
                  <a:pt x="190500" y="12192"/>
                </a:lnTo>
                <a:lnTo>
                  <a:pt x="198119" y="9144"/>
                </a:lnTo>
                <a:lnTo>
                  <a:pt x="198119" y="19267"/>
                </a:lnTo>
                <a:close/>
              </a:path>
              <a:path w="219710" h="59690">
                <a:moveTo>
                  <a:pt x="209465" y="29802"/>
                </a:moveTo>
                <a:lnTo>
                  <a:pt x="198119" y="19267"/>
                </a:lnTo>
                <a:lnTo>
                  <a:pt x="198119" y="9144"/>
                </a:lnTo>
                <a:lnTo>
                  <a:pt x="199186" y="9144"/>
                </a:lnTo>
                <a:lnTo>
                  <a:pt x="216560" y="27432"/>
                </a:lnTo>
                <a:lnTo>
                  <a:pt x="211836" y="27432"/>
                </a:lnTo>
                <a:lnTo>
                  <a:pt x="209465" y="29802"/>
                </a:lnTo>
                <a:close/>
              </a:path>
              <a:path w="219710" h="59690">
                <a:moveTo>
                  <a:pt x="190500" y="19812"/>
                </a:moveTo>
                <a:lnTo>
                  <a:pt x="190500" y="12192"/>
                </a:lnTo>
                <a:lnTo>
                  <a:pt x="193782" y="15240"/>
                </a:lnTo>
                <a:lnTo>
                  <a:pt x="193548" y="15240"/>
                </a:lnTo>
                <a:lnTo>
                  <a:pt x="190500" y="19812"/>
                </a:lnTo>
                <a:close/>
              </a:path>
              <a:path w="219710" h="59690">
                <a:moveTo>
                  <a:pt x="190500" y="44196"/>
                </a:moveTo>
                <a:lnTo>
                  <a:pt x="0" y="44196"/>
                </a:lnTo>
                <a:lnTo>
                  <a:pt x="0" y="15240"/>
                </a:lnTo>
                <a:lnTo>
                  <a:pt x="190500" y="15240"/>
                </a:lnTo>
                <a:lnTo>
                  <a:pt x="190500" y="19812"/>
                </a:lnTo>
                <a:lnTo>
                  <a:pt x="7620" y="19812"/>
                </a:lnTo>
                <a:lnTo>
                  <a:pt x="3048" y="22860"/>
                </a:lnTo>
                <a:lnTo>
                  <a:pt x="7620" y="22860"/>
                </a:lnTo>
                <a:lnTo>
                  <a:pt x="7620" y="36576"/>
                </a:lnTo>
                <a:lnTo>
                  <a:pt x="3048" y="36576"/>
                </a:lnTo>
                <a:lnTo>
                  <a:pt x="7620" y="41148"/>
                </a:lnTo>
                <a:lnTo>
                  <a:pt x="190500" y="41148"/>
                </a:lnTo>
                <a:lnTo>
                  <a:pt x="190500" y="44196"/>
                </a:lnTo>
                <a:close/>
              </a:path>
              <a:path w="219710" h="59690">
                <a:moveTo>
                  <a:pt x="198119" y="22860"/>
                </a:moveTo>
                <a:lnTo>
                  <a:pt x="7620" y="22860"/>
                </a:lnTo>
                <a:lnTo>
                  <a:pt x="7620" y="19812"/>
                </a:lnTo>
                <a:lnTo>
                  <a:pt x="190500" y="19812"/>
                </a:lnTo>
                <a:lnTo>
                  <a:pt x="193548" y="15240"/>
                </a:lnTo>
                <a:lnTo>
                  <a:pt x="193782" y="15240"/>
                </a:lnTo>
                <a:lnTo>
                  <a:pt x="198119" y="19267"/>
                </a:lnTo>
                <a:lnTo>
                  <a:pt x="198119" y="22860"/>
                </a:lnTo>
                <a:close/>
              </a:path>
              <a:path w="219710" h="59690">
                <a:moveTo>
                  <a:pt x="7620" y="22860"/>
                </a:moveTo>
                <a:lnTo>
                  <a:pt x="3048" y="22860"/>
                </a:lnTo>
                <a:lnTo>
                  <a:pt x="7620" y="19812"/>
                </a:lnTo>
                <a:lnTo>
                  <a:pt x="7620" y="22860"/>
                </a:lnTo>
                <a:close/>
              </a:path>
              <a:path w="219710" h="59690">
                <a:moveTo>
                  <a:pt x="211836" y="32004"/>
                </a:moveTo>
                <a:lnTo>
                  <a:pt x="209465" y="29802"/>
                </a:lnTo>
                <a:lnTo>
                  <a:pt x="211836" y="27432"/>
                </a:lnTo>
                <a:lnTo>
                  <a:pt x="211836" y="32004"/>
                </a:lnTo>
                <a:close/>
              </a:path>
              <a:path w="219710" h="59690">
                <a:moveTo>
                  <a:pt x="217932" y="32004"/>
                </a:moveTo>
                <a:lnTo>
                  <a:pt x="211836" y="32004"/>
                </a:lnTo>
                <a:lnTo>
                  <a:pt x="211836" y="27432"/>
                </a:lnTo>
                <a:lnTo>
                  <a:pt x="216560" y="27432"/>
                </a:lnTo>
                <a:lnTo>
                  <a:pt x="219456" y="30480"/>
                </a:lnTo>
                <a:lnTo>
                  <a:pt x="217932" y="32004"/>
                </a:lnTo>
                <a:close/>
              </a:path>
              <a:path w="219710" h="59690">
                <a:moveTo>
                  <a:pt x="198120" y="51816"/>
                </a:moveTo>
                <a:lnTo>
                  <a:pt x="198120" y="41148"/>
                </a:lnTo>
                <a:lnTo>
                  <a:pt x="209465" y="29802"/>
                </a:lnTo>
                <a:lnTo>
                  <a:pt x="211836" y="32004"/>
                </a:lnTo>
                <a:lnTo>
                  <a:pt x="217932" y="32004"/>
                </a:lnTo>
                <a:lnTo>
                  <a:pt x="198120" y="51816"/>
                </a:lnTo>
                <a:close/>
              </a:path>
              <a:path w="219710" h="59690">
                <a:moveTo>
                  <a:pt x="7620" y="41148"/>
                </a:moveTo>
                <a:lnTo>
                  <a:pt x="3048" y="36576"/>
                </a:lnTo>
                <a:lnTo>
                  <a:pt x="7620" y="36576"/>
                </a:lnTo>
                <a:lnTo>
                  <a:pt x="7620" y="41148"/>
                </a:lnTo>
                <a:close/>
              </a:path>
              <a:path w="219710" h="59690">
                <a:moveTo>
                  <a:pt x="195072" y="44196"/>
                </a:moveTo>
                <a:lnTo>
                  <a:pt x="193548" y="44196"/>
                </a:lnTo>
                <a:lnTo>
                  <a:pt x="190500" y="41148"/>
                </a:lnTo>
                <a:lnTo>
                  <a:pt x="7620" y="41148"/>
                </a:lnTo>
                <a:lnTo>
                  <a:pt x="7620" y="36576"/>
                </a:lnTo>
                <a:lnTo>
                  <a:pt x="198119" y="36576"/>
                </a:lnTo>
                <a:lnTo>
                  <a:pt x="198119" y="41148"/>
                </a:lnTo>
                <a:lnTo>
                  <a:pt x="195072" y="44196"/>
                </a:lnTo>
                <a:close/>
              </a:path>
              <a:path w="219710" h="59690">
                <a:moveTo>
                  <a:pt x="190500" y="48768"/>
                </a:moveTo>
                <a:lnTo>
                  <a:pt x="190500" y="41148"/>
                </a:lnTo>
                <a:lnTo>
                  <a:pt x="193548" y="44196"/>
                </a:lnTo>
                <a:lnTo>
                  <a:pt x="195072" y="44196"/>
                </a:lnTo>
                <a:lnTo>
                  <a:pt x="190500" y="48768"/>
                </a:lnTo>
                <a:close/>
              </a:path>
              <a:path w="219710" h="59690">
                <a:moveTo>
                  <a:pt x="198119" y="51816"/>
                </a:moveTo>
                <a:lnTo>
                  <a:pt x="190500" y="48768"/>
                </a:lnTo>
                <a:lnTo>
                  <a:pt x="198119" y="41148"/>
                </a:lnTo>
                <a:lnTo>
                  <a:pt x="198119" y="51816"/>
                </a:lnTo>
                <a:close/>
              </a:path>
              <a:path w="219710" h="59690">
                <a:moveTo>
                  <a:pt x="190500" y="59436"/>
                </a:moveTo>
                <a:lnTo>
                  <a:pt x="190500" y="48768"/>
                </a:lnTo>
                <a:lnTo>
                  <a:pt x="198119" y="51816"/>
                </a:lnTo>
                <a:lnTo>
                  <a:pt x="190500" y="59436"/>
                </a:lnTo>
                <a:close/>
              </a:path>
            </a:pathLst>
          </a:custGeom>
          <a:solidFill>
            <a:srgbClr val="959500"/>
          </a:solidFill>
        </p:spPr>
        <p:txBody>
          <a:bodyPr wrap="square" lIns="0" tIns="0" rIns="0" bIns="0" rtlCol="0"/>
          <a:lstStyle/>
          <a:p>
            <a:endParaRPr/>
          </a:p>
        </p:txBody>
      </p:sp>
      <p:graphicFrame>
        <p:nvGraphicFramePr>
          <p:cNvPr id="21" name="object 21"/>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6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45"/>
                        </a:spcBef>
                      </a:pPr>
                      <a:endParaRPr sz="850">
                        <a:latin typeface="Times New Roman"/>
                        <a:cs typeface="Times New Roman"/>
                      </a:endParaRPr>
                    </a:p>
                    <a:p>
                      <a:pPr marR="285750" algn="ctr">
                        <a:lnSpc>
                          <a:spcPct val="100000"/>
                        </a:lnSpc>
                        <a:spcBef>
                          <a:spcPts val="5"/>
                        </a:spcBef>
                        <a:tabLst>
                          <a:tab pos="840740" algn="l"/>
                        </a:tabLst>
                      </a:pPr>
                      <a:r>
                        <a:rPr sz="550" b="1" spc="10" dirty="0">
                          <a:solidFill>
                            <a:srgbClr val="666600"/>
                          </a:solidFill>
                          <a:latin typeface="Times New Roman"/>
                          <a:cs typeface="Times New Roman"/>
                        </a:rPr>
                        <a:t>Finansal</a:t>
                      </a:r>
                      <a:r>
                        <a:rPr sz="550" b="1" spc="20" dirty="0">
                          <a:solidFill>
                            <a:srgbClr val="666600"/>
                          </a:solidFill>
                          <a:latin typeface="Times New Roman"/>
                          <a:cs typeface="Times New Roman"/>
                        </a:rPr>
                        <a:t> </a:t>
                      </a:r>
                      <a:r>
                        <a:rPr sz="550" b="1" spc="10" dirty="0">
                          <a:solidFill>
                            <a:srgbClr val="666600"/>
                          </a:solidFill>
                          <a:latin typeface="Times New Roman"/>
                          <a:cs typeface="Times New Roman"/>
                        </a:rPr>
                        <a:t>Analiz	</a:t>
                      </a:r>
                      <a:r>
                        <a:rPr sz="550" spc="10" dirty="0">
                          <a:latin typeface="Times New Roman"/>
                          <a:cs typeface="Times New Roman"/>
                        </a:rPr>
                        <a:t>İşletmenin </a:t>
                      </a:r>
                      <a:r>
                        <a:rPr sz="550" u="sng" spc="15" dirty="0">
                          <a:uFill>
                            <a:solidFill>
                              <a:srgbClr val="000000"/>
                            </a:solidFill>
                          </a:uFill>
                          <a:latin typeface="Times New Roman"/>
                          <a:cs typeface="Times New Roman"/>
                        </a:rPr>
                        <a:t>geçmişe</a:t>
                      </a:r>
                      <a:r>
                        <a:rPr sz="550" spc="15" dirty="0">
                          <a:latin typeface="Times New Roman"/>
                          <a:cs typeface="Times New Roman"/>
                        </a:rPr>
                        <a:t> </a:t>
                      </a:r>
                      <a:r>
                        <a:rPr sz="550" spc="20" dirty="0">
                          <a:latin typeface="Times New Roman"/>
                          <a:cs typeface="Times New Roman"/>
                        </a:rPr>
                        <a:t>dönük </a:t>
                      </a:r>
                      <a:r>
                        <a:rPr sz="550" spc="10" dirty="0">
                          <a:latin typeface="Times New Roman"/>
                          <a:cs typeface="Times New Roman"/>
                        </a:rPr>
                        <a:t>verilerine</a:t>
                      </a:r>
                      <a:r>
                        <a:rPr sz="550" spc="-80" dirty="0">
                          <a:latin typeface="Times New Roman"/>
                          <a:cs typeface="Times New Roman"/>
                        </a:rPr>
                        <a:t> </a:t>
                      </a:r>
                      <a:r>
                        <a:rPr sz="550" spc="10" dirty="0">
                          <a:latin typeface="Times New Roman"/>
                          <a:cs typeface="Times New Roman"/>
                        </a:rPr>
                        <a:t>dayanır.</a:t>
                      </a:r>
                      <a:endParaRPr sz="550">
                        <a:latin typeface="Times New Roman"/>
                        <a:cs typeface="Times New Roman"/>
                      </a:endParaRPr>
                    </a:p>
                    <a:p>
                      <a:pPr>
                        <a:lnSpc>
                          <a:spcPct val="100000"/>
                        </a:lnSpc>
                        <a:spcBef>
                          <a:spcPts val="50"/>
                        </a:spcBef>
                      </a:pPr>
                      <a:endParaRPr sz="850">
                        <a:latin typeface="Times New Roman"/>
                        <a:cs typeface="Times New Roman"/>
                      </a:endParaRPr>
                    </a:p>
                    <a:p>
                      <a:pPr marR="267335" algn="ctr">
                        <a:lnSpc>
                          <a:spcPct val="100000"/>
                        </a:lnSpc>
                        <a:tabLst>
                          <a:tab pos="860425" algn="l"/>
                        </a:tabLst>
                      </a:pPr>
                      <a:r>
                        <a:rPr sz="550" b="1" spc="10" dirty="0">
                          <a:solidFill>
                            <a:srgbClr val="702FA0"/>
                          </a:solidFill>
                          <a:latin typeface="Times New Roman"/>
                          <a:cs typeface="Times New Roman"/>
                        </a:rPr>
                        <a:t>Finansal</a:t>
                      </a:r>
                      <a:r>
                        <a:rPr sz="550" b="1" spc="30" dirty="0">
                          <a:solidFill>
                            <a:srgbClr val="702FA0"/>
                          </a:solidFill>
                          <a:latin typeface="Times New Roman"/>
                          <a:cs typeface="Times New Roman"/>
                        </a:rPr>
                        <a:t> </a:t>
                      </a:r>
                      <a:r>
                        <a:rPr sz="550" b="1" spc="10" dirty="0">
                          <a:solidFill>
                            <a:srgbClr val="702FA0"/>
                          </a:solidFill>
                          <a:latin typeface="Times New Roman"/>
                          <a:cs typeface="Times New Roman"/>
                        </a:rPr>
                        <a:t>Planlama	</a:t>
                      </a:r>
                      <a:r>
                        <a:rPr sz="550" spc="10" dirty="0">
                          <a:latin typeface="Times New Roman"/>
                          <a:cs typeface="Times New Roman"/>
                        </a:rPr>
                        <a:t>İşletmenin </a:t>
                      </a:r>
                      <a:r>
                        <a:rPr sz="550" u="sng" spc="10" dirty="0">
                          <a:uFill>
                            <a:solidFill>
                              <a:srgbClr val="000000"/>
                            </a:solidFill>
                          </a:uFill>
                          <a:latin typeface="Times New Roman"/>
                          <a:cs typeface="Times New Roman"/>
                        </a:rPr>
                        <a:t>geleceğe</a:t>
                      </a:r>
                      <a:r>
                        <a:rPr sz="550" spc="10" dirty="0">
                          <a:latin typeface="Times New Roman"/>
                          <a:cs typeface="Times New Roman"/>
                        </a:rPr>
                        <a:t> </a:t>
                      </a:r>
                      <a:r>
                        <a:rPr sz="550" spc="15" dirty="0">
                          <a:latin typeface="Times New Roman"/>
                          <a:cs typeface="Times New Roman"/>
                        </a:rPr>
                        <a:t>yönelik </a:t>
                      </a:r>
                      <a:r>
                        <a:rPr sz="550" spc="10" dirty="0">
                          <a:latin typeface="Times New Roman"/>
                          <a:cs typeface="Times New Roman"/>
                        </a:rPr>
                        <a:t>hareket</a:t>
                      </a:r>
                      <a:r>
                        <a:rPr sz="550" spc="-30" dirty="0">
                          <a:latin typeface="Times New Roman"/>
                          <a:cs typeface="Times New Roman"/>
                        </a:rPr>
                        <a:t> </a:t>
                      </a:r>
                      <a:r>
                        <a:rPr sz="550" spc="15" dirty="0">
                          <a:latin typeface="Times New Roman"/>
                          <a:cs typeface="Times New Roman"/>
                        </a:rPr>
                        <a:t>biçimini</a:t>
                      </a:r>
                      <a:endParaRPr sz="550">
                        <a:latin typeface="Times New Roman"/>
                        <a:cs typeface="Times New Roman"/>
                      </a:endParaRPr>
                    </a:p>
                    <a:p>
                      <a:pPr marR="110489" algn="ctr">
                        <a:lnSpc>
                          <a:spcPct val="100000"/>
                        </a:lnSpc>
                        <a:spcBef>
                          <a:spcPts val="195"/>
                        </a:spcBef>
                      </a:pPr>
                      <a:r>
                        <a:rPr sz="550" spc="10" dirty="0">
                          <a:latin typeface="Times New Roman"/>
                          <a:cs typeface="Times New Roman"/>
                        </a:rPr>
                        <a:t>belirlemeyi</a:t>
                      </a:r>
                      <a:r>
                        <a:rPr sz="550" spc="-10" dirty="0">
                          <a:latin typeface="Times New Roman"/>
                          <a:cs typeface="Times New Roman"/>
                        </a:rPr>
                        <a:t> </a:t>
                      </a:r>
                      <a:r>
                        <a:rPr sz="550" spc="10" dirty="0">
                          <a:latin typeface="Times New Roman"/>
                          <a:cs typeface="Times New Roman"/>
                        </a:rPr>
                        <a:t>amaçlar.</a:t>
                      </a:r>
                      <a:endParaRPr sz="5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dirty="0">
                          <a:latin typeface="Times New Roman"/>
                          <a:cs typeface="Times New Roman"/>
                        </a:rPr>
                        <a:t>Finansal</a:t>
                      </a:r>
                      <a:r>
                        <a:rPr sz="700" b="1" spc="-30" dirty="0">
                          <a:latin typeface="Times New Roman"/>
                          <a:cs typeface="Times New Roman"/>
                        </a:rPr>
                        <a:t> </a:t>
                      </a:r>
                      <a:r>
                        <a:rPr sz="700" b="1" dirty="0">
                          <a:latin typeface="Times New Roman"/>
                          <a:cs typeface="Times New Roman"/>
                        </a:rPr>
                        <a:t>Planlama;</a:t>
                      </a:r>
                      <a:endParaRPr sz="700">
                        <a:latin typeface="Times New Roman"/>
                        <a:cs typeface="Times New Roman"/>
                      </a:endParaRPr>
                    </a:p>
                    <a:p>
                      <a:pPr marL="27305" marR="141605">
                        <a:lnSpc>
                          <a:spcPct val="107300"/>
                        </a:lnSpc>
                        <a:spcBef>
                          <a:spcPts val="690"/>
                        </a:spcBef>
                      </a:pPr>
                      <a:r>
                        <a:rPr sz="550" spc="10" dirty="0">
                          <a:latin typeface="Times New Roman"/>
                          <a:cs typeface="Times New Roman"/>
                        </a:rPr>
                        <a:t>İşletmenin </a:t>
                      </a:r>
                      <a:r>
                        <a:rPr sz="550" spc="15" dirty="0">
                          <a:latin typeface="Times New Roman"/>
                          <a:cs typeface="Times New Roman"/>
                        </a:rPr>
                        <a:t>tahmin </a:t>
                      </a:r>
                      <a:r>
                        <a:rPr sz="550" spc="10" dirty="0">
                          <a:latin typeface="Times New Roman"/>
                          <a:cs typeface="Times New Roman"/>
                        </a:rPr>
                        <a:t>edilen fon ihtiyacının en </a:t>
                      </a:r>
                      <a:r>
                        <a:rPr sz="550" spc="15" dirty="0">
                          <a:latin typeface="Times New Roman"/>
                          <a:cs typeface="Times New Roman"/>
                        </a:rPr>
                        <a:t>uygun </a:t>
                      </a:r>
                      <a:r>
                        <a:rPr sz="550" spc="10" dirty="0">
                          <a:latin typeface="Times New Roman"/>
                          <a:cs typeface="Times New Roman"/>
                        </a:rPr>
                        <a:t>şartlarda karşılanabilmesi  </a:t>
                      </a:r>
                      <a:r>
                        <a:rPr sz="550" spc="15" dirty="0">
                          <a:latin typeface="Times New Roman"/>
                          <a:cs typeface="Times New Roman"/>
                        </a:rPr>
                        <a:t>için </a:t>
                      </a:r>
                      <a:r>
                        <a:rPr sz="550" spc="10" dirty="0">
                          <a:latin typeface="Times New Roman"/>
                          <a:cs typeface="Times New Roman"/>
                        </a:rPr>
                        <a:t>hazırlanan </a:t>
                      </a:r>
                      <a:r>
                        <a:rPr sz="550" b="1" spc="10" dirty="0">
                          <a:latin typeface="Times New Roman"/>
                          <a:cs typeface="Times New Roman"/>
                        </a:rPr>
                        <a:t>düzenlemeler bütünü </a:t>
                      </a:r>
                      <a:r>
                        <a:rPr sz="550" spc="10" dirty="0">
                          <a:latin typeface="Times New Roman"/>
                          <a:cs typeface="Times New Roman"/>
                        </a:rPr>
                        <a:t>olarak</a:t>
                      </a:r>
                      <a:r>
                        <a:rPr sz="550" spc="20" dirty="0">
                          <a:latin typeface="Times New Roman"/>
                          <a:cs typeface="Times New Roman"/>
                        </a:rPr>
                        <a:t> </a:t>
                      </a:r>
                      <a:r>
                        <a:rPr sz="550" spc="10" dirty="0">
                          <a:latin typeface="Times New Roman"/>
                          <a:cs typeface="Times New Roman"/>
                        </a:rPr>
                        <a:t>tanımlanabilir.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43510">
                        <a:lnSpc>
                          <a:spcPct val="107200"/>
                        </a:lnSpc>
                      </a:pPr>
                      <a:r>
                        <a:rPr sz="550" spc="15" dirty="0">
                          <a:latin typeface="Times New Roman"/>
                          <a:cs typeface="Times New Roman"/>
                        </a:rPr>
                        <a:t>Söz konusu</a:t>
                      </a:r>
                      <a:r>
                        <a:rPr sz="550" spc="165" dirty="0">
                          <a:latin typeface="Times New Roman"/>
                          <a:cs typeface="Times New Roman"/>
                        </a:rPr>
                        <a:t> </a:t>
                      </a:r>
                      <a:r>
                        <a:rPr sz="550" b="1" spc="15" dirty="0">
                          <a:latin typeface="Times New Roman"/>
                          <a:cs typeface="Times New Roman"/>
                        </a:rPr>
                        <a:t>planlama </a:t>
                      </a:r>
                      <a:r>
                        <a:rPr sz="550" b="1" spc="5" dirty="0">
                          <a:latin typeface="Times New Roman"/>
                          <a:cs typeface="Times New Roman"/>
                        </a:rPr>
                        <a:t>ile </a:t>
                      </a:r>
                      <a:r>
                        <a:rPr sz="550" spc="10" dirty="0">
                          <a:latin typeface="Times New Roman"/>
                          <a:cs typeface="Times New Roman"/>
                        </a:rPr>
                        <a:t>gelecekteki </a:t>
                      </a:r>
                      <a:r>
                        <a:rPr sz="550" spc="15" dirty="0">
                          <a:latin typeface="Times New Roman"/>
                          <a:cs typeface="Times New Roman"/>
                        </a:rPr>
                        <a:t>finansman </a:t>
                      </a:r>
                      <a:r>
                        <a:rPr sz="550" spc="10" dirty="0">
                          <a:latin typeface="Times New Roman"/>
                          <a:cs typeface="Times New Roman"/>
                        </a:rPr>
                        <a:t>ve tedarik programları  belirlenir.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42240">
                        <a:lnSpc>
                          <a:spcPct val="107200"/>
                        </a:lnSpc>
                      </a:pPr>
                      <a:r>
                        <a:rPr sz="550" spc="10" dirty="0">
                          <a:latin typeface="Times New Roman"/>
                          <a:cs typeface="Times New Roman"/>
                        </a:rPr>
                        <a:t>Belirli periyotlarda yapılan </a:t>
                      </a:r>
                      <a:r>
                        <a:rPr sz="550" b="1" spc="10" dirty="0">
                          <a:latin typeface="Times New Roman"/>
                          <a:cs typeface="Times New Roman"/>
                        </a:rPr>
                        <a:t>finansal kontrol </a:t>
                      </a:r>
                      <a:r>
                        <a:rPr sz="550" spc="10" dirty="0">
                          <a:latin typeface="Times New Roman"/>
                          <a:cs typeface="Times New Roman"/>
                        </a:rPr>
                        <a:t>ile bu programların gerçekleşip  gerçekleşmedikleri</a:t>
                      </a:r>
                      <a:r>
                        <a:rPr sz="550" spc="-25" dirty="0">
                          <a:latin typeface="Times New Roman"/>
                          <a:cs typeface="Times New Roman"/>
                        </a:rPr>
                        <a:t> </a:t>
                      </a:r>
                      <a:r>
                        <a:rPr sz="550" spc="10" dirty="0">
                          <a:latin typeface="Times New Roman"/>
                          <a:cs typeface="Times New Roman"/>
                        </a:rPr>
                        <a:t>denetlenir.</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50"/>
                        </a:spcBef>
                      </a:pPr>
                      <a:endParaRPr sz="500">
                        <a:latin typeface="Times New Roman"/>
                        <a:cs typeface="Times New Roman"/>
                      </a:endParaRPr>
                    </a:p>
                    <a:p>
                      <a:pPr marL="27305">
                        <a:lnSpc>
                          <a:spcPct val="100000"/>
                        </a:lnSpc>
                      </a:pPr>
                      <a:r>
                        <a:rPr sz="550" b="1" spc="10" dirty="0">
                          <a:latin typeface="Times New Roman"/>
                          <a:cs typeface="Times New Roman"/>
                        </a:rPr>
                        <a:t>Finansal planlamanın konusu</a:t>
                      </a:r>
                      <a:r>
                        <a:rPr sz="550" spc="10" dirty="0">
                          <a:latin typeface="Times New Roman"/>
                          <a:cs typeface="Times New Roman"/>
                        </a:rPr>
                        <a:t>; </a:t>
                      </a:r>
                      <a:r>
                        <a:rPr sz="550" spc="10" dirty="0">
                          <a:solidFill>
                            <a:srgbClr val="FF0000"/>
                          </a:solidFill>
                          <a:latin typeface="Times New Roman"/>
                          <a:cs typeface="Times New Roman"/>
                        </a:rPr>
                        <a:t>Para </a:t>
                      </a:r>
                      <a:r>
                        <a:rPr sz="550" spc="10" dirty="0">
                          <a:latin typeface="Times New Roman"/>
                          <a:cs typeface="Times New Roman"/>
                        </a:rPr>
                        <a:t>ve </a:t>
                      </a:r>
                      <a:r>
                        <a:rPr sz="550" spc="15" dirty="0">
                          <a:solidFill>
                            <a:srgbClr val="850AFF"/>
                          </a:solidFill>
                          <a:latin typeface="Times New Roman"/>
                          <a:cs typeface="Times New Roman"/>
                        </a:rPr>
                        <a:t>Kredi</a:t>
                      </a:r>
                      <a:r>
                        <a:rPr sz="550" spc="50" dirty="0">
                          <a:solidFill>
                            <a:srgbClr val="850AFF"/>
                          </a:solidFill>
                          <a:latin typeface="Times New Roman"/>
                          <a:cs typeface="Times New Roman"/>
                        </a:rPr>
                        <a:t> </a:t>
                      </a:r>
                      <a:r>
                        <a:rPr sz="550" spc="10" dirty="0">
                          <a:latin typeface="Times New Roman"/>
                          <a:cs typeface="Times New Roman"/>
                        </a:rPr>
                        <a:t>miktarı</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15"/>
                        </a:spcBef>
                      </a:pPr>
                      <a:endParaRPr sz="650">
                        <a:latin typeface="Times New Roman"/>
                        <a:cs typeface="Times New Roman"/>
                      </a:endParaRPr>
                    </a:p>
                    <a:p>
                      <a:pPr marL="27305">
                        <a:lnSpc>
                          <a:spcPct val="100000"/>
                        </a:lnSpc>
                      </a:pPr>
                      <a:r>
                        <a:rPr sz="550" b="1" spc="10" dirty="0">
                          <a:latin typeface="Times New Roman"/>
                          <a:cs typeface="Times New Roman"/>
                        </a:rPr>
                        <a:t>Finansal planlamanın</a:t>
                      </a:r>
                      <a:r>
                        <a:rPr sz="550" b="1" spc="30" dirty="0">
                          <a:latin typeface="Times New Roman"/>
                          <a:cs typeface="Times New Roman"/>
                        </a:rPr>
                        <a:t> </a:t>
                      </a:r>
                      <a:r>
                        <a:rPr sz="550" b="1" spc="20" dirty="0">
                          <a:latin typeface="Times New Roman"/>
                          <a:cs typeface="Times New Roman"/>
                        </a:rPr>
                        <a:t>amacı;</a:t>
                      </a:r>
                      <a:r>
                        <a:rPr sz="550" b="1" spc="-20" dirty="0">
                          <a:latin typeface="Times New Roman"/>
                          <a:cs typeface="Times New Roman"/>
                        </a:rPr>
                        <a:t> </a:t>
                      </a:r>
                      <a:r>
                        <a:rPr sz="550" spc="15" dirty="0">
                          <a:solidFill>
                            <a:srgbClr val="00AF50"/>
                          </a:solidFill>
                          <a:latin typeface="Times New Roman"/>
                          <a:cs typeface="Times New Roman"/>
                        </a:rPr>
                        <a:t>Optimal</a:t>
                      </a:r>
                      <a:r>
                        <a:rPr sz="550" dirty="0">
                          <a:solidFill>
                            <a:srgbClr val="00AF50"/>
                          </a:solidFill>
                          <a:latin typeface="Times New Roman"/>
                          <a:cs typeface="Times New Roman"/>
                        </a:rPr>
                        <a:t> </a:t>
                      </a:r>
                      <a:r>
                        <a:rPr sz="550" spc="15" dirty="0">
                          <a:solidFill>
                            <a:srgbClr val="00AF50"/>
                          </a:solidFill>
                          <a:latin typeface="Times New Roman"/>
                          <a:cs typeface="Times New Roman"/>
                        </a:rPr>
                        <a:t>bir</a:t>
                      </a:r>
                      <a:r>
                        <a:rPr sz="550" spc="-10" dirty="0">
                          <a:solidFill>
                            <a:srgbClr val="00AF50"/>
                          </a:solidFill>
                          <a:latin typeface="Times New Roman"/>
                          <a:cs typeface="Times New Roman"/>
                        </a:rPr>
                        <a:t> </a:t>
                      </a:r>
                      <a:r>
                        <a:rPr sz="550" spc="10" dirty="0">
                          <a:solidFill>
                            <a:srgbClr val="00AF50"/>
                          </a:solidFill>
                          <a:latin typeface="Times New Roman"/>
                          <a:cs typeface="Times New Roman"/>
                        </a:rPr>
                        <a:t>likidite</a:t>
                      </a:r>
                      <a:r>
                        <a:rPr sz="550" spc="-25" dirty="0">
                          <a:solidFill>
                            <a:srgbClr val="00AF50"/>
                          </a:solidFill>
                          <a:latin typeface="Times New Roman"/>
                          <a:cs typeface="Times New Roman"/>
                        </a:rPr>
                        <a:t> </a:t>
                      </a:r>
                      <a:r>
                        <a:rPr sz="550" spc="20" dirty="0">
                          <a:latin typeface="Times New Roman"/>
                          <a:cs typeface="Times New Roman"/>
                        </a:rPr>
                        <a:t>durumunun</a:t>
                      </a:r>
                      <a:r>
                        <a:rPr sz="550" spc="-35" dirty="0">
                          <a:latin typeface="Times New Roman"/>
                          <a:cs typeface="Times New Roman"/>
                        </a:rPr>
                        <a:t> </a:t>
                      </a:r>
                      <a:r>
                        <a:rPr sz="550" spc="10" dirty="0">
                          <a:latin typeface="Times New Roman"/>
                          <a:cs typeface="Times New Roman"/>
                        </a:rPr>
                        <a:t>sağlanması</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
                        </a:spcBef>
                      </a:pPr>
                      <a:endParaRPr sz="500">
                        <a:latin typeface="Times New Roman"/>
                        <a:cs typeface="Times New Roman"/>
                      </a:endParaRPr>
                    </a:p>
                    <a:p>
                      <a:pPr marL="588010">
                        <a:lnSpc>
                          <a:spcPct val="100000"/>
                        </a:lnSpc>
                      </a:pPr>
                      <a:r>
                        <a:rPr sz="550" b="1" spc="10" dirty="0">
                          <a:solidFill>
                            <a:srgbClr val="00AF50"/>
                          </a:solidFill>
                          <a:latin typeface="Times New Roman"/>
                          <a:cs typeface="Times New Roman"/>
                        </a:rPr>
                        <a:t>Finansal </a:t>
                      </a:r>
                      <a:r>
                        <a:rPr sz="550" b="1" spc="15" dirty="0">
                          <a:solidFill>
                            <a:srgbClr val="00AF50"/>
                          </a:solidFill>
                          <a:latin typeface="Times New Roman"/>
                          <a:cs typeface="Times New Roman"/>
                        </a:rPr>
                        <a:t>planlamada atılacak</a:t>
                      </a:r>
                      <a:r>
                        <a:rPr sz="550" b="1" spc="-25" dirty="0">
                          <a:solidFill>
                            <a:srgbClr val="00AF50"/>
                          </a:solidFill>
                          <a:latin typeface="Times New Roman"/>
                          <a:cs typeface="Times New Roman"/>
                        </a:rPr>
                        <a:t> </a:t>
                      </a:r>
                      <a:r>
                        <a:rPr sz="550" b="1" spc="15" dirty="0">
                          <a:solidFill>
                            <a:srgbClr val="00AF50"/>
                          </a:solidFill>
                          <a:latin typeface="Times New Roman"/>
                          <a:cs typeface="Times New Roman"/>
                        </a:rPr>
                        <a:t>adımlar;</a:t>
                      </a:r>
                      <a:endParaRPr sz="550">
                        <a:latin typeface="Times New Roman"/>
                        <a:cs typeface="Times New Roman"/>
                      </a:endParaRPr>
                    </a:p>
                    <a:p>
                      <a:pPr>
                        <a:lnSpc>
                          <a:spcPct val="100000"/>
                        </a:lnSpc>
                        <a:spcBef>
                          <a:spcPts val="5"/>
                        </a:spcBef>
                      </a:pPr>
                      <a:endParaRPr sz="600">
                        <a:latin typeface="Times New Roman"/>
                        <a:cs typeface="Times New Roman"/>
                      </a:endParaRPr>
                    </a:p>
                    <a:p>
                      <a:pPr marL="102235" marR="145415" indent="-102235">
                        <a:lnSpc>
                          <a:spcPct val="107300"/>
                        </a:lnSpc>
                        <a:spcBef>
                          <a:spcPts val="5"/>
                        </a:spcBef>
                        <a:buAutoNum type="arabicPeriod"/>
                        <a:tabLst>
                          <a:tab pos="102235" algn="l"/>
                        </a:tabLst>
                      </a:pPr>
                      <a:r>
                        <a:rPr sz="550" b="1" spc="15" dirty="0">
                          <a:solidFill>
                            <a:srgbClr val="00AF50"/>
                          </a:solidFill>
                          <a:latin typeface="Times New Roman"/>
                          <a:cs typeface="Times New Roman"/>
                        </a:rPr>
                        <a:t>Adım; </a:t>
                      </a:r>
                      <a:r>
                        <a:rPr sz="550" spc="10" dirty="0">
                          <a:latin typeface="Times New Roman"/>
                          <a:cs typeface="Times New Roman"/>
                        </a:rPr>
                        <a:t>İşletme faaliyetlerinin </a:t>
                      </a:r>
                      <a:r>
                        <a:rPr sz="550" spc="15" dirty="0">
                          <a:latin typeface="Times New Roman"/>
                          <a:cs typeface="Times New Roman"/>
                        </a:rPr>
                        <a:t>yürütülmesi </a:t>
                      </a:r>
                      <a:r>
                        <a:rPr sz="550" spc="10" dirty="0">
                          <a:latin typeface="Times New Roman"/>
                          <a:cs typeface="Times New Roman"/>
                        </a:rPr>
                        <a:t>sırasında ortaya çıkacak </a:t>
                      </a:r>
                      <a:r>
                        <a:rPr sz="550" spc="15" dirty="0">
                          <a:latin typeface="Times New Roman"/>
                          <a:cs typeface="Times New Roman"/>
                        </a:rPr>
                        <a:t>olan </a:t>
                      </a:r>
                      <a:r>
                        <a:rPr sz="550" spc="10" dirty="0">
                          <a:latin typeface="Times New Roman"/>
                          <a:cs typeface="Times New Roman"/>
                        </a:rPr>
                        <a:t>gelir  ve giderlerin </a:t>
                      </a:r>
                      <a:r>
                        <a:rPr sz="550" spc="15" dirty="0">
                          <a:latin typeface="Times New Roman"/>
                          <a:cs typeface="Times New Roman"/>
                        </a:rPr>
                        <a:t>önceden tahmin</a:t>
                      </a:r>
                      <a:r>
                        <a:rPr sz="550" spc="-80" dirty="0">
                          <a:latin typeface="Times New Roman"/>
                          <a:cs typeface="Times New Roman"/>
                        </a:rPr>
                        <a:t> </a:t>
                      </a:r>
                      <a:r>
                        <a:rPr sz="550" spc="15" dirty="0">
                          <a:latin typeface="Times New Roman"/>
                          <a:cs typeface="Times New Roman"/>
                        </a:rPr>
                        <a:t>edilmesi,</a:t>
                      </a:r>
                      <a:endParaRPr sz="550">
                        <a:latin typeface="Times New Roman"/>
                        <a:cs typeface="Times New Roman"/>
                      </a:endParaRPr>
                    </a:p>
                    <a:p>
                      <a:pPr>
                        <a:lnSpc>
                          <a:spcPct val="100000"/>
                        </a:lnSpc>
                        <a:spcBef>
                          <a:spcPts val="50"/>
                        </a:spcBef>
                        <a:buClr>
                          <a:srgbClr val="00AF50"/>
                        </a:buClr>
                        <a:buFont typeface="Times New Roman"/>
                        <a:buAutoNum type="arabicPeriod"/>
                      </a:pPr>
                      <a:endParaRPr sz="600">
                        <a:latin typeface="Times New Roman"/>
                        <a:cs typeface="Times New Roman"/>
                      </a:endParaRPr>
                    </a:p>
                    <a:p>
                      <a:pPr marL="101600" indent="-74930">
                        <a:lnSpc>
                          <a:spcPct val="100000"/>
                        </a:lnSpc>
                        <a:buAutoNum type="arabicPeriod"/>
                        <a:tabLst>
                          <a:tab pos="102235" algn="l"/>
                        </a:tabLst>
                      </a:pPr>
                      <a:r>
                        <a:rPr sz="550" b="1" spc="15" dirty="0">
                          <a:solidFill>
                            <a:srgbClr val="00AF50"/>
                          </a:solidFill>
                          <a:latin typeface="Times New Roman"/>
                          <a:cs typeface="Times New Roman"/>
                        </a:rPr>
                        <a:t>Adım; </a:t>
                      </a:r>
                      <a:r>
                        <a:rPr sz="550" spc="10" dirty="0">
                          <a:latin typeface="Times New Roman"/>
                          <a:cs typeface="Times New Roman"/>
                        </a:rPr>
                        <a:t>Finansal açıdan alternatif </a:t>
                      </a:r>
                      <a:r>
                        <a:rPr sz="550" spc="15" dirty="0">
                          <a:latin typeface="Times New Roman"/>
                          <a:cs typeface="Times New Roman"/>
                        </a:rPr>
                        <a:t>olan planın</a:t>
                      </a:r>
                      <a:r>
                        <a:rPr sz="550" spc="-55" dirty="0">
                          <a:latin typeface="Times New Roman"/>
                          <a:cs typeface="Times New Roman"/>
                        </a:rPr>
                        <a:t> </a:t>
                      </a:r>
                      <a:r>
                        <a:rPr sz="550" spc="10" dirty="0">
                          <a:latin typeface="Times New Roman"/>
                          <a:cs typeface="Times New Roman"/>
                        </a:rPr>
                        <a:t>uygulanması,</a:t>
                      </a:r>
                      <a:endParaRPr sz="550">
                        <a:latin typeface="Times New Roman"/>
                        <a:cs typeface="Times New Roman"/>
                      </a:endParaRPr>
                    </a:p>
                    <a:p>
                      <a:pPr>
                        <a:lnSpc>
                          <a:spcPct val="100000"/>
                        </a:lnSpc>
                        <a:spcBef>
                          <a:spcPts val="10"/>
                        </a:spcBef>
                        <a:buClr>
                          <a:srgbClr val="00AF50"/>
                        </a:buClr>
                        <a:buFont typeface="Times New Roman"/>
                        <a:buAutoNum type="arabicPeriod"/>
                      </a:pPr>
                      <a:endParaRPr sz="650">
                        <a:latin typeface="Times New Roman"/>
                        <a:cs typeface="Times New Roman"/>
                      </a:endParaRPr>
                    </a:p>
                    <a:p>
                      <a:pPr marL="101600" indent="-74930">
                        <a:lnSpc>
                          <a:spcPct val="100000"/>
                        </a:lnSpc>
                        <a:buAutoNum type="arabicPeriod"/>
                        <a:tabLst>
                          <a:tab pos="102235" algn="l"/>
                        </a:tabLst>
                      </a:pPr>
                      <a:r>
                        <a:rPr sz="550" b="1" spc="15" dirty="0">
                          <a:solidFill>
                            <a:srgbClr val="00AF50"/>
                          </a:solidFill>
                          <a:latin typeface="Times New Roman"/>
                          <a:cs typeface="Times New Roman"/>
                        </a:rPr>
                        <a:t>Adım; </a:t>
                      </a:r>
                      <a:r>
                        <a:rPr sz="550" spc="15" dirty="0">
                          <a:latin typeface="Times New Roman"/>
                          <a:cs typeface="Times New Roman"/>
                        </a:rPr>
                        <a:t>Optimal seçeneklerin</a:t>
                      </a:r>
                      <a:r>
                        <a:rPr sz="550" spc="-70" dirty="0">
                          <a:latin typeface="Times New Roman"/>
                          <a:cs typeface="Times New Roman"/>
                        </a:rPr>
                        <a:t> </a:t>
                      </a:r>
                      <a:r>
                        <a:rPr sz="550" spc="10" dirty="0">
                          <a:latin typeface="Times New Roman"/>
                          <a:cs typeface="Times New Roman"/>
                        </a:rPr>
                        <a:t>belirlenmesi,</a:t>
                      </a:r>
                      <a:endParaRPr sz="550">
                        <a:latin typeface="Times New Roman"/>
                        <a:cs typeface="Times New Roman"/>
                      </a:endParaRPr>
                    </a:p>
                    <a:p>
                      <a:pPr>
                        <a:lnSpc>
                          <a:spcPct val="100000"/>
                        </a:lnSpc>
                        <a:spcBef>
                          <a:spcPts val="55"/>
                        </a:spcBef>
                        <a:buClr>
                          <a:srgbClr val="00AF50"/>
                        </a:buClr>
                        <a:buFont typeface="Times New Roman"/>
                        <a:buAutoNum type="arabicPeriod"/>
                      </a:pPr>
                      <a:endParaRPr sz="600">
                        <a:latin typeface="Times New Roman"/>
                        <a:cs typeface="Times New Roman"/>
                      </a:endParaRPr>
                    </a:p>
                    <a:p>
                      <a:pPr marL="101600" indent="-74930">
                        <a:lnSpc>
                          <a:spcPct val="100000"/>
                        </a:lnSpc>
                        <a:buAutoNum type="arabicPeriod"/>
                        <a:tabLst>
                          <a:tab pos="102235" algn="l"/>
                        </a:tabLst>
                      </a:pPr>
                      <a:r>
                        <a:rPr sz="550" b="1" spc="15" dirty="0">
                          <a:solidFill>
                            <a:srgbClr val="00AF50"/>
                          </a:solidFill>
                          <a:latin typeface="Times New Roman"/>
                          <a:cs typeface="Times New Roman"/>
                        </a:rPr>
                        <a:t>Adım;</a:t>
                      </a:r>
                      <a:r>
                        <a:rPr sz="550" b="1" spc="-5" dirty="0">
                          <a:solidFill>
                            <a:srgbClr val="00AF50"/>
                          </a:solidFill>
                          <a:latin typeface="Times New Roman"/>
                          <a:cs typeface="Times New Roman"/>
                        </a:rPr>
                        <a:t> </a:t>
                      </a:r>
                      <a:r>
                        <a:rPr sz="550" spc="10" dirty="0">
                          <a:latin typeface="Times New Roman"/>
                          <a:cs typeface="Times New Roman"/>
                        </a:rPr>
                        <a:t>Karar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116323" y="4843272"/>
            <a:ext cx="2414015" cy="143103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119372" y="4866132"/>
            <a:ext cx="473963" cy="466343"/>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296155" y="5355335"/>
            <a:ext cx="120395" cy="67055"/>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131564" y="5439155"/>
            <a:ext cx="449579" cy="347471"/>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296155" y="5818632"/>
            <a:ext cx="120395" cy="65532"/>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4110227" y="5913120"/>
            <a:ext cx="492251" cy="321563"/>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4646676" y="5998464"/>
            <a:ext cx="68579" cy="118871"/>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754879" y="5821679"/>
            <a:ext cx="512063" cy="429767"/>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4954523" y="5733288"/>
            <a:ext cx="117348" cy="65532"/>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4812791" y="5369052"/>
            <a:ext cx="396239" cy="342900"/>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4954523" y="5280660"/>
            <a:ext cx="117348" cy="64007"/>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4774691" y="4895088"/>
            <a:ext cx="472439" cy="362712"/>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5303520" y="5020055"/>
            <a:ext cx="67055" cy="117348"/>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5423915" y="4895088"/>
            <a:ext cx="388619" cy="367283"/>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5556503" y="5288279"/>
            <a:ext cx="120396" cy="67055"/>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5436107" y="5373623"/>
            <a:ext cx="359663" cy="338327"/>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5556503" y="5737860"/>
            <a:ext cx="120396" cy="67055"/>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5419344" y="5826252"/>
            <a:ext cx="393191" cy="388619"/>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5853684" y="5932932"/>
            <a:ext cx="71627" cy="117348"/>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5967984" y="5667755"/>
            <a:ext cx="566928" cy="547115"/>
          </a:xfrm>
          <a:prstGeom prst="rect">
            <a:avLst/>
          </a:prstGeom>
          <a:blipFill>
            <a:blip r:embed="rId25" cstate="print"/>
            <a:stretch>
              <a:fillRect/>
            </a:stretch>
          </a:blipFill>
        </p:spPr>
        <p:txBody>
          <a:bodyPr wrap="square" lIns="0" tIns="0" rIns="0" bIns="0" rtlCol="0"/>
          <a:lstStyle/>
          <a:p>
            <a:endParaRPr/>
          </a:p>
        </p:txBody>
      </p:sp>
      <p:graphicFrame>
        <p:nvGraphicFramePr>
          <p:cNvPr id="30" name="object 3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541020">
                  <a:extLst>
                    <a:ext uri="{9D8B030D-6E8A-4147-A177-3AD203B41FA5}">
                      <a16:colId xmlns:a16="http://schemas.microsoft.com/office/drawing/2014/main" val="20001"/>
                    </a:ext>
                  </a:extLst>
                </a:gridCol>
                <a:gridCol w="691515">
                  <a:extLst>
                    <a:ext uri="{9D8B030D-6E8A-4147-A177-3AD203B41FA5}">
                      <a16:colId xmlns:a16="http://schemas.microsoft.com/office/drawing/2014/main" val="20002"/>
                    </a:ext>
                  </a:extLst>
                </a:gridCol>
                <a:gridCol w="542925">
                  <a:extLst>
                    <a:ext uri="{9D8B030D-6E8A-4147-A177-3AD203B41FA5}">
                      <a16:colId xmlns:a16="http://schemas.microsoft.com/office/drawing/2014/main" val="20003"/>
                    </a:ext>
                  </a:extLst>
                </a:gridCol>
                <a:gridCol w="437515">
                  <a:extLst>
                    <a:ext uri="{9D8B030D-6E8A-4147-A177-3AD203B41FA5}">
                      <a16:colId xmlns:a16="http://schemas.microsoft.com/office/drawing/2014/main" val="20004"/>
                    </a:ext>
                  </a:extLst>
                </a:gridCol>
                <a:gridCol w="325755">
                  <a:extLst>
                    <a:ext uri="{9D8B030D-6E8A-4147-A177-3AD203B41FA5}">
                      <a16:colId xmlns:a16="http://schemas.microsoft.com/office/drawing/2014/main" val="20005"/>
                    </a:ext>
                  </a:extLst>
                </a:gridCol>
              </a:tblGrid>
              <a:tr h="441960">
                <a:tc rowSpan="6">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4">
                  <a:txBody>
                    <a:bodyPr/>
                    <a:lstStyle/>
                    <a:p>
                      <a:pPr marL="28575">
                        <a:lnSpc>
                          <a:spcPct val="100000"/>
                        </a:lnSpc>
                        <a:spcBef>
                          <a:spcPts val="6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0645"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43858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41605" marR="191770" indent="34925">
                        <a:lnSpc>
                          <a:spcPts val="550"/>
                        </a:lnSpc>
                        <a:spcBef>
                          <a:spcPts val="530"/>
                        </a:spcBef>
                      </a:pPr>
                      <a:r>
                        <a:rPr sz="500" spc="5" dirty="0">
                          <a:latin typeface="Times New Roman"/>
                          <a:cs typeface="Times New Roman"/>
                        </a:rPr>
                        <a:t>Satış  </a:t>
                      </a:r>
                      <a:r>
                        <a:rPr sz="500" spc="-5" dirty="0">
                          <a:latin typeface="Times New Roman"/>
                          <a:cs typeface="Times New Roman"/>
                        </a:rPr>
                        <a:t>B</a:t>
                      </a:r>
                      <a:r>
                        <a:rPr sz="500" dirty="0">
                          <a:latin typeface="Times New Roman"/>
                          <a:cs typeface="Times New Roman"/>
                        </a:rPr>
                        <a:t>ü</a:t>
                      </a:r>
                      <a:r>
                        <a:rPr sz="500" spc="-5" dirty="0">
                          <a:latin typeface="Times New Roman"/>
                          <a:cs typeface="Times New Roman"/>
                        </a:rPr>
                        <a:t>t</a:t>
                      </a:r>
                      <a:r>
                        <a:rPr sz="500" spc="5" dirty="0">
                          <a:latin typeface="Times New Roman"/>
                          <a:cs typeface="Times New Roman"/>
                        </a:rPr>
                        <a:t>ç</a:t>
                      </a:r>
                      <a:r>
                        <a:rPr sz="500" spc="-10" dirty="0">
                          <a:latin typeface="Times New Roman"/>
                          <a:cs typeface="Times New Roman"/>
                        </a:rPr>
                        <a:t>e</a:t>
                      </a:r>
                      <a:r>
                        <a:rPr sz="500" spc="-5" dirty="0">
                          <a:latin typeface="Times New Roman"/>
                          <a:cs typeface="Times New Roman"/>
                        </a:rPr>
                        <a:t>s</a:t>
                      </a:r>
                      <a:r>
                        <a:rPr sz="500" dirty="0">
                          <a:latin typeface="Times New Roman"/>
                          <a:cs typeface="Times New Roman"/>
                        </a:rPr>
                        <a:t>i</a:t>
                      </a:r>
                      <a:endParaRPr sz="500">
                        <a:latin typeface="Times New Roman"/>
                        <a:cs typeface="Times New Roman"/>
                      </a:endParaRPr>
                    </a:p>
                  </a:txBody>
                  <a:tcPr marL="0" marR="0" marT="0" marB="0">
                    <a:lnT w="3175">
                      <a:solidFill>
                        <a:srgbClr val="669999"/>
                      </a:solidFill>
                      <a:prstDash val="solid"/>
                    </a:lnT>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55904" marR="227965" indent="1905" algn="ctr">
                        <a:lnSpc>
                          <a:spcPts val="550"/>
                        </a:lnSpc>
                        <a:spcBef>
                          <a:spcPts val="350"/>
                        </a:spcBef>
                      </a:pPr>
                      <a:r>
                        <a:rPr sz="500" dirty="0">
                          <a:latin typeface="Times New Roman"/>
                          <a:cs typeface="Times New Roman"/>
                        </a:rPr>
                        <a:t>Ür</a:t>
                      </a:r>
                      <a:r>
                        <a:rPr sz="500" spc="-10" dirty="0">
                          <a:latin typeface="Times New Roman"/>
                          <a:cs typeface="Times New Roman"/>
                        </a:rPr>
                        <a:t>e</a:t>
                      </a:r>
                      <a:r>
                        <a:rPr sz="500" spc="-5" dirty="0">
                          <a:latin typeface="Times New Roman"/>
                          <a:cs typeface="Times New Roman"/>
                        </a:rPr>
                        <a:t>t</a:t>
                      </a:r>
                      <a:r>
                        <a:rPr sz="500" dirty="0">
                          <a:latin typeface="Times New Roman"/>
                          <a:cs typeface="Times New Roman"/>
                        </a:rPr>
                        <a:t>im  </a:t>
                      </a:r>
                      <a:r>
                        <a:rPr sz="500" spc="-5" dirty="0">
                          <a:latin typeface="Times New Roman"/>
                          <a:cs typeface="Times New Roman"/>
                        </a:rPr>
                        <a:t>B</a:t>
                      </a:r>
                      <a:r>
                        <a:rPr sz="500" dirty="0">
                          <a:latin typeface="Times New Roman"/>
                          <a:cs typeface="Times New Roman"/>
                        </a:rPr>
                        <a:t>ü</a:t>
                      </a:r>
                      <a:r>
                        <a:rPr sz="500" spc="-5" dirty="0">
                          <a:latin typeface="Times New Roman"/>
                          <a:cs typeface="Times New Roman"/>
                        </a:rPr>
                        <a:t>t</a:t>
                      </a:r>
                      <a:r>
                        <a:rPr sz="500" spc="5" dirty="0">
                          <a:latin typeface="Times New Roman"/>
                          <a:cs typeface="Times New Roman"/>
                        </a:rPr>
                        <a:t>ç</a:t>
                      </a:r>
                      <a:r>
                        <a:rPr sz="500" spc="-10" dirty="0">
                          <a:latin typeface="Times New Roman"/>
                          <a:cs typeface="Times New Roman"/>
                        </a:rPr>
                        <a:t>e</a:t>
                      </a:r>
                      <a:r>
                        <a:rPr sz="500" spc="-5" dirty="0">
                          <a:latin typeface="Times New Roman"/>
                          <a:cs typeface="Times New Roman"/>
                        </a:rPr>
                        <a:t>s</a:t>
                      </a:r>
                      <a:r>
                        <a:rPr sz="500" dirty="0">
                          <a:latin typeface="Times New Roman"/>
                          <a:cs typeface="Times New Roman"/>
                        </a:rPr>
                        <a:t>i</a:t>
                      </a:r>
                      <a:endParaRPr sz="500">
                        <a:latin typeface="Times New Roman"/>
                        <a:cs typeface="Times New Roman"/>
                      </a:endParaRPr>
                    </a:p>
                  </a:txBody>
                  <a:tcPr marL="0" marR="0" marT="0" marB="0">
                    <a:lnT w="3175">
                      <a:solidFill>
                        <a:srgbClr val="669999"/>
                      </a:solidFill>
                      <a:prstDash val="solid"/>
                    </a:lnT>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20"/>
                        </a:spcBef>
                      </a:pPr>
                      <a:endParaRPr sz="550">
                        <a:latin typeface="Times New Roman"/>
                        <a:cs typeface="Times New Roman"/>
                      </a:endParaRPr>
                    </a:p>
                    <a:p>
                      <a:pPr marL="178435" marR="175895" indent="1270">
                        <a:lnSpc>
                          <a:spcPts val="490"/>
                        </a:lnSpc>
                      </a:pPr>
                      <a:r>
                        <a:rPr sz="450" spc="-50" dirty="0">
                          <a:latin typeface="Times New Roman"/>
                          <a:cs typeface="Times New Roman"/>
                        </a:rPr>
                        <a:t>Y</a:t>
                      </a:r>
                      <a:r>
                        <a:rPr sz="450" spc="-10" dirty="0">
                          <a:latin typeface="Times New Roman"/>
                          <a:cs typeface="Times New Roman"/>
                        </a:rPr>
                        <a:t>a</a:t>
                      </a:r>
                      <a:r>
                        <a:rPr sz="450" dirty="0">
                          <a:latin typeface="Times New Roman"/>
                          <a:cs typeface="Times New Roman"/>
                        </a:rPr>
                        <a:t>t</a:t>
                      </a:r>
                      <a:r>
                        <a:rPr sz="450" spc="5" dirty="0">
                          <a:latin typeface="Times New Roman"/>
                          <a:cs typeface="Times New Roman"/>
                        </a:rPr>
                        <a:t>ı</a:t>
                      </a:r>
                      <a:r>
                        <a:rPr sz="450" spc="-5" dirty="0">
                          <a:latin typeface="Times New Roman"/>
                          <a:cs typeface="Times New Roman"/>
                        </a:rPr>
                        <a:t>r</a:t>
                      </a:r>
                      <a:r>
                        <a:rPr sz="450" dirty="0">
                          <a:latin typeface="Times New Roman"/>
                          <a:cs typeface="Times New Roman"/>
                        </a:rPr>
                        <a:t>ım  Büt</a:t>
                      </a:r>
                      <a:r>
                        <a:rPr sz="450" spc="-5" dirty="0">
                          <a:latin typeface="Times New Roman"/>
                          <a:cs typeface="Times New Roman"/>
                        </a:rPr>
                        <a:t>ç</a:t>
                      </a:r>
                      <a:r>
                        <a:rPr sz="450" spc="-10" dirty="0">
                          <a:latin typeface="Times New Roman"/>
                          <a:cs typeface="Times New Roman"/>
                        </a:rPr>
                        <a:t>e</a:t>
                      </a:r>
                      <a:r>
                        <a:rPr sz="450" dirty="0">
                          <a:latin typeface="Times New Roman"/>
                          <a:cs typeface="Times New Roman"/>
                        </a:rPr>
                        <a:t>si</a:t>
                      </a:r>
                      <a:endParaRPr sz="450">
                        <a:latin typeface="Times New Roman"/>
                        <a:cs typeface="Times New Roman"/>
                      </a:endParaRPr>
                    </a:p>
                  </a:txBody>
                  <a:tcPr marL="0" marR="0" marT="0" marB="0">
                    <a:lnT w="3175">
                      <a:solidFill>
                        <a:srgbClr val="669999"/>
                      </a:solidFill>
                      <a:prstDash val="solid"/>
                    </a:lnT>
                  </a:tcPr>
                </a:tc>
                <a:tc gridSpan="2">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1"/>
                  </a:ext>
                </a:extLst>
              </a:tr>
              <a:tr h="20280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gridSpan="2">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29920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500">
                        <a:latin typeface="Times New Roman"/>
                        <a:cs typeface="Times New Roman"/>
                      </a:endParaRPr>
                    </a:p>
                    <a:p>
                      <a:pPr marL="137160" marR="189865" indent="1270" algn="just">
                        <a:lnSpc>
                          <a:spcPct val="88300"/>
                        </a:lnSpc>
                      </a:pPr>
                      <a:r>
                        <a:rPr sz="400" dirty="0">
                          <a:latin typeface="Times New Roman"/>
                          <a:cs typeface="Times New Roman"/>
                        </a:rPr>
                        <a:t>Direkt</a:t>
                      </a:r>
                      <a:r>
                        <a:rPr sz="400" spc="-50" dirty="0">
                          <a:latin typeface="Times New Roman"/>
                          <a:cs typeface="Times New Roman"/>
                        </a:rPr>
                        <a:t> </a:t>
                      </a:r>
                      <a:r>
                        <a:rPr sz="400" spc="-5" dirty="0">
                          <a:latin typeface="Times New Roman"/>
                          <a:cs typeface="Times New Roman"/>
                        </a:rPr>
                        <a:t>İlk  </a:t>
                      </a:r>
                      <a:r>
                        <a:rPr sz="400" dirty="0">
                          <a:latin typeface="Times New Roman"/>
                          <a:cs typeface="Times New Roman"/>
                        </a:rPr>
                        <a:t>Madde</a:t>
                      </a:r>
                      <a:r>
                        <a:rPr sz="400" spc="-55" dirty="0">
                          <a:latin typeface="Times New Roman"/>
                          <a:cs typeface="Times New Roman"/>
                        </a:rPr>
                        <a:t> </a:t>
                      </a:r>
                      <a:r>
                        <a:rPr sz="400" spc="-5" dirty="0">
                          <a:latin typeface="Times New Roman"/>
                          <a:cs typeface="Times New Roman"/>
                        </a:rPr>
                        <a:t>ve </a:t>
                      </a:r>
                      <a:r>
                        <a:rPr sz="400" dirty="0">
                          <a:latin typeface="Times New Roman"/>
                          <a:cs typeface="Times New Roman"/>
                        </a:rPr>
                        <a:t> </a:t>
                      </a:r>
                      <a:r>
                        <a:rPr sz="400" spc="-5" dirty="0">
                          <a:latin typeface="Times New Roman"/>
                          <a:cs typeface="Times New Roman"/>
                        </a:rPr>
                        <a:t>Malzem</a:t>
                      </a:r>
                      <a:r>
                        <a:rPr sz="400" dirty="0">
                          <a:latin typeface="Times New Roman"/>
                          <a:cs typeface="Times New Roman"/>
                        </a:rPr>
                        <a:t>e  </a:t>
                      </a:r>
                      <a:r>
                        <a:rPr sz="400" spc="-5" dirty="0">
                          <a:latin typeface="Times New Roman"/>
                          <a:cs typeface="Times New Roman"/>
                        </a:rPr>
                        <a:t>Bütçesi</a:t>
                      </a:r>
                      <a:endParaRPr sz="400">
                        <a:latin typeface="Times New Roman"/>
                        <a:cs typeface="Times New Roman"/>
                      </a:endParaRPr>
                    </a:p>
                  </a:txBody>
                  <a:tcPr marL="0" marR="0" marT="3810" marB="0"/>
                </a:tc>
                <a:tc>
                  <a:txBody>
                    <a:bodyPr/>
                    <a:lstStyle/>
                    <a:p>
                      <a:pPr marL="278765" marR="250825" indent="10160" algn="just">
                        <a:lnSpc>
                          <a:spcPct val="88800"/>
                        </a:lnSpc>
                        <a:spcBef>
                          <a:spcPts val="240"/>
                        </a:spcBef>
                      </a:pPr>
                      <a:r>
                        <a:rPr sz="400" spc="5" dirty="0">
                          <a:latin typeface="Times New Roman"/>
                          <a:cs typeface="Times New Roman"/>
                        </a:rPr>
                        <a:t>D</a:t>
                      </a:r>
                      <a:r>
                        <a:rPr sz="400" spc="-10" dirty="0">
                          <a:latin typeface="Times New Roman"/>
                          <a:cs typeface="Times New Roman"/>
                        </a:rPr>
                        <a:t>ir</a:t>
                      </a:r>
                      <a:r>
                        <a:rPr sz="400" spc="-5" dirty="0">
                          <a:latin typeface="Times New Roman"/>
                          <a:cs typeface="Times New Roman"/>
                        </a:rPr>
                        <a:t>e</a:t>
                      </a:r>
                      <a:r>
                        <a:rPr sz="400" dirty="0">
                          <a:latin typeface="Times New Roman"/>
                          <a:cs typeface="Times New Roman"/>
                        </a:rPr>
                        <a:t>kt  </a:t>
                      </a:r>
                      <a:r>
                        <a:rPr sz="400" spc="-5" dirty="0">
                          <a:latin typeface="Times New Roman"/>
                          <a:cs typeface="Times New Roman"/>
                        </a:rPr>
                        <a:t>İşçilik  </a:t>
                      </a:r>
                      <a:r>
                        <a:rPr sz="400" spc="-10" dirty="0">
                          <a:latin typeface="Times New Roman"/>
                          <a:cs typeface="Times New Roman"/>
                        </a:rPr>
                        <a:t>B</a:t>
                      </a:r>
                      <a:r>
                        <a:rPr sz="400" dirty="0">
                          <a:latin typeface="Times New Roman"/>
                          <a:cs typeface="Times New Roman"/>
                        </a:rPr>
                        <a:t>ü</a:t>
                      </a:r>
                      <a:r>
                        <a:rPr sz="400" spc="-10" dirty="0">
                          <a:latin typeface="Times New Roman"/>
                          <a:cs typeface="Times New Roman"/>
                        </a:rPr>
                        <a:t>t</a:t>
                      </a:r>
                      <a:r>
                        <a:rPr sz="400" spc="-5" dirty="0">
                          <a:latin typeface="Times New Roman"/>
                          <a:cs typeface="Times New Roman"/>
                        </a:rPr>
                        <a:t>çe</a:t>
                      </a:r>
                      <a:r>
                        <a:rPr sz="400" dirty="0">
                          <a:latin typeface="Times New Roman"/>
                          <a:cs typeface="Times New Roman"/>
                        </a:rPr>
                        <a:t>si</a:t>
                      </a:r>
                      <a:endParaRPr sz="400">
                        <a:latin typeface="Times New Roman"/>
                        <a:cs typeface="Times New Roman"/>
                      </a:endParaRPr>
                    </a:p>
                  </a:txBody>
                  <a:tcPr marL="0" marR="0" marT="30480" marB="0"/>
                </a:tc>
                <a:tc>
                  <a:txBody>
                    <a:bodyPr/>
                    <a:lstStyle/>
                    <a:p>
                      <a:pPr marL="177165" marR="173990" indent="-1270" algn="ctr">
                        <a:lnSpc>
                          <a:spcPct val="88300"/>
                        </a:lnSpc>
                        <a:spcBef>
                          <a:spcPts val="65"/>
                        </a:spcBef>
                      </a:pPr>
                      <a:r>
                        <a:rPr sz="400" spc="-5" dirty="0">
                          <a:latin typeface="Times New Roman"/>
                          <a:cs typeface="Times New Roman"/>
                        </a:rPr>
                        <a:t>Genel  Üretim  G</a:t>
                      </a:r>
                      <a:r>
                        <a:rPr sz="400" spc="-10" dirty="0">
                          <a:latin typeface="Times New Roman"/>
                          <a:cs typeface="Times New Roman"/>
                        </a:rPr>
                        <a:t>i</a:t>
                      </a:r>
                      <a:r>
                        <a:rPr sz="400" dirty="0">
                          <a:latin typeface="Times New Roman"/>
                          <a:cs typeface="Times New Roman"/>
                        </a:rPr>
                        <a:t>d</a:t>
                      </a:r>
                      <a:r>
                        <a:rPr sz="400" spc="-5" dirty="0">
                          <a:latin typeface="Times New Roman"/>
                          <a:cs typeface="Times New Roman"/>
                        </a:rPr>
                        <a:t>er</a:t>
                      </a:r>
                      <a:r>
                        <a:rPr sz="400" spc="-10" dirty="0">
                          <a:latin typeface="Times New Roman"/>
                          <a:cs typeface="Times New Roman"/>
                        </a:rPr>
                        <a:t>l</a:t>
                      </a:r>
                      <a:r>
                        <a:rPr sz="400" spc="-5" dirty="0">
                          <a:latin typeface="Times New Roman"/>
                          <a:cs typeface="Times New Roman"/>
                        </a:rPr>
                        <a:t>e</a:t>
                      </a:r>
                      <a:r>
                        <a:rPr sz="400" spc="-10" dirty="0">
                          <a:latin typeface="Times New Roman"/>
                          <a:cs typeface="Times New Roman"/>
                        </a:rPr>
                        <a:t>r</a:t>
                      </a:r>
                      <a:r>
                        <a:rPr sz="400" dirty="0">
                          <a:latin typeface="Times New Roman"/>
                          <a:cs typeface="Times New Roman"/>
                        </a:rPr>
                        <a:t>i  </a:t>
                      </a:r>
                      <a:r>
                        <a:rPr sz="400" spc="-5" dirty="0">
                          <a:latin typeface="Times New Roman"/>
                          <a:cs typeface="Times New Roman"/>
                        </a:rPr>
                        <a:t>Bütçesi</a:t>
                      </a:r>
                      <a:endParaRPr sz="400">
                        <a:latin typeface="Times New Roman"/>
                        <a:cs typeface="Times New Roman"/>
                      </a:endParaRPr>
                    </a:p>
                  </a:txBody>
                  <a:tcPr marL="0" marR="0" marT="8255" marB="0"/>
                </a:tc>
                <a:tc gridSpan="2">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8428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gridSpan="2">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4"/>
                  </a:ext>
                </a:extLst>
              </a:tr>
              <a:tr h="53111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p>
                      <a:pPr>
                        <a:lnSpc>
                          <a:spcPct val="100000"/>
                        </a:lnSpc>
                        <a:spcBef>
                          <a:spcPts val="40"/>
                        </a:spcBef>
                      </a:pPr>
                      <a:endParaRPr sz="400">
                        <a:latin typeface="Times New Roman"/>
                        <a:cs typeface="Times New Roman"/>
                      </a:endParaRPr>
                    </a:p>
                    <a:p>
                      <a:pPr marL="133985" marR="185420" algn="ctr">
                        <a:lnSpc>
                          <a:spcPct val="89600"/>
                        </a:lnSpc>
                      </a:pPr>
                      <a:r>
                        <a:rPr sz="450" dirty="0">
                          <a:latin typeface="Times New Roman"/>
                          <a:cs typeface="Times New Roman"/>
                        </a:rPr>
                        <a:t>Genel  </a:t>
                      </a:r>
                      <a:r>
                        <a:rPr sz="450" spc="-5" dirty="0">
                          <a:latin typeface="Times New Roman"/>
                          <a:cs typeface="Times New Roman"/>
                        </a:rPr>
                        <a:t>Y</a:t>
                      </a:r>
                      <a:r>
                        <a:rPr sz="450" dirty="0">
                          <a:latin typeface="Times New Roman"/>
                          <a:cs typeface="Times New Roman"/>
                        </a:rPr>
                        <a:t>ön</a:t>
                      </a:r>
                      <a:r>
                        <a:rPr sz="450" spc="-5" dirty="0">
                          <a:latin typeface="Times New Roman"/>
                          <a:cs typeface="Times New Roman"/>
                        </a:rPr>
                        <a:t>e</a:t>
                      </a:r>
                      <a:r>
                        <a:rPr sz="450" dirty="0">
                          <a:latin typeface="Times New Roman"/>
                          <a:cs typeface="Times New Roman"/>
                        </a:rPr>
                        <a:t>tim  </a:t>
                      </a:r>
                      <a:r>
                        <a:rPr sz="450" spc="-20" dirty="0">
                          <a:latin typeface="Times New Roman"/>
                          <a:cs typeface="Times New Roman"/>
                        </a:rPr>
                        <a:t>G</a:t>
                      </a:r>
                      <a:r>
                        <a:rPr sz="450" dirty="0">
                          <a:latin typeface="Times New Roman"/>
                          <a:cs typeface="Times New Roman"/>
                        </a:rPr>
                        <a:t>i</a:t>
                      </a:r>
                      <a:r>
                        <a:rPr sz="450" spc="5" dirty="0">
                          <a:latin typeface="Times New Roman"/>
                          <a:cs typeface="Times New Roman"/>
                        </a:rPr>
                        <a:t>d</a:t>
                      </a:r>
                      <a:r>
                        <a:rPr sz="450" spc="-10" dirty="0">
                          <a:latin typeface="Times New Roman"/>
                          <a:cs typeface="Times New Roman"/>
                        </a:rPr>
                        <a:t>e</a:t>
                      </a:r>
                      <a:r>
                        <a:rPr sz="450" dirty="0">
                          <a:latin typeface="Times New Roman"/>
                          <a:cs typeface="Times New Roman"/>
                        </a:rPr>
                        <a:t>rl</a:t>
                      </a:r>
                      <a:r>
                        <a:rPr sz="450" spc="-10" dirty="0">
                          <a:latin typeface="Times New Roman"/>
                          <a:cs typeface="Times New Roman"/>
                        </a:rPr>
                        <a:t>e</a:t>
                      </a:r>
                      <a:r>
                        <a:rPr sz="450" dirty="0">
                          <a:latin typeface="Times New Roman"/>
                          <a:cs typeface="Times New Roman"/>
                        </a:rPr>
                        <a:t>ri  </a:t>
                      </a:r>
                      <a:r>
                        <a:rPr sz="450" spc="5" dirty="0">
                          <a:latin typeface="Times New Roman"/>
                          <a:cs typeface="Times New Roman"/>
                        </a:rPr>
                        <a:t>Bütçesi</a:t>
                      </a:r>
                      <a:endParaRPr sz="450">
                        <a:latin typeface="Times New Roman"/>
                        <a:cs typeface="Times New Roman"/>
                      </a:endParaRPr>
                    </a:p>
                  </a:txBody>
                  <a:tcPr marL="0" marR="0" marT="0" marB="0">
                    <a:lnB w="12700">
                      <a:solidFill>
                        <a:srgbClr val="000000"/>
                      </a:solidFill>
                      <a:prstDash val="solid"/>
                    </a:lnB>
                  </a:tcPr>
                </a:tc>
                <a:tc>
                  <a:txBody>
                    <a:bodyPr/>
                    <a:lstStyle/>
                    <a:p>
                      <a:pPr>
                        <a:lnSpc>
                          <a:spcPct val="100000"/>
                        </a:lnSpc>
                        <a:spcBef>
                          <a:spcPts val="40"/>
                        </a:spcBef>
                      </a:pPr>
                      <a:endParaRPr sz="650">
                        <a:latin typeface="Times New Roman"/>
                        <a:cs typeface="Times New Roman"/>
                      </a:endParaRPr>
                    </a:p>
                    <a:p>
                      <a:pPr marL="193040" marR="165100" indent="-1270" algn="ctr">
                        <a:lnSpc>
                          <a:spcPct val="89600"/>
                        </a:lnSpc>
                      </a:pPr>
                      <a:r>
                        <a:rPr sz="450" dirty="0">
                          <a:latin typeface="Times New Roman"/>
                          <a:cs typeface="Times New Roman"/>
                        </a:rPr>
                        <a:t>Pazarlama  </a:t>
                      </a:r>
                      <a:r>
                        <a:rPr sz="450" spc="5" dirty="0">
                          <a:latin typeface="Times New Roman"/>
                          <a:cs typeface="Times New Roman"/>
                        </a:rPr>
                        <a:t>Satış</a:t>
                      </a:r>
                      <a:r>
                        <a:rPr sz="450" spc="-75" dirty="0">
                          <a:latin typeface="Times New Roman"/>
                          <a:cs typeface="Times New Roman"/>
                        </a:rPr>
                        <a:t> </a:t>
                      </a:r>
                      <a:r>
                        <a:rPr sz="450" spc="5" dirty="0">
                          <a:latin typeface="Times New Roman"/>
                          <a:cs typeface="Times New Roman"/>
                        </a:rPr>
                        <a:t>Dağıtım </a:t>
                      </a:r>
                      <a:r>
                        <a:rPr sz="450" dirty="0">
                          <a:latin typeface="Times New Roman"/>
                          <a:cs typeface="Times New Roman"/>
                        </a:rPr>
                        <a:t> Giderleri  </a:t>
                      </a:r>
                      <a:r>
                        <a:rPr sz="450" spc="5" dirty="0">
                          <a:latin typeface="Times New Roman"/>
                          <a:cs typeface="Times New Roman"/>
                        </a:rPr>
                        <a:t>Bütçesi</a:t>
                      </a:r>
                      <a:endParaRPr sz="450">
                        <a:latin typeface="Times New Roman"/>
                        <a:cs typeface="Times New Roman"/>
                      </a:endParaRPr>
                    </a:p>
                  </a:txBody>
                  <a:tcPr marL="0" marR="0" marT="5080" marB="0">
                    <a:lnB w="12700">
                      <a:solidFill>
                        <a:srgbClr val="000000"/>
                      </a:solidFill>
                      <a:prstDash val="solid"/>
                    </a:lnB>
                  </a:tcPr>
                </a:tc>
                <a:tc>
                  <a:txBody>
                    <a:bodyPr/>
                    <a:lstStyle/>
                    <a:p>
                      <a:pPr>
                        <a:lnSpc>
                          <a:spcPct val="100000"/>
                        </a:lnSpc>
                      </a:pPr>
                      <a:endParaRPr sz="500">
                        <a:latin typeface="Times New Roman"/>
                        <a:cs typeface="Times New Roman"/>
                      </a:endParaRPr>
                    </a:p>
                    <a:p>
                      <a:pPr marL="172720" marR="168910" indent="12065" algn="just">
                        <a:lnSpc>
                          <a:spcPct val="90000"/>
                        </a:lnSpc>
                        <a:spcBef>
                          <a:spcPts val="330"/>
                        </a:spcBef>
                      </a:pPr>
                      <a:r>
                        <a:rPr sz="450" dirty="0">
                          <a:latin typeface="Times New Roman"/>
                          <a:cs typeface="Times New Roman"/>
                        </a:rPr>
                        <a:t>Ödeme  </a:t>
                      </a:r>
                      <a:r>
                        <a:rPr sz="450" spc="-5" dirty="0">
                          <a:latin typeface="Times New Roman"/>
                          <a:cs typeface="Times New Roman"/>
                        </a:rPr>
                        <a:t>Ara</a:t>
                      </a:r>
                      <a:r>
                        <a:rPr sz="450" spc="-10" dirty="0">
                          <a:latin typeface="Times New Roman"/>
                          <a:cs typeface="Times New Roman"/>
                        </a:rPr>
                        <a:t>ç</a:t>
                      </a:r>
                      <a:r>
                        <a:rPr sz="450" spc="5" dirty="0">
                          <a:latin typeface="Times New Roman"/>
                          <a:cs typeface="Times New Roman"/>
                        </a:rPr>
                        <a:t>l</a:t>
                      </a:r>
                      <a:r>
                        <a:rPr sz="450" spc="-10" dirty="0">
                          <a:latin typeface="Times New Roman"/>
                          <a:cs typeface="Times New Roman"/>
                        </a:rPr>
                        <a:t>a</a:t>
                      </a:r>
                      <a:r>
                        <a:rPr sz="450" spc="-5" dirty="0">
                          <a:latin typeface="Times New Roman"/>
                          <a:cs typeface="Times New Roman"/>
                        </a:rPr>
                        <a:t>r</a:t>
                      </a:r>
                      <a:r>
                        <a:rPr sz="450" dirty="0">
                          <a:latin typeface="Times New Roman"/>
                          <a:cs typeface="Times New Roman"/>
                        </a:rPr>
                        <a:t>ı  </a:t>
                      </a:r>
                      <a:r>
                        <a:rPr sz="450" spc="5" dirty="0">
                          <a:latin typeface="Times New Roman"/>
                          <a:cs typeface="Times New Roman"/>
                        </a:rPr>
                        <a:t>Bütçesi</a:t>
                      </a:r>
                      <a:endParaRPr sz="450">
                        <a:latin typeface="Times New Roman"/>
                        <a:cs typeface="Times New Roman"/>
                      </a:endParaRPr>
                    </a:p>
                  </a:txBody>
                  <a:tcPr marL="0" marR="0" marT="0" marB="0">
                    <a:lnB w="12700">
                      <a:solidFill>
                        <a:srgbClr val="000000"/>
                      </a:solidFill>
                      <a:prstDash val="solid"/>
                    </a:lnB>
                  </a:tcPr>
                </a:tc>
                <a:tc gridSpan="2">
                  <a:txBody>
                    <a:bodyPr/>
                    <a:lstStyle/>
                    <a:p>
                      <a:pPr>
                        <a:lnSpc>
                          <a:spcPct val="100000"/>
                        </a:lnSpc>
                        <a:spcBef>
                          <a:spcPts val="50"/>
                        </a:spcBef>
                      </a:pPr>
                      <a:endParaRPr sz="400">
                        <a:latin typeface="Times New Roman"/>
                        <a:cs typeface="Times New Roman"/>
                      </a:endParaRPr>
                    </a:p>
                    <a:p>
                      <a:pPr marL="176530" marR="211454" indent="22860">
                        <a:lnSpc>
                          <a:spcPts val="520"/>
                        </a:lnSpc>
                        <a:spcBef>
                          <a:spcPts val="5"/>
                        </a:spcBef>
                      </a:pPr>
                      <a:r>
                        <a:rPr sz="500" b="1" spc="-5" dirty="0">
                          <a:latin typeface="Times New Roman"/>
                          <a:cs typeface="Times New Roman"/>
                        </a:rPr>
                        <a:t>FİNANSAL  </a:t>
                      </a:r>
                      <a:r>
                        <a:rPr sz="500" b="1" spc="-10" dirty="0">
                          <a:latin typeface="Times New Roman"/>
                          <a:cs typeface="Times New Roman"/>
                        </a:rPr>
                        <a:t>P</a:t>
                      </a:r>
                      <a:r>
                        <a:rPr sz="500" b="1" spc="-5" dirty="0">
                          <a:latin typeface="Times New Roman"/>
                          <a:cs typeface="Times New Roman"/>
                        </a:rPr>
                        <a:t>LA</a:t>
                      </a:r>
                      <a:r>
                        <a:rPr sz="500" b="1" spc="-10" dirty="0">
                          <a:latin typeface="Times New Roman"/>
                          <a:cs typeface="Times New Roman"/>
                        </a:rPr>
                        <a:t>N</a:t>
                      </a:r>
                      <a:r>
                        <a:rPr sz="500" b="1" dirty="0">
                          <a:latin typeface="Times New Roman"/>
                          <a:cs typeface="Times New Roman"/>
                        </a:rPr>
                        <a:t>L</a:t>
                      </a:r>
                      <a:r>
                        <a:rPr sz="500" b="1" spc="-10" dirty="0">
                          <a:latin typeface="Times New Roman"/>
                          <a:cs typeface="Times New Roman"/>
                        </a:rPr>
                        <a:t>A</a:t>
                      </a:r>
                      <a:r>
                        <a:rPr sz="500" b="1" dirty="0">
                          <a:latin typeface="Times New Roman"/>
                          <a:cs typeface="Times New Roman"/>
                        </a:rPr>
                        <a:t>MA</a:t>
                      </a:r>
                      <a:endParaRPr sz="500">
                        <a:latin typeface="Times New Roman"/>
                        <a:cs typeface="Times New Roman"/>
                      </a:endParaRPr>
                    </a:p>
                  </a:txBody>
                  <a:tcPr marL="0" marR="0" marT="6350"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31" name="object 31"/>
          <p:cNvSpPr/>
          <p:nvPr/>
        </p:nvSpPr>
        <p:spPr>
          <a:xfrm>
            <a:off x="3287267" y="7034783"/>
            <a:ext cx="233172" cy="379476"/>
          </a:xfrm>
          <a:prstGeom prst="rect">
            <a:avLst/>
          </a:prstGeom>
          <a:blipFill>
            <a:blip r:embed="rId26" cstate="print"/>
            <a:stretch>
              <a:fillRect/>
            </a:stretch>
          </a:blipFill>
        </p:spPr>
        <p:txBody>
          <a:bodyPr wrap="square" lIns="0" tIns="0" rIns="0" bIns="0" rtlCol="0"/>
          <a:lstStyle/>
          <a:p>
            <a:endParaRPr/>
          </a:p>
        </p:txBody>
      </p:sp>
      <p:graphicFrame>
        <p:nvGraphicFramePr>
          <p:cNvPr id="32" name="object 3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40"/>
                        </a:spcBef>
                      </a:pPr>
                      <a:endParaRPr sz="450">
                        <a:latin typeface="Times New Roman"/>
                        <a:cs typeface="Times New Roman"/>
                      </a:endParaRPr>
                    </a:p>
                    <a:p>
                      <a:pPr marL="27305" marR="142240">
                        <a:lnSpc>
                          <a:spcPct val="107300"/>
                        </a:lnSpc>
                      </a:pPr>
                      <a:r>
                        <a:rPr sz="550" b="1" spc="15" dirty="0">
                          <a:latin typeface="Times New Roman"/>
                          <a:cs typeface="Times New Roman"/>
                        </a:rPr>
                        <a:t>Nakit </a:t>
                      </a:r>
                      <a:r>
                        <a:rPr sz="550" b="1" spc="10" dirty="0">
                          <a:latin typeface="Times New Roman"/>
                          <a:cs typeface="Times New Roman"/>
                        </a:rPr>
                        <a:t>(Likidite) Planlaması: </a:t>
                      </a:r>
                      <a:r>
                        <a:rPr sz="550" spc="15" dirty="0">
                          <a:latin typeface="Times New Roman"/>
                          <a:cs typeface="Times New Roman"/>
                        </a:rPr>
                        <a:t>Kısa vadeli  </a:t>
                      </a:r>
                      <a:r>
                        <a:rPr sz="550" spc="10" dirty="0">
                          <a:latin typeface="Times New Roman"/>
                          <a:cs typeface="Times New Roman"/>
                        </a:rPr>
                        <a:t>ayrıntı planlamasıdır. </a:t>
                      </a:r>
                      <a:r>
                        <a:rPr sz="550" spc="15" dirty="0">
                          <a:latin typeface="Times New Roman"/>
                          <a:cs typeface="Times New Roman"/>
                        </a:rPr>
                        <a:t>Günlük  </a:t>
                      </a:r>
                      <a:r>
                        <a:rPr sz="550" spc="10" dirty="0">
                          <a:latin typeface="Times New Roman"/>
                          <a:cs typeface="Times New Roman"/>
                        </a:rPr>
                        <a:t>likidite</a:t>
                      </a:r>
                      <a:r>
                        <a:rPr sz="550" spc="-30" dirty="0">
                          <a:latin typeface="Times New Roman"/>
                          <a:cs typeface="Times New Roman"/>
                        </a:rPr>
                        <a:t> </a:t>
                      </a:r>
                      <a:r>
                        <a:rPr sz="550" spc="15" dirty="0">
                          <a:latin typeface="Times New Roman"/>
                          <a:cs typeface="Times New Roman"/>
                        </a:rPr>
                        <a:t>tablosu</a:t>
                      </a:r>
                      <a:r>
                        <a:rPr sz="550" spc="-10" dirty="0">
                          <a:latin typeface="Times New Roman"/>
                          <a:cs typeface="Times New Roman"/>
                        </a:rPr>
                        <a:t> </a:t>
                      </a:r>
                      <a:r>
                        <a:rPr sz="550" spc="10" dirty="0">
                          <a:latin typeface="Times New Roman"/>
                          <a:cs typeface="Times New Roman"/>
                        </a:rPr>
                        <a:t>(ankes*</a:t>
                      </a:r>
                      <a:r>
                        <a:rPr sz="550" spc="15" dirty="0">
                          <a:latin typeface="Times New Roman"/>
                          <a:cs typeface="Times New Roman"/>
                        </a:rPr>
                        <a:t> tablosu)</a:t>
                      </a:r>
                      <a:r>
                        <a:rPr sz="550" spc="-20" dirty="0">
                          <a:latin typeface="Times New Roman"/>
                          <a:cs typeface="Times New Roman"/>
                        </a:rPr>
                        <a:t> </a:t>
                      </a:r>
                      <a:r>
                        <a:rPr sz="550" spc="10" dirty="0">
                          <a:latin typeface="Times New Roman"/>
                          <a:cs typeface="Times New Roman"/>
                        </a:rPr>
                        <a:t>ve</a:t>
                      </a:r>
                      <a:r>
                        <a:rPr sz="550" spc="20" dirty="0">
                          <a:latin typeface="Times New Roman"/>
                          <a:cs typeface="Times New Roman"/>
                        </a:rPr>
                        <a:t> </a:t>
                      </a:r>
                      <a:r>
                        <a:rPr sz="550" spc="15" dirty="0">
                          <a:latin typeface="Times New Roman"/>
                          <a:cs typeface="Times New Roman"/>
                        </a:rPr>
                        <a:t>tamamen</a:t>
                      </a:r>
                      <a:r>
                        <a:rPr sz="550" spc="10" dirty="0">
                          <a:latin typeface="Times New Roman"/>
                          <a:cs typeface="Times New Roman"/>
                        </a:rPr>
                        <a:t> </a:t>
                      </a:r>
                      <a:r>
                        <a:rPr sz="550" spc="15" dirty="0">
                          <a:latin typeface="Times New Roman"/>
                          <a:cs typeface="Times New Roman"/>
                        </a:rPr>
                        <a:t>1</a:t>
                      </a:r>
                      <a:r>
                        <a:rPr sz="550" spc="5" dirty="0">
                          <a:latin typeface="Times New Roman"/>
                          <a:cs typeface="Times New Roman"/>
                        </a:rPr>
                        <a:t> </a:t>
                      </a:r>
                      <a:r>
                        <a:rPr sz="550" spc="15" dirty="0">
                          <a:latin typeface="Times New Roman"/>
                          <a:cs typeface="Times New Roman"/>
                        </a:rPr>
                        <a:t>günlük</a:t>
                      </a:r>
                      <a:r>
                        <a:rPr sz="550" spc="-5" dirty="0">
                          <a:latin typeface="Times New Roman"/>
                          <a:cs typeface="Times New Roman"/>
                        </a:rPr>
                        <a:t> </a:t>
                      </a:r>
                      <a:r>
                        <a:rPr sz="550" spc="10" dirty="0">
                          <a:latin typeface="Times New Roman"/>
                          <a:cs typeface="Times New Roman"/>
                        </a:rPr>
                        <a:t>likidite</a:t>
                      </a:r>
                      <a:r>
                        <a:rPr sz="550" spc="-25" dirty="0">
                          <a:latin typeface="Times New Roman"/>
                          <a:cs typeface="Times New Roman"/>
                        </a:rPr>
                        <a:t> </a:t>
                      </a:r>
                      <a:r>
                        <a:rPr sz="550" spc="10" dirty="0">
                          <a:latin typeface="Times New Roman"/>
                          <a:cs typeface="Times New Roman"/>
                        </a:rPr>
                        <a:t>planlaması</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20" dirty="0">
                          <a:latin typeface="Times New Roman"/>
                          <a:cs typeface="Times New Roman"/>
                        </a:rPr>
                        <a:t>Kaynak</a:t>
                      </a:r>
                      <a:r>
                        <a:rPr sz="550" b="1" spc="-15" dirty="0">
                          <a:latin typeface="Times New Roman"/>
                          <a:cs typeface="Times New Roman"/>
                        </a:rPr>
                        <a:t> </a:t>
                      </a:r>
                      <a:r>
                        <a:rPr sz="550" b="1" spc="15" dirty="0">
                          <a:latin typeface="Times New Roman"/>
                          <a:cs typeface="Times New Roman"/>
                        </a:rPr>
                        <a:t>Planlaması:</a:t>
                      </a:r>
                      <a:r>
                        <a:rPr sz="550" b="1" dirty="0">
                          <a:latin typeface="Times New Roman"/>
                          <a:cs typeface="Times New Roman"/>
                        </a:rPr>
                        <a:t> </a:t>
                      </a:r>
                      <a:r>
                        <a:rPr sz="550" spc="15" dirty="0">
                          <a:latin typeface="Times New Roman"/>
                          <a:cs typeface="Times New Roman"/>
                        </a:rPr>
                        <a:t>Uzun</a:t>
                      </a:r>
                      <a:r>
                        <a:rPr sz="550" dirty="0">
                          <a:latin typeface="Times New Roman"/>
                          <a:cs typeface="Times New Roman"/>
                        </a:rPr>
                        <a:t> </a:t>
                      </a:r>
                      <a:r>
                        <a:rPr sz="550" spc="10" dirty="0">
                          <a:latin typeface="Times New Roman"/>
                          <a:cs typeface="Times New Roman"/>
                        </a:rPr>
                        <a:t>vadeli</a:t>
                      </a:r>
                      <a:r>
                        <a:rPr sz="550" dirty="0">
                          <a:latin typeface="Times New Roman"/>
                          <a:cs typeface="Times New Roman"/>
                        </a:rPr>
                        <a:t> </a:t>
                      </a:r>
                      <a:r>
                        <a:rPr sz="550" spc="15" dirty="0">
                          <a:latin typeface="Times New Roman"/>
                          <a:cs typeface="Times New Roman"/>
                        </a:rPr>
                        <a:t>bir</a:t>
                      </a:r>
                      <a:r>
                        <a:rPr sz="550" dirty="0">
                          <a:latin typeface="Times New Roman"/>
                          <a:cs typeface="Times New Roman"/>
                        </a:rPr>
                        <a:t> </a:t>
                      </a:r>
                      <a:r>
                        <a:rPr sz="550" spc="10" dirty="0">
                          <a:latin typeface="Times New Roman"/>
                          <a:cs typeface="Times New Roman"/>
                        </a:rPr>
                        <a:t>planlamadır.</a:t>
                      </a:r>
                      <a:r>
                        <a:rPr sz="550" spc="-10" dirty="0">
                          <a:latin typeface="Times New Roman"/>
                          <a:cs typeface="Times New Roman"/>
                        </a:rPr>
                        <a:t> </a:t>
                      </a:r>
                      <a:r>
                        <a:rPr sz="550" spc="15" dirty="0">
                          <a:latin typeface="Times New Roman"/>
                          <a:cs typeface="Times New Roman"/>
                        </a:rPr>
                        <a:t>Genellikle</a:t>
                      </a:r>
                      <a:r>
                        <a:rPr sz="550" spc="-25" dirty="0">
                          <a:latin typeface="Times New Roman"/>
                          <a:cs typeface="Times New Roman"/>
                        </a:rPr>
                        <a:t> </a:t>
                      </a:r>
                      <a:r>
                        <a:rPr sz="550" spc="10" dirty="0">
                          <a:latin typeface="Times New Roman"/>
                          <a:cs typeface="Times New Roman"/>
                        </a:rPr>
                        <a:t>yıllık</a:t>
                      </a:r>
                      <a:r>
                        <a:rPr sz="550" dirty="0">
                          <a:latin typeface="Times New Roman"/>
                          <a:cs typeface="Times New Roman"/>
                        </a:rPr>
                        <a:t> </a:t>
                      </a:r>
                      <a:r>
                        <a:rPr sz="550" spc="10" dirty="0">
                          <a:latin typeface="Times New Roman"/>
                          <a:cs typeface="Times New Roman"/>
                        </a:rPr>
                        <a:t>yapılır.</a:t>
                      </a:r>
                      <a:endParaRPr sz="55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10"/>
                        </a:spcBef>
                      </a:pPr>
                      <a:endParaRPr sz="800">
                        <a:latin typeface="Times New Roman"/>
                        <a:cs typeface="Times New Roman"/>
                      </a:endParaRPr>
                    </a:p>
                    <a:p>
                      <a:pPr marL="27305" marR="143510">
                        <a:lnSpc>
                          <a:spcPct val="102200"/>
                        </a:lnSpc>
                      </a:pPr>
                      <a:r>
                        <a:rPr sz="450" b="1" i="1" spc="5" dirty="0">
                          <a:latin typeface="Times New Roman"/>
                          <a:cs typeface="Times New Roman"/>
                        </a:rPr>
                        <a:t>Ankes: </a:t>
                      </a:r>
                      <a:r>
                        <a:rPr sz="450" i="1" spc="5" dirty="0">
                          <a:latin typeface="Times New Roman"/>
                          <a:cs typeface="Times New Roman"/>
                        </a:rPr>
                        <a:t>Bankaların günlük </a:t>
                      </a:r>
                      <a:r>
                        <a:rPr sz="450" i="1" dirty="0">
                          <a:latin typeface="Times New Roman"/>
                          <a:cs typeface="Times New Roman"/>
                        </a:rPr>
                        <a:t>işlemlere </a:t>
                      </a:r>
                      <a:r>
                        <a:rPr sz="450" i="1" spc="5" dirty="0">
                          <a:latin typeface="Times New Roman"/>
                          <a:cs typeface="Times New Roman"/>
                        </a:rPr>
                        <a:t>ilişkin ödemelerini karşılayabilmeleri amacıyla kasalarında  hazır bulundurdukları paraya</a:t>
                      </a:r>
                      <a:r>
                        <a:rPr sz="450" i="1" spc="-50" dirty="0">
                          <a:latin typeface="Times New Roman"/>
                          <a:cs typeface="Times New Roman"/>
                        </a:rPr>
                        <a:t> </a:t>
                      </a:r>
                      <a:r>
                        <a:rPr sz="450" i="1" spc="5" dirty="0">
                          <a:latin typeface="Times New Roman"/>
                          <a:cs typeface="Times New Roman"/>
                        </a:rPr>
                        <a:t>denir.</a:t>
                      </a:r>
                      <a:endParaRPr sz="4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3" name="object 33"/>
          <p:cNvSpPr/>
          <p:nvPr/>
        </p:nvSpPr>
        <p:spPr>
          <a:xfrm>
            <a:off x="6373367" y="7034783"/>
            <a:ext cx="233171" cy="379476"/>
          </a:xfrm>
          <a:prstGeom prst="rect">
            <a:avLst/>
          </a:prstGeom>
          <a:blipFill>
            <a:blip r:embed="rId27" cstate="print"/>
            <a:stretch>
              <a:fillRect/>
            </a:stretch>
          </a:blipFill>
        </p:spPr>
        <p:txBody>
          <a:bodyPr wrap="square" lIns="0" tIns="0" rIns="0" bIns="0" rtlCol="0"/>
          <a:lstStyle/>
          <a:p>
            <a:endParaRPr/>
          </a:p>
        </p:txBody>
      </p:sp>
      <p:graphicFrame>
        <p:nvGraphicFramePr>
          <p:cNvPr id="34" name="object 3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45"/>
                        </a:spcBef>
                      </a:pPr>
                      <a:r>
                        <a:rPr sz="550" b="1" spc="10" dirty="0">
                          <a:solidFill>
                            <a:srgbClr val="FF0000"/>
                          </a:solidFill>
                          <a:latin typeface="Times New Roman"/>
                          <a:cs typeface="Times New Roman"/>
                        </a:rPr>
                        <a:t>Finansal Planlama</a:t>
                      </a:r>
                      <a:r>
                        <a:rPr sz="550" b="1" spc="15" dirty="0">
                          <a:solidFill>
                            <a:srgbClr val="FF0000"/>
                          </a:solidFill>
                          <a:latin typeface="Times New Roman"/>
                          <a:cs typeface="Times New Roman"/>
                        </a:rPr>
                        <a:t> </a:t>
                      </a:r>
                      <a:r>
                        <a:rPr sz="550" b="1" spc="10" dirty="0">
                          <a:solidFill>
                            <a:srgbClr val="FF0000"/>
                          </a:solidFill>
                          <a:latin typeface="Times New Roman"/>
                          <a:cs typeface="Times New Roman"/>
                        </a:rPr>
                        <a:t>İlkeleri;</a:t>
                      </a:r>
                      <a:endParaRPr sz="550">
                        <a:latin typeface="Times New Roman"/>
                        <a:cs typeface="Times New Roman"/>
                      </a:endParaRPr>
                    </a:p>
                    <a:p>
                      <a:pPr>
                        <a:lnSpc>
                          <a:spcPct val="100000"/>
                        </a:lnSpc>
                      </a:pPr>
                      <a:endParaRPr sz="650">
                        <a:latin typeface="Times New Roman"/>
                        <a:cs typeface="Times New Roman"/>
                      </a:endParaRPr>
                    </a:p>
                    <a:p>
                      <a:pPr marL="100330" indent="-73660">
                        <a:lnSpc>
                          <a:spcPct val="100000"/>
                        </a:lnSpc>
                        <a:spcBef>
                          <a:spcPts val="5"/>
                        </a:spcBef>
                        <a:buAutoNum type="arabicPlain"/>
                        <a:tabLst>
                          <a:tab pos="100965" algn="l"/>
                        </a:tabLst>
                      </a:pPr>
                      <a:r>
                        <a:rPr sz="500" b="1" spc="5" dirty="0">
                          <a:latin typeface="Times New Roman"/>
                          <a:cs typeface="Times New Roman"/>
                        </a:rPr>
                        <a:t>Eksiksizlik İlkesi: </a:t>
                      </a:r>
                      <a:r>
                        <a:rPr sz="500" spc="10" dirty="0">
                          <a:latin typeface="Times New Roman"/>
                          <a:cs typeface="Times New Roman"/>
                        </a:rPr>
                        <a:t>Bütün </a:t>
                      </a:r>
                      <a:r>
                        <a:rPr sz="500" spc="5" dirty="0">
                          <a:latin typeface="Times New Roman"/>
                          <a:cs typeface="Times New Roman"/>
                        </a:rPr>
                        <a:t>nakit giriş </a:t>
                      </a:r>
                      <a:r>
                        <a:rPr sz="500" dirty="0">
                          <a:latin typeface="Times New Roman"/>
                          <a:cs typeface="Times New Roman"/>
                        </a:rPr>
                        <a:t>ve </a:t>
                      </a:r>
                      <a:r>
                        <a:rPr sz="500" spc="5" dirty="0">
                          <a:latin typeface="Times New Roman"/>
                          <a:cs typeface="Times New Roman"/>
                        </a:rPr>
                        <a:t>çıkışları plana </a:t>
                      </a:r>
                      <a:r>
                        <a:rPr sz="500" dirty="0">
                          <a:latin typeface="Times New Roman"/>
                          <a:cs typeface="Times New Roman"/>
                        </a:rPr>
                        <a:t>dahil</a:t>
                      </a:r>
                      <a:r>
                        <a:rPr sz="500" spc="30" dirty="0">
                          <a:latin typeface="Times New Roman"/>
                          <a:cs typeface="Times New Roman"/>
                        </a:rPr>
                        <a:t> </a:t>
                      </a:r>
                      <a:r>
                        <a:rPr sz="500" dirty="0">
                          <a:latin typeface="Times New Roman"/>
                          <a:cs typeface="Times New Roman"/>
                        </a:rPr>
                        <a:t>edilmelidir.</a:t>
                      </a:r>
                      <a:endParaRPr sz="500">
                        <a:latin typeface="Times New Roman"/>
                        <a:cs typeface="Times New Roman"/>
                      </a:endParaRPr>
                    </a:p>
                    <a:p>
                      <a:pPr marL="100330" indent="-73660">
                        <a:lnSpc>
                          <a:spcPct val="100000"/>
                        </a:lnSpc>
                        <a:spcBef>
                          <a:spcPts val="35"/>
                        </a:spcBef>
                        <a:buAutoNum type="arabicPlain"/>
                        <a:tabLst>
                          <a:tab pos="100965" algn="l"/>
                        </a:tabLst>
                      </a:pPr>
                      <a:r>
                        <a:rPr sz="500" b="1" spc="5" dirty="0">
                          <a:latin typeface="Times New Roman"/>
                          <a:cs typeface="Times New Roman"/>
                        </a:rPr>
                        <a:t>Sistematiklik İlkesi: </a:t>
                      </a:r>
                      <a:r>
                        <a:rPr sz="500" dirty="0">
                          <a:latin typeface="Times New Roman"/>
                          <a:cs typeface="Times New Roman"/>
                        </a:rPr>
                        <a:t>İşletmeye </a:t>
                      </a:r>
                      <a:r>
                        <a:rPr sz="500" spc="5" dirty="0">
                          <a:latin typeface="Times New Roman"/>
                          <a:cs typeface="Times New Roman"/>
                        </a:rPr>
                        <a:t>ait </a:t>
                      </a:r>
                      <a:r>
                        <a:rPr sz="500" dirty="0">
                          <a:latin typeface="Times New Roman"/>
                          <a:cs typeface="Times New Roman"/>
                        </a:rPr>
                        <a:t>diğer </a:t>
                      </a:r>
                      <a:r>
                        <a:rPr sz="500" spc="5" dirty="0">
                          <a:latin typeface="Times New Roman"/>
                          <a:cs typeface="Times New Roman"/>
                        </a:rPr>
                        <a:t>yap planlar da </a:t>
                      </a:r>
                      <a:r>
                        <a:rPr sz="500" dirty="0">
                          <a:latin typeface="Times New Roman"/>
                          <a:cs typeface="Times New Roman"/>
                        </a:rPr>
                        <a:t>dikkate</a:t>
                      </a:r>
                      <a:r>
                        <a:rPr sz="500" spc="100" dirty="0">
                          <a:latin typeface="Times New Roman"/>
                          <a:cs typeface="Times New Roman"/>
                        </a:rPr>
                        <a:t> </a:t>
                      </a:r>
                      <a:r>
                        <a:rPr sz="500" dirty="0">
                          <a:latin typeface="Times New Roman"/>
                          <a:cs typeface="Times New Roman"/>
                        </a:rPr>
                        <a:t>alınmalıdır.</a:t>
                      </a:r>
                      <a:endParaRPr sz="500">
                        <a:latin typeface="Times New Roman"/>
                        <a:cs typeface="Times New Roman"/>
                      </a:endParaRPr>
                    </a:p>
                    <a:p>
                      <a:pPr marL="111125" marR="243840" indent="-83820">
                        <a:lnSpc>
                          <a:spcPts val="640"/>
                        </a:lnSpc>
                        <a:spcBef>
                          <a:spcPts val="10"/>
                        </a:spcBef>
                        <a:buAutoNum type="arabicPlain"/>
                        <a:tabLst>
                          <a:tab pos="100965" algn="l"/>
                        </a:tabLst>
                      </a:pPr>
                      <a:r>
                        <a:rPr sz="500" b="1" spc="5" dirty="0">
                          <a:latin typeface="Times New Roman"/>
                          <a:cs typeface="Times New Roman"/>
                        </a:rPr>
                        <a:t>Gayrisafilik İlkesi: </a:t>
                      </a:r>
                      <a:r>
                        <a:rPr sz="500" spc="5" dirty="0">
                          <a:latin typeface="Times New Roman"/>
                          <a:cs typeface="Times New Roman"/>
                        </a:rPr>
                        <a:t>Nakit giriş ve çıkışları belirlenen tarihte bakiyelendirilmeden  </a:t>
                      </a:r>
                      <a:r>
                        <a:rPr sz="500" dirty="0">
                          <a:latin typeface="Times New Roman"/>
                          <a:cs typeface="Times New Roman"/>
                        </a:rPr>
                        <a:t>gösterilmelidir.</a:t>
                      </a:r>
                      <a:endParaRPr sz="500">
                        <a:latin typeface="Times New Roman"/>
                        <a:cs typeface="Times New Roman"/>
                      </a:endParaRPr>
                    </a:p>
                    <a:p>
                      <a:pPr marL="100330" indent="-73660">
                        <a:lnSpc>
                          <a:spcPct val="100000"/>
                        </a:lnSpc>
                        <a:spcBef>
                          <a:spcPts val="5"/>
                        </a:spcBef>
                        <a:buAutoNum type="arabicPlain"/>
                        <a:tabLst>
                          <a:tab pos="100965" algn="l"/>
                        </a:tabLst>
                      </a:pPr>
                      <a:r>
                        <a:rPr sz="500" b="1" spc="5" dirty="0">
                          <a:latin typeface="Times New Roman"/>
                          <a:cs typeface="Times New Roman"/>
                        </a:rPr>
                        <a:t>Süreklilik İlkesi: </a:t>
                      </a:r>
                      <a:r>
                        <a:rPr sz="500" spc="5" dirty="0">
                          <a:latin typeface="Times New Roman"/>
                          <a:cs typeface="Times New Roman"/>
                        </a:rPr>
                        <a:t>Finansal planlar sürekli bir </a:t>
                      </a:r>
                      <a:r>
                        <a:rPr sz="500" dirty="0">
                          <a:latin typeface="Times New Roman"/>
                          <a:cs typeface="Times New Roman"/>
                        </a:rPr>
                        <a:t>şekilde</a:t>
                      </a:r>
                      <a:r>
                        <a:rPr sz="500" spc="5" dirty="0">
                          <a:latin typeface="Times New Roman"/>
                          <a:cs typeface="Times New Roman"/>
                        </a:rPr>
                        <a:t> düzenlenmelidir.</a:t>
                      </a:r>
                      <a:endParaRPr sz="500">
                        <a:latin typeface="Times New Roman"/>
                        <a:cs typeface="Times New Roman"/>
                      </a:endParaRPr>
                    </a:p>
                    <a:p>
                      <a:pPr marL="100330" indent="-73660">
                        <a:lnSpc>
                          <a:spcPct val="100000"/>
                        </a:lnSpc>
                        <a:spcBef>
                          <a:spcPts val="35"/>
                        </a:spcBef>
                        <a:buAutoNum type="arabicPlain"/>
                        <a:tabLst>
                          <a:tab pos="100965" algn="l"/>
                        </a:tabLst>
                      </a:pPr>
                      <a:r>
                        <a:rPr sz="500" b="1" spc="5" dirty="0">
                          <a:latin typeface="Times New Roman"/>
                          <a:cs typeface="Times New Roman"/>
                        </a:rPr>
                        <a:t>Esneklik İlkesi: </a:t>
                      </a:r>
                      <a:r>
                        <a:rPr sz="500" spc="5" dirty="0">
                          <a:latin typeface="Times New Roman"/>
                          <a:cs typeface="Times New Roman"/>
                        </a:rPr>
                        <a:t>Finansal planlar değişikliklere </a:t>
                      </a:r>
                      <a:r>
                        <a:rPr sz="500" spc="10" dirty="0">
                          <a:latin typeface="Times New Roman"/>
                          <a:cs typeface="Times New Roman"/>
                        </a:rPr>
                        <a:t>açık</a:t>
                      </a:r>
                      <a:r>
                        <a:rPr sz="500" spc="-10" dirty="0">
                          <a:latin typeface="Times New Roman"/>
                          <a:cs typeface="Times New Roman"/>
                        </a:rPr>
                        <a:t> </a:t>
                      </a:r>
                      <a:r>
                        <a:rPr sz="500" dirty="0">
                          <a:latin typeface="Times New Roman"/>
                          <a:cs typeface="Times New Roman"/>
                        </a:rPr>
                        <a:t>olmalıdır.</a:t>
                      </a:r>
                      <a:endParaRPr sz="500">
                        <a:latin typeface="Times New Roman"/>
                        <a:cs typeface="Times New Roman"/>
                      </a:endParaRPr>
                    </a:p>
                    <a:p>
                      <a:pPr marL="100330" indent="-73660">
                        <a:lnSpc>
                          <a:spcPct val="100000"/>
                        </a:lnSpc>
                        <a:spcBef>
                          <a:spcPts val="35"/>
                        </a:spcBef>
                        <a:buAutoNum type="arabicPlain"/>
                        <a:tabLst>
                          <a:tab pos="100965" algn="l"/>
                        </a:tabLst>
                      </a:pPr>
                      <a:r>
                        <a:rPr sz="500" b="1" spc="5" dirty="0">
                          <a:latin typeface="Times New Roman"/>
                          <a:cs typeface="Times New Roman"/>
                        </a:rPr>
                        <a:t>Doğruluk İlkesi: </a:t>
                      </a:r>
                      <a:r>
                        <a:rPr sz="500" spc="5" dirty="0">
                          <a:latin typeface="Times New Roman"/>
                          <a:cs typeface="Times New Roman"/>
                        </a:rPr>
                        <a:t>Finansal planlar zaman ve tutar açısından </a:t>
                      </a:r>
                      <a:r>
                        <a:rPr sz="500" dirty="0">
                          <a:latin typeface="Times New Roman"/>
                          <a:cs typeface="Times New Roman"/>
                        </a:rPr>
                        <a:t>doğru </a:t>
                      </a:r>
                      <a:r>
                        <a:rPr sz="500" spc="5" dirty="0">
                          <a:latin typeface="Times New Roman"/>
                          <a:cs typeface="Times New Roman"/>
                        </a:rPr>
                        <a:t>olarak</a:t>
                      </a:r>
                      <a:r>
                        <a:rPr sz="500" spc="114" dirty="0">
                          <a:latin typeface="Times New Roman"/>
                          <a:cs typeface="Times New Roman"/>
                        </a:rPr>
                        <a:t> </a:t>
                      </a:r>
                      <a:r>
                        <a:rPr sz="500" dirty="0">
                          <a:latin typeface="Times New Roman"/>
                          <a:cs typeface="Times New Roman"/>
                        </a:rPr>
                        <a:t>yapılmalıdır.</a:t>
                      </a:r>
                      <a:endParaRPr sz="500">
                        <a:latin typeface="Times New Roman"/>
                        <a:cs typeface="Times New Roman"/>
                      </a:endParaRPr>
                    </a:p>
                    <a:p>
                      <a:pPr marL="93980" marR="379095" indent="-67310">
                        <a:lnSpc>
                          <a:spcPts val="640"/>
                        </a:lnSpc>
                        <a:spcBef>
                          <a:spcPts val="15"/>
                        </a:spcBef>
                        <a:buAutoNum type="arabicPlain"/>
                        <a:tabLst>
                          <a:tab pos="100965" algn="l"/>
                        </a:tabLst>
                      </a:pPr>
                      <a:r>
                        <a:rPr sz="500" b="1" spc="5" dirty="0">
                          <a:latin typeface="Times New Roman"/>
                          <a:cs typeface="Times New Roman"/>
                        </a:rPr>
                        <a:t>Ekonomiklik İlkesi: </a:t>
                      </a:r>
                      <a:r>
                        <a:rPr sz="500" spc="5" dirty="0">
                          <a:latin typeface="Times New Roman"/>
                          <a:cs typeface="Times New Roman"/>
                        </a:rPr>
                        <a:t>Planlamada maliyet/kazanç </a:t>
                      </a:r>
                      <a:r>
                        <a:rPr sz="500" dirty="0">
                          <a:latin typeface="Times New Roman"/>
                          <a:cs typeface="Times New Roman"/>
                        </a:rPr>
                        <a:t>ilkesine dikkat </a:t>
                      </a:r>
                      <a:r>
                        <a:rPr sz="500" spc="5" dirty="0">
                          <a:latin typeface="Times New Roman"/>
                          <a:cs typeface="Times New Roman"/>
                        </a:rPr>
                        <a:t>edilmelidir.  </a:t>
                      </a:r>
                      <a:r>
                        <a:rPr sz="500" dirty="0">
                          <a:latin typeface="Times New Roman"/>
                          <a:cs typeface="Times New Roman"/>
                        </a:rPr>
                        <a:t>Bunun </a:t>
                      </a:r>
                      <a:r>
                        <a:rPr sz="500" spc="5" dirty="0">
                          <a:latin typeface="Times New Roman"/>
                          <a:cs typeface="Times New Roman"/>
                        </a:rPr>
                        <a:t>için</a:t>
                      </a:r>
                      <a:r>
                        <a:rPr sz="500" spc="-85" dirty="0">
                          <a:latin typeface="Times New Roman"/>
                          <a:cs typeface="Times New Roman"/>
                        </a:rPr>
                        <a:t> </a:t>
                      </a:r>
                      <a:r>
                        <a:rPr sz="500" dirty="0">
                          <a:latin typeface="Times New Roman"/>
                          <a:cs typeface="Times New Roman"/>
                        </a:rPr>
                        <a:t>de;</a:t>
                      </a:r>
                      <a:endParaRPr sz="500">
                        <a:latin typeface="Times New Roman"/>
                        <a:cs typeface="Times New Roman"/>
                      </a:endParaRPr>
                    </a:p>
                    <a:p>
                      <a:pPr marL="295275">
                        <a:lnSpc>
                          <a:spcPct val="100000"/>
                        </a:lnSpc>
                        <a:spcBef>
                          <a:spcPts val="5"/>
                        </a:spcBef>
                      </a:pPr>
                      <a:r>
                        <a:rPr sz="500" dirty="0">
                          <a:latin typeface="Times New Roman"/>
                          <a:cs typeface="Times New Roman"/>
                        </a:rPr>
                        <a:t>-İyi </a:t>
                      </a:r>
                      <a:r>
                        <a:rPr sz="500" spc="10" dirty="0">
                          <a:latin typeface="Times New Roman"/>
                          <a:cs typeface="Times New Roman"/>
                        </a:rPr>
                        <a:t>bir </a:t>
                      </a:r>
                      <a:r>
                        <a:rPr sz="500" spc="5" dirty="0">
                          <a:latin typeface="Times New Roman"/>
                          <a:cs typeface="Times New Roman"/>
                        </a:rPr>
                        <a:t>işbölümünün</a:t>
                      </a:r>
                      <a:r>
                        <a:rPr sz="500" spc="55" dirty="0">
                          <a:latin typeface="Times New Roman"/>
                          <a:cs typeface="Times New Roman"/>
                        </a:rPr>
                        <a:t> </a:t>
                      </a:r>
                      <a:r>
                        <a:rPr sz="500" spc="5" dirty="0">
                          <a:latin typeface="Times New Roman"/>
                          <a:cs typeface="Times New Roman"/>
                        </a:rPr>
                        <a:t>sağlanması,</a:t>
                      </a:r>
                      <a:endParaRPr sz="500">
                        <a:latin typeface="Times New Roman"/>
                        <a:cs typeface="Times New Roman"/>
                      </a:endParaRPr>
                    </a:p>
                    <a:p>
                      <a:pPr marL="295275">
                        <a:lnSpc>
                          <a:spcPct val="100000"/>
                        </a:lnSpc>
                        <a:spcBef>
                          <a:spcPts val="35"/>
                        </a:spcBef>
                      </a:pPr>
                      <a:r>
                        <a:rPr sz="500" spc="10" dirty="0">
                          <a:latin typeface="Times New Roman"/>
                          <a:cs typeface="Times New Roman"/>
                        </a:rPr>
                        <a:t>-En </a:t>
                      </a:r>
                      <a:r>
                        <a:rPr sz="500" dirty="0">
                          <a:latin typeface="Times New Roman"/>
                          <a:cs typeface="Times New Roman"/>
                        </a:rPr>
                        <a:t>uygun finans </a:t>
                      </a:r>
                      <a:r>
                        <a:rPr sz="500" spc="5" dirty="0">
                          <a:latin typeface="Times New Roman"/>
                          <a:cs typeface="Times New Roman"/>
                        </a:rPr>
                        <a:t>merkezlerinin</a:t>
                      </a:r>
                      <a:r>
                        <a:rPr sz="500" dirty="0">
                          <a:latin typeface="Times New Roman"/>
                          <a:cs typeface="Times New Roman"/>
                        </a:rPr>
                        <a:t> belirlenmesi,</a:t>
                      </a:r>
                      <a:endParaRPr sz="500">
                        <a:latin typeface="Times New Roman"/>
                        <a:cs typeface="Times New Roman"/>
                      </a:endParaRPr>
                    </a:p>
                    <a:p>
                      <a:pPr marL="295275">
                        <a:lnSpc>
                          <a:spcPct val="100000"/>
                        </a:lnSpc>
                        <a:spcBef>
                          <a:spcPts val="35"/>
                        </a:spcBef>
                      </a:pPr>
                      <a:r>
                        <a:rPr sz="500" spc="5" dirty="0">
                          <a:latin typeface="Times New Roman"/>
                          <a:cs typeface="Times New Roman"/>
                        </a:rPr>
                        <a:t>-Çok yönlü araç-gereç ve </a:t>
                      </a:r>
                      <a:r>
                        <a:rPr sz="500" dirty="0">
                          <a:latin typeface="Times New Roman"/>
                          <a:cs typeface="Times New Roman"/>
                        </a:rPr>
                        <a:t>malzeme kullanılması</a:t>
                      </a:r>
                      <a:r>
                        <a:rPr sz="500" spc="55" dirty="0">
                          <a:latin typeface="Times New Roman"/>
                          <a:cs typeface="Times New Roman"/>
                        </a:rPr>
                        <a:t> </a:t>
                      </a:r>
                      <a:r>
                        <a:rPr sz="500" dirty="0">
                          <a:latin typeface="Times New Roman"/>
                          <a:cs typeface="Times New Roman"/>
                        </a:rPr>
                        <a:t>gerekmektedir.</a:t>
                      </a:r>
                      <a:endParaRPr sz="500">
                        <a:latin typeface="Times New Roman"/>
                        <a:cs typeface="Times New Roman"/>
                      </a:endParaRPr>
                    </a:p>
                    <a:p>
                      <a:pPr marL="27305" marR="42545">
                        <a:lnSpc>
                          <a:spcPct val="106000"/>
                        </a:lnSpc>
                        <a:buAutoNum type="arabicPlain" startAt="8"/>
                        <a:tabLst>
                          <a:tab pos="111760" algn="l"/>
                        </a:tabLst>
                      </a:pPr>
                      <a:r>
                        <a:rPr sz="500" b="1" spc="5" dirty="0">
                          <a:latin typeface="Times New Roman"/>
                          <a:cs typeface="Times New Roman"/>
                        </a:rPr>
                        <a:t>Denetlenebilirlik İlkesi: </a:t>
                      </a:r>
                      <a:r>
                        <a:rPr sz="500" spc="10" dirty="0">
                          <a:latin typeface="Times New Roman"/>
                          <a:cs typeface="Times New Roman"/>
                        </a:rPr>
                        <a:t>Uygulamada </a:t>
                      </a:r>
                      <a:r>
                        <a:rPr sz="500" spc="5" dirty="0">
                          <a:latin typeface="Times New Roman"/>
                          <a:cs typeface="Times New Roman"/>
                        </a:rPr>
                        <a:t>ortaya </a:t>
                      </a:r>
                      <a:r>
                        <a:rPr sz="500" spc="10" dirty="0">
                          <a:latin typeface="Times New Roman"/>
                          <a:cs typeface="Times New Roman"/>
                        </a:rPr>
                        <a:t>çıkan </a:t>
                      </a:r>
                      <a:r>
                        <a:rPr sz="500" spc="5" dirty="0">
                          <a:latin typeface="Times New Roman"/>
                          <a:cs typeface="Times New Roman"/>
                        </a:rPr>
                        <a:t>eksik </a:t>
                      </a:r>
                      <a:r>
                        <a:rPr sz="500" spc="10" dirty="0">
                          <a:latin typeface="Times New Roman"/>
                          <a:cs typeface="Times New Roman"/>
                        </a:rPr>
                        <a:t>ve </a:t>
                      </a:r>
                      <a:r>
                        <a:rPr sz="500" spc="5" dirty="0">
                          <a:latin typeface="Times New Roman"/>
                          <a:cs typeface="Times New Roman"/>
                        </a:rPr>
                        <a:t>hataların tespit edilmesi  gerekmektedir.</a:t>
                      </a:r>
                      <a:endParaRPr sz="500">
                        <a:latin typeface="Times New Roman"/>
                        <a:cs typeface="Times New Roman"/>
                      </a:endParaRPr>
                    </a:p>
                  </a:txBody>
                  <a:tcPr marL="0" marR="0" marT="438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0"/>
                        </a:spcBef>
                      </a:pPr>
                      <a:endParaRPr sz="1050">
                        <a:latin typeface="Times New Roman"/>
                        <a:cs typeface="Times New Roman"/>
                      </a:endParaRPr>
                    </a:p>
                    <a:p>
                      <a:pPr marL="27305">
                        <a:lnSpc>
                          <a:spcPct val="100000"/>
                        </a:lnSpc>
                        <a:spcBef>
                          <a:spcPts val="5"/>
                        </a:spcBef>
                      </a:pPr>
                      <a:r>
                        <a:rPr sz="800" b="1" spc="5" dirty="0">
                          <a:solidFill>
                            <a:srgbClr val="FF0000"/>
                          </a:solidFill>
                          <a:latin typeface="Times New Roman"/>
                          <a:cs typeface="Times New Roman"/>
                        </a:rPr>
                        <a:t>Finansal Planın</a:t>
                      </a:r>
                      <a:r>
                        <a:rPr sz="800" b="1" spc="15" dirty="0">
                          <a:solidFill>
                            <a:srgbClr val="FF0000"/>
                          </a:solidFill>
                          <a:latin typeface="Times New Roman"/>
                          <a:cs typeface="Times New Roman"/>
                        </a:rPr>
                        <a:t> </a:t>
                      </a:r>
                      <a:r>
                        <a:rPr sz="800" b="1" dirty="0">
                          <a:solidFill>
                            <a:srgbClr val="FF0000"/>
                          </a:solidFill>
                          <a:latin typeface="Times New Roman"/>
                          <a:cs typeface="Times New Roman"/>
                        </a:rPr>
                        <a:t>Yapısı</a:t>
                      </a:r>
                      <a:endParaRPr sz="800">
                        <a:latin typeface="Times New Roman"/>
                        <a:cs typeface="Times New Roman"/>
                      </a:endParaRPr>
                    </a:p>
                    <a:p>
                      <a:pPr>
                        <a:lnSpc>
                          <a:spcPct val="100000"/>
                        </a:lnSpc>
                        <a:spcBef>
                          <a:spcPts val="50"/>
                        </a:spcBef>
                      </a:pPr>
                      <a:endParaRPr sz="700">
                        <a:latin typeface="Times New Roman"/>
                        <a:cs typeface="Times New Roman"/>
                      </a:endParaRPr>
                    </a:p>
                    <a:p>
                      <a:pPr marL="116839" indent="-90170">
                        <a:lnSpc>
                          <a:spcPct val="100000"/>
                        </a:lnSpc>
                        <a:buFont typeface="Times New Roman"/>
                        <a:buAutoNum type="arabicPeriod"/>
                        <a:tabLst>
                          <a:tab pos="117475" algn="l"/>
                        </a:tabLst>
                      </a:pPr>
                      <a:r>
                        <a:rPr sz="700" spc="5" dirty="0">
                          <a:solidFill>
                            <a:srgbClr val="850AFF"/>
                          </a:solidFill>
                          <a:latin typeface="Times New Roman"/>
                          <a:cs typeface="Times New Roman"/>
                        </a:rPr>
                        <a:t>Dönem</a:t>
                      </a:r>
                      <a:r>
                        <a:rPr sz="700" spc="-55" dirty="0">
                          <a:solidFill>
                            <a:srgbClr val="850AFF"/>
                          </a:solidFill>
                          <a:latin typeface="Times New Roman"/>
                          <a:cs typeface="Times New Roman"/>
                        </a:rPr>
                        <a:t> </a:t>
                      </a:r>
                      <a:r>
                        <a:rPr sz="700" dirty="0">
                          <a:solidFill>
                            <a:srgbClr val="850AFF"/>
                          </a:solidFill>
                          <a:latin typeface="Times New Roman"/>
                          <a:cs typeface="Times New Roman"/>
                        </a:rPr>
                        <a:t>başı</a:t>
                      </a:r>
                      <a:r>
                        <a:rPr sz="700" spc="-40" dirty="0">
                          <a:solidFill>
                            <a:srgbClr val="850AFF"/>
                          </a:solidFill>
                          <a:latin typeface="Times New Roman"/>
                          <a:cs typeface="Times New Roman"/>
                        </a:rPr>
                        <a:t> </a:t>
                      </a:r>
                      <a:r>
                        <a:rPr sz="700" spc="5" dirty="0">
                          <a:solidFill>
                            <a:srgbClr val="850AFF"/>
                          </a:solidFill>
                          <a:latin typeface="Times New Roman"/>
                          <a:cs typeface="Times New Roman"/>
                        </a:rPr>
                        <a:t>ödeme</a:t>
                      </a:r>
                      <a:r>
                        <a:rPr sz="700" spc="-45" dirty="0">
                          <a:solidFill>
                            <a:srgbClr val="850AFF"/>
                          </a:solidFill>
                          <a:latin typeface="Times New Roman"/>
                          <a:cs typeface="Times New Roman"/>
                        </a:rPr>
                        <a:t> </a:t>
                      </a:r>
                      <a:r>
                        <a:rPr sz="700" dirty="0">
                          <a:solidFill>
                            <a:srgbClr val="850AFF"/>
                          </a:solidFill>
                          <a:latin typeface="Times New Roman"/>
                          <a:cs typeface="Times New Roman"/>
                        </a:rPr>
                        <a:t>gücü,</a:t>
                      </a:r>
                      <a:endParaRPr sz="700">
                        <a:latin typeface="Times New Roman"/>
                        <a:cs typeface="Times New Roman"/>
                      </a:endParaRPr>
                    </a:p>
                    <a:p>
                      <a:pPr marL="116839" indent="-90170">
                        <a:lnSpc>
                          <a:spcPct val="100000"/>
                        </a:lnSpc>
                        <a:buFont typeface="Times New Roman"/>
                        <a:buAutoNum type="arabicPeriod"/>
                        <a:tabLst>
                          <a:tab pos="117475" algn="l"/>
                        </a:tabLst>
                      </a:pPr>
                      <a:r>
                        <a:rPr sz="700" spc="-5" dirty="0">
                          <a:solidFill>
                            <a:srgbClr val="850AFF"/>
                          </a:solidFill>
                          <a:latin typeface="Times New Roman"/>
                          <a:cs typeface="Times New Roman"/>
                        </a:rPr>
                        <a:t>Planlanan </a:t>
                      </a:r>
                      <a:r>
                        <a:rPr sz="700" dirty="0">
                          <a:solidFill>
                            <a:srgbClr val="850AFF"/>
                          </a:solidFill>
                          <a:latin typeface="Times New Roman"/>
                          <a:cs typeface="Times New Roman"/>
                        </a:rPr>
                        <a:t>parasal</a:t>
                      </a:r>
                      <a:r>
                        <a:rPr sz="700" spc="-40" dirty="0">
                          <a:solidFill>
                            <a:srgbClr val="850AFF"/>
                          </a:solidFill>
                          <a:latin typeface="Times New Roman"/>
                          <a:cs typeface="Times New Roman"/>
                        </a:rPr>
                        <a:t> </a:t>
                      </a:r>
                      <a:r>
                        <a:rPr sz="700" spc="-5" dirty="0">
                          <a:solidFill>
                            <a:srgbClr val="850AFF"/>
                          </a:solidFill>
                          <a:latin typeface="Times New Roman"/>
                          <a:cs typeface="Times New Roman"/>
                        </a:rPr>
                        <a:t>girişler,</a:t>
                      </a:r>
                      <a:endParaRPr sz="700">
                        <a:latin typeface="Times New Roman"/>
                        <a:cs typeface="Times New Roman"/>
                      </a:endParaRPr>
                    </a:p>
                    <a:p>
                      <a:pPr marL="116839" indent="-90170">
                        <a:lnSpc>
                          <a:spcPct val="100000"/>
                        </a:lnSpc>
                        <a:spcBef>
                          <a:spcPts val="10"/>
                        </a:spcBef>
                        <a:buFont typeface="Times New Roman"/>
                        <a:buAutoNum type="arabicPeriod"/>
                        <a:tabLst>
                          <a:tab pos="117475" algn="l"/>
                        </a:tabLst>
                      </a:pPr>
                      <a:r>
                        <a:rPr sz="700" spc="-5" dirty="0">
                          <a:solidFill>
                            <a:srgbClr val="850AFF"/>
                          </a:solidFill>
                          <a:latin typeface="Times New Roman"/>
                          <a:cs typeface="Times New Roman"/>
                        </a:rPr>
                        <a:t>Planlanan </a:t>
                      </a:r>
                      <a:r>
                        <a:rPr sz="700" dirty="0">
                          <a:solidFill>
                            <a:srgbClr val="850AFF"/>
                          </a:solidFill>
                          <a:latin typeface="Times New Roman"/>
                          <a:cs typeface="Times New Roman"/>
                        </a:rPr>
                        <a:t>parasal</a:t>
                      </a:r>
                      <a:r>
                        <a:rPr sz="700" spc="-35" dirty="0">
                          <a:solidFill>
                            <a:srgbClr val="850AFF"/>
                          </a:solidFill>
                          <a:latin typeface="Times New Roman"/>
                          <a:cs typeface="Times New Roman"/>
                        </a:rPr>
                        <a:t> </a:t>
                      </a:r>
                      <a:r>
                        <a:rPr sz="700" spc="-5" dirty="0">
                          <a:solidFill>
                            <a:srgbClr val="850AFF"/>
                          </a:solidFill>
                          <a:latin typeface="Times New Roman"/>
                          <a:cs typeface="Times New Roman"/>
                        </a:rPr>
                        <a:t>çıkışlar,</a:t>
                      </a:r>
                      <a:endParaRPr sz="700">
                        <a:latin typeface="Times New Roman"/>
                        <a:cs typeface="Times New Roman"/>
                      </a:endParaRPr>
                    </a:p>
                    <a:p>
                      <a:pPr marL="116839" indent="-90170">
                        <a:lnSpc>
                          <a:spcPct val="100000"/>
                        </a:lnSpc>
                        <a:buFont typeface="Times New Roman"/>
                        <a:buAutoNum type="arabicPeriod"/>
                        <a:tabLst>
                          <a:tab pos="117475" algn="l"/>
                        </a:tabLst>
                      </a:pPr>
                      <a:r>
                        <a:rPr sz="700" spc="5" dirty="0">
                          <a:solidFill>
                            <a:srgbClr val="850AFF"/>
                          </a:solidFill>
                          <a:latin typeface="Times New Roman"/>
                          <a:cs typeface="Times New Roman"/>
                        </a:rPr>
                        <a:t>Dönem</a:t>
                      </a:r>
                      <a:r>
                        <a:rPr sz="700" spc="-55" dirty="0">
                          <a:solidFill>
                            <a:srgbClr val="850AFF"/>
                          </a:solidFill>
                          <a:latin typeface="Times New Roman"/>
                          <a:cs typeface="Times New Roman"/>
                        </a:rPr>
                        <a:t> </a:t>
                      </a:r>
                      <a:r>
                        <a:rPr sz="700" dirty="0">
                          <a:solidFill>
                            <a:srgbClr val="850AFF"/>
                          </a:solidFill>
                          <a:latin typeface="Times New Roman"/>
                          <a:cs typeface="Times New Roman"/>
                        </a:rPr>
                        <a:t>sonu</a:t>
                      </a:r>
                      <a:r>
                        <a:rPr sz="700" spc="-25" dirty="0">
                          <a:solidFill>
                            <a:srgbClr val="850AFF"/>
                          </a:solidFill>
                          <a:latin typeface="Times New Roman"/>
                          <a:cs typeface="Times New Roman"/>
                        </a:rPr>
                        <a:t> </a:t>
                      </a:r>
                      <a:r>
                        <a:rPr sz="700" spc="5" dirty="0">
                          <a:solidFill>
                            <a:srgbClr val="850AFF"/>
                          </a:solidFill>
                          <a:latin typeface="Times New Roman"/>
                          <a:cs typeface="Times New Roman"/>
                        </a:rPr>
                        <a:t>ödeme</a:t>
                      </a:r>
                      <a:r>
                        <a:rPr sz="700" spc="-60" dirty="0">
                          <a:solidFill>
                            <a:srgbClr val="850AFF"/>
                          </a:solidFill>
                          <a:latin typeface="Times New Roman"/>
                          <a:cs typeface="Times New Roman"/>
                        </a:rPr>
                        <a:t> </a:t>
                      </a:r>
                      <a:r>
                        <a:rPr sz="700" dirty="0">
                          <a:solidFill>
                            <a:srgbClr val="850AFF"/>
                          </a:solidFill>
                          <a:latin typeface="Times New Roman"/>
                          <a:cs typeface="Times New Roman"/>
                        </a:rPr>
                        <a:t>gücü.</a:t>
                      </a:r>
                      <a:endParaRPr sz="700">
                        <a:latin typeface="Times New Roman"/>
                        <a:cs typeface="Times New Roman"/>
                      </a:endParaRPr>
                    </a:p>
                  </a:txBody>
                  <a:tcPr marL="0" marR="0" marT="508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01600" indent="-74930">
                        <a:lnSpc>
                          <a:spcPct val="100000"/>
                        </a:lnSpc>
                        <a:spcBef>
                          <a:spcPts val="180"/>
                        </a:spcBef>
                        <a:buAutoNum type="arabicPeriod"/>
                        <a:tabLst>
                          <a:tab pos="102235" algn="l"/>
                        </a:tabLst>
                      </a:pPr>
                      <a:r>
                        <a:rPr sz="550" b="1" spc="15" dirty="0">
                          <a:solidFill>
                            <a:srgbClr val="FF0000"/>
                          </a:solidFill>
                          <a:latin typeface="Times New Roman"/>
                          <a:cs typeface="Times New Roman"/>
                        </a:rPr>
                        <a:t>Dönem başı </a:t>
                      </a:r>
                      <a:r>
                        <a:rPr sz="550" b="1" spc="20" dirty="0">
                          <a:solidFill>
                            <a:srgbClr val="FF0000"/>
                          </a:solidFill>
                          <a:latin typeface="Times New Roman"/>
                          <a:cs typeface="Times New Roman"/>
                        </a:rPr>
                        <a:t>ödeme</a:t>
                      </a:r>
                      <a:r>
                        <a:rPr sz="550" b="1" spc="-15" dirty="0">
                          <a:solidFill>
                            <a:srgbClr val="FF0000"/>
                          </a:solidFill>
                          <a:latin typeface="Times New Roman"/>
                          <a:cs typeface="Times New Roman"/>
                        </a:rPr>
                        <a:t> </a:t>
                      </a:r>
                      <a:r>
                        <a:rPr sz="550" b="1" spc="15" dirty="0">
                          <a:solidFill>
                            <a:srgbClr val="FF0000"/>
                          </a:solidFill>
                          <a:latin typeface="Times New Roman"/>
                          <a:cs typeface="Times New Roman"/>
                        </a:rPr>
                        <a:t>gücü</a:t>
                      </a:r>
                      <a:endParaRPr sz="550">
                        <a:latin typeface="Times New Roman"/>
                        <a:cs typeface="Times New Roman"/>
                      </a:endParaRPr>
                    </a:p>
                    <a:p>
                      <a:pPr marL="295275">
                        <a:lnSpc>
                          <a:spcPct val="100000"/>
                        </a:lnSpc>
                        <a:spcBef>
                          <a:spcPts val="50"/>
                        </a:spcBef>
                      </a:pPr>
                      <a:r>
                        <a:rPr sz="500" spc="5" dirty="0">
                          <a:latin typeface="Times New Roman"/>
                          <a:cs typeface="Times New Roman"/>
                        </a:rPr>
                        <a:t>-nakit, döviz, çek ve </a:t>
                      </a:r>
                      <a:r>
                        <a:rPr sz="500" dirty="0">
                          <a:latin typeface="Times New Roman"/>
                          <a:cs typeface="Times New Roman"/>
                        </a:rPr>
                        <a:t>vadeli</a:t>
                      </a:r>
                      <a:r>
                        <a:rPr sz="500" spc="85" dirty="0">
                          <a:latin typeface="Times New Roman"/>
                          <a:cs typeface="Times New Roman"/>
                        </a:rPr>
                        <a:t> </a:t>
                      </a:r>
                      <a:r>
                        <a:rPr sz="500" dirty="0">
                          <a:latin typeface="Times New Roman"/>
                          <a:cs typeface="Times New Roman"/>
                        </a:rPr>
                        <a:t>mevduat</a:t>
                      </a:r>
                      <a:endParaRPr sz="500">
                        <a:latin typeface="Times New Roman"/>
                        <a:cs typeface="Times New Roman"/>
                      </a:endParaRPr>
                    </a:p>
                    <a:p>
                      <a:pPr>
                        <a:lnSpc>
                          <a:spcPct val="100000"/>
                        </a:lnSpc>
                        <a:spcBef>
                          <a:spcPts val="35"/>
                        </a:spcBef>
                      </a:pPr>
                      <a:endParaRPr sz="550">
                        <a:latin typeface="Times New Roman"/>
                        <a:cs typeface="Times New Roman"/>
                      </a:endParaRPr>
                    </a:p>
                    <a:p>
                      <a:pPr marL="101600" indent="-74930">
                        <a:lnSpc>
                          <a:spcPct val="100000"/>
                        </a:lnSpc>
                        <a:spcBef>
                          <a:spcPts val="5"/>
                        </a:spcBef>
                        <a:buAutoNum type="arabicPeriod" startAt="2"/>
                        <a:tabLst>
                          <a:tab pos="102235" algn="l"/>
                        </a:tabLst>
                      </a:pPr>
                      <a:r>
                        <a:rPr sz="550" b="1" spc="10" dirty="0">
                          <a:solidFill>
                            <a:srgbClr val="FF0000"/>
                          </a:solidFill>
                          <a:latin typeface="Times New Roman"/>
                          <a:cs typeface="Times New Roman"/>
                        </a:rPr>
                        <a:t>Planlanan </a:t>
                      </a:r>
                      <a:r>
                        <a:rPr sz="550" b="1" spc="15" dirty="0">
                          <a:solidFill>
                            <a:srgbClr val="FF0000"/>
                          </a:solidFill>
                          <a:latin typeface="Times New Roman"/>
                          <a:cs typeface="Times New Roman"/>
                        </a:rPr>
                        <a:t>parasal</a:t>
                      </a:r>
                      <a:r>
                        <a:rPr sz="550" b="1" spc="5" dirty="0">
                          <a:solidFill>
                            <a:srgbClr val="FF0000"/>
                          </a:solidFill>
                          <a:latin typeface="Times New Roman"/>
                          <a:cs typeface="Times New Roman"/>
                        </a:rPr>
                        <a:t> </a:t>
                      </a:r>
                      <a:r>
                        <a:rPr sz="550" b="1" spc="10" dirty="0">
                          <a:solidFill>
                            <a:srgbClr val="FF0000"/>
                          </a:solidFill>
                          <a:latin typeface="Times New Roman"/>
                          <a:cs typeface="Times New Roman"/>
                        </a:rPr>
                        <a:t>girişler</a:t>
                      </a:r>
                      <a:endParaRPr sz="550">
                        <a:latin typeface="Times New Roman"/>
                        <a:cs typeface="Times New Roman"/>
                      </a:endParaRPr>
                    </a:p>
                    <a:p>
                      <a:pPr marL="107950" indent="-81280">
                        <a:lnSpc>
                          <a:spcPct val="100000"/>
                        </a:lnSpc>
                        <a:spcBef>
                          <a:spcPts val="45"/>
                        </a:spcBef>
                        <a:buAutoNum type="alphaLcParenR"/>
                        <a:tabLst>
                          <a:tab pos="108585" algn="l"/>
                        </a:tabLst>
                      </a:pPr>
                      <a:r>
                        <a:rPr sz="550" i="1" spc="15" dirty="0">
                          <a:solidFill>
                            <a:srgbClr val="850AFF"/>
                          </a:solidFill>
                          <a:latin typeface="Times New Roman"/>
                          <a:cs typeface="Times New Roman"/>
                        </a:rPr>
                        <a:t>Üretim</a:t>
                      </a:r>
                      <a:r>
                        <a:rPr sz="550" i="1" dirty="0">
                          <a:solidFill>
                            <a:srgbClr val="850AFF"/>
                          </a:solidFill>
                          <a:latin typeface="Times New Roman"/>
                          <a:cs typeface="Times New Roman"/>
                        </a:rPr>
                        <a:t> </a:t>
                      </a:r>
                      <a:r>
                        <a:rPr sz="550" i="1" spc="15" dirty="0">
                          <a:solidFill>
                            <a:srgbClr val="850AFF"/>
                          </a:solidFill>
                          <a:latin typeface="Times New Roman"/>
                          <a:cs typeface="Times New Roman"/>
                        </a:rPr>
                        <a:t>ve</a:t>
                      </a:r>
                      <a:r>
                        <a:rPr sz="550" i="1" dirty="0">
                          <a:solidFill>
                            <a:srgbClr val="850AFF"/>
                          </a:solidFill>
                          <a:latin typeface="Times New Roman"/>
                          <a:cs typeface="Times New Roman"/>
                        </a:rPr>
                        <a:t> </a:t>
                      </a:r>
                      <a:r>
                        <a:rPr sz="550" i="1" spc="10" dirty="0">
                          <a:solidFill>
                            <a:srgbClr val="850AFF"/>
                          </a:solidFill>
                          <a:latin typeface="Times New Roman"/>
                          <a:cs typeface="Times New Roman"/>
                        </a:rPr>
                        <a:t>satış</a:t>
                      </a:r>
                      <a:r>
                        <a:rPr sz="550" i="1" spc="-10" dirty="0">
                          <a:solidFill>
                            <a:srgbClr val="850AFF"/>
                          </a:solidFill>
                          <a:latin typeface="Times New Roman"/>
                          <a:cs typeface="Times New Roman"/>
                        </a:rPr>
                        <a:t> </a:t>
                      </a:r>
                      <a:r>
                        <a:rPr sz="550" i="1" spc="15" dirty="0">
                          <a:solidFill>
                            <a:srgbClr val="850AFF"/>
                          </a:solidFill>
                          <a:latin typeface="Times New Roman"/>
                          <a:cs typeface="Times New Roman"/>
                        </a:rPr>
                        <a:t>sürecinden</a:t>
                      </a:r>
                      <a:r>
                        <a:rPr sz="550" i="1" spc="-30" dirty="0">
                          <a:solidFill>
                            <a:srgbClr val="850AFF"/>
                          </a:solidFill>
                          <a:latin typeface="Times New Roman"/>
                          <a:cs typeface="Times New Roman"/>
                        </a:rPr>
                        <a:t> </a:t>
                      </a:r>
                      <a:r>
                        <a:rPr sz="550" i="1" spc="20" dirty="0">
                          <a:solidFill>
                            <a:srgbClr val="850AFF"/>
                          </a:solidFill>
                          <a:latin typeface="Times New Roman"/>
                          <a:cs typeface="Times New Roman"/>
                        </a:rPr>
                        <a:t>doğan</a:t>
                      </a:r>
                      <a:r>
                        <a:rPr sz="550" i="1" spc="-30" dirty="0">
                          <a:solidFill>
                            <a:srgbClr val="850AFF"/>
                          </a:solidFill>
                          <a:latin typeface="Times New Roman"/>
                          <a:cs typeface="Times New Roman"/>
                        </a:rPr>
                        <a:t> </a:t>
                      </a:r>
                      <a:r>
                        <a:rPr sz="550" i="1" spc="15" dirty="0">
                          <a:solidFill>
                            <a:srgbClr val="850AFF"/>
                          </a:solidFill>
                          <a:latin typeface="Times New Roman"/>
                          <a:cs typeface="Times New Roman"/>
                        </a:rPr>
                        <a:t>nakit</a:t>
                      </a:r>
                      <a:r>
                        <a:rPr sz="550" i="1" spc="-15" dirty="0">
                          <a:solidFill>
                            <a:srgbClr val="850AFF"/>
                          </a:solidFill>
                          <a:latin typeface="Times New Roman"/>
                          <a:cs typeface="Times New Roman"/>
                        </a:rPr>
                        <a:t> </a:t>
                      </a:r>
                      <a:r>
                        <a:rPr sz="550" i="1" spc="10" dirty="0">
                          <a:solidFill>
                            <a:srgbClr val="850AFF"/>
                          </a:solidFill>
                          <a:latin typeface="Times New Roman"/>
                          <a:cs typeface="Times New Roman"/>
                        </a:rPr>
                        <a:t>girişleri,</a:t>
                      </a:r>
                      <a:endParaRPr sz="550">
                        <a:latin typeface="Times New Roman"/>
                        <a:cs typeface="Times New Roman"/>
                      </a:endParaRPr>
                    </a:p>
                    <a:p>
                      <a:pPr marL="295275">
                        <a:lnSpc>
                          <a:spcPct val="100000"/>
                        </a:lnSpc>
                        <a:spcBef>
                          <a:spcPts val="100"/>
                        </a:spcBef>
                      </a:pPr>
                      <a:r>
                        <a:rPr sz="500" spc="5" dirty="0">
                          <a:latin typeface="Times New Roman"/>
                          <a:cs typeface="Times New Roman"/>
                        </a:rPr>
                        <a:t>-Satış sürecinden beklenen parasal</a:t>
                      </a:r>
                      <a:r>
                        <a:rPr sz="500" spc="70" dirty="0">
                          <a:latin typeface="Times New Roman"/>
                          <a:cs typeface="Times New Roman"/>
                        </a:rPr>
                        <a:t> </a:t>
                      </a:r>
                      <a:r>
                        <a:rPr sz="500" spc="5" dirty="0">
                          <a:latin typeface="Times New Roman"/>
                          <a:cs typeface="Times New Roman"/>
                        </a:rPr>
                        <a:t>girişler,</a:t>
                      </a:r>
                      <a:endParaRPr sz="500">
                        <a:latin typeface="Times New Roman"/>
                        <a:cs typeface="Times New Roman"/>
                      </a:endParaRPr>
                    </a:p>
                    <a:p>
                      <a:pPr marL="295275">
                        <a:lnSpc>
                          <a:spcPct val="100000"/>
                        </a:lnSpc>
                        <a:spcBef>
                          <a:spcPts val="45"/>
                        </a:spcBef>
                      </a:pPr>
                      <a:r>
                        <a:rPr sz="500" spc="5" dirty="0">
                          <a:latin typeface="Times New Roman"/>
                          <a:cs typeface="Times New Roman"/>
                        </a:rPr>
                        <a:t>-Maddi varlıkların </a:t>
                      </a:r>
                      <a:r>
                        <a:rPr sz="500" dirty="0">
                          <a:latin typeface="Times New Roman"/>
                          <a:cs typeface="Times New Roman"/>
                        </a:rPr>
                        <a:t>nakde </a:t>
                      </a:r>
                      <a:r>
                        <a:rPr sz="500" spc="5" dirty="0">
                          <a:latin typeface="Times New Roman"/>
                          <a:cs typeface="Times New Roman"/>
                        </a:rPr>
                        <a:t>dönüşmesinden </a:t>
                      </a:r>
                      <a:r>
                        <a:rPr sz="500" dirty="0">
                          <a:latin typeface="Times New Roman"/>
                          <a:cs typeface="Times New Roman"/>
                        </a:rPr>
                        <a:t>beklenen </a:t>
                      </a:r>
                      <a:r>
                        <a:rPr sz="500" spc="5" dirty="0">
                          <a:latin typeface="Times New Roman"/>
                          <a:cs typeface="Times New Roman"/>
                        </a:rPr>
                        <a:t>parasal</a:t>
                      </a:r>
                      <a:r>
                        <a:rPr sz="500" spc="35" dirty="0">
                          <a:latin typeface="Times New Roman"/>
                          <a:cs typeface="Times New Roman"/>
                        </a:rPr>
                        <a:t> </a:t>
                      </a:r>
                      <a:r>
                        <a:rPr sz="500" spc="5" dirty="0">
                          <a:latin typeface="Times New Roman"/>
                          <a:cs typeface="Times New Roman"/>
                        </a:rPr>
                        <a:t>girişler,</a:t>
                      </a:r>
                      <a:endParaRPr sz="500">
                        <a:latin typeface="Times New Roman"/>
                        <a:cs typeface="Times New Roman"/>
                      </a:endParaRPr>
                    </a:p>
                    <a:p>
                      <a:pPr marL="295275">
                        <a:lnSpc>
                          <a:spcPct val="100000"/>
                        </a:lnSpc>
                        <a:spcBef>
                          <a:spcPts val="40"/>
                        </a:spcBef>
                      </a:pPr>
                      <a:r>
                        <a:rPr sz="500" spc="5" dirty="0">
                          <a:latin typeface="Times New Roman"/>
                          <a:cs typeface="Times New Roman"/>
                        </a:rPr>
                        <a:t>-Patent haklarının</a:t>
                      </a:r>
                      <a:r>
                        <a:rPr sz="500" spc="45" dirty="0">
                          <a:latin typeface="Times New Roman"/>
                          <a:cs typeface="Times New Roman"/>
                        </a:rPr>
                        <a:t> </a:t>
                      </a:r>
                      <a:r>
                        <a:rPr sz="500" spc="5" dirty="0">
                          <a:latin typeface="Times New Roman"/>
                          <a:cs typeface="Times New Roman"/>
                        </a:rPr>
                        <a:t>satışından,</a:t>
                      </a:r>
                      <a:endParaRPr sz="500">
                        <a:latin typeface="Times New Roman"/>
                        <a:cs typeface="Times New Roman"/>
                      </a:endParaRPr>
                    </a:p>
                    <a:p>
                      <a:pPr marL="295275">
                        <a:lnSpc>
                          <a:spcPct val="100000"/>
                        </a:lnSpc>
                        <a:spcBef>
                          <a:spcPts val="20"/>
                        </a:spcBef>
                      </a:pPr>
                      <a:r>
                        <a:rPr sz="500" spc="10" dirty="0">
                          <a:latin typeface="Times New Roman"/>
                          <a:cs typeface="Times New Roman"/>
                        </a:rPr>
                        <a:t>-Üretim </a:t>
                      </a:r>
                      <a:r>
                        <a:rPr sz="500" spc="5" dirty="0">
                          <a:latin typeface="Times New Roman"/>
                          <a:cs typeface="Times New Roman"/>
                        </a:rPr>
                        <a:t>artıklarının</a:t>
                      </a:r>
                      <a:r>
                        <a:rPr sz="500" spc="10" dirty="0">
                          <a:latin typeface="Times New Roman"/>
                          <a:cs typeface="Times New Roman"/>
                        </a:rPr>
                        <a:t> </a:t>
                      </a:r>
                      <a:r>
                        <a:rPr sz="500" spc="5" dirty="0">
                          <a:latin typeface="Times New Roman"/>
                          <a:cs typeface="Times New Roman"/>
                        </a:rPr>
                        <a:t>satışından,</a:t>
                      </a:r>
                      <a:endParaRPr sz="500">
                        <a:latin typeface="Times New Roman"/>
                        <a:cs typeface="Times New Roman"/>
                      </a:endParaRPr>
                    </a:p>
                    <a:p>
                      <a:pPr marL="295275">
                        <a:lnSpc>
                          <a:spcPct val="100000"/>
                        </a:lnSpc>
                        <a:spcBef>
                          <a:spcPts val="40"/>
                        </a:spcBef>
                      </a:pPr>
                      <a:r>
                        <a:rPr sz="500" spc="5" dirty="0">
                          <a:latin typeface="Times New Roman"/>
                          <a:cs typeface="Times New Roman"/>
                        </a:rPr>
                        <a:t>-Kiralamalardan,</a:t>
                      </a:r>
                      <a:endParaRPr sz="500">
                        <a:latin typeface="Times New Roman"/>
                        <a:cs typeface="Times New Roman"/>
                      </a:endParaRPr>
                    </a:p>
                    <a:p>
                      <a:pPr marL="295275">
                        <a:lnSpc>
                          <a:spcPct val="100000"/>
                        </a:lnSpc>
                        <a:spcBef>
                          <a:spcPts val="35"/>
                        </a:spcBef>
                      </a:pPr>
                      <a:r>
                        <a:rPr sz="500" spc="10" dirty="0">
                          <a:latin typeface="Times New Roman"/>
                          <a:cs typeface="Times New Roman"/>
                        </a:rPr>
                        <a:t>-Daha </a:t>
                      </a:r>
                      <a:r>
                        <a:rPr sz="500" spc="5" dirty="0">
                          <a:latin typeface="Times New Roman"/>
                          <a:cs typeface="Times New Roman"/>
                        </a:rPr>
                        <a:t>önce </a:t>
                      </a:r>
                      <a:r>
                        <a:rPr sz="500" dirty="0">
                          <a:latin typeface="Times New Roman"/>
                          <a:cs typeface="Times New Roman"/>
                        </a:rPr>
                        <a:t>silinen</a:t>
                      </a:r>
                      <a:r>
                        <a:rPr sz="500" spc="45" dirty="0">
                          <a:latin typeface="Times New Roman"/>
                          <a:cs typeface="Times New Roman"/>
                        </a:rPr>
                        <a:t> </a:t>
                      </a:r>
                      <a:r>
                        <a:rPr sz="500" spc="5" dirty="0">
                          <a:latin typeface="Times New Roman"/>
                          <a:cs typeface="Times New Roman"/>
                        </a:rPr>
                        <a:t>alacaklardan,</a:t>
                      </a:r>
                      <a:endParaRPr sz="500">
                        <a:latin typeface="Times New Roman"/>
                        <a:cs typeface="Times New Roman"/>
                      </a:endParaRPr>
                    </a:p>
                    <a:p>
                      <a:pPr marL="295275">
                        <a:lnSpc>
                          <a:spcPct val="100000"/>
                        </a:lnSpc>
                        <a:spcBef>
                          <a:spcPts val="35"/>
                        </a:spcBef>
                      </a:pPr>
                      <a:r>
                        <a:rPr sz="500" spc="5" dirty="0">
                          <a:latin typeface="Times New Roman"/>
                          <a:cs typeface="Times New Roman"/>
                        </a:rPr>
                        <a:t>-Vergi</a:t>
                      </a:r>
                      <a:r>
                        <a:rPr sz="500" spc="15" dirty="0">
                          <a:latin typeface="Times New Roman"/>
                          <a:cs typeface="Times New Roman"/>
                        </a:rPr>
                        <a:t> </a:t>
                      </a:r>
                      <a:r>
                        <a:rPr sz="500" dirty="0">
                          <a:latin typeface="Times New Roman"/>
                          <a:cs typeface="Times New Roman"/>
                        </a:rPr>
                        <a:t>gelirlerinden.</a:t>
                      </a:r>
                      <a:endParaRPr sz="500">
                        <a:latin typeface="Times New Roman"/>
                        <a:cs typeface="Times New Roman"/>
                      </a:endParaRPr>
                    </a:p>
                    <a:p>
                      <a:pPr>
                        <a:lnSpc>
                          <a:spcPct val="100000"/>
                        </a:lnSpc>
                        <a:spcBef>
                          <a:spcPts val="35"/>
                        </a:spcBef>
                      </a:pPr>
                      <a:endParaRPr sz="550">
                        <a:latin typeface="Times New Roman"/>
                        <a:cs typeface="Times New Roman"/>
                      </a:endParaRPr>
                    </a:p>
                    <a:p>
                      <a:pPr marL="107950" indent="-81280">
                        <a:lnSpc>
                          <a:spcPct val="100000"/>
                        </a:lnSpc>
                        <a:buAutoNum type="alphaLcParenR" startAt="2"/>
                        <a:tabLst>
                          <a:tab pos="108585" algn="l"/>
                        </a:tabLst>
                      </a:pPr>
                      <a:r>
                        <a:rPr sz="550" i="1" spc="15" dirty="0">
                          <a:solidFill>
                            <a:srgbClr val="850AFF"/>
                          </a:solidFill>
                          <a:latin typeface="Times New Roman"/>
                          <a:cs typeface="Times New Roman"/>
                        </a:rPr>
                        <a:t>Finans</a:t>
                      </a:r>
                      <a:r>
                        <a:rPr sz="550" i="1" spc="-15" dirty="0">
                          <a:solidFill>
                            <a:srgbClr val="850AFF"/>
                          </a:solidFill>
                          <a:latin typeface="Times New Roman"/>
                          <a:cs typeface="Times New Roman"/>
                        </a:rPr>
                        <a:t> </a:t>
                      </a:r>
                      <a:r>
                        <a:rPr sz="550" i="1" spc="15" dirty="0">
                          <a:solidFill>
                            <a:srgbClr val="850AFF"/>
                          </a:solidFill>
                          <a:latin typeface="Times New Roman"/>
                          <a:cs typeface="Times New Roman"/>
                        </a:rPr>
                        <a:t>alanından</a:t>
                      </a:r>
                      <a:r>
                        <a:rPr sz="550" i="1" spc="-20" dirty="0">
                          <a:solidFill>
                            <a:srgbClr val="850AFF"/>
                          </a:solidFill>
                          <a:latin typeface="Times New Roman"/>
                          <a:cs typeface="Times New Roman"/>
                        </a:rPr>
                        <a:t> </a:t>
                      </a:r>
                      <a:r>
                        <a:rPr sz="550" i="1" spc="20" dirty="0">
                          <a:solidFill>
                            <a:srgbClr val="850AFF"/>
                          </a:solidFill>
                          <a:latin typeface="Times New Roman"/>
                          <a:cs typeface="Times New Roman"/>
                        </a:rPr>
                        <a:t>doğan</a:t>
                      </a:r>
                      <a:r>
                        <a:rPr sz="550" i="1" spc="-30" dirty="0">
                          <a:solidFill>
                            <a:srgbClr val="850AFF"/>
                          </a:solidFill>
                          <a:latin typeface="Times New Roman"/>
                          <a:cs typeface="Times New Roman"/>
                        </a:rPr>
                        <a:t> </a:t>
                      </a:r>
                      <a:r>
                        <a:rPr sz="550" i="1" spc="15" dirty="0">
                          <a:solidFill>
                            <a:srgbClr val="850AFF"/>
                          </a:solidFill>
                          <a:latin typeface="Times New Roman"/>
                          <a:cs typeface="Times New Roman"/>
                        </a:rPr>
                        <a:t>parasal</a:t>
                      </a:r>
                      <a:r>
                        <a:rPr sz="550" i="1" spc="-15" dirty="0">
                          <a:solidFill>
                            <a:srgbClr val="850AFF"/>
                          </a:solidFill>
                          <a:latin typeface="Times New Roman"/>
                          <a:cs typeface="Times New Roman"/>
                        </a:rPr>
                        <a:t> </a:t>
                      </a:r>
                      <a:r>
                        <a:rPr sz="550" i="1" spc="15" dirty="0">
                          <a:solidFill>
                            <a:srgbClr val="850AFF"/>
                          </a:solidFill>
                          <a:latin typeface="Times New Roman"/>
                          <a:cs typeface="Times New Roman"/>
                        </a:rPr>
                        <a:t>girişler</a:t>
                      </a:r>
                      <a:endParaRPr sz="550">
                        <a:latin typeface="Times New Roman"/>
                        <a:cs typeface="Times New Roman"/>
                      </a:endParaRPr>
                    </a:p>
                    <a:p>
                      <a:pPr marL="295275">
                        <a:lnSpc>
                          <a:spcPct val="100000"/>
                        </a:lnSpc>
                        <a:spcBef>
                          <a:spcPts val="40"/>
                        </a:spcBef>
                      </a:pPr>
                      <a:r>
                        <a:rPr sz="500" spc="5" dirty="0">
                          <a:solidFill>
                            <a:srgbClr val="850AFF"/>
                          </a:solidFill>
                          <a:latin typeface="Times New Roman"/>
                          <a:cs typeface="Times New Roman"/>
                        </a:rPr>
                        <a:t>-</a:t>
                      </a:r>
                      <a:r>
                        <a:rPr sz="500" spc="5" dirty="0">
                          <a:latin typeface="Times New Roman"/>
                          <a:cs typeface="Times New Roman"/>
                        </a:rPr>
                        <a:t>Planlanan yabancı </a:t>
                      </a:r>
                      <a:r>
                        <a:rPr sz="500" dirty="0">
                          <a:latin typeface="Times New Roman"/>
                          <a:cs typeface="Times New Roman"/>
                        </a:rPr>
                        <a:t>sermaye </a:t>
                      </a:r>
                      <a:r>
                        <a:rPr sz="500" spc="5" dirty="0">
                          <a:latin typeface="Times New Roman"/>
                          <a:cs typeface="Times New Roman"/>
                        </a:rPr>
                        <a:t>alımlarından </a:t>
                      </a:r>
                      <a:r>
                        <a:rPr sz="500" i="1" spc="5" dirty="0">
                          <a:latin typeface="Times New Roman"/>
                          <a:cs typeface="Times New Roman"/>
                        </a:rPr>
                        <a:t>(tahvil ihracı, </a:t>
                      </a:r>
                      <a:r>
                        <a:rPr sz="500" i="1" spc="10" dirty="0">
                          <a:latin typeface="Times New Roman"/>
                          <a:cs typeface="Times New Roman"/>
                        </a:rPr>
                        <a:t>uzun vadeli banka</a:t>
                      </a:r>
                      <a:r>
                        <a:rPr sz="500" i="1" spc="20" dirty="0">
                          <a:latin typeface="Times New Roman"/>
                          <a:cs typeface="Times New Roman"/>
                        </a:rPr>
                        <a:t> </a:t>
                      </a:r>
                      <a:r>
                        <a:rPr sz="500" i="1" spc="10" dirty="0">
                          <a:latin typeface="Times New Roman"/>
                          <a:cs typeface="Times New Roman"/>
                        </a:rPr>
                        <a:t>krd.)</a:t>
                      </a:r>
                      <a:endParaRPr sz="500">
                        <a:latin typeface="Times New Roman"/>
                        <a:cs typeface="Times New Roman"/>
                      </a:endParaRPr>
                    </a:p>
                    <a:p>
                      <a:pPr marL="295275">
                        <a:lnSpc>
                          <a:spcPct val="100000"/>
                        </a:lnSpc>
                        <a:spcBef>
                          <a:spcPts val="35"/>
                        </a:spcBef>
                      </a:pPr>
                      <a:r>
                        <a:rPr sz="500" spc="10" dirty="0">
                          <a:latin typeface="Times New Roman"/>
                          <a:cs typeface="Times New Roman"/>
                        </a:rPr>
                        <a:t>-Öz </a:t>
                      </a:r>
                      <a:r>
                        <a:rPr sz="500" spc="5" dirty="0">
                          <a:latin typeface="Times New Roman"/>
                          <a:cs typeface="Times New Roman"/>
                        </a:rPr>
                        <a:t>sermaye</a:t>
                      </a:r>
                      <a:r>
                        <a:rPr sz="500" spc="25" dirty="0">
                          <a:latin typeface="Times New Roman"/>
                          <a:cs typeface="Times New Roman"/>
                        </a:rPr>
                        <a:t> </a:t>
                      </a:r>
                      <a:r>
                        <a:rPr sz="500" spc="5" dirty="0">
                          <a:latin typeface="Times New Roman"/>
                          <a:cs typeface="Times New Roman"/>
                        </a:rPr>
                        <a:t>artışlarından,</a:t>
                      </a:r>
                      <a:endParaRPr sz="500">
                        <a:latin typeface="Times New Roman"/>
                        <a:cs typeface="Times New Roman"/>
                      </a:endParaRPr>
                    </a:p>
                    <a:p>
                      <a:pPr marL="295275">
                        <a:lnSpc>
                          <a:spcPct val="100000"/>
                        </a:lnSpc>
                        <a:spcBef>
                          <a:spcPts val="40"/>
                        </a:spcBef>
                      </a:pPr>
                      <a:r>
                        <a:rPr sz="500" spc="5" dirty="0">
                          <a:latin typeface="Times New Roman"/>
                          <a:cs typeface="Times New Roman"/>
                        </a:rPr>
                        <a:t>-İştiraklerin</a:t>
                      </a:r>
                      <a:r>
                        <a:rPr sz="500" spc="25" dirty="0">
                          <a:latin typeface="Times New Roman"/>
                          <a:cs typeface="Times New Roman"/>
                        </a:rPr>
                        <a:t> </a:t>
                      </a:r>
                      <a:r>
                        <a:rPr sz="500" spc="5" dirty="0">
                          <a:latin typeface="Times New Roman"/>
                          <a:cs typeface="Times New Roman"/>
                        </a:rPr>
                        <a:t>satışından,</a:t>
                      </a:r>
                      <a:endParaRPr sz="500">
                        <a:latin typeface="Times New Roman"/>
                        <a:cs typeface="Times New Roman"/>
                      </a:endParaRPr>
                    </a:p>
                    <a:p>
                      <a:pPr marL="295275">
                        <a:lnSpc>
                          <a:spcPct val="100000"/>
                        </a:lnSpc>
                        <a:spcBef>
                          <a:spcPts val="20"/>
                        </a:spcBef>
                      </a:pPr>
                      <a:r>
                        <a:rPr sz="500" spc="5" dirty="0">
                          <a:latin typeface="Times New Roman"/>
                          <a:cs typeface="Times New Roman"/>
                        </a:rPr>
                        <a:t>-Portföyün</a:t>
                      </a:r>
                      <a:r>
                        <a:rPr sz="500" spc="35" dirty="0">
                          <a:latin typeface="Times New Roman"/>
                          <a:cs typeface="Times New Roman"/>
                        </a:rPr>
                        <a:t> </a:t>
                      </a:r>
                      <a:r>
                        <a:rPr sz="500" spc="5" dirty="0">
                          <a:latin typeface="Times New Roman"/>
                          <a:cs typeface="Times New Roman"/>
                        </a:rPr>
                        <a:t>çözülmesinden.</a:t>
                      </a:r>
                      <a:endParaRPr sz="500">
                        <a:latin typeface="Times New Roman"/>
                        <a:cs typeface="Times New Roman"/>
                      </a:endParaRPr>
                    </a:p>
                  </a:txBody>
                  <a:tcPr marL="0" marR="0" marT="2286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0" dirty="0">
                          <a:solidFill>
                            <a:srgbClr val="330066"/>
                          </a:solidFill>
                          <a:latin typeface="Times New Roman"/>
                          <a:cs typeface="Times New Roman"/>
                        </a:rPr>
                        <a:t>Finansal</a:t>
                      </a:r>
                      <a:r>
                        <a:rPr sz="900" b="1" spc="20" dirty="0">
                          <a:solidFill>
                            <a:srgbClr val="330066"/>
                          </a:solidFill>
                          <a:latin typeface="Times New Roman"/>
                          <a:cs typeface="Times New Roman"/>
                        </a:rPr>
                        <a:t> </a:t>
                      </a:r>
                      <a:r>
                        <a:rPr sz="900" b="1" spc="10" dirty="0">
                          <a:solidFill>
                            <a:srgbClr val="330066"/>
                          </a:solidFill>
                          <a:latin typeface="Times New Roman"/>
                          <a:cs typeface="Times New Roman"/>
                        </a:rPr>
                        <a:t>Planlama</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80"/>
                        </a:spcBef>
                      </a:pPr>
                      <a:r>
                        <a:rPr sz="550" b="1" spc="15" dirty="0">
                          <a:solidFill>
                            <a:srgbClr val="FF0000"/>
                          </a:solidFill>
                          <a:latin typeface="Times New Roman"/>
                          <a:cs typeface="Times New Roman"/>
                        </a:rPr>
                        <a:t>3. </a:t>
                      </a:r>
                      <a:r>
                        <a:rPr sz="550" b="1" spc="10" dirty="0">
                          <a:solidFill>
                            <a:srgbClr val="FF0000"/>
                          </a:solidFill>
                          <a:latin typeface="Times New Roman"/>
                          <a:cs typeface="Times New Roman"/>
                        </a:rPr>
                        <a:t>Planlanan </a:t>
                      </a:r>
                      <a:r>
                        <a:rPr sz="550" b="1" spc="15" dirty="0">
                          <a:solidFill>
                            <a:srgbClr val="FF0000"/>
                          </a:solidFill>
                          <a:latin typeface="Times New Roman"/>
                          <a:cs typeface="Times New Roman"/>
                        </a:rPr>
                        <a:t>parasal</a:t>
                      </a:r>
                      <a:r>
                        <a:rPr sz="550" b="1" spc="-10" dirty="0">
                          <a:solidFill>
                            <a:srgbClr val="FF0000"/>
                          </a:solidFill>
                          <a:latin typeface="Times New Roman"/>
                          <a:cs typeface="Times New Roman"/>
                        </a:rPr>
                        <a:t> </a:t>
                      </a:r>
                      <a:r>
                        <a:rPr sz="550" b="1" spc="10" dirty="0">
                          <a:solidFill>
                            <a:srgbClr val="FF0000"/>
                          </a:solidFill>
                          <a:latin typeface="Times New Roman"/>
                          <a:cs typeface="Times New Roman"/>
                        </a:rPr>
                        <a:t>çıkışlar,</a:t>
                      </a:r>
                      <a:endParaRPr sz="550">
                        <a:latin typeface="Times New Roman"/>
                        <a:cs typeface="Times New Roman"/>
                      </a:endParaRPr>
                    </a:p>
                    <a:p>
                      <a:pPr>
                        <a:lnSpc>
                          <a:spcPct val="100000"/>
                        </a:lnSpc>
                        <a:spcBef>
                          <a:spcPts val="20"/>
                        </a:spcBef>
                      </a:pPr>
                      <a:endParaRPr sz="650">
                        <a:latin typeface="Times New Roman"/>
                        <a:cs typeface="Times New Roman"/>
                      </a:endParaRPr>
                    </a:p>
                    <a:p>
                      <a:pPr marL="107950" indent="-81280">
                        <a:lnSpc>
                          <a:spcPct val="100000"/>
                        </a:lnSpc>
                        <a:buAutoNum type="alphaLcParenR"/>
                        <a:tabLst>
                          <a:tab pos="108585" algn="l"/>
                        </a:tabLst>
                      </a:pPr>
                      <a:r>
                        <a:rPr sz="550" i="1" spc="15" dirty="0">
                          <a:solidFill>
                            <a:srgbClr val="850AFF"/>
                          </a:solidFill>
                          <a:latin typeface="Times New Roman"/>
                          <a:cs typeface="Times New Roman"/>
                        </a:rPr>
                        <a:t>Üretim</a:t>
                      </a:r>
                      <a:r>
                        <a:rPr sz="550" i="1" dirty="0">
                          <a:solidFill>
                            <a:srgbClr val="850AFF"/>
                          </a:solidFill>
                          <a:latin typeface="Times New Roman"/>
                          <a:cs typeface="Times New Roman"/>
                        </a:rPr>
                        <a:t> </a:t>
                      </a:r>
                      <a:r>
                        <a:rPr sz="550" i="1" spc="15" dirty="0">
                          <a:solidFill>
                            <a:srgbClr val="850AFF"/>
                          </a:solidFill>
                          <a:latin typeface="Times New Roman"/>
                          <a:cs typeface="Times New Roman"/>
                        </a:rPr>
                        <a:t>ve</a:t>
                      </a:r>
                      <a:r>
                        <a:rPr sz="550" i="1" dirty="0">
                          <a:solidFill>
                            <a:srgbClr val="850AFF"/>
                          </a:solidFill>
                          <a:latin typeface="Times New Roman"/>
                          <a:cs typeface="Times New Roman"/>
                        </a:rPr>
                        <a:t> </a:t>
                      </a:r>
                      <a:r>
                        <a:rPr sz="550" i="1" spc="10" dirty="0">
                          <a:solidFill>
                            <a:srgbClr val="850AFF"/>
                          </a:solidFill>
                          <a:latin typeface="Times New Roman"/>
                          <a:cs typeface="Times New Roman"/>
                        </a:rPr>
                        <a:t>satış</a:t>
                      </a:r>
                      <a:r>
                        <a:rPr sz="550" i="1" spc="-10" dirty="0">
                          <a:solidFill>
                            <a:srgbClr val="850AFF"/>
                          </a:solidFill>
                          <a:latin typeface="Times New Roman"/>
                          <a:cs typeface="Times New Roman"/>
                        </a:rPr>
                        <a:t> </a:t>
                      </a:r>
                      <a:r>
                        <a:rPr sz="550" i="1" spc="15" dirty="0">
                          <a:solidFill>
                            <a:srgbClr val="850AFF"/>
                          </a:solidFill>
                          <a:latin typeface="Times New Roman"/>
                          <a:cs typeface="Times New Roman"/>
                        </a:rPr>
                        <a:t>sürecinden</a:t>
                      </a:r>
                      <a:r>
                        <a:rPr sz="550" i="1" spc="-30" dirty="0">
                          <a:solidFill>
                            <a:srgbClr val="850AFF"/>
                          </a:solidFill>
                          <a:latin typeface="Times New Roman"/>
                          <a:cs typeface="Times New Roman"/>
                        </a:rPr>
                        <a:t> </a:t>
                      </a:r>
                      <a:r>
                        <a:rPr sz="550" i="1" spc="20" dirty="0">
                          <a:solidFill>
                            <a:srgbClr val="850AFF"/>
                          </a:solidFill>
                          <a:latin typeface="Times New Roman"/>
                          <a:cs typeface="Times New Roman"/>
                        </a:rPr>
                        <a:t>doğan</a:t>
                      </a:r>
                      <a:r>
                        <a:rPr sz="550" i="1" spc="-30" dirty="0">
                          <a:solidFill>
                            <a:srgbClr val="850AFF"/>
                          </a:solidFill>
                          <a:latin typeface="Times New Roman"/>
                          <a:cs typeface="Times New Roman"/>
                        </a:rPr>
                        <a:t> </a:t>
                      </a:r>
                      <a:r>
                        <a:rPr sz="550" i="1" spc="15" dirty="0">
                          <a:solidFill>
                            <a:srgbClr val="850AFF"/>
                          </a:solidFill>
                          <a:latin typeface="Times New Roman"/>
                          <a:cs typeface="Times New Roman"/>
                        </a:rPr>
                        <a:t>nakit</a:t>
                      </a:r>
                      <a:r>
                        <a:rPr sz="550" i="1" spc="-15" dirty="0">
                          <a:solidFill>
                            <a:srgbClr val="850AFF"/>
                          </a:solidFill>
                          <a:latin typeface="Times New Roman"/>
                          <a:cs typeface="Times New Roman"/>
                        </a:rPr>
                        <a:t> </a:t>
                      </a:r>
                      <a:r>
                        <a:rPr sz="550" i="1" spc="10" dirty="0">
                          <a:solidFill>
                            <a:srgbClr val="850AFF"/>
                          </a:solidFill>
                          <a:latin typeface="Times New Roman"/>
                          <a:cs typeface="Times New Roman"/>
                        </a:rPr>
                        <a:t>çıkışları,</a:t>
                      </a:r>
                      <a:endParaRPr sz="550">
                        <a:latin typeface="Times New Roman"/>
                        <a:cs typeface="Times New Roman"/>
                      </a:endParaRPr>
                    </a:p>
                    <a:p>
                      <a:pPr marL="334645" lvl="1" indent="-40005">
                        <a:lnSpc>
                          <a:spcPct val="100000"/>
                        </a:lnSpc>
                        <a:spcBef>
                          <a:spcPts val="30"/>
                        </a:spcBef>
                        <a:buChar char="-"/>
                        <a:tabLst>
                          <a:tab pos="335280" algn="l"/>
                        </a:tabLst>
                      </a:pPr>
                      <a:r>
                        <a:rPr sz="500" spc="5" dirty="0">
                          <a:latin typeface="Times New Roman"/>
                          <a:cs typeface="Times New Roman"/>
                        </a:rPr>
                        <a:t>Hammadde ve </a:t>
                      </a:r>
                      <a:r>
                        <a:rPr sz="500" dirty="0">
                          <a:latin typeface="Times New Roman"/>
                          <a:cs typeface="Times New Roman"/>
                        </a:rPr>
                        <a:t>malzeme</a:t>
                      </a:r>
                      <a:r>
                        <a:rPr sz="500" spc="-15" dirty="0">
                          <a:latin typeface="Times New Roman"/>
                          <a:cs typeface="Times New Roman"/>
                        </a:rPr>
                        <a:t> </a:t>
                      </a:r>
                      <a:r>
                        <a:rPr sz="500" dirty="0">
                          <a:latin typeface="Times New Roman"/>
                          <a:cs typeface="Times New Roman"/>
                        </a:rPr>
                        <a:t>alımı,</a:t>
                      </a:r>
                      <a:endParaRPr sz="500">
                        <a:latin typeface="Times New Roman"/>
                        <a:cs typeface="Times New Roman"/>
                      </a:endParaRPr>
                    </a:p>
                    <a:p>
                      <a:pPr marL="334645" lvl="1" indent="-40005">
                        <a:lnSpc>
                          <a:spcPct val="100000"/>
                        </a:lnSpc>
                        <a:spcBef>
                          <a:spcPts val="35"/>
                        </a:spcBef>
                        <a:buChar char="-"/>
                        <a:tabLst>
                          <a:tab pos="335280" algn="l"/>
                        </a:tabLst>
                      </a:pPr>
                      <a:r>
                        <a:rPr sz="500" dirty="0">
                          <a:latin typeface="Times New Roman"/>
                          <a:cs typeface="Times New Roman"/>
                        </a:rPr>
                        <a:t>Personel</a:t>
                      </a:r>
                      <a:r>
                        <a:rPr sz="500" spc="30" dirty="0">
                          <a:latin typeface="Times New Roman"/>
                          <a:cs typeface="Times New Roman"/>
                        </a:rPr>
                        <a:t> </a:t>
                      </a:r>
                      <a:r>
                        <a:rPr sz="500" dirty="0">
                          <a:latin typeface="Times New Roman"/>
                          <a:cs typeface="Times New Roman"/>
                        </a:rPr>
                        <a:t>ödemeleri,</a:t>
                      </a:r>
                      <a:endParaRPr sz="500">
                        <a:latin typeface="Times New Roman"/>
                        <a:cs typeface="Times New Roman"/>
                      </a:endParaRPr>
                    </a:p>
                    <a:p>
                      <a:pPr marL="334645" lvl="1" indent="-40005">
                        <a:lnSpc>
                          <a:spcPct val="100000"/>
                        </a:lnSpc>
                        <a:spcBef>
                          <a:spcPts val="35"/>
                        </a:spcBef>
                        <a:buChar char="-"/>
                        <a:tabLst>
                          <a:tab pos="335280" algn="l"/>
                        </a:tabLst>
                      </a:pPr>
                      <a:r>
                        <a:rPr sz="500" spc="10" dirty="0">
                          <a:latin typeface="Times New Roman"/>
                          <a:cs typeface="Times New Roman"/>
                        </a:rPr>
                        <a:t>Üçüncü </a:t>
                      </a:r>
                      <a:r>
                        <a:rPr sz="500" spc="5" dirty="0">
                          <a:latin typeface="Times New Roman"/>
                          <a:cs typeface="Times New Roman"/>
                        </a:rPr>
                        <a:t>kişilere yapılacak</a:t>
                      </a:r>
                      <a:r>
                        <a:rPr sz="500" spc="50" dirty="0">
                          <a:latin typeface="Times New Roman"/>
                          <a:cs typeface="Times New Roman"/>
                        </a:rPr>
                        <a:t> </a:t>
                      </a:r>
                      <a:r>
                        <a:rPr sz="500" dirty="0">
                          <a:latin typeface="Times New Roman"/>
                          <a:cs typeface="Times New Roman"/>
                        </a:rPr>
                        <a:t>ödemeler,</a:t>
                      </a:r>
                      <a:endParaRPr sz="500">
                        <a:latin typeface="Times New Roman"/>
                        <a:cs typeface="Times New Roman"/>
                      </a:endParaRPr>
                    </a:p>
                    <a:p>
                      <a:pPr marL="334645" lvl="1" indent="-40005">
                        <a:lnSpc>
                          <a:spcPct val="100000"/>
                        </a:lnSpc>
                        <a:spcBef>
                          <a:spcPts val="35"/>
                        </a:spcBef>
                        <a:buChar char="-"/>
                        <a:tabLst>
                          <a:tab pos="335280" algn="l"/>
                        </a:tabLst>
                      </a:pPr>
                      <a:r>
                        <a:rPr sz="500" spc="5" dirty="0">
                          <a:latin typeface="Times New Roman"/>
                          <a:cs typeface="Times New Roman"/>
                        </a:rPr>
                        <a:t>Vergi</a:t>
                      </a:r>
                      <a:r>
                        <a:rPr sz="500" spc="15" dirty="0">
                          <a:latin typeface="Times New Roman"/>
                          <a:cs typeface="Times New Roman"/>
                        </a:rPr>
                        <a:t> </a:t>
                      </a:r>
                      <a:r>
                        <a:rPr sz="500" dirty="0">
                          <a:latin typeface="Times New Roman"/>
                          <a:cs typeface="Times New Roman"/>
                        </a:rPr>
                        <a:t>ödemeleri,</a:t>
                      </a:r>
                      <a:endParaRPr sz="500">
                        <a:latin typeface="Times New Roman"/>
                        <a:cs typeface="Times New Roman"/>
                      </a:endParaRPr>
                    </a:p>
                    <a:p>
                      <a:pPr marL="334645" lvl="1" indent="-40005">
                        <a:lnSpc>
                          <a:spcPct val="100000"/>
                        </a:lnSpc>
                        <a:spcBef>
                          <a:spcPts val="35"/>
                        </a:spcBef>
                        <a:buChar char="-"/>
                        <a:tabLst>
                          <a:tab pos="335280" algn="l"/>
                        </a:tabLst>
                      </a:pPr>
                      <a:r>
                        <a:rPr sz="500" spc="10" dirty="0">
                          <a:latin typeface="Times New Roman"/>
                          <a:cs typeface="Times New Roman"/>
                        </a:rPr>
                        <a:t>Yatırım</a:t>
                      </a:r>
                      <a:r>
                        <a:rPr sz="500" spc="-5" dirty="0">
                          <a:latin typeface="Times New Roman"/>
                          <a:cs typeface="Times New Roman"/>
                        </a:rPr>
                        <a:t> </a:t>
                      </a:r>
                      <a:r>
                        <a:rPr sz="500" spc="5" dirty="0">
                          <a:latin typeface="Times New Roman"/>
                          <a:cs typeface="Times New Roman"/>
                        </a:rPr>
                        <a:t>harcamaları.</a:t>
                      </a:r>
                      <a:endParaRPr sz="500">
                        <a:latin typeface="Times New Roman"/>
                        <a:cs typeface="Times New Roman"/>
                      </a:endParaRPr>
                    </a:p>
                    <a:p>
                      <a:pPr marL="107950" indent="-81280">
                        <a:lnSpc>
                          <a:spcPct val="100000"/>
                        </a:lnSpc>
                        <a:spcBef>
                          <a:spcPts val="35"/>
                        </a:spcBef>
                        <a:buAutoNum type="alphaLcParenR"/>
                        <a:tabLst>
                          <a:tab pos="108585" algn="l"/>
                        </a:tabLst>
                      </a:pPr>
                      <a:r>
                        <a:rPr sz="550" i="1" spc="15" dirty="0">
                          <a:solidFill>
                            <a:srgbClr val="850AFF"/>
                          </a:solidFill>
                          <a:latin typeface="Times New Roman"/>
                          <a:cs typeface="Times New Roman"/>
                        </a:rPr>
                        <a:t>Finans</a:t>
                      </a:r>
                      <a:r>
                        <a:rPr sz="550" i="1" spc="-15" dirty="0">
                          <a:solidFill>
                            <a:srgbClr val="850AFF"/>
                          </a:solidFill>
                          <a:latin typeface="Times New Roman"/>
                          <a:cs typeface="Times New Roman"/>
                        </a:rPr>
                        <a:t> </a:t>
                      </a:r>
                      <a:r>
                        <a:rPr sz="550" i="1" spc="15" dirty="0">
                          <a:solidFill>
                            <a:srgbClr val="850AFF"/>
                          </a:solidFill>
                          <a:latin typeface="Times New Roman"/>
                          <a:cs typeface="Times New Roman"/>
                        </a:rPr>
                        <a:t>alanından</a:t>
                      </a:r>
                      <a:r>
                        <a:rPr sz="550" i="1" spc="-20" dirty="0">
                          <a:solidFill>
                            <a:srgbClr val="850AFF"/>
                          </a:solidFill>
                          <a:latin typeface="Times New Roman"/>
                          <a:cs typeface="Times New Roman"/>
                        </a:rPr>
                        <a:t> </a:t>
                      </a:r>
                      <a:r>
                        <a:rPr sz="550" i="1" spc="20" dirty="0">
                          <a:solidFill>
                            <a:srgbClr val="850AFF"/>
                          </a:solidFill>
                          <a:latin typeface="Times New Roman"/>
                          <a:cs typeface="Times New Roman"/>
                        </a:rPr>
                        <a:t>doğan</a:t>
                      </a:r>
                      <a:r>
                        <a:rPr sz="550" i="1" spc="-30" dirty="0">
                          <a:solidFill>
                            <a:srgbClr val="850AFF"/>
                          </a:solidFill>
                          <a:latin typeface="Times New Roman"/>
                          <a:cs typeface="Times New Roman"/>
                        </a:rPr>
                        <a:t> </a:t>
                      </a:r>
                      <a:r>
                        <a:rPr sz="550" i="1" spc="15" dirty="0">
                          <a:solidFill>
                            <a:srgbClr val="850AFF"/>
                          </a:solidFill>
                          <a:latin typeface="Times New Roman"/>
                          <a:cs typeface="Times New Roman"/>
                        </a:rPr>
                        <a:t>parasal</a:t>
                      </a:r>
                      <a:r>
                        <a:rPr sz="550" i="1" spc="-15" dirty="0">
                          <a:solidFill>
                            <a:srgbClr val="850AFF"/>
                          </a:solidFill>
                          <a:latin typeface="Times New Roman"/>
                          <a:cs typeface="Times New Roman"/>
                        </a:rPr>
                        <a:t> </a:t>
                      </a:r>
                      <a:r>
                        <a:rPr sz="550" i="1" spc="15" dirty="0">
                          <a:solidFill>
                            <a:srgbClr val="850AFF"/>
                          </a:solidFill>
                          <a:latin typeface="Times New Roman"/>
                          <a:cs typeface="Times New Roman"/>
                        </a:rPr>
                        <a:t>çıkışlar</a:t>
                      </a:r>
                      <a:endParaRPr sz="550">
                        <a:latin typeface="Times New Roman"/>
                        <a:cs typeface="Times New Roman"/>
                      </a:endParaRPr>
                    </a:p>
                    <a:p>
                      <a:pPr marL="334645" lvl="1" indent="-40005">
                        <a:lnSpc>
                          <a:spcPct val="100000"/>
                        </a:lnSpc>
                        <a:spcBef>
                          <a:spcPts val="40"/>
                        </a:spcBef>
                        <a:buChar char="-"/>
                        <a:tabLst>
                          <a:tab pos="335280" algn="l"/>
                        </a:tabLst>
                      </a:pPr>
                      <a:r>
                        <a:rPr sz="500" spc="5" dirty="0">
                          <a:latin typeface="Times New Roman"/>
                          <a:cs typeface="Times New Roman"/>
                        </a:rPr>
                        <a:t>Sermaye</a:t>
                      </a:r>
                      <a:r>
                        <a:rPr sz="500" spc="-15" dirty="0">
                          <a:latin typeface="Times New Roman"/>
                          <a:cs typeface="Times New Roman"/>
                        </a:rPr>
                        <a:t> </a:t>
                      </a:r>
                      <a:r>
                        <a:rPr sz="500" dirty="0">
                          <a:latin typeface="Times New Roman"/>
                          <a:cs typeface="Times New Roman"/>
                        </a:rPr>
                        <a:t>ödemeleri,</a:t>
                      </a:r>
                      <a:endParaRPr sz="500">
                        <a:latin typeface="Times New Roman"/>
                        <a:cs typeface="Times New Roman"/>
                      </a:endParaRPr>
                    </a:p>
                    <a:p>
                      <a:pPr marL="334645" lvl="1" indent="-40005">
                        <a:lnSpc>
                          <a:spcPct val="100000"/>
                        </a:lnSpc>
                        <a:spcBef>
                          <a:spcPts val="35"/>
                        </a:spcBef>
                        <a:buChar char="-"/>
                        <a:tabLst>
                          <a:tab pos="335280" algn="l"/>
                        </a:tabLst>
                      </a:pPr>
                      <a:r>
                        <a:rPr sz="500" spc="5" dirty="0">
                          <a:latin typeface="Times New Roman"/>
                          <a:cs typeface="Times New Roman"/>
                        </a:rPr>
                        <a:t>Finansal</a:t>
                      </a:r>
                      <a:r>
                        <a:rPr sz="500" spc="-60" dirty="0">
                          <a:latin typeface="Times New Roman"/>
                          <a:cs typeface="Times New Roman"/>
                        </a:rPr>
                        <a:t> </a:t>
                      </a:r>
                      <a:r>
                        <a:rPr sz="500" spc="5" dirty="0">
                          <a:latin typeface="Times New Roman"/>
                          <a:cs typeface="Times New Roman"/>
                        </a:rPr>
                        <a:t>yatırımlar,</a:t>
                      </a:r>
                      <a:endParaRPr sz="500">
                        <a:latin typeface="Times New Roman"/>
                        <a:cs typeface="Times New Roman"/>
                      </a:endParaRPr>
                    </a:p>
                    <a:p>
                      <a:pPr marL="334645" lvl="1" indent="-40005">
                        <a:lnSpc>
                          <a:spcPct val="100000"/>
                        </a:lnSpc>
                        <a:spcBef>
                          <a:spcPts val="35"/>
                        </a:spcBef>
                        <a:buChar char="-"/>
                        <a:tabLst>
                          <a:tab pos="335280" algn="l"/>
                        </a:tabLst>
                      </a:pPr>
                      <a:r>
                        <a:rPr sz="500" spc="5" dirty="0">
                          <a:latin typeface="Times New Roman"/>
                          <a:cs typeface="Times New Roman"/>
                        </a:rPr>
                        <a:t>Faiz </a:t>
                      </a:r>
                      <a:r>
                        <a:rPr sz="500" dirty="0">
                          <a:latin typeface="Times New Roman"/>
                          <a:cs typeface="Times New Roman"/>
                        </a:rPr>
                        <a:t>ve </a:t>
                      </a:r>
                      <a:r>
                        <a:rPr sz="500" spc="5" dirty="0">
                          <a:latin typeface="Times New Roman"/>
                          <a:cs typeface="Times New Roman"/>
                        </a:rPr>
                        <a:t>benzeri</a:t>
                      </a:r>
                      <a:r>
                        <a:rPr sz="500" spc="40" dirty="0">
                          <a:latin typeface="Times New Roman"/>
                          <a:cs typeface="Times New Roman"/>
                        </a:rPr>
                        <a:t> </a:t>
                      </a:r>
                      <a:r>
                        <a:rPr sz="500" dirty="0">
                          <a:latin typeface="Times New Roman"/>
                          <a:cs typeface="Times New Roman"/>
                        </a:rPr>
                        <a:t>ödemeler.</a:t>
                      </a:r>
                      <a:endParaRPr sz="500">
                        <a:latin typeface="Times New Roman"/>
                        <a:cs typeface="Times New Roman"/>
                      </a:endParaRPr>
                    </a:p>
                    <a:p>
                      <a:pPr>
                        <a:lnSpc>
                          <a:spcPct val="100000"/>
                        </a:lnSpc>
                        <a:spcBef>
                          <a:spcPts val="50"/>
                        </a:spcBef>
                      </a:pPr>
                      <a:endParaRPr sz="600">
                        <a:latin typeface="Times New Roman"/>
                        <a:cs typeface="Times New Roman"/>
                      </a:endParaRPr>
                    </a:p>
                    <a:p>
                      <a:pPr marL="27305">
                        <a:lnSpc>
                          <a:spcPct val="100000"/>
                        </a:lnSpc>
                      </a:pPr>
                      <a:r>
                        <a:rPr sz="550" b="1" spc="15" dirty="0">
                          <a:solidFill>
                            <a:srgbClr val="FF0000"/>
                          </a:solidFill>
                          <a:latin typeface="Times New Roman"/>
                          <a:cs typeface="Times New Roman"/>
                        </a:rPr>
                        <a:t>4. Dönem </a:t>
                      </a:r>
                      <a:r>
                        <a:rPr sz="550" b="1" spc="10" dirty="0">
                          <a:solidFill>
                            <a:srgbClr val="FF0000"/>
                          </a:solidFill>
                          <a:latin typeface="Times New Roman"/>
                          <a:cs typeface="Times New Roman"/>
                        </a:rPr>
                        <a:t>sonu </a:t>
                      </a:r>
                      <a:r>
                        <a:rPr sz="550" b="1" spc="20" dirty="0">
                          <a:solidFill>
                            <a:srgbClr val="FF0000"/>
                          </a:solidFill>
                          <a:latin typeface="Times New Roman"/>
                          <a:cs typeface="Times New Roman"/>
                        </a:rPr>
                        <a:t>ödeme </a:t>
                      </a:r>
                      <a:r>
                        <a:rPr sz="550" b="1" spc="15" dirty="0">
                          <a:solidFill>
                            <a:srgbClr val="FF0000"/>
                          </a:solidFill>
                          <a:latin typeface="Times New Roman"/>
                          <a:cs typeface="Times New Roman"/>
                        </a:rPr>
                        <a:t>gücü </a:t>
                      </a:r>
                      <a:r>
                        <a:rPr sz="550" b="1" spc="20" dirty="0">
                          <a:solidFill>
                            <a:srgbClr val="FF0000"/>
                          </a:solidFill>
                          <a:latin typeface="Times New Roman"/>
                          <a:cs typeface="Times New Roman"/>
                        </a:rPr>
                        <a:t>= </a:t>
                      </a:r>
                      <a:r>
                        <a:rPr sz="550" b="1" spc="10" dirty="0">
                          <a:solidFill>
                            <a:srgbClr val="FF0000"/>
                          </a:solidFill>
                          <a:latin typeface="Times New Roman"/>
                          <a:cs typeface="Times New Roman"/>
                        </a:rPr>
                        <a:t>(1 </a:t>
                      </a:r>
                      <a:r>
                        <a:rPr sz="550" b="1" spc="20" dirty="0">
                          <a:solidFill>
                            <a:srgbClr val="FF0000"/>
                          </a:solidFill>
                          <a:latin typeface="Times New Roman"/>
                          <a:cs typeface="Times New Roman"/>
                        </a:rPr>
                        <a:t>+ </a:t>
                      </a:r>
                      <a:r>
                        <a:rPr sz="550" b="1" spc="15" dirty="0">
                          <a:solidFill>
                            <a:srgbClr val="FF0000"/>
                          </a:solidFill>
                          <a:latin typeface="Times New Roman"/>
                          <a:cs typeface="Times New Roman"/>
                        </a:rPr>
                        <a:t>2 –</a:t>
                      </a:r>
                      <a:r>
                        <a:rPr sz="550" b="1" spc="-95" dirty="0">
                          <a:solidFill>
                            <a:srgbClr val="FF0000"/>
                          </a:solidFill>
                          <a:latin typeface="Times New Roman"/>
                          <a:cs typeface="Times New Roman"/>
                        </a:rPr>
                        <a:t> </a:t>
                      </a:r>
                      <a:r>
                        <a:rPr sz="550" b="1" spc="15" dirty="0">
                          <a:solidFill>
                            <a:srgbClr val="FF0000"/>
                          </a:solidFill>
                          <a:latin typeface="Times New Roman"/>
                          <a:cs typeface="Times New Roman"/>
                        </a:rPr>
                        <a:t>3)</a:t>
                      </a:r>
                      <a:endParaRPr sz="550">
                        <a:latin typeface="Times New Roman"/>
                        <a:cs typeface="Times New Roman"/>
                      </a:endParaRPr>
                    </a:p>
                    <a:p>
                      <a:pPr marL="27305">
                        <a:lnSpc>
                          <a:spcPct val="100000"/>
                        </a:lnSpc>
                        <a:spcBef>
                          <a:spcPts val="180"/>
                        </a:spcBef>
                      </a:pPr>
                      <a:r>
                        <a:rPr sz="550" spc="5" dirty="0">
                          <a:latin typeface="Times New Roman"/>
                          <a:cs typeface="Times New Roman"/>
                        </a:rPr>
                        <a:t>İlgili </a:t>
                      </a:r>
                      <a:r>
                        <a:rPr sz="550" spc="20" dirty="0">
                          <a:latin typeface="Times New Roman"/>
                          <a:cs typeface="Times New Roman"/>
                        </a:rPr>
                        <a:t>döneme </a:t>
                      </a:r>
                      <a:r>
                        <a:rPr sz="550" spc="10" dirty="0">
                          <a:latin typeface="Times New Roman"/>
                          <a:cs typeface="Times New Roman"/>
                        </a:rPr>
                        <a:t>ait eksiklik </a:t>
                      </a:r>
                      <a:r>
                        <a:rPr sz="550" spc="5" dirty="0">
                          <a:latin typeface="Times New Roman"/>
                          <a:cs typeface="Times New Roman"/>
                        </a:rPr>
                        <a:t>ya </a:t>
                      </a:r>
                      <a:r>
                        <a:rPr sz="550" spc="20" dirty="0">
                          <a:latin typeface="Times New Roman"/>
                          <a:cs typeface="Times New Roman"/>
                        </a:rPr>
                        <a:t>da </a:t>
                      </a:r>
                      <a:r>
                        <a:rPr sz="550" spc="5" dirty="0">
                          <a:latin typeface="Times New Roman"/>
                          <a:cs typeface="Times New Roman"/>
                        </a:rPr>
                        <a:t>fazlalığı</a:t>
                      </a:r>
                      <a:r>
                        <a:rPr sz="550" spc="-5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txBody>
                  <a:tcPr marL="0" marR="0" marT="2286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gridSpan="2">
                  <a:txBody>
                    <a:bodyPr/>
                    <a:lstStyle/>
                    <a:p>
                      <a:pPr marL="7302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 Analizi </a:t>
                      </a:r>
                      <a:r>
                        <a:rPr sz="900" b="1" i="1" spc="15" dirty="0">
                          <a:solidFill>
                            <a:srgbClr val="330066"/>
                          </a:solidFill>
                          <a:latin typeface="Times New Roman"/>
                          <a:cs typeface="Times New Roman"/>
                        </a:rPr>
                        <a:t>(break event</a:t>
                      </a:r>
                      <a:r>
                        <a:rPr sz="900" b="1" i="1" spc="20" dirty="0">
                          <a:solidFill>
                            <a:srgbClr val="330066"/>
                          </a:solidFill>
                          <a:latin typeface="Times New Roman"/>
                          <a:cs typeface="Times New Roman"/>
                        </a:rPr>
                        <a:t> </a:t>
                      </a:r>
                      <a:r>
                        <a:rPr sz="900" b="1" i="1" spc="10" dirty="0">
                          <a:solidFill>
                            <a:srgbClr val="330066"/>
                          </a:solidFill>
                          <a:latin typeface="Times New Roman"/>
                          <a:cs typeface="Times New Roman"/>
                        </a:rPr>
                        <a:t>point)</a:t>
                      </a:r>
                      <a:endParaRPr sz="900">
                        <a:latin typeface="Times New Roman"/>
                        <a:cs typeface="Times New Roman"/>
                      </a:endParaRPr>
                    </a:p>
                  </a:txBody>
                  <a:tcPr marL="0" marR="0" marT="51435" marB="0">
                    <a:lnL w="12700">
                      <a:solidFill>
                        <a:srgbClr val="000000"/>
                      </a:solidFill>
                      <a:prstDash val="solid"/>
                    </a:lnL>
                    <a:lnR w="3175">
                      <a:solidFill>
                        <a:srgbClr val="669999"/>
                      </a:solidFill>
                      <a:prstDash val="solid"/>
                    </a:lnR>
                    <a:lnT w="12700">
                      <a:solidFill>
                        <a:srgbClr val="000000"/>
                      </a:solidFill>
                      <a:prstDash val="solid"/>
                    </a:lnT>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gridSpan="2">
                  <a:txBody>
                    <a:bodyPr/>
                    <a:lstStyle/>
                    <a:p>
                      <a:pPr>
                        <a:lnSpc>
                          <a:spcPct val="100000"/>
                        </a:lnSpc>
                      </a:pPr>
                      <a:endParaRPr sz="900">
                        <a:latin typeface="Times New Roman"/>
                        <a:cs typeface="Times New Roman"/>
                      </a:endParaRPr>
                    </a:p>
                    <a:p>
                      <a:pPr marL="27305" marR="1541145">
                        <a:lnSpc>
                          <a:spcPct val="124700"/>
                        </a:lnSpc>
                        <a:spcBef>
                          <a:spcPts val="525"/>
                        </a:spcBef>
                      </a:pPr>
                      <a:r>
                        <a:rPr sz="850" b="1" spc="10" dirty="0">
                          <a:latin typeface="Times New Roman"/>
                          <a:cs typeface="Times New Roman"/>
                        </a:rPr>
                        <a:t>Kara </a:t>
                      </a:r>
                      <a:r>
                        <a:rPr sz="850" b="1" spc="5" dirty="0">
                          <a:latin typeface="Times New Roman"/>
                          <a:cs typeface="Times New Roman"/>
                        </a:rPr>
                        <a:t>geçiş noktası,  Sıfır </a:t>
                      </a:r>
                      <a:r>
                        <a:rPr sz="850" b="1" spc="10" dirty="0">
                          <a:latin typeface="Times New Roman"/>
                          <a:cs typeface="Times New Roman"/>
                        </a:rPr>
                        <a:t>kar noktası  </a:t>
                      </a:r>
                      <a:r>
                        <a:rPr sz="850" spc="5" dirty="0">
                          <a:latin typeface="Times New Roman"/>
                          <a:cs typeface="Times New Roman"/>
                        </a:rPr>
                        <a:t>olarak </a:t>
                      </a:r>
                      <a:r>
                        <a:rPr sz="850" spc="10" dirty="0">
                          <a:latin typeface="Times New Roman"/>
                          <a:cs typeface="Times New Roman"/>
                        </a:rPr>
                        <a:t>da</a:t>
                      </a:r>
                      <a:r>
                        <a:rPr sz="850" spc="-15" dirty="0">
                          <a:latin typeface="Times New Roman"/>
                          <a:cs typeface="Times New Roman"/>
                        </a:rPr>
                        <a:t> </a:t>
                      </a:r>
                      <a:r>
                        <a:rPr sz="850" spc="5" dirty="0">
                          <a:latin typeface="Times New Roman"/>
                          <a:cs typeface="Times New Roman"/>
                        </a:rPr>
                        <a:t>adlandırılır.</a:t>
                      </a:r>
                      <a:endParaRPr sz="850">
                        <a:latin typeface="Times New Roman"/>
                        <a:cs typeface="Times New Roman"/>
                      </a:endParaRPr>
                    </a:p>
                    <a:p>
                      <a:pPr>
                        <a:lnSpc>
                          <a:spcPct val="100000"/>
                        </a:lnSpc>
                        <a:spcBef>
                          <a:spcPts val="15"/>
                        </a:spcBef>
                      </a:pPr>
                      <a:endParaRPr sz="1300">
                        <a:latin typeface="Times New Roman"/>
                        <a:cs typeface="Times New Roman"/>
                      </a:endParaRPr>
                    </a:p>
                    <a:p>
                      <a:pPr marL="27305">
                        <a:lnSpc>
                          <a:spcPct val="100000"/>
                        </a:lnSpc>
                        <a:spcBef>
                          <a:spcPts val="5"/>
                        </a:spcBef>
                      </a:pPr>
                      <a:r>
                        <a:rPr sz="850" spc="15" dirty="0">
                          <a:latin typeface="Times New Roman"/>
                          <a:cs typeface="Times New Roman"/>
                        </a:rPr>
                        <a:t>Bu </a:t>
                      </a:r>
                      <a:r>
                        <a:rPr sz="850" spc="5" dirty="0">
                          <a:latin typeface="Times New Roman"/>
                          <a:cs typeface="Times New Roman"/>
                        </a:rPr>
                        <a:t>analizin bir başka adı</a:t>
                      </a:r>
                      <a:r>
                        <a:rPr sz="850" spc="60" dirty="0">
                          <a:latin typeface="Times New Roman"/>
                          <a:cs typeface="Times New Roman"/>
                        </a:rPr>
                        <a:t> </a:t>
                      </a:r>
                      <a:r>
                        <a:rPr sz="850" spc="10" dirty="0">
                          <a:latin typeface="Times New Roman"/>
                          <a:cs typeface="Times New Roman"/>
                        </a:rPr>
                        <a:t>da</a:t>
                      </a:r>
                      <a:endParaRPr sz="850">
                        <a:latin typeface="Times New Roman"/>
                        <a:cs typeface="Times New Roman"/>
                      </a:endParaRPr>
                    </a:p>
                    <a:p>
                      <a:pPr marL="27305">
                        <a:lnSpc>
                          <a:spcPct val="100000"/>
                        </a:lnSpc>
                        <a:spcBef>
                          <a:spcPts val="240"/>
                        </a:spcBef>
                      </a:pPr>
                      <a:r>
                        <a:rPr sz="850" b="1" spc="10" dirty="0">
                          <a:latin typeface="Times New Roman"/>
                          <a:cs typeface="Times New Roman"/>
                        </a:rPr>
                        <a:t>Maliyet-Hacim-Kar</a:t>
                      </a:r>
                      <a:r>
                        <a:rPr sz="850" b="1" spc="65" dirty="0">
                          <a:latin typeface="Times New Roman"/>
                          <a:cs typeface="Times New Roman"/>
                        </a:rPr>
                        <a:t> </a:t>
                      </a:r>
                      <a:r>
                        <a:rPr sz="850" spc="5" dirty="0">
                          <a:latin typeface="Times New Roman"/>
                          <a:cs typeface="Times New Roman"/>
                        </a:rPr>
                        <a:t>analizidir.</a:t>
                      </a:r>
                      <a:endParaRPr sz="85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3510">
                        <a:lnSpc>
                          <a:spcPct val="107300"/>
                        </a:lnSpc>
                        <a:spcBef>
                          <a:spcPts val="465"/>
                        </a:spcBef>
                      </a:pPr>
                      <a:r>
                        <a:rPr sz="550" b="1" spc="15" dirty="0">
                          <a:latin typeface="Times New Roman"/>
                          <a:cs typeface="Times New Roman"/>
                        </a:rPr>
                        <a:t>Başabaş </a:t>
                      </a:r>
                      <a:r>
                        <a:rPr sz="550" b="1" spc="10" dirty="0">
                          <a:latin typeface="Times New Roman"/>
                          <a:cs typeface="Times New Roman"/>
                        </a:rPr>
                        <a:t>noktası; </a:t>
                      </a:r>
                      <a:r>
                        <a:rPr sz="550" spc="10" dirty="0">
                          <a:latin typeface="Times New Roman"/>
                          <a:cs typeface="Times New Roman"/>
                        </a:rPr>
                        <a:t>İşletmenin toplam gelirlerinin toplam giderlerine </a:t>
                      </a:r>
                      <a:r>
                        <a:rPr sz="550" spc="5" dirty="0">
                          <a:latin typeface="Times New Roman"/>
                          <a:cs typeface="Times New Roman"/>
                        </a:rPr>
                        <a:t>eyit  </a:t>
                      </a:r>
                      <a:r>
                        <a:rPr sz="550" spc="15" dirty="0">
                          <a:latin typeface="Times New Roman"/>
                          <a:cs typeface="Times New Roman"/>
                        </a:rPr>
                        <a:t>olduğu</a:t>
                      </a:r>
                      <a:r>
                        <a:rPr sz="550" spc="-20" dirty="0">
                          <a:latin typeface="Times New Roman"/>
                          <a:cs typeface="Times New Roman"/>
                        </a:rPr>
                        <a:t> </a:t>
                      </a:r>
                      <a:r>
                        <a:rPr sz="550" spc="10" dirty="0">
                          <a:latin typeface="Times New Roman"/>
                          <a:cs typeface="Times New Roman"/>
                        </a:rPr>
                        <a:t>noktadır.</a:t>
                      </a:r>
                      <a:endParaRPr sz="550">
                        <a:latin typeface="Times New Roman"/>
                        <a:cs typeface="Times New Roman"/>
                      </a:endParaRPr>
                    </a:p>
                    <a:p>
                      <a:pPr>
                        <a:lnSpc>
                          <a:spcPct val="100000"/>
                        </a:lnSpc>
                      </a:pPr>
                      <a:endParaRPr sz="650">
                        <a:latin typeface="Times New Roman"/>
                        <a:cs typeface="Times New Roman"/>
                      </a:endParaRPr>
                    </a:p>
                    <a:p>
                      <a:pPr marL="27305">
                        <a:lnSpc>
                          <a:spcPct val="100000"/>
                        </a:lnSpc>
                      </a:pPr>
                      <a:r>
                        <a:rPr sz="550" spc="10" dirty="0">
                          <a:latin typeface="Times New Roman"/>
                          <a:cs typeface="Times New Roman"/>
                        </a:rPr>
                        <a:t>Analiz çalışmalarında giderler iki </a:t>
                      </a:r>
                      <a:r>
                        <a:rPr sz="550" spc="15" dirty="0">
                          <a:latin typeface="Times New Roman"/>
                          <a:cs typeface="Times New Roman"/>
                        </a:rPr>
                        <a:t>grupta</a:t>
                      </a:r>
                      <a:r>
                        <a:rPr sz="550" spc="-50" dirty="0">
                          <a:latin typeface="Times New Roman"/>
                          <a:cs typeface="Times New Roman"/>
                        </a:rPr>
                        <a:t> </a:t>
                      </a:r>
                      <a:r>
                        <a:rPr sz="550" spc="10" dirty="0">
                          <a:latin typeface="Times New Roman"/>
                          <a:cs typeface="Times New Roman"/>
                        </a:rPr>
                        <a:t>toplanır;</a:t>
                      </a:r>
                      <a:endParaRPr sz="550">
                        <a:latin typeface="Times New Roman"/>
                        <a:cs typeface="Times New Roman"/>
                      </a:endParaRPr>
                    </a:p>
                    <a:p>
                      <a:pPr>
                        <a:lnSpc>
                          <a:spcPct val="100000"/>
                        </a:lnSpc>
                        <a:spcBef>
                          <a:spcPts val="5"/>
                        </a:spcBef>
                      </a:pPr>
                      <a:endParaRPr sz="650">
                        <a:latin typeface="Times New Roman"/>
                        <a:cs typeface="Times New Roman"/>
                      </a:endParaRPr>
                    </a:p>
                    <a:p>
                      <a:pPr marL="109220" indent="-82550">
                        <a:lnSpc>
                          <a:spcPct val="100000"/>
                        </a:lnSpc>
                        <a:buAutoNum type="alphaLcParenR"/>
                        <a:tabLst>
                          <a:tab pos="109855" algn="l"/>
                        </a:tabLst>
                      </a:pPr>
                      <a:r>
                        <a:rPr sz="550" b="1" spc="15" dirty="0">
                          <a:latin typeface="Times New Roman"/>
                          <a:cs typeface="Times New Roman"/>
                        </a:rPr>
                        <a:t>Sabit </a:t>
                      </a:r>
                      <a:r>
                        <a:rPr sz="550" b="1" spc="10" dirty="0">
                          <a:latin typeface="Times New Roman"/>
                          <a:cs typeface="Times New Roman"/>
                        </a:rPr>
                        <a:t>giderler: </a:t>
                      </a:r>
                      <a:r>
                        <a:rPr sz="550" spc="15" dirty="0">
                          <a:latin typeface="Times New Roman"/>
                          <a:cs typeface="Times New Roman"/>
                        </a:rPr>
                        <a:t>Üretim </a:t>
                      </a:r>
                      <a:r>
                        <a:rPr sz="550" spc="10" dirty="0">
                          <a:latin typeface="Times New Roman"/>
                          <a:cs typeface="Times New Roman"/>
                        </a:rPr>
                        <a:t>ve </a:t>
                      </a:r>
                      <a:r>
                        <a:rPr sz="550" spc="5" dirty="0">
                          <a:latin typeface="Times New Roman"/>
                          <a:cs typeface="Times New Roman"/>
                        </a:rPr>
                        <a:t>satış </a:t>
                      </a:r>
                      <a:r>
                        <a:rPr sz="550" spc="10" dirty="0">
                          <a:latin typeface="Times New Roman"/>
                          <a:cs typeface="Times New Roman"/>
                        </a:rPr>
                        <a:t>hacmi ne olursa </a:t>
                      </a:r>
                      <a:r>
                        <a:rPr sz="550" spc="15" dirty="0">
                          <a:latin typeface="Times New Roman"/>
                          <a:cs typeface="Times New Roman"/>
                        </a:rPr>
                        <a:t>olsun </a:t>
                      </a:r>
                      <a:r>
                        <a:rPr sz="550" spc="10" dirty="0">
                          <a:latin typeface="Times New Roman"/>
                          <a:cs typeface="Times New Roman"/>
                        </a:rPr>
                        <a:t>sabit kalan</a:t>
                      </a:r>
                      <a:r>
                        <a:rPr sz="550" spc="60" dirty="0">
                          <a:latin typeface="Times New Roman"/>
                          <a:cs typeface="Times New Roman"/>
                        </a:rPr>
                        <a:t> </a:t>
                      </a:r>
                      <a:r>
                        <a:rPr sz="550" spc="10" dirty="0">
                          <a:latin typeface="Times New Roman"/>
                          <a:cs typeface="Times New Roman"/>
                        </a:rPr>
                        <a:t>giderlerdir</a:t>
                      </a:r>
                      <a:endParaRPr sz="550">
                        <a:latin typeface="Times New Roman"/>
                        <a:cs typeface="Times New Roman"/>
                      </a:endParaRPr>
                    </a:p>
                    <a:p>
                      <a:pPr marL="27305">
                        <a:lnSpc>
                          <a:spcPct val="100000"/>
                        </a:lnSpc>
                        <a:spcBef>
                          <a:spcPts val="40"/>
                        </a:spcBef>
                      </a:pPr>
                      <a:r>
                        <a:rPr sz="550" i="1" spc="15" dirty="0">
                          <a:latin typeface="Times New Roman"/>
                          <a:cs typeface="Times New Roman"/>
                        </a:rPr>
                        <a:t>(amortisman,</a:t>
                      </a:r>
                      <a:r>
                        <a:rPr sz="550" i="1" spc="-25" dirty="0">
                          <a:latin typeface="Times New Roman"/>
                          <a:cs typeface="Times New Roman"/>
                        </a:rPr>
                        <a:t> </a:t>
                      </a:r>
                      <a:r>
                        <a:rPr sz="550" i="1" spc="10" dirty="0">
                          <a:latin typeface="Times New Roman"/>
                          <a:cs typeface="Times New Roman"/>
                        </a:rPr>
                        <a:t>kira,</a:t>
                      </a:r>
                      <a:r>
                        <a:rPr sz="550" i="1" spc="-10" dirty="0">
                          <a:latin typeface="Times New Roman"/>
                          <a:cs typeface="Times New Roman"/>
                        </a:rPr>
                        <a:t> </a:t>
                      </a:r>
                      <a:r>
                        <a:rPr sz="550" i="1" spc="15" dirty="0">
                          <a:latin typeface="Times New Roman"/>
                          <a:cs typeface="Times New Roman"/>
                        </a:rPr>
                        <a:t>sigorta,</a:t>
                      </a:r>
                      <a:r>
                        <a:rPr sz="550" i="1" spc="-20" dirty="0">
                          <a:latin typeface="Times New Roman"/>
                          <a:cs typeface="Times New Roman"/>
                        </a:rPr>
                        <a:t> </a:t>
                      </a:r>
                      <a:r>
                        <a:rPr sz="550" i="1" spc="15" dirty="0">
                          <a:latin typeface="Times New Roman"/>
                          <a:cs typeface="Times New Roman"/>
                        </a:rPr>
                        <a:t>ücret,</a:t>
                      </a:r>
                      <a:r>
                        <a:rPr sz="550" i="1" spc="-20" dirty="0">
                          <a:latin typeface="Times New Roman"/>
                          <a:cs typeface="Times New Roman"/>
                        </a:rPr>
                        <a:t> </a:t>
                      </a:r>
                      <a:r>
                        <a:rPr sz="550" i="1" spc="15" dirty="0">
                          <a:latin typeface="Times New Roman"/>
                          <a:cs typeface="Times New Roman"/>
                        </a:rPr>
                        <a:t>faiz</a:t>
                      </a:r>
                      <a:r>
                        <a:rPr sz="550" i="1" spc="-5" dirty="0">
                          <a:latin typeface="Times New Roman"/>
                          <a:cs typeface="Times New Roman"/>
                        </a:rPr>
                        <a:t> </a:t>
                      </a:r>
                      <a:r>
                        <a:rPr sz="550" i="1" spc="15" dirty="0">
                          <a:latin typeface="Times New Roman"/>
                          <a:cs typeface="Times New Roman"/>
                        </a:rPr>
                        <a:t>vb.).</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3510">
                        <a:lnSpc>
                          <a:spcPct val="105500"/>
                        </a:lnSpc>
                        <a:spcBef>
                          <a:spcPts val="5"/>
                        </a:spcBef>
                        <a:buAutoNum type="alphaLcParenR" startAt="2"/>
                        <a:tabLst>
                          <a:tab pos="130175" algn="l"/>
                        </a:tabLst>
                      </a:pPr>
                      <a:r>
                        <a:rPr sz="550" b="1" spc="15" dirty="0">
                          <a:latin typeface="Times New Roman"/>
                          <a:cs typeface="Times New Roman"/>
                        </a:rPr>
                        <a:t>Değişken </a:t>
                      </a:r>
                      <a:r>
                        <a:rPr sz="550" b="1" spc="10" dirty="0">
                          <a:latin typeface="Times New Roman"/>
                          <a:cs typeface="Times New Roman"/>
                        </a:rPr>
                        <a:t>giderler: </a:t>
                      </a:r>
                      <a:r>
                        <a:rPr sz="550" spc="15" dirty="0">
                          <a:latin typeface="Times New Roman"/>
                          <a:cs typeface="Times New Roman"/>
                        </a:rPr>
                        <a:t>Üretim </a:t>
                      </a:r>
                      <a:r>
                        <a:rPr sz="550" spc="10" dirty="0">
                          <a:latin typeface="Times New Roman"/>
                          <a:cs typeface="Times New Roman"/>
                        </a:rPr>
                        <a:t>veya satış </a:t>
                      </a:r>
                      <a:r>
                        <a:rPr sz="550" spc="15" dirty="0">
                          <a:latin typeface="Times New Roman"/>
                          <a:cs typeface="Times New Roman"/>
                        </a:rPr>
                        <a:t>hacmine </a:t>
                      </a:r>
                      <a:r>
                        <a:rPr sz="550" spc="10" dirty="0">
                          <a:latin typeface="Times New Roman"/>
                          <a:cs typeface="Times New Roman"/>
                        </a:rPr>
                        <a:t>bağlı olarak artan veya  azalan</a:t>
                      </a:r>
                      <a:r>
                        <a:rPr sz="550" spc="25" dirty="0">
                          <a:latin typeface="Times New Roman"/>
                          <a:cs typeface="Times New Roman"/>
                        </a:rPr>
                        <a:t> </a:t>
                      </a:r>
                      <a:r>
                        <a:rPr sz="550" spc="10" dirty="0">
                          <a:latin typeface="Times New Roman"/>
                          <a:cs typeface="Times New Roman"/>
                        </a:rPr>
                        <a:t>giderlerdir</a:t>
                      </a:r>
                      <a:r>
                        <a:rPr sz="550" spc="-20" dirty="0">
                          <a:latin typeface="Times New Roman"/>
                          <a:cs typeface="Times New Roman"/>
                        </a:rPr>
                        <a:t> </a:t>
                      </a:r>
                      <a:r>
                        <a:rPr sz="550" i="1" spc="20" dirty="0">
                          <a:latin typeface="Times New Roman"/>
                          <a:cs typeface="Times New Roman"/>
                        </a:rPr>
                        <a:t>(hammadde</a:t>
                      </a:r>
                      <a:r>
                        <a:rPr sz="550" i="1" spc="-20" dirty="0">
                          <a:latin typeface="Times New Roman"/>
                          <a:cs typeface="Times New Roman"/>
                        </a:rPr>
                        <a:t> </a:t>
                      </a:r>
                      <a:r>
                        <a:rPr sz="550" i="1" spc="10" dirty="0">
                          <a:latin typeface="Times New Roman"/>
                          <a:cs typeface="Times New Roman"/>
                        </a:rPr>
                        <a:t>giderleri,</a:t>
                      </a:r>
                      <a:r>
                        <a:rPr sz="550" i="1" spc="-20" dirty="0">
                          <a:latin typeface="Times New Roman"/>
                          <a:cs typeface="Times New Roman"/>
                        </a:rPr>
                        <a:t> </a:t>
                      </a:r>
                      <a:r>
                        <a:rPr sz="550" i="1" spc="10" dirty="0">
                          <a:latin typeface="Times New Roman"/>
                          <a:cs typeface="Times New Roman"/>
                        </a:rPr>
                        <a:t>işçilik</a:t>
                      </a:r>
                      <a:r>
                        <a:rPr sz="550" i="1" spc="-30" dirty="0">
                          <a:latin typeface="Times New Roman"/>
                          <a:cs typeface="Times New Roman"/>
                        </a:rPr>
                        <a:t> </a:t>
                      </a:r>
                      <a:r>
                        <a:rPr sz="550" i="1" spc="15" dirty="0">
                          <a:latin typeface="Times New Roman"/>
                          <a:cs typeface="Times New Roman"/>
                        </a:rPr>
                        <a:t>giderleri</a:t>
                      </a:r>
                      <a:r>
                        <a:rPr sz="550" i="1" spc="-20" dirty="0">
                          <a:latin typeface="Times New Roman"/>
                          <a:cs typeface="Times New Roman"/>
                        </a:rPr>
                        <a:t> </a:t>
                      </a:r>
                      <a:r>
                        <a:rPr sz="550" i="1" spc="15" dirty="0">
                          <a:latin typeface="Times New Roman"/>
                          <a:cs typeface="Times New Roman"/>
                        </a:rPr>
                        <a:t>vb.).</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2240">
                        <a:lnSpc>
                          <a:spcPct val="105400"/>
                        </a:lnSpc>
                        <a:spcBef>
                          <a:spcPts val="5"/>
                        </a:spcBef>
                      </a:pPr>
                      <a:r>
                        <a:rPr sz="550" i="1" spc="15" dirty="0">
                          <a:solidFill>
                            <a:srgbClr val="FF0000"/>
                          </a:solidFill>
                          <a:latin typeface="Times New Roman"/>
                          <a:cs typeface="Times New Roman"/>
                        </a:rPr>
                        <a:t>***Başabaş </a:t>
                      </a:r>
                      <a:r>
                        <a:rPr sz="550" i="1" spc="10" dirty="0">
                          <a:solidFill>
                            <a:srgbClr val="FF0000"/>
                          </a:solidFill>
                          <a:latin typeface="Times New Roman"/>
                          <a:cs typeface="Times New Roman"/>
                        </a:rPr>
                        <a:t>analizinde, işletmenin faaliyet karı üzerinde etkili </a:t>
                      </a:r>
                      <a:r>
                        <a:rPr sz="550" i="1" spc="15" dirty="0">
                          <a:solidFill>
                            <a:srgbClr val="FF0000"/>
                          </a:solidFill>
                          <a:latin typeface="Times New Roman"/>
                          <a:cs typeface="Times New Roman"/>
                        </a:rPr>
                        <a:t>olan </a:t>
                      </a:r>
                      <a:r>
                        <a:rPr sz="550" i="1" spc="10" dirty="0">
                          <a:solidFill>
                            <a:srgbClr val="FF0000"/>
                          </a:solidFill>
                          <a:latin typeface="Times New Roman"/>
                          <a:cs typeface="Times New Roman"/>
                        </a:rPr>
                        <a:t>başlıca  </a:t>
                      </a:r>
                      <a:r>
                        <a:rPr sz="550" i="1" spc="15" dirty="0">
                          <a:solidFill>
                            <a:srgbClr val="FF0000"/>
                          </a:solidFill>
                          <a:latin typeface="Times New Roman"/>
                          <a:cs typeface="Times New Roman"/>
                        </a:rPr>
                        <a:t>faktörlerin </a:t>
                      </a:r>
                      <a:r>
                        <a:rPr sz="550" i="1" spc="10" dirty="0">
                          <a:solidFill>
                            <a:srgbClr val="FF0000"/>
                          </a:solidFill>
                          <a:latin typeface="Times New Roman"/>
                          <a:cs typeface="Times New Roman"/>
                        </a:rPr>
                        <a:t>etkileşimleri</a:t>
                      </a:r>
                      <a:r>
                        <a:rPr sz="550" i="1" spc="-30" dirty="0">
                          <a:solidFill>
                            <a:srgbClr val="FF0000"/>
                          </a:solidFill>
                          <a:latin typeface="Times New Roman"/>
                          <a:cs typeface="Times New Roman"/>
                        </a:rPr>
                        <a:t> </a:t>
                      </a:r>
                      <a:r>
                        <a:rPr sz="550" i="1" spc="10" dirty="0">
                          <a:solidFill>
                            <a:srgbClr val="FF0000"/>
                          </a:solidFill>
                          <a:latin typeface="Times New Roman"/>
                          <a:cs typeface="Times New Roman"/>
                        </a:rPr>
                        <a:t>değerlendirilir.</a:t>
                      </a:r>
                      <a:endParaRPr sz="550">
                        <a:latin typeface="Times New Roman"/>
                        <a:cs typeface="Times New Roman"/>
                      </a:endParaRPr>
                    </a:p>
                  </a:txBody>
                  <a:tcPr marL="0" marR="0" marT="5905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marL="27305">
                        <a:lnSpc>
                          <a:spcPct val="100000"/>
                        </a:lnSpc>
                      </a:pPr>
                      <a:r>
                        <a:rPr sz="700" dirty="0">
                          <a:latin typeface="Times New Roman"/>
                          <a:cs typeface="Times New Roman"/>
                        </a:rPr>
                        <a:t>BBN</a:t>
                      </a:r>
                      <a:r>
                        <a:rPr sz="700" spc="-5" dirty="0">
                          <a:latin typeface="Times New Roman"/>
                          <a:cs typeface="Times New Roman"/>
                        </a:rPr>
                        <a:t> analizi;</a:t>
                      </a:r>
                      <a:endParaRPr sz="700">
                        <a:latin typeface="Times New Roman"/>
                        <a:cs typeface="Times New Roman"/>
                      </a:endParaRPr>
                    </a:p>
                    <a:p>
                      <a:pPr marL="150495" indent="-123825">
                        <a:lnSpc>
                          <a:spcPct val="100000"/>
                        </a:lnSpc>
                        <a:spcBef>
                          <a:spcPts val="15"/>
                        </a:spcBef>
                        <a:buClr>
                          <a:srgbClr val="330066"/>
                        </a:buClr>
                        <a:buSzPct val="71428"/>
                        <a:buFont typeface="Wingdings"/>
                        <a:buChar char=""/>
                        <a:tabLst>
                          <a:tab pos="151130" algn="l"/>
                        </a:tabLst>
                      </a:pPr>
                      <a:r>
                        <a:rPr sz="700" spc="-5" dirty="0">
                          <a:latin typeface="Times New Roman"/>
                          <a:cs typeface="Times New Roman"/>
                        </a:rPr>
                        <a:t>İşletmenin </a:t>
                      </a:r>
                      <a:r>
                        <a:rPr sz="700" u="sng" dirty="0">
                          <a:uFill>
                            <a:solidFill>
                              <a:srgbClr val="000000"/>
                            </a:solidFill>
                          </a:uFill>
                          <a:latin typeface="Times New Roman"/>
                          <a:cs typeface="Times New Roman"/>
                        </a:rPr>
                        <a:t>tüm </a:t>
                      </a:r>
                      <a:r>
                        <a:rPr sz="700" u="sng" spc="-10" dirty="0">
                          <a:uFill>
                            <a:solidFill>
                              <a:srgbClr val="000000"/>
                            </a:solidFill>
                          </a:uFill>
                          <a:latin typeface="Times New Roman"/>
                          <a:cs typeface="Times New Roman"/>
                        </a:rPr>
                        <a:t>faaliyet </a:t>
                      </a:r>
                      <a:r>
                        <a:rPr sz="700" u="sng" spc="-5" dirty="0">
                          <a:uFill>
                            <a:solidFill>
                              <a:srgbClr val="000000"/>
                            </a:solidFill>
                          </a:uFill>
                          <a:latin typeface="Times New Roman"/>
                          <a:cs typeface="Times New Roman"/>
                        </a:rPr>
                        <a:t>giderlerini karşılayacak</a:t>
                      </a:r>
                      <a:r>
                        <a:rPr sz="700" spc="-5" dirty="0">
                          <a:latin typeface="Times New Roman"/>
                          <a:cs typeface="Times New Roman"/>
                        </a:rPr>
                        <a:t> </a:t>
                      </a:r>
                      <a:r>
                        <a:rPr sz="700" spc="-5" dirty="0">
                          <a:solidFill>
                            <a:srgbClr val="FF0000"/>
                          </a:solidFill>
                          <a:latin typeface="Times New Roman"/>
                          <a:cs typeface="Times New Roman"/>
                        </a:rPr>
                        <a:t>satış</a:t>
                      </a:r>
                      <a:r>
                        <a:rPr sz="700" spc="-65" dirty="0">
                          <a:solidFill>
                            <a:srgbClr val="FF0000"/>
                          </a:solidFill>
                          <a:latin typeface="Times New Roman"/>
                          <a:cs typeface="Times New Roman"/>
                        </a:rPr>
                        <a:t> </a:t>
                      </a:r>
                      <a:r>
                        <a:rPr sz="700" spc="-5" dirty="0">
                          <a:solidFill>
                            <a:srgbClr val="FF0000"/>
                          </a:solidFill>
                          <a:latin typeface="Times New Roman"/>
                          <a:cs typeface="Times New Roman"/>
                        </a:rPr>
                        <a:t>gelirlerini</a:t>
                      </a:r>
                      <a:r>
                        <a:rPr sz="700" spc="-5" dirty="0">
                          <a:latin typeface="Times New Roman"/>
                          <a:cs typeface="Times New Roman"/>
                        </a:rPr>
                        <a:t>,</a:t>
                      </a:r>
                      <a:endParaRPr sz="700">
                        <a:latin typeface="Times New Roman"/>
                        <a:cs typeface="Times New Roman"/>
                      </a:endParaRPr>
                    </a:p>
                    <a:p>
                      <a:pPr marL="27305" marR="429259" indent="-635">
                        <a:lnSpc>
                          <a:spcPct val="100000"/>
                        </a:lnSpc>
                        <a:buClr>
                          <a:srgbClr val="330066"/>
                        </a:buClr>
                        <a:buSzPct val="71428"/>
                        <a:buFont typeface="Wingdings"/>
                        <a:buChar char=""/>
                        <a:tabLst>
                          <a:tab pos="151130" algn="l"/>
                        </a:tabLst>
                      </a:pPr>
                      <a:r>
                        <a:rPr sz="700" u="sng" spc="-5" dirty="0">
                          <a:uFill>
                            <a:solidFill>
                              <a:srgbClr val="000000"/>
                            </a:solidFill>
                          </a:uFill>
                          <a:latin typeface="Times New Roman"/>
                          <a:cs typeface="Times New Roman"/>
                        </a:rPr>
                        <a:t>Farklı satış </a:t>
                      </a:r>
                      <a:r>
                        <a:rPr sz="700" u="sng" dirty="0">
                          <a:uFill>
                            <a:solidFill>
                              <a:srgbClr val="000000"/>
                            </a:solidFill>
                          </a:uFill>
                          <a:latin typeface="Times New Roman"/>
                          <a:cs typeface="Times New Roman"/>
                        </a:rPr>
                        <a:t>düzeylerindeki </a:t>
                      </a:r>
                      <a:r>
                        <a:rPr sz="700" u="sng" spc="-10" dirty="0">
                          <a:uFill>
                            <a:solidFill>
                              <a:srgbClr val="000000"/>
                            </a:solidFill>
                          </a:uFill>
                          <a:latin typeface="Times New Roman"/>
                          <a:cs typeface="Times New Roman"/>
                        </a:rPr>
                        <a:t>faaliyet </a:t>
                      </a:r>
                      <a:r>
                        <a:rPr sz="700" u="sng" dirty="0">
                          <a:uFill>
                            <a:solidFill>
                              <a:srgbClr val="000000"/>
                            </a:solidFill>
                          </a:uFill>
                          <a:latin typeface="Times New Roman"/>
                          <a:cs typeface="Times New Roman"/>
                        </a:rPr>
                        <a:t>karını</a:t>
                      </a:r>
                      <a:r>
                        <a:rPr sz="700" dirty="0">
                          <a:latin typeface="Times New Roman"/>
                          <a:cs typeface="Times New Roman"/>
                        </a:rPr>
                        <a:t> hesaplamaya  yardımcı</a:t>
                      </a:r>
                      <a:r>
                        <a:rPr sz="700" spc="-20" dirty="0">
                          <a:latin typeface="Times New Roman"/>
                          <a:cs typeface="Times New Roman"/>
                        </a:rPr>
                        <a:t> </a:t>
                      </a:r>
                      <a:r>
                        <a:rPr sz="700" spc="-5" dirty="0">
                          <a:latin typeface="Times New Roman"/>
                          <a:cs typeface="Times New Roman"/>
                        </a:rPr>
                        <a:t>olur.</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5"/>
                        </a:spcBef>
                      </a:pPr>
                      <a:endParaRPr sz="450">
                        <a:latin typeface="Times New Roman"/>
                        <a:cs typeface="Times New Roman"/>
                      </a:endParaRPr>
                    </a:p>
                    <a:p>
                      <a:pPr marL="27305" algn="just">
                        <a:lnSpc>
                          <a:spcPct val="100000"/>
                        </a:lnSpc>
                      </a:pPr>
                      <a:r>
                        <a:rPr sz="550" b="1" spc="15" dirty="0">
                          <a:solidFill>
                            <a:srgbClr val="FF0000"/>
                          </a:solidFill>
                          <a:latin typeface="Times New Roman"/>
                          <a:cs typeface="Times New Roman"/>
                        </a:rPr>
                        <a:t>Türkiye Muhasebe </a:t>
                      </a:r>
                      <a:r>
                        <a:rPr sz="550" b="1" spc="10" dirty="0">
                          <a:solidFill>
                            <a:srgbClr val="FF0000"/>
                          </a:solidFill>
                          <a:latin typeface="Times New Roman"/>
                          <a:cs typeface="Times New Roman"/>
                        </a:rPr>
                        <a:t>Standartları’na </a:t>
                      </a:r>
                      <a:r>
                        <a:rPr sz="550" b="1" spc="15" dirty="0">
                          <a:solidFill>
                            <a:srgbClr val="FF0000"/>
                          </a:solidFill>
                          <a:latin typeface="Times New Roman"/>
                          <a:cs typeface="Times New Roman"/>
                        </a:rPr>
                        <a:t>göre </a:t>
                      </a:r>
                      <a:r>
                        <a:rPr sz="550" b="1" spc="10" dirty="0">
                          <a:solidFill>
                            <a:srgbClr val="FF0000"/>
                          </a:solidFill>
                          <a:latin typeface="Times New Roman"/>
                          <a:cs typeface="Times New Roman"/>
                        </a:rPr>
                        <a:t>Finansal </a:t>
                      </a:r>
                      <a:r>
                        <a:rPr sz="550" b="1" spc="15" dirty="0">
                          <a:solidFill>
                            <a:srgbClr val="FF0000"/>
                          </a:solidFill>
                          <a:latin typeface="Times New Roman"/>
                          <a:cs typeface="Times New Roman"/>
                        </a:rPr>
                        <a:t>Tabloların</a:t>
                      </a:r>
                      <a:r>
                        <a:rPr sz="550" b="1" dirty="0">
                          <a:solidFill>
                            <a:srgbClr val="FF0000"/>
                          </a:solidFill>
                          <a:latin typeface="Times New Roman"/>
                          <a:cs typeface="Times New Roman"/>
                        </a:rPr>
                        <a:t> </a:t>
                      </a:r>
                      <a:r>
                        <a:rPr sz="550" b="1" spc="15" dirty="0">
                          <a:solidFill>
                            <a:srgbClr val="FF0000"/>
                          </a:solidFill>
                          <a:latin typeface="Times New Roman"/>
                          <a:cs typeface="Times New Roman"/>
                        </a:rPr>
                        <a:t>Amaçları;</a:t>
                      </a:r>
                      <a:endParaRPr sz="550">
                        <a:latin typeface="Times New Roman"/>
                        <a:cs typeface="Times New Roman"/>
                      </a:endParaRPr>
                    </a:p>
                    <a:p>
                      <a:pPr>
                        <a:lnSpc>
                          <a:spcPct val="100000"/>
                        </a:lnSpc>
                      </a:pPr>
                      <a:endParaRPr sz="600">
                        <a:latin typeface="Times New Roman"/>
                        <a:cs typeface="Times New Roman"/>
                      </a:endParaRPr>
                    </a:p>
                    <a:p>
                      <a:pPr marL="27305" algn="just">
                        <a:lnSpc>
                          <a:spcPct val="100000"/>
                        </a:lnSpc>
                        <a:spcBef>
                          <a:spcPts val="345"/>
                        </a:spcBef>
                      </a:pPr>
                      <a:r>
                        <a:rPr sz="550" b="1" spc="20" dirty="0">
                          <a:solidFill>
                            <a:srgbClr val="FF0000"/>
                          </a:solidFill>
                          <a:latin typeface="Times New Roman"/>
                          <a:cs typeface="Times New Roman"/>
                        </a:rPr>
                        <a:t>(TMS 1) </a:t>
                      </a:r>
                      <a:r>
                        <a:rPr sz="550" b="1" spc="10" dirty="0">
                          <a:solidFill>
                            <a:srgbClr val="FF0000"/>
                          </a:solidFill>
                          <a:latin typeface="Times New Roman"/>
                          <a:cs typeface="Times New Roman"/>
                        </a:rPr>
                        <a:t>Finansal </a:t>
                      </a:r>
                      <a:r>
                        <a:rPr sz="550" b="1" spc="15" dirty="0">
                          <a:solidFill>
                            <a:srgbClr val="FF0000"/>
                          </a:solidFill>
                          <a:latin typeface="Times New Roman"/>
                          <a:cs typeface="Times New Roman"/>
                        </a:rPr>
                        <a:t>Tabloların</a:t>
                      </a:r>
                      <a:r>
                        <a:rPr sz="550" b="1" spc="-60" dirty="0">
                          <a:solidFill>
                            <a:srgbClr val="FF0000"/>
                          </a:solidFill>
                          <a:latin typeface="Times New Roman"/>
                          <a:cs typeface="Times New Roman"/>
                        </a:rPr>
                        <a:t> </a:t>
                      </a:r>
                      <a:r>
                        <a:rPr sz="550" b="1" spc="10" dirty="0">
                          <a:solidFill>
                            <a:srgbClr val="FF0000"/>
                          </a:solidFill>
                          <a:latin typeface="Times New Roman"/>
                          <a:cs typeface="Times New Roman"/>
                        </a:rPr>
                        <a:t>Sunuluşu</a:t>
                      </a:r>
                      <a:endParaRPr sz="550">
                        <a:latin typeface="Times New Roman"/>
                        <a:cs typeface="Times New Roman"/>
                      </a:endParaRPr>
                    </a:p>
                    <a:p>
                      <a:pPr marL="27305" marR="142240" algn="just">
                        <a:lnSpc>
                          <a:spcPct val="106900"/>
                        </a:lnSpc>
                        <a:spcBef>
                          <a:spcPts val="135"/>
                        </a:spcBef>
                      </a:pPr>
                      <a:r>
                        <a:rPr sz="550" spc="10" dirty="0">
                          <a:latin typeface="Times New Roman"/>
                          <a:cs typeface="Times New Roman"/>
                        </a:rPr>
                        <a:t>Finansal tablolar aynı </a:t>
                      </a:r>
                      <a:r>
                        <a:rPr sz="550" spc="15" dirty="0">
                          <a:latin typeface="Times New Roman"/>
                          <a:cs typeface="Times New Roman"/>
                        </a:rPr>
                        <a:t>zamanda </a:t>
                      </a:r>
                      <a:r>
                        <a:rPr sz="550" spc="10" dirty="0">
                          <a:latin typeface="Times New Roman"/>
                          <a:cs typeface="Times New Roman"/>
                        </a:rPr>
                        <a:t>yönetimin </a:t>
                      </a:r>
                      <a:r>
                        <a:rPr sz="550" spc="5" dirty="0">
                          <a:latin typeface="Times New Roman"/>
                          <a:cs typeface="Times New Roman"/>
                        </a:rPr>
                        <a:t>idaresinin </a:t>
                      </a:r>
                      <a:r>
                        <a:rPr sz="550" spc="10" dirty="0">
                          <a:latin typeface="Times New Roman"/>
                          <a:cs typeface="Times New Roman"/>
                        </a:rPr>
                        <a:t>sonuçlarını ve yönetimin  idaresine verilen kaynakların kullanımını </a:t>
                      </a:r>
                      <a:r>
                        <a:rPr sz="550" spc="5" dirty="0">
                          <a:latin typeface="Times New Roman"/>
                          <a:cs typeface="Times New Roman"/>
                        </a:rPr>
                        <a:t>gösterir. </a:t>
                      </a:r>
                      <a:r>
                        <a:rPr sz="550" spc="10" dirty="0">
                          <a:latin typeface="Times New Roman"/>
                          <a:cs typeface="Times New Roman"/>
                        </a:rPr>
                        <a:t>İşletme sahipleri adına  hareket eden yönetimin </a:t>
                      </a:r>
                      <a:r>
                        <a:rPr sz="550" spc="5" dirty="0">
                          <a:latin typeface="Times New Roman"/>
                          <a:cs typeface="Times New Roman"/>
                        </a:rPr>
                        <a:t>yeterliliği </a:t>
                      </a:r>
                      <a:r>
                        <a:rPr sz="550" spc="10" dirty="0">
                          <a:latin typeface="Times New Roman"/>
                          <a:cs typeface="Times New Roman"/>
                        </a:rPr>
                        <a:t>finansal tablolar ile belirlenebilir. </a:t>
                      </a:r>
                      <a:r>
                        <a:rPr sz="550" spc="15" dirty="0">
                          <a:latin typeface="Times New Roman"/>
                          <a:cs typeface="Times New Roman"/>
                        </a:rPr>
                        <a:t>Böylece  </a:t>
                      </a:r>
                      <a:r>
                        <a:rPr sz="550" spc="10" dirty="0">
                          <a:latin typeface="Times New Roman"/>
                          <a:cs typeface="Times New Roman"/>
                        </a:rPr>
                        <a:t>karar alıcılar </a:t>
                      </a:r>
                      <a:r>
                        <a:rPr sz="550" spc="15" dirty="0">
                          <a:latin typeface="Times New Roman"/>
                          <a:cs typeface="Times New Roman"/>
                        </a:rPr>
                        <a:t>ekonomik </a:t>
                      </a:r>
                      <a:r>
                        <a:rPr sz="550" spc="5" dirty="0">
                          <a:latin typeface="Times New Roman"/>
                          <a:cs typeface="Times New Roman"/>
                        </a:rPr>
                        <a:t>kararlarını </a:t>
                      </a:r>
                      <a:r>
                        <a:rPr sz="550" spc="10" dirty="0">
                          <a:latin typeface="Times New Roman"/>
                          <a:cs typeface="Times New Roman"/>
                        </a:rPr>
                        <a:t>bu değerlendirmelere dayanarak  verebilirler. Örneğin işletmedeki yatırımları </a:t>
                      </a:r>
                      <a:r>
                        <a:rPr sz="550" spc="15" dirty="0">
                          <a:latin typeface="Times New Roman"/>
                          <a:cs typeface="Times New Roman"/>
                        </a:rPr>
                        <a:t>devam </a:t>
                      </a:r>
                      <a:r>
                        <a:rPr sz="550" spc="10" dirty="0">
                          <a:latin typeface="Times New Roman"/>
                          <a:cs typeface="Times New Roman"/>
                        </a:rPr>
                        <a:t>ettirmek veya </a:t>
                      </a:r>
                      <a:r>
                        <a:rPr sz="550" spc="15" dirty="0">
                          <a:latin typeface="Times New Roman"/>
                          <a:cs typeface="Times New Roman"/>
                        </a:rPr>
                        <a:t>satmak veya  yönetimi değiştirmek </a:t>
                      </a:r>
                      <a:r>
                        <a:rPr sz="550" spc="10" dirty="0">
                          <a:latin typeface="Times New Roman"/>
                          <a:cs typeface="Times New Roman"/>
                        </a:rPr>
                        <a:t>gibi </a:t>
                      </a:r>
                      <a:r>
                        <a:rPr sz="550" spc="5" dirty="0">
                          <a:latin typeface="Times New Roman"/>
                          <a:cs typeface="Times New Roman"/>
                        </a:rPr>
                        <a:t>kararlar</a:t>
                      </a:r>
                      <a:r>
                        <a:rPr sz="550" spc="-45" dirty="0">
                          <a:latin typeface="Times New Roman"/>
                          <a:cs typeface="Times New Roman"/>
                        </a:rPr>
                        <a:t> </a:t>
                      </a:r>
                      <a:r>
                        <a:rPr sz="550" spc="10" dirty="0">
                          <a:latin typeface="Times New Roman"/>
                          <a:cs typeface="Times New Roman"/>
                        </a:rPr>
                        <a:t>alınabilir.</a:t>
                      </a:r>
                      <a:endParaRPr sz="550">
                        <a:latin typeface="Times New Roman"/>
                        <a:cs typeface="Times New Roman"/>
                      </a:endParaRPr>
                    </a:p>
                  </a:txBody>
                  <a:tcPr marL="0" marR="0" marT="57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0"/>
                        </a:spcBef>
                      </a:pPr>
                      <a:endParaRPr sz="700">
                        <a:latin typeface="Times New Roman"/>
                        <a:cs typeface="Times New Roman"/>
                      </a:endParaRPr>
                    </a:p>
                    <a:p>
                      <a:pPr marL="27305" algn="just">
                        <a:lnSpc>
                          <a:spcPct val="100000"/>
                        </a:lnSpc>
                        <a:spcBef>
                          <a:spcPts val="5"/>
                        </a:spcBef>
                      </a:pPr>
                      <a:r>
                        <a:rPr sz="550" b="1" spc="15" dirty="0">
                          <a:latin typeface="Times New Roman"/>
                          <a:cs typeface="Times New Roman"/>
                        </a:rPr>
                        <a:t>1- </a:t>
                      </a:r>
                      <a:r>
                        <a:rPr sz="550" b="1" spc="20" dirty="0">
                          <a:solidFill>
                            <a:srgbClr val="FF0000"/>
                          </a:solidFill>
                          <a:latin typeface="Times New Roman"/>
                          <a:cs typeface="Times New Roman"/>
                        </a:rPr>
                        <a:t>YÖNETİCİLER </a:t>
                      </a:r>
                      <a:r>
                        <a:rPr sz="550" b="1" spc="15" dirty="0">
                          <a:latin typeface="Times New Roman"/>
                          <a:cs typeface="Times New Roman"/>
                        </a:rPr>
                        <a:t>AÇISINDAN FİNANSAL </a:t>
                      </a:r>
                      <a:r>
                        <a:rPr sz="550" b="1" spc="20" dirty="0">
                          <a:latin typeface="Times New Roman"/>
                          <a:cs typeface="Times New Roman"/>
                        </a:rPr>
                        <a:t>TABLOLAR</a:t>
                      </a:r>
                      <a:endParaRPr sz="550">
                        <a:latin typeface="Times New Roman"/>
                        <a:cs typeface="Times New Roman"/>
                      </a:endParaRPr>
                    </a:p>
                    <a:p>
                      <a:pPr marL="27305" marR="143510" algn="just">
                        <a:lnSpc>
                          <a:spcPct val="106700"/>
                        </a:lnSpc>
                        <a:spcBef>
                          <a:spcPts val="145"/>
                        </a:spcBef>
                      </a:pPr>
                      <a:r>
                        <a:rPr sz="550" spc="10" dirty="0">
                          <a:latin typeface="Times New Roman"/>
                          <a:cs typeface="Times New Roman"/>
                        </a:rPr>
                        <a:t>İşletme yöneticilerine bir taraftan ileriye </a:t>
                      </a:r>
                      <a:r>
                        <a:rPr sz="550" spc="15" dirty="0">
                          <a:latin typeface="Times New Roman"/>
                          <a:cs typeface="Times New Roman"/>
                        </a:rPr>
                        <a:t>yönelik </a:t>
                      </a:r>
                      <a:r>
                        <a:rPr sz="550" spc="10" dirty="0">
                          <a:latin typeface="Times New Roman"/>
                          <a:cs typeface="Times New Roman"/>
                        </a:rPr>
                        <a:t>kararlar </a:t>
                      </a:r>
                      <a:r>
                        <a:rPr sz="550" spc="15" dirty="0">
                          <a:latin typeface="Times New Roman"/>
                          <a:cs typeface="Times New Roman"/>
                        </a:rPr>
                        <a:t>alınmasında </a:t>
                      </a:r>
                      <a:r>
                        <a:rPr sz="550" spc="10" dirty="0">
                          <a:latin typeface="Times New Roman"/>
                          <a:cs typeface="Times New Roman"/>
                        </a:rPr>
                        <a:t>gerekli  </a:t>
                      </a:r>
                      <a:r>
                        <a:rPr sz="550" spc="15" dirty="0">
                          <a:latin typeface="Times New Roman"/>
                          <a:cs typeface="Times New Roman"/>
                        </a:rPr>
                        <a:t>olan </a:t>
                      </a:r>
                      <a:r>
                        <a:rPr sz="550" spc="5" dirty="0">
                          <a:latin typeface="Times New Roman"/>
                          <a:cs typeface="Times New Roman"/>
                        </a:rPr>
                        <a:t>bilgiyi </a:t>
                      </a:r>
                      <a:r>
                        <a:rPr sz="550" spc="10" dirty="0">
                          <a:latin typeface="Times New Roman"/>
                          <a:cs typeface="Times New Roman"/>
                        </a:rPr>
                        <a:t>sağlarken, </a:t>
                      </a:r>
                      <a:r>
                        <a:rPr sz="550" spc="15" dirty="0">
                          <a:latin typeface="Times New Roman"/>
                          <a:cs typeface="Times New Roman"/>
                        </a:rPr>
                        <a:t>diğer </a:t>
                      </a:r>
                      <a:r>
                        <a:rPr sz="550" spc="5" dirty="0">
                          <a:latin typeface="Times New Roman"/>
                          <a:cs typeface="Times New Roman"/>
                        </a:rPr>
                        <a:t>taraftan </a:t>
                      </a:r>
                      <a:r>
                        <a:rPr sz="550" spc="10" dirty="0">
                          <a:latin typeface="Times New Roman"/>
                          <a:cs typeface="Times New Roman"/>
                        </a:rPr>
                        <a:t>cari </a:t>
                      </a:r>
                      <a:r>
                        <a:rPr sz="550" spc="20" dirty="0">
                          <a:latin typeface="Times New Roman"/>
                          <a:cs typeface="Times New Roman"/>
                        </a:rPr>
                        <a:t>döneme </a:t>
                      </a:r>
                      <a:r>
                        <a:rPr sz="550" spc="5" dirty="0">
                          <a:latin typeface="Times New Roman"/>
                          <a:cs typeface="Times New Roman"/>
                        </a:rPr>
                        <a:t>ait </a:t>
                      </a:r>
                      <a:r>
                        <a:rPr sz="550" spc="10" dirty="0">
                          <a:latin typeface="Times New Roman"/>
                          <a:cs typeface="Times New Roman"/>
                        </a:rPr>
                        <a:t>işletme sonuçlarından  dolayı yönetimin yüklendiği sorumluluğun belirlenmesine </a:t>
                      </a:r>
                      <a:r>
                        <a:rPr sz="550" spc="20" dirty="0">
                          <a:latin typeface="Times New Roman"/>
                          <a:cs typeface="Times New Roman"/>
                        </a:rPr>
                        <a:t>de </a:t>
                      </a:r>
                      <a:r>
                        <a:rPr sz="550" spc="15" dirty="0">
                          <a:latin typeface="Times New Roman"/>
                          <a:cs typeface="Times New Roman"/>
                        </a:rPr>
                        <a:t>imkan  </a:t>
                      </a:r>
                      <a:r>
                        <a:rPr sz="550" spc="10" dirty="0">
                          <a:latin typeface="Times New Roman"/>
                          <a:cs typeface="Times New Roman"/>
                        </a:rPr>
                        <a:t>vermektedir.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7305" marR="144780" algn="just">
                        <a:lnSpc>
                          <a:spcPct val="105500"/>
                        </a:lnSpc>
                      </a:pPr>
                      <a:r>
                        <a:rPr sz="550" b="1" spc="15" dirty="0">
                          <a:latin typeface="Times New Roman"/>
                          <a:cs typeface="Times New Roman"/>
                        </a:rPr>
                        <a:t>2-</a:t>
                      </a:r>
                      <a:r>
                        <a:rPr sz="550" b="1" spc="165" dirty="0">
                          <a:latin typeface="Times New Roman"/>
                          <a:cs typeface="Times New Roman"/>
                        </a:rPr>
                        <a:t> </a:t>
                      </a:r>
                      <a:r>
                        <a:rPr sz="550" b="1" spc="20" dirty="0">
                          <a:solidFill>
                            <a:srgbClr val="FF0000"/>
                          </a:solidFill>
                          <a:latin typeface="Times New Roman"/>
                          <a:cs typeface="Times New Roman"/>
                        </a:rPr>
                        <a:t>POTANSİYEL YATIRIMCILAR </a:t>
                      </a:r>
                      <a:r>
                        <a:rPr sz="550" b="1" spc="20" dirty="0">
                          <a:latin typeface="Times New Roman"/>
                          <a:cs typeface="Times New Roman"/>
                        </a:rPr>
                        <a:t>AÇISINDAN FİNANSAL  </a:t>
                      </a:r>
                      <a:r>
                        <a:rPr sz="550" b="1" spc="25" dirty="0">
                          <a:latin typeface="Times New Roman"/>
                          <a:cs typeface="Times New Roman"/>
                        </a:rPr>
                        <a:t>TABLOLAR</a:t>
                      </a:r>
                      <a:endParaRPr sz="550">
                        <a:latin typeface="Times New Roman"/>
                        <a:cs typeface="Times New Roman"/>
                      </a:endParaRPr>
                    </a:p>
                    <a:p>
                      <a:pPr marL="27305" marR="141605" algn="just">
                        <a:lnSpc>
                          <a:spcPct val="106700"/>
                        </a:lnSpc>
                        <a:spcBef>
                          <a:spcPts val="145"/>
                        </a:spcBef>
                      </a:pPr>
                      <a:r>
                        <a:rPr sz="550" spc="10" dirty="0">
                          <a:latin typeface="Times New Roman"/>
                          <a:cs typeface="Times New Roman"/>
                        </a:rPr>
                        <a:t>Potansiyel yatırımcıların işletmeye ait hisselerin </a:t>
                      </a:r>
                      <a:r>
                        <a:rPr sz="550" spc="5" dirty="0">
                          <a:latin typeface="Times New Roman"/>
                          <a:cs typeface="Times New Roman"/>
                        </a:rPr>
                        <a:t>satın </a:t>
                      </a:r>
                      <a:r>
                        <a:rPr sz="550" spc="10" dirty="0">
                          <a:latin typeface="Times New Roman"/>
                          <a:cs typeface="Times New Roman"/>
                        </a:rPr>
                        <a:t>alınmasını  sağlayabilmek için işletme sonuçları </a:t>
                      </a:r>
                      <a:r>
                        <a:rPr sz="550" spc="15" dirty="0">
                          <a:latin typeface="Times New Roman"/>
                          <a:cs typeface="Times New Roman"/>
                        </a:rPr>
                        <a:t>hakkında daha </a:t>
                      </a:r>
                      <a:r>
                        <a:rPr sz="550" spc="5" dirty="0">
                          <a:latin typeface="Times New Roman"/>
                          <a:cs typeface="Times New Roman"/>
                        </a:rPr>
                        <a:t>fazla </a:t>
                      </a:r>
                      <a:r>
                        <a:rPr sz="550" spc="10" dirty="0">
                          <a:latin typeface="Times New Roman"/>
                          <a:cs typeface="Times New Roman"/>
                        </a:rPr>
                        <a:t>bilgiye ihtiyaç  duydukları belirlenmiş olup bu </a:t>
                      </a:r>
                      <a:r>
                        <a:rPr sz="550" spc="5" dirty="0">
                          <a:latin typeface="Times New Roman"/>
                          <a:cs typeface="Times New Roman"/>
                        </a:rPr>
                        <a:t>bilgilerin </a:t>
                      </a:r>
                      <a:r>
                        <a:rPr sz="550" spc="10" dirty="0">
                          <a:latin typeface="Times New Roman"/>
                          <a:cs typeface="Times New Roman"/>
                        </a:rPr>
                        <a:t>de önceki </a:t>
                      </a:r>
                      <a:r>
                        <a:rPr sz="550" spc="20" dirty="0">
                          <a:latin typeface="Times New Roman"/>
                          <a:cs typeface="Times New Roman"/>
                        </a:rPr>
                        <a:t>dönem </a:t>
                      </a:r>
                      <a:r>
                        <a:rPr sz="550" spc="10" dirty="0">
                          <a:latin typeface="Times New Roman"/>
                          <a:cs typeface="Times New Roman"/>
                        </a:rPr>
                        <a:t>ve </a:t>
                      </a:r>
                      <a:r>
                        <a:rPr sz="550" spc="5" dirty="0">
                          <a:latin typeface="Times New Roman"/>
                          <a:cs typeface="Times New Roman"/>
                        </a:rPr>
                        <a:t>cari </a:t>
                      </a:r>
                      <a:r>
                        <a:rPr sz="550" spc="15" dirty="0">
                          <a:latin typeface="Times New Roman"/>
                          <a:cs typeface="Times New Roman"/>
                        </a:rPr>
                        <a:t>döneme  </a:t>
                      </a:r>
                      <a:r>
                        <a:rPr sz="550" spc="10" dirty="0">
                          <a:latin typeface="Times New Roman"/>
                          <a:cs typeface="Times New Roman"/>
                        </a:rPr>
                        <a:t>ilişkin </a:t>
                      </a:r>
                      <a:r>
                        <a:rPr sz="550" spc="15" dirty="0">
                          <a:latin typeface="Times New Roman"/>
                          <a:cs typeface="Times New Roman"/>
                        </a:rPr>
                        <a:t>temel </a:t>
                      </a:r>
                      <a:r>
                        <a:rPr sz="550" spc="10" dirty="0">
                          <a:latin typeface="Times New Roman"/>
                          <a:cs typeface="Times New Roman"/>
                        </a:rPr>
                        <a:t>finansal tablolar aracılığıyla </a:t>
                      </a:r>
                      <a:r>
                        <a:rPr sz="550" spc="15" dirty="0">
                          <a:latin typeface="Times New Roman"/>
                          <a:cs typeface="Times New Roman"/>
                        </a:rPr>
                        <a:t>elde </a:t>
                      </a:r>
                      <a:r>
                        <a:rPr sz="550" spc="10" dirty="0">
                          <a:latin typeface="Times New Roman"/>
                          <a:cs typeface="Times New Roman"/>
                        </a:rPr>
                        <a:t>ettikleri</a:t>
                      </a:r>
                      <a:r>
                        <a:rPr sz="550" spc="-95" dirty="0">
                          <a:latin typeface="Times New Roman"/>
                          <a:cs typeface="Times New Roman"/>
                        </a:rPr>
                        <a:t> </a:t>
                      </a:r>
                      <a:r>
                        <a:rPr sz="550" spc="10" dirty="0">
                          <a:latin typeface="Times New Roman"/>
                          <a:cs typeface="Times New Roman"/>
                        </a:rPr>
                        <a:t>gözlenmiştir.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8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9969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0"/>
                        </a:spcBef>
                      </a:pPr>
                      <a:endParaRPr sz="550">
                        <a:latin typeface="Times New Roman"/>
                        <a:cs typeface="Times New Roman"/>
                      </a:endParaRPr>
                    </a:p>
                    <a:p>
                      <a:pPr marL="27305" marR="143510" algn="just">
                        <a:lnSpc>
                          <a:spcPct val="106400"/>
                        </a:lnSpc>
                      </a:pPr>
                      <a:r>
                        <a:rPr sz="550" b="1" spc="15" dirty="0">
                          <a:latin typeface="Times New Roman"/>
                          <a:cs typeface="Times New Roman"/>
                        </a:rPr>
                        <a:t>3)</a:t>
                      </a:r>
                      <a:r>
                        <a:rPr sz="550" b="1" spc="165" dirty="0">
                          <a:latin typeface="Times New Roman"/>
                          <a:cs typeface="Times New Roman"/>
                        </a:rPr>
                        <a:t> </a:t>
                      </a:r>
                      <a:r>
                        <a:rPr sz="550" b="1" spc="15" dirty="0">
                          <a:solidFill>
                            <a:srgbClr val="FF0000"/>
                          </a:solidFill>
                          <a:latin typeface="Times New Roman"/>
                          <a:cs typeface="Times New Roman"/>
                        </a:rPr>
                        <a:t>FİNANS  </a:t>
                      </a:r>
                      <a:r>
                        <a:rPr sz="550" b="1" spc="20" dirty="0">
                          <a:solidFill>
                            <a:srgbClr val="FF0000"/>
                          </a:solidFill>
                          <a:latin typeface="Times New Roman"/>
                          <a:cs typeface="Times New Roman"/>
                        </a:rPr>
                        <a:t>KURUMLARI </a:t>
                      </a:r>
                      <a:r>
                        <a:rPr sz="550" b="1" spc="20" dirty="0">
                          <a:latin typeface="Times New Roman"/>
                          <a:cs typeface="Times New Roman"/>
                        </a:rPr>
                        <a:t>AÇISINDAN FİNANSAL </a:t>
                      </a:r>
                      <a:r>
                        <a:rPr sz="550" b="1" spc="25" dirty="0">
                          <a:latin typeface="Times New Roman"/>
                          <a:cs typeface="Times New Roman"/>
                        </a:rPr>
                        <a:t>TABLOLAR  </a:t>
                      </a:r>
                      <a:r>
                        <a:rPr sz="550" spc="15" dirty="0">
                          <a:latin typeface="Times New Roman"/>
                          <a:cs typeface="Times New Roman"/>
                        </a:rPr>
                        <a:t>Banka </a:t>
                      </a:r>
                      <a:r>
                        <a:rPr sz="550" spc="10" dirty="0">
                          <a:latin typeface="Times New Roman"/>
                          <a:cs typeface="Times New Roman"/>
                        </a:rPr>
                        <a:t>ve finans kuruluşlarınca yapılan finansal </a:t>
                      </a:r>
                      <a:r>
                        <a:rPr sz="550" spc="15" dirty="0">
                          <a:latin typeface="Times New Roman"/>
                          <a:cs typeface="Times New Roman"/>
                        </a:rPr>
                        <a:t>analiz </a:t>
                      </a:r>
                      <a:r>
                        <a:rPr sz="550" spc="10" dirty="0">
                          <a:latin typeface="Times New Roman"/>
                          <a:cs typeface="Times New Roman"/>
                        </a:rPr>
                        <a:t>sonuçları, kullanılan  </a:t>
                      </a:r>
                      <a:r>
                        <a:rPr sz="550" spc="15" dirty="0">
                          <a:latin typeface="Times New Roman"/>
                          <a:cs typeface="Times New Roman"/>
                        </a:rPr>
                        <a:t>kredinin</a:t>
                      </a:r>
                      <a:r>
                        <a:rPr sz="550" spc="-15" dirty="0">
                          <a:latin typeface="Times New Roman"/>
                          <a:cs typeface="Times New Roman"/>
                        </a:rPr>
                        <a:t> </a:t>
                      </a:r>
                      <a:r>
                        <a:rPr sz="550" spc="10" dirty="0">
                          <a:latin typeface="Times New Roman"/>
                          <a:cs typeface="Times New Roman"/>
                        </a:rPr>
                        <a:t>geri </a:t>
                      </a:r>
                      <a:r>
                        <a:rPr sz="550" spc="20" dirty="0">
                          <a:latin typeface="Times New Roman"/>
                          <a:cs typeface="Times New Roman"/>
                        </a:rPr>
                        <a:t>dönme</a:t>
                      </a:r>
                      <a:r>
                        <a:rPr sz="550" spc="-15" dirty="0">
                          <a:latin typeface="Times New Roman"/>
                          <a:cs typeface="Times New Roman"/>
                        </a:rPr>
                        <a:t> </a:t>
                      </a:r>
                      <a:r>
                        <a:rPr sz="550" spc="10" dirty="0">
                          <a:latin typeface="Times New Roman"/>
                          <a:cs typeface="Times New Roman"/>
                        </a:rPr>
                        <a:t>olasılığı</a:t>
                      </a:r>
                      <a:r>
                        <a:rPr sz="550" spc="-15" dirty="0">
                          <a:latin typeface="Times New Roman"/>
                          <a:cs typeface="Times New Roman"/>
                        </a:rPr>
                        <a:t> </a:t>
                      </a:r>
                      <a:r>
                        <a:rPr sz="550" spc="15" dirty="0">
                          <a:latin typeface="Times New Roman"/>
                          <a:cs typeface="Times New Roman"/>
                        </a:rPr>
                        <a:t>hakkında</a:t>
                      </a:r>
                      <a:r>
                        <a:rPr sz="550" spc="-5" dirty="0">
                          <a:latin typeface="Times New Roman"/>
                          <a:cs typeface="Times New Roman"/>
                        </a:rPr>
                        <a:t> </a:t>
                      </a:r>
                      <a:r>
                        <a:rPr sz="550" spc="15" dirty="0">
                          <a:latin typeface="Times New Roman"/>
                          <a:cs typeface="Times New Roman"/>
                        </a:rPr>
                        <a:t>önemli</a:t>
                      </a:r>
                      <a:r>
                        <a:rPr sz="550" spc="-15" dirty="0">
                          <a:latin typeface="Times New Roman"/>
                          <a:cs typeface="Times New Roman"/>
                        </a:rPr>
                        <a:t> </a:t>
                      </a:r>
                      <a:r>
                        <a:rPr sz="550" spc="15" dirty="0">
                          <a:latin typeface="Times New Roman"/>
                          <a:cs typeface="Times New Roman"/>
                        </a:rPr>
                        <a:t>bilgiler</a:t>
                      </a:r>
                      <a:r>
                        <a:rPr sz="550" spc="-20" dirty="0">
                          <a:latin typeface="Times New Roman"/>
                          <a:cs typeface="Times New Roman"/>
                        </a:rPr>
                        <a:t> </a:t>
                      </a:r>
                      <a:r>
                        <a:rPr sz="550" spc="10" dirty="0">
                          <a:latin typeface="Times New Roman"/>
                          <a:cs typeface="Times New Roman"/>
                        </a:rPr>
                        <a:t>vermektedir.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15"/>
                        </a:spcBef>
                      </a:pPr>
                      <a:endParaRPr sz="700">
                        <a:latin typeface="Times New Roman"/>
                        <a:cs typeface="Times New Roman"/>
                      </a:endParaRPr>
                    </a:p>
                    <a:p>
                      <a:pPr marL="27305">
                        <a:lnSpc>
                          <a:spcPct val="100000"/>
                        </a:lnSpc>
                      </a:pPr>
                      <a:r>
                        <a:rPr sz="550" b="1" spc="15" dirty="0">
                          <a:latin typeface="Times New Roman"/>
                          <a:cs typeface="Times New Roman"/>
                        </a:rPr>
                        <a:t>4) </a:t>
                      </a:r>
                      <a:r>
                        <a:rPr sz="550" b="1" spc="20" dirty="0">
                          <a:solidFill>
                            <a:srgbClr val="FF0000"/>
                          </a:solidFill>
                          <a:latin typeface="Times New Roman"/>
                          <a:cs typeface="Times New Roman"/>
                        </a:rPr>
                        <a:t>SENDİKALAR </a:t>
                      </a:r>
                      <a:r>
                        <a:rPr sz="550" b="1" spc="15" dirty="0">
                          <a:latin typeface="Times New Roman"/>
                          <a:cs typeface="Times New Roman"/>
                        </a:rPr>
                        <a:t>AÇISINDAN FİNANSAL </a:t>
                      </a:r>
                      <a:r>
                        <a:rPr sz="550" b="1" spc="20" dirty="0">
                          <a:latin typeface="Times New Roman"/>
                          <a:cs typeface="Times New Roman"/>
                        </a:rPr>
                        <a:t>TABLOLAR</a:t>
                      </a:r>
                      <a:endParaRPr sz="550">
                        <a:latin typeface="Times New Roman"/>
                        <a:cs typeface="Times New Roman"/>
                      </a:endParaRPr>
                    </a:p>
                    <a:p>
                      <a:pPr marL="27305" marR="142240" algn="just">
                        <a:lnSpc>
                          <a:spcPct val="106700"/>
                        </a:lnSpc>
                        <a:spcBef>
                          <a:spcPts val="150"/>
                        </a:spcBef>
                      </a:pPr>
                      <a:r>
                        <a:rPr sz="550" spc="10" dirty="0">
                          <a:latin typeface="Times New Roman"/>
                          <a:cs typeface="Times New Roman"/>
                        </a:rPr>
                        <a:t>Belirli bir hizmet akdiyle işletmeye bağlı olarak çalışan işçilerin </a:t>
                      </a:r>
                      <a:r>
                        <a:rPr sz="550" spc="15" dirty="0">
                          <a:latin typeface="Times New Roman"/>
                          <a:cs typeface="Times New Roman"/>
                        </a:rPr>
                        <a:t>özlük  </a:t>
                      </a:r>
                      <a:r>
                        <a:rPr sz="550" spc="10" dirty="0">
                          <a:latin typeface="Times New Roman"/>
                          <a:cs typeface="Times New Roman"/>
                        </a:rPr>
                        <a:t>haklarının korunması ve </a:t>
                      </a:r>
                      <a:r>
                        <a:rPr sz="550" spc="5" dirty="0">
                          <a:latin typeface="Times New Roman"/>
                          <a:cs typeface="Times New Roman"/>
                        </a:rPr>
                        <a:t>yıllık </a:t>
                      </a:r>
                      <a:r>
                        <a:rPr sz="550" spc="10" dirty="0">
                          <a:latin typeface="Times New Roman"/>
                          <a:cs typeface="Times New Roman"/>
                        </a:rPr>
                        <a:t>ücret artış taleplerinin belirlenmesi, işçi  temsilcilerinin ilgili </a:t>
                      </a:r>
                      <a:r>
                        <a:rPr sz="550" spc="15" dirty="0">
                          <a:latin typeface="Times New Roman"/>
                          <a:cs typeface="Times New Roman"/>
                        </a:rPr>
                        <a:t>döneme </a:t>
                      </a:r>
                      <a:r>
                        <a:rPr sz="550" spc="10" dirty="0">
                          <a:latin typeface="Times New Roman"/>
                          <a:cs typeface="Times New Roman"/>
                        </a:rPr>
                        <a:t>ait finansal tabloları inceleyip yorumlayarak </a:t>
                      </a:r>
                      <a:r>
                        <a:rPr sz="550" spc="20" dirty="0">
                          <a:latin typeface="Times New Roman"/>
                          <a:cs typeface="Times New Roman"/>
                        </a:rPr>
                        <a:t>buna  </a:t>
                      </a:r>
                      <a:r>
                        <a:rPr sz="550" spc="10" dirty="0">
                          <a:latin typeface="Times New Roman"/>
                          <a:cs typeface="Times New Roman"/>
                        </a:rPr>
                        <a:t>göre ücret </a:t>
                      </a:r>
                      <a:r>
                        <a:rPr sz="550" spc="5" dirty="0">
                          <a:latin typeface="Times New Roman"/>
                          <a:cs typeface="Times New Roman"/>
                        </a:rPr>
                        <a:t>artışı </a:t>
                      </a:r>
                      <a:r>
                        <a:rPr sz="550" spc="10" dirty="0">
                          <a:latin typeface="Times New Roman"/>
                          <a:cs typeface="Times New Roman"/>
                        </a:rPr>
                        <a:t>talebinde bulunmaları gerekmektedir. Ayrıca işletmenin  geleceğinden ve </a:t>
                      </a:r>
                      <a:r>
                        <a:rPr sz="550" spc="15" dirty="0">
                          <a:latin typeface="Times New Roman"/>
                          <a:cs typeface="Times New Roman"/>
                        </a:rPr>
                        <a:t>kıdem </a:t>
                      </a:r>
                      <a:r>
                        <a:rPr sz="550" spc="10" dirty="0">
                          <a:latin typeface="Times New Roman"/>
                          <a:cs typeface="Times New Roman"/>
                        </a:rPr>
                        <a:t>tazminatı ödemelerinin </a:t>
                      </a:r>
                      <a:r>
                        <a:rPr sz="550" spc="15" dirty="0">
                          <a:latin typeface="Times New Roman"/>
                          <a:cs typeface="Times New Roman"/>
                        </a:rPr>
                        <a:t>zamanında  </a:t>
                      </a:r>
                      <a:r>
                        <a:rPr sz="550" spc="10" dirty="0">
                          <a:latin typeface="Times New Roman"/>
                          <a:cs typeface="Times New Roman"/>
                        </a:rPr>
                        <a:t>yapılabilirliğinden </a:t>
                      </a:r>
                      <a:r>
                        <a:rPr sz="550" spc="15" dirty="0">
                          <a:latin typeface="Times New Roman"/>
                          <a:cs typeface="Times New Roman"/>
                        </a:rPr>
                        <a:t>emin olma </a:t>
                      </a:r>
                      <a:r>
                        <a:rPr sz="550" spc="10" dirty="0">
                          <a:latin typeface="Times New Roman"/>
                          <a:cs typeface="Times New Roman"/>
                        </a:rPr>
                        <a:t>vb. </a:t>
                      </a:r>
                      <a:r>
                        <a:rPr sz="550" spc="15" dirty="0">
                          <a:latin typeface="Times New Roman"/>
                          <a:cs typeface="Times New Roman"/>
                        </a:rPr>
                        <a:t>konular </a:t>
                      </a:r>
                      <a:r>
                        <a:rPr sz="550" spc="10" dirty="0">
                          <a:latin typeface="Times New Roman"/>
                          <a:cs typeface="Times New Roman"/>
                        </a:rPr>
                        <a:t>finansal tabloların sağladığı yararlar  arasında</a:t>
                      </a:r>
                      <a:r>
                        <a:rPr sz="550" dirty="0">
                          <a:latin typeface="Times New Roman"/>
                          <a:cs typeface="Times New Roman"/>
                        </a:rPr>
                        <a:t> </a:t>
                      </a:r>
                      <a:r>
                        <a:rPr sz="550" spc="10" dirty="0">
                          <a:latin typeface="Times New Roman"/>
                          <a:cs typeface="Times New Roman"/>
                        </a:rPr>
                        <a:t>sayılabilir.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67634" cy="1997963"/>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290"/>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3683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7305">
                        <a:lnSpc>
                          <a:spcPct val="100000"/>
                        </a:lnSpc>
                        <a:spcBef>
                          <a:spcPts val="450"/>
                        </a:spcBef>
                      </a:pPr>
                      <a:r>
                        <a:rPr sz="550" b="1" spc="15" dirty="0">
                          <a:latin typeface="Times New Roman"/>
                          <a:cs typeface="Times New Roman"/>
                        </a:rPr>
                        <a:t>5) </a:t>
                      </a:r>
                      <a:r>
                        <a:rPr sz="550" b="1" spc="25" dirty="0">
                          <a:solidFill>
                            <a:srgbClr val="FF0000"/>
                          </a:solidFill>
                          <a:latin typeface="Times New Roman"/>
                          <a:cs typeface="Times New Roman"/>
                        </a:rPr>
                        <a:t>DEVLET </a:t>
                      </a:r>
                      <a:r>
                        <a:rPr sz="550" b="1" spc="15" dirty="0">
                          <a:latin typeface="Times New Roman"/>
                          <a:cs typeface="Times New Roman"/>
                        </a:rPr>
                        <a:t>AÇISINDAN FİNANSAL</a:t>
                      </a:r>
                      <a:r>
                        <a:rPr sz="550" b="1" spc="5" dirty="0">
                          <a:latin typeface="Times New Roman"/>
                          <a:cs typeface="Times New Roman"/>
                        </a:rPr>
                        <a:t> </a:t>
                      </a:r>
                      <a:r>
                        <a:rPr sz="550" b="1" spc="20" dirty="0">
                          <a:latin typeface="Times New Roman"/>
                          <a:cs typeface="Times New Roman"/>
                        </a:rPr>
                        <a:t>TABLOLAR</a:t>
                      </a:r>
                      <a:endParaRPr sz="550">
                        <a:latin typeface="Times New Roman"/>
                        <a:cs typeface="Times New Roman"/>
                      </a:endParaRPr>
                    </a:p>
                    <a:p>
                      <a:pPr marL="27305" marR="143510" algn="just">
                        <a:lnSpc>
                          <a:spcPct val="106700"/>
                        </a:lnSpc>
                        <a:spcBef>
                          <a:spcPts val="145"/>
                        </a:spcBef>
                      </a:pPr>
                      <a:r>
                        <a:rPr sz="550" spc="10" dirty="0">
                          <a:latin typeface="Times New Roman"/>
                          <a:cs typeface="Times New Roman"/>
                        </a:rPr>
                        <a:t>Vergi </a:t>
                      </a:r>
                      <a:r>
                        <a:rPr sz="550" spc="15" dirty="0">
                          <a:latin typeface="Times New Roman"/>
                          <a:cs typeface="Times New Roman"/>
                        </a:rPr>
                        <a:t>matrahının doğru </a:t>
                      </a:r>
                      <a:r>
                        <a:rPr sz="550" spc="10" dirty="0">
                          <a:latin typeface="Times New Roman"/>
                          <a:cs typeface="Times New Roman"/>
                        </a:rPr>
                        <a:t>hesaplanabilmesi, ekonomik ve </a:t>
                      </a:r>
                      <a:r>
                        <a:rPr sz="550" spc="15" dirty="0">
                          <a:latin typeface="Times New Roman"/>
                          <a:cs typeface="Times New Roman"/>
                        </a:rPr>
                        <a:t>mali </a:t>
                      </a:r>
                      <a:r>
                        <a:rPr sz="550" spc="10" dirty="0">
                          <a:latin typeface="Times New Roman"/>
                          <a:cs typeface="Times New Roman"/>
                        </a:rPr>
                        <a:t>politikaların </a:t>
                      </a:r>
                      <a:r>
                        <a:rPr sz="550" spc="15" dirty="0">
                          <a:latin typeface="Times New Roman"/>
                          <a:cs typeface="Times New Roman"/>
                        </a:rPr>
                        <a:t>daha  </a:t>
                      </a:r>
                      <a:r>
                        <a:rPr sz="550" spc="10" dirty="0">
                          <a:latin typeface="Times New Roman"/>
                          <a:cs typeface="Times New Roman"/>
                        </a:rPr>
                        <a:t>gerçekçi </a:t>
                      </a:r>
                      <a:r>
                        <a:rPr sz="550" spc="15" dirty="0">
                          <a:latin typeface="Times New Roman"/>
                          <a:cs typeface="Times New Roman"/>
                        </a:rPr>
                        <a:t>bir </a:t>
                      </a:r>
                      <a:r>
                        <a:rPr sz="550" spc="10" dirty="0">
                          <a:latin typeface="Times New Roman"/>
                          <a:cs typeface="Times New Roman"/>
                        </a:rPr>
                        <a:t>şekilde belirlenmesi, işletmelerin tekelci eğilimlerinin kontrol  altına alınması ve yatırımcıların </a:t>
                      </a:r>
                      <a:r>
                        <a:rPr sz="550" spc="15" dirty="0">
                          <a:latin typeface="Times New Roman"/>
                          <a:cs typeface="Times New Roman"/>
                        </a:rPr>
                        <a:t>doğru </a:t>
                      </a:r>
                      <a:r>
                        <a:rPr sz="550" spc="10" dirty="0">
                          <a:latin typeface="Times New Roman"/>
                          <a:cs typeface="Times New Roman"/>
                        </a:rPr>
                        <a:t>bilgilendirilmesini sağlamak amacıyla  devlet finansal tablolardan</a:t>
                      </a:r>
                      <a:r>
                        <a:rPr sz="550" spc="-15" dirty="0">
                          <a:latin typeface="Times New Roman"/>
                          <a:cs typeface="Times New Roman"/>
                        </a:rPr>
                        <a:t> </a:t>
                      </a:r>
                      <a:r>
                        <a:rPr sz="550" spc="5" dirty="0">
                          <a:latin typeface="Times New Roman"/>
                          <a:cs typeface="Times New Roman"/>
                        </a:rPr>
                        <a:t>yararlanabilir.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4</a:t>
            </a:fld>
            <a:endParaRPr sz="1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500">
                        <a:latin typeface="Times New Roman"/>
                        <a:cs typeface="Times New Roman"/>
                      </a:endParaRPr>
                    </a:p>
                    <a:p>
                      <a:pPr>
                        <a:lnSpc>
                          <a:spcPct val="100000"/>
                        </a:lnSpc>
                        <a:spcBef>
                          <a:spcPts val="20"/>
                        </a:spcBef>
                      </a:pPr>
                      <a:endParaRPr sz="550">
                        <a:latin typeface="Times New Roman"/>
                        <a:cs typeface="Times New Roman"/>
                      </a:endParaRPr>
                    </a:p>
                    <a:p>
                      <a:pPr marL="27305">
                        <a:lnSpc>
                          <a:spcPct val="100000"/>
                        </a:lnSpc>
                      </a:pPr>
                      <a:r>
                        <a:rPr sz="450" b="1" spc="10" dirty="0">
                          <a:solidFill>
                            <a:srgbClr val="FF0000"/>
                          </a:solidFill>
                          <a:latin typeface="Times New Roman"/>
                          <a:cs typeface="Times New Roman"/>
                        </a:rPr>
                        <a:t>BBN </a:t>
                      </a:r>
                      <a:r>
                        <a:rPr sz="450" b="1" spc="5" dirty="0">
                          <a:solidFill>
                            <a:srgbClr val="FF0000"/>
                          </a:solidFill>
                          <a:latin typeface="Times New Roman"/>
                          <a:cs typeface="Times New Roman"/>
                        </a:rPr>
                        <a:t>ANALİZİNİN DAYANDIĞI </a:t>
                      </a:r>
                      <a:r>
                        <a:rPr sz="450" b="1" spc="10" dirty="0">
                          <a:solidFill>
                            <a:srgbClr val="FF0000"/>
                          </a:solidFill>
                          <a:latin typeface="Times New Roman"/>
                          <a:cs typeface="Times New Roman"/>
                        </a:rPr>
                        <a:t>TEMEL </a:t>
                      </a:r>
                      <a:r>
                        <a:rPr sz="450" b="1" spc="5" dirty="0">
                          <a:solidFill>
                            <a:srgbClr val="FF0000"/>
                          </a:solidFill>
                          <a:latin typeface="Times New Roman"/>
                          <a:cs typeface="Times New Roman"/>
                        </a:rPr>
                        <a:t>VARSAYIMLAR</a:t>
                      </a:r>
                      <a:endParaRPr sz="450">
                        <a:latin typeface="Times New Roman"/>
                        <a:cs typeface="Times New Roman"/>
                      </a:endParaRPr>
                    </a:p>
                    <a:p>
                      <a:pPr>
                        <a:lnSpc>
                          <a:spcPct val="100000"/>
                        </a:lnSpc>
                        <a:spcBef>
                          <a:spcPts val="45"/>
                        </a:spcBef>
                      </a:pPr>
                      <a:endParaRPr sz="650">
                        <a:latin typeface="Times New Roman"/>
                        <a:cs typeface="Times New Roman"/>
                      </a:endParaRPr>
                    </a:p>
                    <a:p>
                      <a:pPr marL="100330" indent="-73660">
                        <a:lnSpc>
                          <a:spcPct val="100000"/>
                        </a:lnSpc>
                        <a:buFont typeface="Times New Roman"/>
                        <a:buAutoNum type="arabicPlain"/>
                        <a:tabLst>
                          <a:tab pos="100965" algn="l"/>
                        </a:tabLst>
                      </a:pPr>
                      <a:r>
                        <a:rPr sz="500" dirty="0">
                          <a:latin typeface="Times New Roman"/>
                          <a:cs typeface="Times New Roman"/>
                        </a:rPr>
                        <a:t>İşletmede </a:t>
                      </a:r>
                      <a:r>
                        <a:rPr sz="500" spc="5" dirty="0">
                          <a:latin typeface="Times New Roman"/>
                          <a:cs typeface="Times New Roman"/>
                        </a:rPr>
                        <a:t>stok</a:t>
                      </a:r>
                      <a:r>
                        <a:rPr sz="500" spc="-50" dirty="0">
                          <a:latin typeface="Times New Roman"/>
                          <a:cs typeface="Times New Roman"/>
                        </a:rPr>
                        <a:t> </a:t>
                      </a:r>
                      <a:r>
                        <a:rPr sz="500" spc="5" dirty="0">
                          <a:latin typeface="Times New Roman"/>
                          <a:cs typeface="Times New Roman"/>
                        </a:rPr>
                        <a:t>bulunmamaktadır,</a:t>
                      </a:r>
                      <a:endParaRPr sz="500">
                        <a:latin typeface="Times New Roman"/>
                        <a:cs typeface="Times New Roman"/>
                      </a:endParaRPr>
                    </a:p>
                    <a:p>
                      <a:pPr marL="100330" indent="-73660">
                        <a:lnSpc>
                          <a:spcPct val="100000"/>
                        </a:lnSpc>
                        <a:spcBef>
                          <a:spcPts val="35"/>
                        </a:spcBef>
                        <a:buFont typeface="Times New Roman"/>
                        <a:buAutoNum type="arabicPlain"/>
                        <a:tabLst>
                          <a:tab pos="100965" algn="l"/>
                        </a:tabLst>
                      </a:pPr>
                      <a:r>
                        <a:rPr sz="500" spc="5" dirty="0">
                          <a:latin typeface="Times New Roman"/>
                          <a:cs typeface="Times New Roman"/>
                        </a:rPr>
                        <a:t>Tek bir </a:t>
                      </a:r>
                      <a:r>
                        <a:rPr sz="500" dirty="0">
                          <a:latin typeface="Times New Roman"/>
                          <a:cs typeface="Times New Roman"/>
                        </a:rPr>
                        <a:t>mal/hizmet</a:t>
                      </a:r>
                      <a:r>
                        <a:rPr sz="500" spc="80" dirty="0">
                          <a:latin typeface="Times New Roman"/>
                          <a:cs typeface="Times New Roman"/>
                        </a:rPr>
                        <a:t> </a:t>
                      </a:r>
                      <a:r>
                        <a:rPr sz="500" spc="5" dirty="0">
                          <a:latin typeface="Times New Roman"/>
                          <a:cs typeface="Times New Roman"/>
                        </a:rPr>
                        <a:t>üretilmektedir,</a:t>
                      </a:r>
                      <a:endParaRPr sz="500">
                        <a:latin typeface="Times New Roman"/>
                        <a:cs typeface="Times New Roman"/>
                      </a:endParaRPr>
                    </a:p>
                    <a:p>
                      <a:pPr marL="27305" marR="1369695">
                        <a:lnSpc>
                          <a:spcPct val="105000"/>
                        </a:lnSpc>
                        <a:spcBef>
                          <a:spcPts val="5"/>
                        </a:spcBef>
                        <a:buFont typeface="Times New Roman"/>
                        <a:buAutoNum type="arabicPlain"/>
                        <a:tabLst>
                          <a:tab pos="100965" algn="l"/>
                        </a:tabLst>
                      </a:pPr>
                      <a:r>
                        <a:rPr sz="500" spc="10" dirty="0">
                          <a:latin typeface="Times New Roman"/>
                          <a:cs typeface="Times New Roman"/>
                        </a:rPr>
                        <a:t>Üretim </a:t>
                      </a:r>
                      <a:r>
                        <a:rPr sz="500" spc="5" dirty="0">
                          <a:latin typeface="Times New Roman"/>
                          <a:cs typeface="Times New Roman"/>
                        </a:rPr>
                        <a:t>faktörlerinin </a:t>
                      </a:r>
                      <a:r>
                        <a:rPr sz="500" dirty="0">
                          <a:latin typeface="Times New Roman"/>
                          <a:cs typeface="Times New Roman"/>
                        </a:rPr>
                        <a:t>verimliliği </a:t>
                      </a:r>
                      <a:r>
                        <a:rPr sz="500" spc="5" dirty="0">
                          <a:latin typeface="Times New Roman"/>
                          <a:cs typeface="Times New Roman"/>
                        </a:rPr>
                        <a:t>sabittir,  </a:t>
                      </a:r>
                      <a:r>
                        <a:rPr sz="500" b="1" spc="10" dirty="0">
                          <a:latin typeface="Times New Roman"/>
                          <a:cs typeface="Times New Roman"/>
                        </a:rPr>
                        <a:t>4- </a:t>
                      </a:r>
                      <a:r>
                        <a:rPr sz="500" spc="5" dirty="0">
                          <a:latin typeface="Times New Roman"/>
                          <a:cs typeface="Times New Roman"/>
                        </a:rPr>
                        <a:t>Üretilen mal/hizmet satılabilmektedir,  </a:t>
                      </a:r>
                      <a:r>
                        <a:rPr sz="500" b="1" spc="10" dirty="0">
                          <a:latin typeface="Times New Roman"/>
                          <a:cs typeface="Times New Roman"/>
                        </a:rPr>
                        <a:t>5- </a:t>
                      </a:r>
                      <a:r>
                        <a:rPr sz="500" spc="10" dirty="0">
                          <a:latin typeface="Times New Roman"/>
                          <a:cs typeface="Times New Roman"/>
                        </a:rPr>
                        <a:t>Birim </a:t>
                      </a:r>
                      <a:r>
                        <a:rPr sz="500" spc="5" dirty="0">
                          <a:latin typeface="Times New Roman"/>
                          <a:cs typeface="Times New Roman"/>
                        </a:rPr>
                        <a:t>satış </a:t>
                      </a:r>
                      <a:r>
                        <a:rPr sz="500" dirty="0">
                          <a:latin typeface="Times New Roman"/>
                          <a:cs typeface="Times New Roman"/>
                        </a:rPr>
                        <a:t>fiyatı </a:t>
                      </a:r>
                      <a:r>
                        <a:rPr sz="500" spc="5" dirty="0">
                          <a:latin typeface="Times New Roman"/>
                          <a:cs typeface="Times New Roman"/>
                        </a:rPr>
                        <a:t>değişmemektedir,</a:t>
                      </a:r>
                      <a:endParaRPr sz="500">
                        <a:latin typeface="Times New Roman"/>
                        <a:cs typeface="Times New Roman"/>
                      </a:endParaRPr>
                    </a:p>
                    <a:p>
                      <a:pPr marL="100330" indent="-73660">
                        <a:lnSpc>
                          <a:spcPct val="100000"/>
                        </a:lnSpc>
                        <a:spcBef>
                          <a:spcPts val="35"/>
                        </a:spcBef>
                        <a:buFont typeface="Times New Roman"/>
                        <a:buAutoNum type="arabicPlain" startAt="6"/>
                        <a:tabLst>
                          <a:tab pos="100965" algn="l"/>
                        </a:tabLst>
                      </a:pPr>
                      <a:r>
                        <a:rPr sz="500" spc="5" dirty="0">
                          <a:latin typeface="Times New Roman"/>
                          <a:cs typeface="Times New Roman"/>
                        </a:rPr>
                        <a:t>Maddi duran varlıklar çeşitli üretim </a:t>
                      </a:r>
                      <a:r>
                        <a:rPr sz="500" dirty="0">
                          <a:latin typeface="Times New Roman"/>
                          <a:cs typeface="Times New Roman"/>
                        </a:rPr>
                        <a:t>hacminde aynı</a:t>
                      </a:r>
                      <a:r>
                        <a:rPr sz="500" spc="30" dirty="0">
                          <a:latin typeface="Times New Roman"/>
                          <a:cs typeface="Times New Roman"/>
                        </a:rPr>
                        <a:t> </a:t>
                      </a:r>
                      <a:r>
                        <a:rPr sz="500" dirty="0">
                          <a:latin typeface="Times New Roman"/>
                          <a:cs typeface="Times New Roman"/>
                        </a:rPr>
                        <a:t>kalmaktadır,</a:t>
                      </a:r>
                      <a:endParaRPr sz="500">
                        <a:latin typeface="Times New Roman"/>
                        <a:cs typeface="Times New Roman"/>
                      </a:endParaRPr>
                    </a:p>
                    <a:p>
                      <a:pPr marL="100330" indent="-73660">
                        <a:lnSpc>
                          <a:spcPct val="100000"/>
                        </a:lnSpc>
                        <a:spcBef>
                          <a:spcPts val="40"/>
                        </a:spcBef>
                        <a:buFont typeface="Times New Roman"/>
                        <a:buAutoNum type="arabicPlain" startAt="6"/>
                        <a:tabLst>
                          <a:tab pos="100965" algn="l"/>
                        </a:tabLst>
                      </a:pPr>
                      <a:r>
                        <a:rPr sz="500" dirty="0">
                          <a:latin typeface="Times New Roman"/>
                          <a:cs typeface="Times New Roman"/>
                        </a:rPr>
                        <a:t>Vergiler ihmal</a:t>
                      </a:r>
                      <a:r>
                        <a:rPr sz="500" spc="85" dirty="0">
                          <a:latin typeface="Times New Roman"/>
                          <a:cs typeface="Times New Roman"/>
                        </a:rPr>
                        <a:t> </a:t>
                      </a:r>
                      <a:r>
                        <a:rPr sz="500" dirty="0">
                          <a:latin typeface="Times New Roman"/>
                          <a:cs typeface="Times New Roman"/>
                        </a:rPr>
                        <a:t>edilmektedir.</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marL="831850">
                        <a:lnSpc>
                          <a:spcPts val="580"/>
                        </a:lnSpc>
                        <a:spcBef>
                          <a:spcPts val="380"/>
                        </a:spcBef>
                      </a:pPr>
                      <a:r>
                        <a:rPr sz="500" spc="10" dirty="0">
                          <a:latin typeface="Times New Roman"/>
                          <a:cs typeface="Times New Roman"/>
                        </a:rPr>
                        <a:t>DEĞİŞMEZ</a:t>
                      </a:r>
                      <a:r>
                        <a:rPr sz="500" spc="5" dirty="0">
                          <a:latin typeface="Times New Roman"/>
                          <a:cs typeface="Times New Roman"/>
                        </a:rPr>
                        <a:t> </a:t>
                      </a:r>
                      <a:r>
                        <a:rPr sz="500" spc="10" dirty="0">
                          <a:latin typeface="Times New Roman"/>
                          <a:cs typeface="Times New Roman"/>
                        </a:rPr>
                        <a:t>GİDERLER</a:t>
                      </a:r>
                      <a:endParaRPr sz="500">
                        <a:latin typeface="Times New Roman"/>
                        <a:cs typeface="Times New Roman"/>
                      </a:endParaRPr>
                    </a:p>
                    <a:p>
                      <a:pPr marL="563245" marR="521970" indent="-520065">
                        <a:lnSpc>
                          <a:spcPts val="580"/>
                        </a:lnSpc>
                        <a:spcBef>
                          <a:spcPts val="20"/>
                        </a:spcBef>
                      </a:pPr>
                      <a:r>
                        <a:rPr sz="500" b="1" spc="20" dirty="0">
                          <a:latin typeface="Times New Roman"/>
                          <a:cs typeface="Times New Roman"/>
                        </a:rPr>
                        <a:t>BBN </a:t>
                      </a:r>
                      <a:r>
                        <a:rPr sz="500" b="1" spc="10" dirty="0">
                          <a:latin typeface="Times New Roman"/>
                          <a:cs typeface="Times New Roman"/>
                        </a:rPr>
                        <a:t>(Miktar) </a:t>
                      </a:r>
                      <a:r>
                        <a:rPr sz="500" b="1" spc="15" dirty="0">
                          <a:latin typeface="Times New Roman"/>
                          <a:cs typeface="Times New Roman"/>
                        </a:rPr>
                        <a:t>= </a:t>
                      </a:r>
                      <a:r>
                        <a:rPr sz="500" spc="5" dirty="0">
                          <a:latin typeface="Times New Roman"/>
                          <a:cs typeface="Times New Roman"/>
                        </a:rPr>
                        <a:t>-----------------------------------------------------------------  BİRİM </a:t>
                      </a:r>
                      <a:r>
                        <a:rPr sz="500" spc="-10" dirty="0">
                          <a:latin typeface="Times New Roman"/>
                          <a:cs typeface="Times New Roman"/>
                        </a:rPr>
                        <a:t>SATIŞ </a:t>
                      </a:r>
                      <a:r>
                        <a:rPr sz="500" spc="-15" dirty="0">
                          <a:latin typeface="Times New Roman"/>
                          <a:cs typeface="Times New Roman"/>
                        </a:rPr>
                        <a:t>FİYATI </a:t>
                      </a:r>
                      <a:r>
                        <a:rPr sz="500" spc="10" dirty="0">
                          <a:latin typeface="Times New Roman"/>
                          <a:cs typeface="Times New Roman"/>
                        </a:rPr>
                        <a:t>– BİRİM DEĞİŞKEN</a:t>
                      </a:r>
                      <a:r>
                        <a:rPr sz="500" spc="-60" dirty="0">
                          <a:latin typeface="Times New Roman"/>
                          <a:cs typeface="Times New Roman"/>
                        </a:rPr>
                        <a:t> </a:t>
                      </a:r>
                      <a:r>
                        <a:rPr sz="500" spc="10" dirty="0">
                          <a:latin typeface="Times New Roman"/>
                          <a:cs typeface="Times New Roman"/>
                        </a:rPr>
                        <a:t>GİDER</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700">
                        <a:latin typeface="Times New Roman"/>
                        <a:cs typeface="Times New Roman"/>
                      </a:endParaRPr>
                    </a:p>
                    <a:p>
                      <a:pPr marR="913130" algn="r">
                        <a:lnSpc>
                          <a:spcPts val="590"/>
                        </a:lnSpc>
                        <a:spcBef>
                          <a:spcPts val="5"/>
                        </a:spcBef>
                      </a:pPr>
                      <a:r>
                        <a:rPr sz="500" spc="10" dirty="0">
                          <a:latin typeface="Times New Roman"/>
                          <a:cs typeface="Times New Roman"/>
                        </a:rPr>
                        <a:t>DEĞİŞMEZ</a:t>
                      </a:r>
                      <a:r>
                        <a:rPr sz="500" spc="-45" dirty="0">
                          <a:latin typeface="Times New Roman"/>
                          <a:cs typeface="Times New Roman"/>
                        </a:rPr>
                        <a:t> </a:t>
                      </a:r>
                      <a:r>
                        <a:rPr sz="500" spc="10" dirty="0">
                          <a:latin typeface="Times New Roman"/>
                          <a:cs typeface="Times New Roman"/>
                        </a:rPr>
                        <a:t>GİDERLER</a:t>
                      </a:r>
                      <a:endParaRPr sz="500">
                        <a:latin typeface="Times New Roman"/>
                        <a:cs typeface="Times New Roman"/>
                      </a:endParaRPr>
                    </a:p>
                    <a:p>
                      <a:pPr marL="43815">
                        <a:lnSpc>
                          <a:spcPts val="570"/>
                        </a:lnSpc>
                      </a:pPr>
                      <a:r>
                        <a:rPr sz="500" b="1" spc="20" dirty="0">
                          <a:latin typeface="Times New Roman"/>
                          <a:cs typeface="Times New Roman"/>
                        </a:rPr>
                        <a:t>BBN </a:t>
                      </a:r>
                      <a:r>
                        <a:rPr sz="500" b="1" spc="10" dirty="0">
                          <a:latin typeface="Times New Roman"/>
                          <a:cs typeface="Times New Roman"/>
                        </a:rPr>
                        <a:t>(Parasal </a:t>
                      </a:r>
                      <a:r>
                        <a:rPr sz="500" b="1" dirty="0">
                          <a:latin typeface="Times New Roman"/>
                          <a:cs typeface="Times New Roman"/>
                        </a:rPr>
                        <a:t>Tutar) </a:t>
                      </a:r>
                      <a:r>
                        <a:rPr sz="500" spc="15" dirty="0">
                          <a:latin typeface="Times New Roman"/>
                          <a:cs typeface="Times New Roman"/>
                        </a:rPr>
                        <a:t>=</a:t>
                      </a:r>
                      <a:r>
                        <a:rPr sz="500" spc="-20"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L="714375" marR="828040" indent="184150">
                        <a:lnSpc>
                          <a:spcPts val="580"/>
                        </a:lnSpc>
                        <a:spcBef>
                          <a:spcPts val="15"/>
                        </a:spcBef>
                      </a:pPr>
                      <a:r>
                        <a:rPr sz="500" spc="5" dirty="0">
                          <a:latin typeface="Times New Roman"/>
                          <a:cs typeface="Times New Roman"/>
                        </a:rPr>
                        <a:t>BİRİM </a:t>
                      </a:r>
                      <a:r>
                        <a:rPr sz="500" spc="10" dirty="0">
                          <a:latin typeface="Times New Roman"/>
                          <a:cs typeface="Times New Roman"/>
                        </a:rPr>
                        <a:t>DEĞİŞKEN GİDER  1 </a:t>
                      </a:r>
                      <a:r>
                        <a:rPr sz="500" spc="5" dirty="0">
                          <a:latin typeface="Times New Roman"/>
                          <a:cs typeface="Times New Roman"/>
                        </a:rPr>
                        <a:t>-</a:t>
                      </a:r>
                      <a:r>
                        <a:rPr sz="500" spc="125"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R="908685" algn="r">
                        <a:lnSpc>
                          <a:spcPts val="545"/>
                        </a:lnSpc>
                      </a:pPr>
                      <a:r>
                        <a:rPr sz="500" spc="5" dirty="0">
                          <a:latin typeface="Times New Roman"/>
                          <a:cs typeface="Times New Roman"/>
                        </a:rPr>
                        <a:t>BİRİM </a:t>
                      </a:r>
                      <a:r>
                        <a:rPr sz="500" spc="-10" dirty="0">
                          <a:latin typeface="Times New Roman"/>
                          <a:cs typeface="Times New Roman"/>
                        </a:rPr>
                        <a:t>SATIŞ</a:t>
                      </a:r>
                      <a:r>
                        <a:rPr sz="500" spc="25" dirty="0">
                          <a:latin typeface="Times New Roman"/>
                          <a:cs typeface="Times New Roman"/>
                        </a:rPr>
                        <a:t> </a:t>
                      </a:r>
                      <a:r>
                        <a:rPr sz="500" spc="-15" dirty="0">
                          <a:latin typeface="Times New Roman"/>
                          <a:cs typeface="Times New Roman"/>
                        </a:rPr>
                        <a:t>FİYATI</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8" name="object 8"/>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0" name="object 10"/>
          <p:cNvSpPr txBox="1"/>
          <p:nvPr/>
        </p:nvSpPr>
        <p:spPr>
          <a:xfrm>
            <a:off x="1044960" y="4391590"/>
            <a:ext cx="1257935" cy="168275"/>
          </a:xfrm>
          <a:prstGeom prst="rect">
            <a:avLst/>
          </a:prstGeom>
        </p:spPr>
        <p:txBody>
          <a:bodyPr vert="horz" wrap="square" lIns="0" tIns="17145" rIns="0" bIns="0" rtlCol="0">
            <a:spAutoFit/>
          </a:bodyPr>
          <a:lstStyle/>
          <a:p>
            <a:pPr marL="12700">
              <a:lnSpc>
                <a:spcPct val="100000"/>
              </a:lnSpc>
              <a:spcBef>
                <a:spcPts val="13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 Analizi</a:t>
            </a:r>
            <a:endParaRPr sz="900">
              <a:latin typeface="Times New Roman"/>
              <a:cs typeface="Times New Roman"/>
            </a:endParaRPr>
          </a:p>
        </p:txBody>
      </p:sp>
      <p:sp>
        <p:nvSpPr>
          <p:cNvPr id="11" name="object 11"/>
          <p:cNvSpPr/>
          <p:nvPr/>
        </p:nvSpPr>
        <p:spPr>
          <a:xfrm>
            <a:off x="1091183" y="4895088"/>
            <a:ext cx="2157983" cy="133959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94231" y="4899660"/>
            <a:ext cx="2152015" cy="1335405"/>
          </a:xfrm>
          <a:custGeom>
            <a:avLst/>
            <a:gdLst/>
            <a:ahLst/>
            <a:cxnLst/>
            <a:rect l="l" t="t" r="r" b="b"/>
            <a:pathLst>
              <a:path w="2152015" h="1335404">
                <a:moveTo>
                  <a:pt x="2151888" y="1335024"/>
                </a:moveTo>
                <a:lnTo>
                  <a:pt x="0" y="1335024"/>
                </a:lnTo>
                <a:lnTo>
                  <a:pt x="0" y="0"/>
                </a:lnTo>
                <a:lnTo>
                  <a:pt x="3048" y="0"/>
                </a:lnTo>
                <a:lnTo>
                  <a:pt x="1524" y="1524"/>
                </a:lnTo>
                <a:lnTo>
                  <a:pt x="3048" y="1524"/>
                </a:lnTo>
                <a:lnTo>
                  <a:pt x="3048" y="1331976"/>
                </a:lnTo>
                <a:lnTo>
                  <a:pt x="1524" y="1331976"/>
                </a:lnTo>
                <a:lnTo>
                  <a:pt x="3048" y="1333500"/>
                </a:lnTo>
                <a:lnTo>
                  <a:pt x="2151888" y="1333500"/>
                </a:lnTo>
                <a:lnTo>
                  <a:pt x="2151888" y="1335024"/>
                </a:lnTo>
                <a:close/>
              </a:path>
              <a:path w="2152015" h="1335404">
                <a:moveTo>
                  <a:pt x="3048" y="1524"/>
                </a:moveTo>
                <a:lnTo>
                  <a:pt x="1524" y="1524"/>
                </a:lnTo>
                <a:lnTo>
                  <a:pt x="3048" y="0"/>
                </a:lnTo>
                <a:lnTo>
                  <a:pt x="3048" y="1524"/>
                </a:lnTo>
                <a:close/>
              </a:path>
              <a:path w="2152015" h="1335404">
                <a:moveTo>
                  <a:pt x="2148840" y="1524"/>
                </a:moveTo>
                <a:lnTo>
                  <a:pt x="3048" y="1524"/>
                </a:lnTo>
                <a:lnTo>
                  <a:pt x="3048" y="0"/>
                </a:lnTo>
                <a:lnTo>
                  <a:pt x="2148840" y="0"/>
                </a:lnTo>
                <a:lnTo>
                  <a:pt x="2148840" y="1524"/>
                </a:lnTo>
                <a:close/>
              </a:path>
              <a:path w="2152015" h="1335404">
                <a:moveTo>
                  <a:pt x="2148840" y="1333500"/>
                </a:moveTo>
                <a:lnTo>
                  <a:pt x="2148840" y="0"/>
                </a:lnTo>
                <a:lnTo>
                  <a:pt x="2150364" y="1524"/>
                </a:lnTo>
                <a:lnTo>
                  <a:pt x="2151888" y="1524"/>
                </a:lnTo>
                <a:lnTo>
                  <a:pt x="2151888" y="1331976"/>
                </a:lnTo>
                <a:lnTo>
                  <a:pt x="2150364" y="1331976"/>
                </a:lnTo>
                <a:lnTo>
                  <a:pt x="2148840" y="1333500"/>
                </a:lnTo>
                <a:close/>
              </a:path>
              <a:path w="2152015" h="1335404">
                <a:moveTo>
                  <a:pt x="2151888" y="1524"/>
                </a:moveTo>
                <a:lnTo>
                  <a:pt x="2150364" y="1524"/>
                </a:lnTo>
                <a:lnTo>
                  <a:pt x="2148840" y="0"/>
                </a:lnTo>
                <a:lnTo>
                  <a:pt x="2151888" y="0"/>
                </a:lnTo>
                <a:lnTo>
                  <a:pt x="2151888" y="1524"/>
                </a:lnTo>
                <a:close/>
              </a:path>
              <a:path w="2152015" h="1335404">
                <a:moveTo>
                  <a:pt x="3048" y="1333500"/>
                </a:moveTo>
                <a:lnTo>
                  <a:pt x="1524" y="1331976"/>
                </a:lnTo>
                <a:lnTo>
                  <a:pt x="3048" y="1331976"/>
                </a:lnTo>
                <a:lnTo>
                  <a:pt x="3048" y="1333500"/>
                </a:lnTo>
                <a:close/>
              </a:path>
              <a:path w="2152015" h="1335404">
                <a:moveTo>
                  <a:pt x="2148840" y="1333500"/>
                </a:moveTo>
                <a:lnTo>
                  <a:pt x="3048" y="1333500"/>
                </a:lnTo>
                <a:lnTo>
                  <a:pt x="3048" y="1331976"/>
                </a:lnTo>
                <a:lnTo>
                  <a:pt x="2148840" y="1331976"/>
                </a:lnTo>
                <a:lnTo>
                  <a:pt x="2148840" y="1333500"/>
                </a:lnTo>
                <a:close/>
              </a:path>
              <a:path w="2152015" h="1335404">
                <a:moveTo>
                  <a:pt x="2151888" y="1333500"/>
                </a:moveTo>
                <a:lnTo>
                  <a:pt x="2148840" y="1333500"/>
                </a:lnTo>
                <a:lnTo>
                  <a:pt x="2150364" y="1331976"/>
                </a:lnTo>
                <a:lnTo>
                  <a:pt x="2151888" y="1331976"/>
                </a:lnTo>
                <a:lnTo>
                  <a:pt x="2151888" y="1333500"/>
                </a:lnTo>
                <a:close/>
              </a:path>
            </a:pathLst>
          </a:custGeom>
          <a:solidFill>
            <a:srgbClr val="7E7267"/>
          </a:solidFill>
        </p:spPr>
        <p:txBody>
          <a:bodyPr wrap="square" lIns="0" tIns="0" rIns="0" bIns="0" rtlCol="0"/>
          <a:lstStyle/>
          <a:p>
            <a:endParaRPr/>
          </a:p>
        </p:txBody>
      </p:sp>
      <p:sp>
        <p:nvSpPr>
          <p:cNvPr id="13" name="object 13"/>
          <p:cNvSpPr/>
          <p:nvPr/>
        </p:nvSpPr>
        <p:spPr>
          <a:xfrm>
            <a:off x="1075206" y="4886459"/>
            <a:ext cx="606527" cy="18160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6373367" y="4384547"/>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
                        </a:spcBef>
                      </a:pPr>
                      <a:r>
                        <a:rPr sz="500" b="1" spc="10" dirty="0">
                          <a:latin typeface="Times New Roman"/>
                          <a:cs typeface="Times New Roman"/>
                        </a:rPr>
                        <a:t>Örnek:</a:t>
                      </a:r>
                      <a:endParaRPr sz="500">
                        <a:latin typeface="Times New Roman"/>
                        <a:cs typeface="Times New Roman"/>
                      </a:endParaRPr>
                    </a:p>
                    <a:p>
                      <a:pPr>
                        <a:lnSpc>
                          <a:spcPct val="100000"/>
                        </a:lnSpc>
                        <a:spcBef>
                          <a:spcPts val="30"/>
                        </a:spcBef>
                      </a:pPr>
                      <a:endParaRPr sz="550">
                        <a:latin typeface="Times New Roman"/>
                        <a:cs typeface="Times New Roman"/>
                      </a:endParaRPr>
                    </a:p>
                    <a:p>
                      <a:pPr marL="27305">
                        <a:lnSpc>
                          <a:spcPct val="100000"/>
                        </a:lnSpc>
                      </a:pPr>
                      <a:r>
                        <a:rPr sz="450" b="1" u="sng" spc="5" dirty="0">
                          <a:uFill>
                            <a:solidFill>
                              <a:srgbClr val="000000"/>
                            </a:solidFill>
                          </a:uFill>
                          <a:latin typeface="Times New Roman"/>
                          <a:cs typeface="Times New Roman"/>
                        </a:rPr>
                        <a:t>Sabit</a:t>
                      </a:r>
                      <a:r>
                        <a:rPr sz="450" b="1" u="sng" dirty="0">
                          <a:uFill>
                            <a:solidFill>
                              <a:srgbClr val="000000"/>
                            </a:solidFill>
                          </a:uFill>
                          <a:latin typeface="Times New Roman"/>
                          <a:cs typeface="Times New Roman"/>
                        </a:rPr>
                        <a:t> giderler</a:t>
                      </a:r>
                      <a:r>
                        <a:rPr sz="450" b="1" dirty="0">
                          <a:latin typeface="Times New Roman"/>
                          <a:cs typeface="Times New Roman"/>
                        </a:rPr>
                        <a:t>:</a:t>
                      </a:r>
                      <a:endParaRPr sz="450">
                        <a:latin typeface="Times New Roman"/>
                        <a:cs typeface="Times New Roman"/>
                      </a:endParaRPr>
                    </a:p>
                    <a:p>
                      <a:pPr marL="62230" indent="-35560">
                        <a:lnSpc>
                          <a:spcPct val="100000"/>
                        </a:lnSpc>
                        <a:spcBef>
                          <a:spcPts val="25"/>
                        </a:spcBef>
                        <a:buChar char="-"/>
                        <a:tabLst>
                          <a:tab pos="62865" algn="l"/>
                          <a:tab pos="1367790" algn="l"/>
                        </a:tabLst>
                      </a:pPr>
                      <a:r>
                        <a:rPr sz="450" spc="-20" dirty="0">
                          <a:latin typeface="Times New Roman"/>
                          <a:cs typeface="Times New Roman"/>
                        </a:rPr>
                        <a:t>G</a:t>
                      </a:r>
                      <a:r>
                        <a:rPr sz="450" spc="-5" dirty="0">
                          <a:latin typeface="Times New Roman"/>
                          <a:cs typeface="Times New Roman"/>
                        </a:rPr>
                        <a:t>e</a:t>
                      </a:r>
                      <a:r>
                        <a:rPr sz="450" dirty="0">
                          <a:latin typeface="Times New Roman"/>
                          <a:cs typeface="Times New Roman"/>
                        </a:rPr>
                        <a:t>n</a:t>
                      </a:r>
                      <a:r>
                        <a:rPr sz="450" spc="-5" dirty="0">
                          <a:latin typeface="Times New Roman"/>
                          <a:cs typeface="Times New Roman"/>
                        </a:rPr>
                        <a:t>e</a:t>
                      </a:r>
                      <a:r>
                        <a:rPr sz="450" dirty="0">
                          <a:latin typeface="Times New Roman"/>
                          <a:cs typeface="Times New Roman"/>
                        </a:rPr>
                        <a:t>l</a:t>
                      </a:r>
                      <a:r>
                        <a:rPr sz="450" spc="15" dirty="0">
                          <a:latin typeface="Times New Roman"/>
                          <a:cs typeface="Times New Roman"/>
                        </a:rPr>
                        <a:t> </a:t>
                      </a:r>
                      <a:r>
                        <a:rPr sz="450" spc="-5" dirty="0">
                          <a:latin typeface="Times New Roman"/>
                          <a:cs typeface="Times New Roman"/>
                        </a:rPr>
                        <a:t>Y</a:t>
                      </a:r>
                      <a:r>
                        <a:rPr sz="450" dirty="0">
                          <a:latin typeface="Times New Roman"/>
                          <a:cs typeface="Times New Roman"/>
                        </a:rPr>
                        <a:t>ön</a:t>
                      </a:r>
                      <a:r>
                        <a:rPr sz="450" spc="-5" dirty="0">
                          <a:latin typeface="Times New Roman"/>
                          <a:cs typeface="Times New Roman"/>
                        </a:rPr>
                        <a:t>e</a:t>
                      </a:r>
                      <a:r>
                        <a:rPr sz="450" dirty="0">
                          <a:latin typeface="Times New Roman"/>
                          <a:cs typeface="Times New Roman"/>
                        </a:rPr>
                        <a:t>tim</a:t>
                      </a:r>
                      <a:r>
                        <a:rPr sz="450" spc="5" dirty="0">
                          <a:latin typeface="Times New Roman"/>
                          <a:cs typeface="Times New Roman"/>
                        </a:rPr>
                        <a:t> </a:t>
                      </a:r>
                      <a:r>
                        <a:rPr sz="450" spc="-20" dirty="0">
                          <a:latin typeface="Times New Roman"/>
                          <a:cs typeface="Times New Roman"/>
                        </a:rPr>
                        <a:t>G</a:t>
                      </a:r>
                      <a:r>
                        <a:rPr sz="450" dirty="0">
                          <a:latin typeface="Times New Roman"/>
                          <a:cs typeface="Times New Roman"/>
                        </a:rPr>
                        <a:t>i</a:t>
                      </a:r>
                      <a:r>
                        <a:rPr sz="450" spc="5" dirty="0">
                          <a:latin typeface="Times New Roman"/>
                          <a:cs typeface="Times New Roman"/>
                        </a:rPr>
                        <a:t>d</a:t>
                      </a:r>
                      <a:r>
                        <a:rPr sz="450" spc="-10" dirty="0">
                          <a:latin typeface="Times New Roman"/>
                          <a:cs typeface="Times New Roman"/>
                        </a:rPr>
                        <a:t>e</a:t>
                      </a:r>
                      <a:r>
                        <a:rPr sz="450" dirty="0">
                          <a:latin typeface="Times New Roman"/>
                          <a:cs typeface="Times New Roman"/>
                        </a:rPr>
                        <a:t>rl</a:t>
                      </a:r>
                      <a:r>
                        <a:rPr sz="450" spc="-10" dirty="0">
                          <a:latin typeface="Times New Roman"/>
                          <a:cs typeface="Times New Roman"/>
                        </a:rPr>
                        <a:t>e</a:t>
                      </a:r>
                      <a:r>
                        <a:rPr sz="450" dirty="0">
                          <a:latin typeface="Times New Roman"/>
                          <a:cs typeface="Times New Roman"/>
                        </a:rPr>
                        <a:t>ri</a:t>
                      </a:r>
                      <a:r>
                        <a:rPr sz="450" spc="30" dirty="0">
                          <a:latin typeface="Times New Roman"/>
                          <a:cs typeface="Times New Roman"/>
                        </a:rPr>
                        <a:t> </a:t>
                      </a:r>
                      <a:r>
                        <a:rPr sz="450" spc="-5" dirty="0">
                          <a:latin typeface="Times New Roman"/>
                          <a:cs typeface="Times New Roman"/>
                        </a:rPr>
                        <a:t>(</a:t>
                      </a:r>
                      <a:r>
                        <a:rPr sz="450" dirty="0">
                          <a:latin typeface="Times New Roman"/>
                          <a:cs typeface="Times New Roman"/>
                        </a:rPr>
                        <a:t>s</a:t>
                      </a:r>
                      <a:r>
                        <a:rPr sz="450" spc="-10" dirty="0">
                          <a:latin typeface="Times New Roman"/>
                          <a:cs typeface="Times New Roman"/>
                        </a:rPr>
                        <a:t>a</a:t>
                      </a:r>
                      <a:r>
                        <a:rPr sz="450" spc="-5" dirty="0">
                          <a:latin typeface="Times New Roman"/>
                          <a:cs typeface="Times New Roman"/>
                        </a:rPr>
                        <a:t>b</a:t>
                      </a:r>
                      <a:r>
                        <a:rPr sz="450" dirty="0">
                          <a:latin typeface="Times New Roman"/>
                          <a:cs typeface="Times New Roman"/>
                        </a:rPr>
                        <a:t>it</a:t>
                      </a:r>
                      <a:r>
                        <a:rPr sz="450" spc="15" dirty="0">
                          <a:latin typeface="Times New Roman"/>
                          <a:cs typeface="Times New Roman"/>
                        </a:rPr>
                        <a:t> </a:t>
                      </a:r>
                      <a:r>
                        <a:rPr sz="450" spc="-5" dirty="0">
                          <a:latin typeface="Times New Roman"/>
                          <a:cs typeface="Times New Roman"/>
                        </a:rPr>
                        <a:t>k</a:t>
                      </a:r>
                      <a:r>
                        <a:rPr sz="450" dirty="0">
                          <a:latin typeface="Times New Roman"/>
                          <a:cs typeface="Times New Roman"/>
                        </a:rPr>
                        <a:t>ısı</a:t>
                      </a:r>
                      <a:r>
                        <a:rPr sz="450" spc="-20" dirty="0">
                          <a:latin typeface="Times New Roman"/>
                          <a:cs typeface="Times New Roman"/>
                        </a:rPr>
                        <a:t>m</a:t>
                      </a:r>
                      <a:r>
                        <a:rPr sz="450" dirty="0">
                          <a:latin typeface="Times New Roman"/>
                          <a:cs typeface="Times New Roman"/>
                        </a:rPr>
                        <a:t>)	</a:t>
                      </a:r>
                      <a:r>
                        <a:rPr sz="450" spc="5" dirty="0">
                          <a:latin typeface="Times New Roman"/>
                          <a:cs typeface="Times New Roman"/>
                        </a:rPr>
                        <a:t>3</a:t>
                      </a:r>
                      <a:r>
                        <a:rPr sz="450" dirty="0">
                          <a:latin typeface="Times New Roman"/>
                          <a:cs typeface="Times New Roman"/>
                        </a:rPr>
                        <a:t>0.000</a:t>
                      </a:r>
                      <a:r>
                        <a:rPr sz="450" spc="-25" dirty="0">
                          <a:latin typeface="Times New Roman"/>
                          <a:cs typeface="Times New Roman"/>
                        </a:rPr>
                        <a:t> </a:t>
                      </a:r>
                      <a:r>
                        <a:rPr sz="450" spc="-10" dirty="0">
                          <a:latin typeface="Times New Roman"/>
                          <a:cs typeface="Times New Roman"/>
                        </a:rPr>
                        <a:t>T</a:t>
                      </a:r>
                      <a:r>
                        <a:rPr sz="450" dirty="0">
                          <a:latin typeface="Times New Roman"/>
                          <a:cs typeface="Times New Roman"/>
                        </a:rPr>
                        <a:t>L</a:t>
                      </a:r>
                      <a:endParaRPr sz="450">
                        <a:latin typeface="Times New Roman"/>
                        <a:cs typeface="Times New Roman"/>
                      </a:endParaRPr>
                    </a:p>
                    <a:p>
                      <a:pPr marL="62230" indent="-35560">
                        <a:lnSpc>
                          <a:spcPct val="100000"/>
                        </a:lnSpc>
                        <a:spcBef>
                          <a:spcPts val="25"/>
                        </a:spcBef>
                        <a:buChar char="-"/>
                        <a:tabLst>
                          <a:tab pos="62865" algn="l"/>
                          <a:tab pos="1367790" algn="l"/>
                        </a:tabLst>
                      </a:pPr>
                      <a:r>
                        <a:rPr sz="450" dirty="0">
                          <a:latin typeface="Times New Roman"/>
                          <a:cs typeface="Times New Roman"/>
                        </a:rPr>
                        <a:t>P</a:t>
                      </a:r>
                      <a:r>
                        <a:rPr sz="450" spc="-5" dirty="0">
                          <a:latin typeface="Times New Roman"/>
                          <a:cs typeface="Times New Roman"/>
                        </a:rPr>
                        <a:t>az</a:t>
                      </a:r>
                      <a:r>
                        <a:rPr sz="450" spc="-10" dirty="0">
                          <a:latin typeface="Times New Roman"/>
                          <a:cs typeface="Times New Roman"/>
                        </a:rPr>
                        <a:t>a</a:t>
                      </a:r>
                      <a:r>
                        <a:rPr sz="450" spc="-5" dirty="0">
                          <a:latin typeface="Times New Roman"/>
                          <a:cs typeface="Times New Roman"/>
                        </a:rPr>
                        <a:t>r</a:t>
                      </a:r>
                      <a:r>
                        <a:rPr sz="450" spc="5" dirty="0">
                          <a:latin typeface="Times New Roman"/>
                          <a:cs typeface="Times New Roman"/>
                        </a:rPr>
                        <a:t>l</a:t>
                      </a:r>
                      <a:r>
                        <a:rPr sz="450" spc="-10" dirty="0">
                          <a:latin typeface="Times New Roman"/>
                          <a:cs typeface="Times New Roman"/>
                        </a:rPr>
                        <a:t>a</a:t>
                      </a:r>
                      <a:r>
                        <a:rPr sz="450" spc="-15" dirty="0">
                          <a:latin typeface="Times New Roman"/>
                          <a:cs typeface="Times New Roman"/>
                        </a:rPr>
                        <a:t>m</a:t>
                      </a:r>
                      <a:r>
                        <a:rPr sz="450" dirty="0">
                          <a:latin typeface="Times New Roman"/>
                          <a:cs typeface="Times New Roman"/>
                        </a:rPr>
                        <a:t>a</a:t>
                      </a:r>
                      <a:r>
                        <a:rPr sz="450" spc="40" dirty="0">
                          <a:latin typeface="Times New Roman"/>
                          <a:cs typeface="Times New Roman"/>
                        </a:rPr>
                        <a:t> </a:t>
                      </a:r>
                      <a:r>
                        <a:rPr sz="450" dirty="0">
                          <a:latin typeface="Times New Roman"/>
                          <a:cs typeface="Times New Roman"/>
                        </a:rPr>
                        <a:t>S</a:t>
                      </a:r>
                      <a:r>
                        <a:rPr sz="450" spc="-5" dirty="0">
                          <a:latin typeface="Times New Roman"/>
                          <a:cs typeface="Times New Roman"/>
                        </a:rPr>
                        <a:t>a</a:t>
                      </a:r>
                      <a:r>
                        <a:rPr sz="450" dirty="0">
                          <a:latin typeface="Times New Roman"/>
                          <a:cs typeface="Times New Roman"/>
                        </a:rPr>
                        <a:t>tış </a:t>
                      </a:r>
                      <a:r>
                        <a:rPr sz="450" spc="-5" dirty="0">
                          <a:latin typeface="Times New Roman"/>
                          <a:cs typeface="Times New Roman"/>
                        </a:rPr>
                        <a:t>D</a:t>
                      </a:r>
                      <a:r>
                        <a:rPr sz="450" spc="-10" dirty="0">
                          <a:latin typeface="Times New Roman"/>
                          <a:cs typeface="Times New Roman"/>
                        </a:rPr>
                        <a:t>a</a:t>
                      </a:r>
                      <a:r>
                        <a:rPr sz="450" spc="-5" dirty="0">
                          <a:latin typeface="Times New Roman"/>
                          <a:cs typeface="Times New Roman"/>
                        </a:rPr>
                        <a:t>ğ</a:t>
                      </a:r>
                      <a:r>
                        <a:rPr sz="450" dirty="0">
                          <a:latin typeface="Times New Roman"/>
                          <a:cs typeface="Times New Roman"/>
                        </a:rPr>
                        <a:t>ı</a:t>
                      </a:r>
                      <a:r>
                        <a:rPr sz="450" spc="5" dirty="0">
                          <a:latin typeface="Times New Roman"/>
                          <a:cs typeface="Times New Roman"/>
                        </a:rPr>
                        <a:t>t</a:t>
                      </a:r>
                      <a:r>
                        <a:rPr sz="450" dirty="0">
                          <a:latin typeface="Times New Roman"/>
                          <a:cs typeface="Times New Roman"/>
                        </a:rPr>
                        <a:t>ım</a:t>
                      </a:r>
                      <a:r>
                        <a:rPr sz="450" spc="20" dirty="0">
                          <a:latin typeface="Times New Roman"/>
                          <a:cs typeface="Times New Roman"/>
                        </a:rPr>
                        <a:t> </a:t>
                      </a:r>
                      <a:r>
                        <a:rPr sz="450" spc="-15" dirty="0">
                          <a:latin typeface="Times New Roman"/>
                          <a:cs typeface="Times New Roman"/>
                        </a:rPr>
                        <a:t>G</a:t>
                      </a:r>
                      <a:r>
                        <a:rPr sz="450" dirty="0">
                          <a:latin typeface="Times New Roman"/>
                          <a:cs typeface="Times New Roman"/>
                        </a:rPr>
                        <a:t>id</a:t>
                      </a:r>
                      <a:r>
                        <a:rPr sz="450" spc="-5" dirty="0">
                          <a:latin typeface="Times New Roman"/>
                          <a:cs typeface="Times New Roman"/>
                        </a:rPr>
                        <a:t>er</a:t>
                      </a:r>
                      <a:r>
                        <a:rPr sz="450" dirty="0">
                          <a:latin typeface="Times New Roman"/>
                          <a:cs typeface="Times New Roman"/>
                        </a:rPr>
                        <a:t>l</a:t>
                      </a:r>
                      <a:r>
                        <a:rPr sz="450" spc="-5" dirty="0">
                          <a:latin typeface="Times New Roman"/>
                          <a:cs typeface="Times New Roman"/>
                        </a:rPr>
                        <a:t>er</a:t>
                      </a:r>
                      <a:r>
                        <a:rPr sz="450" dirty="0">
                          <a:latin typeface="Times New Roman"/>
                          <a:cs typeface="Times New Roman"/>
                        </a:rPr>
                        <a:t>i</a:t>
                      </a:r>
                      <a:r>
                        <a:rPr sz="450" spc="20" dirty="0">
                          <a:latin typeface="Times New Roman"/>
                          <a:cs typeface="Times New Roman"/>
                        </a:rPr>
                        <a:t> </a:t>
                      </a:r>
                      <a:r>
                        <a:rPr sz="450" spc="-5" dirty="0">
                          <a:latin typeface="Times New Roman"/>
                          <a:cs typeface="Times New Roman"/>
                        </a:rPr>
                        <a:t>(sab</a:t>
                      </a:r>
                      <a:r>
                        <a:rPr sz="450" dirty="0">
                          <a:latin typeface="Times New Roman"/>
                          <a:cs typeface="Times New Roman"/>
                        </a:rPr>
                        <a:t>it</a:t>
                      </a:r>
                      <a:r>
                        <a:rPr sz="450" spc="15" dirty="0">
                          <a:latin typeface="Times New Roman"/>
                          <a:cs typeface="Times New Roman"/>
                        </a:rPr>
                        <a:t> </a:t>
                      </a:r>
                      <a:r>
                        <a:rPr sz="450" spc="-5" dirty="0">
                          <a:latin typeface="Times New Roman"/>
                          <a:cs typeface="Times New Roman"/>
                        </a:rPr>
                        <a:t>k</a:t>
                      </a:r>
                      <a:r>
                        <a:rPr sz="450" dirty="0">
                          <a:latin typeface="Times New Roman"/>
                          <a:cs typeface="Times New Roman"/>
                        </a:rPr>
                        <a:t>ısı</a:t>
                      </a:r>
                      <a:r>
                        <a:rPr sz="450" spc="-20" dirty="0">
                          <a:latin typeface="Times New Roman"/>
                          <a:cs typeface="Times New Roman"/>
                        </a:rPr>
                        <a:t>m</a:t>
                      </a:r>
                      <a:r>
                        <a:rPr sz="450" dirty="0">
                          <a:latin typeface="Times New Roman"/>
                          <a:cs typeface="Times New Roman"/>
                        </a:rPr>
                        <a:t>)	</a:t>
                      </a:r>
                      <a:r>
                        <a:rPr sz="450" spc="5" dirty="0">
                          <a:latin typeface="Times New Roman"/>
                          <a:cs typeface="Times New Roman"/>
                        </a:rPr>
                        <a:t>2</a:t>
                      </a:r>
                      <a:r>
                        <a:rPr sz="450" dirty="0">
                          <a:latin typeface="Times New Roman"/>
                          <a:cs typeface="Times New Roman"/>
                        </a:rPr>
                        <a:t>0.000</a:t>
                      </a:r>
                      <a:r>
                        <a:rPr sz="450" spc="-25" dirty="0">
                          <a:latin typeface="Times New Roman"/>
                          <a:cs typeface="Times New Roman"/>
                        </a:rPr>
                        <a:t> </a:t>
                      </a:r>
                      <a:r>
                        <a:rPr sz="450" spc="-10" dirty="0">
                          <a:latin typeface="Times New Roman"/>
                          <a:cs typeface="Times New Roman"/>
                        </a:rPr>
                        <a:t>T</a:t>
                      </a:r>
                      <a:r>
                        <a:rPr sz="450" dirty="0">
                          <a:latin typeface="Times New Roman"/>
                          <a:cs typeface="Times New Roman"/>
                        </a:rPr>
                        <a:t>L</a:t>
                      </a:r>
                      <a:endParaRPr sz="450">
                        <a:latin typeface="Times New Roman"/>
                        <a:cs typeface="Times New Roman"/>
                      </a:endParaRPr>
                    </a:p>
                    <a:p>
                      <a:pPr marL="62230" indent="-35560">
                        <a:lnSpc>
                          <a:spcPct val="100000"/>
                        </a:lnSpc>
                        <a:spcBef>
                          <a:spcPts val="20"/>
                        </a:spcBef>
                        <a:buChar char="-"/>
                        <a:tabLst>
                          <a:tab pos="62865" algn="l"/>
                          <a:tab pos="1367790" algn="l"/>
                        </a:tabLst>
                      </a:pPr>
                      <a:r>
                        <a:rPr sz="450" spc="-20" dirty="0">
                          <a:latin typeface="Times New Roman"/>
                          <a:cs typeface="Times New Roman"/>
                        </a:rPr>
                        <a:t>G</a:t>
                      </a:r>
                      <a:r>
                        <a:rPr sz="450" spc="-5" dirty="0">
                          <a:latin typeface="Times New Roman"/>
                          <a:cs typeface="Times New Roman"/>
                        </a:rPr>
                        <a:t>e</a:t>
                      </a:r>
                      <a:r>
                        <a:rPr sz="450" dirty="0">
                          <a:latin typeface="Times New Roman"/>
                          <a:cs typeface="Times New Roman"/>
                        </a:rPr>
                        <a:t>n</a:t>
                      </a:r>
                      <a:r>
                        <a:rPr sz="450" spc="-5" dirty="0">
                          <a:latin typeface="Times New Roman"/>
                          <a:cs typeface="Times New Roman"/>
                        </a:rPr>
                        <a:t>e</a:t>
                      </a:r>
                      <a:r>
                        <a:rPr sz="450" dirty="0">
                          <a:latin typeface="Times New Roman"/>
                          <a:cs typeface="Times New Roman"/>
                        </a:rPr>
                        <a:t>l</a:t>
                      </a:r>
                      <a:r>
                        <a:rPr sz="450" spc="15" dirty="0">
                          <a:latin typeface="Times New Roman"/>
                          <a:cs typeface="Times New Roman"/>
                        </a:rPr>
                        <a:t> </a:t>
                      </a:r>
                      <a:r>
                        <a:rPr sz="450" spc="-5" dirty="0">
                          <a:latin typeface="Times New Roman"/>
                          <a:cs typeface="Times New Roman"/>
                        </a:rPr>
                        <a:t>Üre</a:t>
                      </a:r>
                      <a:r>
                        <a:rPr sz="450" dirty="0">
                          <a:latin typeface="Times New Roman"/>
                          <a:cs typeface="Times New Roman"/>
                        </a:rPr>
                        <a:t>tim</a:t>
                      </a:r>
                      <a:r>
                        <a:rPr sz="450" spc="10" dirty="0">
                          <a:latin typeface="Times New Roman"/>
                          <a:cs typeface="Times New Roman"/>
                        </a:rPr>
                        <a:t> </a:t>
                      </a:r>
                      <a:r>
                        <a:rPr sz="450" spc="-15" dirty="0">
                          <a:latin typeface="Times New Roman"/>
                          <a:cs typeface="Times New Roman"/>
                        </a:rPr>
                        <a:t>G</a:t>
                      </a:r>
                      <a:r>
                        <a:rPr sz="450" dirty="0">
                          <a:latin typeface="Times New Roman"/>
                          <a:cs typeface="Times New Roman"/>
                        </a:rPr>
                        <a:t>id</a:t>
                      </a:r>
                      <a:r>
                        <a:rPr sz="450" spc="-5" dirty="0">
                          <a:latin typeface="Times New Roman"/>
                          <a:cs typeface="Times New Roman"/>
                        </a:rPr>
                        <a:t>er</a:t>
                      </a:r>
                      <a:r>
                        <a:rPr sz="450" dirty="0">
                          <a:latin typeface="Times New Roman"/>
                          <a:cs typeface="Times New Roman"/>
                        </a:rPr>
                        <a:t>l</a:t>
                      </a:r>
                      <a:r>
                        <a:rPr sz="450" spc="-5" dirty="0">
                          <a:latin typeface="Times New Roman"/>
                          <a:cs typeface="Times New Roman"/>
                        </a:rPr>
                        <a:t>er</a:t>
                      </a:r>
                      <a:r>
                        <a:rPr sz="450" dirty="0">
                          <a:latin typeface="Times New Roman"/>
                          <a:cs typeface="Times New Roman"/>
                        </a:rPr>
                        <a:t>i</a:t>
                      </a:r>
                      <a:r>
                        <a:rPr sz="450" spc="30" dirty="0">
                          <a:latin typeface="Times New Roman"/>
                          <a:cs typeface="Times New Roman"/>
                        </a:rPr>
                        <a:t> </a:t>
                      </a:r>
                      <a:r>
                        <a:rPr sz="450" spc="-5" dirty="0">
                          <a:latin typeface="Times New Roman"/>
                          <a:cs typeface="Times New Roman"/>
                        </a:rPr>
                        <a:t>(</a:t>
                      </a:r>
                      <a:r>
                        <a:rPr sz="450" dirty="0">
                          <a:latin typeface="Times New Roman"/>
                          <a:cs typeface="Times New Roman"/>
                        </a:rPr>
                        <a:t>s</a:t>
                      </a:r>
                      <a:r>
                        <a:rPr sz="450" spc="-10" dirty="0">
                          <a:latin typeface="Times New Roman"/>
                          <a:cs typeface="Times New Roman"/>
                        </a:rPr>
                        <a:t>a</a:t>
                      </a:r>
                      <a:r>
                        <a:rPr sz="450" spc="-5" dirty="0">
                          <a:latin typeface="Times New Roman"/>
                          <a:cs typeface="Times New Roman"/>
                        </a:rPr>
                        <a:t>b</a:t>
                      </a:r>
                      <a:r>
                        <a:rPr sz="450" dirty="0">
                          <a:latin typeface="Times New Roman"/>
                          <a:cs typeface="Times New Roman"/>
                        </a:rPr>
                        <a:t>it</a:t>
                      </a:r>
                      <a:r>
                        <a:rPr sz="450" spc="20" dirty="0">
                          <a:latin typeface="Times New Roman"/>
                          <a:cs typeface="Times New Roman"/>
                        </a:rPr>
                        <a:t> </a:t>
                      </a:r>
                      <a:r>
                        <a:rPr sz="450" spc="-5" dirty="0">
                          <a:latin typeface="Times New Roman"/>
                          <a:cs typeface="Times New Roman"/>
                        </a:rPr>
                        <a:t>k</a:t>
                      </a:r>
                      <a:r>
                        <a:rPr sz="450" dirty="0">
                          <a:latin typeface="Times New Roman"/>
                          <a:cs typeface="Times New Roman"/>
                        </a:rPr>
                        <a:t>ı</a:t>
                      </a:r>
                      <a:r>
                        <a:rPr sz="450" spc="-5" dirty="0">
                          <a:latin typeface="Times New Roman"/>
                          <a:cs typeface="Times New Roman"/>
                        </a:rPr>
                        <a:t>s</a:t>
                      </a:r>
                      <a:r>
                        <a:rPr sz="450" dirty="0">
                          <a:latin typeface="Times New Roman"/>
                          <a:cs typeface="Times New Roman"/>
                        </a:rPr>
                        <a:t>ı</a:t>
                      </a:r>
                      <a:r>
                        <a:rPr sz="450" spc="-15" dirty="0">
                          <a:latin typeface="Times New Roman"/>
                          <a:cs typeface="Times New Roman"/>
                        </a:rPr>
                        <a:t>m</a:t>
                      </a:r>
                      <a:r>
                        <a:rPr sz="450" dirty="0">
                          <a:latin typeface="Times New Roman"/>
                          <a:cs typeface="Times New Roman"/>
                        </a:rPr>
                        <a:t>)	</a:t>
                      </a:r>
                      <a:r>
                        <a:rPr sz="450" spc="5" dirty="0">
                          <a:latin typeface="Times New Roman"/>
                          <a:cs typeface="Times New Roman"/>
                        </a:rPr>
                        <a:t>2</a:t>
                      </a:r>
                      <a:r>
                        <a:rPr sz="450" dirty="0">
                          <a:latin typeface="Times New Roman"/>
                          <a:cs typeface="Times New Roman"/>
                        </a:rPr>
                        <a:t>5.000</a:t>
                      </a:r>
                      <a:r>
                        <a:rPr sz="450" spc="-25" dirty="0">
                          <a:latin typeface="Times New Roman"/>
                          <a:cs typeface="Times New Roman"/>
                        </a:rPr>
                        <a:t> </a:t>
                      </a:r>
                      <a:r>
                        <a:rPr sz="450" spc="-10" dirty="0">
                          <a:latin typeface="Times New Roman"/>
                          <a:cs typeface="Times New Roman"/>
                        </a:rPr>
                        <a:t>T</a:t>
                      </a:r>
                      <a:r>
                        <a:rPr sz="450" dirty="0">
                          <a:latin typeface="Times New Roman"/>
                          <a:cs typeface="Times New Roman"/>
                        </a:rPr>
                        <a:t>L</a:t>
                      </a:r>
                      <a:endParaRPr sz="450">
                        <a:latin typeface="Times New Roman"/>
                        <a:cs typeface="Times New Roman"/>
                      </a:endParaRPr>
                    </a:p>
                    <a:p>
                      <a:pPr>
                        <a:lnSpc>
                          <a:spcPct val="100000"/>
                        </a:lnSpc>
                        <a:spcBef>
                          <a:spcPts val="15"/>
                        </a:spcBef>
                        <a:buFont typeface="Times New Roman"/>
                        <a:buChar char="-"/>
                      </a:pPr>
                      <a:endParaRPr sz="500">
                        <a:latin typeface="Times New Roman"/>
                        <a:cs typeface="Times New Roman"/>
                      </a:endParaRPr>
                    </a:p>
                    <a:p>
                      <a:pPr marL="27305">
                        <a:lnSpc>
                          <a:spcPct val="100000"/>
                        </a:lnSpc>
                        <a:tabLst>
                          <a:tab pos="1367790" algn="l"/>
                        </a:tabLst>
                      </a:pPr>
                      <a:r>
                        <a:rPr sz="450" b="1" i="1" dirty="0">
                          <a:latin typeface="Times New Roman"/>
                          <a:cs typeface="Times New Roman"/>
                        </a:rPr>
                        <a:t>S</a:t>
                      </a:r>
                      <a:r>
                        <a:rPr sz="450" b="1" i="1" spc="5" dirty="0">
                          <a:latin typeface="Times New Roman"/>
                          <a:cs typeface="Times New Roman"/>
                        </a:rPr>
                        <a:t>a</a:t>
                      </a:r>
                      <a:r>
                        <a:rPr sz="450" b="1" i="1" dirty="0">
                          <a:latin typeface="Times New Roman"/>
                          <a:cs typeface="Times New Roman"/>
                        </a:rPr>
                        <a:t>bit</a:t>
                      </a:r>
                      <a:r>
                        <a:rPr sz="450" b="1" i="1" spc="-5" dirty="0">
                          <a:latin typeface="Times New Roman"/>
                          <a:cs typeface="Times New Roman"/>
                        </a:rPr>
                        <a:t> </a:t>
                      </a:r>
                      <a:r>
                        <a:rPr sz="450" b="1" i="1" spc="5" dirty="0">
                          <a:latin typeface="Times New Roman"/>
                          <a:cs typeface="Times New Roman"/>
                        </a:rPr>
                        <a:t>g</a:t>
                      </a:r>
                      <a:r>
                        <a:rPr sz="450" b="1" i="1" dirty="0">
                          <a:latin typeface="Times New Roman"/>
                          <a:cs typeface="Times New Roman"/>
                        </a:rPr>
                        <a:t>id</a:t>
                      </a:r>
                      <a:r>
                        <a:rPr sz="450" b="1" i="1" spc="-5" dirty="0">
                          <a:latin typeface="Times New Roman"/>
                          <a:cs typeface="Times New Roman"/>
                        </a:rPr>
                        <a:t>e</a:t>
                      </a:r>
                      <a:r>
                        <a:rPr sz="450" b="1" i="1" dirty="0">
                          <a:latin typeface="Times New Roman"/>
                          <a:cs typeface="Times New Roman"/>
                        </a:rPr>
                        <a:t>r</a:t>
                      </a:r>
                      <a:r>
                        <a:rPr sz="450" b="1" i="1" spc="-10" dirty="0">
                          <a:latin typeface="Times New Roman"/>
                          <a:cs typeface="Times New Roman"/>
                        </a:rPr>
                        <a:t> </a:t>
                      </a:r>
                      <a:r>
                        <a:rPr sz="450" b="1" i="1" spc="5" dirty="0">
                          <a:latin typeface="Times New Roman"/>
                          <a:cs typeface="Times New Roman"/>
                        </a:rPr>
                        <a:t>t</a:t>
                      </a:r>
                      <a:r>
                        <a:rPr sz="450" b="1" i="1" dirty="0">
                          <a:latin typeface="Times New Roman"/>
                          <a:cs typeface="Times New Roman"/>
                        </a:rPr>
                        <a:t>opl</a:t>
                      </a:r>
                      <a:r>
                        <a:rPr sz="450" b="1" i="1" spc="5" dirty="0">
                          <a:latin typeface="Times New Roman"/>
                          <a:cs typeface="Times New Roman"/>
                        </a:rPr>
                        <a:t>a</a:t>
                      </a:r>
                      <a:r>
                        <a:rPr sz="450" b="1" i="1" spc="-5" dirty="0">
                          <a:latin typeface="Times New Roman"/>
                          <a:cs typeface="Times New Roman"/>
                        </a:rPr>
                        <a:t>m</a:t>
                      </a:r>
                      <a:r>
                        <a:rPr sz="450" b="1" i="1" dirty="0">
                          <a:latin typeface="Times New Roman"/>
                          <a:cs typeface="Times New Roman"/>
                        </a:rPr>
                        <a:t>ı</a:t>
                      </a:r>
                      <a:r>
                        <a:rPr sz="450" b="1" i="1" spc="-5" dirty="0">
                          <a:latin typeface="Times New Roman"/>
                          <a:cs typeface="Times New Roman"/>
                        </a:rPr>
                        <a:t> (</a:t>
                      </a:r>
                      <a:r>
                        <a:rPr sz="450" b="1" i="1" dirty="0">
                          <a:latin typeface="Times New Roman"/>
                          <a:cs typeface="Times New Roman"/>
                        </a:rPr>
                        <a:t>a)	</a:t>
                      </a:r>
                      <a:r>
                        <a:rPr sz="450" b="1" i="1" spc="5" dirty="0">
                          <a:latin typeface="Times New Roman"/>
                          <a:cs typeface="Times New Roman"/>
                        </a:rPr>
                        <a:t>7</a:t>
                      </a:r>
                      <a:r>
                        <a:rPr sz="450" b="1" i="1" dirty="0">
                          <a:latin typeface="Times New Roman"/>
                          <a:cs typeface="Times New Roman"/>
                        </a:rPr>
                        <a:t>5.000</a:t>
                      </a:r>
                      <a:r>
                        <a:rPr sz="450" b="1" i="1" spc="-25" dirty="0">
                          <a:latin typeface="Times New Roman"/>
                          <a:cs typeface="Times New Roman"/>
                        </a:rPr>
                        <a:t> </a:t>
                      </a:r>
                      <a:r>
                        <a:rPr sz="450" b="1" i="1" dirty="0">
                          <a:latin typeface="Times New Roman"/>
                          <a:cs typeface="Times New Roman"/>
                        </a:rPr>
                        <a:t>TL</a:t>
                      </a:r>
                      <a:endParaRPr sz="450">
                        <a:latin typeface="Times New Roman"/>
                        <a:cs typeface="Times New Roman"/>
                      </a:endParaRPr>
                    </a:p>
                    <a:p>
                      <a:pPr>
                        <a:lnSpc>
                          <a:spcPct val="100000"/>
                        </a:lnSpc>
                        <a:spcBef>
                          <a:spcPts val="10"/>
                        </a:spcBef>
                      </a:pPr>
                      <a:endParaRPr sz="500">
                        <a:latin typeface="Times New Roman"/>
                        <a:cs typeface="Times New Roman"/>
                      </a:endParaRPr>
                    </a:p>
                    <a:p>
                      <a:pPr marL="27305">
                        <a:lnSpc>
                          <a:spcPct val="100000"/>
                        </a:lnSpc>
                        <a:spcBef>
                          <a:spcPts val="5"/>
                        </a:spcBef>
                      </a:pPr>
                      <a:r>
                        <a:rPr sz="450" b="1" u="sng" dirty="0">
                          <a:uFill>
                            <a:solidFill>
                              <a:srgbClr val="000000"/>
                            </a:solidFill>
                          </a:uFill>
                          <a:latin typeface="Times New Roman"/>
                          <a:cs typeface="Times New Roman"/>
                        </a:rPr>
                        <a:t>Değişken</a:t>
                      </a:r>
                      <a:r>
                        <a:rPr sz="450" b="1" u="sng" spc="25" dirty="0">
                          <a:uFill>
                            <a:solidFill>
                              <a:srgbClr val="000000"/>
                            </a:solidFill>
                          </a:uFill>
                          <a:latin typeface="Times New Roman"/>
                          <a:cs typeface="Times New Roman"/>
                        </a:rPr>
                        <a:t> </a:t>
                      </a:r>
                      <a:r>
                        <a:rPr sz="450" b="1" u="sng" spc="5" dirty="0">
                          <a:uFill>
                            <a:solidFill>
                              <a:srgbClr val="000000"/>
                            </a:solidFill>
                          </a:uFill>
                          <a:latin typeface="Times New Roman"/>
                          <a:cs typeface="Times New Roman"/>
                        </a:rPr>
                        <a:t>giderler</a:t>
                      </a:r>
                      <a:r>
                        <a:rPr sz="450" b="1" spc="5" dirty="0">
                          <a:latin typeface="Times New Roman"/>
                          <a:cs typeface="Times New Roman"/>
                        </a:rPr>
                        <a:t>:</a:t>
                      </a:r>
                      <a:endParaRPr sz="450">
                        <a:latin typeface="Times New Roman"/>
                        <a:cs typeface="Times New Roman"/>
                      </a:endParaRPr>
                    </a:p>
                    <a:p>
                      <a:pPr marL="62230" indent="-35560">
                        <a:lnSpc>
                          <a:spcPct val="100000"/>
                        </a:lnSpc>
                        <a:spcBef>
                          <a:spcPts val="20"/>
                        </a:spcBef>
                        <a:buChar char="-"/>
                        <a:tabLst>
                          <a:tab pos="62865" algn="l"/>
                          <a:tab pos="1367790" algn="l"/>
                        </a:tabLst>
                      </a:pPr>
                      <a:r>
                        <a:rPr sz="450" spc="-5" dirty="0">
                          <a:latin typeface="Times New Roman"/>
                          <a:cs typeface="Times New Roman"/>
                        </a:rPr>
                        <a:t>D</a:t>
                      </a:r>
                      <a:r>
                        <a:rPr sz="450" dirty="0">
                          <a:latin typeface="Times New Roman"/>
                          <a:cs typeface="Times New Roman"/>
                        </a:rPr>
                        <a:t>i</a:t>
                      </a:r>
                      <a:r>
                        <a:rPr sz="450" spc="-5" dirty="0">
                          <a:latin typeface="Times New Roman"/>
                          <a:cs typeface="Times New Roman"/>
                        </a:rPr>
                        <a:t>rek</a:t>
                      </a:r>
                      <a:r>
                        <a:rPr sz="450" dirty="0">
                          <a:latin typeface="Times New Roman"/>
                          <a:cs typeface="Times New Roman"/>
                        </a:rPr>
                        <a:t>t</a:t>
                      </a:r>
                      <a:r>
                        <a:rPr sz="450" spc="15" dirty="0">
                          <a:latin typeface="Times New Roman"/>
                          <a:cs typeface="Times New Roman"/>
                        </a:rPr>
                        <a:t> </a:t>
                      </a:r>
                      <a:r>
                        <a:rPr sz="450" dirty="0">
                          <a:latin typeface="Times New Roman"/>
                          <a:cs typeface="Times New Roman"/>
                        </a:rPr>
                        <a:t>h</a:t>
                      </a:r>
                      <a:r>
                        <a:rPr sz="450" spc="-5" dirty="0">
                          <a:latin typeface="Times New Roman"/>
                          <a:cs typeface="Times New Roman"/>
                        </a:rPr>
                        <a:t>a</a:t>
                      </a:r>
                      <a:r>
                        <a:rPr sz="450" spc="-20" dirty="0">
                          <a:latin typeface="Times New Roman"/>
                          <a:cs typeface="Times New Roman"/>
                        </a:rPr>
                        <a:t>m</a:t>
                      </a:r>
                      <a:r>
                        <a:rPr sz="450" spc="-15" dirty="0">
                          <a:latin typeface="Times New Roman"/>
                          <a:cs typeface="Times New Roman"/>
                        </a:rPr>
                        <a:t>m</a:t>
                      </a:r>
                      <a:r>
                        <a:rPr sz="450" spc="-10" dirty="0">
                          <a:latin typeface="Times New Roman"/>
                          <a:cs typeface="Times New Roman"/>
                        </a:rPr>
                        <a:t>a</a:t>
                      </a:r>
                      <a:r>
                        <a:rPr sz="450" dirty="0">
                          <a:latin typeface="Times New Roman"/>
                          <a:cs typeface="Times New Roman"/>
                        </a:rPr>
                        <a:t>d</a:t>
                      </a:r>
                      <a:r>
                        <a:rPr sz="450" spc="5" dirty="0">
                          <a:latin typeface="Times New Roman"/>
                          <a:cs typeface="Times New Roman"/>
                        </a:rPr>
                        <a:t>d</a:t>
                      </a:r>
                      <a:r>
                        <a:rPr sz="450" dirty="0">
                          <a:latin typeface="Times New Roman"/>
                          <a:cs typeface="Times New Roman"/>
                        </a:rPr>
                        <a:t>e</a:t>
                      </a:r>
                      <a:r>
                        <a:rPr sz="450" spc="40" dirty="0">
                          <a:latin typeface="Times New Roman"/>
                          <a:cs typeface="Times New Roman"/>
                        </a:rPr>
                        <a:t> </a:t>
                      </a:r>
                      <a:r>
                        <a:rPr sz="450" spc="-10" dirty="0">
                          <a:latin typeface="Times New Roman"/>
                          <a:cs typeface="Times New Roman"/>
                        </a:rPr>
                        <a:t>g</a:t>
                      </a:r>
                      <a:r>
                        <a:rPr sz="450" spc="5" dirty="0">
                          <a:latin typeface="Times New Roman"/>
                          <a:cs typeface="Times New Roman"/>
                        </a:rPr>
                        <a:t>i</a:t>
                      </a:r>
                      <a:r>
                        <a:rPr sz="450" dirty="0">
                          <a:latin typeface="Times New Roman"/>
                          <a:cs typeface="Times New Roman"/>
                        </a:rPr>
                        <a:t>d</a:t>
                      </a:r>
                      <a:r>
                        <a:rPr sz="450" spc="-10" dirty="0">
                          <a:latin typeface="Times New Roman"/>
                          <a:cs typeface="Times New Roman"/>
                        </a:rPr>
                        <a:t>e</a:t>
                      </a:r>
                      <a:r>
                        <a:rPr sz="450" dirty="0">
                          <a:latin typeface="Times New Roman"/>
                          <a:cs typeface="Times New Roman"/>
                        </a:rPr>
                        <a:t>rl</a:t>
                      </a:r>
                      <a:r>
                        <a:rPr sz="450" spc="-5" dirty="0">
                          <a:latin typeface="Times New Roman"/>
                          <a:cs typeface="Times New Roman"/>
                        </a:rPr>
                        <a:t>er</a:t>
                      </a:r>
                      <a:r>
                        <a:rPr sz="450" dirty="0">
                          <a:latin typeface="Times New Roman"/>
                          <a:cs typeface="Times New Roman"/>
                        </a:rPr>
                        <a:t>i	</a:t>
                      </a:r>
                      <a:r>
                        <a:rPr sz="450" spc="5" dirty="0">
                          <a:latin typeface="Times New Roman"/>
                          <a:cs typeface="Times New Roman"/>
                        </a:rPr>
                        <a:t>1</a:t>
                      </a:r>
                      <a:r>
                        <a:rPr sz="450" dirty="0">
                          <a:latin typeface="Times New Roman"/>
                          <a:cs typeface="Times New Roman"/>
                        </a:rPr>
                        <a:t>,</a:t>
                      </a:r>
                      <a:r>
                        <a:rPr sz="450" spc="5" dirty="0">
                          <a:latin typeface="Times New Roman"/>
                          <a:cs typeface="Times New Roman"/>
                        </a:rPr>
                        <a:t>5</a:t>
                      </a:r>
                      <a:r>
                        <a:rPr sz="450" dirty="0">
                          <a:latin typeface="Times New Roman"/>
                          <a:cs typeface="Times New Roman"/>
                        </a:rPr>
                        <a:t>0</a:t>
                      </a:r>
                      <a:r>
                        <a:rPr sz="450" spc="-15" dirty="0">
                          <a:latin typeface="Times New Roman"/>
                          <a:cs typeface="Times New Roman"/>
                        </a:rPr>
                        <a:t> </a:t>
                      </a:r>
                      <a:r>
                        <a:rPr sz="450" spc="-10" dirty="0">
                          <a:latin typeface="Times New Roman"/>
                          <a:cs typeface="Times New Roman"/>
                        </a:rPr>
                        <a:t>TL</a:t>
                      </a:r>
                      <a:r>
                        <a:rPr sz="450" spc="5" dirty="0">
                          <a:latin typeface="Times New Roman"/>
                          <a:cs typeface="Times New Roman"/>
                        </a:rPr>
                        <a:t>/</a:t>
                      </a:r>
                      <a:r>
                        <a:rPr sz="450" spc="-10" dirty="0">
                          <a:latin typeface="Times New Roman"/>
                          <a:cs typeface="Times New Roman"/>
                        </a:rPr>
                        <a:t>b</a:t>
                      </a:r>
                      <a:r>
                        <a:rPr sz="450" dirty="0">
                          <a:latin typeface="Times New Roman"/>
                          <a:cs typeface="Times New Roman"/>
                        </a:rPr>
                        <a:t>irim</a:t>
                      </a:r>
                      <a:endParaRPr sz="450">
                        <a:latin typeface="Times New Roman"/>
                        <a:cs typeface="Times New Roman"/>
                      </a:endParaRPr>
                    </a:p>
                    <a:p>
                      <a:pPr marL="62230" indent="-35560">
                        <a:lnSpc>
                          <a:spcPct val="100000"/>
                        </a:lnSpc>
                        <a:spcBef>
                          <a:spcPts val="25"/>
                        </a:spcBef>
                        <a:buChar char="-"/>
                        <a:tabLst>
                          <a:tab pos="62865" algn="l"/>
                          <a:tab pos="1367790" algn="l"/>
                        </a:tabLst>
                      </a:pPr>
                      <a:r>
                        <a:rPr sz="450" spc="-5" dirty="0">
                          <a:latin typeface="Times New Roman"/>
                          <a:cs typeface="Times New Roman"/>
                        </a:rPr>
                        <a:t>D</a:t>
                      </a:r>
                      <a:r>
                        <a:rPr sz="450" dirty="0">
                          <a:latin typeface="Times New Roman"/>
                          <a:cs typeface="Times New Roman"/>
                        </a:rPr>
                        <a:t>i</a:t>
                      </a:r>
                      <a:r>
                        <a:rPr sz="450" spc="-5" dirty="0">
                          <a:latin typeface="Times New Roman"/>
                          <a:cs typeface="Times New Roman"/>
                        </a:rPr>
                        <a:t>rek</a:t>
                      </a:r>
                      <a:r>
                        <a:rPr sz="450" dirty="0">
                          <a:latin typeface="Times New Roman"/>
                          <a:cs typeface="Times New Roman"/>
                        </a:rPr>
                        <a:t>t</a:t>
                      </a:r>
                      <a:r>
                        <a:rPr sz="450" spc="15" dirty="0">
                          <a:latin typeface="Times New Roman"/>
                          <a:cs typeface="Times New Roman"/>
                        </a:rPr>
                        <a:t> </a:t>
                      </a:r>
                      <a:r>
                        <a:rPr sz="450" dirty="0">
                          <a:latin typeface="Times New Roman"/>
                          <a:cs typeface="Times New Roman"/>
                        </a:rPr>
                        <a:t>iş</a:t>
                      </a:r>
                      <a:r>
                        <a:rPr sz="450" spc="-10" dirty="0">
                          <a:latin typeface="Times New Roman"/>
                          <a:cs typeface="Times New Roman"/>
                        </a:rPr>
                        <a:t>ç</a:t>
                      </a:r>
                      <a:r>
                        <a:rPr sz="450" dirty="0">
                          <a:latin typeface="Times New Roman"/>
                          <a:cs typeface="Times New Roman"/>
                        </a:rPr>
                        <a:t>i</a:t>
                      </a:r>
                      <a:r>
                        <a:rPr sz="450" spc="5" dirty="0">
                          <a:latin typeface="Times New Roman"/>
                          <a:cs typeface="Times New Roman"/>
                        </a:rPr>
                        <a:t>l</a:t>
                      </a:r>
                      <a:r>
                        <a:rPr sz="450" dirty="0">
                          <a:latin typeface="Times New Roman"/>
                          <a:cs typeface="Times New Roman"/>
                        </a:rPr>
                        <a:t>ik</a:t>
                      </a:r>
                      <a:r>
                        <a:rPr sz="450" spc="10" dirty="0">
                          <a:latin typeface="Times New Roman"/>
                          <a:cs typeface="Times New Roman"/>
                        </a:rPr>
                        <a:t> </a:t>
                      </a:r>
                      <a:r>
                        <a:rPr sz="450" spc="-5" dirty="0">
                          <a:latin typeface="Times New Roman"/>
                          <a:cs typeface="Times New Roman"/>
                        </a:rPr>
                        <a:t>g</a:t>
                      </a:r>
                      <a:r>
                        <a:rPr sz="450" dirty="0">
                          <a:latin typeface="Times New Roman"/>
                          <a:cs typeface="Times New Roman"/>
                        </a:rPr>
                        <a:t>id</a:t>
                      </a:r>
                      <a:r>
                        <a:rPr sz="450" spc="-5" dirty="0">
                          <a:latin typeface="Times New Roman"/>
                          <a:cs typeface="Times New Roman"/>
                        </a:rPr>
                        <a:t>er</a:t>
                      </a:r>
                      <a:r>
                        <a:rPr sz="450" dirty="0">
                          <a:latin typeface="Times New Roman"/>
                          <a:cs typeface="Times New Roman"/>
                        </a:rPr>
                        <a:t>l</a:t>
                      </a:r>
                      <a:r>
                        <a:rPr sz="450" spc="-5" dirty="0">
                          <a:latin typeface="Times New Roman"/>
                          <a:cs typeface="Times New Roman"/>
                        </a:rPr>
                        <a:t>er</a:t>
                      </a:r>
                      <a:r>
                        <a:rPr sz="450" dirty="0">
                          <a:latin typeface="Times New Roman"/>
                          <a:cs typeface="Times New Roman"/>
                        </a:rPr>
                        <a:t>i	</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6</a:t>
                      </a:r>
                      <a:r>
                        <a:rPr sz="450" dirty="0">
                          <a:latin typeface="Times New Roman"/>
                          <a:cs typeface="Times New Roman"/>
                        </a:rPr>
                        <a:t>0</a:t>
                      </a:r>
                      <a:r>
                        <a:rPr sz="450" spc="-15" dirty="0">
                          <a:latin typeface="Times New Roman"/>
                          <a:cs typeface="Times New Roman"/>
                        </a:rPr>
                        <a:t> </a:t>
                      </a:r>
                      <a:r>
                        <a:rPr sz="450" spc="-10" dirty="0">
                          <a:latin typeface="Times New Roman"/>
                          <a:cs typeface="Times New Roman"/>
                        </a:rPr>
                        <a:t>TL</a:t>
                      </a:r>
                      <a:r>
                        <a:rPr sz="450" spc="5" dirty="0">
                          <a:latin typeface="Times New Roman"/>
                          <a:cs typeface="Times New Roman"/>
                        </a:rPr>
                        <a:t>/</a:t>
                      </a:r>
                      <a:r>
                        <a:rPr sz="450" spc="-10" dirty="0">
                          <a:latin typeface="Times New Roman"/>
                          <a:cs typeface="Times New Roman"/>
                        </a:rPr>
                        <a:t>b</a:t>
                      </a:r>
                      <a:r>
                        <a:rPr sz="450" dirty="0">
                          <a:latin typeface="Times New Roman"/>
                          <a:cs typeface="Times New Roman"/>
                        </a:rPr>
                        <a:t>irim</a:t>
                      </a:r>
                      <a:endParaRPr sz="450">
                        <a:latin typeface="Times New Roman"/>
                        <a:cs typeface="Times New Roman"/>
                      </a:endParaRPr>
                    </a:p>
                    <a:p>
                      <a:pPr marL="62230" indent="-35560">
                        <a:lnSpc>
                          <a:spcPct val="100000"/>
                        </a:lnSpc>
                        <a:spcBef>
                          <a:spcPts val="25"/>
                        </a:spcBef>
                        <a:buChar char="-"/>
                        <a:tabLst>
                          <a:tab pos="62865" algn="l"/>
                          <a:tab pos="1367790" algn="l"/>
                        </a:tabLst>
                      </a:pPr>
                      <a:r>
                        <a:rPr sz="450" dirty="0">
                          <a:latin typeface="Times New Roman"/>
                          <a:cs typeface="Times New Roman"/>
                        </a:rPr>
                        <a:t>En</a:t>
                      </a:r>
                      <a:r>
                        <a:rPr sz="450" spc="-10" dirty="0">
                          <a:latin typeface="Times New Roman"/>
                          <a:cs typeface="Times New Roman"/>
                        </a:rPr>
                        <a:t>e</a:t>
                      </a:r>
                      <a:r>
                        <a:rPr sz="450" dirty="0">
                          <a:latin typeface="Times New Roman"/>
                          <a:cs typeface="Times New Roman"/>
                        </a:rPr>
                        <a:t>rji</a:t>
                      </a:r>
                      <a:r>
                        <a:rPr sz="450" spc="10" dirty="0">
                          <a:latin typeface="Times New Roman"/>
                          <a:cs typeface="Times New Roman"/>
                        </a:rPr>
                        <a:t> </a:t>
                      </a:r>
                      <a:r>
                        <a:rPr sz="450" spc="-10" dirty="0">
                          <a:latin typeface="Times New Roman"/>
                          <a:cs typeface="Times New Roman"/>
                        </a:rPr>
                        <a:t>g</a:t>
                      </a:r>
                      <a:r>
                        <a:rPr sz="450" spc="5" dirty="0">
                          <a:latin typeface="Times New Roman"/>
                          <a:cs typeface="Times New Roman"/>
                        </a:rPr>
                        <a:t>i</a:t>
                      </a:r>
                      <a:r>
                        <a:rPr sz="450" dirty="0">
                          <a:latin typeface="Times New Roman"/>
                          <a:cs typeface="Times New Roman"/>
                        </a:rPr>
                        <a:t>d</a:t>
                      </a:r>
                      <a:r>
                        <a:rPr sz="450" spc="-5" dirty="0">
                          <a:latin typeface="Times New Roman"/>
                          <a:cs typeface="Times New Roman"/>
                        </a:rPr>
                        <a:t>er</a:t>
                      </a:r>
                      <a:r>
                        <a:rPr sz="450" dirty="0">
                          <a:latin typeface="Times New Roman"/>
                          <a:cs typeface="Times New Roman"/>
                        </a:rPr>
                        <a:t>l</a:t>
                      </a:r>
                      <a:r>
                        <a:rPr sz="450" spc="-5" dirty="0">
                          <a:latin typeface="Times New Roman"/>
                          <a:cs typeface="Times New Roman"/>
                        </a:rPr>
                        <a:t>er</a:t>
                      </a:r>
                      <a:r>
                        <a:rPr sz="450" dirty="0">
                          <a:latin typeface="Times New Roman"/>
                          <a:cs typeface="Times New Roman"/>
                        </a:rPr>
                        <a:t>i	</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0</a:t>
                      </a:r>
                      <a:r>
                        <a:rPr sz="450" spc="-15" dirty="0">
                          <a:latin typeface="Times New Roman"/>
                          <a:cs typeface="Times New Roman"/>
                        </a:rPr>
                        <a:t> </a:t>
                      </a:r>
                      <a:r>
                        <a:rPr sz="450" spc="-10" dirty="0">
                          <a:latin typeface="Times New Roman"/>
                          <a:cs typeface="Times New Roman"/>
                        </a:rPr>
                        <a:t>TL</a:t>
                      </a:r>
                      <a:r>
                        <a:rPr sz="450" spc="5" dirty="0">
                          <a:latin typeface="Times New Roman"/>
                          <a:cs typeface="Times New Roman"/>
                        </a:rPr>
                        <a:t>/</a:t>
                      </a:r>
                      <a:r>
                        <a:rPr sz="450" spc="-10" dirty="0">
                          <a:latin typeface="Times New Roman"/>
                          <a:cs typeface="Times New Roman"/>
                        </a:rPr>
                        <a:t>b</a:t>
                      </a:r>
                      <a:r>
                        <a:rPr sz="450" dirty="0">
                          <a:latin typeface="Times New Roman"/>
                          <a:cs typeface="Times New Roman"/>
                        </a:rPr>
                        <a:t>irim</a:t>
                      </a:r>
                      <a:endParaRPr sz="450">
                        <a:latin typeface="Times New Roman"/>
                        <a:cs typeface="Times New Roman"/>
                      </a:endParaRPr>
                    </a:p>
                    <a:p>
                      <a:pPr marL="62230" indent="-35560">
                        <a:lnSpc>
                          <a:spcPct val="100000"/>
                        </a:lnSpc>
                        <a:spcBef>
                          <a:spcPts val="25"/>
                        </a:spcBef>
                        <a:buChar char="-"/>
                        <a:tabLst>
                          <a:tab pos="62865" algn="l"/>
                          <a:tab pos="1367790" algn="l"/>
                        </a:tabLst>
                      </a:pPr>
                      <a:r>
                        <a:rPr sz="450" dirty="0">
                          <a:latin typeface="Times New Roman"/>
                          <a:cs typeface="Times New Roman"/>
                        </a:rPr>
                        <a:t>P</a:t>
                      </a:r>
                      <a:r>
                        <a:rPr sz="450" spc="-5" dirty="0">
                          <a:latin typeface="Times New Roman"/>
                          <a:cs typeface="Times New Roman"/>
                        </a:rPr>
                        <a:t>az</a:t>
                      </a:r>
                      <a:r>
                        <a:rPr sz="450" spc="-10" dirty="0">
                          <a:latin typeface="Times New Roman"/>
                          <a:cs typeface="Times New Roman"/>
                        </a:rPr>
                        <a:t>a</a:t>
                      </a:r>
                      <a:r>
                        <a:rPr sz="450" spc="-5" dirty="0">
                          <a:latin typeface="Times New Roman"/>
                          <a:cs typeface="Times New Roman"/>
                        </a:rPr>
                        <a:t>r</a:t>
                      </a:r>
                      <a:r>
                        <a:rPr sz="450" spc="5" dirty="0">
                          <a:latin typeface="Times New Roman"/>
                          <a:cs typeface="Times New Roman"/>
                        </a:rPr>
                        <a:t>l</a:t>
                      </a:r>
                      <a:r>
                        <a:rPr sz="450" spc="-10" dirty="0">
                          <a:latin typeface="Times New Roman"/>
                          <a:cs typeface="Times New Roman"/>
                        </a:rPr>
                        <a:t>a</a:t>
                      </a:r>
                      <a:r>
                        <a:rPr sz="450" spc="-15" dirty="0">
                          <a:latin typeface="Times New Roman"/>
                          <a:cs typeface="Times New Roman"/>
                        </a:rPr>
                        <a:t>m</a:t>
                      </a:r>
                      <a:r>
                        <a:rPr sz="450" dirty="0">
                          <a:latin typeface="Times New Roman"/>
                          <a:cs typeface="Times New Roman"/>
                        </a:rPr>
                        <a:t>a</a:t>
                      </a:r>
                      <a:r>
                        <a:rPr sz="450" spc="40" dirty="0">
                          <a:latin typeface="Times New Roman"/>
                          <a:cs typeface="Times New Roman"/>
                        </a:rPr>
                        <a:t> </a:t>
                      </a:r>
                      <a:r>
                        <a:rPr sz="450" spc="-10" dirty="0">
                          <a:latin typeface="Times New Roman"/>
                          <a:cs typeface="Times New Roman"/>
                        </a:rPr>
                        <a:t>g</a:t>
                      </a:r>
                      <a:r>
                        <a:rPr sz="450" dirty="0">
                          <a:latin typeface="Times New Roman"/>
                          <a:cs typeface="Times New Roman"/>
                        </a:rPr>
                        <a:t>i</a:t>
                      </a:r>
                      <a:r>
                        <a:rPr sz="450" spc="5" dirty="0">
                          <a:latin typeface="Times New Roman"/>
                          <a:cs typeface="Times New Roman"/>
                        </a:rPr>
                        <a:t>d</a:t>
                      </a:r>
                      <a:r>
                        <a:rPr sz="450" spc="-10" dirty="0">
                          <a:latin typeface="Times New Roman"/>
                          <a:cs typeface="Times New Roman"/>
                        </a:rPr>
                        <a:t>e</a:t>
                      </a:r>
                      <a:r>
                        <a:rPr sz="450" dirty="0">
                          <a:latin typeface="Times New Roman"/>
                          <a:cs typeface="Times New Roman"/>
                        </a:rPr>
                        <a:t>rl</a:t>
                      </a:r>
                      <a:r>
                        <a:rPr sz="450" spc="-10" dirty="0">
                          <a:latin typeface="Times New Roman"/>
                          <a:cs typeface="Times New Roman"/>
                        </a:rPr>
                        <a:t>e</a:t>
                      </a:r>
                      <a:r>
                        <a:rPr sz="450" dirty="0">
                          <a:latin typeface="Times New Roman"/>
                          <a:cs typeface="Times New Roman"/>
                        </a:rPr>
                        <a:t>ri</a:t>
                      </a:r>
                      <a:r>
                        <a:rPr sz="450" spc="15" dirty="0">
                          <a:latin typeface="Times New Roman"/>
                          <a:cs typeface="Times New Roman"/>
                        </a:rPr>
                        <a:t> </a:t>
                      </a:r>
                      <a:r>
                        <a:rPr sz="450" dirty="0">
                          <a:latin typeface="Times New Roman"/>
                          <a:cs typeface="Times New Roman"/>
                        </a:rPr>
                        <a:t>(d</a:t>
                      </a:r>
                      <a:r>
                        <a:rPr sz="450" spc="-10" dirty="0">
                          <a:latin typeface="Times New Roman"/>
                          <a:cs typeface="Times New Roman"/>
                        </a:rPr>
                        <a:t>e</a:t>
                      </a:r>
                      <a:r>
                        <a:rPr sz="450" spc="-5" dirty="0">
                          <a:latin typeface="Times New Roman"/>
                          <a:cs typeface="Times New Roman"/>
                        </a:rPr>
                        <a:t>ğ</a:t>
                      </a:r>
                      <a:r>
                        <a:rPr sz="450" dirty="0">
                          <a:latin typeface="Times New Roman"/>
                          <a:cs typeface="Times New Roman"/>
                        </a:rPr>
                        <a:t>iş</a:t>
                      </a:r>
                      <a:r>
                        <a:rPr sz="450" spc="-5" dirty="0">
                          <a:latin typeface="Times New Roman"/>
                          <a:cs typeface="Times New Roman"/>
                        </a:rPr>
                        <a:t>k</a:t>
                      </a:r>
                      <a:r>
                        <a:rPr sz="450" spc="-10" dirty="0">
                          <a:latin typeface="Times New Roman"/>
                          <a:cs typeface="Times New Roman"/>
                        </a:rPr>
                        <a:t>e</a:t>
                      </a:r>
                      <a:r>
                        <a:rPr sz="450" dirty="0">
                          <a:latin typeface="Times New Roman"/>
                          <a:cs typeface="Times New Roman"/>
                        </a:rPr>
                        <a:t>n</a:t>
                      </a:r>
                      <a:r>
                        <a:rPr sz="450" spc="25" dirty="0">
                          <a:latin typeface="Times New Roman"/>
                          <a:cs typeface="Times New Roman"/>
                        </a:rPr>
                        <a:t> </a:t>
                      </a:r>
                      <a:r>
                        <a:rPr sz="450" spc="-10" dirty="0">
                          <a:latin typeface="Times New Roman"/>
                          <a:cs typeface="Times New Roman"/>
                        </a:rPr>
                        <a:t>k</a:t>
                      </a:r>
                      <a:r>
                        <a:rPr sz="450" spc="5" dirty="0">
                          <a:latin typeface="Times New Roman"/>
                          <a:cs typeface="Times New Roman"/>
                        </a:rPr>
                        <a:t>ı</a:t>
                      </a:r>
                      <a:r>
                        <a:rPr sz="450" spc="-5" dirty="0">
                          <a:latin typeface="Times New Roman"/>
                          <a:cs typeface="Times New Roman"/>
                        </a:rPr>
                        <a:t>s</a:t>
                      </a:r>
                      <a:r>
                        <a:rPr sz="450" dirty="0">
                          <a:latin typeface="Times New Roman"/>
                          <a:cs typeface="Times New Roman"/>
                        </a:rPr>
                        <a:t>ı</a:t>
                      </a:r>
                      <a:r>
                        <a:rPr sz="450" spc="-15" dirty="0">
                          <a:latin typeface="Times New Roman"/>
                          <a:cs typeface="Times New Roman"/>
                        </a:rPr>
                        <a:t>m</a:t>
                      </a:r>
                      <a:r>
                        <a:rPr sz="450" dirty="0">
                          <a:latin typeface="Times New Roman"/>
                          <a:cs typeface="Times New Roman"/>
                        </a:rPr>
                        <a:t>)	</a:t>
                      </a:r>
                      <a:r>
                        <a:rPr sz="450" spc="5" dirty="0">
                          <a:latin typeface="Times New Roman"/>
                          <a:cs typeface="Times New Roman"/>
                        </a:rPr>
                        <a:t>0</a:t>
                      </a:r>
                      <a:r>
                        <a:rPr sz="450" dirty="0">
                          <a:latin typeface="Times New Roman"/>
                          <a:cs typeface="Times New Roman"/>
                        </a:rPr>
                        <a:t>,</a:t>
                      </a:r>
                      <a:r>
                        <a:rPr sz="450" spc="5" dirty="0">
                          <a:latin typeface="Times New Roman"/>
                          <a:cs typeface="Times New Roman"/>
                        </a:rPr>
                        <a:t>2</a:t>
                      </a:r>
                      <a:r>
                        <a:rPr sz="450" dirty="0">
                          <a:latin typeface="Times New Roman"/>
                          <a:cs typeface="Times New Roman"/>
                        </a:rPr>
                        <a:t>0</a:t>
                      </a:r>
                      <a:r>
                        <a:rPr sz="450" spc="-15" dirty="0">
                          <a:latin typeface="Times New Roman"/>
                          <a:cs typeface="Times New Roman"/>
                        </a:rPr>
                        <a:t> </a:t>
                      </a:r>
                      <a:r>
                        <a:rPr sz="450" spc="-10" dirty="0">
                          <a:latin typeface="Times New Roman"/>
                          <a:cs typeface="Times New Roman"/>
                        </a:rPr>
                        <a:t>TL</a:t>
                      </a:r>
                      <a:r>
                        <a:rPr sz="450" spc="5" dirty="0">
                          <a:latin typeface="Times New Roman"/>
                          <a:cs typeface="Times New Roman"/>
                        </a:rPr>
                        <a:t>/</a:t>
                      </a:r>
                      <a:r>
                        <a:rPr sz="450" spc="-10" dirty="0">
                          <a:latin typeface="Times New Roman"/>
                          <a:cs typeface="Times New Roman"/>
                        </a:rPr>
                        <a:t>b</a:t>
                      </a:r>
                      <a:r>
                        <a:rPr sz="450" dirty="0">
                          <a:latin typeface="Times New Roman"/>
                          <a:cs typeface="Times New Roman"/>
                        </a:rPr>
                        <a:t>irim</a:t>
                      </a:r>
                      <a:endParaRPr sz="450">
                        <a:latin typeface="Times New Roman"/>
                        <a:cs typeface="Times New Roman"/>
                      </a:endParaRPr>
                    </a:p>
                    <a:p>
                      <a:pPr>
                        <a:lnSpc>
                          <a:spcPct val="100000"/>
                        </a:lnSpc>
                        <a:spcBef>
                          <a:spcPts val="10"/>
                        </a:spcBef>
                      </a:pPr>
                      <a:endParaRPr sz="500">
                        <a:latin typeface="Times New Roman"/>
                        <a:cs typeface="Times New Roman"/>
                      </a:endParaRPr>
                    </a:p>
                    <a:p>
                      <a:pPr marL="27305">
                        <a:lnSpc>
                          <a:spcPct val="100000"/>
                        </a:lnSpc>
                        <a:tabLst>
                          <a:tab pos="1367790" algn="l"/>
                        </a:tabLst>
                      </a:pPr>
                      <a:r>
                        <a:rPr sz="450" b="1" i="1" dirty="0">
                          <a:latin typeface="Times New Roman"/>
                          <a:cs typeface="Times New Roman"/>
                        </a:rPr>
                        <a:t>Bi</a:t>
                      </a:r>
                      <a:r>
                        <a:rPr sz="450" b="1" i="1" spc="-5" dirty="0">
                          <a:latin typeface="Times New Roman"/>
                          <a:cs typeface="Times New Roman"/>
                        </a:rPr>
                        <a:t>r</a:t>
                      </a:r>
                      <a:r>
                        <a:rPr sz="450" b="1" i="1" spc="5" dirty="0">
                          <a:latin typeface="Times New Roman"/>
                          <a:cs typeface="Times New Roman"/>
                        </a:rPr>
                        <a:t>i</a:t>
                      </a:r>
                      <a:r>
                        <a:rPr sz="450" b="1" i="1" dirty="0">
                          <a:latin typeface="Times New Roman"/>
                          <a:cs typeface="Times New Roman"/>
                        </a:rPr>
                        <a:t>m</a:t>
                      </a:r>
                      <a:r>
                        <a:rPr sz="450" b="1" i="1" spc="10" dirty="0">
                          <a:latin typeface="Times New Roman"/>
                          <a:cs typeface="Times New Roman"/>
                        </a:rPr>
                        <a:t> </a:t>
                      </a:r>
                      <a:r>
                        <a:rPr sz="450" b="1" i="1" dirty="0">
                          <a:latin typeface="Times New Roman"/>
                          <a:cs typeface="Times New Roman"/>
                        </a:rPr>
                        <a:t>d</a:t>
                      </a:r>
                      <a:r>
                        <a:rPr sz="450" b="1" i="1" spc="-5" dirty="0">
                          <a:latin typeface="Times New Roman"/>
                          <a:cs typeface="Times New Roman"/>
                        </a:rPr>
                        <a:t>e</a:t>
                      </a:r>
                      <a:r>
                        <a:rPr sz="450" b="1" i="1" dirty="0">
                          <a:latin typeface="Times New Roman"/>
                          <a:cs typeface="Times New Roman"/>
                        </a:rPr>
                        <a:t>ği</a:t>
                      </a:r>
                      <a:r>
                        <a:rPr sz="450" b="1" i="1" spc="-5" dirty="0">
                          <a:latin typeface="Times New Roman"/>
                          <a:cs typeface="Times New Roman"/>
                        </a:rPr>
                        <a:t>ş</a:t>
                      </a:r>
                      <a:r>
                        <a:rPr sz="450" b="1" i="1" spc="5" dirty="0">
                          <a:latin typeface="Times New Roman"/>
                          <a:cs typeface="Times New Roman"/>
                        </a:rPr>
                        <a:t>k</a:t>
                      </a:r>
                      <a:r>
                        <a:rPr sz="450" b="1" i="1" spc="-10" dirty="0">
                          <a:latin typeface="Times New Roman"/>
                          <a:cs typeface="Times New Roman"/>
                        </a:rPr>
                        <a:t>e</a:t>
                      </a:r>
                      <a:r>
                        <a:rPr sz="450" b="1" i="1" dirty="0">
                          <a:latin typeface="Times New Roman"/>
                          <a:cs typeface="Times New Roman"/>
                        </a:rPr>
                        <a:t>n gi</a:t>
                      </a:r>
                      <a:r>
                        <a:rPr sz="450" b="1" i="1" spc="5" dirty="0">
                          <a:latin typeface="Times New Roman"/>
                          <a:cs typeface="Times New Roman"/>
                        </a:rPr>
                        <a:t>d</a:t>
                      </a:r>
                      <a:r>
                        <a:rPr sz="450" b="1" i="1" spc="-10" dirty="0">
                          <a:latin typeface="Times New Roman"/>
                          <a:cs typeface="Times New Roman"/>
                        </a:rPr>
                        <a:t>e</a:t>
                      </a:r>
                      <a:r>
                        <a:rPr sz="450" b="1" i="1" dirty="0">
                          <a:latin typeface="Times New Roman"/>
                          <a:cs typeface="Times New Roman"/>
                        </a:rPr>
                        <a:t>r</a:t>
                      </a:r>
                      <a:r>
                        <a:rPr sz="450" b="1" i="1" spc="-5" dirty="0">
                          <a:latin typeface="Times New Roman"/>
                          <a:cs typeface="Times New Roman"/>
                        </a:rPr>
                        <a:t> </a:t>
                      </a:r>
                      <a:r>
                        <a:rPr sz="450" b="1" i="1" dirty="0">
                          <a:latin typeface="Times New Roman"/>
                          <a:cs typeface="Times New Roman"/>
                        </a:rPr>
                        <a:t>to</a:t>
                      </a:r>
                      <a:r>
                        <a:rPr sz="450" b="1" i="1" spc="5" dirty="0">
                          <a:latin typeface="Times New Roman"/>
                          <a:cs typeface="Times New Roman"/>
                        </a:rPr>
                        <a:t>p</a:t>
                      </a:r>
                      <a:r>
                        <a:rPr sz="450" b="1" i="1" dirty="0">
                          <a:latin typeface="Times New Roman"/>
                          <a:cs typeface="Times New Roman"/>
                        </a:rPr>
                        <a:t>la</a:t>
                      </a:r>
                      <a:r>
                        <a:rPr sz="450" b="1" i="1" spc="-5" dirty="0">
                          <a:latin typeface="Times New Roman"/>
                          <a:cs typeface="Times New Roman"/>
                        </a:rPr>
                        <a:t>m</a:t>
                      </a:r>
                      <a:r>
                        <a:rPr sz="450" b="1" i="1" dirty="0">
                          <a:latin typeface="Times New Roman"/>
                          <a:cs typeface="Times New Roman"/>
                        </a:rPr>
                        <a:t>ı</a:t>
                      </a:r>
                      <a:r>
                        <a:rPr sz="450" b="1" i="1" spc="-5" dirty="0">
                          <a:latin typeface="Times New Roman"/>
                          <a:cs typeface="Times New Roman"/>
                        </a:rPr>
                        <a:t> </a:t>
                      </a:r>
                      <a:r>
                        <a:rPr sz="450" b="1" i="1" dirty="0">
                          <a:latin typeface="Times New Roman"/>
                          <a:cs typeface="Times New Roman"/>
                        </a:rPr>
                        <a:t>(b)	</a:t>
                      </a:r>
                      <a:r>
                        <a:rPr sz="450" b="1" i="1" spc="5" dirty="0">
                          <a:latin typeface="Times New Roman"/>
                          <a:cs typeface="Times New Roman"/>
                        </a:rPr>
                        <a:t>2</a:t>
                      </a:r>
                      <a:r>
                        <a:rPr sz="450" b="1" i="1" dirty="0">
                          <a:latin typeface="Times New Roman"/>
                          <a:cs typeface="Times New Roman"/>
                        </a:rPr>
                        <a:t>,</a:t>
                      </a:r>
                      <a:r>
                        <a:rPr sz="450" b="1" i="1" spc="5" dirty="0">
                          <a:latin typeface="Times New Roman"/>
                          <a:cs typeface="Times New Roman"/>
                        </a:rPr>
                        <a:t>5</a:t>
                      </a:r>
                      <a:r>
                        <a:rPr sz="450" b="1" i="1" dirty="0">
                          <a:latin typeface="Times New Roman"/>
                          <a:cs typeface="Times New Roman"/>
                        </a:rPr>
                        <a:t>0</a:t>
                      </a:r>
                      <a:r>
                        <a:rPr sz="450" b="1" i="1" spc="-15" dirty="0">
                          <a:latin typeface="Times New Roman"/>
                          <a:cs typeface="Times New Roman"/>
                        </a:rPr>
                        <a:t> </a:t>
                      </a:r>
                      <a:r>
                        <a:rPr sz="450" b="1" i="1" dirty="0">
                          <a:latin typeface="Times New Roman"/>
                          <a:cs typeface="Times New Roman"/>
                        </a:rPr>
                        <a:t>T</a:t>
                      </a:r>
                      <a:r>
                        <a:rPr sz="450" b="1" i="1" spc="-5" dirty="0">
                          <a:latin typeface="Times New Roman"/>
                          <a:cs typeface="Times New Roman"/>
                        </a:rPr>
                        <a:t>L</a:t>
                      </a:r>
                      <a:r>
                        <a:rPr sz="450" b="1" i="1" spc="5" dirty="0">
                          <a:latin typeface="Times New Roman"/>
                          <a:cs typeface="Times New Roman"/>
                        </a:rPr>
                        <a:t>/</a:t>
                      </a:r>
                      <a:r>
                        <a:rPr sz="450" b="1" i="1" dirty="0">
                          <a:latin typeface="Times New Roman"/>
                          <a:cs typeface="Times New Roman"/>
                        </a:rPr>
                        <a:t>birim</a:t>
                      </a:r>
                      <a:endParaRPr sz="450">
                        <a:latin typeface="Times New Roman"/>
                        <a:cs typeface="Times New Roman"/>
                      </a:endParaRPr>
                    </a:p>
                    <a:p>
                      <a:pPr>
                        <a:lnSpc>
                          <a:spcPct val="100000"/>
                        </a:lnSpc>
                      </a:pPr>
                      <a:endParaRPr sz="500">
                        <a:latin typeface="Times New Roman"/>
                        <a:cs typeface="Times New Roman"/>
                      </a:endParaRPr>
                    </a:p>
                    <a:p>
                      <a:pPr marL="27305">
                        <a:lnSpc>
                          <a:spcPct val="100000"/>
                        </a:lnSpc>
                        <a:spcBef>
                          <a:spcPts val="5"/>
                        </a:spcBef>
                        <a:tabLst>
                          <a:tab pos="1367790" algn="l"/>
                        </a:tabLst>
                      </a:pPr>
                      <a:r>
                        <a:rPr sz="450" dirty="0">
                          <a:latin typeface="Times New Roman"/>
                          <a:cs typeface="Times New Roman"/>
                        </a:rPr>
                        <a:t>Bi</a:t>
                      </a:r>
                      <a:r>
                        <a:rPr sz="450" spc="-5" dirty="0">
                          <a:latin typeface="Times New Roman"/>
                          <a:cs typeface="Times New Roman"/>
                        </a:rPr>
                        <a:t>r</a:t>
                      </a:r>
                      <a:r>
                        <a:rPr sz="450" dirty="0">
                          <a:latin typeface="Times New Roman"/>
                          <a:cs typeface="Times New Roman"/>
                        </a:rPr>
                        <a:t>im</a:t>
                      </a:r>
                      <a:r>
                        <a:rPr sz="450" spc="5" dirty="0">
                          <a:latin typeface="Times New Roman"/>
                          <a:cs typeface="Times New Roman"/>
                        </a:rPr>
                        <a:t> </a:t>
                      </a:r>
                      <a:r>
                        <a:rPr sz="450" spc="-5" dirty="0">
                          <a:latin typeface="Times New Roman"/>
                          <a:cs typeface="Times New Roman"/>
                        </a:rPr>
                        <a:t>sa</a:t>
                      </a:r>
                      <a:r>
                        <a:rPr sz="450" dirty="0">
                          <a:latin typeface="Times New Roman"/>
                          <a:cs typeface="Times New Roman"/>
                        </a:rPr>
                        <a:t>tış</a:t>
                      </a:r>
                      <a:r>
                        <a:rPr sz="450" spc="15" dirty="0">
                          <a:latin typeface="Times New Roman"/>
                          <a:cs typeface="Times New Roman"/>
                        </a:rPr>
                        <a:t> </a:t>
                      </a:r>
                      <a:r>
                        <a:rPr sz="450" spc="-15" dirty="0">
                          <a:latin typeface="Times New Roman"/>
                          <a:cs typeface="Times New Roman"/>
                        </a:rPr>
                        <a:t>f</a:t>
                      </a:r>
                      <a:r>
                        <a:rPr sz="450" dirty="0">
                          <a:latin typeface="Times New Roman"/>
                          <a:cs typeface="Times New Roman"/>
                        </a:rPr>
                        <a:t>i</a:t>
                      </a:r>
                      <a:r>
                        <a:rPr sz="450" spc="-20" dirty="0">
                          <a:latin typeface="Times New Roman"/>
                          <a:cs typeface="Times New Roman"/>
                        </a:rPr>
                        <a:t>y</a:t>
                      </a:r>
                      <a:r>
                        <a:rPr sz="450" spc="-5" dirty="0">
                          <a:latin typeface="Times New Roman"/>
                          <a:cs typeface="Times New Roman"/>
                        </a:rPr>
                        <a:t>a</a:t>
                      </a:r>
                      <a:r>
                        <a:rPr sz="450" dirty="0">
                          <a:latin typeface="Times New Roman"/>
                          <a:cs typeface="Times New Roman"/>
                        </a:rPr>
                        <a:t>tı</a:t>
                      </a:r>
                      <a:r>
                        <a:rPr sz="450" spc="45" dirty="0">
                          <a:latin typeface="Times New Roman"/>
                          <a:cs typeface="Times New Roman"/>
                        </a:rPr>
                        <a:t> </a:t>
                      </a:r>
                      <a:r>
                        <a:rPr sz="450" spc="-5" dirty="0">
                          <a:latin typeface="Times New Roman"/>
                          <a:cs typeface="Times New Roman"/>
                        </a:rPr>
                        <a:t>(s</a:t>
                      </a:r>
                      <a:r>
                        <a:rPr sz="450" dirty="0">
                          <a:latin typeface="Times New Roman"/>
                          <a:cs typeface="Times New Roman"/>
                        </a:rPr>
                        <a:t>)	</a:t>
                      </a:r>
                      <a:r>
                        <a:rPr sz="450" spc="5" dirty="0">
                          <a:latin typeface="Times New Roman"/>
                          <a:cs typeface="Times New Roman"/>
                        </a:rPr>
                        <a:t>3</a:t>
                      </a:r>
                      <a:r>
                        <a:rPr sz="450" dirty="0">
                          <a:latin typeface="Times New Roman"/>
                          <a:cs typeface="Times New Roman"/>
                        </a:rPr>
                        <a:t>,</a:t>
                      </a:r>
                      <a:r>
                        <a:rPr sz="450" spc="5" dirty="0">
                          <a:latin typeface="Times New Roman"/>
                          <a:cs typeface="Times New Roman"/>
                        </a:rPr>
                        <a:t>0</a:t>
                      </a:r>
                      <a:r>
                        <a:rPr sz="450" dirty="0">
                          <a:latin typeface="Times New Roman"/>
                          <a:cs typeface="Times New Roman"/>
                        </a:rPr>
                        <a:t>0</a:t>
                      </a:r>
                      <a:r>
                        <a:rPr sz="450" spc="-15" dirty="0">
                          <a:latin typeface="Times New Roman"/>
                          <a:cs typeface="Times New Roman"/>
                        </a:rPr>
                        <a:t> </a:t>
                      </a:r>
                      <a:r>
                        <a:rPr sz="450" spc="-10" dirty="0">
                          <a:latin typeface="Times New Roman"/>
                          <a:cs typeface="Times New Roman"/>
                        </a:rPr>
                        <a:t>TL</a:t>
                      </a:r>
                      <a:r>
                        <a:rPr sz="450" spc="5" dirty="0">
                          <a:latin typeface="Times New Roman"/>
                          <a:cs typeface="Times New Roman"/>
                        </a:rPr>
                        <a:t>/</a:t>
                      </a:r>
                      <a:r>
                        <a:rPr sz="450" spc="-10" dirty="0">
                          <a:latin typeface="Times New Roman"/>
                          <a:cs typeface="Times New Roman"/>
                        </a:rPr>
                        <a:t>b</a:t>
                      </a:r>
                      <a:r>
                        <a:rPr sz="450" dirty="0">
                          <a:latin typeface="Times New Roman"/>
                          <a:cs typeface="Times New Roman"/>
                        </a:rPr>
                        <a:t>irim</a:t>
                      </a:r>
                      <a:endParaRPr sz="450">
                        <a:latin typeface="Times New Roman"/>
                        <a:cs typeface="Times New Roman"/>
                      </a:endParaRPr>
                    </a:p>
                    <a:p>
                      <a:pPr>
                        <a:lnSpc>
                          <a:spcPct val="100000"/>
                        </a:lnSpc>
                        <a:spcBef>
                          <a:spcPts val="10"/>
                        </a:spcBef>
                      </a:pPr>
                      <a:endParaRPr sz="500">
                        <a:latin typeface="Times New Roman"/>
                        <a:cs typeface="Times New Roman"/>
                      </a:endParaRPr>
                    </a:p>
                    <a:p>
                      <a:pPr marL="27305">
                        <a:lnSpc>
                          <a:spcPct val="100000"/>
                        </a:lnSpc>
                      </a:pPr>
                      <a:r>
                        <a:rPr sz="450" b="1" spc="5" dirty="0">
                          <a:latin typeface="Times New Roman"/>
                          <a:cs typeface="Times New Roman"/>
                        </a:rPr>
                        <a:t>Başabaş </a:t>
                      </a:r>
                      <a:r>
                        <a:rPr sz="450" b="1" spc="-5" dirty="0">
                          <a:latin typeface="Times New Roman"/>
                          <a:cs typeface="Times New Roman"/>
                        </a:rPr>
                        <a:t>Noktası </a:t>
                      </a:r>
                      <a:r>
                        <a:rPr sz="450" b="1" spc="10" dirty="0">
                          <a:latin typeface="Times New Roman"/>
                          <a:cs typeface="Times New Roman"/>
                        </a:rPr>
                        <a:t>= </a:t>
                      </a:r>
                      <a:r>
                        <a:rPr sz="450" spc="5" dirty="0">
                          <a:latin typeface="Times New Roman"/>
                          <a:cs typeface="Times New Roman"/>
                        </a:rPr>
                        <a:t>75.000 TL / (3,00 TL/birim - 2,50 </a:t>
                      </a:r>
                      <a:r>
                        <a:rPr sz="450" dirty="0">
                          <a:latin typeface="Times New Roman"/>
                          <a:cs typeface="Times New Roman"/>
                        </a:rPr>
                        <a:t>TL/birim) </a:t>
                      </a:r>
                      <a:r>
                        <a:rPr sz="450" spc="10" dirty="0">
                          <a:latin typeface="Times New Roman"/>
                          <a:cs typeface="Times New Roman"/>
                        </a:rPr>
                        <a:t>= </a:t>
                      </a:r>
                      <a:r>
                        <a:rPr sz="450" b="1" spc="5" dirty="0">
                          <a:latin typeface="Times New Roman"/>
                          <a:cs typeface="Times New Roman"/>
                        </a:rPr>
                        <a:t>150.000</a:t>
                      </a:r>
                      <a:r>
                        <a:rPr sz="450" b="1" spc="-35" dirty="0">
                          <a:latin typeface="Times New Roman"/>
                          <a:cs typeface="Times New Roman"/>
                        </a:rPr>
                        <a:t> </a:t>
                      </a:r>
                      <a:r>
                        <a:rPr sz="450" b="1" spc="5" dirty="0">
                          <a:latin typeface="Times New Roman"/>
                          <a:cs typeface="Times New Roman"/>
                        </a:rPr>
                        <a:t>birim</a:t>
                      </a:r>
                      <a:endParaRPr sz="450">
                        <a:latin typeface="Times New Roman"/>
                        <a:cs typeface="Times New Roman"/>
                      </a:endParaRPr>
                    </a:p>
                  </a:txBody>
                  <a:tcPr marL="0" marR="0" marT="19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3287267" y="7034783"/>
            <a:ext cx="233172" cy="379476"/>
          </a:xfrm>
          <a:prstGeom prst="rect">
            <a:avLst/>
          </a:prstGeom>
          <a:blipFill>
            <a:blip r:embed="rId8"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a:lnSpc>
                          <a:spcPct val="100000"/>
                        </a:lnSpc>
                        <a:spcBef>
                          <a:spcPts val="40"/>
                        </a:spcBef>
                      </a:pPr>
                      <a:endParaRPr sz="600">
                        <a:latin typeface="Times New Roman"/>
                        <a:cs typeface="Times New Roman"/>
                      </a:endParaRPr>
                    </a:p>
                    <a:p>
                      <a:pPr marL="27305">
                        <a:lnSpc>
                          <a:spcPct val="100000"/>
                        </a:lnSpc>
                      </a:pPr>
                      <a:r>
                        <a:rPr sz="700" dirty="0">
                          <a:solidFill>
                            <a:srgbClr val="FF0000"/>
                          </a:solidFill>
                          <a:latin typeface="Times New Roman"/>
                          <a:cs typeface="Times New Roman"/>
                        </a:rPr>
                        <a:t>Başabaş noktası </a:t>
                      </a:r>
                      <a:r>
                        <a:rPr sz="700" spc="-5" dirty="0">
                          <a:solidFill>
                            <a:srgbClr val="FF0000"/>
                          </a:solidFill>
                          <a:latin typeface="Times New Roman"/>
                          <a:cs typeface="Times New Roman"/>
                        </a:rPr>
                        <a:t>analizi </a:t>
                      </a:r>
                      <a:r>
                        <a:rPr sz="700" dirty="0">
                          <a:solidFill>
                            <a:srgbClr val="FF0000"/>
                          </a:solidFill>
                          <a:latin typeface="Times New Roman"/>
                          <a:cs typeface="Times New Roman"/>
                        </a:rPr>
                        <a:t>nerelerde</a:t>
                      </a:r>
                      <a:r>
                        <a:rPr sz="700" spc="-30" dirty="0">
                          <a:solidFill>
                            <a:srgbClr val="FF0000"/>
                          </a:solidFill>
                          <a:latin typeface="Times New Roman"/>
                          <a:cs typeface="Times New Roman"/>
                        </a:rPr>
                        <a:t> </a:t>
                      </a:r>
                      <a:r>
                        <a:rPr sz="700" spc="-5" dirty="0">
                          <a:solidFill>
                            <a:srgbClr val="FF0000"/>
                          </a:solidFill>
                          <a:latin typeface="Times New Roman"/>
                          <a:cs typeface="Times New Roman"/>
                        </a:rPr>
                        <a:t>kullanılır?</a:t>
                      </a:r>
                      <a:endParaRPr sz="700">
                        <a:latin typeface="Times New Roman"/>
                        <a:cs typeface="Times New Roman"/>
                      </a:endParaRPr>
                    </a:p>
                    <a:p>
                      <a:pPr>
                        <a:lnSpc>
                          <a:spcPct val="100000"/>
                        </a:lnSpc>
                        <a:spcBef>
                          <a:spcPts val="20"/>
                        </a:spcBef>
                      </a:pPr>
                      <a:endParaRPr sz="75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latin typeface="Times New Roman"/>
                          <a:cs typeface="Times New Roman"/>
                        </a:rPr>
                        <a:t>Hangi </a:t>
                      </a:r>
                      <a:r>
                        <a:rPr sz="550" spc="15" dirty="0">
                          <a:latin typeface="Times New Roman"/>
                          <a:cs typeface="Times New Roman"/>
                        </a:rPr>
                        <a:t>üretim </a:t>
                      </a:r>
                      <a:r>
                        <a:rPr sz="550" spc="10" dirty="0">
                          <a:latin typeface="Times New Roman"/>
                          <a:cs typeface="Times New Roman"/>
                        </a:rPr>
                        <a:t>/ satış </a:t>
                      </a:r>
                      <a:r>
                        <a:rPr sz="550" spc="15" dirty="0">
                          <a:latin typeface="Times New Roman"/>
                          <a:cs typeface="Times New Roman"/>
                        </a:rPr>
                        <a:t>aşamasında </a:t>
                      </a:r>
                      <a:r>
                        <a:rPr sz="550" spc="5" dirty="0">
                          <a:solidFill>
                            <a:srgbClr val="FFBF00"/>
                          </a:solidFill>
                          <a:latin typeface="Times New Roman"/>
                          <a:cs typeface="Times New Roman"/>
                        </a:rPr>
                        <a:t>kara </a:t>
                      </a:r>
                      <a:r>
                        <a:rPr sz="550" spc="10" dirty="0">
                          <a:solidFill>
                            <a:srgbClr val="FFBF00"/>
                          </a:solidFill>
                          <a:latin typeface="Times New Roman"/>
                          <a:cs typeface="Times New Roman"/>
                        </a:rPr>
                        <a:t>geçileceğinin</a:t>
                      </a:r>
                      <a:r>
                        <a:rPr sz="550" spc="-35" dirty="0">
                          <a:solidFill>
                            <a:srgbClr val="FFBF00"/>
                          </a:solidFill>
                          <a:latin typeface="Times New Roman"/>
                          <a:cs typeface="Times New Roman"/>
                        </a:rPr>
                        <a:t> </a:t>
                      </a:r>
                      <a:r>
                        <a:rPr sz="550" spc="10" dirty="0">
                          <a:latin typeface="Times New Roman"/>
                          <a:cs typeface="Times New Roman"/>
                        </a:rPr>
                        <a:t>belirlenmesinde,</a:t>
                      </a:r>
                      <a:endParaRPr sz="550">
                        <a:latin typeface="Times New Roman"/>
                        <a:cs typeface="Times New Roman"/>
                      </a:endParaRPr>
                    </a:p>
                    <a:p>
                      <a:pPr>
                        <a:lnSpc>
                          <a:spcPct val="100000"/>
                        </a:lnSpc>
                        <a:spcBef>
                          <a:spcPts val="55"/>
                        </a:spcBef>
                        <a:buClr>
                          <a:srgbClr val="330066"/>
                        </a:buClr>
                        <a:buFont typeface="Wingdings"/>
                        <a:buChar char=""/>
                      </a:pPr>
                      <a:endParaRPr sz="60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solidFill>
                            <a:srgbClr val="446767"/>
                          </a:solidFill>
                          <a:latin typeface="Times New Roman"/>
                          <a:cs typeface="Times New Roman"/>
                        </a:rPr>
                        <a:t>Sabit giderler arttığında </a:t>
                      </a:r>
                      <a:r>
                        <a:rPr sz="550" spc="20" dirty="0">
                          <a:latin typeface="Times New Roman"/>
                          <a:cs typeface="Times New Roman"/>
                        </a:rPr>
                        <a:t>bunu </a:t>
                      </a:r>
                      <a:r>
                        <a:rPr sz="550" spc="5" dirty="0">
                          <a:latin typeface="Times New Roman"/>
                          <a:cs typeface="Times New Roman"/>
                        </a:rPr>
                        <a:t>karşılayacak </a:t>
                      </a:r>
                      <a:r>
                        <a:rPr sz="550" spc="10" dirty="0">
                          <a:latin typeface="Times New Roman"/>
                          <a:cs typeface="Times New Roman"/>
                        </a:rPr>
                        <a:t>satış miktarının belirlenmesinde,</a:t>
                      </a:r>
                      <a:endParaRPr sz="550">
                        <a:latin typeface="Times New Roman"/>
                        <a:cs typeface="Times New Roman"/>
                      </a:endParaRPr>
                    </a:p>
                    <a:p>
                      <a:pPr>
                        <a:lnSpc>
                          <a:spcPct val="100000"/>
                        </a:lnSpc>
                        <a:spcBef>
                          <a:spcPts val="10"/>
                        </a:spcBef>
                        <a:buClr>
                          <a:srgbClr val="330066"/>
                        </a:buClr>
                        <a:buFont typeface="Wingdings"/>
                        <a:buChar char=""/>
                      </a:pPr>
                      <a:endParaRPr sz="65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solidFill>
                            <a:srgbClr val="850AFF"/>
                          </a:solidFill>
                          <a:latin typeface="Times New Roman"/>
                          <a:cs typeface="Times New Roman"/>
                        </a:rPr>
                        <a:t>İstenen kara </a:t>
                      </a:r>
                      <a:r>
                        <a:rPr sz="550" spc="10" dirty="0">
                          <a:latin typeface="Times New Roman"/>
                          <a:cs typeface="Times New Roman"/>
                        </a:rPr>
                        <a:t>hangi </a:t>
                      </a:r>
                      <a:r>
                        <a:rPr sz="550" spc="15" dirty="0">
                          <a:latin typeface="Times New Roman"/>
                          <a:cs typeface="Times New Roman"/>
                        </a:rPr>
                        <a:t>üretim </a:t>
                      </a:r>
                      <a:r>
                        <a:rPr sz="550" spc="10" dirty="0">
                          <a:latin typeface="Times New Roman"/>
                          <a:cs typeface="Times New Roman"/>
                        </a:rPr>
                        <a:t>/ satış </a:t>
                      </a:r>
                      <a:r>
                        <a:rPr sz="550" spc="15" dirty="0">
                          <a:latin typeface="Times New Roman"/>
                          <a:cs typeface="Times New Roman"/>
                        </a:rPr>
                        <a:t>miktarında</a:t>
                      </a:r>
                      <a:r>
                        <a:rPr sz="550" spc="-70" dirty="0">
                          <a:latin typeface="Times New Roman"/>
                          <a:cs typeface="Times New Roman"/>
                        </a:rPr>
                        <a:t> </a:t>
                      </a:r>
                      <a:r>
                        <a:rPr sz="550" spc="10" dirty="0">
                          <a:latin typeface="Times New Roman"/>
                          <a:cs typeface="Times New Roman"/>
                        </a:rPr>
                        <a:t>ulaşılacağı,</a:t>
                      </a:r>
                      <a:endParaRPr sz="550">
                        <a:latin typeface="Times New Roman"/>
                        <a:cs typeface="Times New Roman"/>
                      </a:endParaRPr>
                    </a:p>
                    <a:p>
                      <a:pPr>
                        <a:lnSpc>
                          <a:spcPct val="100000"/>
                        </a:lnSpc>
                        <a:spcBef>
                          <a:spcPts val="50"/>
                        </a:spcBef>
                        <a:buClr>
                          <a:srgbClr val="330066"/>
                        </a:buClr>
                        <a:buFont typeface="Wingdings"/>
                        <a:buChar char=""/>
                      </a:pPr>
                      <a:endParaRPr sz="600">
                        <a:latin typeface="Times New Roman"/>
                        <a:cs typeface="Times New Roman"/>
                      </a:endParaRPr>
                    </a:p>
                    <a:p>
                      <a:pPr marL="127635" indent="-100965">
                        <a:lnSpc>
                          <a:spcPct val="100000"/>
                        </a:lnSpc>
                        <a:spcBef>
                          <a:spcPts val="5"/>
                        </a:spcBef>
                        <a:buClr>
                          <a:srgbClr val="330066"/>
                        </a:buClr>
                        <a:buSzPct val="72727"/>
                        <a:buFont typeface="Wingdings"/>
                        <a:buChar char=""/>
                        <a:tabLst>
                          <a:tab pos="128270" algn="l"/>
                        </a:tabLst>
                      </a:pPr>
                      <a:r>
                        <a:rPr sz="550" spc="5" dirty="0">
                          <a:solidFill>
                            <a:srgbClr val="00AF50"/>
                          </a:solidFill>
                          <a:latin typeface="Times New Roman"/>
                          <a:cs typeface="Times New Roman"/>
                        </a:rPr>
                        <a:t>İmal </a:t>
                      </a:r>
                      <a:r>
                        <a:rPr sz="550" spc="15" dirty="0">
                          <a:solidFill>
                            <a:srgbClr val="00AF50"/>
                          </a:solidFill>
                          <a:latin typeface="Times New Roman"/>
                          <a:cs typeface="Times New Roman"/>
                        </a:rPr>
                        <a:t>etme</a:t>
                      </a:r>
                      <a:r>
                        <a:rPr sz="550" spc="15" dirty="0">
                          <a:latin typeface="Times New Roman"/>
                          <a:cs typeface="Times New Roman"/>
                        </a:rPr>
                        <a:t>, </a:t>
                      </a:r>
                      <a:r>
                        <a:rPr sz="550" spc="10" dirty="0">
                          <a:solidFill>
                            <a:srgbClr val="702FA0"/>
                          </a:solidFill>
                          <a:latin typeface="Times New Roman"/>
                          <a:cs typeface="Times New Roman"/>
                        </a:rPr>
                        <a:t>satın </a:t>
                      </a:r>
                      <a:r>
                        <a:rPr sz="550" spc="15" dirty="0">
                          <a:solidFill>
                            <a:srgbClr val="702FA0"/>
                          </a:solidFill>
                          <a:latin typeface="Times New Roman"/>
                          <a:cs typeface="Times New Roman"/>
                        </a:rPr>
                        <a:t>alma </a:t>
                      </a:r>
                      <a:r>
                        <a:rPr sz="550" spc="10" dirty="0">
                          <a:latin typeface="Times New Roman"/>
                          <a:cs typeface="Times New Roman"/>
                        </a:rPr>
                        <a:t>veya </a:t>
                      </a:r>
                      <a:r>
                        <a:rPr sz="550" spc="10" dirty="0">
                          <a:solidFill>
                            <a:srgbClr val="BF0000"/>
                          </a:solidFill>
                          <a:latin typeface="Times New Roman"/>
                          <a:cs typeface="Times New Roman"/>
                        </a:rPr>
                        <a:t>kiralama </a:t>
                      </a:r>
                      <a:r>
                        <a:rPr sz="550" spc="10" dirty="0">
                          <a:latin typeface="Times New Roman"/>
                          <a:cs typeface="Times New Roman"/>
                        </a:rPr>
                        <a:t>alternatiflerinin</a:t>
                      </a:r>
                      <a:r>
                        <a:rPr sz="550" dirty="0">
                          <a:latin typeface="Times New Roman"/>
                          <a:cs typeface="Times New Roman"/>
                        </a:rPr>
                        <a:t> </a:t>
                      </a:r>
                      <a:r>
                        <a:rPr sz="550" spc="10" dirty="0">
                          <a:latin typeface="Times New Roman"/>
                          <a:cs typeface="Times New Roman"/>
                        </a:rPr>
                        <a:t>belirlenmesinde,</a:t>
                      </a:r>
                      <a:endParaRPr sz="550">
                        <a:latin typeface="Times New Roman"/>
                        <a:cs typeface="Times New Roman"/>
                      </a:endParaRPr>
                    </a:p>
                    <a:p>
                      <a:pPr>
                        <a:lnSpc>
                          <a:spcPct val="100000"/>
                        </a:lnSpc>
                        <a:spcBef>
                          <a:spcPts val="50"/>
                        </a:spcBef>
                        <a:buClr>
                          <a:srgbClr val="330066"/>
                        </a:buClr>
                        <a:buFont typeface="Wingdings"/>
                        <a:buChar char=""/>
                      </a:pPr>
                      <a:endParaRPr sz="60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solidFill>
                            <a:srgbClr val="CCCC00"/>
                          </a:solidFill>
                          <a:latin typeface="Times New Roman"/>
                          <a:cs typeface="Times New Roman"/>
                        </a:rPr>
                        <a:t>Satış </a:t>
                      </a:r>
                      <a:r>
                        <a:rPr sz="550" dirty="0">
                          <a:solidFill>
                            <a:srgbClr val="CCCC00"/>
                          </a:solidFill>
                          <a:latin typeface="Times New Roman"/>
                          <a:cs typeface="Times New Roman"/>
                        </a:rPr>
                        <a:t>fiyat </a:t>
                      </a:r>
                      <a:r>
                        <a:rPr sz="550" spc="10" dirty="0">
                          <a:solidFill>
                            <a:srgbClr val="CCCC00"/>
                          </a:solidFill>
                          <a:latin typeface="Times New Roman"/>
                          <a:cs typeface="Times New Roman"/>
                        </a:rPr>
                        <a:t>politikasının </a:t>
                      </a:r>
                      <a:r>
                        <a:rPr sz="550" spc="15" dirty="0">
                          <a:latin typeface="Times New Roman"/>
                          <a:cs typeface="Times New Roman"/>
                        </a:rPr>
                        <a:t>belirlenmesinde</a:t>
                      </a:r>
                      <a:r>
                        <a:rPr sz="550" spc="-50" dirty="0">
                          <a:latin typeface="Times New Roman"/>
                          <a:cs typeface="Times New Roman"/>
                        </a:rPr>
                        <a:t> </a:t>
                      </a:r>
                      <a:r>
                        <a:rPr sz="550" spc="10" dirty="0">
                          <a:latin typeface="Times New Roman"/>
                          <a:cs typeface="Times New Roman"/>
                        </a:rPr>
                        <a:t>kullanılır.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p:nvPr/>
        </p:nvSpPr>
        <p:spPr>
          <a:xfrm>
            <a:off x="6373367" y="7034783"/>
            <a:ext cx="233171" cy="379476"/>
          </a:xfrm>
          <a:prstGeom prst="rect">
            <a:avLst/>
          </a:prstGeom>
          <a:blipFill>
            <a:blip r:embed="rId9" cstate="print"/>
            <a:stretch>
              <a:fillRect/>
            </a:stretch>
          </a:blipFill>
        </p:spPr>
        <p:txBody>
          <a:bodyPr wrap="square" lIns="0" tIns="0" rIns="0" bIns="0" rtlCol="0"/>
          <a:lstStyle/>
          <a:p>
            <a:endParaRPr/>
          </a:p>
        </p:txBody>
      </p:sp>
      <p:graphicFrame>
        <p:nvGraphicFramePr>
          <p:cNvPr id="20" name="object 20"/>
          <p:cNvGraphicFramePr>
            <a:graphicFrameLocks noGrp="1"/>
          </p:cNvGraphicFramePr>
          <p:nvPr/>
        </p:nvGraphicFramePr>
        <p:xfrm>
          <a:off x="4308348" y="7845552"/>
          <a:ext cx="1821180" cy="103822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295910">
                  <a:extLst>
                    <a:ext uri="{9D8B030D-6E8A-4147-A177-3AD203B41FA5}">
                      <a16:colId xmlns:a16="http://schemas.microsoft.com/office/drawing/2014/main" val="20001"/>
                    </a:ext>
                  </a:extLst>
                </a:gridCol>
                <a:gridCol w="274319">
                  <a:extLst>
                    <a:ext uri="{9D8B030D-6E8A-4147-A177-3AD203B41FA5}">
                      <a16:colId xmlns:a16="http://schemas.microsoft.com/office/drawing/2014/main" val="20002"/>
                    </a:ext>
                  </a:extLst>
                </a:gridCol>
                <a:gridCol w="316865">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359409">
                  <a:extLst>
                    <a:ext uri="{9D8B030D-6E8A-4147-A177-3AD203B41FA5}">
                      <a16:colId xmlns:a16="http://schemas.microsoft.com/office/drawing/2014/main" val="20005"/>
                    </a:ext>
                  </a:extLst>
                </a:gridCol>
              </a:tblGrid>
              <a:tr h="89916">
                <a:tc gridSpan="6">
                  <a:txBody>
                    <a:bodyPr/>
                    <a:lstStyle/>
                    <a:p>
                      <a:pPr algn="r">
                        <a:lnSpc>
                          <a:spcPct val="100000"/>
                        </a:lnSpc>
                        <a:spcBef>
                          <a:spcPts val="105"/>
                        </a:spcBef>
                      </a:pPr>
                      <a:r>
                        <a:rPr sz="400" b="1" spc="5" dirty="0">
                          <a:latin typeface="Times New Roman"/>
                          <a:cs typeface="Times New Roman"/>
                        </a:rPr>
                        <a:t>T</a:t>
                      </a:r>
                      <a:r>
                        <a:rPr sz="400" b="1" dirty="0">
                          <a:latin typeface="Times New Roman"/>
                          <a:cs typeface="Times New Roman"/>
                        </a:rPr>
                        <a:t>L</a:t>
                      </a:r>
                      <a:endParaRPr sz="400">
                        <a:latin typeface="Times New Roman"/>
                        <a:cs typeface="Times New Roman"/>
                      </a:endParaRPr>
                    </a:p>
                  </a:txBody>
                  <a:tcPr marL="0" marR="0" marT="133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7065">
                <a:tc>
                  <a:txBody>
                    <a:bodyPr/>
                    <a:lstStyle/>
                    <a:p>
                      <a:pPr marL="63500" marR="57785" indent="5715">
                        <a:lnSpc>
                          <a:spcPct val="100000"/>
                        </a:lnSpc>
                        <a:spcBef>
                          <a:spcPts val="140"/>
                        </a:spcBef>
                      </a:pPr>
                      <a:r>
                        <a:rPr sz="350" b="1" spc="-5" dirty="0">
                          <a:latin typeface="Times New Roman"/>
                          <a:cs typeface="Times New Roman"/>
                        </a:rPr>
                        <a:t>Ü</a:t>
                      </a:r>
                      <a:r>
                        <a:rPr sz="350" b="1" spc="-25" dirty="0">
                          <a:latin typeface="Times New Roman"/>
                          <a:cs typeface="Times New Roman"/>
                        </a:rPr>
                        <a:t>r</a:t>
                      </a:r>
                      <a:r>
                        <a:rPr sz="350" b="1" dirty="0">
                          <a:latin typeface="Times New Roman"/>
                          <a:cs typeface="Times New Roman"/>
                        </a:rPr>
                        <a:t>e</a:t>
                      </a:r>
                      <a:r>
                        <a:rPr sz="350" b="1" spc="5" dirty="0">
                          <a:latin typeface="Times New Roman"/>
                          <a:cs typeface="Times New Roman"/>
                        </a:rPr>
                        <a:t>t</a:t>
                      </a:r>
                      <a:r>
                        <a:rPr sz="350" b="1" spc="-5" dirty="0">
                          <a:latin typeface="Times New Roman"/>
                          <a:cs typeface="Times New Roman"/>
                        </a:rPr>
                        <a:t>i</a:t>
                      </a:r>
                      <a:r>
                        <a:rPr sz="350" b="1" dirty="0">
                          <a:latin typeface="Times New Roman"/>
                          <a:cs typeface="Times New Roman"/>
                        </a:rPr>
                        <a:t>m  </a:t>
                      </a:r>
                      <a:r>
                        <a:rPr sz="350" b="1" spc="5" dirty="0">
                          <a:latin typeface="Times New Roman"/>
                          <a:cs typeface="Times New Roman"/>
                        </a:rPr>
                        <a:t>M</a:t>
                      </a:r>
                      <a:r>
                        <a:rPr sz="350" b="1" spc="-5" dirty="0">
                          <a:latin typeface="Times New Roman"/>
                          <a:cs typeface="Times New Roman"/>
                        </a:rPr>
                        <a:t>i</a:t>
                      </a:r>
                      <a:r>
                        <a:rPr sz="350" b="1" spc="-15" dirty="0">
                          <a:latin typeface="Times New Roman"/>
                          <a:cs typeface="Times New Roman"/>
                        </a:rPr>
                        <a:t>k</a:t>
                      </a:r>
                      <a:r>
                        <a:rPr sz="350" b="1" dirty="0">
                          <a:latin typeface="Times New Roman"/>
                          <a:cs typeface="Times New Roman"/>
                        </a:rPr>
                        <a:t>t</a:t>
                      </a:r>
                      <a:r>
                        <a:rPr sz="350" b="1" spc="-5" dirty="0">
                          <a:latin typeface="Times New Roman"/>
                          <a:cs typeface="Times New Roman"/>
                        </a:rPr>
                        <a:t>a</a:t>
                      </a:r>
                      <a:r>
                        <a:rPr sz="350" b="1" spc="-15" dirty="0">
                          <a:latin typeface="Times New Roman"/>
                          <a:cs typeface="Times New Roman"/>
                        </a:rPr>
                        <a:t>r</a:t>
                      </a:r>
                      <a:r>
                        <a:rPr sz="350" b="1" dirty="0">
                          <a:latin typeface="Times New Roman"/>
                          <a:cs typeface="Times New Roman"/>
                        </a:rPr>
                        <a:t>ı</a:t>
                      </a:r>
                      <a:endParaRPr sz="350">
                        <a:latin typeface="Times New Roman"/>
                        <a:cs typeface="Times New Roman"/>
                      </a:endParaRPr>
                    </a:p>
                  </a:txBody>
                  <a:tcPr marL="0" marR="0" marT="177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tc>
                  <a:txBody>
                    <a:bodyPr/>
                    <a:lstStyle/>
                    <a:p>
                      <a:pPr marL="75565" marR="68580" indent="1270">
                        <a:lnSpc>
                          <a:spcPct val="100000"/>
                        </a:lnSpc>
                        <a:spcBef>
                          <a:spcPts val="140"/>
                        </a:spcBef>
                      </a:pPr>
                      <a:r>
                        <a:rPr sz="350" b="1" spc="-55" dirty="0">
                          <a:latin typeface="Times New Roman"/>
                          <a:cs typeface="Times New Roman"/>
                        </a:rPr>
                        <a:t>T</a:t>
                      </a:r>
                      <a:r>
                        <a:rPr sz="350" b="1" spc="-10" dirty="0">
                          <a:latin typeface="Times New Roman"/>
                          <a:cs typeface="Times New Roman"/>
                        </a:rPr>
                        <a:t>o</a:t>
                      </a:r>
                      <a:r>
                        <a:rPr sz="350" b="1" spc="-5" dirty="0">
                          <a:latin typeface="Times New Roman"/>
                          <a:cs typeface="Times New Roman"/>
                        </a:rPr>
                        <a:t>p</a:t>
                      </a:r>
                      <a:r>
                        <a:rPr sz="350" b="1" dirty="0">
                          <a:latin typeface="Times New Roman"/>
                          <a:cs typeface="Times New Roman"/>
                        </a:rPr>
                        <a:t>l</a:t>
                      </a:r>
                      <a:r>
                        <a:rPr sz="350" b="1" spc="-10" dirty="0">
                          <a:latin typeface="Times New Roman"/>
                          <a:cs typeface="Times New Roman"/>
                        </a:rPr>
                        <a:t>a</a:t>
                      </a:r>
                      <a:r>
                        <a:rPr sz="350" b="1" dirty="0">
                          <a:latin typeface="Times New Roman"/>
                          <a:cs typeface="Times New Roman"/>
                        </a:rPr>
                        <a:t>m  </a:t>
                      </a:r>
                      <a:r>
                        <a:rPr sz="350" b="1" spc="-5" dirty="0">
                          <a:latin typeface="Times New Roman"/>
                          <a:cs typeface="Times New Roman"/>
                        </a:rPr>
                        <a:t>S</a:t>
                      </a:r>
                      <a:r>
                        <a:rPr sz="350" b="1" spc="-10" dirty="0">
                          <a:latin typeface="Times New Roman"/>
                          <a:cs typeface="Times New Roman"/>
                        </a:rPr>
                        <a:t>a</a:t>
                      </a:r>
                      <a:r>
                        <a:rPr sz="350" b="1" spc="5" dirty="0">
                          <a:latin typeface="Times New Roman"/>
                          <a:cs typeface="Times New Roman"/>
                        </a:rPr>
                        <a:t>t</a:t>
                      </a:r>
                      <a:r>
                        <a:rPr sz="350" b="1" dirty="0">
                          <a:latin typeface="Times New Roman"/>
                          <a:cs typeface="Times New Roman"/>
                        </a:rPr>
                        <a:t>ı</a:t>
                      </a:r>
                      <a:r>
                        <a:rPr sz="350" b="1" spc="-10" dirty="0">
                          <a:latin typeface="Times New Roman"/>
                          <a:cs typeface="Times New Roman"/>
                        </a:rPr>
                        <a:t>ş</a:t>
                      </a:r>
                      <a:r>
                        <a:rPr sz="350" b="1" dirty="0">
                          <a:latin typeface="Times New Roman"/>
                          <a:cs typeface="Times New Roman"/>
                        </a:rPr>
                        <a:t>l</a:t>
                      </a:r>
                      <a:r>
                        <a:rPr sz="350" b="1" spc="-10" dirty="0">
                          <a:latin typeface="Times New Roman"/>
                          <a:cs typeface="Times New Roman"/>
                        </a:rPr>
                        <a:t>a</a:t>
                      </a:r>
                      <a:r>
                        <a:rPr sz="350" b="1" dirty="0">
                          <a:latin typeface="Times New Roman"/>
                          <a:cs typeface="Times New Roman"/>
                        </a:rPr>
                        <a:t>r</a:t>
                      </a:r>
                      <a:endParaRPr sz="350">
                        <a:latin typeface="Times New Roman"/>
                        <a:cs typeface="Times New Roman"/>
                      </a:endParaRPr>
                    </a:p>
                  </a:txBody>
                  <a:tcPr marL="0" marR="0" marT="177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tc>
                  <a:txBody>
                    <a:bodyPr/>
                    <a:lstStyle/>
                    <a:p>
                      <a:pPr marL="57785" marR="48895" indent="29845">
                        <a:lnSpc>
                          <a:spcPct val="100000"/>
                        </a:lnSpc>
                        <a:spcBef>
                          <a:spcPts val="140"/>
                        </a:spcBef>
                      </a:pPr>
                      <a:r>
                        <a:rPr sz="350" b="1" spc="-5" dirty="0">
                          <a:latin typeface="Times New Roman"/>
                          <a:cs typeface="Times New Roman"/>
                        </a:rPr>
                        <a:t>Sabit  </a:t>
                      </a:r>
                      <a:r>
                        <a:rPr sz="350" b="1" spc="-10" dirty="0">
                          <a:latin typeface="Times New Roman"/>
                          <a:cs typeface="Times New Roman"/>
                        </a:rPr>
                        <a:t>G</a:t>
                      </a:r>
                      <a:r>
                        <a:rPr sz="350" b="1" spc="-5" dirty="0">
                          <a:latin typeface="Times New Roman"/>
                          <a:cs typeface="Times New Roman"/>
                        </a:rPr>
                        <a:t>i</a:t>
                      </a:r>
                      <a:r>
                        <a:rPr sz="350" b="1" dirty="0">
                          <a:latin typeface="Times New Roman"/>
                          <a:cs typeface="Times New Roman"/>
                        </a:rPr>
                        <a:t>d</a:t>
                      </a:r>
                      <a:r>
                        <a:rPr sz="350" b="1" spc="-5" dirty="0">
                          <a:latin typeface="Times New Roman"/>
                          <a:cs typeface="Times New Roman"/>
                        </a:rPr>
                        <a:t>e</a:t>
                      </a:r>
                      <a:r>
                        <a:rPr sz="350" b="1" spc="-10" dirty="0">
                          <a:latin typeface="Times New Roman"/>
                          <a:cs typeface="Times New Roman"/>
                        </a:rPr>
                        <a:t>r</a:t>
                      </a:r>
                      <a:r>
                        <a:rPr sz="350" b="1" spc="-5" dirty="0">
                          <a:latin typeface="Times New Roman"/>
                          <a:cs typeface="Times New Roman"/>
                        </a:rPr>
                        <a:t>l</a:t>
                      </a:r>
                      <a:r>
                        <a:rPr sz="350" b="1" dirty="0">
                          <a:latin typeface="Times New Roman"/>
                          <a:cs typeface="Times New Roman"/>
                        </a:rPr>
                        <a:t>er</a:t>
                      </a:r>
                      <a:endParaRPr sz="350">
                        <a:latin typeface="Times New Roman"/>
                        <a:cs typeface="Times New Roman"/>
                      </a:endParaRPr>
                    </a:p>
                  </a:txBody>
                  <a:tcPr marL="0" marR="0" marT="177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tc>
                  <a:txBody>
                    <a:bodyPr/>
                    <a:lstStyle/>
                    <a:p>
                      <a:pPr marL="78740" marR="65405" indent="-6350">
                        <a:lnSpc>
                          <a:spcPct val="100000"/>
                        </a:lnSpc>
                        <a:spcBef>
                          <a:spcPts val="140"/>
                        </a:spcBef>
                      </a:pPr>
                      <a:r>
                        <a:rPr sz="350" b="1" spc="-5" dirty="0">
                          <a:latin typeface="Times New Roman"/>
                          <a:cs typeface="Times New Roman"/>
                        </a:rPr>
                        <a:t>D</a:t>
                      </a:r>
                      <a:r>
                        <a:rPr sz="350" b="1" dirty="0">
                          <a:latin typeface="Times New Roman"/>
                          <a:cs typeface="Times New Roman"/>
                        </a:rPr>
                        <a:t>e</a:t>
                      </a:r>
                      <a:r>
                        <a:rPr sz="350" b="1" spc="5" dirty="0">
                          <a:latin typeface="Times New Roman"/>
                          <a:cs typeface="Times New Roman"/>
                        </a:rPr>
                        <a:t>ğ</a:t>
                      </a:r>
                      <a:r>
                        <a:rPr sz="350" b="1" dirty="0">
                          <a:latin typeface="Times New Roman"/>
                          <a:cs typeface="Times New Roman"/>
                        </a:rPr>
                        <a:t>i</a:t>
                      </a:r>
                      <a:r>
                        <a:rPr sz="350" b="1" spc="-10" dirty="0">
                          <a:latin typeface="Times New Roman"/>
                          <a:cs typeface="Times New Roman"/>
                        </a:rPr>
                        <a:t>ş</a:t>
                      </a:r>
                      <a:r>
                        <a:rPr sz="350" b="1" spc="-15" dirty="0">
                          <a:latin typeface="Times New Roman"/>
                          <a:cs typeface="Times New Roman"/>
                        </a:rPr>
                        <a:t>k</a:t>
                      </a:r>
                      <a:r>
                        <a:rPr sz="350" b="1" dirty="0">
                          <a:latin typeface="Times New Roman"/>
                          <a:cs typeface="Times New Roman"/>
                        </a:rPr>
                        <a:t>en  </a:t>
                      </a:r>
                      <a:r>
                        <a:rPr sz="350" b="1" spc="-10" dirty="0">
                          <a:latin typeface="Times New Roman"/>
                          <a:cs typeface="Times New Roman"/>
                        </a:rPr>
                        <a:t>G</a:t>
                      </a:r>
                      <a:r>
                        <a:rPr sz="350" b="1" spc="-5" dirty="0">
                          <a:latin typeface="Times New Roman"/>
                          <a:cs typeface="Times New Roman"/>
                        </a:rPr>
                        <a:t>i</a:t>
                      </a:r>
                      <a:r>
                        <a:rPr sz="350" b="1" dirty="0">
                          <a:latin typeface="Times New Roman"/>
                          <a:cs typeface="Times New Roman"/>
                        </a:rPr>
                        <a:t>d</a:t>
                      </a:r>
                      <a:r>
                        <a:rPr sz="350" b="1" spc="-5" dirty="0">
                          <a:latin typeface="Times New Roman"/>
                          <a:cs typeface="Times New Roman"/>
                        </a:rPr>
                        <a:t>e</a:t>
                      </a:r>
                      <a:r>
                        <a:rPr sz="350" b="1" spc="-10" dirty="0">
                          <a:latin typeface="Times New Roman"/>
                          <a:cs typeface="Times New Roman"/>
                        </a:rPr>
                        <a:t>r</a:t>
                      </a:r>
                      <a:r>
                        <a:rPr sz="350" b="1" spc="-5" dirty="0">
                          <a:latin typeface="Times New Roman"/>
                          <a:cs typeface="Times New Roman"/>
                        </a:rPr>
                        <a:t>l</a:t>
                      </a:r>
                      <a:r>
                        <a:rPr sz="350" b="1" dirty="0">
                          <a:latin typeface="Times New Roman"/>
                          <a:cs typeface="Times New Roman"/>
                        </a:rPr>
                        <a:t>er</a:t>
                      </a:r>
                      <a:endParaRPr sz="350">
                        <a:latin typeface="Times New Roman"/>
                        <a:cs typeface="Times New Roman"/>
                      </a:endParaRPr>
                    </a:p>
                  </a:txBody>
                  <a:tcPr marL="0" marR="0" marT="177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tc>
                  <a:txBody>
                    <a:bodyPr/>
                    <a:lstStyle/>
                    <a:p>
                      <a:pPr marL="67945" marR="59690" indent="8890">
                        <a:lnSpc>
                          <a:spcPct val="100000"/>
                        </a:lnSpc>
                        <a:spcBef>
                          <a:spcPts val="140"/>
                        </a:spcBef>
                      </a:pPr>
                      <a:r>
                        <a:rPr sz="350" b="1" spc="-55" dirty="0">
                          <a:latin typeface="Times New Roman"/>
                          <a:cs typeface="Times New Roman"/>
                        </a:rPr>
                        <a:t>T</a:t>
                      </a:r>
                      <a:r>
                        <a:rPr sz="350" b="1" spc="-10" dirty="0">
                          <a:latin typeface="Times New Roman"/>
                          <a:cs typeface="Times New Roman"/>
                        </a:rPr>
                        <a:t>o</a:t>
                      </a:r>
                      <a:r>
                        <a:rPr sz="350" b="1" spc="-5" dirty="0">
                          <a:latin typeface="Times New Roman"/>
                          <a:cs typeface="Times New Roman"/>
                        </a:rPr>
                        <a:t>p</a:t>
                      </a:r>
                      <a:r>
                        <a:rPr sz="350" b="1" dirty="0">
                          <a:latin typeface="Times New Roman"/>
                          <a:cs typeface="Times New Roman"/>
                        </a:rPr>
                        <a:t>l</a:t>
                      </a:r>
                      <a:r>
                        <a:rPr sz="350" b="1" spc="-10" dirty="0">
                          <a:latin typeface="Times New Roman"/>
                          <a:cs typeface="Times New Roman"/>
                        </a:rPr>
                        <a:t>a</a:t>
                      </a:r>
                      <a:r>
                        <a:rPr sz="350" b="1" dirty="0">
                          <a:latin typeface="Times New Roman"/>
                          <a:cs typeface="Times New Roman"/>
                        </a:rPr>
                        <a:t>m  </a:t>
                      </a:r>
                      <a:r>
                        <a:rPr sz="350" b="1" spc="-10" dirty="0">
                          <a:latin typeface="Times New Roman"/>
                          <a:cs typeface="Times New Roman"/>
                        </a:rPr>
                        <a:t>G</a:t>
                      </a:r>
                      <a:r>
                        <a:rPr sz="350" b="1" spc="-5" dirty="0">
                          <a:latin typeface="Times New Roman"/>
                          <a:cs typeface="Times New Roman"/>
                        </a:rPr>
                        <a:t>i</a:t>
                      </a:r>
                      <a:r>
                        <a:rPr sz="350" b="1" dirty="0">
                          <a:latin typeface="Times New Roman"/>
                          <a:cs typeface="Times New Roman"/>
                        </a:rPr>
                        <a:t>d</a:t>
                      </a:r>
                      <a:r>
                        <a:rPr sz="350" b="1" spc="-5" dirty="0">
                          <a:latin typeface="Times New Roman"/>
                          <a:cs typeface="Times New Roman"/>
                        </a:rPr>
                        <a:t>e</a:t>
                      </a:r>
                      <a:r>
                        <a:rPr sz="350" b="1" spc="-10" dirty="0">
                          <a:latin typeface="Times New Roman"/>
                          <a:cs typeface="Times New Roman"/>
                        </a:rPr>
                        <a:t>r</a:t>
                      </a:r>
                      <a:r>
                        <a:rPr sz="350" b="1" spc="-5" dirty="0">
                          <a:latin typeface="Times New Roman"/>
                          <a:cs typeface="Times New Roman"/>
                        </a:rPr>
                        <a:t>l</a:t>
                      </a:r>
                      <a:r>
                        <a:rPr sz="350" b="1" dirty="0">
                          <a:latin typeface="Times New Roman"/>
                          <a:cs typeface="Times New Roman"/>
                        </a:rPr>
                        <a:t>er</a:t>
                      </a:r>
                      <a:endParaRPr sz="350">
                        <a:latin typeface="Times New Roman"/>
                        <a:cs typeface="Times New Roman"/>
                      </a:endParaRPr>
                    </a:p>
                  </a:txBody>
                  <a:tcPr marL="0" marR="0" marT="177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tc>
                  <a:txBody>
                    <a:bodyPr/>
                    <a:lstStyle/>
                    <a:p>
                      <a:pPr algn="ctr">
                        <a:lnSpc>
                          <a:spcPct val="100000"/>
                        </a:lnSpc>
                        <a:spcBef>
                          <a:spcPts val="355"/>
                        </a:spcBef>
                      </a:pPr>
                      <a:r>
                        <a:rPr sz="350" b="1" dirty="0">
                          <a:latin typeface="Times New Roman"/>
                          <a:cs typeface="Times New Roman"/>
                        </a:rPr>
                        <a:t>Kar </a:t>
                      </a:r>
                      <a:r>
                        <a:rPr sz="350" b="1" spc="-5" dirty="0">
                          <a:latin typeface="Times New Roman"/>
                          <a:cs typeface="Times New Roman"/>
                        </a:rPr>
                        <a:t>/</a:t>
                      </a:r>
                      <a:r>
                        <a:rPr sz="350" b="1" spc="-30" dirty="0">
                          <a:latin typeface="Times New Roman"/>
                          <a:cs typeface="Times New Roman"/>
                        </a:rPr>
                        <a:t> </a:t>
                      </a:r>
                      <a:r>
                        <a:rPr sz="350" b="1" spc="-15" dirty="0">
                          <a:latin typeface="Times New Roman"/>
                          <a:cs typeface="Times New Roman"/>
                        </a:rPr>
                        <a:t>Zarar</a:t>
                      </a:r>
                      <a:endParaRPr sz="350">
                        <a:latin typeface="Times New Roman"/>
                        <a:cs typeface="Times New Roman"/>
                      </a:endParaRPr>
                    </a:p>
                  </a:txBody>
                  <a:tcPr marL="0" marR="0" marT="450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D866"/>
                    </a:solidFill>
                  </a:tcPr>
                </a:tc>
                <a:extLst>
                  <a:ext uri="{0D108BD9-81ED-4DB2-BD59-A6C34878D82A}">
                    <a16:rowId xmlns:a16="http://schemas.microsoft.com/office/drawing/2014/main" val="10001"/>
                  </a:ext>
                </a:extLst>
              </a:tr>
              <a:tr h="75438">
                <a:tc>
                  <a:txBody>
                    <a:bodyPr/>
                    <a:lstStyle/>
                    <a:p>
                      <a:pPr algn="ctr">
                        <a:lnSpc>
                          <a:spcPts val="455"/>
                        </a:lnSpc>
                        <a:spcBef>
                          <a:spcPts val="35"/>
                        </a:spcBef>
                      </a:pPr>
                      <a:r>
                        <a:rPr sz="400" dirty="0">
                          <a:latin typeface="Times New Roman"/>
                          <a:cs typeface="Times New Roman"/>
                        </a:rPr>
                        <a:t>150</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ctr">
                        <a:lnSpc>
                          <a:spcPts val="455"/>
                        </a:lnSpc>
                        <a:spcBef>
                          <a:spcPts val="35"/>
                        </a:spcBef>
                      </a:pPr>
                      <a:r>
                        <a:rPr sz="400" dirty="0">
                          <a:latin typeface="Times New Roman"/>
                          <a:cs typeface="Times New Roman"/>
                        </a:rPr>
                        <a:t>225</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R="90805" algn="r">
                        <a:lnSpc>
                          <a:spcPts val="455"/>
                        </a:lnSpc>
                        <a:spcBef>
                          <a:spcPts val="35"/>
                        </a:spcBef>
                      </a:pPr>
                      <a:r>
                        <a:rPr sz="400" dirty="0">
                          <a:latin typeface="Times New Roman"/>
                          <a:cs typeface="Times New Roman"/>
                        </a:rPr>
                        <a:t>120</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ctr">
                        <a:lnSpc>
                          <a:spcPts val="455"/>
                        </a:lnSpc>
                        <a:spcBef>
                          <a:spcPts val="35"/>
                        </a:spcBef>
                      </a:pPr>
                      <a:r>
                        <a:rPr sz="400" dirty="0">
                          <a:latin typeface="Times New Roman"/>
                          <a:cs typeface="Times New Roman"/>
                        </a:rPr>
                        <a:t>135</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marL="107950">
                        <a:lnSpc>
                          <a:spcPts val="455"/>
                        </a:lnSpc>
                        <a:spcBef>
                          <a:spcPts val="35"/>
                        </a:spcBef>
                      </a:pPr>
                      <a:r>
                        <a:rPr sz="400" dirty="0">
                          <a:latin typeface="Times New Roman"/>
                          <a:cs typeface="Times New Roman"/>
                        </a:rPr>
                        <a:t>255</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tc>
                  <a:txBody>
                    <a:bodyPr/>
                    <a:lstStyle/>
                    <a:p>
                      <a:pPr algn="ctr">
                        <a:lnSpc>
                          <a:spcPts val="455"/>
                        </a:lnSpc>
                        <a:spcBef>
                          <a:spcPts val="35"/>
                        </a:spcBef>
                      </a:pPr>
                      <a:r>
                        <a:rPr sz="400" dirty="0">
                          <a:latin typeface="Times New Roman"/>
                          <a:cs typeface="Times New Roman"/>
                        </a:rPr>
                        <a:t>-30</a:t>
                      </a:r>
                      <a:endParaRPr sz="400">
                        <a:latin typeface="Times New Roman"/>
                        <a:cs typeface="Times New Roman"/>
                      </a:endParaRPr>
                    </a:p>
                  </a:txBody>
                  <a:tcPr marL="0" marR="0" marT="4445" marB="0">
                    <a:lnL w="3175">
                      <a:solidFill>
                        <a:srgbClr val="000000"/>
                      </a:solidFill>
                      <a:prstDash val="solid"/>
                    </a:lnL>
                    <a:lnR w="3175">
                      <a:solidFill>
                        <a:srgbClr val="000000"/>
                      </a:solidFill>
                      <a:prstDash val="solid"/>
                    </a:lnR>
                    <a:lnT w="3175">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1627">
                <a:tc>
                  <a:txBody>
                    <a:bodyPr/>
                    <a:lstStyle/>
                    <a:p>
                      <a:pPr algn="ctr">
                        <a:lnSpc>
                          <a:spcPts val="445"/>
                        </a:lnSpc>
                        <a:spcBef>
                          <a:spcPts val="20"/>
                        </a:spcBef>
                      </a:pPr>
                      <a:r>
                        <a:rPr sz="400" dirty="0">
                          <a:latin typeface="Times New Roman"/>
                          <a:cs typeface="Times New Roman"/>
                        </a:rPr>
                        <a:t>160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240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45"/>
                        </a:lnSpc>
                        <a:spcBef>
                          <a:spcPts val="20"/>
                        </a:spcBef>
                      </a:pPr>
                      <a:r>
                        <a:rPr sz="400" dirty="0">
                          <a:latin typeface="Times New Roman"/>
                          <a:cs typeface="Times New Roman"/>
                        </a:rPr>
                        <a:t>120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144</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45"/>
                        </a:lnSpc>
                        <a:spcBef>
                          <a:spcPts val="20"/>
                        </a:spcBef>
                      </a:pPr>
                      <a:r>
                        <a:rPr sz="400" dirty="0">
                          <a:latin typeface="Times New Roman"/>
                          <a:cs typeface="Times New Roman"/>
                        </a:rPr>
                        <a:t>264</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-24</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1628">
                <a:tc>
                  <a:txBody>
                    <a:bodyPr/>
                    <a:lstStyle/>
                    <a:p>
                      <a:pPr algn="ctr">
                        <a:lnSpc>
                          <a:spcPts val="430"/>
                        </a:lnSpc>
                        <a:spcBef>
                          <a:spcPts val="30"/>
                        </a:spcBef>
                      </a:pPr>
                      <a:r>
                        <a:rPr sz="400" dirty="0">
                          <a:latin typeface="Times New Roman"/>
                          <a:cs typeface="Times New Roman"/>
                        </a:rPr>
                        <a:t>170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255</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30"/>
                        </a:lnSpc>
                        <a:spcBef>
                          <a:spcPts val="30"/>
                        </a:spcBef>
                      </a:pPr>
                      <a:r>
                        <a:rPr sz="400"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153</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30"/>
                        </a:lnSpc>
                        <a:spcBef>
                          <a:spcPts val="30"/>
                        </a:spcBef>
                      </a:pPr>
                      <a:r>
                        <a:rPr sz="400" dirty="0">
                          <a:latin typeface="Times New Roman"/>
                          <a:cs typeface="Times New Roman"/>
                        </a:rPr>
                        <a:t>273</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-18</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3151">
                <a:tc>
                  <a:txBody>
                    <a:bodyPr/>
                    <a:lstStyle/>
                    <a:p>
                      <a:pPr algn="ctr">
                        <a:lnSpc>
                          <a:spcPts val="445"/>
                        </a:lnSpc>
                        <a:spcBef>
                          <a:spcPts val="30"/>
                        </a:spcBef>
                      </a:pPr>
                      <a:r>
                        <a:rPr sz="400" dirty="0">
                          <a:latin typeface="Times New Roman"/>
                          <a:cs typeface="Times New Roman"/>
                        </a:rPr>
                        <a:t>180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270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45"/>
                        </a:lnSpc>
                        <a:spcBef>
                          <a:spcPts val="30"/>
                        </a:spcBef>
                      </a:pPr>
                      <a:r>
                        <a:rPr sz="400"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162</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45"/>
                        </a:lnSpc>
                        <a:spcBef>
                          <a:spcPts val="30"/>
                        </a:spcBef>
                      </a:pPr>
                      <a:r>
                        <a:rPr sz="400" dirty="0">
                          <a:latin typeface="Times New Roman"/>
                          <a:cs typeface="Times New Roman"/>
                        </a:rPr>
                        <a:t>282</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-12</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71628">
                <a:tc>
                  <a:txBody>
                    <a:bodyPr/>
                    <a:lstStyle/>
                    <a:p>
                      <a:pPr algn="ctr">
                        <a:lnSpc>
                          <a:spcPts val="430"/>
                        </a:lnSpc>
                        <a:spcBef>
                          <a:spcPts val="30"/>
                        </a:spcBef>
                      </a:pPr>
                      <a:r>
                        <a:rPr sz="400" dirty="0">
                          <a:latin typeface="Times New Roman"/>
                          <a:cs typeface="Times New Roman"/>
                        </a:rPr>
                        <a:t>190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285</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30"/>
                        </a:lnSpc>
                        <a:spcBef>
                          <a:spcPts val="30"/>
                        </a:spcBef>
                      </a:pPr>
                      <a:r>
                        <a:rPr sz="400"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171</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30"/>
                        </a:lnSpc>
                        <a:spcBef>
                          <a:spcPts val="30"/>
                        </a:spcBef>
                      </a:pPr>
                      <a:r>
                        <a:rPr sz="400" dirty="0">
                          <a:latin typeface="Times New Roman"/>
                          <a:cs typeface="Times New Roman"/>
                        </a:rPr>
                        <a:t>291</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-6</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71628">
                <a:tc>
                  <a:txBody>
                    <a:bodyPr/>
                    <a:lstStyle/>
                    <a:p>
                      <a:pPr algn="ctr">
                        <a:lnSpc>
                          <a:spcPts val="430"/>
                        </a:lnSpc>
                        <a:spcBef>
                          <a:spcPts val="30"/>
                        </a:spcBef>
                      </a:pPr>
                      <a:r>
                        <a:rPr sz="400" b="1" dirty="0">
                          <a:latin typeface="Times New Roman"/>
                          <a:cs typeface="Times New Roman"/>
                        </a:rPr>
                        <a:t>200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tc>
                  <a:txBody>
                    <a:bodyPr/>
                    <a:lstStyle/>
                    <a:p>
                      <a:pPr algn="ctr">
                        <a:lnSpc>
                          <a:spcPts val="430"/>
                        </a:lnSpc>
                        <a:spcBef>
                          <a:spcPts val="30"/>
                        </a:spcBef>
                      </a:pPr>
                      <a:r>
                        <a:rPr sz="400" b="1" dirty="0">
                          <a:latin typeface="Times New Roman"/>
                          <a:cs typeface="Times New Roman"/>
                        </a:rPr>
                        <a:t>300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tc>
                  <a:txBody>
                    <a:bodyPr/>
                    <a:lstStyle/>
                    <a:p>
                      <a:pPr marR="90805" algn="r">
                        <a:lnSpc>
                          <a:spcPts val="430"/>
                        </a:lnSpc>
                        <a:spcBef>
                          <a:spcPts val="30"/>
                        </a:spcBef>
                      </a:pPr>
                      <a:r>
                        <a:rPr sz="400" b="1"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tc>
                  <a:txBody>
                    <a:bodyPr/>
                    <a:lstStyle/>
                    <a:p>
                      <a:pPr algn="ctr">
                        <a:lnSpc>
                          <a:spcPts val="430"/>
                        </a:lnSpc>
                        <a:spcBef>
                          <a:spcPts val="30"/>
                        </a:spcBef>
                      </a:pPr>
                      <a:r>
                        <a:rPr sz="400" b="1" dirty="0">
                          <a:latin typeface="Times New Roman"/>
                          <a:cs typeface="Times New Roman"/>
                        </a:rPr>
                        <a:t>180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tc>
                  <a:txBody>
                    <a:bodyPr/>
                    <a:lstStyle/>
                    <a:p>
                      <a:pPr marL="107950">
                        <a:lnSpc>
                          <a:spcPts val="430"/>
                        </a:lnSpc>
                        <a:spcBef>
                          <a:spcPts val="30"/>
                        </a:spcBef>
                      </a:pPr>
                      <a:r>
                        <a:rPr sz="400" b="1" dirty="0">
                          <a:latin typeface="Times New Roman"/>
                          <a:cs typeface="Times New Roman"/>
                        </a:rPr>
                        <a:t>300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tc>
                  <a:txBody>
                    <a:bodyPr/>
                    <a:lstStyle/>
                    <a:p>
                      <a:pPr algn="ctr">
                        <a:lnSpc>
                          <a:spcPts val="430"/>
                        </a:lnSpc>
                        <a:spcBef>
                          <a:spcPts val="30"/>
                        </a:spcBef>
                      </a:pPr>
                      <a:r>
                        <a:rPr sz="400" b="1" dirty="0">
                          <a:latin typeface="Times New Roman"/>
                          <a:cs typeface="Times New Roman"/>
                        </a:rPr>
                        <a:t>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solidFill>
                      <a:srgbClr val="FFD866"/>
                    </a:solidFill>
                  </a:tcPr>
                </a:tc>
                <a:extLst>
                  <a:ext uri="{0D108BD9-81ED-4DB2-BD59-A6C34878D82A}">
                    <a16:rowId xmlns:a16="http://schemas.microsoft.com/office/drawing/2014/main" val="10007"/>
                  </a:ext>
                </a:extLst>
              </a:tr>
              <a:tr h="73151">
                <a:tc>
                  <a:txBody>
                    <a:bodyPr/>
                    <a:lstStyle/>
                    <a:p>
                      <a:pPr algn="ctr">
                        <a:lnSpc>
                          <a:spcPts val="445"/>
                        </a:lnSpc>
                        <a:spcBef>
                          <a:spcPts val="30"/>
                        </a:spcBef>
                      </a:pPr>
                      <a:r>
                        <a:rPr sz="400" dirty="0">
                          <a:latin typeface="Times New Roman"/>
                          <a:cs typeface="Times New Roman"/>
                        </a:rPr>
                        <a:t>210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315</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45"/>
                        </a:lnSpc>
                        <a:spcBef>
                          <a:spcPts val="30"/>
                        </a:spcBef>
                      </a:pPr>
                      <a:r>
                        <a:rPr sz="400"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189</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45"/>
                        </a:lnSpc>
                        <a:spcBef>
                          <a:spcPts val="30"/>
                        </a:spcBef>
                      </a:pPr>
                      <a:r>
                        <a:rPr sz="400" dirty="0">
                          <a:latin typeface="Times New Roman"/>
                          <a:cs typeface="Times New Roman"/>
                        </a:rPr>
                        <a:t>309</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30"/>
                        </a:spcBef>
                      </a:pPr>
                      <a:r>
                        <a:rPr sz="400" dirty="0">
                          <a:latin typeface="Times New Roman"/>
                          <a:cs typeface="Times New Roman"/>
                        </a:rPr>
                        <a:t>6</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71627">
                <a:tc>
                  <a:txBody>
                    <a:bodyPr/>
                    <a:lstStyle/>
                    <a:p>
                      <a:pPr algn="ctr">
                        <a:lnSpc>
                          <a:spcPts val="445"/>
                        </a:lnSpc>
                        <a:spcBef>
                          <a:spcPts val="20"/>
                        </a:spcBef>
                      </a:pPr>
                      <a:r>
                        <a:rPr sz="400" dirty="0">
                          <a:latin typeface="Times New Roman"/>
                          <a:cs typeface="Times New Roman"/>
                        </a:rPr>
                        <a:t>220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330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45"/>
                        </a:lnSpc>
                        <a:spcBef>
                          <a:spcPts val="20"/>
                        </a:spcBef>
                      </a:pPr>
                      <a:r>
                        <a:rPr sz="400" dirty="0">
                          <a:latin typeface="Times New Roman"/>
                          <a:cs typeface="Times New Roman"/>
                        </a:rPr>
                        <a:t>120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198</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45"/>
                        </a:lnSpc>
                        <a:spcBef>
                          <a:spcPts val="20"/>
                        </a:spcBef>
                      </a:pPr>
                      <a:r>
                        <a:rPr sz="400" dirty="0">
                          <a:latin typeface="Times New Roman"/>
                          <a:cs typeface="Times New Roman"/>
                        </a:rPr>
                        <a:t>318</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45"/>
                        </a:lnSpc>
                        <a:spcBef>
                          <a:spcPts val="20"/>
                        </a:spcBef>
                      </a:pPr>
                      <a:r>
                        <a:rPr sz="400" dirty="0">
                          <a:latin typeface="Times New Roman"/>
                          <a:cs typeface="Times New Roman"/>
                        </a:rPr>
                        <a:t>12</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71628">
                <a:tc>
                  <a:txBody>
                    <a:bodyPr/>
                    <a:lstStyle/>
                    <a:p>
                      <a:pPr algn="ctr">
                        <a:lnSpc>
                          <a:spcPts val="445"/>
                        </a:lnSpc>
                        <a:spcBef>
                          <a:spcPts val="20"/>
                        </a:spcBef>
                      </a:pPr>
                      <a:r>
                        <a:rPr sz="400" dirty="0">
                          <a:latin typeface="Times New Roman"/>
                          <a:cs typeface="Times New Roman"/>
                        </a:rPr>
                        <a:t>230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345</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45"/>
                        </a:lnSpc>
                        <a:spcBef>
                          <a:spcPts val="20"/>
                        </a:spcBef>
                      </a:pPr>
                      <a:r>
                        <a:rPr sz="400" dirty="0">
                          <a:latin typeface="Times New Roman"/>
                          <a:cs typeface="Times New Roman"/>
                        </a:rPr>
                        <a:t>120</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45"/>
                        </a:lnSpc>
                        <a:spcBef>
                          <a:spcPts val="20"/>
                        </a:spcBef>
                      </a:pPr>
                      <a:r>
                        <a:rPr sz="400" dirty="0">
                          <a:latin typeface="Times New Roman"/>
                          <a:cs typeface="Times New Roman"/>
                        </a:rPr>
                        <a:t>207</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45"/>
                        </a:lnSpc>
                        <a:spcBef>
                          <a:spcPts val="20"/>
                        </a:spcBef>
                      </a:pPr>
                      <a:r>
                        <a:rPr sz="400" dirty="0">
                          <a:latin typeface="Times New Roman"/>
                          <a:cs typeface="Times New Roman"/>
                        </a:rPr>
                        <a:t>327</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45"/>
                        </a:lnSpc>
                        <a:spcBef>
                          <a:spcPts val="20"/>
                        </a:spcBef>
                      </a:pPr>
                      <a:r>
                        <a:rPr sz="400" dirty="0">
                          <a:latin typeface="Times New Roman"/>
                          <a:cs typeface="Times New Roman"/>
                        </a:rPr>
                        <a:t>18</a:t>
                      </a:r>
                      <a:endParaRPr sz="400">
                        <a:latin typeface="Times New Roman"/>
                        <a:cs typeface="Times New Roman"/>
                      </a:endParaRPr>
                    </a:p>
                  </a:txBody>
                  <a:tcPr marL="0" marR="0" marT="254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71628">
                <a:tc>
                  <a:txBody>
                    <a:bodyPr/>
                    <a:lstStyle/>
                    <a:p>
                      <a:pPr algn="ctr">
                        <a:lnSpc>
                          <a:spcPts val="430"/>
                        </a:lnSpc>
                        <a:spcBef>
                          <a:spcPts val="30"/>
                        </a:spcBef>
                      </a:pPr>
                      <a:r>
                        <a:rPr sz="400" dirty="0">
                          <a:latin typeface="Times New Roman"/>
                          <a:cs typeface="Times New Roman"/>
                        </a:rPr>
                        <a:t>240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360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r">
                        <a:lnSpc>
                          <a:spcPts val="430"/>
                        </a:lnSpc>
                        <a:spcBef>
                          <a:spcPts val="30"/>
                        </a:spcBef>
                      </a:pPr>
                      <a:r>
                        <a:rPr sz="400" dirty="0">
                          <a:latin typeface="Times New Roman"/>
                          <a:cs typeface="Times New Roman"/>
                        </a:rPr>
                        <a:t>120</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30"/>
                        </a:lnSpc>
                        <a:spcBef>
                          <a:spcPts val="30"/>
                        </a:spcBef>
                      </a:pPr>
                      <a:r>
                        <a:rPr sz="400" dirty="0">
                          <a:latin typeface="Times New Roman"/>
                          <a:cs typeface="Times New Roman"/>
                        </a:rPr>
                        <a:t>216</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430"/>
                        </a:lnSpc>
                        <a:spcBef>
                          <a:spcPts val="30"/>
                        </a:spcBef>
                      </a:pPr>
                      <a:r>
                        <a:rPr sz="400" dirty="0">
                          <a:latin typeface="Times New Roman"/>
                          <a:cs typeface="Times New Roman"/>
                        </a:rPr>
                        <a:t>336</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30"/>
                        </a:lnSpc>
                        <a:spcBef>
                          <a:spcPts val="30"/>
                        </a:spcBef>
                      </a:pPr>
                      <a:r>
                        <a:rPr sz="400" dirty="0">
                          <a:latin typeface="Times New Roman"/>
                          <a:cs typeface="Times New Roman"/>
                        </a:rPr>
                        <a:t>24</a:t>
                      </a:r>
                      <a:endParaRPr sz="400">
                        <a:latin typeface="Times New Roman"/>
                        <a:cs typeface="Times New Roman"/>
                      </a:endParaRPr>
                    </a:p>
                  </a:txBody>
                  <a:tcPr marL="0" marR="0" marT="3810" marB="0">
                    <a:lnL w="3175">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74675">
                <a:tc>
                  <a:txBody>
                    <a:bodyPr/>
                    <a:lstStyle/>
                    <a:p>
                      <a:pPr algn="ctr">
                        <a:lnSpc>
                          <a:spcPts val="445"/>
                        </a:lnSpc>
                        <a:spcBef>
                          <a:spcPts val="45"/>
                        </a:spcBef>
                      </a:pPr>
                      <a:r>
                        <a:rPr sz="400" dirty="0">
                          <a:latin typeface="Times New Roman"/>
                          <a:cs typeface="Times New Roman"/>
                        </a:rPr>
                        <a:t>250</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ctr">
                        <a:lnSpc>
                          <a:spcPts val="445"/>
                        </a:lnSpc>
                        <a:spcBef>
                          <a:spcPts val="45"/>
                        </a:spcBef>
                      </a:pPr>
                      <a:r>
                        <a:rPr sz="400" dirty="0">
                          <a:latin typeface="Times New Roman"/>
                          <a:cs typeface="Times New Roman"/>
                        </a:rPr>
                        <a:t>375</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R="90805" algn="r">
                        <a:lnSpc>
                          <a:spcPts val="445"/>
                        </a:lnSpc>
                        <a:spcBef>
                          <a:spcPts val="45"/>
                        </a:spcBef>
                      </a:pPr>
                      <a:r>
                        <a:rPr sz="400" dirty="0">
                          <a:latin typeface="Times New Roman"/>
                          <a:cs typeface="Times New Roman"/>
                        </a:rPr>
                        <a:t>120</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algn="ctr">
                        <a:lnSpc>
                          <a:spcPts val="445"/>
                        </a:lnSpc>
                        <a:spcBef>
                          <a:spcPts val="45"/>
                        </a:spcBef>
                      </a:pPr>
                      <a:r>
                        <a:rPr sz="400" dirty="0">
                          <a:latin typeface="Times New Roman"/>
                          <a:cs typeface="Times New Roman"/>
                        </a:rPr>
                        <a:t>225</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107950">
                        <a:lnSpc>
                          <a:spcPts val="445"/>
                        </a:lnSpc>
                        <a:spcBef>
                          <a:spcPts val="45"/>
                        </a:spcBef>
                      </a:pPr>
                      <a:r>
                        <a:rPr sz="400" dirty="0">
                          <a:latin typeface="Times New Roman"/>
                          <a:cs typeface="Times New Roman"/>
                        </a:rPr>
                        <a:t>345</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tc>
                  <a:txBody>
                    <a:bodyPr/>
                    <a:lstStyle/>
                    <a:p>
                      <a:pPr marL="635" algn="ctr">
                        <a:lnSpc>
                          <a:spcPts val="445"/>
                        </a:lnSpc>
                        <a:spcBef>
                          <a:spcPts val="45"/>
                        </a:spcBef>
                      </a:pPr>
                      <a:r>
                        <a:rPr sz="400" dirty="0">
                          <a:latin typeface="Times New Roman"/>
                          <a:cs typeface="Times New Roman"/>
                        </a:rPr>
                        <a:t>30</a:t>
                      </a:r>
                      <a:endParaRPr sz="400">
                        <a:latin typeface="Times New Roman"/>
                        <a:cs typeface="Times New Roman"/>
                      </a:endParaRPr>
                    </a:p>
                  </a:txBody>
                  <a:tcPr marL="0" marR="0" marT="5715" marB="0">
                    <a:lnL w="3175">
                      <a:solidFill>
                        <a:srgbClr val="000000"/>
                      </a:solidFill>
                      <a:prstDash val="solid"/>
                    </a:lnL>
                    <a:lnR w="3175">
                      <a:solidFill>
                        <a:srgbClr val="000000"/>
                      </a:solidFill>
                      <a:prstDash val="solid"/>
                    </a:lnR>
                    <a:lnT w="6350">
                      <a:solidFill>
                        <a:srgbClr val="000000"/>
                      </a:solidFill>
                      <a:prstDash val="solid"/>
                    </a:lnT>
                    <a:lnB w="3175">
                      <a:solidFill>
                        <a:srgbClr val="000000"/>
                      </a:solidFill>
                      <a:prstDash val="solid"/>
                    </a:lnB>
                  </a:tcPr>
                </a:tc>
                <a:extLst>
                  <a:ext uri="{0D108BD9-81ED-4DB2-BD59-A6C34878D82A}">
                    <a16:rowId xmlns:a16="http://schemas.microsoft.com/office/drawing/2014/main" val="10012"/>
                  </a:ext>
                </a:extLst>
              </a:tr>
            </a:tbl>
          </a:graphicData>
        </a:graphic>
      </p:graphicFrame>
      <p:sp>
        <p:nvSpPr>
          <p:cNvPr id="22" name="object 22"/>
          <p:cNvSpPr txBox="1"/>
          <p:nvPr/>
        </p:nvSpPr>
        <p:spPr>
          <a:xfrm>
            <a:off x="6930625" y="9685222"/>
            <a:ext cx="195580" cy="196215"/>
          </a:xfrm>
          <a:prstGeom prst="rect">
            <a:avLst/>
          </a:prstGeom>
        </p:spPr>
        <p:txBody>
          <a:bodyPr vert="horz" wrap="square" lIns="0" tIns="0" rIns="0" bIns="0" rtlCol="0">
            <a:spAutoFit/>
          </a:bodyPr>
          <a:lstStyle/>
          <a:p>
            <a:pPr marL="12700">
              <a:lnSpc>
                <a:spcPts val="1425"/>
              </a:lnSpc>
            </a:pPr>
            <a:r>
              <a:rPr sz="1200" dirty="0">
                <a:latin typeface="Arial"/>
                <a:cs typeface="Arial"/>
              </a:rPr>
              <a:t>40</a:t>
            </a:r>
            <a:endParaRPr sz="1200">
              <a:latin typeface="Arial"/>
              <a:cs typeface="Arial"/>
            </a:endParaRPr>
          </a:p>
        </p:txBody>
      </p:sp>
      <p:graphicFrame>
        <p:nvGraphicFramePr>
          <p:cNvPr id="21" name="object 21"/>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65"/>
                        </a:spcBef>
                      </a:pPr>
                      <a:r>
                        <a:rPr sz="400" b="1" dirty="0">
                          <a:latin typeface="Times New Roman"/>
                          <a:cs typeface="Times New Roman"/>
                        </a:rPr>
                        <a:t>Örnek: </a:t>
                      </a:r>
                      <a:r>
                        <a:rPr sz="400" dirty="0">
                          <a:latin typeface="Times New Roman"/>
                          <a:cs typeface="Times New Roman"/>
                        </a:rPr>
                        <a:t>Hakyemez </a:t>
                      </a:r>
                      <a:r>
                        <a:rPr sz="400" spc="-5" dirty="0">
                          <a:latin typeface="Times New Roman"/>
                          <a:cs typeface="Times New Roman"/>
                        </a:rPr>
                        <a:t>Tekstil </a:t>
                      </a:r>
                      <a:r>
                        <a:rPr sz="400" dirty="0">
                          <a:latin typeface="Times New Roman"/>
                          <a:cs typeface="Times New Roman"/>
                        </a:rPr>
                        <a:t>A.Ş. </a:t>
                      </a:r>
                      <a:r>
                        <a:rPr sz="400" spc="-5" dirty="0">
                          <a:latin typeface="Times New Roman"/>
                          <a:cs typeface="Times New Roman"/>
                        </a:rPr>
                        <a:t>İle ilgili </a:t>
                      </a:r>
                      <a:r>
                        <a:rPr sz="400" dirty="0">
                          <a:latin typeface="Times New Roman"/>
                          <a:cs typeface="Times New Roman"/>
                        </a:rPr>
                        <a:t>aşağıdaki </a:t>
                      </a:r>
                      <a:r>
                        <a:rPr sz="400" spc="-5" dirty="0">
                          <a:latin typeface="Times New Roman"/>
                          <a:cs typeface="Times New Roman"/>
                        </a:rPr>
                        <a:t>veriler ışığında başabaş noktasını hesaplamaya</a:t>
                      </a:r>
                      <a:r>
                        <a:rPr sz="400" spc="40" dirty="0">
                          <a:latin typeface="Times New Roman"/>
                          <a:cs typeface="Times New Roman"/>
                        </a:rPr>
                        <a:t> </a:t>
                      </a:r>
                      <a:r>
                        <a:rPr sz="400" spc="-5" dirty="0">
                          <a:latin typeface="Times New Roman"/>
                          <a:cs typeface="Times New Roman"/>
                        </a:rPr>
                        <a:t>çalışalım.</a:t>
                      </a:r>
                      <a:endParaRPr sz="400">
                        <a:latin typeface="Times New Roman"/>
                        <a:cs typeface="Times New Roman"/>
                      </a:endParaRPr>
                    </a:p>
                    <a:p>
                      <a:pPr marL="57785" indent="-31115">
                        <a:lnSpc>
                          <a:spcPct val="100000"/>
                        </a:lnSpc>
                        <a:spcBef>
                          <a:spcPts val="120"/>
                        </a:spcBef>
                        <a:buChar char="-"/>
                        <a:tabLst>
                          <a:tab pos="58419" algn="l"/>
                          <a:tab pos="1100455" algn="l"/>
                        </a:tabLst>
                      </a:pPr>
                      <a:r>
                        <a:rPr sz="400" spc="-5" dirty="0">
                          <a:latin typeface="Times New Roman"/>
                          <a:cs typeface="Times New Roman"/>
                        </a:rPr>
                        <a:t>Üretilen</a:t>
                      </a:r>
                      <a:r>
                        <a:rPr sz="400" spc="55" dirty="0">
                          <a:latin typeface="Times New Roman"/>
                          <a:cs typeface="Times New Roman"/>
                        </a:rPr>
                        <a:t> </a:t>
                      </a:r>
                      <a:r>
                        <a:rPr sz="400" dirty="0">
                          <a:latin typeface="Times New Roman"/>
                          <a:cs typeface="Times New Roman"/>
                        </a:rPr>
                        <a:t>ürün</a:t>
                      </a:r>
                      <a:r>
                        <a:rPr sz="400" spc="30" dirty="0">
                          <a:latin typeface="Times New Roman"/>
                          <a:cs typeface="Times New Roman"/>
                        </a:rPr>
                        <a:t> </a:t>
                      </a:r>
                      <a:r>
                        <a:rPr sz="400" spc="-5" dirty="0">
                          <a:latin typeface="Times New Roman"/>
                          <a:cs typeface="Times New Roman"/>
                        </a:rPr>
                        <a:t>sayısı:	</a:t>
                      </a:r>
                      <a:r>
                        <a:rPr sz="400" dirty="0">
                          <a:latin typeface="Times New Roman"/>
                          <a:cs typeface="Times New Roman"/>
                        </a:rPr>
                        <a:t>150 – 250</a:t>
                      </a:r>
                      <a:r>
                        <a:rPr sz="400" spc="5" dirty="0">
                          <a:latin typeface="Times New Roman"/>
                          <a:cs typeface="Times New Roman"/>
                        </a:rPr>
                        <a:t> </a:t>
                      </a:r>
                      <a:r>
                        <a:rPr sz="400" dirty="0">
                          <a:latin typeface="Times New Roman"/>
                          <a:cs typeface="Times New Roman"/>
                        </a:rPr>
                        <a:t>adet</a:t>
                      </a:r>
                      <a:endParaRPr sz="400">
                        <a:latin typeface="Times New Roman"/>
                        <a:cs typeface="Times New Roman"/>
                      </a:endParaRPr>
                    </a:p>
                    <a:p>
                      <a:pPr marL="57785" indent="-31115">
                        <a:lnSpc>
                          <a:spcPct val="100000"/>
                        </a:lnSpc>
                        <a:spcBef>
                          <a:spcPts val="10"/>
                        </a:spcBef>
                        <a:buChar char="-"/>
                        <a:tabLst>
                          <a:tab pos="58419" algn="l"/>
                          <a:tab pos="1203960" algn="l"/>
                        </a:tabLst>
                      </a:pPr>
                      <a:r>
                        <a:rPr sz="400" spc="-10" dirty="0">
                          <a:latin typeface="Times New Roman"/>
                          <a:cs typeface="Times New Roman"/>
                        </a:rPr>
                        <a:t>Bir</a:t>
                      </a:r>
                      <a:r>
                        <a:rPr sz="400" spc="-5" dirty="0">
                          <a:latin typeface="Times New Roman"/>
                          <a:cs typeface="Times New Roman"/>
                        </a:rPr>
                        <a:t>i</a:t>
                      </a:r>
                      <a:r>
                        <a:rPr sz="400" dirty="0">
                          <a:latin typeface="Times New Roman"/>
                          <a:cs typeface="Times New Roman"/>
                        </a:rPr>
                        <a:t>m</a:t>
                      </a:r>
                      <a:r>
                        <a:rPr sz="400" spc="25" dirty="0">
                          <a:latin typeface="Times New Roman"/>
                          <a:cs typeface="Times New Roman"/>
                        </a:rPr>
                        <a:t> </a:t>
                      </a:r>
                      <a:r>
                        <a:rPr sz="400" spc="-15" dirty="0">
                          <a:latin typeface="Times New Roman"/>
                          <a:cs typeface="Times New Roman"/>
                        </a:rPr>
                        <a:t>b</a:t>
                      </a:r>
                      <a:r>
                        <a:rPr sz="400" spc="-5" dirty="0">
                          <a:latin typeface="Times New Roman"/>
                          <a:cs typeface="Times New Roman"/>
                        </a:rPr>
                        <a:t>aşı</a:t>
                      </a:r>
                      <a:r>
                        <a:rPr sz="400" spc="-15" dirty="0">
                          <a:latin typeface="Times New Roman"/>
                          <a:cs typeface="Times New Roman"/>
                        </a:rPr>
                        <a:t>n</a:t>
                      </a:r>
                      <a:r>
                        <a:rPr sz="400" dirty="0">
                          <a:latin typeface="Times New Roman"/>
                          <a:cs typeface="Times New Roman"/>
                        </a:rPr>
                        <a:t>a</a:t>
                      </a:r>
                      <a:r>
                        <a:rPr sz="400" spc="40" dirty="0">
                          <a:latin typeface="Times New Roman"/>
                          <a:cs typeface="Times New Roman"/>
                        </a:rPr>
                        <a:t> </a:t>
                      </a:r>
                      <a:r>
                        <a:rPr sz="400" spc="-5" dirty="0">
                          <a:latin typeface="Times New Roman"/>
                          <a:cs typeface="Times New Roman"/>
                        </a:rPr>
                        <a:t>sat</a:t>
                      </a:r>
                      <a:r>
                        <a:rPr sz="400" spc="-10" dirty="0">
                          <a:latin typeface="Times New Roman"/>
                          <a:cs typeface="Times New Roman"/>
                        </a:rPr>
                        <a:t>ı</a:t>
                      </a:r>
                      <a:r>
                        <a:rPr sz="400" dirty="0">
                          <a:latin typeface="Times New Roman"/>
                          <a:cs typeface="Times New Roman"/>
                        </a:rPr>
                        <a:t>ş</a:t>
                      </a:r>
                      <a:r>
                        <a:rPr sz="400" spc="30" dirty="0">
                          <a:latin typeface="Times New Roman"/>
                          <a:cs typeface="Times New Roman"/>
                        </a:rPr>
                        <a:t> </a:t>
                      </a:r>
                      <a:r>
                        <a:rPr sz="400" spc="-10" dirty="0">
                          <a:latin typeface="Times New Roman"/>
                          <a:cs typeface="Times New Roman"/>
                        </a:rPr>
                        <a:t>f</a:t>
                      </a:r>
                      <a:r>
                        <a:rPr sz="400" spc="-5" dirty="0">
                          <a:latin typeface="Times New Roman"/>
                          <a:cs typeface="Times New Roman"/>
                        </a:rPr>
                        <a:t>i</a:t>
                      </a:r>
                      <a:r>
                        <a:rPr sz="400" dirty="0">
                          <a:latin typeface="Times New Roman"/>
                          <a:cs typeface="Times New Roman"/>
                        </a:rPr>
                        <a:t>y</a:t>
                      </a:r>
                      <a:r>
                        <a:rPr sz="400" spc="-5" dirty="0">
                          <a:latin typeface="Times New Roman"/>
                          <a:cs typeface="Times New Roman"/>
                        </a:rPr>
                        <a:t>a</a:t>
                      </a:r>
                      <a:r>
                        <a:rPr sz="400" spc="-10" dirty="0">
                          <a:latin typeface="Times New Roman"/>
                          <a:cs typeface="Times New Roman"/>
                        </a:rPr>
                        <a:t>t</a:t>
                      </a:r>
                      <a:r>
                        <a:rPr sz="400" spc="-5" dirty="0">
                          <a:latin typeface="Times New Roman"/>
                          <a:cs typeface="Times New Roman"/>
                        </a:rPr>
                        <a:t>ı</a:t>
                      </a:r>
                      <a:r>
                        <a:rPr sz="400" dirty="0">
                          <a:latin typeface="Times New Roman"/>
                          <a:cs typeface="Times New Roman"/>
                        </a:rPr>
                        <a:t>:	1,50</a:t>
                      </a:r>
                      <a:r>
                        <a:rPr sz="400" spc="10" dirty="0">
                          <a:latin typeface="Times New Roman"/>
                          <a:cs typeface="Times New Roman"/>
                        </a:rPr>
                        <a:t> </a:t>
                      </a:r>
                      <a:r>
                        <a:rPr sz="400" spc="-5" dirty="0">
                          <a:latin typeface="Times New Roman"/>
                          <a:cs typeface="Times New Roman"/>
                        </a:rPr>
                        <a:t>T</a:t>
                      </a:r>
                      <a:r>
                        <a:rPr sz="400" dirty="0">
                          <a:latin typeface="Times New Roman"/>
                          <a:cs typeface="Times New Roman"/>
                        </a:rPr>
                        <a:t>L</a:t>
                      </a:r>
                      <a:endParaRPr sz="400">
                        <a:latin typeface="Times New Roman"/>
                        <a:cs typeface="Times New Roman"/>
                      </a:endParaRPr>
                    </a:p>
                    <a:p>
                      <a:pPr marL="57785" indent="-31115">
                        <a:lnSpc>
                          <a:spcPct val="100000"/>
                        </a:lnSpc>
                        <a:spcBef>
                          <a:spcPts val="10"/>
                        </a:spcBef>
                        <a:buChar char="-"/>
                        <a:tabLst>
                          <a:tab pos="58419" algn="l"/>
                          <a:tab pos="1177925" algn="l"/>
                        </a:tabLst>
                      </a:pPr>
                      <a:r>
                        <a:rPr sz="400" spc="-10" dirty="0">
                          <a:latin typeface="Times New Roman"/>
                          <a:cs typeface="Times New Roman"/>
                        </a:rPr>
                        <a:t>Bir</a:t>
                      </a:r>
                      <a:r>
                        <a:rPr sz="400" spc="-5" dirty="0">
                          <a:latin typeface="Times New Roman"/>
                          <a:cs typeface="Times New Roman"/>
                        </a:rPr>
                        <a:t>i</a:t>
                      </a:r>
                      <a:r>
                        <a:rPr sz="400" dirty="0">
                          <a:latin typeface="Times New Roman"/>
                          <a:cs typeface="Times New Roman"/>
                        </a:rPr>
                        <a:t>m</a:t>
                      </a:r>
                      <a:r>
                        <a:rPr sz="400" spc="25" dirty="0">
                          <a:latin typeface="Times New Roman"/>
                          <a:cs typeface="Times New Roman"/>
                        </a:rPr>
                        <a:t> </a:t>
                      </a:r>
                      <a:r>
                        <a:rPr sz="400" spc="-15" dirty="0">
                          <a:latin typeface="Times New Roman"/>
                          <a:cs typeface="Times New Roman"/>
                        </a:rPr>
                        <a:t>b</a:t>
                      </a:r>
                      <a:r>
                        <a:rPr sz="400" spc="-5" dirty="0">
                          <a:latin typeface="Times New Roman"/>
                          <a:cs typeface="Times New Roman"/>
                        </a:rPr>
                        <a:t>aşı</a:t>
                      </a:r>
                      <a:r>
                        <a:rPr sz="400" spc="-15" dirty="0">
                          <a:latin typeface="Times New Roman"/>
                          <a:cs typeface="Times New Roman"/>
                        </a:rPr>
                        <a:t>n</a:t>
                      </a:r>
                      <a:r>
                        <a:rPr sz="400" dirty="0">
                          <a:latin typeface="Times New Roman"/>
                          <a:cs typeface="Times New Roman"/>
                        </a:rPr>
                        <a:t>a</a:t>
                      </a:r>
                      <a:r>
                        <a:rPr sz="400" spc="40" dirty="0">
                          <a:latin typeface="Times New Roman"/>
                          <a:cs typeface="Times New Roman"/>
                        </a:rPr>
                        <a:t> </a:t>
                      </a:r>
                      <a:r>
                        <a:rPr sz="400" dirty="0">
                          <a:latin typeface="Times New Roman"/>
                          <a:cs typeface="Times New Roman"/>
                        </a:rPr>
                        <a:t>d</a:t>
                      </a:r>
                      <a:r>
                        <a:rPr sz="400" spc="-5" dirty="0">
                          <a:latin typeface="Times New Roman"/>
                          <a:cs typeface="Times New Roman"/>
                        </a:rPr>
                        <a:t>e</a:t>
                      </a:r>
                      <a:r>
                        <a:rPr sz="400" dirty="0">
                          <a:latin typeface="Times New Roman"/>
                          <a:cs typeface="Times New Roman"/>
                        </a:rPr>
                        <a:t>ğ</a:t>
                      </a:r>
                      <a:r>
                        <a:rPr sz="400" spc="-5" dirty="0">
                          <a:latin typeface="Times New Roman"/>
                          <a:cs typeface="Times New Roman"/>
                        </a:rPr>
                        <a:t>iş</a:t>
                      </a:r>
                      <a:r>
                        <a:rPr sz="400" dirty="0">
                          <a:latin typeface="Times New Roman"/>
                          <a:cs typeface="Times New Roman"/>
                        </a:rPr>
                        <a:t>k</a:t>
                      </a:r>
                      <a:r>
                        <a:rPr sz="400" spc="-5" dirty="0">
                          <a:latin typeface="Times New Roman"/>
                          <a:cs typeface="Times New Roman"/>
                        </a:rPr>
                        <a:t>e</a:t>
                      </a:r>
                      <a:r>
                        <a:rPr sz="400" dirty="0">
                          <a:latin typeface="Times New Roman"/>
                          <a:cs typeface="Times New Roman"/>
                        </a:rPr>
                        <a:t>n</a:t>
                      </a:r>
                      <a:r>
                        <a:rPr sz="400" spc="30" dirty="0">
                          <a:latin typeface="Times New Roman"/>
                          <a:cs typeface="Times New Roman"/>
                        </a:rPr>
                        <a:t> </a:t>
                      </a:r>
                      <a:r>
                        <a:rPr sz="400" dirty="0">
                          <a:latin typeface="Times New Roman"/>
                          <a:cs typeface="Times New Roman"/>
                        </a:rPr>
                        <a:t>g</a:t>
                      </a:r>
                      <a:r>
                        <a:rPr sz="400" spc="-5" dirty="0">
                          <a:latin typeface="Times New Roman"/>
                          <a:cs typeface="Times New Roman"/>
                        </a:rPr>
                        <a:t>i</a:t>
                      </a:r>
                      <a:r>
                        <a:rPr sz="400" dirty="0">
                          <a:latin typeface="Times New Roman"/>
                          <a:cs typeface="Times New Roman"/>
                        </a:rPr>
                        <a:t>d</a:t>
                      </a:r>
                      <a:r>
                        <a:rPr sz="400" spc="-5" dirty="0">
                          <a:latin typeface="Times New Roman"/>
                          <a:cs typeface="Times New Roman"/>
                        </a:rPr>
                        <a:t>e</a:t>
                      </a:r>
                      <a:r>
                        <a:rPr sz="400" spc="-10" dirty="0">
                          <a:latin typeface="Times New Roman"/>
                          <a:cs typeface="Times New Roman"/>
                        </a:rPr>
                        <a:t>r</a:t>
                      </a:r>
                      <a:r>
                        <a:rPr sz="400" dirty="0">
                          <a:latin typeface="Times New Roman"/>
                          <a:cs typeface="Times New Roman"/>
                        </a:rPr>
                        <a:t>:	90,00</a:t>
                      </a:r>
                      <a:r>
                        <a:rPr sz="400" spc="10" dirty="0">
                          <a:latin typeface="Times New Roman"/>
                          <a:cs typeface="Times New Roman"/>
                        </a:rPr>
                        <a:t> </a:t>
                      </a:r>
                      <a:r>
                        <a:rPr sz="400" spc="-5" dirty="0">
                          <a:latin typeface="Times New Roman"/>
                          <a:cs typeface="Times New Roman"/>
                        </a:rPr>
                        <a:t>T</a:t>
                      </a:r>
                      <a:r>
                        <a:rPr sz="400" dirty="0">
                          <a:latin typeface="Times New Roman"/>
                          <a:cs typeface="Times New Roman"/>
                        </a:rPr>
                        <a:t>L</a:t>
                      </a:r>
                      <a:endParaRPr sz="400">
                        <a:latin typeface="Times New Roman"/>
                        <a:cs typeface="Times New Roman"/>
                      </a:endParaRPr>
                    </a:p>
                    <a:p>
                      <a:pPr marL="57785" indent="-31115">
                        <a:lnSpc>
                          <a:spcPct val="100000"/>
                        </a:lnSpc>
                        <a:spcBef>
                          <a:spcPts val="25"/>
                        </a:spcBef>
                        <a:buChar char="-"/>
                        <a:tabLst>
                          <a:tab pos="58419" algn="l"/>
                          <a:tab pos="1151890" algn="l"/>
                        </a:tabLst>
                      </a:pPr>
                      <a:r>
                        <a:rPr sz="400" spc="-5" dirty="0">
                          <a:latin typeface="Times New Roman"/>
                          <a:cs typeface="Times New Roman"/>
                        </a:rPr>
                        <a:t>Sabit</a:t>
                      </a:r>
                      <a:r>
                        <a:rPr sz="400" spc="50" dirty="0">
                          <a:latin typeface="Times New Roman"/>
                          <a:cs typeface="Times New Roman"/>
                        </a:rPr>
                        <a:t> </a:t>
                      </a:r>
                      <a:r>
                        <a:rPr sz="400" spc="-5" dirty="0">
                          <a:latin typeface="Times New Roman"/>
                          <a:cs typeface="Times New Roman"/>
                        </a:rPr>
                        <a:t>giderler:	</a:t>
                      </a:r>
                      <a:r>
                        <a:rPr sz="400" dirty="0">
                          <a:latin typeface="Times New Roman"/>
                          <a:cs typeface="Times New Roman"/>
                        </a:rPr>
                        <a:t>120,00</a:t>
                      </a:r>
                      <a:r>
                        <a:rPr sz="400" spc="-65" dirty="0">
                          <a:latin typeface="Times New Roman"/>
                          <a:cs typeface="Times New Roman"/>
                        </a:rPr>
                        <a:t> </a:t>
                      </a:r>
                      <a:r>
                        <a:rPr sz="400" dirty="0">
                          <a:latin typeface="Times New Roman"/>
                          <a:cs typeface="Times New Roman"/>
                        </a:rPr>
                        <a:t>TL</a:t>
                      </a:r>
                      <a:endParaRPr sz="400">
                        <a:latin typeface="Times New Roman"/>
                        <a:cs typeface="Times New Roman"/>
                      </a:endParaRPr>
                    </a:p>
                  </a:txBody>
                  <a:tcPr marL="0" marR="0" marT="2095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Başabaş </a:t>
                      </a:r>
                      <a:r>
                        <a:rPr sz="900" b="1" spc="10" dirty="0">
                          <a:solidFill>
                            <a:srgbClr val="330066"/>
                          </a:solidFill>
                          <a:latin typeface="Times New Roman"/>
                          <a:cs typeface="Times New Roman"/>
                        </a:rPr>
                        <a:t>Noktası</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Analizi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85725">
                        <a:lnSpc>
                          <a:spcPct val="106000"/>
                        </a:lnSpc>
                        <a:spcBef>
                          <a:spcPts val="520"/>
                        </a:spcBef>
                      </a:pPr>
                      <a:r>
                        <a:rPr sz="500" spc="10" dirty="0">
                          <a:latin typeface="Times New Roman"/>
                          <a:cs typeface="Times New Roman"/>
                        </a:rPr>
                        <a:t>Deneme </a:t>
                      </a:r>
                      <a:r>
                        <a:rPr sz="500" spc="5" dirty="0">
                          <a:latin typeface="Times New Roman"/>
                          <a:cs typeface="Times New Roman"/>
                        </a:rPr>
                        <a:t>yanılma </a:t>
                      </a:r>
                      <a:r>
                        <a:rPr sz="500" spc="10" dirty="0">
                          <a:latin typeface="Times New Roman"/>
                          <a:cs typeface="Times New Roman"/>
                        </a:rPr>
                        <a:t>yolunun </a:t>
                      </a:r>
                      <a:r>
                        <a:rPr sz="500" spc="5" dirty="0">
                          <a:latin typeface="Times New Roman"/>
                          <a:cs typeface="Times New Roman"/>
                        </a:rPr>
                        <a:t>dışında formüller kullanılarak </a:t>
                      </a:r>
                      <a:r>
                        <a:rPr sz="500" spc="10" dirty="0">
                          <a:latin typeface="Times New Roman"/>
                          <a:cs typeface="Times New Roman"/>
                        </a:rPr>
                        <a:t>başabaş </a:t>
                      </a:r>
                      <a:r>
                        <a:rPr sz="500" spc="5" dirty="0">
                          <a:latin typeface="Times New Roman"/>
                          <a:cs typeface="Times New Roman"/>
                        </a:rPr>
                        <a:t>noktası kolayca  bulunabilir.</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450">
                        <a:latin typeface="Times New Roman"/>
                        <a:cs typeface="Times New Roman"/>
                      </a:endParaRPr>
                    </a:p>
                    <a:p>
                      <a:pPr marR="257175" algn="r">
                        <a:lnSpc>
                          <a:spcPct val="100000"/>
                        </a:lnSpc>
                        <a:tabLst>
                          <a:tab pos="1189990" algn="l"/>
                        </a:tabLst>
                      </a:pPr>
                      <a:r>
                        <a:rPr sz="500" b="1" dirty="0">
                          <a:latin typeface="Times New Roman"/>
                          <a:cs typeface="Times New Roman"/>
                        </a:rPr>
                        <a:t>D</a:t>
                      </a:r>
                      <a:r>
                        <a:rPr sz="500" b="1" spc="-5" dirty="0">
                          <a:latin typeface="Times New Roman"/>
                          <a:cs typeface="Times New Roman"/>
                        </a:rPr>
                        <a:t>EĞ</a:t>
                      </a:r>
                      <a:r>
                        <a:rPr sz="500" b="1" dirty="0">
                          <a:latin typeface="Times New Roman"/>
                          <a:cs typeface="Times New Roman"/>
                        </a:rPr>
                        <a:t>İ</a:t>
                      </a:r>
                      <a:r>
                        <a:rPr sz="500" b="1" spc="-10" dirty="0">
                          <a:latin typeface="Times New Roman"/>
                          <a:cs typeface="Times New Roman"/>
                        </a:rPr>
                        <a:t>Ş</a:t>
                      </a:r>
                      <a:r>
                        <a:rPr sz="500" b="1" spc="5" dirty="0">
                          <a:latin typeface="Times New Roman"/>
                          <a:cs typeface="Times New Roman"/>
                        </a:rPr>
                        <a:t>M</a:t>
                      </a:r>
                      <a:r>
                        <a:rPr sz="500" b="1" spc="-10" dirty="0">
                          <a:latin typeface="Times New Roman"/>
                          <a:cs typeface="Times New Roman"/>
                        </a:rPr>
                        <a:t>E</a:t>
                      </a:r>
                      <a:r>
                        <a:rPr sz="500" b="1" dirty="0">
                          <a:latin typeface="Times New Roman"/>
                          <a:cs typeface="Times New Roman"/>
                        </a:rPr>
                        <a:t>Z</a:t>
                      </a:r>
                      <a:r>
                        <a:rPr sz="500" b="1" spc="15" dirty="0">
                          <a:latin typeface="Times New Roman"/>
                          <a:cs typeface="Times New Roman"/>
                        </a:rPr>
                        <a:t> </a:t>
                      </a:r>
                      <a:r>
                        <a:rPr sz="500" b="1" spc="-5" dirty="0">
                          <a:latin typeface="Times New Roman"/>
                          <a:cs typeface="Times New Roman"/>
                        </a:rPr>
                        <a:t>G</a:t>
                      </a:r>
                      <a:r>
                        <a:rPr sz="500" b="1" dirty="0">
                          <a:latin typeface="Times New Roman"/>
                          <a:cs typeface="Times New Roman"/>
                        </a:rPr>
                        <a:t>İ</a:t>
                      </a:r>
                      <a:r>
                        <a:rPr sz="500" b="1" spc="-5" dirty="0">
                          <a:latin typeface="Times New Roman"/>
                          <a:cs typeface="Times New Roman"/>
                        </a:rPr>
                        <a:t>DE</a:t>
                      </a:r>
                      <a:r>
                        <a:rPr sz="500" b="1" dirty="0">
                          <a:latin typeface="Times New Roman"/>
                          <a:cs typeface="Times New Roman"/>
                        </a:rPr>
                        <a:t>R</a:t>
                      </a:r>
                      <a:r>
                        <a:rPr sz="500" b="1" spc="-5" dirty="0">
                          <a:latin typeface="Times New Roman"/>
                          <a:cs typeface="Times New Roman"/>
                        </a:rPr>
                        <a:t>LE</a:t>
                      </a:r>
                      <a:r>
                        <a:rPr sz="500" b="1" dirty="0">
                          <a:latin typeface="Times New Roman"/>
                          <a:cs typeface="Times New Roman"/>
                        </a:rPr>
                        <a:t>R	</a:t>
                      </a:r>
                      <a:r>
                        <a:rPr sz="500" dirty="0">
                          <a:latin typeface="Times New Roman"/>
                          <a:cs typeface="Times New Roman"/>
                        </a:rPr>
                        <a:t>120</a:t>
                      </a:r>
                      <a:endParaRPr sz="500">
                        <a:latin typeface="Times New Roman"/>
                        <a:cs typeface="Times New Roman"/>
                      </a:endParaRPr>
                    </a:p>
                    <a:p>
                      <a:pPr marR="95885" algn="r">
                        <a:lnSpc>
                          <a:spcPct val="100000"/>
                        </a:lnSpc>
                        <a:spcBef>
                          <a:spcPts val="35"/>
                        </a:spcBef>
                        <a:tabLst>
                          <a:tab pos="1960880" algn="l"/>
                        </a:tabLst>
                      </a:pPr>
                      <a:r>
                        <a:rPr sz="500" b="1" spc="5" dirty="0">
                          <a:latin typeface="Times New Roman"/>
                          <a:cs typeface="Times New Roman"/>
                        </a:rPr>
                        <a:t>BB</a:t>
                      </a:r>
                      <a:r>
                        <a:rPr sz="500" b="1" dirty="0">
                          <a:latin typeface="Times New Roman"/>
                          <a:cs typeface="Times New Roman"/>
                        </a:rPr>
                        <a:t>N</a:t>
                      </a:r>
                      <a:r>
                        <a:rPr sz="500" b="1" spc="-10" dirty="0">
                          <a:latin typeface="Times New Roman"/>
                          <a:cs typeface="Times New Roman"/>
                        </a:rPr>
                        <a:t> </a:t>
                      </a:r>
                      <a:r>
                        <a:rPr sz="500" b="1" dirty="0">
                          <a:latin typeface="Times New Roman"/>
                          <a:cs typeface="Times New Roman"/>
                        </a:rPr>
                        <a:t>(</a:t>
                      </a:r>
                      <a:r>
                        <a:rPr sz="500" b="1" spc="-10" dirty="0">
                          <a:latin typeface="Times New Roman"/>
                          <a:cs typeface="Times New Roman"/>
                        </a:rPr>
                        <a:t>S</a:t>
                      </a:r>
                      <a:r>
                        <a:rPr sz="500" b="1" dirty="0">
                          <a:latin typeface="Times New Roman"/>
                          <a:cs typeface="Times New Roman"/>
                        </a:rPr>
                        <a:t>atış</a:t>
                      </a:r>
                      <a:r>
                        <a:rPr sz="500" b="1" spc="10" dirty="0">
                          <a:latin typeface="Times New Roman"/>
                          <a:cs typeface="Times New Roman"/>
                        </a:rPr>
                        <a:t> </a:t>
                      </a:r>
                      <a:r>
                        <a:rPr sz="500" b="1" spc="-5" dirty="0">
                          <a:latin typeface="Times New Roman"/>
                          <a:cs typeface="Times New Roman"/>
                        </a:rPr>
                        <a:t>T</a:t>
                      </a:r>
                      <a:r>
                        <a:rPr sz="500" b="1" spc="-15" dirty="0">
                          <a:latin typeface="Times New Roman"/>
                          <a:cs typeface="Times New Roman"/>
                        </a:rPr>
                        <a:t>u</a:t>
                      </a:r>
                      <a:r>
                        <a:rPr sz="500" b="1" dirty="0">
                          <a:latin typeface="Times New Roman"/>
                          <a:cs typeface="Times New Roman"/>
                        </a:rPr>
                        <a:t>tar</a:t>
                      </a:r>
                      <a:r>
                        <a:rPr sz="500" b="1" spc="-5" dirty="0">
                          <a:latin typeface="Times New Roman"/>
                          <a:cs typeface="Times New Roman"/>
                        </a:rPr>
                        <a:t>ı</a:t>
                      </a:r>
                      <a:r>
                        <a:rPr sz="500" b="1" dirty="0">
                          <a:latin typeface="Times New Roman"/>
                          <a:cs typeface="Times New Roman"/>
                        </a:rPr>
                        <a:t>)  </a:t>
                      </a:r>
                      <a:r>
                        <a:rPr sz="500" b="1" spc="30" dirty="0">
                          <a:latin typeface="Times New Roman"/>
                          <a:cs typeface="Times New Roman"/>
                        </a:rPr>
                        <a:t> </a:t>
                      </a:r>
                      <a:r>
                        <a:rPr sz="500" b="1" dirty="0">
                          <a:latin typeface="Times New Roman"/>
                          <a:cs typeface="Times New Roman"/>
                        </a:rPr>
                        <a:t>=     </a:t>
                      </a:r>
                      <a:r>
                        <a:rPr sz="500" b="1" spc="50" dirty="0">
                          <a:latin typeface="Times New Roman"/>
                          <a:cs typeface="Times New Roman"/>
                        </a:rPr>
                        <a:t> </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a:t>
                      </a:r>
                      <a:r>
                        <a:rPr sz="500" b="1" spc="-10" dirty="0">
                          <a:latin typeface="Times New Roman"/>
                          <a:cs typeface="Times New Roman"/>
                        </a:rPr>
                        <a:t>-</a:t>
                      </a:r>
                      <a:r>
                        <a:rPr sz="500" b="1" dirty="0">
                          <a:latin typeface="Times New Roman"/>
                          <a:cs typeface="Times New Roman"/>
                        </a:rPr>
                        <a:t>--	</a:t>
                      </a:r>
                      <a:r>
                        <a:rPr sz="500" dirty="0">
                          <a:latin typeface="Times New Roman"/>
                          <a:cs typeface="Times New Roman"/>
                        </a:rPr>
                        <a:t>-----</a:t>
                      </a:r>
                      <a:r>
                        <a:rPr sz="500" spc="5" dirty="0">
                          <a:latin typeface="Times New Roman"/>
                          <a:cs typeface="Times New Roman"/>
                        </a:rPr>
                        <a:t>-</a:t>
                      </a:r>
                      <a:r>
                        <a:rPr sz="500" dirty="0">
                          <a:latin typeface="Times New Roman"/>
                          <a:cs typeface="Times New Roman"/>
                        </a:rPr>
                        <a:t>----</a:t>
                      </a:r>
                      <a:r>
                        <a:rPr sz="500" spc="-10" dirty="0">
                          <a:latin typeface="Times New Roman"/>
                          <a:cs typeface="Times New Roman"/>
                        </a:rPr>
                        <a:t>-</a:t>
                      </a:r>
                      <a:r>
                        <a:rPr sz="500" dirty="0">
                          <a:latin typeface="Times New Roman"/>
                          <a:cs typeface="Times New Roman"/>
                        </a:rPr>
                        <a:t>--</a:t>
                      </a:r>
                      <a:r>
                        <a:rPr sz="500" spc="-10" dirty="0">
                          <a:latin typeface="Times New Roman"/>
                          <a:cs typeface="Times New Roman"/>
                        </a:rPr>
                        <a:t>-</a:t>
                      </a:r>
                      <a:r>
                        <a:rPr sz="500" dirty="0">
                          <a:latin typeface="Times New Roman"/>
                          <a:cs typeface="Times New Roman"/>
                        </a:rPr>
                        <a:t>--</a:t>
                      </a:r>
                      <a:r>
                        <a:rPr sz="500" spc="-10" dirty="0">
                          <a:latin typeface="Times New Roman"/>
                          <a:cs typeface="Times New Roman"/>
                        </a:rPr>
                        <a:t>-</a:t>
                      </a:r>
                      <a:r>
                        <a:rPr sz="500" dirty="0">
                          <a:latin typeface="Times New Roman"/>
                          <a:cs typeface="Times New Roman"/>
                        </a:rPr>
                        <a:t>--</a:t>
                      </a:r>
                      <a:endParaRPr sz="500">
                        <a:latin typeface="Times New Roman"/>
                        <a:cs typeface="Times New Roman"/>
                      </a:endParaRPr>
                    </a:p>
                    <a:p>
                      <a:pPr marR="290830" algn="r">
                        <a:lnSpc>
                          <a:spcPct val="100000"/>
                        </a:lnSpc>
                        <a:spcBef>
                          <a:spcPts val="35"/>
                        </a:spcBef>
                        <a:tabLst>
                          <a:tab pos="1273810" algn="l"/>
                        </a:tabLst>
                      </a:pPr>
                      <a:r>
                        <a:rPr sz="500" b="1" spc="-5" dirty="0">
                          <a:latin typeface="Times New Roman"/>
                          <a:cs typeface="Times New Roman"/>
                        </a:rPr>
                        <a:t>TO</a:t>
                      </a:r>
                      <a:r>
                        <a:rPr sz="500" b="1" spc="-15" dirty="0">
                          <a:latin typeface="Times New Roman"/>
                          <a:cs typeface="Times New Roman"/>
                        </a:rPr>
                        <a:t>P</a:t>
                      </a:r>
                      <a:r>
                        <a:rPr sz="500" b="1" spc="-5" dirty="0">
                          <a:latin typeface="Times New Roman"/>
                          <a:cs typeface="Times New Roman"/>
                        </a:rPr>
                        <a:t>L</a:t>
                      </a:r>
                      <a:r>
                        <a:rPr sz="500" b="1" dirty="0">
                          <a:latin typeface="Times New Roman"/>
                          <a:cs typeface="Times New Roman"/>
                        </a:rPr>
                        <a:t>AM</a:t>
                      </a:r>
                      <a:r>
                        <a:rPr sz="500" b="1" spc="25" dirty="0">
                          <a:latin typeface="Times New Roman"/>
                          <a:cs typeface="Times New Roman"/>
                        </a:rPr>
                        <a:t> </a:t>
                      </a:r>
                      <a:r>
                        <a:rPr sz="500" b="1" spc="-5" dirty="0">
                          <a:latin typeface="Times New Roman"/>
                          <a:cs typeface="Times New Roman"/>
                        </a:rPr>
                        <a:t>DE</a:t>
                      </a:r>
                      <a:r>
                        <a:rPr sz="500" b="1" dirty="0">
                          <a:latin typeface="Times New Roman"/>
                          <a:cs typeface="Times New Roman"/>
                        </a:rPr>
                        <a:t>Ğ</a:t>
                      </a:r>
                      <a:r>
                        <a:rPr sz="500" b="1" spc="-5" dirty="0">
                          <a:latin typeface="Times New Roman"/>
                          <a:cs typeface="Times New Roman"/>
                        </a:rPr>
                        <a:t>İŞ</a:t>
                      </a:r>
                      <a:r>
                        <a:rPr sz="500" b="1" spc="5" dirty="0">
                          <a:latin typeface="Times New Roman"/>
                          <a:cs typeface="Times New Roman"/>
                        </a:rPr>
                        <a:t>K</a:t>
                      </a:r>
                      <a:r>
                        <a:rPr sz="500" b="1" spc="-5" dirty="0">
                          <a:latin typeface="Times New Roman"/>
                          <a:cs typeface="Times New Roman"/>
                        </a:rPr>
                        <a:t>E</a:t>
                      </a:r>
                      <a:r>
                        <a:rPr sz="500" b="1" dirty="0">
                          <a:latin typeface="Times New Roman"/>
                          <a:cs typeface="Times New Roman"/>
                        </a:rPr>
                        <a:t>N</a:t>
                      </a:r>
                      <a:r>
                        <a:rPr sz="500" b="1" spc="10" dirty="0">
                          <a:latin typeface="Times New Roman"/>
                          <a:cs typeface="Times New Roman"/>
                        </a:rPr>
                        <a:t> </a:t>
                      </a:r>
                      <a:r>
                        <a:rPr sz="500" b="1" spc="-5" dirty="0">
                          <a:latin typeface="Times New Roman"/>
                          <a:cs typeface="Times New Roman"/>
                        </a:rPr>
                        <a:t>G</a:t>
                      </a:r>
                      <a:r>
                        <a:rPr sz="500" b="1" dirty="0">
                          <a:latin typeface="Times New Roman"/>
                          <a:cs typeface="Times New Roman"/>
                        </a:rPr>
                        <a:t>İD</a:t>
                      </a:r>
                      <a:r>
                        <a:rPr sz="500" b="1" spc="-10" dirty="0">
                          <a:latin typeface="Times New Roman"/>
                          <a:cs typeface="Times New Roman"/>
                        </a:rPr>
                        <a:t>E</a:t>
                      </a:r>
                      <a:r>
                        <a:rPr sz="500" b="1" dirty="0">
                          <a:latin typeface="Times New Roman"/>
                          <a:cs typeface="Times New Roman"/>
                        </a:rPr>
                        <a:t>R	</a:t>
                      </a:r>
                      <a:r>
                        <a:rPr sz="500" dirty="0">
                          <a:latin typeface="Times New Roman"/>
                          <a:cs typeface="Times New Roman"/>
                        </a:rPr>
                        <a:t>90</a:t>
                      </a:r>
                      <a:endParaRPr sz="500">
                        <a:latin typeface="Times New Roman"/>
                        <a:cs typeface="Times New Roman"/>
                      </a:endParaRPr>
                    </a:p>
                    <a:p>
                      <a:pPr marR="140335" algn="r">
                        <a:lnSpc>
                          <a:spcPct val="100000"/>
                        </a:lnSpc>
                        <a:spcBef>
                          <a:spcPts val="35"/>
                        </a:spcBef>
                        <a:tabLst>
                          <a:tab pos="1189990" algn="l"/>
                        </a:tabLst>
                      </a:pPr>
                      <a:r>
                        <a:rPr sz="500" b="1" spc="10" dirty="0">
                          <a:latin typeface="Times New Roman"/>
                          <a:cs typeface="Times New Roman"/>
                        </a:rPr>
                        <a:t>1</a:t>
                      </a:r>
                      <a:r>
                        <a:rPr sz="500" b="1" spc="15" dirty="0">
                          <a:latin typeface="Times New Roman"/>
                          <a:cs typeface="Times New Roman"/>
                        </a:rPr>
                        <a:t> </a:t>
                      </a:r>
                      <a:r>
                        <a:rPr sz="500" b="1" spc="5" dirty="0">
                          <a:latin typeface="Times New Roman"/>
                          <a:cs typeface="Times New Roman"/>
                        </a:rPr>
                        <a:t>-    </a:t>
                      </a:r>
                      <a:r>
                        <a:rPr sz="500" b="1" spc="65" dirty="0">
                          <a:latin typeface="Times New Roman"/>
                          <a:cs typeface="Times New Roman"/>
                        </a:rPr>
                        <a:t> </a:t>
                      </a:r>
                      <a:r>
                        <a:rPr sz="500" b="1" spc="5" dirty="0">
                          <a:latin typeface="Times New Roman"/>
                          <a:cs typeface="Times New Roman"/>
                        </a:rPr>
                        <a:t>-------------------------------------	</a:t>
                      </a:r>
                      <a:r>
                        <a:rPr sz="500" spc="10" dirty="0">
                          <a:latin typeface="Times New Roman"/>
                          <a:cs typeface="Times New Roman"/>
                        </a:rPr>
                        <a:t>1 </a:t>
                      </a:r>
                      <a:r>
                        <a:rPr sz="500" spc="5" dirty="0">
                          <a:latin typeface="Times New Roman"/>
                          <a:cs typeface="Times New Roman"/>
                        </a:rPr>
                        <a:t>-</a:t>
                      </a:r>
                      <a:r>
                        <a:rPr sz="500" spc="95" dirty="0">
                          <a:latin typeface="Times New Roman"/>
                          <a:cs typeface="Times New Roman"/>
                        </a:rPr>
                        <a:t> </a:t>
                      </a:r>
                      <a:r>
                        <a:rPr sz="500" spc="5" dirty="0">
                          <a:latin typeface="Times New Roman"/>
                          <a:cs typeface="Times New Roman"/>
                        </a:rPr>
                        <a:t>----------------</a:t>
                      </a:r>
                      <a:endParaRPr sz="500">
                        <a:latin typeface="Times New Roman"/>
                        <a:cs typeface="Times New Roman"/>
                      </a:endParaRPr>
                    </a:p>
                    <a:p>
                      <a:pPr marR="290830" algn="r">
                        <a:lnSpc>
                          <a:spcPct val="100000"/>
                        </a:lnSpc>
                        <a:spcBef>
                          <a:spcPts val="40"/>
                        </a:spcBef>
                        <a:tabLst>
                          <a:tab pos="1106170" algn="l"/>
                        </a:tabLst>
                      </a:pPr>
                      <a:r>
                        <a:rPr sz="500" b="1" spc="-5" dirty="0">
                          <a:latin typeface="Times New Roman"/>
                          <a:cs typeface="Times New Roman"/>
                        </a:rPr>
                        <a:t>TO</a:t>
                      </a:r>
                      <a:r>
                        <a:rPr sz="500" b="1" spc="-15" dirty="0">
                          <a:latin typeface="Times New Roman"/>
                          <a:cs typeface="Times New Roman"/>
                        </a:rPr>
                        <a:t>P</a:t>
                      </a:r>
                      <a:r>
                        <a:rPr sz="500" b="1" spc="-5" dirty="0">
                          <a:latin typeface="Times New Roman"/>
                          <a:cs typeface="Times New Roman"/>
                        </a:rPr>
                        <a:t>L</a:t>
                      </a:r>
                      <a:r>
                        <a:rPr sz="500" b="1" dirty="0">
                          <a:latin typeface="Times New Roman"/>
                          <a:cs typeface="Times New Roman"/>
                        </a:rPr>
                        <a:t>AM</a:t>
                      </a:r>
                      <a:r>
                        <a:rPr sz="500" b="1" spc="25" dirty="0">
                          <a:latin typeface="Times New Roman"/>
                          <a:cs typeface="Times New Roman"/>
                        </a:rPr>
                        <a:t> </a:t>
                      </a:r>
                      <a:r>
                        <a:rPr sz="500" b="1" spc="-10" dirty="0">
                          <a:latin typeface="Times New Roman"/>
                          <a:cs typeface="Times New Roman"/>
                        </a:rPr>
                        <a:t>S</a:t>
                      </a:r>
                      <a:r>
                        <a:rPr sz="500" b="1" dirty="0">
                          <a:latin typeface="Times New Roman"/>
                          <a:cs typeface="Times New Roman"/>
                        </a:rPr>
                        <a:t>A</a:t>
                      </a:r>
                      <a:r>
                        <a:rPr sz="500" b="1" spc="-5" dirty="0">
                          <a:latin typeface="Times New Roman"/>
                          <a:cs typeface="Times New Roman"/>
                        </a:rPr>
                        <a:t>TIŞL</a:t>
                      </a:r>
                      <a:r>
                        <a:rPr sz="500" b="1" dirty="0">
                          <a:latin typeface="Times New Roman"/>
                          <a:cs typeface="Times New Roman"/>
                        </a:rPr>
                        <a:t>AR	</a:t>
                      </a:r>
                      <a:r>
                        <a:rPr sz="500" dirty="0">
                          <a:latin typeface="Times New Roman"/>
                          <a:cs typeface="Times New Roman"/>
                        </a:rPr>
                        <a:t>150</a:t>
                      </a:r>
                      <a:endParaRPr sz="500">
                        <a:latin typeface="Times New Roman"/>
                        <a:cs typeface="Times New Roman"/>
                      </a:endParaRPr>
                    </a:p>
                    <a:p>
                      <a:pPr>
                        <a:lnSpc>
                          <a:spcPct val="100000"/>
                        </a:lnSpc>
                        <a:spcBef>
                          <a:spcPts val="25"/>
                        </a:spcBef>
                      </a:pPr>
                      <a:endParaRPr sz="550">
                        <a:latin typeface="Times New Roman"/>
                        <a:cs typeface="Times New Roman"/>
                      </a:endParaRPr>
                    </a:p>
                    <a:p>
                      <a:pPr marR="364490" algn="r">
                        <a:lnSpc>
                          <a:spcPct val="100000"/>
                        </a:lnSpc>
                      </a:pPr>
                      <a:r>
                        <a:rPr sz="500" b="1" spc="15" dirty="0">
                          <a:latin typeface="Times New Roman"/>
                          <a:cs typeface="Times New Roman"/>
                        </a:rPr>
                        <a:t>= </a:t>
                      </a:r>
                      <a:r>
                        <a:rPr sz="500" b="1" spc="10" dirty="0">
                          <a:latin typeface="Times New Roman"/>
                          <a:cs typeface="Times New Roman"/>
                        </a:rPr>
                        <a:t>300</a:t>
                      </a:r>
                      <a:r>
                        <a:rPr sz="500" b="1" spc="-90" dirty="0">
                          <a:latin typeface="Times New Roman"/>
                          <a:cs typeface="Times New Roman"/>
                        </a:rPr>
                        <a:t> </a:t>
                      </a:r>
                      <a:r>
                        <a:rPr sz="500" b="1" spc="15" dirty="0">
                          <a:latin typeface="Times New Roman"/>
                          <a:cs typeface="Times New Roman"/>
                        </a:rPr>
                        <a:t>TL</a:t>
                      </a:r>
                      <a:endParaRPr sz="500">
                        <a:latin typeface="Times New Roman"/>
                        <a:cs typeface="Times New Roman"/>
                      </a:endParaRPr>
                    </a:p>
                    <a:p>
                      <a:pPr>
                        <a:lnSpc>
                          <a:spcPct val="100000"/>
                        </a:lnSpc>
                        <a:spcBef>
                          <a:spcPts val="40"/>
                        </a:spcBef>
                      </a:pPr>
                      <a:endParaRPr sz="550">
                        <a:latin typeface="Times New Roman"/>
                        <a:cs typeface="Times New Roman"/>
                      </a:endParaRPr>
                    </a:p>
                    <a:p>
                      <a:pPr marL="43815">
                        <a:lnSpc>
                          <a:spcPct val="100000"/>
                        </a:lnSpc>
                        <a:tabLst>
                          <a:tab pos="831215" algn="l"/>
                          <a:tab pos="1904364" algn="l"/>
                        </a:tabLst>
                      </a:pPr>
                      <a:r>
                        <a:rPr sz="500" b="1" spc="20" dirty="0">
                          <a:latin typeface="Times New Roman"/>
                          <a:cs typeface="Times New Roman"/>
                        </a:rPr>
                        <a:t>BBN </a:t>
                      </a:r>
                      <a:r>
                        <a:rPr sz="500" b="1" spc="10" dirty="0">
                          <a:latin typeface="Times New Roman"/>
                          <a:cs typeface="Times New Roman"/>
                        </a:rPr>
                        <a:t>(Birim)</a:t>
                      </a:r>
                      <a:r>
                        <a:rPr sz="500" b="1" spc="-10" dirty="0">
                          <a:latin typeface="Times New Roman"/>
                          <a:cs typeface="Times New Roman"/>
                        </a:rPr>
                        <a:t> </a:t>
                      </a:r>
                      <a:r>
                        <a:rPr sz="500" spc="5" dirty="0">
                          <a:latin typeface="Times New Roman"/>
                          <a:cs typeface="Times New Roman"/>
                        </a:rPr>
                        <a:t>olarak</a:t>
                      </a:r>
                      <a:r>
                        <a:rPr sz="500" spc="15" dirty="0">
                          <a:latin typeface="Times New Roman"/>
                          <a:cs typeface="Times New Roman"/>
                        </a:rPr>
                        <a:t> </a:t>
                      </a:r>
                      <a:r>
                        <a:rPr sz="500" spc="5" dirty="0">
                          <a:latin typeface="Times New Roman"/>
                          <a:cs typeface="Times New Roman"/>
                        </a:rPr>
                        <a:t>ise	</a:t>
                      </a:r>
                      <a:r>
                        <a:rPr sz="500" spc="10" dirty="0">
                          <a:latin typeface="Times New Roman"/>
                          <a:cs typeface="Times New Roman"/>
                        </a:rPr>
                        <a:t>300 </a:t>
                      </a:r>
                      <a:r>
                        <a:rPr sz="500" spc="5" dirty="0">
                          <a:latin typeface="Times New Roman"/>
                          <a:cs typeface="Times New Roman"/>
                        </a:rPr>
                        <a:t>TL  /</a:t>
                      </a:r>
                      <a:r>
                        <a:rPr sz="500" spc="35" dirty="0">
                          <a:latin typeface="Times New Roman"/>
                          <a:cs typeface="Times New Roman"/>
                        </a:rPr>
                        <a:t> </a:t>
                      </a:r>
                      <a:r>
                        <a:rPr sz="500" spc="10" dirty="0">
                          <a:latin typeface="Times New Roman"/>
                          <a:cs typeface="Times New Roman"/>
                        </a:rPr>
                        <a:t>1,5 </a:t>
                      </a:r>
                      <a:r>
                        <a:rPr sz="500" spc="5" dirty="0">
                          <a:latin typeface="Times New Roman"/>
                          <a:cs typeface="Times New Roman"/>
                        </a:rPr>
                        <a:t>TL	</a:t>
                      </a:r>
                      <a:r>
                        <a:rPr sz="500" spc="15" dirty="0">
                          <a:latin typeface="Times New Roman"/>
                          <a:cs typeface="Times New Roman"/>
                        </a:rPr>
                        <a:t>= </a:t>
                      </a:r>
                      <a:r>
                        <a:rPr sz="500" b="1" spc="10" dirty="0">
                          <a:latin typeface="Times New Roman"/>
                          <a:cs typeface="Times New Roman"/>
                        </a:rPr>
                        <a:t>200</a:t>
                      </a:r>
                      <a:r>
                        <a:rPr sz="500" b="1" spc="-10" dirty="0">
                          <a:latin typeface="Times New Roman"/>
                          <a:cs typeface="Times New Roman"/>
                        </a:rPr>
                        <a:t> </a:t>
                      </a:r>
                      <a:r>
                        <a:rPr sz="500" b="1" spc="10" dirty="0">
                          <a:latin typeface="Times New Roman"/>
                          <a:cs typeface="Times New Roman"/>
                        </a:rPr>
                        <a:t>Adet</a:t>
                      </a:r>
                      <a:endParaRPr sz="500">
                        <a:latin typeface="Times New Roman"/>
                        <a:cs typeface="Times New Roman"/>
                      </a:endParaRPr>
                    </a:p>
                  </a:txBody>
                  <a:tcPr marL="0" marR="0" marT="660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20" dirty="0">
                          <a:solidFill>
                            <a:srgbClr val="330066"/>
                          </a:solidFill>
                          <a:latin typeface="Times New Roman"/>
                          <a:cs typeface="Times New Roman"/>
                        </a:rPr>
                        <a:t>KALDIRAÇ</a:t>
                      </a:r>
                      <a:r>
                        <a:rPr sz="900" b="1" spc="35" dirty="0">
                          <a:solidFill>
                            <a:srgbClr val="330066"/>
                          </a:solidFill>
                          <a:latin typeface="Times New Roman"/>
                          <a:cs typeface="Times New Roman"/>
                        </a:rPr>
                        <a:t> </a:t>
                      </a:r>
                      <a:r>
                        <a:rPr sz="900" b="1" spc="15" dirty="0">
                          <a:solidFill>
                            <a:srgbClr val="330066"/>
                          </a:solidFill>
                          <a:latin typeface="Times New Roman"/>
                          <a:cs typeface="Times New Roman"/>
                        </a:rPr>
                        <a:t>DERECELERİ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spc="-5" dirty="0">
                          <a:solidFill>
                            <a:srgbClr val="0070BF"/>
                          </a:solidFill>
                          <a:latin typeface="Times New Roman"/>
                          <a:cs typeface="Times New Roman"/>
                        </a:rPr>
                        <a:t>İşletme </a:t>
                      </a:r>
                      <a:r>
                        <a:rPr sz="700" dirty="0">
                          <a:solidFill>
                            <a:srgbClr val="0070BF"/>
                          </a:solidFill>
                          <a:latin typeface="Times New Roman"/>
                          <a:cs typeface="Times New Roman"/>
                        </a:rPr>
                        <a:t>Riski</a:t>
                      </a:r>
                      <a:r>
                        <a:rPr sz="700" spc="-10" dirty="0">
                          <a:solidFill>
                            <a:srgbClr val="0070BF"/>
                          </a:solidFill>
                          <a:latin typeface="Times New Roman"/>
                          <a:cs typeface="Times New Roman"/>
                        </a:rPr>
                        <a:t> </a:t>
                      </a:r>
                      <a:r>
                        <a:rPr sz="700" dirty="0">
                          <a:solidFill>
                            <a:srgbClr val="0070BF"/>
                          </a:solidFill>
                          <a:latin typeface="Times New Roman"/>
                          <a:cs typeface="Times New Roman"/>
                        </a:rPr>
                        <a:t>Nedir?</a:t>
                      </a:r>
                      <a:endParaRPr sz="700">
                        <a:latin typeface="Times New Roman"/>
                        <a:cs typeface="Times New Roman"/>
                      </a:endParaRPr>
                    </a:p>
                    <a:p>
                      <a:pPr>
                        <a:lnSpc>
                          <a:spcPct val="100000"/>
                        </a:lnSpc>
                        <a:spcBef>
                          <a:spcPts val="35"/>
                        </a:spcBef>
                      </a:pPr>
                      <a:endParaRPr sz="700">
                        <a:latin typeface="Times New Roman"/>
                        <a:cs typeface="Times New Roman"/>
                      </a:endParaRPr>
                    </a:p>
                    <a:p>
                      <a:pPr marL="27305">
                        <a:lnSpc>
                          <a:spcPct val="100000"/>
                        </a:lnSpc>
                      </a:pPr>
                      <a:r>
                        <a:rPr sz="700" spc="-5" dirty="0">
                          <a:latin typeface="Times New Roman"/>
                          <a:cs typeface="Times New Roman"/>
                        </a:rPr>
                        <a:t>İşletme </a:t>
                      </a:r>
                      <a:r>
                        <a:rPr sz="700" dirty="0">
                          <a:latin typeface="Times New Roman"/>
                          <a:cs typeface="Times New Roman"/>
                        </a:rPr>
                        <a:t>riski genel</a:t>
                      </a:r>
                      <a:r>
                        <a:rPr sz="700" spc="-25" dirty="0">
                          <a:latin typeface="Times New Roman"/>
                          <a:cs typeface="Times New Roman"/>
                        </a:rPr>
                        <a:t> </a:t>
                      </a:r>
                      <a:r>
                        <a:rPr sz="700" spc="-5" dirty="0">
                          <a:latin typeface="Times New Roman"/>
                          <a:cs typeface="Times New Roman"/>
                        </a:rPr>
                        <a:t>olarak;</a:t>
                      </a:r>
                      <a:endParaRPr sz="700">
                        <a:latin typeface="Times New Roman"/>
                        <a:cs typeface="Times New Roman"/>
                      </a:endParaRPr>
                    </a:p>
                    <a:p>
                      <a:pPr>
                        <a:lnSpc>
                          <a:spcPct val="100000"/>
                        </a:lnSpc>
                        <a:spcBef>
                          <a:spcPts val="5"/>
                        </a:spcBef>
                      </a:pPr>
                      <a:endParaRPr sz="700">
                        <a:latin typeface="Times New Roman"/>
                        <a:cs typeface="Times New Roman"/>
                      </a:endParaRPr>
                    </a:p>
                    <a:p>
                      <a:pPr marL="27305" marR="142240">
                        <a:lnSpc>
                          <a:spcPct val="105000"/>
                        </a:lnSpc>
                      </a:pPr>
                      <a:r>
                        <a:rPr sz="700" b="1" spc="5" dirty="0">
                          <a:latin typeface="Times New Roman"/>
                          <a:cs typeface="Times New Roman"/>
                        </a:rPr>
                        <a:t>A- </a:t>
                      </a:r>
                      <a:r>
                        <a:rPr sz="700" b="1" dirty="0">
                          <a:latin typeface="Times New Roman"/>
                          <a:cs typeface="Times New Roman"/>
                        </a:rPr>
                        <a:t>Sabit </a:t>
                      </a:r>
                      <a:r>
                        <a:rPr sz="700" b="1" spc="-5" dirty="0">
                          <a:latin typeface="Times New Roman"/>
                          <a:cs typeface="Times New Roman"/>
                        </a:rPr>
                        <a:t>maliyetlerden </a:t>
                      </a:r>
                      <a:r>
                        <a:rPr sz="550" i="1" spc="15" dirty="0">
                          <a:latin typeface="Times New Roman"/>
                          <a:cs typeface="Times New Roman"/>
                        </a:rPr>
                        <a:t>(Büyük </a:t>
                      </a:r>
                      <a:r>
                        <a:rPr sz="550" i="1" spc="10" dirty="0">
                          <a:latin typeface="Times New Roman"/>
                          <a:cs typeface="Times New Roman"/>
                        </a:rPr>
                        <a:t>yatırım </a:t>
                      </a:r>
                      <a:r>
                        <a:rPr sz="550" i="1" spc="15" dirty="0">
                          <a:latin typeface="Times New Roman"/>
                          <a:cs typeface="Times New Roman"/>
                        </a:rPr>
                        <a:t>yapan </a:t>
                      </a:r>
                      <a:r>
                        <a:rPr sz="550" i="1" spc="10" dirty="0">
                          <a:latin typeface="Times New Roman"/>
                          <a:cs typeface="Times New Roman"/>
                        </a:rPr>
                        <a:t>işletmelerde faaliyet riski  </a:t>
                      </a:r>
                      <a:r>
                        <a:rPr sz="550" i="1" spc="15" dirty="0">
                          <a:latin typeface="Times New Roman"/>
                          <a:cs typeface="Times New Roman"/>
                        </a:rPr>
                        <a:t>olarak karşımıza</a:t>
                      </a:r>
                      <a:r>
                        <a:rPr sz="550" i="1" spc="-50" dirty="0">
                          <a:latin typeface="Times New Roman"/>
                          <a:cs typeface="Times New Roman"/>
                        </a:rPr>
                        <a:t> </a:t>
                      </a:r>
                      <a:r>
                        <a:rPr sz="550" i="1" spc="15" dirty="0">
                          <a:latin typeface="Times New Roman"/>
                          <a:cs typeface="Times New Roman"/>
                        </a:rPr>
                        <a:t>çıkar)</a:t>
                      </a:r>
                      <a:endParaRPr sz="550">
                        <a:latin typeface="Times New Roman"/>
                        <a:cs typeface="Times New Roman"/>
                      </a:endParaRPr>
                    </a:p>
                    <a:p>
                      <a:pPr>
                        <a:lnSpc>
                          <a:spcPct val="100000"/>
                        </a:lnSpc>
                        <a:spcBef>
                          <a:spcPts val="10"/>
                        </a:spcBef>
                      </a:pPr>
                      <a:endParaRPr sz="700">
                        <a:latin typeface="Times New Roman"/>
                        <a:cs typeface="Times New Roman"/>
                      </a:endParaRPr>
                    </a:p>
                    <a:p>
                      <a:pPr marL="27305" marR="144780">
                        <a:lnSpc>
                          <a:spcPct val="105000"/>
                        </a:lnSpc>
                      </a:pPr>
                      <a:r>
                        <a:rPr sz="700" b="1" spc="5" dirty="0">
                          <a:latin typeface="Times New Roman"/>
                          <a:cs typeface="Times New Roman"/>
                        </a:rPr>
                        <a:t>B- </a:t>
                      </a:r>
                      <a:r>
                        <a:rPr sz="700" b="1" dirty="0">
                          <a:latin typeface="Times New Roman"/>
                          <a:cs typeface="Times New Roman"/>
                        </a:rPr>
                        <a:t>Borç </a:t>
                      </a:r>
                      <a:r>
                        <a:rPr sz="700" b="1" spc="-5" dirty="0">
                          <a:latin typeface="Times New Roman"/>
                          <a:cs typeface="Times New Roman"/>
                        </a:rPr>
                        <a:t>kullanmaktan </a:t>
                      </a:r>
                      <a:r>
                        <a:rPr sz="550" spc="10" dirty="0">
                          <a:latin typeface="Times New Roman"/>
                          <a:cs typeface="Times New Roman"/>
                        </a:rPr>
                        <a:t>(Borç kullanan işletmelerde finansal risk olarak  karşımıza</a:t>
                      </a:r>
                      <a:r>
                        <a:rPr sz="550" dirty="0">
                          <a:latin typeface="Times New Roman"/>
                          <a:cs typeface="Times New Roman"/>
                        </a:rPr>
                        <a:t> </a:t>
                      </a:r>
                      <a:r>
                        <a:rPr sz="550" spc="10" dirty="0">
                          <a:latin typeface="Times New Roman"/>
                          <a:cs typeface="Times New Roman"/>
                        </a:rPr>
                        <a:t>çıkar)</a:t>
                      </a:r>
                      <a:endParaRPr sz="550">
                        <a:latin typeface="Times New Roman"/>
                        <a:cs typeface="Times New Roman"/>
                      </a:endParaRPr>
                    </a:p>
                    <a:p>
                      <a:pPr>
                        <a:lnSpc>
                          <a:spcPct val="100000"/>
                        </a:lnSpc>
                        <a:spcBef>
                          <a:spcPts val="40"/>
                        </a:spcBef>
                      </a:pPr>
                      <a:endParaRPr sz="700">
                        <a:latin typeface="Times New Roman"/>
                        <a:cs typeface="Times New Roman"/>
                      </a:endParaRPr>
                    </a:p>
                    <a:p>
                      <a:pPr marL="27305">
                        <a:lnSpc>
                          <a:spcPct val="100000"/>
                        </a:lnSpc>
                      </a:pPr>
                      <a:r>
                        <a:rPr sz="700" spc="-5" dirty="0">
                          <a:latin typeface="Times New Roman"/>
                          <a:cs typeface="Times New Roman"/>
                        </a:rPr>
                        <a:t>kaynaklanır.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20" dirty="0">
                          <a:solidFill>
                            <a:srgbClr val="330066"/>
                          </a:solidFill>
                          <a:latin typeface="Times New Roman"/>
                          <a:cs typeface="Times New Roman"/>
                        </a:rPr>
                        <a:t>KALDIRAÇ</a:t>
                      </a:r>
                      <a:r>
                        <a:rPr sz="900" b="1" spc="35" dirty="0">
                          <a:solidFill>
                            <a:srgbClr val="330066"/>
                          </a:solidFill>
                          <a:latin typeface="Times New Roman"/>
                          <a:cs typeface="Times New Roman"/>
                        </a:rPr>
                        <a:t> </a:t>
                      </a:r>
                      <a:r>
                        <a:rPr sz="900" b="1" spc="15" dirty="0">
                          <a:solidFill>
                            <a:srgbClr val="330066"/>
                          </a:solidFill>
                          <a:latin typeface="Times New Roman"/>
                          <a:cs typeface="Times New Roman"/>
                        </a:rPr>
                        <a:t>DERECELERİ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40"/>
                        </a:spcBef>
                      </a:pPr>
                      <a:endParaRPr sz="1150">
                        <a:latin typeface="Times New Roman"/>
                        <a:cs typeface="Times New Roman"/>
                      </a:endParaRPr>
                    </a:p>
                    <a:p>
                      <a:pPr marL="27305" marR="366395">
                        <a:lnSpc>
                          <a:spcPct val="201399"/>
                        </a:lnSpc>
                      </a:pPr>
                      <a:r>
                        <a:rPr sz="700" b="1" dirty="0">
                          <a:latin typeface="Times New Roman"/>
                          <a:cs typeface="Times New Roman"/>
                        </a:rPr>
                        <a:t>İşletmenin faaliyet </a:t>
                      </a:r>
                      <a:r>
                        <a:rPr sz="700" b="1" spc="-5" dirty="0">
                          <a:latin typeface="Times New Roman"/>
                          <a:cs typeface="Times New Roman"/>
                        </a:rPr>
                        <a:t>riskini</a:t>
                      </a:r>
                      <a:r>
                        <a:rPr sz="700" spc="-5" dirty="0">
                          <a:latin typeface="Times New Roman"/>
                          <a:cs typeface="Times New Roman"/>
                        </a:rPr>
                        <a:t>, </a:t>
                      </a:r>
                      <a:r>
                        <a:rPr sz="700" spc="-10" dirty="0">
                          <a:solidFill>
                            <a:srgbClr val="0070BF"/>
                          </a:solidFill>
                          <a:latin typeface="Times New Roman"/>
                          <a:cs typeface="Times New Roman"/>
                        </a:rPr>
                        <a:t>faaliyet </a:t>
                      </a:r>
                      <a:r>
                        <a:rPr sz="700" dirty="0">
                          <a:solidFill>
                            <a:srgbClr val="0070BF"/>
                          </a:solidFill>
                          <a:latin typeface="Times New Roman"/>
                          <a:cs typeface="Times New Roman"/>
                        </a:rPr>
                        <a:t>kaldıraç derecesi </a:t>
                      </a:r>
                      <a:r>
                        <a:rPr sz="700" spc="-5" dirty="0">
                          <a:latin typeface="Times New Roman"/>
                          <a:cs typeface="Times New Roman"/>
                        </a:rPr>
                        <a:t>ile,  </a:t>
                      </a:r>
                      <a:r>
                        <a:rPr sz="700" b="1" dirty="0">
                          <a:latin typeface="Times New Roman"/>
                          <a:cs typeface="Times New Roman"/>
                        </a:rPr>
                        <a:t>İşletmenin finansman </a:t>
                      </a:r>
                      <a:r>
                        <a:rPr sz="700" b="1" spc="-5" dirty="0">
                          <a:latin typeface="Times New Roman"/>
                          <a:cs typeface="Times New Roman"/>
                        </a:rPr>
                        <a:t>riskini </a:t>
                      </a:r>
                      <a:r>
                        <a:rPr sz="700" dirty="0">
                          <a:solidFill>
                            <a:srgbClr val="00AF50"/>
                          </a:solidFill>
                          <a:latin typeface="Times New Roman"/>
                          <a:cs typeface="Times New Roman"/>
                        </a:rPr>
                        <a:t>finansal kaldıraç derecesi </a:t>
                      </a:r>
                      <a:r>
                        <a:rPr sz="700" spc="-10" dirty="0">
                          <a:latin typeface="Times New Roman"/>
                          <a:cs typeface="Times New Roman"/>
                        </a:rPr>
                        <a:t>ile  </a:t>
                      </a:r>
                      <a:r>
                        <a:rPr sz="700" spc="-5" dirty="0">
                          <a:latin typeface="Times New Roman"/>
                          <a:cs typeface="Times New Roman"/>
                        </a:rPr>
                        <a:t>ölçebiliriz.</a:t>
                      </a:r>
                      <a:endParaRPr sz="700">
                        <a:latin typeface="Times New Roman"/>
                        <a:cs typeface="Times New Roman"/>
                      </a:endParaRPr>
                    </a:p>
                  </a:txBody>
                  <a:tcPr marL="0" marR="0" marT="508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825"/>
                        </a:spcBef>
                      </a:pPr>
                      <a:r>
                        <a:rPr sz="900" b="1" spc="15" dirty="0">
                          <a:solidFill>
                            <a:srgbClr val="330066"/>
                          </a:solidFill>
                          <a:latin typeface="Times New Roman"/>
                          <a:cs typeface="Times New Roman"/>
                        </a:rPr>
                        <a:t>Faaliyet Kaldıraç</a:t>
                      </a:r>
                      <a:r>
                        <a:rPr sz="900" b="1" spc="-10" dirty="0">
                          <a:solidFill>
                            <a:srgbClr val="330066"/>
                          </a:solidFill>
                          <a:latin typeface="Times New Roman"/>
                          <a:cs typeface="Times New Roman"/>
                        </a:rPr>
                        <a:t> </a:t>
                      </a:r>
                      <a:r>
                        <a:rPr sz="900" b="1" spc="15" dirty="0">
                          <a:solidFill>
                            <a:srgbClr val="330066"/>
                          </a:solidFill>
                          <a:latin typeface="Times New Roman"/>
                          <a:cs typeface="Times New Roman"/>
                        </a:rPr>
                        <a:t>Derecesi</a:t>
                      </a:r>
                      <a:endParaRPr sz="900">
                        <a:latin typeface="Times New Roman"/>
                        <a:cs typeface="Times New Roman"/>
                      </a:endParaRPr>
                    </a:p>
                  </a:txBody>
                  <a:tcPr marL="0" marR="0" marT="10477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10" dirty="0">
                          <a:solidFill>
                            <a:srgbClr val="702FA0"/>
                          </a:solidFill>
                          <a:latin typeface="Times New Roman"/>
                          <a:cs typeface="Times New Roman"/>
                        </a:rPr>
                        <a:t>F</a:t>
                      </a:r>
                      <a:r>
                        <a:rPr sz="700" spc="-10" dirty="0">
                          <a:solidFill>
                            <a:srgbClr val="702FA0"/>
                          </a:solidFill>
                          <a:latin typeface="Times New Roman"/>
                          <a:cs typeface="Times New Roman"/>
                        </a:rPr>
                        <a:t>aaliyet </a:t>
                      </a:r>
                      <a:r>
                        <a:rPr sz="700" b="1" spc="-5" dirty="0">
                          <a:solidFill>
                            <a:srgbClr val="702FA0"/>
                          </a:solidFill>
                          <a:latin typeface="Times New Roman"/>
                          <a:cs typeface="Times New Roman"/>
                        </a:rPr>
                        <a:t>K</a:t>
                      </a:r>
                      <a:r>
                        <a:rPr sz="700" spc="-5" dirty="0">
                          <a:solidFill>
                            <a:srgbClr val="702FA0"/>
                          </a:solidFill>
                          <a:latin typeface="Times New Roman"/>
                          <a:cs typeface="Times New Roman"/>
                        </a:rPr>
                        <a:t>aldıraç </a:t>
                      </a:r>
                      <a:r>
                        <a:rPr sz="700" b="1" dirty="0">
                          <a:solidFill>
                            <a:srgbClr val="702FA0"/>
                          </a:solidFill>
                          <a:latin typeface="Times New Roman"/>
                          <a:cs typeface="Times New Roman"/>
                        </a:rPr>
                        <a:t>D</a:t>
                      </a:r>
                      <a:r>
                        <a:rPr sz="700" dirty="0">
                          <a:solidFill>
                            <a:srgbClr val="702FA0"/>
                          </a:solidFill>
                          <a:latin typeface="Times New Roman"/>
                          <a:cs typeface="Times New Roman"/>
                        </a:rPr>
                        <a:t>erecesi (degree </a:t>
                      </a:r>
                      <a:r>
                        <a:rPr sz="700" spc="-5" dirty="0">
                          <a:solidFill>
                            <a:srgbClr val="702FA0"/>
                          </a:solidFill>
                          <a:latin typeface="Times New Roman"/>
                          <a:cs typeface="Times New Roman"/>
                        </a:rPr>
                        <a:t>of operational</a:t>
                      </a:r>
                      <a:r>
                        <a:rPr sz="700" spc="15" dirty="0">
                          <a:solidFill>
                            <a:srgbClr val="702FA0"/>
                          </a:solidFill>
                          <a:latin typeface="Times New Roman"/>
                          <a:cs typeface="Times New Roman"/>
                        </a:rPr>
                        <a:t> </a:t>
                      </a:r>
                      <a:r>
                        <a:rPr sz="700" spc="-5" dirty="0">
                          <a:solidFill>
                            <a:srgbClr val="702FA0"/>
                          </a:solidFill>
                          <a:latin typeface="Times New Roman"/>
                          <a:cs typeface="Times New Roman"/>
                        </a:rPr>
                        <a:t>leverage)</a:t>
                      </a:r>
                      <a:endParaRPr sz="700">
                        <a:latin typeface="Times New Roman"/>
                        <a:cs typeface="Times New Roman"/>
                      </a:endParaRPr>
                    </a:p>
                    <a:p>
                      <a:pPr>
                        <a:lnSpc>
                          <a:spcPct val="100000"/>
                        </a:lnSpc>
                        <a:spcBef>
                          <a:spcPts val="25"/>
                        </a:spcBef>
                      </a:pPr>
                      <a:endParaRPr sz="900">
                        <a:latin typeface="Times New Roman"/>
                        <a:cs typeface="Times New Roman"/>
                      </a:endParaRPr>
                    </a:p>
                    <a:p>
                      <a:pPr marL="295275" marR="1233805" indent="267970">
                        <a:lnSpc>
                          <a:spcPct val="105400"/>
                        </a:lnSpc>
                      </a:pPr>
                      <a:r>
                        <a:rPr sz="550" spc="15" dirty="0">
                          <a:latin typeface="Times New Roman"/>
                          <a:cs typeface="Times New Roman"/>
                        </a:rPr>
                        <a:t>FVÖK’deki </a:t>
                      </a:r>
                      <a:r>
                        <a:rPr sz="550" spc="30" dirty="0">
                          <a:latin typeface="Times New Roman"/>
                          <a:cs typeface="Times New Roman"/>
                        </a:rPr>
                        <a:t>% </a:t>
                      </a:r>
                      <a:r>
                        <a:rPr sz="550" spc="15" dirty="0">
                          <a:latin typeface="Times New Roman"/>
                          <a:cs typeface="Times New Roman"/>
                        </a:rPr>
                        <a:t>Değişim  </a:t>
                      </a:r>
                      <a:r>
                        <a:rPr sz="550" spc="20" dirty="0">
                          <a:latin typeface="Times New Roman"/>
                          <a:cs typeface="Times New Roman"/>
                        </a:rPr>
                        <a:t>FKD =</a:t>
                      </a:r>
                      <a:r>
                        <a:rPr sz="550" spc="110" dirty="0">
                          <a:latin typeface="Times New Roman"/>
                          <a:cs typeface="Times New Roman"/>
                        </a:rPr>
                        <a:t> </a:t>
                      </a:r>
                      <a:r>
                        <a:rPr sz="550" spc="5" dirty="0">
                          <a:latin typeface="Times New Roman"/>
                          <a:cs typeface="Times New Roman"/>
                        </a:rPr>
                        <a:t>------------------------------</a:t>
                      </a:r>
                      <a:endParaRPr sz="550">
                        <a:latin typeface="Times New Roman"/>
                        <a:cs typeface="Times New Roman"/>
                      </a:endParaRPr>
                    </a:p>
                    <a:p>
                      <a:pPr marL="563880">
                        <a:lnSpc>
                          <a:spcPct val="100000"/>
                        </a:lnSpc>
                        <a:spcBef>
                          <a:spcPts val="50"/>
                        </a:spcBef>
                      </a:pPr>
                      <a:r>
                        <a:rPr sz="550" spc="15" dirty="0">
                          <a:latin typeface="Times New Roman"/>
                          <a:cs typeface="Times New Roman"/>
                        </a:rPr>
                        <a:t>Net </a:t>
                      </a:r>
                      <a:r>
                        <a:rPr sz="550" spc="10" dirty="0">
                          <a:latin typeface="Times New Roman"/>
                          <a:cs typeface="Times New Roman"/>
                        </a:rPr>
                        <a:t>Satışlardaki </a:t>
                      </a:r>
                      <a:r>
                        <a:rPr sz="550" spc="30" dirty="0">
                          <a:latin typeface="Times New Roman"/>
                          <a:cs typeface="Times New Roman"/>
                        </a:rPr>
                        <a:t>%</a:t>
                      </a:r>
                      <a:r>
                        <a:rPr sz="550" spc="-5" dirty="0">
                          <a:latin typeface="Times New Roman"/>
                          <a:cs typeface="Times New Roman"/>
                        </a:rPr>
                        <a:t> </a:t>
                      </a:r>
                      <a:r>
                        <a:rPr sz="550" spc="15" dirty="0">
                          <a:latin typeface="Times New Roman"/>
                          <a:cs typeface="Times New Roman"/>
                        </a:rPr>
                        <a:t>Değişim</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10"/>
                        </a:spcBef>
                      </a:pPr>
                      <a:endParaRPr sz="850">
                        <a:latin typeface="Times New Roman"/>
                        <a:cs typeface="Times New Roman"/>
                      </a:endParaRPr>
                    </a:p>
                    <a:p>
                      <a:pPr marL="27305" marR="103505">
                        <a:lnSpc>
                          <a:spcPct val="107300"/>
                        </a:lnSpc>
                      </a:pPr>
                      <a:r>
                        <a:rPr sz="550" spc="15" dirty="0">
                          <a:latin typeface="Times New Roman"/>
                          <a:cs typeface="Times New Roman"/>
                        </a:rPr>
                        <a:t>Büyük </a:t>
                      </a:r>
                      <a:r>
                        <a:rPr sz="550" spc="10" dirty="0">
                          <a:latin typeface="Times New Roman"/>
                          <a:cs typeface="Times New Roman"/>
                        </a:rPr>
                        <a:t>miktarlarda </a:t>
                      </a:r>
                      <a:r>
                        <a:rPr sz="550" spc="15" dirty="0">
                          <a:latin typeface="Times New Roman"/>
                          <a:cs typeface="Times New Roman"/>
                        </a:rPr>
                        <a:t>duran </a:t>
                      </a:r>
                      <a:r>
                        <a:rPr sz="550" spc="10" dirty="0">
                          <a:latin typeface="Times New Roman"/>
                          <a:cs typeface="Times New Roman"/>
                        </a:rPr>
                        <a:t>varlık yatırımı </a:t>
                      </a:r>
                      <a:r>
                        <a:rPr sz="550" spc="15" dirty="0">
                          <a:latin typeface="Times New Roman"/>
                          <a:cs typeface="Times New Roman"/>
                        </a:rPr>
                        <a:t>olan </a:t>
                      </a:r>
                      <a:r>
                        <a:rPr sz="550" spc="10" dirty="0">
                          <a:latin typeface="Times New Roman"/>
                          <a:cs typeface="Times New Roman"/>
                        </a:rPr>
                        <a:t>işletmelerin sabit maliyetleri  yüksek olacağı </a:t>
                      </a:r>
                      <a:r>
                        <a:rPr sz="550" spc="15" dirty="0">
                          <a:latin typeface="Times New Roman"/>
                          <a:cs typeface="Times New Roman"/>
                        </a:rPr>
                        <a:t>için </a:t>
                      </a:r>
                      <a:r>
                        <a:rPr sz="550" spc="5" dirty="0">
                          <a:latin typeface="Times New Roman"/>
                          <a:cs typeface="Times New Roman"/>
                        </a:rPr>
                        <a:t>faaliyet </a:t>
                      </a:r>
                      <a:r>
                        <a:rPr sz="550" spc="10" dirty="0">
                          <a:latin typeface="Times New Roman"/>
                          <a:cs typeface="Times New Roman"/>
                        </a:rPr>
                        <a:t>kaldıracı derecesi yüksek</a:t>
                      </a:r>
                      <a:r>
                        <a:rPr sz="550" spc="15" dirty="0">
                          <a:latin typeface="Times New Roman"/>
                          <a:cs typeface="Times New Roman"/>
                        </a:rPr>
                        <a:t> olur.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04139">
                        <a:lnSpc>
                          <a:spcPct val="107300"/>
                        </a:lnSpc>
                      </a:pPr>
                      <a:r>
                        <a:rPr sz="550" spc="10" dirty="0">
                          <a:latin typeface="Times New Roman"/>
                          <a:cs typeface="Times New Roman"/>
                        </a:rPr>
                        <a:t>Faaliyet kaldıracı derecesi, satışlardaki artışın </a:t>
                      </a:r>
                      <a:r>
                        <a:rPr sz="550" spc="20" dirty="0">
                          <a:latin typeface="Times New Roman"/>
                          <a:cs typeface="Times New Roman"/>
                        </a:rPr>
                        <a:t>FVÖK </a:t>
                      </a:r>
                      <a:r>
                        <a:rPr sz="550" spc="10" dirty="0">
                          <a:latin typeface="Times New Roman"/>
                          <a:cs typeface="Times New Roman"/>
                        </a:rPr>
                        <a:t>üzerindeki </a:t>
                      </a:r>
                      <a:r>
                        <a:rPr sz="550" spc="5" dirty="0">
                          <a:latin typeface="Times New Roman"/>
                          <a:cs typeface="Times New Roman"/>
                        </a:rPr>
                        <a:t>etkisini </a:t>
                      </a:r>
                      <a:r>
                        <a:rPr sz="550" spc="10" dirty="0">
                          <a:latin typeface="Times New Roman"/>
                          <a:cs typeface="Times New Roman"/>
                        </a:rPr>
                        <a:t>ortaya  </a:t>
                      </a:r>
                      <a:r>
                        <a:rPr sz="550" spc="5" dirty="0">
                          <a:latin typeface="Times New Roman"/>
                          <a:cs typeface="Times New Roman"/>
                        </a:rPr>
                        <a:t>koyar.</a:t>
                      </a:r>
                      <a:endParaRPr sz="55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Kaldıraç Derecesi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500">
                        <a:latin typeface="Times New Roman"/>
                        <a:cs typeface="Times New Roman"/>
                      </a:endParaRPr>
                    </a:p>
                    <a:p>
                      <a:pPr marL="27305" marR="60325">
                        <a:lnSpc>
                          <a:spcPct val="107300"/>
                        </a:lnSpc>
                      </a:pPr>
                      <a:r>
                        <a:rPr sz="550" b="1" spc="10" dirty="0">
                          <a:latin typeface="Times New Roman"/>
                          <a:cs typeface="Times New Roman"/>
                        </a:rPr>
                        <a:t>Finansal </a:t>
                      </a:r>
                      <a:r>
                        <a:rPr sz="550" b="1" spc="15" dirty="0">
                          <a:latin typeface="Times New Roman"/>
                          <a:cs typeface="Times New Roman"/>
                        </a:rPr>
                        <a:t>kaldıraç </a:t>
                      </a:r>
                      <a:r>
                        <a:rPr sz="550" b="1" spc="10" dirty="0">
                          <a:latin typeface="Times New Roman"/>
                          <a:cs typeface="Times New Roman"/>
                        </a:rPr>
                        <a:t>derecesi </a:t>
                      </a:r>
                      <a:r>
                        <a:rPr sz="550" i="1" spc="15" dirty="0">
                          <a:latin typeface="Times New Roman"/>
                          <a:cs typeface="Times New Roman"/>
                        </a:rPr>
                        <a:t>(degree </a:t>
                      </a:r>
                      <a:r>
                        <a:rPr sz="550" i="1" spc="5" dirty="0">
                          <a:latin typeface="Times New Roman"/>
                          <a:cs typeface="Times New Roman"/>
                        </a:rPr>
                        <a:t>of </a:t>
                      </a:r>
                      <a:r>
                        <a:rPr sz="550" i="1" spc="10" dirty="0">
                          <a:latin typeface="Times New Roman"/>
                          <a:cs typeface="Times New Roman"/>
                        </a:rPr>
                        <a:t>financial leverage), </a:t>
                      </a:r>
                      <a:r>
                        <a:rPr sz="550" spc="15" dirty="0">
                          <a:latin typeface="Times New Roman"/>
                          <a:cs typeface="Times New Roman"/>
                        </a:rPr>
                        <a:t>FVÖK’deki </a:t>
                      </a:r>
                      <a:r>
                        <a:rPr sz="550" spc="30" dirty="0">
                          <a:latin typeface="Times New Roman"/>
                          <a:cs typeface="Times New Roman"/>
                        </a:rPr>
                        <a:t>% </a:t>
                      </a:r>
                      <a:r>
                        <a:rPr sz="550" spc="10" dirty="0">
                          <a:latin typeface="Times New Roman"/>
                          <a:cs typeface="Times New Roman"/>
                        </a:rPr>
                        <a:t>1’lik  </a:t>
                      </a:r>
                      <a:r>
                        <a:rPr sz="550" spc="15" dirty="0">
                          <a:latin typeface="Times New Roman"/>
                          <a:cs typeface="Times New Roman"/>
                        </a:rPr>
                        <a:t>değişmenin net </a:t>
                      </a:r>
                      <a:r>
                        <a:rPr sz="550" spc="5" dirty="0">
                          <a:latin typeface="Times New Roman"/>
                          <a:cs typeface="Times New Roman"/>
                        </a:rPr>
                        <a:t>karı </a:t>
                      </a:r>
                      <a:r>
                        <a:rPr sz="550" b="1" spc="35" dirty="0">
                          <a:latin typeface="Times New Roman"/>
                          <a:cs typeface="Times New Roman"/>
                        </a:rPr>
                        <a:t>% </a:t>
                      </a:r>
                      <a:r>
                        <a:rPr sz="550" b="1" spc="15" dirty="0">
                          <a:latin typeface="Times New Roman"/>
                          <a:cs typeface="Times New Roman"/>
                        </a:rPr>
                        <a:t>kaç </a:t>
                      </a:r>
                      <a:r>
                        <a:rPr sz="550" spc="10" dirty="0">
                          <a:latin typeface="Times New Roman"/>
                          <a:cs typeface="Times New Roman"/>
                        </a:rPr>
                        <a:t>değiştireceğini</a:t>
                      </a:r>
                      <a:r>
                        <a:rPr sz="550" spc="-105"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55"/>
                        </a:spcBef>
                      </a:pPr>
                      <a:endParaRPr sz="850">
                        <a:latin typeface="Times New Roman"/>
                        <a:cs typeface="Times New Roman"/>
                      </a:endParaRPr>
                    </a:p>
                    <a:p>
                      <a:pPr marL="226060" algn="ctr">
                        <a:lnSpc>
                          <a:spcPct val="100000"/>
                        </a:lnSpc>
                      </a:pPr>
                      <a:r>
                        <a:rPr sz="550" spc="20" dirty="0">
                          <a:solidFill>
                            <a:srgbClr val="001F60"/>
                          </a:solidFill>
                          <a:latin typeface="Times New Roman"/>
                          <a:cs typeface="Times New Roman"/>
                        </a:rPr>
                        <a:t>FVÖK</a:t>
                      </a:r>
                      <a:endParaRPr sz="550">
                        <a:latin typeface="Times New Roman"/>
                        <a:cs typeface="Times New Roman"/>
                      </a:endParaRPr>
                    </a:p>
                    <a:p>
                      <a:pPr marL="754380">
                        <a:lnSpc>
                          <a:spcPct val="100000"/>
                        </a:lnSpc>
                        <a:spcBef>
                          <a:spcPts val="110"/>
                        </a:spcBef>
                      </a:pPr>
                      <a:r>
                        <a:rPr sz="550" spc="10" dirty="0">
                          <a:solidFill>
                            <a:srgbClr val="001F60"/>
                          </a:solidFill>
                          <a:latin typeface="Times New Roman"/>
                          <a:cs typeface="Times New Roman"/>
                        </a:rPr>
                        <a:t>FİKD </a:t>
                      </a:r>
                      <a:r>
                        <a:rPr sz="550" spc="20" dirty="0">
                          <a:solidFill>
                            <a:srgbClr val="001F60"/>
                          </a:solidFill>
                          <a:latin typeface="Times New Roman"/>
                          <a:cs typeface="Times New Roman"/>
                        </a:rPr>
                        <a:t>=</a:t>
                      </a:r>
                      <a:r>
                        <a:rPr sz="550" spc="-15" dirty="0">
                          <a:solidFill>
                            <a:srgbClr val="001F60"/>
                          </a:solidFill>
                          <a:latin typeface="Times New Roman"/>
                          <a:cs typeface="Times New Roman"/>
                        </a:rPr>
                        <a:t> </a:t>
                      </a:r>
                      <a:r>
                        <a:rPr sz="550" spc="5" dirty="0">
                          <a:solidFill>
                            <a:srgbClr val="001F60"/>
                          </a:solidFill>
                          <a:latin typeface="Times New Roman"/>
                          <a:cs typeface="Times New Roman"/>
                        </a:rPr>
                        <a:t>------------------------------</a:t>
                      </a:r>
                      <a:endParaRPr sz="550">
                        <a:latin typeface="Times New Roman"/>
                        <a:cs typeface="Times New Roman"/>
                      </a:endParaRPr>
                    </a:p>
                    <a:p>
                      <a:pPr marL="222885" algn="ctr">
                        <a:lnSpc>
                          <a:spcPct val="100000"/>
                        </a:lnSpc>
                        <a:spcBef>
                          <a:spcPts val="45"/>
                        </a:spcBef>
                      </a:pPr>
                      <a:r>
                        <a:rPr sz="550" spc="20" dirty="0">
                          <a:solidFill>
                            <a:srgbClr val="001F60"/>
                          </a:solidFill>
                          <a:latin typeface="Times New Roman"/>
                          <a:cs typeface="Times New Roman"/>
                        </a:rPr>
                        <a:t>FVÖK </a:t>
                      </a:r>
                      <a:r>
                        <a:rPr sz="550" spc="15" dirty="0">
                          <a:solidFill>
                            <a:srgbClr val="001F60"/>
                          </a:solidFill>
                          <a:latin typeface="Times New Roman"/>
                          <a:cs typeface="Times New Roman"/>
                        </a:rPr>
                        <a:t>– </a:t>
                      </a:r>
                      <a:r>
                        <a:rPr sz="550" spc="10" dirty="0">
                          <a:solidFill>
                            <a:srgbClr val="001F60"/>
                          </a:solidFill>
                          <a:latin typeface="Times New Roman"/>
                          <a:cs typeface="Times New Roman"/>
                        </a:rPr>
                        <a:t>Faiz</a:t>
                      </a:r>
                      <a:r>
                        <a:rPr sz="550" spc="-40" dirty="0">
                          <a:solidFill>
                            <a:srgbClr val="001F60"/>
                          </a:solidFill>
                          <a:latin typeface="Times New Roman"/>
                          <a:cs typeface="Times New Roman"/>
                        </a:rPr>
                        <a:t> </a:t>
                      </a:r>
                      <a:r>
                        <a:rPr sz="550" spc="10" dirty="0">
                          <a:solidFill>
                            <a:srgbClr val="001F60"/>
                          </a:solidFill>
                          <a:latin typeface="Times New Roman"/>
                          <a:cs typeface="Times New Roman"/>
                        </a:rPr>
                        <a:t>Giderleri</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29172" y="6989064"/>
            <a:ext cx="0" cy="448309"/>
          </a:xfrm>
          <a:custGeom>
            <a:avLst/>
            <a:gdLst/>
            <a:ahLst/>
            <a:cxnLst/>
            <a:rect l="l" t="t" r="r" b="b"/>
            <a:pathLst>
              <a:path h="448309">
                <a:moveTo>
                  <a:pt x="0" y="0"/>
                </a:moveTo>
                <a:lnTo>
                  <a:pt x="0" y="448055"/>
                </a:lnTo>
              </a:path>
            </a:pathLst>
          </a:custGeom>
          <a:ln w="3175">
            <a:solidFill>
              <a:srgbClr val="669999"/>
            </a:solidFill>
          </a:ln>
        </p:spPr>
        <p:txBody>
          <a:bodyPr wrap="square" lIns="0" tIns="0" rIns="0" bIns="0" rtlCol="0"/>
          <a:lstStyle/>
          <a:p>
            <a:endParaRPr/>
          </a:p>
        </p:txBody>
      </p:sp>
      <p:sp>
        <p:nvSpPr>
          <p:cNvPr id="14" name="object 14"/>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116324" y="7437120"/>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6" name="object 16"/>
          <p:cNvSpPr txBox="1"/>
          <p:nvPr/>
        </p:nvSpPr>
        <p:spPr>
          <a:xfrm>
            <a:off x="4594431" y="7974658"/>
            <a:ext cx="1458595" cy="159385"/>
          </a:xfrm>
          <a:prstGeom prst="rect">
            <a:avLst/>
          </a:prstGeom>
        </p:spPr>
        <p:txBody>
          <a:bodyPr vert="horz" wrap="square" lIns="0" tIns="15875" rIns="0" bIns="0" rtlCol="0">
            <a:spAutoFit/>
          </a:bodyPr>
          <a:lstStyle/>
          <a:p>
            <a:pPr marL="12700">
              <a:lnSpc>
                <a:spcPct val="100000"/>
              </a:lnSpc>
              <a:spcBef>
                <a:spcPts val="125"/>
              </a:spcBef>
            </a:pPr>
            <a:r>
              <a:rPr sz="850" b="1" spc="15" dirty="0">
                <a:latin typeface="Times New Roman"/>
                <a:cs typeface="Times New Roman"/>
              </a:rPr>
              <a:t>PARANIN ZAMAN</a:t>
            </a:r>
            <a:r>
              <a:rPr sz="850" b="1" spc="-30" dirty="0">
                <a:latin typeface="Times New Roman"/>
                <a:cs typeface="Times New Roman"/>
              </a:rPr>
              <a:t> </a:t>
            </a:r>
            <a:r>
              <a:rPr sz="850" b="1" spc="15" dirty="0">
                <a:latin typeface="Times New Roman"/>
                <a:cs typeface="Times New Roman"/>
              </a:rPr>
              <a:t>DEĞERİ</a:t>
            </a:r>
            <a:endParaRPr sz="850">
              <a:latin typeface="Times New Roman"/>
              <a:cs typeface="Times New Roman"/>
            </a:endParaRPr>
          </a:p>
        </p:txBody>
      </p:sp>
      <p:sp>
        <p:nvSpPr>
          <p:cNvPr id="17" name="object 17"/>
          <p:cNvSpPr/>
          <p:nvPr/>
        </p:nvSpPr>
        <p:spPr>
          <a:xfrm>
            <a:off x="3988308" y="6995159"/>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Paranın Zaman</a:t>
                      </a:r>
                      <a:r>
                        <a:rPr sz="900" b="1" spc="55" dirty="0">
                          <a:solidFill>
                            <a:srgbClr val="330066"/>
                          </a:solidFill>
                          <a:latin typeface="Times New Roman"/>
                          <a:cs typeface="Times New Roman"/>
                        </a:rPr>
                        <a:t> </a:t>
                      </a:r>
                      <a:r>
                        <a:rPr sz="900" b="1" spc="15" dirty="0">
                          <a:solidFill>
                            <a:srgbClr val="330066"/>
                          </a:solidFill>
                          <a:latin typeface="Times New Roman"/>
                          <a:cs typeface="Times New Roman"/>
                        </a:rPr>
                        <a:t>Değeri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marL="27305" marR="62230">
                        <a:lnSpc>
                          <a:spcPct val="101400"/>
                        </a:lnSpc>
                        <a:spcBef>
                          <a:spcPts val="610"/>
                        </a:spcBef>
                      </a:pPr>
                      <a:r>
                        <a:rPr sz="700" dirty="0">
                          <a:latin typeface="Times New Roman"/>
                          <a:cs typeface="Times New Roman"/>
                        </a:rPr>
                        <a:t>Bugün </a:t>
                      </a:r>
                      <a:r>
                        <a:rPr sz="700" spc="-5" dirty="0">
                          <a:latin typeface="Times New Roman"/>
                          <a:cs typeface="Times New Roman"/>
                        </a:rPr>
                        <a:t>elimizde bulunan herhangi bir tutardaki </a:t>
                      </a:r>
                      <a:r>
                        <a:rPr sz="700" dirty="0">
                          <a:latin typeface="Times New Roman"/>
                          <a:cs typeface="Times New Roman"/>
                        </a:rPr>
                        <a:t>para, </a:t>
                      </a:r>
                      <a:r>
                        <a:rPr sz="700" spc="-5" dirty="0">
                          <a:latin typeface="Times New Roman"/>
                          <a:cs typeface="Times New Roman"/>
                        </a:rPr>
                        <a:t>gelecekte  elimize geçecek aynı </a:t>
                      </a:r>
                      <a:r>
                        <a:rPr sz="700" dirty="0">
                          <a:latin typeface="Times New Roman"/>
                          <a:cs typeface="Times New Roman"/>
                        </a:rPr>
                        <a:t>tutardaki paradan </a:t>
                      </a:r>
                      <a:r>
                        <a:rPr sz="700" spc="5" dirty="0">
                          <a:latin typeface="Times New Roman"/>
                          <a:cs typeface="Times New Roman"/>
                        </a:rPr>
                        <a:t>daha</a:t>
                      </a:r>
                      <a:r>
                        <a:rPr sz="700" spc="-40" dirty="0">
                          <a:latin typeface="Times New Roman"/>
                          <a:cs typeface="Times New Roman"/>
                        </a:rPr>
                        <a:t> </a:t>
                      </a:r>
                      <a:r>
                        <a:rPr sz="700" spc="-5" dirty="0">
                          <a:latin typeface="Times New Roman"/>
                          <a:cs typeface="Times New Roman"/>
                        </a:rPr>
                        <a:t>değerlidir.</a:t>
                      </a:r>
                      <a:endParaRPr sz="700">
                        <a:latin typeface="Times New Roman"/>
                        <a:cs typeface="Times New Roman"/>
                      </a:endParaRPr>
                    </a:p>
                    <a:p>
                      <a:pPr>
                        <a:lnSpc>
                          <a:spcPct val="100000"/>
                        </a:lnSpc>
                        <a:spcBef>
                          <a:spcPts val="20"/>
                        </a:spcBef>
                      </a:pPr>
                      <a:endParaRPr sz="850">
                        <a:latin typeface="Times New Roman"/>
                        <a:cs typeface="Times New Roman"/>
                      </a:endParaRPr>
                    </a:p>
                    <a:p>
                      <a:pPr marL="27305" marR="63500">
                        <a:lnSpc>
                          <a:spcPct val="101400"/>
                        </a:lnSpc>
                      </a:pPr>
                      <a:r>
                        <a:rPr sz="700" dirty="0">
                          <a:latin typeface="Times New Roman"/>
                          <a:cs typeface="Times New Roman"/>
                        </a:rPr>
                        <a:t>Paranın </a:t>
                      </a:r>
                      <a:r>
                        <a:rPr sz="700" spc="-5" dirty="0">
                          <a:latin typeface="Times New Roman"/>
                          <a:cs typeface="Times New Roman"/>
                        </a:rPr>
                        <a:t>zaman </a:t>
                      </a:r>
                      <a:r>
                        <a:rPr sz="700" dirty="0">
                          <a:latin typeface="Times New Roman"/>
                          <a:cs typeface="Times New Roman"/>
                        </a:rPr>
                        <a:t>değerinin </a:t>
                      </a:r>
                      <a:r>
                        <a:rPr sz="700" spc="-5" dirty="0">
                          <a:latin typeface="Times New Roman"/>
                          <a:cs typeface="Times New Roman"/>
                        </a:rPr>
                        <a:t>hesaplanması </a:t>
                      </a:r>
                      <a:r>
                        <a:rPr sz="700" dirty="0">
                          <a:latin typeface="Times New Roman"/>
                          <a:cs typeface="Times New Roman"/>
                        </a:rPr>
                        <a:t>esas </a:t>
                      </a:r>
                      <a:r>
                        <a:rPr sz="700" spc="-5" dirty="0">
                          <a:latin typeface="Times New Roman"/>
                          <a:cs typeface="Times New Roman"/>
                        </a:rPr>
                        <a:t>itibariyle faiz  </a:t>
                      </a:r>
                      <a:r>
                        <a:rPr sz="700" dirty="0">
                          <a:latin typeface="Times New Roman"/>
                          <a:cs typeface="Times New Roman"/>
                        </a:rPr>
                        <a:t>hesaplamasıdır.</a:t>
                      </a:r>
                      <a:r>
                        <a:rPr sz="700" spc="-35" dirty="0">
                          <a:latin typeface="Times New Roman"/>
                          <a:cs typeface="Times New Roman"/>
                        </a:rPr>
                        <a:t> </a:t>
                      </a:r>
                      <a:r>
                        <a:rPr sz="700" dirty="0">
                          <a:latin typeface="Times New Roman"/>
                          <a:cs typeface="Times New Roman"/>
                        </a:rPr>
                        <a:t>Bunlar;</a:t>
                      </a:r>
                      <a:endParaRPr sz="700">
                        <a:latin typeface="Times New Roman"/>
                        <a:cs typeface="Times New Roman"/>
                      </a:endParaRPr>
                    </a:p>
                    <a:p>
                      <a:pPr>
                        <a:lnSpc>
                          <a:spcPct val="100000"/>
                        </a:lnSpc>
                        <a:spcBef>
                          <a:spcPts val="45"/>
                        </a:spcBef>
                      </a:pPr>
                      <a:endParaRPr sz="700">
                        <a:latin typeface="Times New Roman"/>
                        <a:cs typeface="Times New Roman"/>
                      </a:endParaRPr>
                    </a:p>
                    <a:p>
                      <a:pPr marL="124460" indent="-97790">
                        <a:lnSpc>
                          <a:spcPct val="100000"/>
                        </a:lnSpc>
                        <a:buFont typeface="Times New Roman"/>
                        <a:buAutoNum type="arabicParenR"/>
                        <a:tabLst>
                          <a:tab pos="125095" algn="l"/>
                        </a:tabLst>
                      </a:pPr>
                      <a:r>
                        <a:rPr sz="700" spc="-5" dirty="0">
                          <a:latin typeface="Times New Roman"/>
                          <a:cs typeface="Times New Roman"/>
                        </a:rPr>
                        <a:t>Basit </a:t>
                      </a:r>
                      <a:r>
                        <a:rPr sz="700" spc="-10" dirty="0">
                          <a:latin typeface="Times New Roman"/>
                          <a:cs typeface="Times New Roman"/>
                        </a:rPr>
                        <a:t>Faiz </a:t>
                      </a:r>
                      <a:r>
                        <a:rPr sz="700" dirty="0">
                          <a:latin typeface="Times New Roman"/>
                          <a:cs typeface="Times New Roman"/>
                        </a:rPr>
                        <a:t>(Simple</a:t>
                      </a:r>
                      <a:r>
                        <a:rPr sz="700" spc="-5" dirty="0">
                          <a:latin typeface="Times New Roman"/>
                          <a:cs typeface="Times New Roman"/>
                        </a:rPr>
                        <a:t> Interest)</a:t>
                      </a:r>
                      <a:endParaRPr sz="700">
                        <a:latin typeface="Times New Roman"/>
                        <a:cs typeface="Times New Roman"/>
                      </a:endParaRPr>
                    </a:p>
                    <a:p>
                      <a:pPr marL="124460" indent="-97790">
                        <a:lnSpc>
                          <a:spcPct val="100000"/>
                        </a:lnSpc>
                        <a:buFont typeface="Times New Roman"/>
                        <a:buAutoNum type="arabicParenR"/>
                        <a:tabLst>
                          <a:tab pos="125095" algn="l"/>
                        </a:tabLst>
                      </a:pPr>
                      <a:r>
                        <a:rPr sz="700" spc="-5" dirty="0">
                          <a:latin typeface="Times New Roman"/>
                          <a:cs typeface="Times New Roman"/>
                        </a:rPr>
                        <a:t>Bileşik </a:t>
                      </a:r>
                      <a:r>
                        <a:rPr sz="700" spc="-10" dirty="0">
                          <a:latin typeface="Times New Roman"/>
                          <a:cs typeface="Times New Roman"/>
                        </a:rPr>
                        <a:t>Faiz </a:t>
                      </a:r>
                      <a:r>
                        <a:rPr sz="700" dirty="0">
                          <a:latin typeface="Times New Roman"/>
                          <a:cs typeface="Times New Roman"/>
                        </a:rPr>
                        <a:t>(Compound</a:t>
                      </a:r>
                      <a:r>
                        <a:rPr sz="700" spc="20" dirty="0">
                          <a:latin typeface="Times New Roman"/>
                          <a:cs typeface="Times New Roman"/>
                        </a:rPr>
                        <a:t> </a:t>
                      </a:r>
                      <a:r>
                        <a:rPr sz="700" spc="-5" dirty="0">
                          <a:latin typeface="Times New Roman"/>
                          <a:cs typeface="Times New Roman"/>
                        </a:rPr>
                        <a:t>Interest)</a:t>
                      </a:r>
                      <a:endParaRPr sz="700">
                        <a:latin typeface="Times New Roman"/>
                        <a:cs typeface="Times New Roman"/>
                      </a:endParaRPr>
                    </a:p>
                    <a:p>
                      <a:pPr marL="124460" indent="-97790">
                        <a:lnSpc>
                          <a:spcPct val="100000"/>
                        </a:lnSpc>
                        <a:buFont typeface="Times New Roman"/>
                        <a:buAutoNum type="arabicParenR"/>
                        <a:tabLst>
                          <a:tab pos="125095" algn="l"/>
                        </a:tabLst>
                      </a:pPr>
                      <a:r>
                        <a:rPr sz="700" dirty="0">
                          <a:latin typeface="Times New Roman"/>
                          <a:cs typeface="Times New Roman"/>
                        </a:rPr>
                        <a:t>Sürekli </a:t>
                      </a:r>
                      <a:r>
                        <a:rPr sz="700" spc="-10" dirty="0">
                          <a:latin typeface="Times New Roman"/>
                          <a:cs typeface="Times New Roman"/>
                        </a:rPr>
                        <a:t>Faiz </a:t>
                      </a:r>
                      <a:r>
                        <a:rPr sz="700" dirty="0">
                          <a:latin typeface="Times New Roman"/>
                          <a:cs typeface="Times New Roman"/>
                        </a:rPr>
                        <a:t>(Continuous</a:t>
                      </a:r>
                      <a:r>
                        <a:rPr sz="700" spc="-25" dirty="0">
                          <a:latin typeface="Times New Roman"/>
                          <a:cs typeface="Times New Roman"/>
                        </a:rPr>
                        <a:t> </a:t>
                      </a:r>
                      <a:r>
                        <a:rPr sz="700" spc="-5" dirty="0">
                          <a:latin typeface="Times New Roman"/>
                          <a:cs typeface="Times New Roman"/>
                        </a:rPr>
                        <a:t>Interest)</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Paranın Zaman</a:t>
                      </a:r>
                      <a:r>
                        <a:rPr sz="900" b="1" spc="55" dirty="0">
                          <a:solidFill>
                            <a:srgbClr val="330066"/>
                          </a:solidFill>
                          <a:latin typeface="Times New Roman"/>
                          <a:cs typeface="Times New Roman"/>
                        </a:rPr>
                        <a:t> </a:t>
                      </a:r>
                      <a:r>
                        <a:rPr sz="900" b="1" spc="15" dirty="0">
                          <a:solidFill>
                            <a:srgbClr val="330066"/>
                          </a:solidFill>
                          <a:latin typeface="Times New Roman"/>
                          <a:cs typeface="Times New Roman"/>
                        </a:rPr>
                        <a:t>Değeri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90"/>
                        </a:spcBef>
                      </a:pPr>
                      <a:r>
                        <a:rPr sz="900" b="1" spc="15" dirty="0">
                          <a:solidFill>
                            <a:srgbClr val="702FA0"/>
                          </a:solidFill>
                          <a:latin typeface="Times New Roman"/>
                          <a:cs typeface="Times New Roman"/>
                        </a:rPr>
                        <a:t>1) </a:t>
                      </a:r>
                      <a:r>
                        <a:rPr sz="900" spc="10" dirty="0">
                          <a:solidFill>
                            <a:srgbClr val="702FA0"/>
                          </a:solidFill>
                          <a:latin typeface="Times New Roman"/>
                          <a:cs typeface="Times New Roman"/>
                        </a:rPr>
                        <a:t>Basit Faiz (Simple</a:t>
                      </a:r>
                      <a:r>
                        <a:rPr sz="900" spc="25" dirty="0">
                          <a:solidFill>
                            <a:srgbClr val="702FA0"/>
                          </a:solidFill>
                          <a:latin typeface="Times New Roman"/>
                          <a:cs typeface="Times New Roman"/>
                        </a:rPr>
                        <a:t> </a:t>
                      </a:r>
                      <a:r>
                        <a:rPr sz="900" spc="10" dirty="0">
                          <a:solidFill>
                            <a:srgbClr val="702FA0"/>
                          </a:solidFill>
                          <a:latin typeface="Times New Roman"/>
                          <a:cs typeface="Times New Roman"/>
                        </a:rPr>
                        <a:t>Interest)</a:t>
                      </a:r>
                      <a:endParaRPr sz="900">
                        <a:latin typeface="Times New Roman"/>
                        <a:cs typeface="Times New Roman"/>
                      </a:endParaRPr>
                    </a:p>
                    <a:p>
                      <a:pPr>
                        <a:lnSpc>
                          <a:spcPct val="100000"/>
                        </a:lnSpc>
                      </a:pPr>
                      <a:endParaRPr sz="1150">
                        <a:latin typeface="Times New Roman"/>
                        <a:cs typeface="Times New Roman"/>
                      </a:endParaRPr>
                    </a:p>
                    <a:p>
                      <a:pPr marL="27305" marR="82550">
                        <a:lnSpc>
                          <a:spcPct val="105000"/>
                        </a:lnSpc>
                      </a:pPr>
                      <a:r>
                        <a:rPr sz="700" b="1" spc="-5" dirty="0">
                          <a:latin typeface="Times New Roman"/>
                          <a:cs typeface="Times New Roman"/>
                        </a:rPr>
                        <a:t>Faiz, </a:t>
                      </a:r>
                      <a:r>
                        <a:rPr sz="700" spc="-5" dirty="0">
                          <a:latin typeface="Times New Roman"/>
                          <a:cs typeface="Times New Roman"/>
                        </a:rPr>
                        <a:t>belli </a:t>
                      </a:r>
                      <a:r>
                        <a:rPr sz="550" spc="15" dirty="0">
                          <a:latin typeface="Times New Roman"/>
                          <a:cs typeface="Times New Roman"/>
                        </a:rPr>
                        <a:t>bir </a:t>
                      </a:r>
                      <a:r>
                        <a:rPr sz="550" spc="10" dirty="0">
                          <a:latin typeface="Times New Roman"/>
                          <a:cs typeface="Times New Roman"/>
                        </a:rPr>
                        <a:t>miktar paranın belli bir </a:t>
                      </a:r>
                      <a:r>
                        <a:rPr sz="550" spc="15" dirty="0">
                          <a:latin typeface="Times New Roman"/>
                          <a:cs typeface="Times New Roman"/>
                        </a:rPr>
                        <a:t>süre </a:t>
                      </a:r>
                      <a:r>
                        <a:rPr sz="550" spc="10" dirty="0">
                          <a:latin typeface="Times New Roman"/>
                          <a:cs typeface="Times New Roman"/>
                        </a:rPr>
                        <a:t>kullanılması karşılığında </a:t>
                      </a:r>
                      <a:r>
                        <a:rPr sz="550" spc="15" dirty="0">
                          <a:latin typeface="Times New Roman"/>
                          <a:cs typeface="Times New Roman"/>
                        </a:rPr>
                        <a:t>ödenen  </a:t>
                      </a:r>
                      <a:r>
                        <a:rPr sz="550" spc="10" dirty="0">
                          <a:latin typeface="Times New Roman"/>
                          <a:cs typeface="Times New Roman"/>
                        </a:rPr>
                        <a:t>ücret </a:t>
                      </a:r>
                      <a:r>
                        <a:rPr sz="550" spc="5" dirty="0">
                          <a:latin typeface="Times New Roman"/>
                          <a:cs typeface="Times New Roman"/>
                        </a:rPr>
                        <a:t>veya </a:t>
                      </a:r>
                      <a:r>
                        <a:rPr sz="550" spc="10" dirty="0">
                          <a:latin typeface="Times New Roman"/>
                          <a:cs typeface="Times New Roman"/>
                        </a:rPr>
                        <a:t>(paranın asıl </a:t>
                      </a:r>
                      <a:r>
                        <a:rPr sz="550" spc="15" dirty="0">
                          <a:latin typeface="Times New Roman"/>
                          <a:cs typeface="Times New Roman"/>
                        </a:rPr>
                        <a:t>sahibi için) elde edilen</a:t>
                      </a:r>
                      <a:r>
                        <a:rPr sz="550" spc="-85" dirty="0">
                          <a:latin typeface="Times New Roman"/>
                          <a:cs typeface="Times New Roman"/>
                        </a:rPr>
                        <a:t> </a:t>
                      </a:r>
                      <a:r>
                        <a:rPr sz="550" spc="10" dirty="0">
                          <a:latin typeface="Times New Roman"/>
                          <a:cs typeface="Times New Roman"/>
                        </a:rPr>
                        <a:t>gelirdir.</a:t>
                      </a:r>
                      <a:endParaRPr sz="550">
                        <a:latin typeface="Times New Roman"/>
                        <a:cs typeface="Times New Roman"/>
                      </a:endParaRPr>
                    </a:p>
                    <a:p>
                      <a:pPr>
                        <a:lnSpc>
                          <a:spcPct val="100000"/>
                        </a:lnSpc>
                        <a:spcBef>
                          <a:spcPts val="40"/>
                        </a:spcBef>
                      </a:pPr>
                      <a:endParaRPr sz="550">
                        <a:latin typeface="Times New Roman"/>
                        <a:cs typeface="Times New Roman"/>
                      </a:endParaRPr>
                    </a:p>
                    <a:p>
                      <a:pPr marL="27305" marR="82550">
                        <a:lnSpc>
                          <a:spcPct val="105000"/>
                        </a:lnSpc>
                      </a:pPr>
                      <a:r>
                        <a:rPr sz="700" b="1" dirty="0">
                          <a:latin typeface="Times New Roman"/>
                          <a:cs typeface="Times New Roman"/>
                        </a:rPr>
                        <a:t>Basit </a:t>
                      </a:r>
                      <a:r>
                        <a:rPr sz="700" b="1" spc="-5" dirty="0">
                          <a:latin typeface="Times New Roman"/>
                          <a:cs typeface="Times New Roman"/>
                        </a:rPr>
                        <a:t>faiz</a:t>
                      </a:r>
                      <a:r>
                        <a:rPr sz="550" spc="-5" dirty="0">
                          <a:latin typeface="Times New Roman"/>
                          <a:cs typeface="Times New Roman"/>
                        </a:rPr>
                        <a:t>, </a:t>
                      </a:r>
                      <a:r>
                        <a:rPr sz="550" spc="15" dirty="0">
                          <a:latin typeface="Times New Roman"/>
                          <a:cs typeface="Times New Roman"/>
                        </a:rPr>
                        <a:t>belli </a:t>
                      </a:r>
                      <a:r>
                        <a:rPr sz="550" spc="10" dirty="0">
                          <a:latin typeface="Times New Roman"/>
                          <a:cs typeface="Times New Roman"/>
                        </a:rPr>
                        <a:t>bir paranın belli bir </a:t>
                      </a:r>
                      <a:r>
                        <a:rPr sz="550" spc="20" dirty="0">
                          <a:latin typeface="Times New Roman"/>
                          <a:cs typeface="Times New Roman"/>
                        </a:rPr>
                        <a:t>dönem </a:t>
                      </a:r>
                      <a:r>
                        <a:rPr sz="550" spc="10" dirty="0">
                          <a:latin typeface="Times New Roman"/>
                          <a:cs typeface="Times New Roman"/>
                        </a:rPr>
                        <a:t>kullandırılması </a:t>
                      </a:r>
                      <a:r>
                        <a:rPr sz="550" spc="15" dirty="0">
                          <a:latin typeface="Times New Roman"/>
                          <a:cs typeface="Times New Roman"/>
                        </a:rPr>
                        <a:t>sonucu elde </a:t>
                      </a:r>
                      <a:r>
                        <a:rPr sz="550" spc="10" dirty="0">
                          <a:latin typeface="Times New Roman"/>
                          <a:cs typeface="Times New Roman"/>
                        </a:rPr>
                        <a:t>edilen  </a:t>
                      </a:r>
                      <a:r>
                        <a:rPr sz="550" spc="15" dirty="0">
                          <a:latin typeface="Times New Roman"/>
                          <a:cs typeface="Times New Roman"/>
                        </a:rPr>
                        <a:t>normal </a:t>
                      </a:r>
                      <a:r>
                        <a:rPr sz="550" spc="5" dirty="0">
                          <a:latin typeface="Times New Roman"/>
                          <a:cs typeface="Times New Roman"/>
                        </a:rPr>
                        <a:t>faizi </a:t>
                      </a:r>
                      <a:r>
                        <a:rPr sz="550" spc="10" dirty="0">
                          <a:latin typeface="Times New Roman"/>
                          <a:cs typeface="Times New Roman"/>
                        </a:rPr>
                        <a:t>ifade eder.</a:t>
                      </a:r>
                      <a:endParaRPr sz="550">
                        <a:latin typeface="Times New Roman"/>
                        <a:cs typeface="Times New Roman"/>
                      </a:endParaRPr>
                    </a:p>
                    <a:p>
                      <a:pPr>
                        <a:lnSpc>
                          <a:spcPct val="100000"/>
                        </a:lnSpc>
                        <a:spcBef>
                          <a:spcPts val="5"/>
                        </a:spcBef>
                      </a:pPr>
                      <a:endParaRPr sz="600">
                        <a:latin typeface="Times New Roman"/>
                        <a:cs typeface="Times New Roman"/>
                      </a:endParaRPr>
                    </a:p>
                    <a:p>
                      <a:pPr marL="127635" marR="82550" indent="-100965">
                        <a:lnSpc>
                          <a:spcPct val="107200"/>
                        </a:lnSpc>
                        <a:buClr>
                          <a:srgbClr val="330066"/>
                        </a:buClr>
                        <a:buSzPct val="72727"/>
                        <a:buFont typeface="Wingdings"/>
                        <a:buChar char=""/>
                        <a:tabLst>
                          <a:tab pos="128270" algn="l"/>
                        </a:tabLst>
                      </a:pPr>
                      <a:r>
                        <a:rPr sz="550" spc="10" dirty="0">
                          <a:latin typeface="Times New Roman"/>
                          <a:cs typeface="Times New Roman"/>
                        </a:rPr>
                        <a:t>Basit faiz </a:t>
                      </a:r>
                      <a:r>
                        <a:rPr sz="550" spc="15" dirty="0">
                          <a:latin typeface="Times New Roman"/>
                          <a:cs typeface="Times New Roman"/>
                        </a:rPr>
                        <a:t>hesabı </a:t>
                      </a:r>
                      <a:r>
                        <a:rPr sz="550" spc="10" dirty="0">
                          <a:latin typeface="Times New Roman"/>
                          <a:cs typeface="Times New Roman"/>
                        </a:rPr>
                        <a:t>kısa </a:t>
                      </a:r>
                      <a:r>
                        <a:rPr sz="550" spc="15" dirty="0">
                          <a:latin typeface="Times New Roman"/>
                          <a:cs typeface="Times New Roman"/>
                        </a:rPr>
                        <a:t>vadeli </a:t>
                      </a:r>
                      <a:r>
                        <a:rPr sz="550" spc="10" dirty="0">
                          <a:latin typeface="Times New Roman"/>
                          <a:cs typeface="Times New Roman"/>
                        </a:rPr>
                        <a:t>(1 yıldan az) kredi işlemlerinde  uygulanmaktadır.</a:t>
                      </a:r>
                      <a:endParaRPr sz="550">
                        <a:latin typeface="Times New Roman"/>
                        <a:cs typeface="Times New Roman"/>
                      </a:endParaRPr>
                    </a:p>
                    <a:p>
                      <a:pPr marL="127635" marR="81280" indent="-100965">
                        <a:lnSpc>
                          <a:spcPct val="105300"/>
                        </a:lnSpc>
                        <a:spcBef>
                          <a:spcPts val="15"/>
                        </a:spcBef>
                        <a:buClr>
                          <a:srgbClr val="330066"/>
                        </a:buClr>
                        <a:buSzPct val="72727"/>
                        <a:buFont typeface="Wingdings"/>
                        <a:buChar char=""/>
                        <a:tabLst>
                          <a:tab pos="128270" algn="l"/>
                        </a:tabLst>
                      </a:pPr>
                      <a:r>
                        <a:rPr sz="550" spc="10" dirty="0">
                          <a:latin typeface="Times New Roman"/>
                          <a:cs typeface="Times New Roman"/>
                        </a:rPr>
                        <a:t>Basit </a:t>
                      </a:r>
                      <a:r>
                        <a:rPr sz="550" spc="5" dirty="0">
                          <a:latin typeface="Times New Roman"/>
                          <a:cs typeface="Times New Roman"/>
                        </a:rPr>
                        <a:t>faiz </a:t>
                      </a:r>
                      <a:r>
                        <a:rPr sz="550" spc="15" dirty="0">
                          <a:latin typeface="Times New Roman"/>
                          <a:cs typeface="Times New Roman"/>
                        </a:rPr>
                        <a:t>hesabında </a:t>
                      </a:r>
                      <a:r>
                        <a:rPr sz="550" spc="10" dirty="0">
                          <a:latin typeface="Times New Roman"/>
                          <a:cs typeface="Times New Roman"/>
                        </a:rPr>
                        <a:t>her </a:t>
                      </a:r>
                      <a:r>
                        <a:rPr sz="550" spc="15" dirty="0">
                          <a:latin typeface="Times New Roman"/>
                          <a:cs typeface="Times New Roman"/>
                        </a:rPr>
                        <a:t>dönem </a:t>
                      </a:r>
                      <a:r>
                        <a:rPr sz="550" spc="5" dirty="0">
                          <a:latin typeface="Times New Roman"/>
                          <a:cs typeface="Times New Roman"/>
                        </a:rPr>
                        <a:t>için </a:t>
                      </a:r>
                      <a:r>
                        <a:rPr sz="550" spc="10" dirty="0">
                          <a:latin typeface="Times New Roman"/>
                          <a:cs typeface="Times New Roman"/>
                        </a:rPr>
                        <a:t>anapara sabit kalmakta </a:t>
                      </a:r>
                      <a:r>
                        <a:rPr sz="550" spc="15" dirty="0">
                          <a:latin typeface="Times New Roman"/>
                          <a:cs typeface="Times New Roman"/>
                        </a:rPr>
                        <a:t>olup o dönem </a:t>
                      </a:r>
                      <a:r>
                        <a:rPr sz="550" spc="165" dirty="0">
                          <a:latin typeface="Times New Roman"/>
                          <a:cs typeface="Times New Roman"/>
                        </a:rPr>
                        <a:t> </a:t>
                      </a:r>
                      <a:r>
                        <a:rPr sz="550" spc="15" dirty="0">
                          <a:latin typeface="Times New Roman"/>
                          <a:cs typeface="Times New Roman"/>
                        </a:rPr>
                        <a:t>elde edilen </a:t>
                      </a:r>
                      <a:r>
                        <a:rPr sz="550" spc="5" dirty="0">
                          <a:latin typeface="Times New Roman"/>
                          <a:cs typeface="Times New Roman"/>
                        </a:rPr>
                        <a:t>faiz </a:t>
                      </a:r>
                      <a:r>
                        <a:rPr sz="550" spc="10" dirty="0">
                          <a:latin typeface="Times New Roman"/>
                          <a:cs typeface="Times New Roman"/>
                        </a:rPr>
                        <a:t>tutarı </a:t>
                      </a:r>
                      <a:r>
                        <a:rPr sz="550" spc="15" dirty="0">
                          <a:latin typeface="Times New Roman"/>
                          <a:cs typeface="Times New Roman"/>
                        </a:rPr>
                        <a:t>bir </a:t>
                      </a:r>
                      <a:r>
                        <a:rPr sz="550" spc="10" dirty="0">
                          <a:latin typeface="Times New Roman"/>
                          <a:cs typeface="Times New Roman"/>
                        </a:rPr>
                        <a:t>sonraki </a:t>
                      </a:r>
                      <a:r>
                        <a:rPr sz="550" spc="20" dirty="0">
                          <a:latin typeface="Times New Roman"/>
                          <a:cs typeface="Times New Roman"/>
                        </a:rPr>
                        <a:t>dönemde </a:t>
                      </a:r>
                      <a:r>
                        <a:rPr sz="550" spc="10" dirty="0">
                          <a:latin typeface="Times New Roman"/>
                          <a:cs typeface="Times New Roman"/>
                        </a:rPr>
                        <a:t>anaparaya</a:t>
                      </a:r>
                      <a:r>
                        <a:rPr sz="550" spc="-80" dirty="0">
                          <a:latin typeface="Times New Roman"/>
                          <a:cs typeface="Times New Roman"/>
                        </a:rPr>
                        <a:t> </a:t>
                      </a:r>
                      <a:r>
                        <a:rPr sz="550" spc="15" dirty="0">
                          <a:latin typeface="Times New Roman"/>
                          <a:cs typeface="Times New Roman"/>
                        </a:rPr>
                        <a:t>eklenmemektedir.</a:t>
                      </a:r>
                      <a:endParaRPr sz="550">
                        <a:latin typeface="Times New Roman"/>
                        <a:cs typeface="Times New Roman"/>
                      </a:endParaRPr>
                    </a:p>
                    <a:p>
                      <a:pPr>
                        <a:lnSpc>
                          <a:spcPct val="100000"/>
                        </a:lnSpc>
                        <a:spcBef>
                          <a:spcPts val="25"/>
                        </a:spcBef>
                      </a:pPr>
                      <a:endParaRPr sz="600">
                        <a:latin typeface="Times New Roman"/>
                        <a:cs typeface="Times New Roman"/>
                      </a:endParaRPr>
                    </a:p>
                    <a:p>
                      <a:pPr marL="294005">
                        <a:lnSpc>
                          <a:spcPct val="100000"/>
                        </a:lnSpc>
                      </a:pPr>
                      <a:r>
                        <a:rPr sz="700" b="1" dirty="0">
                          <a:solidFill>
                            <a:srgbClr val="FF0000"/>
                          </a:solidFill>
                          <a:latin typeface="Times New Roman"/>
                          <a:cs typeface="Times New Roman"/>
                        </a:rPr>
                        <a:t>Faiz Tutarı = Anapara x Faiz Oranı x Birim</a:t>
                      </a:r>
                      <a:r>
                        <a:rPr sz="700" b="1" spc="-110" dirty="0">
                          <a:solidFill>
                            <a:srgbClr val="FF0000"/>
                          </a:solidFill>
                          <a:latin typeface="Times New Roman"/>
                          <a:cs typeface="Times New Roman"/>
                        </a:rPr>
                        <a:t> </a:t>
                      </a:r>
                      <a:r>
                        <a:rPr sz="700" b="1" dirty="0">
                          <a:solidFill>
                            <a:srgbClr val="FF0000"/>
                          </a:solidFill>
                          <a:latin typeface="Times New Roman"/>
                          <a:cs typeface="Times New Roman"/>
                        </a:rPr>
                        <a:t>Süre</a:t>
                      </a:r>
                      <a:endParaRPr sz="700">
                        <a:latin typeface="Times New Roman"/>
                        <a:cs typeface="Times New Roman"/>
                      </a:endParaRPr>
                    </a:p>
                  </a:txBody>
                  <a:tcPr marL="0" marR="0" marT="2413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Basit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0"/>
                        </a:spcBef>
                      </a:pPr>
                      <a:endParaRPr sz="1150">
                        <a:latin typeface="Times New Roman"/>
                        <a:cs typeface="Times New Roman"/>
                      </a:endParaRPr>
                    </a:p>
                    <a:p>
                      <a:pPr marL="27305">
                        <a:lnSpc>
                          <a:spcPct val="100000"/>
                        </a:lnSpc>
                      </a:pPr>
                      <a:r>
                        <a:rPr sz="700" b="1" dirty="0">
                          <a:latin typeface="Times New Roman"/>
                          <a:cs typeface="Times New Roman"/>
                        </a:rPr>
                        <a:t>Faiz aşağıdaki unsurlardan</a:t>
                      </a:r>
                      <a:r>
                        <a:rPr sz="700" b="1" spc="-50" dirty="0">
                          <a:latin typeface="Times New Roman"/>
                          <a:cs typeface="Times New Roman"/>
                        </a:rPr>
                        <a:t> </a:t>
                      </a:r>
                      <a:r>
                        <a:rPr sz="700" b="1" spc="-5" dirty="0">
                          <a:latin typeface="Times New Roman"/>
                          <a:cs typeface="Times New Roman"/>
                        </a:rPr>
                        <a:t>oluşur;</a:t>
                      </a:r>
                      <a:endParaRPr sz="700">
                        <a:latin typeface="Times New Roman"/>
                        <a:cs typeface="Times New Roman"/>
                      </a:endParaRPr>
                    </a:p>
                    <a:p>
                      <a:pPr>
                        <a:lnSpc>
                          <a:spcPct val="100000"/>
                        </a:lnSpc>
                        <a:spcBef>
                          <a:spcPts val="50"/>
                        </a:spcBef>
                      </a:pPr>
                      <a:endParaRPr sz="700">
                        <a:latin typeface="Times New Roman"/>
                        <a:cs typeface="Times New Roman"/>
                      </a:endParaRPr>
                    </a:p>
                    <a:p>
                      <a:pPr marL="27305">
                        <a:lnSpc>
                          <a:spcPct val="100000"/>
                        </a:lnSpc>
                        <a:tabLst>
                          <a:tab pos="563245" algn="l"/>
                        </a:tabLst>
                      </a:pPr>
                      <a:r>
                        <a:rPr sz="700" dirty="0">
                          <a:latin typeface="Times New Roman"/>
                          <a:cs typeface="Times New Roman"/>
                        </a:rPr>
                        <a:t>Anapara,	</a:t>
                      </a:r>
                      <a:r>
                        <a:rPr sz="700" b="1" spc="5" dirty="0">
                          <a:latin typeface="Times New Roman"/>
                          <a:cs typeface="Times New Roman"/>
                        </a:rPr>
                        <a:t>A</a:t>
                      </a:r>
                      <a:endParaRPr sz="700">
                        <a:latin typeface="Times New Roman"/>
                        <a:cs typeface="Times New Roman"/>
                      </a:endParaRPr>
                    </a:p>
                    <a:p>
                      <a:pPr marL="27305">
                        <a:lnSpc>
                          <a:spcPct val="100000"/>
                        </a:lnSpc>
                        <a:tabLst>
                          <a:tab pos="563245" algn="l"/>
                        </a:tabLst>
                      </a:pPr>
                      <a:r>
                        <a:rPr sz="700" spc="-10" dirty="0">
                          <a:latin typeface="Times New Roman"/>
                          <a:cs typeface="Times New Roman"/>
                        </a:rPr>
                        <a:t>Faiz</a:t>
                      </a:r>
                      <a:r>
                        <a:rPr sz="700" spc="30" dirty="0">
                          <a:latin typeface="Times New Roman"/>
                          <a:cs typeface="Times New Roman"/>
                        </a:rPr>
                        <a:t> </a:t>
                      </a:r>
                      <a:r>
                        <a:rPr sz="700" dirty="0">
                          <a:latin typeface="Times New Roman"/>
                          <a:cs typeface="Times New Roman"/>
                        </a:rPr>
                        <a:t>Oranı,	</a:t>
                      </a:r>
                      <a:r>
                        <a:rPr sz="700" b="1" dirty="0">
                          <a:latin typeface="Times New Roman"/>
                          <a:cs typeface="Times New Roman"/>
                        </a:rPr>
                        <a:t>i</a:t>
                      </a:r>
                      <a:endParaRPr sz="700">
                        <a:latin typeface="Times New Roman"/>
                        <a:cs typeface="Times New Roman"/>
                      </a:endParaRPr>
                    </a:p>
                    <a:p>
                      <a:pPr marL="27305">
                        <a:lnSpc>
                          <a:spcPct val="100000"/>
                        </a:lnSpc>
                        <a:spcBef>
                          <a:spcPts val="10"/>
                        </a:spcBef>
                      </a:pPr>
                      <a:r>
                        <a:rPr sz="700" spc="5" dirty="0">
                          <a:latin typeface="Times New Roman"/>
                          <a:cs typeface="Times New Roman"/>
                        </a:rPr>
                        <a:t>Süre </a:t>
                      </a:r>
                      <a:r>
                        <a:rPr sz="700" dirty="0">
                          <a:latin typeface="Times New Roman"/>
                          <a:cs typeface="Times New Roman"/>
                        </a:rPr>
                        <a:t>(vade),  </a:t>
                      </a:r>
                      <a:r>
                        <a:rPr sz="700" spc="135" dirty="0">
                          <a:latin typeface="Times New Roman"/>
                          <a:cs typeface="Times New Roman"/>
                        </a:rPr>
                        <a:t> </a:t>
                      </a:r>
                      <a:r>
                        <a:rPr sz="700" b="1" dirty="0">
                          <a:latin typeface="Times New Roman"/>
                          <a:cs typeface="Times New Roman"/>
                        </a:rPr>
                        <a:t>n</a:t>
                      </a:r>
                      <a:endParaRPr sz="700">
                        <a:latin typeface="Times New Roman"/>
                        <a:cs typeface="Times New Roman"/>
                      </a:endParaRPr>
                    </a:p>
                    <a:p>
                      <a:pPr marL="27305">
                        <a:lnSpc>
                          <a:spcPct val="100000"/>
                        </a:lnSpc>
                        <a:tabLst>
                          <a:tab pos="563245" algn="l"/>
                        </a:tabLst>
                      </a:pPr>
                      <a:r>
                        <a:rPr sz="700" spc="-5" dirty="0">
                          <a:latin typeface="Times New Roman"/>
                          <a:cs typeface="Times New Roman"/>
                        </a:rPr>
                        <a:t>Faiz,	</a:t>
                      </a:r>
                      <a:r>
                        <a:rPr sz="700" b="1" dirty="0">
                          <a:latin typeface="Times New Roman"/>
                          <a:cs typeface="Times New Roman"/>
                        </a:rPr>
                        <a:t>F</a:t>
                      </a:r>
                      <a:endParaRPr sz="700">
                        <a:latin typeface="Times New Roman"/>
                        <a:cs typeface="Times New Roman"/>
                      </a:endParaRPr>
                    </a:p>
                  </a:txBody>
                  <a:tcPr marL="0" marR="0" marT="63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Basit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02870" indent="-635" algn="just">
                        <a:lnSpc>
                          <a:spcPct val="100800"/>
                        </a:lnSpc>
                        <a:spcBef>
                          <a:spcPts val="320"/>
                        </a:spcBef>
                      </a:pPr>
                      <a:r>
                        <a:rPr sz="800" b="1" spc="5" dirty="0">
                          <a:latin typeface="Times New Roman"/>
                          <a:cs typeface="Times New Roman"/>
                        </a:rPr>
                        <a:t>Nominal Faiz; </a:t>
                      </a:r>
                      <a:r>
                        <a:rPr sz="700" spc="-5" dirty="0">
                          <a:latin typeface="Times New Roman"/>
                          <a:cs typeface="Times New Roman"/>
                        </a:rPr>
                        <a:t>Bir </a:t>
                      </a:r>
                      <a:r>
                        <a:rPr sz="700" spc="-10" dirty="0">
                          <a:latin typeface="Times New Roman"/>
                          <a:cs typeface="Times New Roman"/>
                        </a:rPr>
                        <a:t>yıllık </a:t>
                      </a:r>
                      <a:r>
                        <a:rPr sz="700" dirty="0">
                          <a:latin typeface="Times New Roman"/>
                          <a:cs typeface="Times New Roman"/>
                        </a:rPr>
                        <a:t>basit </a:t>
                      </a:r>
                      <a:r>
                        <a:rPr sz="700" spc="-5" dirty="0">
                          <a:latin typeface="Times New Roman"/>
                          <a:cs typeface="Times New Roman"/>
                        </a:rPr>
                        <a:t>faiz </a:t>
                      </a:r>
                      <a:r>
                        <a:rPr sz="700" dirty="0">
                          <a:latin typeface="Times New Roman"/>
                          <a:cs typeface="Times New Roman"/>
                        </a:rPr>
                        <a:t>oranına </a:t>
                      </a:r>
                      <a:r>
                        <a:rPr sz="700" spc="-5" dirty="0">
                          <a:latin typeface="Times New Roman"/>
                          <a:cs typeface="Times New Roman"/>
                        </a:rPr>
                        <a:t>verilen isimdir ve  bankalar </a:t>
                      </a:r>
                      <a:r>
                        <a:rPr sz="700" dirty="0">
                          <a:latin typeface="Times New Roman"/>
                          <a:cs typeface="Times New Roman"/>
                        </a:rPr>
                        <a:t>değişik </a:t>
                      </a:r>
                      <a:r>
                        <a:rPr sz="700" spc="-5" dirty="0">
                          <a:latin typeface="Times New Roman"/>
                          <a:cs typeface="Times New Roman"/>
                        </a:rPr>
                        <a:t>vadelere ilişkin faiz oranlarını hep </a:t>
                      </a:r>
                      <a:r>
                        <a:rPr sz="700" b="1" spc="-5" dirty="0">
                          <a:latin typeface="Times New Roman"/>
                          <a:cs typeface="Times New Roman"/>
                        </a:rPr>
                        <a:t>nominal faiz  </a:t>
                      </a:r>
                      <a:r>
                        <a:rPr sz="700" dirty="0">
                          <a:latin typeface="Times New Roman"/>
                          <a:cs typeface="Times New Roman"/>
                        </a:rPr>
                        <a:t>cinsinden </a:t>
                      </a:r>
                      <a:r>
                        <a:rPr sz="700" spc="-5" dirty="0">
                          <a:latin typeface="Times New Roman"/>
                          <a:cs typeface="Times New Roman"/>
                        </a:rPr>
                        <a:t>ifade</a:t>
                      </a:r>
                      <a:r>
                        <a:rPr sz="700" spc="-30" dirty="0">
                          <a:latin typeface="Times New Roman"/>
                          <a:cs typeface="Times New Roman"/>
                        </a:rPr>
                        <a:t> </a:t>
                      </a:r>
                      <a:r>
                        <a:rPr sz="700" dirty="0">
                          <a:latin typeface="Times New Roman"/>
                          <a:cs typeface="Times New Roman"/>
                        </a:rPr>
                        <a:t>ederler.</a:t>
                      </a:r>
                      <a:endParaRPr sz="700">
                        <a:latin typeface="Times New Roman"/>
                        <a:cs typeface="Times New Roman"/>
                      </a:endParaRPr>
                    </a:p>
                    <a:p>
                      <a:pPr>
                        <a:lnSpc>
                          <a:spcPct val="100000"/>
                        </a:lnSpc>
                        <a:spcBef>
                          <a:spcPts val="50"/>
                        </a:spcBef>
                      </a:pPr>
                      <a:endParaRPr sz="700">
                        <a:latin typeface="Times New Roman"/>
                        <a:cs typeface="Times New Roman"/>
                      </a:endParaRPr>
                    </a:p>
                    <a:p>
                      <a:pPr marL="27305" marR="104775">
                        <a:lnSpc>
                          <a:spcPct val="105400"/>
                        </a:lnSpc>
                      </a:pPr>
                      <a:r>
                        <a:rPr sz="550" spc="15" dirty="0">
                          <a:latin typeface="Times New Roman"/>
                          <a:cs typeface="Times New Roman"/>
                        </a:rPr>
                        <a:t>Nominal </a:t>
                      </a:r>
                      <a:r>
                        <a:rPr sz="550" spc="5" dirty="0">
                          <a:latin typeface="Times New Roman"/>
                          <a:cs typeface="Times New Roman"/>
                        </a:rPr>
                        <a:t>faiz </a:t>
                      </a:r>
                      <a:r>
                        <a:rPr sz="550" spc="10" dirty="0">
                          <a:latin typeface="Times New Roman"/>
                          <a:cs typeface="Times New Roman"/>
                        </a:rPr>
                        <a:t>için kullanılan </a:t>
                      </a:r>
                      <a:r>
                        <a:rPr sz="550" spc="5" dirty="0">
                          <a:latin typeface="Times New Roman"/>
                          <a:cs typeface="Times New Roman"/>
                        </a:rPr>
                        <a:t>faiz </a:t>
                      </a:r>
                      <a:r>
                        <a:rPr sz="550" spc="10" dirty="0">
                          <a:latin typeface="Times New Roman"/>
                          <a:cs typeface="Times New Roman"/>
                        </a:rPr>
                        <a:t>oranları </a:t>
                      </a:r>
                      <a:r>
                        <a:rPr sz="550" spc="10" dirty="0">
                          <a:solidFill>
                            <a:srgbClr val="FF0000"/>
                          </a:solidFill>
                          <a:latin typeface="Times New Roman"/>
                          <a:cs typeface="Times New Roman"/>
                        </a:rPr>
                        <a:t>günlük</a:t>
                      </a:r>
                      <a:r>
                        <a:rPr sz="550" spc="10" dirty="0">
                          <a:latin typeface="Times New Roman"/>
                          <a:cs typeface="Times New Roman"/>
                        </a:rPr>
                        <a:t>, </a:t>
                      </a:r>
                      <a:r>
                        <a:rPr sz="550" spc="10" dirty="0">
                          <a:solidFill>
                            <a:srgbClr val="FF0000"/>
                          </a:solidFill>
                          <a:latin typeface="Times New Roman"/>
                          <a:cs typeface="Times New Roman"/>
                        </a:rPr>
                        <a:t>aylık </a:t>
                      </a:r>
                      <a:r>
                        <a:rPr sz="550" spc="10" dirty="0">
                          <a:latin typeface="Times New Roman"/>
                          <a:cs typeface="Times New Roman"/>
                        </a:rPr>
                        <a:t>ya </a:t>
                      </a:r>
                      <a:r>
                        <a:rPr sz="550" spc="20" dirty="0">
                          <a:latin typeface="Times New Roman"/>
                          <a:cs typeface="Times New Roman"/>
                        </a:rPr>
                        <a:t>da </a:t>
                      </a:r>
                      <a:r>
                        <a:rPr sz="550" spc="10" dirty="0">
                          <a:solidFill>
                            <a:srgbClr val="FF0000"/>
                          </a:solidFill>
                          <a:latin typeface="Times New Roman"/>
                          <a:cs typeface="Times New Roman"/>
                        </a:rPr>
                        <a:t>yıllık </a:t>
                      </a:r>
                      <a:r>
                        <a:rPr sz="550" spc="10" dirty="0">
                          <a:latin typeface="Times New Roman"/>
                          <a:cs typeface="Times New Roman"/>
                        </a:rPr>
                        <a:t>olarak ifade  edilebilir.</a:t>
                      </a:r>
                      <a:endParaRPr sz="550">
                        <a:latin typeface="Times New Roman"/>
                        <a:cs typeface="Times New Roman"/>
                      </a:endParaRPr>
                    </a:p>
                    <a:p>
                      <a:pPr>
                        <a:lnSpc>
                          <a:spcPct val="100000"/>
                        </a:lnSpc>
                        <a:spcBef>
                          <a:spcPts val="10"/>
                        </a:spcBef>
                      </a:pPr>
                      <a:endParaRPr sz="650">
                        <a:latin typeface="Times New Roman"/>
                        <a:cs typeface="Times New Roman"/>
                      </a:endParaRPr>
                    </a:p>
                    <a:p>
                      <a:pPr marL="27305">
                        <a:lnSpc>
                          <a:spcPct val="100000"/>
                        </a:lnSpc>
                      </a:pPr>
                      <a:r>
                        <a:rPr sz="550" spc="10" dirty="0">
                          <a:latin typeface="Times New Roman"/>
                          <a:cs typeface="Times New Roman"/>
                        </a:rPr>
                        <a:t>Türkiye’de</a:t>
                      </a:r>
                      <a:r>
                        <a:rPr sz="550" spc="-10" dirty="0">
                          <a:latin typeface="Times New Roman"/>
                          <a:cs typeface="Times New Roman"/>
                        </a:rPr>
                        <a:t> </a:t>
                      </a:r>
                      <a:r>
                        <a:rPr sz="550" spc="10" dirty="0">
                          <a:latin typeface="Times New Roman"/>
                          <a:cs typeface="Times New Roman"/>
                        </a:rPr>
                        <a:t>bankalar;</a:t>
                      </a:r>
                      <a:endParaRPr sz="550">
                        <a:latin typeface="Times New Roman"/>
                        <a:cs typeface="Times New Roman"/>
                      </a:endParaRPr>
                    </a:p>
                    <a:p>
                      <a:pPr marL="127635" indent="-100965">
                        <a:lnSpc>
                          <a:spcPct val="100000"/>
                        </a:lnSpc>
                        <a:spcBef>
                          <a:spcPts val="40"/>
                        </a:spcBef>
                        <a:buClr>
                          <a:srgbClr val="330066"/>
                        </a:buClr>
                        <a:buSzPct val="72727"/>
                        <a:buChar char="-"/>
                        <a:tabLst>
                          <a:tab pos="128270" algn="l"/>
                        </a:tabLst>
                      </a:pPr>
                      <a:r>
                        <a:rPr sz="550" spc="15" dirty="0">
                          <a:latin typeface="Times New Roman"/>
                          <a:cs typeface="Times New Roman"/>
                        </a:rPr>
                        <a:t>Mevduat </a:t>
                      </a:r>
                      <a:r>
                        <a:rPr sz="550" spc="5" dirty="0">
                          <a:latin typeface="Times New Roman"/>
                          <a:cs typeface="Times New Roman"/>
                        </a:rPr>
                        <a:t>faiz </a:t>
                      </a:r>
                      <a:r>
                        <a:rPr sz="550" spc="10" dirty="0">
                          <a:latin typeface="Times New Roman"/>
                          <a:cs typeface="Times New Roman"/>
                        </a:rPr>
                        <a:t>oranlarını</a:t>
                      </a:r>
                      <a:r>
                        <a:rPr sz="550" spc="-15" dirty="0">
                          <a:latin typeface="Times New Roman"/>
                          <a:cs typeface="Times New Roman"/>
                        </a:rPr>
                        <a:t> </a:t>
                      </a:r>
                      <a:r>
                        <a:rPr sz="550" spc="10" dirty="0">
                          <a:solidFill>
                            <a:srgbClr val="FF0000"/>
                          </a:solidFill>
                          <a:latin typeface="Times New Roman"/>
                          <a:cs typeface="Times New Roman"/>
                        </a:rPr>
                        <a:t>yıllık</a:t>
                      </a:r>
                      <a:r>
                        <a:rPr sz="550" spc="10" dirty="0">
                          <a:latin typeface="Times New Roman"/>
                          <a:cs typeface="Times New Roman"/>
                        </a:rPr>
                        <a:t>,</a:t>
                      </a:r>
                      <a:endParaRPr sz="550">
                        <a:latin typeface="Times New Roman"/>
                        <a:cs typeface="Times New Roman"/>
                      </a:endParaRPr>
                    </a:p>
                    <a:p>
                      <a:pPr marL="127635" marR="530860" indent="-100965">
                        <a:lnSpc>
                          <a:spcPct val="107000"/>
                        </a:lnSpc>
                        <a:buClr>
                          <a:srgbClr val="330066"/>
                        </a:buClr>
                        <a:buSzPct val="72727"/>
                        <a:buChar char="-"/>
                        <a:tabLst>
                          <a:tab pos="128270" algn="l"/>
                        </a:tabLst>
                      </a:pPr>
                      <a:r>
                        <a:rPr sz="550" spc="15" dirty="0">
                          <a:latin typeface="Times New Roman"/>
                          <a:cs typeface="Times New Roman"/>
                        </a:rPr>
                        <a:t>Tüketici </a:t>
                      </a:r>
                      <a:r>
                        <a:rPr sz="550" spc="10" dirty="0">
                          <a:latin typeface="Times New Roman"/>
                          <a:cs typeface="Times New Roman"/>
                        </a:rPr>
                        <a:t>kredisi / </a:t>
                      </a:r>
                      <a:r>
                        <a:rPr sz="550" spc="20" dirty="0">
                          <a:latin typeface="Times New Roman"/>
                          <a:cs typeface="Times New Roman"/>
                        </a:rPr>
                        <a:t>Konut </a:t>
                      </a:r>
                      <a:r>
                        <a:rPr sz="550" spc="10" dirty="0">
                          <a:latin typeface="Times New Roman"/>
                          <a:cs typeface="Times New Roman"/>
                        </a:rPr>
                        <a:t>kredisi </a:t>
                      </a:r>
                      <a:r>
                        <a:rPr sz="550" spc="5" dirty="0">
                          <a:latin typeface="Times New Roman"/>
                          <a:cs typeface="Times New Roman"/>
                        </a:rPr>
                        <a:t>faiz </a:t>
                      </a:r>
                      <a:r>
                        <a:rPr sz="550" spc="10" dirty="0">
                          <a:latin typeface="Times New Roman"/>
                          <a:cs typeface="Times New Roman"/>
                        </a:rPr>
                        <a:t>oranlarını </a:t>
                      </a:r>
                      <a:r>
                        <a:rPr sz="550" spc="10" dirty="0">
                          <a:solidFill>
                            <a:srgbClr val="FF0000"/>
                          </a:solidFill>
                          <a:latin typeface="Times New Roman"/>
                          <a:cs typeface="Times New Roman"/>
                        </a:rPr>
                        <a:t>aylık </a:t>
                      </a:r>
                      <a:r>
                        <a:rPr sz="550" spc="10" dirty="0">
                          <a:latin typeface="Times New Roman"/>
                          <a:cs typeface="Times New Roman"/>
                        </a:rPr>
                        <a:t>olarak ilan  etmektedirler.</a:t>
                      </a:r>
                      <a:endParaRPr sz="550">
                        <a:latin typeface="Times New Roman"/>
                        <a:cs typeface="Times New Roman"/>
                      </a:endParaRPr>
                    </a:p>
                    <a:p>
                      <a:pPr>
                        <a:lnSpc>
                          <a:spcPct val="100000"/>
                        </a:lnSpc>
                        <a:spcBef>
                          <a:spcPts val="15"/>
                        </a:spcBef>
                      </a:pPr>
                      <a:endParaRPr sz="600">
                        <a:latin typeface="Times New Roman"/>
                        <a:cs typeface="Times New Roman"/>
                      </a:endParaRPr>
                    </a:p>
                    <a:p>
                      <a:pPr marL="27305" marR="103505">
                        <a:lnSpc>
                          <a:spcPct val="107300"/>
                        </a:lnSpc>
                        <a:spcBef>
                          <a:spcPts val="5"/>
                        </a:spcBef>
                      </a:pPr>
                      <a:r>
                        <a:rPr sz="550" spc="15" dirty="0">
                          <a:latin typeface="Times New Roman"/>
                          <a:cs typeface="Times New Roman"/>
                        </a:rPr>
                        <a:t>Dönemlik </a:t>
                      </a:r>
                      <a:r>
                        <a:rPr sz="550" spc="5" dirty="0">
                          <a:latin typeface="Times New Roman"/>
                          <a:cs typeface="Times New Roman"/>
                        </a:rPr>
                        <a:t>faiz </a:t>
                      </a:r>
                      <a:r>
                        <a:rPr sz="550" spc="10" dirty="0">
                          <a:latin typeface="Times New Roman"/>
                          <a:cs typeface="Times New Roman"/>
                        </a:rPr>
                        <a:t>oranını ifade </a:t>
                      </a:r>
                      <a:r>
                        <a:rPr sz="550" spc="15" dirty="0">
                          <a:latin typeface="Times New Roman"/>
                          <a:cs typeface="Times New Roman"/>
                        </a:rPr>
                        <a:t>eden  </a:t>
                      </a:r>
                      <a:r>
                        <a:rPr sz="550" b="1" spc="10" dirty="0">
                          <a:latin typeface="Times New Roman"/>
                          <a:cs typeface="Times New Roman"/>
                        </a:rPr>
                        <a:t>“i” </a:t>
                      </a:r>
                      <a:r>
                        <a:rPr sz="550" spc="10" dirty="0">
                          <a:latin typeface="Times New Roman"/>
                          <a:cs typeface="Times New Roman"/>
                        </a:rPr>
                        <a:t>oranını yıllık </a:t>
                      </a:r>
                      <a:r>
                        <a:rPr sz="550" spc="5" dirty="0">
                          <a:latin typeface="Times New Roman"/>
                          <a:cs typeface="Times New Roman"/>
                        </a:rPr>
                        <a:t>faiz </a:t>
                      </a:r>
                      <a:r>
                        <a:rPr sz="550" spc="10" dirty="0">
                          <a:latin typeface="Times New Roman"/>
                          <a:cs typeface="Times New Roman"/>
                        </a:rPr>
                        <a:t>oranı </a:t>
                      </a:r>
                      <a:r>
                        <a:rPr sz="550" b="1" spc="15" dirty="0">
                          <a:latin typeface="Times New Roman"/>
                          <a:cs typeface="Times New Roman"/>
                        </a:rPr>
                        <a:t>“r”  </a:t>
                      </a:r>
                      <a:r>
                        <a:rPr sz="550" spc="10" dirty="0">
                          <a:latin typeface="Times New Roman"/>
                          <a:cs typeface="Times New Roman"/>
                        </a:rPr>
                        <a:t>ile  ilişkilendirerek </a:t>
                      </a:r>
                      <a:r>
                        <a:rPr sz="550" spc="15" dirty="0">
                          <a:latin typeface="Times New Roman"/>
                          <a:cs typeface="Times New Roman"/>
                        </a:rPr>
                        <a:t>hesaplamak</a:t>
                      </a:r>
                      <a:r>
                        <a:rPr sz="550" spc="-30" dirty="0">
                          <a:latin typeface="Times New Roman"/>
                          <a:cs typeface="Times New Roman"/>
                        </a:rPr>
                        <a:t> </a:t>
                      </a:r>
                      <a:r>
                        <a:rPr sz="550" spc="10" dirty="0">
                          <a:latin typeface="Times New Roman"/>
                          <a:cs typeface="Times New Roman"/>
                        </a:rPr>
                        <a:t>gerekir</a:t>
                      </a:r>
                      <a:endParaRPr sz="550">
                        <a:latin typeface="Times New Roman"/>
                        <a:cs typeface="Times New Roman"/>
                      </a:endParaRPr>
                    </a:p>
                  </a:txBody>
                  <a:tcPr marL="0" marR="0" marT="406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Basit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R="114935" algn="ctr">
                        <a:lnSpc>
                          <a:spcPct val="100000"/>
                        </a:lnSpc>
                      </a:pPr>
                      <a:r>
                        <a:rPr sz="550" spc="10" dirty="0">
                          <a:latin typeface="Times New Roman"/>
                          <a:cs typeface="Times New Roman"/>
                        </a:rPr>
                        <a:t>Faiz oranı </a:t>
                      </a:r>
                      <a:r>
                        <a:rPr sz="550" spc="15" dirty="0">
                          <a:latin typeface="Times New Roman"/>
                          <a:cs typeface="Times New Roman"/>
                        </a:rPr>
                        <a:t>yüzde </a:t>
                      </a:r>
                      <a:r>
                        <a:rPr sz="550" spc="10" dirty="0">
                          <a:latin typeface="Times New Roman"/>
                          <a:cs typeface="Times New Roman"/>
                        </a:rPr>
                        <a:t>olarak ifade </a:t>
                      </a:r>
                      <a:r>
                        <a:rPr sz="550" spc="15" dirty="0">
                          <a:latin typeface="Times New Roman"/>
                          <a:cs typeface="Times New Roman"/>
                        </a:rPr>
                        <a:t>edilir </a:t>
                      </a:r>
                      <a:r>
                        <a:rPr sz="550" spc="20" dirty="0">
                          <a:latin typeface="Times New Roman"/>
                          <a:cs typeface="Times New Roman"/>
                        </a:rPr>
                        <a:t>(%20</a:t>
                      </a:r>
                      <a:r>
                        <a:rPr sz="550" spc="-65" dirty="0">
                          <a:latin typeface="Times New Roman"/>
                          <a:cs typeface="Times New Roman"/>
                        </a:rPr>
                        <a:t> </a:t>
                      </a:r>
                      <a:r>
                        <a:rPr sz="550" spc="10" dirty="0">
                          <a:latin typeface="Times New Roman"/>
                          <a:cs typeface="Times New Roman"/>
                        </a:rPr>
                        <a:t>gibi).</a:t>
                      </a:r>
                      <a:endParaRPr sz="550">
                        <a:latin typeface="Times New Roman"/>
                        <a:cs typeface="Times New Roman"/>
                      </a:endParaRPr>
                    </a:p>
                    <a:p>
                      <a:pPr>
                        <a:lnSpc>
                          <a:spcPct val="100000"/>
                        </a:lnSpc>
                        <a:spcBef>
                          <a:spcPts val="40"/>
                        </a:spcBef>
                      </a:pPr>
                      <a:endParaRPr sz="850">
                        <a:latin typeface="Times New Roman"/>
                        <a:cs typeface="Times New Roman"/>
                      </a:endParaRPr>
                    </a:p>
                    <a:p>
                      <a:pPr marL="27305">
                        <a:lnSpc>
                          <a:spcPct val="100000"/>
                        </a:lnSpc>
                        <a:spcBef>
                          <a:spcPts val="5"/>
                        </a:spcBef>
                      </a:pPr>
                      <a:r>
                        <a:rPr sz="550" spc="15" dirty="0">
                          <a:latin typeface="Times New Roman"/>
                          <a:cs typeface="Times New Roman"/>
                        </a:rPr>
                        <a:t>Süre </a:t>
                      </a:r>
                      <a:r>
                        <a:rPr sz="550" b="1" spc="15" dirty="0">
                          <a:latin typeface="Times New Roman"/>
                          <a:cs typeface="Times New Roman"/>
                        </a:rPr>
                        <a:t>yıl </a:t>
                      </a:r>
                      <a:r>
                        <a:rPr sz="550" spc="10" dirty="0">
                          <a:latin typeface="Times New Roman"/>
                          <a:cs typeface="Times New Roman"/>
                        </a:rPr>
                        <a:t>ise </a:t>
                      </a:r>
                      <a:r>
                        <a:rPr sz="550" spc="15" dirty="0">
                          <a:latin typeface="Times New Roman"/>
                          <a:cs typeface="Times New Roman"/>
                        </a:rPr>
                        <a:t>dönemlik </a:t>
                      </a:r>
                      <a:r>
                        <a:rPr sz="550" spc="5" dirty="0">
                          <a:latin typeface="Times New Roman"/>
                          <a:cs typeface="Times New Roman"/>
                        </a:rPr>
                        <a:t>faiz</a:t>
                      </a:r>
                      <a:r>
                        <a:rPr sz="550" spc="-70"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marR="116205" algn="ctr">
                        <a:lnSpc>
                          <a:spcPct val="100000"/>
                        </a:lnSpc>
                        <a:spcBef>
                          <a:spcPts val="185"/>
                        </a:spcBef>
                      </a:pPr>
                      <a:r>
                        <a:rPr sz="700" b="1" dirty="0">
                          <a:latin typeface="Times New Roman"/>
                          <a:cs typeface="Times New Roman"/>
                        </a:rPr>
                        <a:t>İ = r /</a:t>
                      </a:r>
                      <a:r>
                        <a:rPr sz="700" b="1" spc="-25" dirty="0">
                          <a:latin typeface="Times New Roman"/>
                          <a:cs typeface="Times New Roman"/>
                        </a:rPr>
                        <a:t> </a:t>
                      </a:r>
                      <a:r>
                        <a:rPr sz="700" b="1" spc="5" dirty="0">
                          <a:latin typeface="Times New Roman"/>
                          <a:cs typeface="Times New Roman"/>
                        </a:rPr>
                        <a:t>100</a:t>
                      </a:r>
                      <a:endParaRPr sz="700">
                        <a:latin typeface="Times New Roman"/>
                        <a:cs typeface="Times New Roman"/>
                      </a:endParaRPr>
                    </a:p>
                    <a:p>
                      <a:pPr marL="27305">
                        <a:lnSpc>
                          <a:spcPct val="100000"/>
                        </a:lnSpc>
                        <a:spcBef>
                          <a:spcPts val="175"/>
                        </a:spcBef>
                      </a:pPr>
                      <a:r>
                        <a:rPr sz="550" spc="15" dirty="0">
                          <a:latin typeface="Times New Roman"/>
                          <a:cs typeface="Times New Roman"/>
                        </a:rPr>
                        <a:t>Süre </a:t>
                      </a:r>
                      <a:r>
                        <a:rPr sz="550" b="1" spc="20" dirty="0">
                          <a:latin typeface="Times New Roman"/>
                          <a:cs typeface="Times New Roman"/>
                        </a:rPr>
                        <a:t>ay </a:t>
                      </a:r>
                      <a:r>
                        <a:rPr sz="550" spc="10" dirty="0">
                          <a:latin typeface="Times New Roman"/>
                          <a:cs typeface="Times New Roman"/>
                        </a:rPr>
                        <a:t>ise </a:t>
                      </a:r>
                      <a:r>
                        <a:rPr sz="550" spc="15" dirty="0">
                          <a:latin typeface="Times New Roman"/>
                          <a:cs typeface="Times New Roman"/>
                        </a:rPr>
                        <a:t>dönemlik </a:t>
                      </a:r>
                      <a:r>
                        <a:rPr sz="550" spc="5" dirty="0">
                          <a:latin typeface="Times New Roman"/>
                          <a:cs typeface="Times New Roman"/>
                        </a:rPr>
                        <a:t>faiz</a:t>
                      </a:r>
                      <a:r>
                        <a:rPr sz="550" spc="-65"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marR="118110" algn="ctr">
                        <a:lnSpc>
                          <a:spcPct val="100000"/>
                        </a:lnSpc>
                        <a:spcBef>
                          <a:spcPts val="175"/>
                        </a:spcBef>
                      </a:pPr>
                      <a:r>
                        <a:rPr sz="700" b="1" dirty="0">
                          <a:latin typeface="Times New Roman"/>
                          <a:cs typeface="Times New Roman"/>
                        </a:rPr>
                        <a:t>İ = r /</a:t>
                      </a:r>
                      <a:r>
                        <a:rPr sz="700" b="1" spc="-25" dirty="0">
                          <a:latin typeface="Times New Roman"/>
                          <a:cs typeface="Times New Roman"/>
                        </a:rPr>
                        <a:t> </a:t>
                      </a:r>
                      <a:r>
                        <a:rPr sz="700" b="1" spc="5" dirty="0">
                          <a:latin typeface="Times New Roman"/>
                          <a:cs typeface="Times New Roman"/>
                        </a:rPr>
                        <a:t>1.200</a:t>
                      </a:r>
                      <a:endParaRPr sz="700">
                        <a:latin typeface="Times New Roman"/>
                        <a:cs typeface="Times New Roman"/>
                      </a:endParaRPr>
                    </a:p>
                    <a:p>
                      <a:pPr marL="27305">
                        <a:lnSpc>
                          <a:spcPct val="100000"/>
                        </a:lnSpc>
                        <a:spcBef>
                          <a:spcPts val="185"/>
                        </a:spcBef>
                      </a:pPr>
                      <a:r>
                        <a:rPr sz="550" spc="15" dirty="0">
                          <a:latin typeface="Times New Roman"/>
                          <a:cs typeface="Times New Roman"/>
                        </a:rPr>
                        <a:t>Süre </a:t>
                      </a:r>
                      <a:r>
                        <a:rPr sz="550" b="1" spc="20" dirty="0">
                          <a:latin typeface="Times New Roman"/>
                          <a:cs typeface="Times New Roman"/>
                        </a:rPr>
                        <a:t>gün </a:t>
                      </a:r>
                      <a:r>
                        <a:rPr sz="550" spc="10" dirty="0">
                          <a:latin typeface="Times New Roman"/>
                          <a:cs typeface="Times New Roman"/>
                        </a:rPr>
                        <a:t>ise </a:t>
                      </a:r>
                      <a:r>
                        <a:rPr sz="550" spc="15" dirty="0">
                          <a:latin typeface="Times New Roman"/>
                          <a:cs typeface="Times New Roman"/>
                        </a:rPr>
                        <a:t>dönemlik </a:t>
                      </a:r>
                      <a:r>
                        <a:rPr sz="550" spc="5" dirty="0">
                          <a:latin typeface="Times New Roman"/>
                          <a:cs typeface="Times New Roman"/>
                        </a:rPr>
                        <a:t>faiz</a:t>
                      </a:r>
                      <a:r>
                        <a:rPr sz="550" spc="-65" dirty="0">
                          <a:latin typeface="Times New Roman"/>
                          <a:cs typeface="Times New Roman"/>
                        </a:rPr>
                        <a:t> </a:t>
                      </a:r>
                      <a:r>
                        <a:rPr sz="550" spc="10" dirty="0">
                          <a:latin typeface="Times New Roman"/>
                          <a:cs typeface="Times New Roman"/>
                        </a:rPr>
                        <a:t>oranı;</a:t>
                      </a:r>
                      <a:endParaRPr sz="550">
                        <a:latin typeface="Times New Roman"/>
                        <a:cs typeface="Times New Roman"/>
                      </a:endParaRPr>
                    </a:p>
                    <a:p>
                      <a:pPr marR="116839" algn="ctr">
                        <a:lnSpc>
                          <a:spcPct val="100000"/>
                        </a:lnSpc>
                        <a:spcBef>
                          <a:spcPts val="170"/>
                        </a:spcBef>
                      </a:pPr>
                      <a:r>
                        <a:rPr sz="700" b="1" dirty="0">
                          <a:latin typeface="Times New Roman"/>
                          <a:cs typeface="Times New Roman"/>
                        </a:rPr>
                        <a:t>İ </a:t>
                      </a:r>
                      <a:r>
                        <a:rPr sz="700" b="1" spc="5" dirty="0">
                          <a:latin typeface="Times New Roman"/>
                          <a:cs typeface="Times New Roman"/>
                        </a:rPr>
                        <a:t>=r </a:t>
                      </a:r>
                      <a:r>
                        <a:rPr sz="700" b="1" dirty="0">
                          <a:latin typeface="Times New Roman"/>
                          <a:cs typeface="Times New Roman"/>
                        </a:rPr>
                        <a:t>/</a:t>
                      </a:r>
                      <a:r>
                        <a:rPr sz="700" b="1" spc="-40" dirty="0">
                          <a:latin typeface="Times New Roman"/>
                          <a:cs typeface="Times New Roman"/>
                        </a:rPr>
                        <a:t> </a:t>
                      </a:r>
                      <a:r>
                        <a:rPr sz="700" b="1" spc="5" dirty="0">
                          <a:latin typeface="Times New Roman"/>
                          <a:cs typeface="Times New Roman"/>
                        </a:rPr>
                        <a:t>36.000</a:t>
                      </a:r>
                      <a:endParaRPr sz="7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0" dirty="0">
                          <a:solidFill>
                            <a:srgbClr val="330066"/>
                          </a:solidFill>
                          <a:latin typeface="Times New Roman"/>
                          <a:cs typeface="Times New Roman"/>
                        </a:rPr>
                        <a:t>Paranın Zaman</a:t>
                      </a:r>
                      <a:r>
                        <a:rPr sz="900" b="1" spc="55" dirty="0">
                          <a:solidFill>
                            <a:srgbClr val="330066"/>
                          </a:solidFill>
                          <a:latin typeface="Times New Roman"/>
                          <a:cs typeface="Times New Roman"/>
                        </a:rPr>
                        <a:t> </a:t>
                      </a:r>
                      <a:r>
                        <a:rPr sz="900" b="1" spc="15" dirty="0">
                          <a:solidFill>
                            <a:srgbClr val="330066"/>
                          </a:solidFill>
                          <a:latin typeface="Times New Roman"/>
                          <a:cs typeface="Times New Roman"/>
                        </a:rPr>
                        <a:t>Değeri</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45"/>
                        </a:spcBef>
                      </a:pPr>
                      <a:r>
                        <a:rPr sz="900" spc="15" dirty="0">
                          <a:solidFill>
                            <a:srgbClr val="702FA0"/>
                          </a:solidFill>
                          <a:latin typeface="Times New Roman"/>
                          <a:cs typeface="Times New Roman"/>
                        </a:rPr>
                        <a:t>2) Bileşik </a:t>
                      </a:r>
                      <a:r>
                        <a:rPr sz="900" spc="10" dirty="0">
                          <a:solidFill>
                            <a:srgbClr val="702FA0"/>
                          </a:solidFill>
                          <a:latin typeface="Times New Roman"/>
                          <a:cs typeface="Times New Roman"/>
                        </a:rPr>
                        <a:t>Faiz </a:t>
                      </a:r>
                      <a:r>
                        <a:rPr sz="900" spc="15" dirty="0">
                          <a:solidFill>
                            <a:srgbClr val="702FA0"/>
                          </a:solidFill>
                          <a:latin typeface="Times New Roman"/>
                          <a:cs typeface="Times New Roman"/>
                        </a:rPr>
                        <a:t>(Compound</a:t>
                      </a:r>
                      <a:r>
                        <a:rPr sz="900" spc="35" dirty="0">
                          <a:solidFill>
                            <a:srgbClr val="702FA0"/>
                          </a:solidFill>
                          <a:latin typeface="Times New Roman"/>
                          <a:cs typeface="Times New Roman"/>
                        </a:rPr>
                        <a:t> </a:t>
                      </a:r>
                      <a:r>
                        <a:rPr sz="900" spc="10" dirty="0">
                          <a:solidFill>
                            <a:srgbClr val="702FA0"/>
                          </a:solidFill>
                          <a:latin typeface="Times New Roman"/>
                          <a:cs typeface="Times New Roman"/>
                        </a:rPr>
                        <a:t>Interest)</a:t>
                      </a:r>
                      <a:endParaRPr sz="900">
                        <a:latin typeface="Times New Roman"/>
                        <a:cs typeface="Times New Roman"/>
                      </a:endParaRPr>
                    </a:p>
                    <a:p>
                      <a:pPr marL="27305" marR="142875" algn="just">
                        <a:lnSpc>
                          <a:spcPct val="105400"/>
                        </a:lnSpc>
                        <a:spcBef>
                          <a:spcPts val="655"/>
                        </a:spcBef>
                      </a:pPr>
                      <a:r>
                        <a:rPr sz="550" b="1" spc="15" dirty="0">
                          <a:latin typeface="Times New Roman"/>
                          <a:cs typeface="Times New Roman"/>
                        </a:rPr>
                        <a:t>Bileşik Faiz (Mürekkep Faiz) </a:t>
                      </a:r>
                      <a:r>
                        <a:rPr sz="500" spc="10" dirty="0">
                          <a:latin typeface="Times New Roman"/>
                          <a:cs typeface="Times New Roman"/>
                        </a:rPr>
                        <a:t>hesabı bankacılık sektöründe uzun </a:t>
                      </a:r>
                      <a:r>
                        <a:rPr sz="500" spc="5" dirty="0">
                          <a:latin typeface="Times New Roman"/>
                          <a:cs typeface="Times New Roman"/>
                        </a:rPr>
                        <a:t>vadeli </a:t>
                      </a:r>
                      <a:r>
                        <a:rPr sz="500" spc="10" dirty="0">
                          <a:latin typeface="Times New Roman"/>
                          <a:cs typeface="Times New Roman"/>
                        </a:rPr>
                        <a:t>(1 yıldan  </a:t>
                      </a:r>
                      <a:r>
                        <a:rPr sz="500" spc="5" dirty="0">
                          <a:latin typeface="Times New Roman"/>
                          <a:cs typeface="Times New Roman"/>
                        </a:rPr>
                        <a:t>çok) kredi </a:t>
                      </a:r>
                      <a:r>
                        <a:rPr sz="500" spc="10" dirty="0">
                          <a:latin typeface="Times New Roman"/>
                          <a:cs typeface="Times New Roman"/>
                        </a:rPr>
                        <a:t>işlemlerinde uygulanan </a:t>
                      </a:r>
                      <a:r>
                        <a:rPr sz="500" spc="5" dirty="0">
                          <a:latin typeface="Times New Roman"/>
                          <a:cs typeface="Times New Roman"/>
                        </a:rPr>
                        <a:t>bir metottur. </a:t>
                      </a:r>
                      <a:r>
                        <a:rPr sz="500" spc="20" dirty="0">
                          <a:latin typeface="Times New Roman"/>
                          <a:cs typeface="Times New Roman"/>
                        </a:rPr>
                        <a:t>Bu </a:t>
                      </a:r>
                      <a:r>
                        <a:rPr sz="500" spc="10" dirty="0">
                          <a:latin typeface="Times New Roman"/>
                          <a:cs typeface="Times New Roman"/>
                        </a:rPr>
                        <a:t>hesaplamada sermaye </a:t>
                      </a:r>
                      <a:r>
                        <a:rPr sz="500" spc="5" dirty="0">
                          <a:latin typeface="Times New Roman"/>
                          <a:cs typeface="Times New Roman"/>
                        </a:rPr>
                        <a:t>sabit kalmaz.  Yani her </a:t>
                      </a:r>
                      <a:r>
                        <a:rPr sz="500" spc="10" dirty="0">
                          <a:latin typeface="Times New Roman"/>
                          <a:cs typeface="Times New Roman"/>
                        </a:rPr>
                        <a:t>dönem sonunda hesaplanan </a:t>
                      </a:r>
                      <a:r>
                        <a:rPr sz="500" spc="5" dirty="0">
                          <a:latin typeface="Times New Roman"/>
                          <a:cs typeface="Times New Roman"/>
                        </a:rPr>
                        <a:t>faiz tutarı </a:t>
                      </a:r>
                      <a:r>
                        <a:rPr sz="500" spc="10" dirty="0">
                          <a:latin typeface="Times New Roman"/>
                          <a:cs typeface="Times New Roman"/>
                        </a:rPr>
                        <a:t>o dönem başında </a:t>
                      </a:r>
                      <a:r>
                        <a:rPr sz="500" spc="5" dirty="0">
                          <a:latin typeface="Times New Roman"/>
                          <a:cs typeface="Times New Roman"/>
                        </a:rPr>
                        <a:t>yatırılan anaparaya  eklenerek bir sonraki </a:t>
                      </a:r>
                      <a:r>
                        <a:rPr sz="500" spc="10" dirty="0">
                          <a:latin typeface="Times New Roman"/>
                          <a:cs typeface="Times New Roman"/>
                        </a:rPr>
                        <a:t>döneme </a:t>
                      </a:r>
                      <a:r>
                        <a:rPr sz="500" spc="5" dirty="0">
                          <a:latin typeface="Times New Roman"/>
                          <a:cs typeface="Times New Roman"/>
                        </a:rPr>
                        <a:t>ait </a:t>
                      </a:r>
                      <a:r>
                        <a:rPr sz="500" spc="10" dirty="0">
                          <a:latin typeface="Times New Roman"/>
                          <a:cs typeface="Times New Roman"/>
                        </a:rPr>
                        <a:t>anapara </a:t>
                      </a:r>
                      <a:r>
                        <a:rPr sz="500" spc="5" dirty="0">
                          <a:latin typeface="Times New Roman"/>
                          <a:cs typeface="Times New Roman"/>
                        </a:rPr>
                        <a:t>oluşturulur. Yani bir </a:t>
                      </a:r>
                      <a:r>
                        <a:rPr sz="500" spc="10" dirty="0">
                          <a:latin typeface="Times New Roman"/>
                          <a:cs typeface="Times New Roman"/>
                        </a:rPr>
                        <a:t>dönemin baliğ </a:t>
                      </a:r>
                      <a:r>
                        <a:rPr sz="500" spc="5" dirty="0">
                          <a:latin typeface="Times New Roman"/>
                          <a:cs typeface="Times New Roman"/>
                        </a:rPr>
                        <a:t>değeri bir  </a:t>
                      </a:r>
                      <a:r>
                        <a:rPr sz="500" dirty="0">
                          <a:latin typeface="Times New Roman"/>
                          <a:cs typeface="Times New Roman"/>
                        </a:rPr>
                        <a:t>sonraki dönemin</a:t>
                      </a:r>
                      <a:r>
                        <a:rPr sz="500" spc="85" dirty="0">
                          <a:latin typeface="Times New Roman"/>
                          <a:cs typeface="Times New Roman"/>
                        </a:rPr>
                        <a:t> </a:t>
                      </a:r>
                      <a:r>
                        <a:rPr sz="500" spc="5" dirty="0">
                          <a:latin typeface="Times New Roman"/>
                          <a:cs typeface="Times New Roman"/>
                        </a:rPr>
                        <a:t>anaparasıdır.</a:t>
                      </a:r>
                      <a:endParaRPr sz="500">
                        <a:latin typeface="Times New Roman"/>
                        <a:cs typeface="Times New Roman"/>
                      </a:endParaRPr>
                    </a:p>
                    <a:p>
                      <a:pPr>
                        <a:lnSpc>
                          <a:spcPct val="100000"/>
                        </a:lnSpc>
                        <a:spcBef>
                          <a:spcPts val="5"/>
                        </a:spcBef>
                      </a:pPr>
                      <a:endParaRPr sz="550">
                        <a:latin typeface="Times New Roman"/>
                        <a:cs typeface="Times New Roman"/>
                      </a:endParaRPr>
                    </a:p>
                    <a:p>
                      <a:pPr marL="27305" marR="144780" algn="just">
                        <a:lnSpc>
                          <a:spcPct val="105600"/>
                        </a:lnSpc>
                      </a:pPr>
                      <a:r>
                        <a:rPr sz="500" spc="10" dirty="0">
                          <a:latin typeface="Times New Roman"/>
                          <a:cs typeface="Times New Roman"/>
                        </a:rPr>
                        <a:t>Bileşik </a:t>
                      </a:r>
                      <a:r>
                        <a:rPr sz="500" spc="5" dirty="0">
                          <a:latin typeface="Times New Roman"/>
                          <a:cs typeface="Times New Roman"/>
                        </a:rPr>
                        <a:t>faiz hesaplaması belirli </a:t>
                      </a:r>
                      <a:r>
                        <a:rPr sz="500" spc="10" dirty="0">
                          <a:latin typeface="Times New Roman"/>
                          <a:cs typeface="Times New Roman"/>
                        </a:rPr>
                        <a:t>dönemler (1 </a:t>
                      </a:r>
                      <a:r>
                        <a:rPr sz="500" spc="5" dirty="0">
                          <a:latin typeface="Times New Roman"/>
                          <a:cs typeface="Times New Roman"/>
                        </a:rPr>
                        <a:t>aylık, </a:t>
                      </a:r>
                      <a:r>
                        <a:rPr sz="500" spc="10" dirty="0">
                          <a:latin typeface="Times New Roman"/>
                          <a:cs typeface="Times New Roman"/>
                        </a:rPr>
                        <a:t>2 </a:t>
                      </a:r>
                      <a:r>
                        <a:rPr sz="500" spc="5" dirty="0">
                          <a:latin typeface="Times New Roman"/>
                          <a:cs typeface="Times New Roman"/>
                        </a:rPr>
                        <a:t>aylık, </a:t>
                      </a:r>
                      <a:r>
                        <a:rPr sz="500" spc="10" dirty="0">
                          <a:latin typeface="Times New Roman"/>
                          <a:cs typeface="Times New Roman"/>
                        </a:rPr>
                        <a:t>3 </a:t>
                      </a:r>
                      <a:r>
                        <a:rPr sz="500" spc="5" dirty="0">
                          <a:latin typeface="Times New Roman"/>
                          <a:cs typeface="Times New Roman"/>
                        </a:rPr>
                        <a:t>aylık, </a:t>
                      </a:r>
                      <a:r>
                        <a:rPr sz="500" spc="10" dirty="0">
                          <a:latin typeface="Times New Roman"/>
                          <a:cs typeface="Times New Roman"/>
                        </a:rPr>
                        <a:t>4 </a:t>
                      </a:r>
                      <a:r>
                        <a:rPr sz="500" spc="5" dirty="0">
                          <a:latin typeface="Times New Roman"/>
                          <a:cs typeface="Times New Roman"/>
                        </a:rPr>
                        <a:t>aylık, </a:t>
                      </a:r>
                      <a:r>
                        <a:rPr sz="500" spc="10" dirty="0">
                          <a:latin typeface="Times New Roman"/>
                          <a:cs typeface="Times New Roman"/>
                        </a:rPr>
                        <a:t>5 </a:t>
                      </a:r>
                      <a:r>
                        <a:rPr sz="500" spc="5" dirty="0">
                          <a:latin typeface="Times New Roman"/>
                          <a:cs typeface="Times New Roman"/>
                        </a:rPr>
                        <a:t>aylık, </a:t>
                      </a:r>
                      <a:r>
                        <a:rPr sz="500" spc="10" dirty="0">
                          <a:latin typeface="Times New Roman"/>
                          <a:cs typeface="Times New Roman"/>
                        </a:rPr>
                        <a:t>6  </a:t>
                      </a:r>
                      <a:r>
                        <a:rPr sz="500" spc="5" dirty="0">
                          <a:latin typeface="Times New Roman"/>
                          <a:cs typeface="Times New Roman"/>
                        </a:rPr>
                        <a:t>aylık,…gibi) itibariyle </a:t>
                      </a:r>
                      <a:r>
                        <a:rPr sz="500" dirty="0">
                          <a:latin typeface="Times New Roman"/>
                          <a:cs typeface="Times New Roman"/>
                        </a:rPr>
                        <a:t>yapılıyor </a:t>
                      </a:r>
                      <a:r>
                        <a:rPr sz="500" spc="5" dirty="0">
                          <a:latin typeface="Times New Roman"/>
                          <a:cs typeface="Times New Roman"/>
                        </a:rPr>
                        <a:t>ise </a:t>
                      </a:r>
                      <a:r>
                        <a:rPr sz="500" dirty="0">
                          <a:latin typeface="Times New Roman"/>
                          <a:cs typeface="Times New Roman"/>
                        </a:rPr>
                        <a:t>buna </a:t>
                      </a:r>
                      <a:r>
                        <a:rPr sz="550" b="1" spc="10" dirty="0">
                          <a:latin typeface="Times New Roman"/>
                          <a:cs typeface="Times New Roman"/>
                        </a:rPr>
                        <a:t>“kesikli bileşik faiz</a:t>
                      </a:r>
                      <a:r>
                        <a:rPr sz="550" b="1" spc="-95" dirty="0">
                          <a:latin typeface="Times New Roman"/>
                          <a:cs typeface="Times New Roman"/>
                        </a:rPr>
                        <a:t> </a:t>
                      </a:r>
                      <a:r>
                        <a:rPr sz="550" b="1" spc="15" dirty="0">
                          <a:latin typeface="Times New Roman"/>
                          <a:cs typeface="Times New Roman"/>
                        </a:rPr>
                        <a:t>hesaplaması”</a:t>
                      </a:r>
                      <a:endParaRPr sz="550">
                        <a:latin typeface="Times New Roman"/>
                        <a:cs typeface="Times New Roman"/>
                      </a:endParaRPr>
                    </a:p>
                    <a:p>
                      <a:pPr>
                        <a:lnSpc>
                          <a:spcPct val="100000"/>
                        </a:lnSpc>
                        <a:spcBef>
                          <a:spcPts val="40"/>
                        </a:spcBef>
                      </a:pPr>
                      <a:endParaRPr sz="600">
                        <a:latin typeface="Times New Roman"/>
                        <a:cs typeface="Times New Roman"/>
                      </a:endParaRPr>
                    </a:p>
                    <a:p>
                      <a:pPr marR="117475" algn="ctr">
                        <a:lnSpc>
                          <a:spcPct val="100000"/>
                        </a:lnSpc>
                        <a:spcBef>
                          <a:spcPts val="5"/>
                        </a:spcBef>
                      </a:pPr>
                      <a:r>
                        <a:rPr sz="800" b="1" spc="10" dirty="0">
                          <a:solidFill>
                            <a:srgbClr val="0070BF"/>
                          </a:solidFill>
                          <a:latin typeface="Times New Roman"/>
                          <a:cs typeface="Times New Roman"/>
                        </a:rPr>
                        <a:t>A </a:t>
                      </a:r>
                      <a:r>
                        <a:rPr sz="800" b="1" spc="5" dirty="0">
                          <a:solidFill>
                            <a:srgbClr val="0070BF"/>
                          </a:solidFill>
                          <a:latin typeface="Times New Roman"/>
                          <a:cs typeface="Times New Roman"/>
                        </a:rPr>
                        <a:t>= a</a:t>
                      </a:r>
                      <a:r>
                        <a:rPr sz="800" b="1" spc="-10" dirty="0">
                          <a:solidFill>
                            <a:srgbClr val="0070BF"/>
                          </a:solidFill>
                          <a:latin typeface="Times New Roman"/>
                          <a:cs typeface="Times New Roman"/>
                        </a:rPr>
                        <a:t> </a:t>
                      </a:r>
                      <a:r>
                        <a:rPr sz="800" b="1" spc="5" dirty="0">
                          <a:solidFill>
                            <a:srgbClr val="0070BF"/>
                          </a:solidFill>
                          <a:latin typeface="Times New Roman"/>
                          <a:cs typeface="Times New Roman"/>
                        </a:rPr>
                        <a:t>(1+t)ⁿ</a:t>
                      </a:r>
                      <a:endParaRPr sz="800">
                        <a:latin typeface="Times New Roman"/>
                        <a:cs typeface="Times New Roman"/>
                      </a:endParaRPr>
                    </a:p>
                    <a:p>
                      <a:pPr>
                        <a:lnSpc>
                          <a:spcPct val="100000"/>
                        </a:lnSpc>
                        <a:spcBef>
                          <a:spcPts val="50"/>
                        </a:spcBef>
                      </a:pPr>
                      <a:endParaRPr sz="850">
                        <a:latin typeface="Times New Roman"/>
                        <a:cs typeface="Times New Roman"/>
                      </a:endParaRPr>
                    </a:p>
                    <a:p>
                      <a:pPr marL="27305" algn="just">
                        <a:lnSpc>
                          <a:spcPct val="100000"/>
                        </a:lnSpc>
                        <a:spcBef>
                          <a:spcPts val="5"/>
                        </a:spcBef>
                      </a:pPr>
                      <a:r>
                        <a:rPr sz="500" b="1" spc="10" dirty="0">
                          <a:latin typeface="Times New Roman"/>
                          <a:cs typeface="Times New Roman"/>
                        </a:rPr>
                        <a:t>Baliğ </a:t>
                      </a:r>
                      <a:r>
                        <a:rPr sz="500" b="1" spc="15" dirty="0">
                          <a:latin typeface="Times New Roman"/>
                          <a:cs typeface="Times New Roman"/>
                        </a:rPr>
                        <a:t>= </a:t>
                      </a:r>
                      <a:r>
                        <a:rPr sz="500" b="1" spc="10" dirty="0">
                          <a:latin typeface="Times New Roman"/>
                          <a:cs typeface="Times New Roman"/>
                        </a:rPr>
                        <a:t>Anapara x (1 </a:t>
                      </a:r>
                      <a:r>
                        <a:rPr sz="500" b="1" spc="15" dirty="0">
                          <a:latin typeface="Times New Roman"/>
                          <a:cs typeface="Times New Roman"/>
                        </a:rPr>
                        <a:t>+ </a:t>
                      </a:r>
                      <a:r>
                        <a:rPr sz="500" b="1" spc="10" dirty="0">
                          <a:latin typeface="Times New Roman"/>
                          <a:cs typeface="Times New Roman"/>
                        </a:rPr>
                        <a:t>Dönemlik </a:t>
                      </a:r>
                      <a:r>
                        <a:rPr sz="500" b="1" spc="5" dirty="0">
                          <a:latin typeface="Times New Roman"/>
                          <a:cs typeface="Times New Roman"/>
                        </a:rPr>
                        <a:t>Faiz Oranı) </a:t>
                      </a:r>
                      <a:r>
                        <a:rPr sz="500" b="1" spc="10" dirty="0">
                          <a:latin typeface="Times New Roman"/>
                          <a:cs typeface="Times New Roman"/>
                        </a:rPr>
                        <a:t>Dönem</a:t>
                      </a:r>
                      <a:r>
                        <a:rPr sz="500" b="1" spc="15" dirty="0">
                          <a:latin typeface="Times New Roman"/>
                          <a:cs typeface="Times New Roman"/>
                        </a:rPr>
                        <a:t> </a:t>
                      </a:r>
                      <a:r>
                        <a:rPr sz="500" b="1" spc="5" dirty="0">
                          <a:latin typeface="Times New Roman"/>
                          <a:cs typeface="Times New Roman"/>
                        </a:rPr>
                        <a:t>Sayısı</a:t>
                      </a:r>
                      <a:endParaRPr sz="500">
                        <a:latin typeface="Times New Roman"/>
                        <a:cs typeface="Times New Roman"/>
                      </a:endParaRPr>
                    </a:p>
                  </a:txBody>
                  <a:tcPr marL="0" marR="0" marT="438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Bileşik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535"/>
                        </a:spcBef>
                      </a:pPr>
                      <a:r>
                        <a:rPr sz="700" b="1" spc="-5" dirty="0">
                          <a:solidFill>
                            <a:srgbClr val="FF0000"/>
                          </a:solidFill>
                          <a:latin typeface="Times New Roman"/>
                          <a:cs typeface="Times New Roman"/>
                        </a:rPr>
                        <a:t>Bileşik </a:t>
                      </a:r>
                      <a:r>
                        <a:rPr sz="700" b="1" dirty="0">
                          <a:solidFill>
                            <a:srgbClr val="FF0000"/>
                          </a:solidFill>
                          <a:latin typeface="Times New Roman"/>
                          <a:cs typeface="Times New Roman"/>
                        </a:rPr>
                        <a:t>Faiz </a:t>
                      </a:r>
                      <a:r>
                        <a:rPr sz="700" b="1" spc="-5" dirty="0">
                          <a:solidFill>
                            <a:srgbClr val="FF0000"/>
                          </a:solidFill>
                          <a:latin typeface="Times New Roman"/>
                          <a:cs typeface="Times New Roman"/>
                        </a:rPr>
                        <a:t>ile Gelecek </a:t>
                      </a:r>
                      <a:r>
                        <a:rPr sz="700" b="1" dirty="0">
                          <a:solidFill>
                            <a:srgbClr val="FF0000"/>
                          </a:solidFill>
                          <a:latin typeface="Times New Roman"/>
                          <a:cs typeface="Times New Roman"/>
                        </a:rPr>
                        <a:t>Değer </a:t>
                      </a:r>
                      <a:r>
                        <a:rPr sz="700" dirty="0">
                          <a:latin typeface="Times New Roman"/>
                          <a:cs typeface="Times New Roman"/>
                        </a:rPr>
                        <a:t>şu şekilde</a:t>
                      </a:r>
                      <a:r>
                        <a:rPr sz="700" spc="-30" dirty="0">
                          <a:latin typeface="Times New Roman"/>
                          <a:cs typeface="Times New Roman"/>
                        </a:rPr>
                        <a:t> </a:t>
                      </a:r>
                      <a:r>
                        <a:rPr sz="700" dirty="0">
                          <a:latin typeface="Times New Roman"/>
                          <a:cs typeface="Times New Roman"/>
                        </a:rPr>
                        <a:t>hesaplanır:</a:t>
                      </a:r>
                      <a:endParaRPr sz="700">
                        <a:latin typeface="Times New Roman"/>
                        <a:cs typeface="Times New Roman"/>
                      </a:endParaRPr>
                    </a:p>
                    <a:p>
                      <a:pPr>
                        <a:lnSpc>
                          <a:spcPct val="100000"/>
                        </a:lnSpc>
                        <a:spcBef>
                          <a:spcPts val="10"/>
                        </a:spcBef>
                      </a:pPr>
                      <a:endParaRPr sz="1050">
                        <a:latin typeface="Times New Roman"/>
                        <a:cs typeface="Times New Roman"/>
                      </a:endParaRPr>
                    </a:p>
                    <a:p>
                      <a:pPr marL="27305">
                        <a:lnSpc>
                          <a:spcPct val="100000"/>
                        </a:lnSpc>
                      </a:pPr>
                      <a:r>
                        <a:rPr sz="700" spc="-5" dirty="0">
                          <a:solidFill>
                            <a:srgbClr val="0070BF"/>
                          </a:solidFill>
                          <a:latin typeface="Times New Roman"/>
                          <a:cs typeface="Times New Roman"/>
                        </a:rPr>
                        <a:t>Gelecek </a:t>
                      </a:r>
                      <a:r>
                        <a:rPr sz="700" dirty="0">
                          <a:solidFill>
                            <a:srgbClr val="0070BF"/>
                          </a:solidFill>
                          <a:latin typeface="Times New Roman"/>
                          <a:cs typeface="Times New Roman"/>
                        </a:rPr>
                        <a:t>Değer (GD) (Future </a:t>
                      </a:r>
                      <a:r>
                        <a:rPr sz="700" spc="-5" dirty="0">
                          <a:solidFill>
                            <a:srgbClr val="0070BF"/>
                          </a:solidFill>
                          <a:latin typeface="Times New Roman"/>
                          <a:cs typeface="Times New Roman"/>
                        </a:rPr>
                        <a:t>Value) FV </a:t>
                      </a:r>
                      <a:r>
                        <a:rPr sz="700" dirty="0">
                          <a:solidFill>
                            <a:srgbClr val="0070BF"/>
                          </a:solidFill>
                          <a:latin typeface="Times New Roman"/>
                          <a:cs typeface="Times New Roman"/>
                        </a:rPr>
                        <a:t>= </a:t>
                      </a:r>
                      <a:r>
                        <a:rPr sz="800" b="1" spc="10" dirty="0">
                          <a:solidFill>
                            <a:srgbClr val="0070BF"/>
                          </a:solidFill>
                          <a:latin typeface="Times New Roman"/>
                          <a:cs typeface="Times New Roman"/>
                        </a:rPr>
                        <a:t>A </a:t>
                      </a:r>
                      <a:r>
                        <a:rPr sz="800" b="1" spc="5" dirty="0">
                          <a:solidFill>
                            <a:srgbClr val="0070BF"/>
                          </a:solidFill>
                          <a:latin typeface="Times New Roman"/>
                          <a:cs typeface="Times New Roman"/>
                        </a:rPr>
                        <a:t>x</a:t>
                      </a:r>
                      <a:r>
                        <a:rPr sz="800" b="1" spc="20" dirty="0">
                          <a:solidFill>
                            <a:srgbClr val="0070BF"/>
                          </a:solidFill>
                          <a:latin typeface="Times New Roman"/>
                          <a:cs typeface="Times New Roman"/>
                        </a:rPr>
                        <a:t> </a:t>
                      </a:r>
                      <a:r>
                        <a:rPr sz="800" b="1" spc="5" dirty="0">
                          <a:solidFill>
                            <a:srgbClr val="0070BF"/>
                          </a:solidFill>
                          <a:latin typeface="Times New Roman"/>
                          <a:cs typeface="Times New Roman"/>
                        </a:rPr>
                        <a:t>(1+i)ⁿ</a:t>
                      </a:r>
                      <a:endParaRPr sz="800">
                        <a:latin typeface="Times New Roman"/>
                        <a:cs typeface="Times New Roman"/>
                      </a:endParaRPr>
                    </a:p>
                    <a:p>
                      <a:pPr marL="27305" marR="142875" algn="just">
                        <a:lnSpc>
                          <a:spcPct val="105300"/>
                        </a:lnSpc>
                        <a:spcBef>
                          <a:spcPts val="655"/>
                        </a:spcBef>
                      </a:pPr>
                      <a:r>
                        <a:rPr sz="500" b="1" spc="10" dirty="0">
                          <a:latin typeface="Times New Roman"/>
                          <a:cs typeface="Times New Roman"/>
                        </a:rPr>
                        <a:t>Örnek: </a:t>
                      </a:r>
                      <a:r>
                        <a:rPr sz="500" spc="10" dirty="0">
                          <a:latin typeface="Times New Roman"/>
                          <a:cs typeface="Times New Roman"/>
                        </a:rPr>
                        <a:t>Sayın Ruknettin Hakyemez 10.000 </a:t>
                      </a:r>
                      <a:r>
                        <a:rPr sz="500" spc="5" dirty="0">
                          <a:latin typeface="Times New Roman"/>
                          <a:cs typeface="Times New Roman"/>
                        </a:rPr>
                        <a:t>TL tutarında parasını </a:t>
                      </a:r>
                      <a:r>
                        <a:rPr sz="500" spc="10" dirty="0">
                          <a:latin typeface="Times New Roman"/>
                          <a:cs typeface="Times New Roman"/>
                        </a:rPr>
                        <a:t>bankaya </a:t>
                      </a:r>
                      <a:r>
                        <a:rPr sz="500" spc="5" dirty="0">
                          <a:latin typeface="Times New Roman"/>
                          <a:cs typeface="Times New Roman"/>
                        </a:rPr>
                        <a:t>yatırarak  </a:t>
                      </a:r>
                      <a:r>
                        <a:rPr sz="500" spc="10" dirty="0">
                          <a:latin typeface="Times New Roman"/>
                          <a:cs typeface="Times New Roman"/>
                        </a:rPr>
                        <a:t>değerlendirmek </a:t>
                      </a:r>
                      <a:r>
                        <a:rPr sz="500" spc="5" dirty="0">
                          <a:latin typeface="Times New Roman"/>
                          <a:cs typeface="Times New Roman"/>
                        </a:rPr>
                        <a:t>istiyor </a:t>
                      </a:r>
                      <a:r>
                        <a:rPr sz="500" spc="10" dirty="0">
                          <a:latin typeface="Times New Roman"/>
                          <a:cs typeface="Times New Roman"/>
                        </a:rPr>
                        <a:t>ve </a:t>
                      </a:r>
                      <a:r>
                        <a:rPr sz="500" spc="15" dirty="0">
                          <a:latin typeface="Times New Roman"/>
                          <a:cs typeface="Times New Roman"/>
                        </a:rPr>
                        <a:t>%15 </a:t>
                      </a:r>
                      <a:r>
                        <a:rPr sz="500" spc="5" dirty="0">
                          <a:latin typeface="Times New Roman"/>
                          <a:cs typeface="Times New Roman"/>
                        </a:rPr>
                        <a:t>yıllık faiz </a:t>
                      </a:r>
                      <a:r>
                        <a:rPr sz="500" spc="10" dirty="0">
                          <a:latin typeface="Times New Roman"/>
                          <a:cs typeface="Times New Roman"/>
                        </a:rPr>
                        <a:t>üzerinden bir </a:t>
                      </a:r>
                      <a:r>
                        <a:rPr sz="500" spc="5" dirty="0">
                          <a:latin typeface="Times New Roman"/>
                          <a:cs typeface="Times New Roman"/>
                        </a:rPr>
                        <a:t>yıl vadeli </a:t>
                      </a:r>
                      <a:r>
                        <a:rPr sz="500" spc="10" dirty="0">
                          <a:latin typeface="Times New Roman"/>
                          <a:cs typeface="Times New Roman"/>
                        </a:rPr>
                        <a:t>hesap </a:t>
                      </a:r>
                      <a:r>
                        <a:rPr sz="500" spc="5" dirty="0">
                          <a:latin typeface="Times New Roman"/>
                          <a:cs typeface="Times New Roman"/>
                        </a:rPr>
                        <a:t>açtırıyor. </a:t>
                      </a:r>
                      <a:r>
                        <a:rPr sz="500" spc="10" dirty="0">
                          <a:latin typeface="Times New Roman"/>
                          <a:cs typeface="Times New Roman"/>
                        </a:rPr>
                        <a:t>Sayın  </a:t>
                      </a:r>
                      <a:r>
                        <a:rPr sz="500" spc="5" dirty="0">
                          <a:latin typeface="Times New Roman"/>
                          <a:cs typeface="Times New Roman"/>
                        </a:rPr>
                        <a:t>Hakyemez’in, </a:t>
                      </a:r>
                      <a:r>
                        <a:rPr sz="500" spc="10" dirty="0">
                          <a:latin typeface="Times New Roman"/>
                          <a:cs typeface="Times New Roman"/>
                        </a:rPr>
                        <a:t>bankadaki </a:t>
                      </a:r>
                      <a:r>
                        <a:rPr sz="500" spc="5" dirty="0">
                          <a:latin typeface="Times New Roman"/>
                          <a:cs typeface="Times New Roman"/>
                        </a:rPr>
                        <a:t>parasına </a:t>
                      </a:r>
                      <a:r>
                        <a:rPr sz="500" spc="10" dirty="0">
                          <a:latin typeface="Times New Roman"/>
                          <a:cs typeface="Times New Roman"/>
                        </a:rPr>
                        <a:t>üç </a:t>
                      </a:r>
                      <a:r>
                        <a:rPr sz="500" dirty="0">
                          <a:latin typeface="Times New Roman"/>
                          <a:cs typeface="Times New Roman"/>
                        </a:rPr>
                        <a:t>yıl hiç </a:t>
                      </a:r>
                      <a:r>
                        <a:rPr sz="500" spc="10" dirty="0">
                          <a:latin typeface="Times New Roman"/>
                          <a:cs typeface="Times New Roman"/>
                        </a:rPr>
                        <a:t>dokunmadığı </a:t>
                      </a:r>
                      <a:r>
                        <a:rPr sz="500" spc="5" dirty="0">
                          <a:latin typeface="Times New Roman"/>
                          <a:cs typeface="Times New Roman"/>
                        </a:rPr>
                        <a:t>varsayımı altında </a:t>
                      </a:r>
                      <a:r>
                        <a:rPr sz="500" spc="10" dirty="0">
                          <a:latin typeface="Times New Roman"/>
                          <a:cs typeface="Times New Roman"/>
                        </a:rPr>
                        <a:t>üçüncü  </a:t>
                      </a:r>
                      <a:r>
                        <a:rPr sz="500" spc="5" dirty="0">
                          <a:latin typeface="Times New Roman"/>
                          <a:cs typeface="Times New Roman"/>
                        </a:rPr>
                        <a:t>yılın </a:t>
                      </a:r>
                      <a:r>
                        <a:rPr sz="500" dirty="0">
                          <a:latin typeface="Times New Roman"/>
                          <a:cs typeface="Times New Roman"/>
                        </a:rPr>
                        <a:t>sonunda </a:t>
                      </a:r>
                      <a:r>
                        <a:rPr sz="500" spc="5" dirty="0">
                          <a:latin typeface="Times New Roman"/>
                          <a:cs typeface="Times New Roman"/>
                        </a:rPr>
                        <a:t>hesabında kaç TL</a:t>
                      </a:r>
                      <a:r>
                        <a:rPr sz="500" spc="15" dirty="0">
                          <a:latin typeface="Times New Roman"/>
                          <a:cs typeface="Times New Roman"/>
                        </a:rPr>
                        <a:t> </a:t>
                      </a:r>
                      <a:r>
                        <a:rPr sz="500" dirty="0">
                          <a:latin typeface="Times New Roman"/>
                          <a:cs typeface="Times New Roman"/>
                        </a:rPr>
                        <a:t>olur?</a:t>
                      </a:r>
                      <a:endParaRPr sz="500">
                        <a:latin typeface="Times New Roman"/>
                        <a:cs typeface="Times New Roman"/>
                      </a:endParaRPr>
                    </a:p>
                    <a:p>
                      <a:pPr>
                        <a:lnSpc>
                          <a:spcPct val="100000"/>
                        </a:lnSpc>
                        <a:spcBef>
                          <a:spcPts val="35"/>
                        </a:spcBef>
                      </a:pPr>
                      <a:endParaRPr sz="550">
                        <a:latin typeface="Times New Roman"/>
                        <a:cs typeface="Times New Roman"/>
                      </a:endParaRPr>
                    </a:p>
                    <a:p>
                      <a:pPr marL="27305">
                        <a:lnSpc>
                          <a:spcPct val="100000"/>
                        </a:lnSpc>
                      </a:pPr>
                      <a:r>
                        <a:rPr sz="500" spc="5" dirty="0">
                          <a:latin typeface="Times New Roman"/>
                          <a:cs typeface="Times New Roman"/>
                        </a:rPr>
                        <a:t>Gelecek Değer </a:t>
                      </a:r>
                      <a:r>
                        <a:rPr sz="500" spc="15" dirty="0">
                          <a:latin typeface="Times New Roman"/>
                          <a:cs typeface="Times New Roman"/>
                        </a:rPr>
                        <a:t>= </a:t>
                      </a:r>
                      <a:r>
                        <a:rPr sz="550" b="1" spc="25" dirty="0">
                          <a:latin typeface="Times New Roman"/>
                          <a:cs typeface="Times New Roman"/>
                        </a:rPr>
                        <a:t>A </a:t>
                      </a:r>
                      <a:r>
                        <a:rPr sz="550" b="1" spc="15" dirty="0">
                          <a:latin typeface="Times New Roman"/>
                          <a:cs typeface="Times New Roman"/>
                        </a:rPr>
                        <a:t>x </a:t>
                      </a:r>
                      <a:r>
                        <a:rPr sz="550" b="1" spc="10" dirty="0">
                          <a:latin typeface="Times New Roman"/>
                          <a:cs typeface="Times New Roman"/>
                        </a:rPr>
                        <a:t>(1+i)ⁿ</a:t>
                      </a:r>
                      <a:endParaRPr sz="550">
                        <a:latin typeface="Times New Roman"/>
                        <a:cs typeface="Times New Roman"/>
                      </a:endParaRPr>
                    </a:p>
                    <a:p>
                      <a:pPr marL="27305">
                        <a:lnSpc>
                          <a:spcPct val="100000"/>
                        </a:lnSpc>
                        <a:spcBef>
                          <a:spcPts val="40"/>
                        </a:spcBef>
                      </a:pPr>
                      <a:r>
                        <a:rPr sz="500" spc="5" dirty="0">
                          <a:latin typeface="Times New Roman"/>
                          <a:cs typeface="Times New Roman"/>
                        </a:rPr>
                        <a:t>Gelecek Değer </a:t>
                      </a:r>
                      <a:r>
                        <a:rPr sz="500" spc="15" dirty="0">
                          <a:latin typeface="Times New Roman"/>
                          <a:cs typeface="Times New Roman"/>
                        </a:rPr>
                        <a:t>= </a:t>
                      </a:r>
                      <a:r>
                        <a:rPr sz="500" spc="10" dirty="0">
                          <a:latin typeface="Times New Roman"/>
                          <a:cs typeface="Times New Roman"/>
                        </a:rPr>
                        <a:t>10.000 x</a:t>
                      </a:r>
                      <a:r>
                        <a:rPr sz="500" spc="40" dirty="0">
                          <a:latin typeface="Times New Roman"/>
                          <a:cs typeface="Times New Roman"/>
                        </a:rPr>
                        <a:t> </a:t>
                      </a:r>
                      <a:r>
                        <a:rPr sz="500" spc="10" dirty="0">
                          <a:latin typeface="Times New Roman"/>
                          <a:cs typeface="Times New Roman"/>
                        </a:rPr>
                        <a:t>(1+0,15)³</a:t>
                      </a:r>
                      <a:endParaRPr sz="500">
                        <a:latin typeface="Times New Roman"/>
                        <a:cs typeface="Times New Roman"/>
                      </a:endParaRPr>
                    </a:p>
                    <a:p>
                      <a:pPr marL="446405">
                        <a:lnSpc>
                          <a:spcPct val="100000"/>
                        </a:lnSpc>
                        <a:spcBef>
                          <a:spcPts val="35"/>
                        </a:spcBef>
                      </a:pPr>
                      <a:r>
                        <a:rPr sz="500" spc="15" dirty="0">
                          <a:latin typeface="Times New Roman"/>
                          <a:cs typeface="Times New Roman"/>
                        </a:rPr>
                        <a:t>= </a:t>
                      </a:r>
                      <a:r>
                        <a:rPr sz="500" spc="10" dirty="0">
                          <a:latin typeface="Times New Roman"/>
                          <a:cs typeface="Times New Roman"/>
                        </a:rPr>
                        <a:t>15.209</a:t>
                      </a:r>
                      <a:r>
                        <a:rPr sz="500" spc="-5" dirty="0">
                          <a:latin typeface="Times New Roman"/>
                          <a:cs typeface="Times New Roman"/>
                        </a:rPr>
                        <a:t> </a:t>
                      </a:r>
                      <a:r>
                        <a:rPr sz="500" spc="5" dirty="0">
                          <a:latin typeface="Times New Roman"/>
                          <a:cs typeface="Times New Roman"/>
                        </a:rPr>
                        <a:t>TL</a:t>
                      </a:r>
                      <a:endParaRPr sz="5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Bileşik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150"/>
                        </a:spcBef>
                      </a:pPr>
                      <a:r>
                        <a:rPr sz="700" b="1" spc="-5" dirty="0">
                          <a:solidFill>
                            <a:srgbClr val="FF0000"/>
                          </a:solidFill>
                          <a:latin typeface="Times New Roman"/>
                          <a:cs typeface="Times New Roman"/>
                        </a:rPr>
                        <a:t>Bileşik </a:t>
                      </a:r>
                      <a:r>
                        <a:rPr sz="700" b="1" dirty="0">
                          <a:solidFill>
                            <a:srgbClr val="FF0000"/>
                          </a:solidFill>
                          <a:latin typeface="Times New Roman"/>
                          <a:cs typeface="Times New Roman"/>
                        </a:rPr>
                        <a:t>Faiz </a:t>
                      </a:r>
                      <a:r>
                        <a:rPr sz="700" b="1" spc="-5" dirty="0">
                          <a:solidFill>
                            <a:srgbClr val="FF0000"/>
                          </a:solidFill>
                          <a:latin typeface="Times New Roman"/>
                          <a:cs typeface="Times New Roman"/>
                        </a:rPr>
                        <a:t>ve </a:t>
                      </a:r>
                      <a:r>
                        <a:rPr sz="700" b="1" dirty="0">
                          <a:solidFill>
                            <a:srgbClr val="FF0000"/>
                          </a:solidFill>
                          <a:latin typeface="Times New Roman"/>
                          <a:cs typeface="Times New Roman"/>
                        </a:rPr>
                        <a:t>Bugünkü</a:t>
                      </a:r>
                      <a:r>
                        <a:rPr sz="700" b="1" spc="-35" dirty="0">
                          <a:solidFill>
                            <a:srgbClr val="FF0000"/>
                          </a:solidFill>
                          <a:latin typeface="Times New Roman"/>
                          <a:cs typeface="Times New Roman"/>
                        </a:rPr>
                        <a:t> </a:t>
                      </a:r>
                      <a:r>
                        <a:rPr sz="700" b="1" dirty="0">
                          <a:solidFill>
                            <a:srgbClr val="FF0000"/>
                          </a:solidFill>
                          <a:latin typeface="Times New Roman"/>
                          <a:cs typeface="Times New Roman"/>
                        </a:rPr>
                        <a:t>Değer</a:t>
                      </a:r>
                      <a:endParaRPr sz="700">
                        <a:latin typeface="Times New Roman"/>
                        <a:cs typeface="Times New Roman"/>
                      </a:endParaRPr>
                    </a:p>
                    <a:p>
                      <a:pPr>
                        <a:lnSpc>
                          <a:spcPct val="100000"/>
                        </a:lnSpc>
                        <a:spcBef>
                          <a:spcPts val="35"/>
                        </a:spcBef>
                      </a:pPr>
                      <a:endParaRPr sz="850">
                        <a:latin typeface="Times New Roman"/>
                        <a:cs typeface="Times New Roman"/>
                      </a:endParaRPr>
                    </a:p>
                    <a:p>
                      <a:pPr marL="27305" marR="142240">
                        <a:lnSpc>
                          <a:spcPct val="107300"/>
                        </a:lnSpc>
                      </a:pPr>
                      <a:r>
                        <a:rPr sz="550" spc="15" dirty="0">
                          <a:latin typeface="Times New Roman"/>
                          <a:cs typeface="Times New Roman"/>
                        </a:rPr>
                        <a:t>Bugünkü </a:t>
                      </a:r>
                      <a:r>
                        <a:rPr sz="550" spc="10" dirty="0">
                          <a:latin typeface="Times New Roman"/>
                          <a:cs typeface="Times New Roman"/>
                        </a:rPr>
                        <a:t>değer, gelecekteki bir tutarın belli bir iskonto oranı ile </a:t>
                      </a:r>
                      <a:r>
                        <a:rPr sz="550" spc="15" dirty="0">
                          <a:latin typeface="Times New Roman"/>
                          <a:cs typeface="Times New Roman"/>
                        </a:rPr>
                        <a:t>bugünkü  </a:t>
                      </a:r>
                      <a:r>
                        <a:rPr sz="550" spc="10" dirty="0">
                          <a:latin typeface="Times New Roman"/>
                          <a:cs typeface="Times New Roman"/>
                        </a:rPr>
                        <a:t>değerini </a:t>
                      </a:r>
                      <a:r>
                        <a:rPr sz="550" spc="15" dirty="0">
                          <a:latin typeface="Times New Roman"/>
                          <a:cs typeface="Times New Roman"/>
                        </a:rPr>
                        <a:t>bulmaya </a:t>
                      </a:r>
                      <a:r>
                        <a:rPr sz="550" spc="5" dirty="0">
                          <a:latin typeface="Times New Roman"/>
                          <a:cs typeface="Times New Roman"/>
                        </a:rPr>
                        <a:t>yarayan </a:t>
                      </a:r>
                      <a:r>
                        <a:rPr sz="550" spc="15" dirty="0">
                          <a:latin typeface="Times New Roman"/>
                          <a:cs typeface="Times New Roman"/>
                        </a:rPr>
                        <a:t>bir</a:t>
                      </a:r>
                      <a:r>
                        <a:rPr sz="550" spc="20" dirty="0">
                          <a:latin typeface="Times New Roman"/>
                          <a:cs typeface="Times New Roman"/>
                        </a:rPr>
                        <a:t> </a:t>
                      </a:r>
                      <a:r>
                        <a:rPr sz="550" spc="10" dirty="0">
                          <a:latin typeface="Times New Roman"/>
                          <a:cs typeface="Times New Roman"/>
                        </a:rPr>
                        <a:t>hesaplamadır.</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nSpc>
                          <a:spcPct val="100000"/>
                        </a:lnSpc>
                      </a:pPr>
                      <a:r>
                        <a:rPr sz="550" b="1" spc="15" dirty="0">
                          <a:latin typeface="Times New Roman"/>
                          <a:cs typeface="Times New Roman"/>
                        </a:rPr>
                        <a:t>Bileşik</a:t>
                      </a:r>
                      <a:r>
                        <a:rPr sz="550" b="1" spc="-15" dirty="0">
                          <a:latin typeface="Times New Roman"/>
                          <a:cs typeface="Times New Roman"/>
                        </a:rPr>
                        <a:t> </a:t>
                      </a:r>
                      <a:r>
                        <a:rPr sz="550" b="1" spc="15" dirty="0">
                          <a:latin typeface="Times New Roman"/>
                          <a:cs typeface="Times New Roman"/>
                        </a:rPr>
                        <a:t>Faiz</a:t>
                      </a:r>
                      <a:r>
                        <a:rPr sz="550" b="1" spc="-5" dirty="0">
                          <a:latin typeface="Times New Roman"/>
                          <a:cs typeface="Times New Roman"/>
                        </a:rPr>
                        <a:t> </a:t>
                      </a:r>
                      <a:r>
                        <a:rPr sz="550" b="1" spc="10" dirty="0">
                          <a:latin typeface="Times New Roman"/>
                          <a:cs typeface="Times New Roman"/>
                        </a:rPr>
                        <a:t>ile</a:t>
                      </a:r>
                      <a:r>
                        <a:rPr sz="550" b="1" spc="5" dirty="0">
                          <a:latin typeface="Times New Roman"/>
                          <a:cs typeface="Times New Roman"/>
                        </a:rPr>
                        <a:t> </a:t>
                      </a:r>
                      <a:r>
                        <a:rPr sz="550" b="1" spc="15" dirty="0">
                          <a:latin typeface="Times New Roman"/>
                          <a:cs typeface="Times New Roman"/>
                        </a:rPr>
                        <a:t>Bugünkü</a:t>
                      </a:r>
                      <a:r>
                        <a:rPr sz="550" b="1" spc="20" dirty="0">
                          <a:latin typeface="Times New Roman"/>
                          <a:cs typeface="Times New Roman"/>
                        </a:rPr>
                        <a:t> </a:t>
                      </a:r>
                      <a:r>
                        <a:rPr sz="550" b="1" spc="15" dirty="0">
                          <a:latin typeface="Times New Roman"/>
                          <a:cs typeface="Times New Roman"/>
                        </a:rPr>
                        <a:t>Değer</a:t>
                      </a:r>
                      <a:r>
                        <a:rPr sz="550" b="1" spc="-10" dirty="0">
                          <a:latin typeface="Times New Roman"/>
                          <a:cs typeface="Times New Roman"/>
                        </a:rPr>
                        <a:t> </a:t>
                      </a:r>
                      <a:r>
                        <a:rPr sz="550" spc="15" dirty="0">
                          <a:latin typeface="Times New Roman"/>
                          <a:cs typeface="Times New Roman"/>
                        </a:rPr>
                        <a:t>şu</a:t>
                      </a:r>
                      <a:r>
                        <a:rPr sz="550" spc="5" dirty="0">
                          <a:latin typeface="Times New Roman"/>
                          <a:cs typeface="Times New Roman"/>
                        </a:rPr>
                        <a:t> </a:t>
                      </a:r>
                      <a:r>
                        <a:rPr sz="550" spc="15" dirty="0">
                          <a:latin typeface="Times New Roman"/>
                          <a:cs typeface="Times New Roman"/>
                        </a:rPr>
                        <a:t>şekilde</a:t>
                      </a:r>
                      <a:r>
                        <a:rPr sz="550" spc="-20" dirty="0">
                          <a:latin typeface="Times New Roman"/>
                          <a:cs typeface="Times New Roman"/>
                        </a:rPr>
                        <a:t> </a:t>
                      </a:r>
                      <a:r>
                        <a:rPr sz="550" spc="10" dirty="0">
                          <a:latin typeface="Times New Roman"/>
                          <a:cs typeface="Times New Roman"/>
                        </a:rPr>
                        <a:t>hesaplanır:</a:t>
                      </a:r>
                      <a:endParaRPr sz="550">
                        <a:latin typeface="Times New Roman"/>
                        <a:cs typeface="Times New Roman"/>
                      </a:endParaRPr>
                    </a:p>
                    <a:p>
                      <a:pPr>
                        <a:lnSpc>
                          <a:spcPct val="100000"/>
                        </a:lnSpc>
                        <a:spcBef>
                          <a:spcPts val="5"/>
                        </a:spcBef>
                      </a:pPr>
                      <a:endParaRPr sz="600">
                        <a:latin typeface="Times New Roman"/>
                        <a:cs typeface="Times New Roman"/>
                      </a:endParaRPr>
                    </a:p>
                    <a:p>
                      <a:pPr marL="27305" marR="1039494" indent="989965">
                        <a:lnSpc>
                          <a:spcPct val="107300"/>
                        </a:lnSpc>
                        <a:tabLst>
                          <a:tab pos="977900" algn="l"/>
                        </a:tabLst>
                      </a:pPr>
                      <a:r>
                        <a:rPr sz="550" spc="15" dirty="0">
                          <a:solidFill>
                            <a:srgbClr val="0070BF"/>
                          </a:solidFill>
                          <a:latin typeface="Times New Roman"/>
                          <a:cs typeface="Times New Roman"/>
                        </a:rPr>
                        <a:t>Gelecek </a:t>
                      </a:r>
                      <a:r>
                        <a:rPr sz="550" spc="10" dirty="0">
                          <a:solidFill>
                            <a:srgbClr val="0070BF"/>
                          </a:solidFill>
                          <a:latin typeface="Times New Roman"/>
                          <a:cs typeface="Times New Roman"/>
                        </a:rPr>
                        <a:t>Değer  </a:t>
                      </a:r>
                      <a:r>
                        <a:rPr sz="550" spc="-5" dirty="0">
                          <a:solidFill>
                            <a:srgbClr val="0070BF"/>
                          </a:solidFill>
                          <a:latin typeface="Times New Roman"/>
                          <a:cs typeface="Times New Roman"/>
                        </a:rPr>
                        <a:t>(</a:t>
                      </a:r>
                      <a:r>
                        <a:rPr sz="550" dirty="0">
                          <a:solidFill>
                            <a:srgbClr val="0070BF"/>
                          </a:solidFill>
                          <a:latin typeface="Times New Roman"/>
                          <a:cs typeface="Times New Roman"/>
                        </a:rPr>
                        <a:t>B</a:t>
                      </a:r>
                      <a:r>
                        <a:rPr sz="550" spc="5" dirty="0">
                          <a:solidFill>
                            <a:srgbClr val="0070BF"/>
                          </a:solidFill>
                          <a:latin typeface="Times New Roman"/>
                          <a:cs typeface="Times New Roman"/>
                        </a:rPr>
                        <a:t>u</a:t>
                      </a:r>
                      <a:r>
                        <a:rPr sz="550" spc="-10" dirty="0">
                          <a:solidFill>
                            <a:srgbClr val="0070BF"/>
                          </a:solidFill>
                          <a:latin typeface="Times New Roman"/>
                          <a:cs typeface="Times New Roman"/>
                        </a:rPr>
                        <a:t>g</a:t>
                      </a:r>
                      <a:r>
                        <a:rPr sz="550" spc="5" dirty="0">
                          <a:solidFill>
                            <a:srgbClr val="0070BF"/>
                          </a:solidFill>
                          <a:latin typeface="Times New Roman"/>
                          <a:cs typeface="Times New Roman"/>
                        </a:rPr>
                        <a:t>ün</a:t>
                      </a:r>
                      <a:r>
                        <a:rPr sz="550" spc="-10" dirty="0">
                          <a:solidFill>
                            <a:srgbClr val="0070BF"/>
                          </a:solidFill>
                          <a:latin typeface="Times New Roman"/>
                          <a:cs typeface="Times New Roman"/>
                        </a:rPr>
                        <a:t>k</a:t>
                      </a:r>
                      <a:r>
                        <a:rPr sz="550" dirty="0">
                          <a:solidFill>
                            <a:srgbClr val="0070BF"/>
                          </a:solidFill>
                          <a:latin typeface="Times New Roman"/>
                          <a:cs typeface="Times New Roman"/>
                        </a:rPr>
                        <a:t>ü </a:t>
                      </a:r>
                      <a:r>
                        <a:rPr sz="550" spc="5" dirty="0">
                          <a:solidFill>
                            <a:srgbClr val="0070BF"/>
                          </a:solidFill>
                          <a:latin typeface="Times New Roman"/>
                          <a:cs typeface="Times New Roman"/>
                        </a:rPr>
                        <a:t>d</a:t>
                      </a:r>
                      <a:r>
                        <a:rPr sz="550" spc="-5" dirty="0">
                          <a:solidFill>
                            <a:srgbClr val="0070BF"/>
                          </a:solidFill>
                          <a:latin typeface="Times New Roman"/>
                          <a:cs typeface="Times New Roman"/>
                        </a:rPr>
                        <a:t>e</a:t>
                      </a:r>
                      <a:r>
                        <a:rPr sz="550" spc="-10" dirty="0">
                          <a:solidFill>
                            <a:srgbClr val="0070BF"/>
                          </a:solidFill>
                          <a:latin typeface="Times New Roman"/>
                          <a:cs typeface="Times New Roman"/>
                        </a:rPr>
                        <a:t>ğ</a:t>
                      </a:r>
                      <a:r>
                        <a:rPr sz="550" dirty="0">
                          <a:solidFill>
                            <a:srgbClr val="0070BF"/>
                          </a:solidFill>
                          <a:latin typeface="Times New Roman"/>
                          <a:cs typeface="Times New Roman"/>
                        </a:rPr>
                        <a:t>e</a:t>
                      </a:r>
                      <a:r>
                        <a:rPr sz="550" spc="-5" dirty="0">
                          <a:solidFill>
                            <a:srgbClr val="0070BF"/>
                          </a:solidFill>
                          <a:latin typeface="Times New Roman"/>
                          <a:cs typeface="Times New Roman"/>
                        </a:rPr>
                        <a:t>r</a:t>
                      </a:r>
                      <a:r>
                        <a:rPr sz="550" dirty="0">
                          <a:solidFill>
                            <a:srgbClr val="0070BF"/>
                          </a:solidFill>
                          <a:latin typeface="Times New Roman"/>
                          <a:cs typeface="Times New Roman"/>
                        </a:rPr>
                        <a:t>) BD   </a:t>
                      </a:r>
                      <a:r>
                        <a:rPr sz="550" spc="35" dirty="0">
                          <a:solidFill>
                            <a:srgbClr val="0070BF"/>
                          </a:solidFill>
                          <a:latin typeface="Times New Roman"/>
                          <a:cs typeface="Times New Roman"/>
                        </a:rPr>
                        <a:t> </a:t>
                      </a:r>
                      <a:r>
                        <a:rPr sz="550" dirty="0">
                          <a:solidFill>
                            <a:srgbClr val="0070BF"/>
                          </a:solidFill>
                          <a:latin typeface="Times New Roman"/>
                          <a:cs typeface="Times New Roman"/>
                        </a:rPr>
                        <a:t>=	</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dirty="0">
                          <a:solidFill>
                            <a:srgbClr val="0070BF"/>
                          </a:solidFill>
                          <a:latin typeface="Times New Roman"/>
                          <a:cs typeface="Times New Roman"/>
                        </a:rPr>
                        <a:t>-</a:t>
                      </a:r>
                      <a:endParaRPr sz="550">
                        <a:latin typeface="Times New Roman"/>
                        <a:cs typeface="Times New Roman"/>
                      </a:endParaRPr>
                    </a:p>
                    <a:p>
                      <a:pPr marL="1118235">
                        <a:lnSpc>
                          <a:spcPct val="100000"/>
                        </a:lnSpc>
                        <a:spcBef>
                          <a:spcPts val="50"/>
                        </a:spcBef>
                      </a:pPr>
                      <a:r>
                        <a:rPr sz="550" spc="10" dirty="0">
                          <a:solidFill>
                            <a:srgbClr val="0070BF"/>
                          </a:solidFill>
                          <a:latin typeface="Times New Roman"/>
                          <a:cs typeface="Times New Roman"/>
                        </a:rPr>
                        <a:t>(1+i)ⁿ</a:t>
                      </a:r>
                      <a:endParaRPr sz="550">
                        <a:latin typeface="Times New Roman"/>
                        <a:cs typeface="Times New Roman"/>
                      </a:endParaRPr>
                    </a:p>
                    <a:p>
                      <a:pPr>
                        <a:lnSpc>
                          <a:spcPct val="100000"/>
                        </a:lnSpc>
                        <a:spcBef>
                          <a:spcPts val="20"/>
                        </a:spcBef>
                      </a:pPr>
                      <a:endParaRPr sz="600">
                        <a:latin typeface="Times New Roman"/>
                        <a:cs typeface="Times New Roman"/>
                      </a:endParaRPr>
                    </a:p>
                    <a:p>
                      <a:pPr marL="27305">
                        <a:lnSpc>
                          <a:spcPct val="100000"/>
                        </a:lnSpc>
                        <a:spcBef>
                          <a:spcPts val="5"/>
                        </a:spcBef>
                      </a:pPr>
                      <a:r>
                        <a:rPr sz="700" b="1" dirty="0">
                          <a:latin typeface="Times New Roman"/>
                          <a:cs typeface="Times New Roman"/>
                        </a:rPr>
                        <a:t>“i”</a:t>
                      </a:r>
                      <a:r>
                        <a:rPr sz="700" b="1" spc="-5" dirty="0">
                          <a:latin typeface="Times New Roman"/>
                          <a:cs typeface="Times New Roman"/>
                        </a:rPr>
                        <a:t> </a:t>
                      </a:r>
                      <a:r>
                        <a:rPr sz="550" spc="15" dirty="0">
                          <a:latin typeface="Times New Roman"/>
                          <a:cs typeface="Times New Roman"/>
                        </a:rPr>
                        <a:t>iskonto</a:t>
                      </a:r>
                      <a:r>
                        <a:rPr sz="550" spc="-25" dirty="0">
                          <a:latin typeface="Times New Roman"/>
                          <a:cs typeface="Times New Roman"/>
                        </a:rPr>
                        <a:t> </a:t>
                      </a:r>
                      <a:r>
                        <a:rPr sz="550" i="1" spc="10" dirty="0">
                          <a:latin typeface="Times New Roman"/>
                          <a:cs typeface="Times New Roman"/>
                        </a:rPr>
                        <a:t>(faiz</a:t>
                      </a:r>
                      <a:r>
                        <a:rPr sz="550" i="1" spc="-10" dirty="0">
                          <a:latin typeface="Times New Roman"/>
                          <a:cs typeface="Times New Roman"/>
                        </a:rPr>
                        <a:t> </a:t>
                      </a:r>
                      <a:r>
                        <a:rPr sz="550" i="1" spc="15" dirty="0">
                          <a:latin typeface="Times New Roman"/>
                          <a:cs typeface="Times New Roman"/>
                        </a:rPr>
                        <a:t>oranı</a:t>
                      </a:r>
                      <a:r>
                        <a:rPr sz="550" i="1" spc="-15" dirty="0">
                          <a:latin typeface="Times New Roman"/>
                          <a:cs typeface="Times New Roman"/>
                        </a:rPr>
                        <a:t> </a:t>
                      </a:r>
                      <a:r>
                        <a:rPr sz="550" i="1" spc="15" dirty="0">
                          <a:latin typeface="Times New Roman"/>
                          <a:cs typeface="Times New Roman"/>
                        </a:rPr>
                        <a:t>veya</a:t>
                      </a:r>
                      <a:r>
                        <a:rPr sz="550" i="1" spc="-5" dirty="0">
                          <a:latin typeface="Times New Roman"/>
                          <a:cs typeface="Times New Roman"/>
                        </a:rPr>
                        <a:t> </a:t>
                      </a:r>
                      <a:r>
                        <a:rPr sz="550" i="1" spc="15" dirty="0">
                          <a:latin typeface="Times New Roman"/>
                          <a:cs typeface="Times New Roman"/>
                        </a:rPr>
                        <a:t>sermaye</a:t>
                      </a:r>
                      <a:r>
                        <a:rPr sz="550" i="1" spc="-5" dirty="0">
                          <a:latin typeface="Times New Roman"/>
                          <a:cs typeface="Times New Roman"/>
                        </a:rPr>
                        <a:t> </a:t>
                      </a:r>
                      <a:r>
                        <a:rPr sz="550" i="1" spc="15" dirty="0">
                          <a:latin typeface="Times New Roman"/>
                          <a:cs typeface="Times New Roman"/>
                        </a:rPr>
                        <a:t>maliyeti)</a:t>
                      </a:r>
                      <a:r>
                        <a:rPr sz="550" i="1" spc="-35" dirty="0">
                          <a:latin typeface="Times New Roman"/>
                          <a:cs typeface="Times New Roman"/>
                        </a:rPr>
                        <a:t> </a:t>
                      </a:r>
                      <a:r>
                        <a:rPr sz="550" spc="10" dirty="0">
                          <a:latin typeface="Times New Roman"/>
                          <a:cs typeface="Times New Roman"/>
                        </a:rPr>
                        <a:t>oranıdır.</a:t>
                      </a:r>
                      <a:endParaRPr sz="55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Bileşik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3510">
                        <a:lnSpc>
                          <a:spcPct val="107300"/>
                        </a:lnSpc>
                        <a:spcBef>
                          <a:spcPts val="515"/>
                        </a:spcBef>
                      </a:pPr>
                      <a:r>
                        <a:rPr sz="550" b="1" spc="15" dirty="0">
                          <a:latin typeface="Times New Roman"/>
                          <a:cs typeface="Times New Roman"/>
                        </a:rPr>
                        <a:t>Örnek: </a:t>
                      </a:r>
                      <a:r>
                        <a:rPr sz="550" spc="15" dirty="0">
                          <a:latin typeface="Times New Roman"/>
                          <a:cs typeface="Times New Roman"/>
                        </a:rPr>
                        <a:t>Sayın Hakyemez, 1 </a:t>
                      </a:r>
                      <a:r>
                        <a:rPr sz="550" spc="20" dirty="0">
                          <a:latin typeface="Times New Roman"/>
                          <a:cs typeface="Times New Roman"/>
                        </a:rPr>
                        <a:t>dönem </a:t>
                      </a:r>
                      <a:r>
                        <a:rPr sz="550" spc="10" dirty="0">
                          <a:latin typeface="Times New Roman"/>
                          <a:cs typeface="Times New Roman"/>
                        </a:rPr>
                        <a:t>sonra elde edeceği </a:t>
                      </a:r>
                      <a:r>
                        <a:rPr sz="550" spc="15" dirty="0">
                          <a:latin typeface="Times New Roman"/>
                          <a:cs typeface="Times New Roman"/>
                        </a:rPr>
                        <a:t>1.150 </a:t>
                      </a:r>
                      <a:r>
                        <a:rPr sz="550" spc="10" dirty="0">
                          <a:latin typeface="Times New Roman"/>
                          <a:cs typeface="Times New Roman"/>
                        </a:rPr>
                        <a:t>TL’nin </a:t>
                      </a:r>
                      <a:r>
                        <a:rPr sz="550" spc="15" dirty="0">
                          <a:latin typeface="Times New Roman"/>
                          <a:cs typeface="Times New Roman"/>
                        </a:rPr>
                        <a:t>%15  iskonto</a:t>
                      </a:r>
                      <a:r>
                        <a:rPr sz="550" spc="-15" dirty="0">
                          <a:latin typeface="Times New Roman"/>
                          <a:cs typeface="Times New Roman"/>
                        </a:rPr>
                        <a:t> </a:t>
                      </a:r>
                      <a:r>
                        <a:rPr sz="550" spc="10" dirty="0">
                          <a:latin typeface="Times New Roman"/>
                          <a:cs typeface="Times New Roman"/>
                        </a:rPr>
                        <a:t>oranı</a:t>
                      </a:r>
                      <a:r>
                        <a:rPr sz="550" spc="-5" dirty="0">
                          <a:latin typeface="Times New Roman"/>
                          <a:cs typeface="Times New Roman"/>
                        </a:rPr>
                        <a:t> </a:t>
                      </a:r>
                      <a:r>
                        <a:rPr sz="550" spc="10" dirty="0">
                          <a:latin typeface="Times New Roman"/>
                          <a:cs typeface="Times New Roman"/>
                        </a:rPr>
                        <a:t>ile</a:t>
                      </a:r>
                      <a:r>
                        <a:rPr sz="550" dirty="0">
                          <a:latin typeface="Times New Roman"/>
                          <a:cs typeface="Times New Roman"/>
                        </a:rPr>
                        <a:t> </a:t>
                      </a:r>
                      <a:r>
                        <a:rPr sz="550" spc="15" dirty="0">
                          <a:latin typeface="Times New Roman"/>
                          <a:cs typeface="Times New Roman"/>
                        </a:rPr>
                        <a:t>bugünkü</a:t>
                      </a:r>
                      <a:r>
                        <a:rPr sz="550" spc="-10" dirty="0">
                          <a:latin typeface="Times New Roman"/>
                          <a:cs typeface="Times New Roman"/>
                        </a:rPr>
                        <a:t> </a:t>
                      </a:r>
                      <a:r>
                        <a:rPr sz="550" spc="10" dirty="0">
                          <a:latin typeface="Times New Roman"/>
                          <a:cs typeface="Times New Roman"/>
                        </a:rPr>
                        <a:t>değerini</a:t>
                      </a:r>
                      <a:r>
                        <a:rPr sz="550" spc="-10" dirty="0">
                          <a:latin typeface="Times New Roman"/>
                          <a:cs typeface="Times New Roman"/>
                        </a:rPr>
                        <a:t> </a:t>
                      </a:r>
                      <a:r>
                        <a:rPr sz="550" spc="15" dirty="0">
                          <a:latin typeface="Times New Roman"/>
                          <a:cs typeface="Times New Roman"/>
                        </a:rPr>
                        <a:t>hesaplamak </a:t>
                      </a:r>
                      <a:r>
                        <a:rPr sz="550" spc="10" dirty="0">
                          <a:latin typeface="Times New Roman"/>
                          <a:cs typeface="Times New Roman"/>
                        </a:rPr>
                        <a:t>istediği</a:t>
                      </a:r>
                      <a:r>
                        <a:rPr sz="550" spc="-10" dirty="0">
                          <a:latin typeface="Times New Roman"/>
                          <a:cs typeface="Times New Roman"/>
                        </a:rPr>
                        <a:t> </a:t>
                      </a:r>
                      <a:r>
                        <a:rPr sz="550" spc="10" dirty="0">
                          <a:latin typeface="Times New Roman"/>
                          <a:cs typeface="Times New Roman"/>
                        </a:rPr>
                        <a:t>takdirde;</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600">
                        <a:latin typeface="Times New Roman"/>
                        <a:cs typeface="Times New Roman"/>
                      </a:endParaRPr>
                    </a:p>
                    <a:p>
                      <a:pPr marL="27305" marR="1039494" indent="990600">
                        <a:lnSpc>
                          <a:spcPct val="107300"/>
                        </a:lnSpc>
                        <a:tabLst>
                          <a:tab pos="977900" algn="l"/>
                        </a:tabLst>
                      </a:pPr>
                      <a:r>
                        <a:rPr sz="550" spc="15" dirty="0">
                          <a:solidFill>
                            <a:srgbClr val="0070BF"/>
                          </a:solidFill>
                          <a:latin typeface="Times New Roman"/>
                          <a:cs typeface="Times New Roman"/>
                        </a:rPr>
                        <a:t>Gelecek </a:t>
                      </a:r>
                      <a:r>
                        <a:rPr sz="550" spc="10" dirty="0">
                          <a:solidFill>
                            <a:srgbClr val="0070BF"/>
                          </a:solidFill>
                          <a:latin typeface="Times New Roman"/>
                          <a:cs typeface="Times New Roman"/>
                        </a:rPr>
                        <a:t>Değer  </a:t>
                      </a:r>
                      <a:r>
                        <a:rPr sz="550" spc="-5" dirty="0">
                          <a:solidFill>
                            <a:srgbClr val="0070BF"/>
                          </a:solidFill>
                          <a:latin typeface="Times New Roman"/>
                          <a:cs typeface="Times New Roman"/>
                        </a:rPr>
                        <a:t>(</a:t>
                      </a:r>
                      <a:r>
                        <a:rPr sz="550" dirty="0">
                          <a:solidFill>
                            <a:srgbClr val="0070BF"/>
                          </a:solidFill>
                          <a:latin typeface="Times New Roman"/>
                          <a:cs typeface="Times New Roman"/>
                        </a:rPr>
                        <a:t>B</a:t>
                      </a:r>
                      <a:r>
                        <a:rPr sz="550" spc="5" dirty="0">
                          <a:solidFill>
                            <a:srgbClr val="0070BF"/>
                          </a:solidFill>
                          <a:latin typeface="Times New Roman"/>
                          <a:cs typeface="Times New Roman"/>
                        </a:rPr>
                        <a:t>u</a:t>
                      </a:r>
                      <a:r>
                        <a:rPr sz="550" spc="-10" dirty="0">
                          <a:solidFill>
                            <a:srgbClr val="0070BF"/>
                          </a:solidFill>
                          <a:latin typeface="Times New Roman"/>
                          <a:cs typeface="Times New Roman"/>
                        </a:rPr>
                        <a:t>g</a:t>
                      </a:r>
                      <a:r>
                        <a:rPr sz="550" spc="5" dirty="0">
                          <a:solidFill>
                            <a:srgbClr val="0070BF"/>
                          </a:solidFill>
                          <a:latin typeface="Times New Roman"/>
                          <a:cs typeface="Times New Roman"/>
                        </a:rPr>
                        <a:t>ün</a:t>
                      </a:r>
                      <a:r>
                        <a:rPr sz="550" spc="-10" dirty="0">
                          <a:solidFill>
                            <a:srgbClr val="0070BF"/>
                          </a:solidFill>
                          <a:latin typeface="Times New Roman"/>
                          <a:cs typeface="Times New Roman"/>
                        </a:rPr>
                        <a:t>k</a:t>
                      </a:r>
                      <a:r>
                        <a:rPr sz="550" dirty="0">
                          <a:solidFill>
                            <a:srgbClr val="0070BF"/>
                          </a:solidFill>
                          <a:latin typeface="Times New Roman"/>
                          <a:cs typeface="Times New Roman"/>
                        </a:rPr>
                        <a:t>ü </a:t>
                      </a:r>
                      <a:r>
                        <a:rPr sz="550" spc="5" dirty="0">
                          <a:solidFill>
                            <a:srgbClr val="0070BF"/>
                          </a:solidFill>
                          <a:latin typeface="Times New Roman"/>
                          <a:cs typeface="Times New Roman"/>
                        </a:rPr>
                        <a:t>d</a:t>
                      </a:r>
                      <a:r>
                        <a:rPr sz="550" spc="-5" dirty="0">
                          <a:solidFill>
                            <a:srgbClr val="0070BF"/>
                          </a:solidFill>
                          <a:latin typeface="Times New Roman"/>
                          <a:cs typeface="Times New Roman"/>
                        </a:rPr>
                        <a:t>e</a:t>
                      </a:r>
                      <a:r>
                        <a:rPr sz="550" spc="-10" dirty="0">
                          <a:solidFill>
                            <a:srgbClr val="0070BF"/>
                          </a:solidFill>
                          <a:latin typeface="Times New Roman"/>
                          <a:cs typeface="Times New Roman"/>
                        </a:rPr>
                        <a:t>ğ</a:t>
                      </a:r>
                      <a:r>
                        <a:rPr sz="550" dirty="0">
                          <a:solidFill>
                            <a:srgbClr val="0070BF"/>
                          </a:solidFill>
                          <a:latin typeface="Times New Roman"/>
                          <a:cs typeface="Times New Roman"/>
                        </a:rPr>
                        <a:t>e</a:t>
                      </a:r>
                      <a:r>
                        <a:rPr sz="550" spc="-5" dirty="0">
                          <a:solidFill>
                            <a:srgbClr val="0070BF"/>
                          </a:solidFill>
                          <a:latin typeface="Times New Roman"/>
                          <a:cs typeface="Times New Roman"/>
                        </a:rPr>
                        <a:t>r</a:t>
                      </a:r>
                      <a:r>
                        <a:rPr sz="550" dirty="0">
                          <a:solidFill>
                            <a:srgbClr val="0070BF"/>
                          </a:solidFill>
                          <a:latin typeface="Times New Roman"/>
                          <a:cs typeface="Times New Roman"/>
                        </a:rPr>
                        <a:t>) BD   </a:t>
                      </a:r>
                      <a:r>
                        <a:rPr sz="550" spc="35" dirty="0">
                          <a:solidFill>
                            <a:srgbClr val="0070BF"/>
                          </a:solidFill>
                          <a:latin typeface="Times New Roman"/>
                          <a:cs typeface="Times New Roman"/>
                        </a:rPr>
                        <a:t> </a:t>
                      </a:r>
                      <a:r>
                        <a:rPr sz="550" dirty="0">
                          <a:solidFill>
                            <a:srgbClr val="0070BF"/>
                          </a:solidFill>
                          <a:latin typeface="Times New Roman"/>
                          <a:cs typeface="Times New Roman"/>
                        </a:rPr>
                        <a:t>=	</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spc="-10" dirty="0">
                          <a:solidFill>
                            <a:srgbClr val="0070BF"/>
                          </a:solidFill>
                          <a:latin typeface="Times New Roman"/>
                          <a:cs typeface="Times New Roman"/>
                        </a:rPr>
                        <a:t>-</a:t>
                      </a:r>
                      <a:r>
                        <a:rPr sz="550" spc="-5" dirty="0">
                          <a:solidFill>
                            <a:srgbClr val="0070BF"/>
                          </a:solidFill>
                          <a:latin typeface="Times New Roman"/>
                          <a:cs typeface="Times New Roman"/>
                        </a:rPr>
                        <a:t>--</a:t>
                      </a:r>
                      <a:r>
                        <a:rPr sz="550" dirty="0">
                          <a:solidFill>
                            <a:srgbClr val="0070BF"/>
                          </a:solidFill>
                          <a:latin typeface="Times New Roman"/>
                          <a:cs typeface="Times New Roman"/>
                        </a:rPr>
                        <a:t>-</a:t>
                      </a:r>
                      <a:endParaRPr sz="550">
                        <a:latin typeface="Times New Roman"/>
                        <a:cs typeface="Times New Roman"/>
                      </a:endParaRPr>
                    </a:p>
                    <a:p>
                      <a:pPr marL="1118235">
                        <a:lnSpc>
                          <a:spcPct val="100000"/>
                        </a:lnSpc>
                        <a:spcBef>
                          <a:spcPts val="35"/>
                        </a:spcBef>
                      </a:pPr>
                      <a:r>
                        <a:rPr sz="550" spc="10" dirty="0">
                          <a:solidFill>
                            <a:srgbClr val="0070BF"/>
                          </a:solidFill>
                          <a:latin typeface="Times New Roman"/>
                          <a:cs typeface="Times New Roman"/>
                        </a:rPr>
                        <a:t>(1+i)ⁿ</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a:lnSpc>
                          <a:spcPct val="100000"/>
                        </a:lnSpc>
                      </a:pPr>
                      <a:r>
                        <a:rPr sz="700" dirty="0">
                          <a:latin typeface="Times New Roman"/>
                          <a:cs typeface="Times New Roman"/>
                        </a:rPr>
                        <a:t>Bugünkü Değer = </a:t>
                      </a:r>
                      <a:r>
                        <a:rPr sz="700" spc="5" dirty="0">
                          <a:latin typeface="Times New Roman"/>
                          <a:cs typeface="Times New Roman"/>
                        </a:rPr>
                        <a:t>1.150 </a:t>
                      </a:r>
                      <a:r>
                        <a:rPr sz="700" dirty="0">
                          <a:latin typeface="Times New Roman"/>
                          <a:cs typeface="Times New Roman"/>
                        </a:rPr>
                        <a:t>/</a:t>
                      </a:r>
                      <a:r>
                        <a:rPr sz="700" spc="-95" dirty="0">
                          <a:latin typeface="Times New Roman"/>
                          <a:cs typeface="Times New Roman"/>
                        </a:rPr>
                        <a:t> </a:t>
                      </a:r>
                      <a:r>
                        <a:rPr sz="700" dirty="0">
                          <a:latin typeface="Times New Roman"/>
                          <a:cs typeface="Times New Roman"/>
                        </a:rPr>
                        <a:t>(1+0,15)¹</a:t>
                      </a:r>
                      <a:endParaRPr sz="700">
                        <a:latin typeface="Times New Roman"/>
                        <a:cs typeface="Times New Roman"/>
                      </a:endParaRPr>
                    </a:p>
                    <a:p>
                      <a:pPr marL="630555">
                        <a:lnSpc>
                          <a:spcPct val="100000"/>
                        </a:lnSpc>
                      </a:pPr>
                      <a:r>
                        <a:rPr sz="700" dirty="0">
                          <a:latin typeface="Times New Roman"/>
                          <a:cs typeface="Times New Roman"/>
                        </a:rPr>
                        <a:t>= </a:t>
                      </a:r>
                      <a:r>
                        <a:rPr sz="700" spc="5" dirty="0">
                          <a:latin typeface="Times New Roman"/>
                          <a:cs typeface="Times New Roman"/>
                        </a:rPr>
                        <a:t>1.000</a:t>
                      </a:r>
                      <a:r>
                        <a:rPr sz="700" spc="-45" dirty="0">
                          <a:latin typeface="Times New Roman"/>
                          <a:cs typeface="Times New Roman"/>
                        </a:rPr>
                        <a:t> </a:t>
                      </a:r>
                      <a:r>
                        <a:rPr sz="700" spc="-5" dirty="0">
                          <a:latin typeface="Times New Roman"/>
                          <a:cs typeface="Times New Roman"/>
                        </a:rPr>
                        <a:t>TL</a:t>
                      </a:r>
                      <a:endParaRPr sz="700">
                        <a:latin typeface="Times New Roman"/>
                        <a:cs typeface="Times New Roman"/>
                      </a:endParaRPr>
                    </a:p>
                    <a:p>
                      <a:pPr>
                        <a:lnSpc>
                          <a:spcPct val="100000"/>
                        </a:lnSpc>
                      </a:pPr>
                      <a:endParaRPr sz="800">
                        <a:latin typeface="Times New Roman"/>
                        <a:cs typeface="Times New Roman"/>
                      </a:endParaRPr>
                    </a:p>
                    <a:p>
                      <a:pPr marL="27305">
                        <a:lnSpc>
                          <a:spcPct val="100000"/>
                        </a:lnSpc>
                        <a:spcBef>
                          <a:spcPts val="540"/>
                        </a:spcBef>
                      </a:pPr>
                      <a:r>
                        <a:rPr sz="450" spc="5" dirty="0">
                          <a:latin typeface="Times New Roman"/>
                          <a:cs typeface="Times New Roman"/>
                        </a:rPr>
                        <a:t>***Bankalar mevduat </a:t>
                      </a:r>
                      <a:r>
                        <a:rPr sz="450" dirty="0">
                          <a:latin typeface="Times New Roman"/>
                          <a:cs typeface="Times New Roman"/>
                        </a:rPr>
                        <a:t>faiz </a:t>
                      </a:r>
                      <a:r>
                        <a:rPr sz="450" spc="5" dirty="0">
                          <a:latin typeface="Times New Roman"/>
                          <a:cs typeface="Times New Roman"/>
                        </a:rPr>
                        <a:t>hesaplamalarında günlük </a:t>
                      </a:r>
                      <a:r>
                        <a:rPr sz="450" dirty="0">
                          <a:latin typeface="Times New Roman"/>
                          <a:cs typeface="Times New Roman"/>
                        </a:rPr>
                        <a:t>faiz </a:t>
                      </a:r>
                      <a:r>
                        <a:rPr sz="450" spc="5" dirty="0">
                          <a:latin typeface="Times New Roman"/>
                          <a:cs typeface="Times New Roman"/>
                        </a:rPr>
                        <a:t>hesaplanırken bir takvim yılını</a:t>
                      </a:r>
                      <a:r>
                        <a:rPr sz="450" spc="70" dirty="0">
                          <a:latin typeface="Times New Roman"/>
                          <a:cs typeface="Times New Roman"/>
                        </a:rPr>
                        <a:t> </a:t>
                      </a:r>
                      <a:r>
                        <a:rPr sz="550" b="1" spc="15" dirty="0">
                          <a:latin typeface="Times New Roman"/>
                          <a:cs typeface="Times New Roman"/>
                        </a:rPr>
                        <a:t>365</a:t>
                      </a:r>
                      <a:endParaRPr sz="550">
                        <a:latin typeface="Times New Roman"/>
                        <a:cs typeface="Times New Roman"/>
                      </a:endParaRPr>
                    </a:p>
                    <a:p>
                      <a:pPr marL="27305">
                        <a:lnSpc>
                          <a:spcPct val="100000"/>
                        </a:lnSpc>
                        <a:spcBef>
                          <a:spcPts val="35"/>
                        </a:spcBef>
                      </a:pPr>
                      <a:r>
                        <a:rPr sz="450" dirty="0">
                          <a:latin typeface="Times New Roman"/>
                          <a:cs typeface="Times New Roman"/>
                        </a:rPr>
                        <a:t>olarak kabul ederken, aksi belirtilmedikçe kredi faiz hesaplamalarında </a:t>
                      </a:r>
                      <a:r>
                        <a:rPr sz="450" spc="5" dirty="0">
                          <a:latin typeface="Times New Roman"/>
                          <a:cs typeface="Times New Roman"/>
                        </a:rPr>
                        <a:t>bir </a:t>
                      </a:r>
                      <a:r>
                        <a:rPr sz="450" spc="-5" dirty="0">
                          <a:latin typeface="Times New Roman"/>
                          <a:cs typeface="Times New Roman"/>
                        </a:rPr>
                        <a:t>yıl </a:t>
                      </a:r>
                      <a:r>
                        <a:rPr sz="500" b="1" spc="10" dirty="0">
                          <a:latin typeface="Times New Roman"/>
                          <a:cs typeface="Times New Roman"/>
                        </a:rPr>
                        <a:t>360 </a:t>
                      </a:r>
                      <a:r>
                        <a:rPr sz="450" dirty="0">
                          <a:latin typeface="Times New Roman"/>
                          <a:cs typeface="Times New Roman"/>
                        </a:rPr>
                        <a:t>olarak</a:t>
                      </a:r>
                      <a:r>
                        <a:rPr sz="450" spc="-30" dirty="0">
                          <a:latin typeface="Times New Roman"/>
                          <a:cs typeface="Times New Roman"/>
                        </a:rPr>
                        <a:t> </a:t>
                      </a:r>
                      <a:r>
                        <a:rPr sz="450" spc="5" dirty="0">
                          <a:latin typeface="Times New Roman"/>
                          <a:cs typeface="Times New Roman"/>
                        </a:rPr>
                        <a:t>alınır.</a:t>
                      </a:r>
                      <a:endParaRPr sz="45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5" dirty="0">
                          <a:solidFill>
                            <a:srgbClr val="330066"/>
                          </a:solidFill>
                          <a:latin typeface="Times New Roman"/>
                          <a:cs typeface="Times New Roman"/>
                        </a:rPr>
                        <a:t>Bileşik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Faiz</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1605" algn="just">
                        <a:lnSpc>
                          <a:spcPct val="106700"/>
                        </a:lnSpc>
                        <a:spcBef>
                          <a:spcPts val="520"/>
                        </a:spcBef>
                      </a:pPr>
                      <a:r>
                        <a:rPr sz="550" b="1" spc="15" dirty="0">
                          <a:latin typeface="Times New Roman"/>
                          <a:cs typeface="Times New Roman"/>
                        </a:rPr>
                        <a:t>Örnek: </a:t>
                      </a:r>
                      <a:r>
                        <a:rPr sz="550" spc="10" dirty="0">
                          <a:latin typeface="Times New Roman"/>
                          <a:cs typeface="Times New Roman"/>
                        </a:rPr>
                        <a:t>Sayın </a:t>
                      </a:r>
                      <a:r>
                        <a:rPr sz="550" spc="15" dirty="0">
                          <a:latin typeface="Times New Roman"/>
                          <a:cs typeface="Times New Roman"/>
                        </a:rPr>
                        <a:t>Hakyemez 20.000 TL’lik </a:t>
                      </a:r>
                      <a:r>
                        <a:rPr sz="550" spc="10" dirty="0">
                          <a:latin typeface="Times New Roman"/>
                          <a:cs typeface="Times New Roman"/>
                        </a:rPr>
                        <a:t>tasarrufunu </a:t>
                      </a:r>
                      <a:r>
                        <a:rPr sz="550" spc="15" dirty="0">
                          <a:latin typeface="Times New Roman"/>
                          <a:cs typeface="Times New Roman"/>
                        </a:rPr>
                        <a:t>6 </a:t>
                      </a:r>
                      <a:r>
                        <a:rPr sz="550" spc="10" dirty="0">
                          <a:latin typeface="Times New Roman"/>
                          <a:cs typeface="Times New Roman"/>
                        </a:rPr>
                        <a:t>aylık </a:t>
                      </a:r>
                      <a:r>
                        <a:rPr sz="550" spc="15" dirty="0">
                          <a:latin typeface="Times New Roman"/>
                          <a:cs typeface="Times New Roman"/>
                        </a:rPr>
                        <a:t>mevduat hesabına  </a:t>
                      </a:r>
                      <a:r>
                        <a:rPr sz="550" spc="10" dirty="0">
                          <a:latin typeface="Times New Roman"/>
                          <a:cs typeface="Times New Roman"/>
                        </a:rPr>
                        <a:t>yatırarak </a:t>
                      </a:r>
                      <a:r>
                        <a:rPr sz="550" spc="15" dirty="0">
                          <a:latin typeface="Times New Roman"/>
                          <a:cs typeface="Times New Roman"/>
                        </a:rPr>
                        <a:t>değerlendirmek </a:t>
                      </a:r>
                      <a:r>
                        <a:rPr sz="550" spc="10" dirty="0">
                          <a:latin typeface="Times New Roman"/>
                          <a:cs typeface="Times New Roman"/>
                        </a:rPr>
                        <a:t>istese </a:t>
                      </a:r>
                      <a:r>
                        <a:rPr sz="550" spc="15" dirty="0">
                          <a:latin typeface="Times New Roman"/>
                          <a:cs typeface="Times New Roman"/>
                        </a:rPr>
                        <a:t>banka </a:t>
                      </a:r>
                      <a:r>
                        <a:rPr sz="550" spc="20" dirty="0">
                          <a:latin typeface="Times New Roman"/>
                          <a:cs typeface="Times New Roman"/>
                        </a:rPr>
                        <a:t>da bu </a:t>
                      </a:r>
                      <a:r>
                        <a:rPr sz="550" spc="10" dirty="0">
                          <a:latin typeface="Times New Roman"/>
                          <a:cs typeface="Times New Roman"/>
                        </a:rPr>
                        <a:t>tasarruf </a:t>
                      </a:r>
                      <a:r>
                        <a:rPr sz="550" spc="15" dirty="0">
                          <a:latin typeface="Times New Roman"/>
                          <a:cs typeface="Times New Roman"/>
                        </a:rPr>
                        <a:t>için </a:t>
                      </a:r>
                      <a:r>
                        <a:rPr sz="550" spc="10" dirty="0">
                          <a:latin typeface="Times New Roman"/>
                          <a:cs typeface="Times New Roman"/>
                        </a:rPr>
                        <a:t>yıllık </a:t>
                      </a:r>
                      <a:r>
                        <a:rPr sz="550" spc="20" dirty="0">
                          <a:latin typeface="Times New Roman"/>
                          <a:cs typeface="Times New Roman"/>
                        </a:rPr>
                        <a:t>%16 </a:t>
                      </a:r>
                      <a:r>
                        <a:rPr sz="550" spc="5" dirty="0">
                          <a:latin typeface="Times New Roman"/>
                          <a:cs typeface="Times New Roman"/>
                        </a:rPr>
                        <a:t>faiz  </a:t>
                      </a:r>
                      <a:r>
                        <a:rPr sz="550" spc="10" dirty="0">
                          <a:latin typeface="Times New Roman"/>
                          <a:cs typeface="Times New Roman"/>
                        </a:rPr>
                        <a:t>uygulasa Sayın </a:t>
                      </a:r>
                      <a:r>
                        <a:rPr sz="550" spc="15" dirty="0">
                          <a:latin typeface="Times New Roman"/>
                          <a:cs typeface="Times New Roman"/>
                        </a:rPr>
                        <a:t>Hakyemezin </a:t>
                      </a:r>
                      <a:r>
                        <a:rPr sz="550" spc="10" dirty="0">
                          <a:latin typeface="Times New Roman"/>
                          <a:cs typeface="Times New Roman"/>
                        </a:rPr>
                        <a:t>parasına </a:t>
                      </a:r>
                      <a:r>
                        <a:rPr sz="550" spc="15" dirty="0">
                          <a:latin typeface="Times New Roman"/>
                          <a:cs typeface="Times New Roman"/>
                        </a:rPr>
                        <a:t>hiç dokunmadan dördüncü </a:t>
                      </a:r>
                      <a:r>
                        <a:rPr sz="550" spc="10" dirty="0">
                          <a:latin typeface="Times New Roman"/>
                          <a:cs typeface="Times New Roman"/>
                        </a:rPr>
                        <a:t>yılın sonunda  </a:t>
                      </a:r>
                      <a:r>
                        <a:rPr sz="550" spc="15" dirty="0">
                          <a:latin typeface="Times New Roman"/>
                          <a:cs typeface="Times New Roman"/>
                        </a:rPr>
                        <a:t>hesabında </a:t>
                      </a:r>
                      <a:r>
                        <a:rPr sz="550" spc="10" dirty="0">
                          <a:latin typeface="Times New Roman"/>
                          <a:cs typeface="Times New Roman"/>
                        </a:rPr>
                        <a:t>kaç lirası</a:t>
                      </a:r>
                      <a:r>
                        <a:rPr sz="550" spc="-30" dirty="0">
                          <a:latin typeface="Times New Roman"/>
                          <a:cs typeface="Times New Roman"/>
                        </a:rPr>
                        <a:t> </a:t>
                      </a:r>
                      <a:r>
                        <a:rPr sz="550" spc="15" dirty="0">
                          <a:latin typeface="Times New Roman"/>
                          <a:cs typeface="Times New Roman"/>
                        </a:rPr>
                        <a:t>olur?</a:t>
                      </a:r>
                      <a:endParaRPr sz="550">
                        <a:latin typeface="Times New Roman"/>
                        <a:cs typeface="Times New Roman"/>
                      </a:endParaRPr>
                    </a:p>
                    <a:p>
                      <a:pPr>
                        <a:lnSpc>
                          <a:spcPct val="100000"/>
                        </a:lnSpc>
                        <a:spcBef>
                          <a:spcPts val="30"/>
                        </a:spcBef>
                      </a:pPr>
                      <a:endParaRPr sz="600">
                        <a:latin typeface="Times New Roman"/>
                        <a:cs typeface="Times New Roman"/>
                      </a:endParaRPr>
                    </a:p>
                    <a:p>
                      <a:pPr marL="27305" marR="142240" algn="just">
                        <a:lnSpc>
                          <a:spcPct val="105500"/>
                        </a:lnSpc>
                      </a:pPr>
                      <a:r>
                        <a:rPr sz="550" spc="15" dirty="0">
                          <a:latin typeface="Times New Roman"/>
                          <a:cs typeface="Times New Roman"/>
                        </a:rPr>
                        <a:t>Dönemlik </a:t>
                      </a:r>
                      <a:r>
                        <a:rPr sz="550" spc="5" dirty="0">
                          <a:latin typeface="Times New Roman"/>
                          <a:cs typeface="Times New Roman"/>
                        </a:rPr>
                        <a:t>(altı aylık) </a:t>
                      </a:r>
                      <a:r>
                        <a:rPr sz="550" spc="10" dirty="0">
                          <a:latin typeface="Times New Roman"/>
                          <a:cs typeface="Times New Roman"/>
                        </a:rPr>
                        <a:t>faiz </a:t>
                      </a:r>
                      <a:r>
                        <a:rPr sz="550" spc="15" dirty="0">
                          <a:latin typeface="Times New Roman"/>
                          <a:cs typeface="Times New Roman"/>
                        </a:rPr>
                        <a:t>oranın </a:t>
                      </a:r>
                      <a:r>
                        <a:rPr sz="550" spc="10" dirty="0">
                          <a:latin typeface="Times New Roman"/>
                          <a:cs typeface="Times New Roman"/>
                        </a:rPr>
                        <a:t>i </a:t>
                      </a:r>
                      <a:r>
                        <a:rPr sz="550" spc="20" dirty="0">
                          <a:latin typeface="Times New Roman"/>
                          <a:cs typeface="Times New Roman"/>
                        </a:rPr>
                        <a:t>= 16 </a:t>
                      </a:r>
                      <a:r>
                        <a:rPr sz="550" spc="10" dirty="0">
                          <a:latin typeface="Times New Roman"/>
                          <a:cs typeface="Times New Roman"/>
                        </a:rPr>
                        <a:t>/ </a:t>
                      </a:r>
                      <a:r>
                        <a:rPr sz="550" spc="15" dirty="0">
                          <a:latin typeface="Times New Roman"/>
                          <a:cs typeface="Times New Roman"/>
                        </a:rPr>
                        <a:t>200 </a:t>
                      </a:r>
                      <a:r>
                        <a:rPr sz="550" spc="10" dirty="0">
                          <a:latin typeface="Times New Roman"/>
                          <a:cs typeface="Times New Roman"/>
                        </a:rPr>
                        <a:t>(bir yılda iki altı </a:t>
                      </a:r>
                      <a:r>
                        <a:rPr sz="550" spc="15" dirty="0">
                          <a:latin typeface="Times New Roman"/>
                          <a:cs typeface="Times New Roman"/>
                        </a:rPr>
                        <a:t>ay olduğundan  </a:t>
                      </a:r>
                      <a:r>
                        <a:rPr sz="550" spc="20" dirty="0">
                          <a:latin typeface="Times New Roman"/>
                          <a:cs typeface="Times New Roman"/>
                        </a:rPr>
                        <a:t>100 </a:t>
                      </a:r>
                      <a:r>
                        <a:rPr sz="550" spc="15" dirty="0">
                          <a:latin typeface="Times New Roman"/>
                          <a:cs typeface="Times New Roman"/>
                        </a:rPr>
                        <a:t>x 2 </a:t>
                      </a:r>
                      <a:r>
                        <a:rPr sz="550" spc="20" dirty="0">
                          <a:latin typeface="Times New Roman"/>
                          <a:cs typeface="Times New Roman"/>
                        </a:rPr>
                        <a:t>= 200)</a:t>
                      </a:r>
                      <a:r>
                        <a:rPr sz="550" spc="-95" dirty="0">
                          <a:latin typeface="Times New Roman"/>
                          <a:cs typeface="Times New Roman"/>
                        </a:rPr>
                        <a:t> </a:t>
                      </a:r>
                      <a:r>
                        <a:rPr sz="550" spc="20" dirty="0">
                          <a:latin typeface="Times New Roman"/>
                          <a:cs typeface="Times New Roman"/>
                        </a:rPr>
                        <a:t>= </a:t>
                      </a:r>
                      <a:r>
                        <a:rPr sz="550" spc="15" dirty="0">
                          <a:latin typeface="Times New Roman"/>
                          <a:cs typeface="Times New Roman"/>
                        </a:rPr>
                        <a:t>0,08</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algn="just">
                        <a:lnSpc>
                          <a:spcPct val="100000"/>
                        </a:lnSpc>
                      </a:pPr>
                      <a:r>
                        <a:rPr sz="700" spc="-5" dirty="0">
                          <a:latin typeface="Times New Roman"/>
                          <a:cs typeface="Times New Roman"/>
                        </a:rPr>
                        <a:t>Gelecek </a:t>
                      </a:r>
                      <a:r>
                        <a:rPr sz="700" dirty="0">
                          <a:latin typeface="Times New Roman"/>
                          <a:cs typeface="Times New Roman"/>
                        </a:rPr>
                        <a:t>Değer = </a:t>
                      </a:r>
                      <a:r>
                        <a:rPr sz="700" spc="5" dirty="0">
                          <a:latin typeface="Times New Roman"/>
                          <a:cs typeface="Times New Roman"/>
                        </a:rPr>
                        <a:t>20.000 </a:t>
                      </a:r>
                      <a:r>
                        <a:rPr sz="700" dirty="0">
                          <a:latin typeface="Times New Roman"/>
                          <a:cs typeface="Times New Roman"/>
                        </a:rPr>
                        <a:t>x</a:t>
                      </a:r>
                      <a:r>
                        <a:rPr sz="700" spc="-50" dirty="0">
                          <a:latin typeface="Times New Roman"/>
                          <a:cs typeface="Times New Roman"/>
                        </a:rPr>
                        <a:t> </a:t>
                      </a:r>
                      <a:r>
                        <a:rPr sz="700" dirty="0">
                          <a:latin typeface="Times New Roman"/>
                          <a:cs typeface="Times New Roman"/>
                        </a:rPr>
                        <a:t>(1+0,08)⁸</a:t>
                      </a:r>
                      <a:endParaRPr sz="700">
                        <a:latin typeface="Times New Roman"/>
                        <a:cs typeface="Times New Roman"/>
                      </a:endParaRPr>
                    </a:p>
                    <a:p>
                      <a:pPr marL="586740">
                        <a:lnSpc>
                          <a:spcPct val="100000"/>
                        </a:lnSpc>
                      </a:pPr>
                      <a:r>
                        <a:rPr sz="700" dirty="0">
                          <a:latin typeface="Times New Roman"/>
                          <a:cs typeface="Times New Roman"/>
                        </a:rPr>
                        <a:t>= </a:t>
                      </a:r>
                      <a:r>
                        <a:rPr sz="700" spc="5" dirty="0">
                          <a:latin typeface="Times New Roman"/>
                          <a:cs typeface="Times New Roman"/>
                        </a:rPr>
                        <a:t>37.019</a:t>
                      </a:r>
                      <a:r>
                        <a:rPr sz="700" spc="-50" dirty="0">
                          <a:latin typeface="Times New Roman"/>
                          <a:cs typeface="Times New Roman"/>
                        </a:rPr>
                        <a:t> </a:t>
                      </a:r>
                      <a:r>
                        <a:rPr sz="700" spc="-5" dirty="0">
                          <a:latin typeface="Times New Roman"/>
                          <a:cs typeface="Times New Roman"/>
                        </a:rPr>
                        <a:t>TL</a:t>
                      </a:r>
                      <a:endParaRPr sz="700">
                        <a:latin typeface="Times New Roman"/>
                        <a:cs typeface="Times New Roman"/>
                      </a:endParaRPr>
                    </a:p>
                  </a:txBody>
                  <a:tcPr marL="0" marR="0" marT="6604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05"/>
                        </a:spcBef>
                      </a:pPr>
                      <a:r>
                        <a:rPr sz="900" b="1" spc="15" dirty="0">
                          <a:solidFill>
                            <a:srgbClr val="330066"/>
                          </a:solidFill>
                          <a:latin typeface="Times New Roman"/>
                          <a:cs typeface="Times New Roman"/>
                        </a:rPr>
                        <a:t>Bileşik</a:t>
                      </a:r>
                      <a:r>
                        <a:rPr sz="900" b="1" spc="-5" dirty="0">
                          <a:solidFill>
                            <a:srgbClr val="330066"/>
                          </a:solidFill>
                          <a:latin typeface="Times New Roman"/>
                          <a:cs typeface="Times New Roman"/>
                        </a:rPr>
                        <a:t> </a:t>
                      </a:r>
                      <a:r>
                        <a:rPr sz="900" b="1" spc="15" dirty="0">
                          <a:solidFill>
                            <a:srgbClr val="330066"/>
                          </a:solidFill>
                          <a:latin typeface="Times New Roman"/>
                          <a:cs typeface="Times New Roman"/>
                        </a:rPr>
                        <a:t>Faiz</a:t>
                      </a:r>
                      <a:endParaRPr sz="900">
                        <a:latin typeface="Times New Roman"/>
                        <a:cs typeface="Times New Roman"/>
                      </a:endParaRPr>
                    </a:p>
                  </a:txBody>
                  <a:tcPr marL="0" marR="0" marT="514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marL="27305" marR="141605" algn="just">
                        <a:lnSpc>
                          <a:spcPct val="106700"/>
                        </a:lnSpc>
                        <a:spcBef>
                          <a:spcPts val="535"/>
                        </a:spcBef>
                      </a:pPr>
                      <a:r>
                        <a:rPr sz="550" b="1" spc="15" dirty="0">
                          <a:latin typeface="Times New Roman"/>
                          <a:cs typeface="Times New Roman"/>
                        </a:rPr>
                        <a:t>Örnek: </a:t>
                      </a:r>
                      <a:r>
                        <a:rPr sz="550" spc="10" dirty="0">
                          <a:latin typeface="Times New Roman"/>
                          <a:cs typeface="Times New Roman"/>
                        </a:rPr>
                        <a:t>Sayın </a:t>
                      </a:r>
                      <a:r>
                        <a:rPr sz="550" spc="15" dirty="0">
                          <a:latin typeface="Times New Roman"/>
                          <a:cs typeface="Times New Roman"/>
                        </a:rPr>
                        <a:t>Hakyemez 15.000 TL’lik </a:t>
                      </a:r>
                      <a:r>
                        <a:rPr sz="550" spc="10" dirty="0">
                          <a:latin typeface="Times New Roman"/>
                          <a:cs typeface="Times New Roman"/>
                        </a:rPr>
                        <a:t>tasarrufunu </a:t>
                      </a:r>
                      <a:r>
                        <a:rPr sz="550" spc="15" dirty="0">
                          <a:latin typeface="Times New Roman"/>
                          <a:cs typeface="Times New Roman"/>
                        </a:rPr>
                        <a:t>3 </a:t>
                      </a:r>
                      <a:r>
                        <a:rPr sz="550" spc="10" dirty="0">
                          <a:latin typeface="Times New Roman"/>
                          <a:cs typeface="Times New Roman"/>
                        </a:rPr>
                        <a:t>aylık </a:t>
                      </a:r>
                      <a:r>
                        <a:rPr sz="550" spc="15" dirty="0">
                          <a:latin typeface="Times New Roman"/>
                          <a:cs typeface="Times New Roman"/>
                        </a:rPr>
                        <a:t>mevduat hesabına  </a:t>
                      </a:r>
                      <a:r>
                        <a:rPr sz="550" spc="10" dirty="0">
                          <a:latin typeface="Times New Roman"/>
                          <a:cs typeface="Times New Roman"/>
                        </a:rPr>
                        <a:t>yatırarak </a:t>
                      </a:r>
                      <a:r>
                        <a:rPr sz="550" spc="15" dirty="0">
                          <a:latin typeface="Times New Roman"/>
                          <a:cs typeface="Times New Roman"/>
                        </a:rPr>
                        <a:t>değerlendirmek </a:t>
                      </a:r>
                      <a:r>
                        <a:rPr sz="550" spc="10" dirty="0">
                          <a:latin typeface="Times New Roman"/>
                          <a:cs typeface="Times New Roman"/>
                        </a:rPr>
                        <a:t>istese </a:t>
                      </a:r>
                      <a:r>
                        <a:rPr sz="550" spc="15" dirty="0">
                          <a:latin typeface="Times New Roman"/>
                          <a:cs typeface="Times New Roman"/>
                        </a:rPr>
                        <a:t>banka </a:t>
                      </a:r>
                      <a:r>
                        <a:rPr sz="550" spc="20" dirty="0">
                          <a:latin typeface="Times New Roman"/>
                          <a:cs typeface="Times New Roman"/>
                        </a:rPr>
                        <a:t>da bu </a:t>
                      </a:r>
                      <a:r>
                        <a:rPr sz="550" spc="10" dirty="0">
                          <a:latin typeface="Times New Roman"/>
                          <a:cs typeface="Times New Roman"/>
                        </a:rPr>
                        <a:t>tasarruf </a:t>
                      </a:r>
                      <a:r>
                        <a:rPr sz="550" spc="15" dirty="0">
                          <a:latin typeface="Times New Roman"/>
                          <a:cs typeface="Times New Roman"/>
                        </a:rPr>
                        <a:t>için </a:t>
                      </a:r>
                      <a:r>
                        <a:rPr sz="550" spc="10" dirty="0">
                          <a:latin typeface="Times New Roman"/>
                          <a:cs typeface="Times New Roman"/>
                        </a:rPr>
                        <a:t>yıllık </a:t>
                      </a:r>
                      <a:r>
                        <a:rPr sz="550" spc="20" dirty="0">
                          <a:latin typeface="Times New Roman"/>
                          <a:cs typeface="Times New Roman"/>
                        </a:rPr>
                        <a:t>%14 </a:t>
                      </a:r>
                      <a:r>
                        <a:rPr sz="550" spc="5" dirty="0">
                          <a:latin typeface="Times New Roman"/>
                          <a:cs typeface="Times New Roman"/>
                        </a:rPr>
                        <a:t>faiz  </a:t>
                      </a:r>
                      <a:r>
                        <a:rPr sz="550" spc="10" dirty="0">
                          <a:latin typeface="Times New Roman"/>
                          <a:cs typeface="Times New Roman"/>
                        </a:rPr>
                        <a:t>uygulasa Sayın </a:t>
                      </a:r>
                      <a:r>
                        <a:rPr sz="550" spc="15" dirty="0">
                          <a:latin typeface="Times New Roman"/>
                          <a:cs typeface="Times New Roman"/>
                        </a:rPr>
                        <a:t>Hakyemezin </a:t>
                      </a:r>
                      <a:r>
                        <a:rPr sz="550" spc="10" dirty="0">
                          <a:latin typeface="Times New Roman"/>
                          <a:cs typeface="Times New Roman"/>
                        </a:rPr>
                        <a:t>parasına </a:t>
                      </a:r>
                      <a:r>
                        <a:rPr sz="550" spc="15" dirty="0">
                          <a:latin typeface="Times New Roman"/>
                          <a:cs typeface="Times New Roman"/>
                        </a:rPr>
                        <a:t>hiç dokunmadan üçüncü </a:t>
                      </a:r>
                      <a:r>
                        <a:rPr sz="550" spc="10" dirty="0">
                          <a:latin typeface="Times New Roman"/>
                          <a:cs typeface="Times New Roman"/>
                        </a:rPr>
                        <a:t>yılın </a:t>
                      </a:r>
                      <a:r>
                        <a:rPr sz="550" spc="15" dirty="0">
                          <a:latin typeface="Times New Roman"/>
                          <a:cs typeface="Times New Roman"/>
                        </a:rPr>
                        <a:t>sonunda </a:t>
                      </a:r>
                      <a:r>
                        <a:rPr sz="550" spc="165" dirty="0">
                          <a:latin typeface="Times New Roman"/>
                          <a:cs typeface="Times New Roman"/>
                        </a:rPr>
                        <a:t> </a:t>
                      </a:r>
                      <a:r>
                        <a:rPr sz="550" spc="15" dirty="0">
                          <a:latin typeface="Times New Roman"/>
                          <a:cs typeface="Times New Roman"/>
                        </a:rPr>
                        <a:t>hesabında </a:t>
                      </a:r>
                      <a:r>
                        <a:rPr sz="550" spc="10" dirty="0">
                          <a:latin typeface="Times New Roman"/>
                          <a:cs typeface="Times New Roman"/>
                        </a:rPr>
                        <a:t>kaç lirası</a:t>
                      </a:r>
                      <a:r>
                        <a:rPr sz="550" spc="-30" dirty="0">
                          <a:latin typeface="Times New Roman"/>
                          <a:cs typeface="Times New Roman"/>
                        </a:rPr>
                        <a:t> </a:t>
                      </a:r>
                      <a:r>
                        <a:rPr sz="550" spc="15" dirty="0">
                          <a:latin typeface="Times New Roman"/>
                          <a:cs typeface="Times New Roman"/>
                        </a:rPr>
                        <a:t>olur?</a:t>
                      </a:r>
                      <a:endParaRPr sz="55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600">
                        <a:latin typeface="Times New Roman"/>
                        <a:cs typeface="Times New Roman"/>
                      </a:endParaRPr>
                    </a:p>
                    <a:p>
                      <a:pPr marL="27305" marR="142240" algn="just">
                        <a:lnSpc>
                          <a:spcPct val="107200"/>
                        </a:lnSpc>
                      </a:pPr>
                      <a:r>
                        <a:rPr sz="550" spc="15" dirty="0">
                          <a:latin typeface="Times New Roman"/>
                          <a:cs typeface="Times New Roman"/>
                        </a:rPr>
                        <a:t>Dönemlik </a:t>
                      </a:r>
                      <a:r>
                        <a:rPr sz="550" spc="10" dirty="0">
                          <a:latin typeface="Times New Roman"/>
                          <a:cs typeface="Times New Roman"/>
                        </a:rPr>
                        <a:t>(üç aylık) faiz </a:t>
                      </a:r>
                      <a:r>
                        <a:rPr sz="550" spc="15" dirty="0">
                          <a:latin typeface="Times New Roman"/>
                          <a:cs typeface="Times New Roman"/>
                        </a:rPr>
                        <a:t>oranın </a:t>
                      </a:r>
                      <a:r>
                        <a:rPr sz="550" spc="10" dirty="0">
                          <a:latin typeface="Times New Roman"/>
                          <a:cs typeface="Times New Roman"/>
                        </a:rPr>
                        <a:t>i </a:t>
                      </a:r>
                      <a:r>
                        <a:rPr sz="550" spc="20" dirty="0">
                          <a:latin typeface="Times New Roman"/>
                          <a:cs typeface="Times New Roman"/>
                        </a:rPr>
                        <a:t>= 14 </a:t>
                      </a:r>
                      <a:r>
                        <a:rPr sz="550" spc="10" dirty="0">
                          <a:latin typeface="Times New Roman"/>
                          <a:cs typeface="Times New Roman"/>
                        </a:rPr>
                        <a:t>/ </a:t>
                      </a:r>
                      <a:r>
                        <a:rPr sz="550" spc="20" dirty="0">
                          <a:latin typeface="Times New Roman"/>
                          <a:cs typeface="Times New Roman"/>
                        </a:rPr>
                        <a:t>400 </a:t>
                      </a:r>
                      <a:r>
                        <a:rPr sz="550" spc="10" dirty="0">
                          <a:latin typeface="Times New Roman"/>
                          <a:cs typeface="Times New Roman"/>
                        </a:rPr>
                        <a:t>(bir yılda </a:t>
                      </a:r>
                      <a:r>
                        <a:rPr sz="550" spc="15" dirty="0">
                          <a:latin typeface="Times New Roman"/>
                          <a:cs typeface="Times New Roman"/>
                        </a:rPr>
                        <a:t>dört </a:t>
                      </a:r>
                      <a:r>
                        <a:rPr sz="550" spc="20" dirty="0">
                          <a:latin typeface="Times New Roman"/>
                          <a:cs typeface="Times New Roman"/>
                        </a:rPr>
                        <a:t>üç </a:t>
                      </a:r>
                      <a:r>
                        <a:rPr sz="550" spc="10" dirty="0">
                          <a:latin typeface="Times New Roman"/>
                          <a:cs typeface="Times New Roman"/>
                        </a:rPr>
                        <a:t>aylık </a:t>
                      </a:r>
                      <a:r>
                        <a:rPr sz="550" spc="20" dirty="0">
                          <a:latin typeface="Times New Roman"/>
                          <a:cs typeface="Times New Roman"/>
                        </a:rPr>
                        <a:t>dönem  </a:t>
                      </a:r>
                      <a:r>
                        <a:rPr sz="550" spc="15" dirty="0">
                          <a:latin typeface="Times New Roman"/>
                          <a:cs typeface="Times New Roman"/>
                        </a:rPr>
                        <a:t>olduğundan </a:t>
                      </a:r>
                      <a:r>
                        <a:rPr sz="550" spc="20" dirty="0">
                          <a:latin typeface="Times New Roman"/>
                          <a:cs typeface="Times New Roman"/>
                        </a:rPr>
                        <a:t>100 </a:t>
                      </a:r>
                      <a:r>
                        <a:rPr sz="550" spc="15" dirty="0">
                          <a:latin typeface="Times New Roman"/>
                          <a:cs typeface="Times New Roman"/>
                        </a:rPr>
                        <a:t>x 4 </a:t>
                      </a:r>
                      <a:r>
                        <a:rPr sz="550" spc="20" dirty="0">
                          <a:latin typeface="Times New Roman"/>
                          <a:cs typeface="Times New Roman"/>
                        </a:rPr>
                        <a:t>= 400) = </a:t>
                      </a:r>
                      <a:r>
                        <a:rPr sz="550" spc="15" dirty="0">
                          <a:latin typeface="Times New Roman"/>
                          <a:cs typeface="Times New Roman"/>
                        </a:rPr>
                        <a:t>0,035 n </a:t>
                      </a:r>
                      <a:r>
                        <a:rPr sz="550" spc="20" dirty="0">
                          <a:latin typeface="Times New Roman"/>
                          <a:cs typeface="Times New Roman"/>
                        </a:rPr>
                        <a:t>= </a:t>
                      </a:r>
                      <a:r>
                        <a:rPr sz="550" spc="15" dirty="0">
                          <a:latin typeface="Times New Roman"/>
                          <a:cs typeface="Times New Roman"/>
                        </a:rPr>
                        <a:t>3 x 4 </a:t>
                      </a:r>
                      <a:r>
                        <a:rPr sz="550" spc="20" dirty="0">
                          <a:latin typeface="Times New Roman"/>
                          <a:cs typeface="Times New Roman"/>
                        </a:rPr>
                        <a:t>= 12 dönem.</a:t>
                      </a:r>
                      <a:endParaRPr sz="550">
                        <a:latin typeface="Times New Roman"/>
                        <a:cs typeface="Times New Roman"/>
                      </a:endParaRPr>
                    </a:p>
                    <a:p>
                      <a:pPr>
                        <a:lnSpc>
                          <a:spcPct val="100000"/>
                        </a:lnSpc>
                        <a:spcBef>
                          <a:spcPts val="55"/>
                        </a:spcBef>
                      </a:pPr>
                      <a:endParaRPr sz="600">
                        <a:latin typeface="Times New Roman"/>
                        <a:cs typeface="Times New Roman"/>
                      </a:endParaRPr>
                    </a:p>
                    <a:p>
                      <a:pPr marL="27305" algn="just">
                        <a:lnSpc>
                          <a:spcPct val="100000"/>
                        </a:lnSpc>
                      </a:pPr>
                      <a:r>
                        <a:rPr sz="550" spc="15" dirty="0">
                          <a:latin typeface="Times New Roman"/>
                          <a:cs typeface="Times New Roman"/>
                        </a:rPr>
                        <a:t>Gelecek </a:t>
                      </a:r>
                      <a:r>
                        <a:rPr sz="550" spc="10" dirty="0">
                          <a:latin typeface="Times New Roman"/>
                          <a:cs typeface="Times New Roman"/>
                        </a:rPr>
                        <a:t>Değer </a:t>
                      </a:r>
                      <a:r>
                        <a:rPr sz="550" spc="20" dirty="0">
                          <a:latin typeface="Times New Roman"/>
                          <a:cs typeface="Times New Roman"/>
                        </a:rPr>
                        <a:t>= 15.000 </a:t>
                      </a:r>
                      <a:r>
                        <a:rPr sz="550" spc="15" dirty="0">
                          <a:latin typeface="Times New Roman"/>
                          <a:cs typeface="Times New Roman"/>
                        </a:rPr>
                        <a:t>x</a:t>
                      </a:r>
                      <a:r>
                        <a:rPr sz="550" spc="-80" dirty="0">
                          <a:latin typeface="Times New Roman"/>
                          <a:cs typeface="Times New Roman"/>
                        </a:rPr>
                        <a:t> </a:t>
                      </a:r>
                      <a:r>
                        <a:rPr sz="550" spc="15" dirty="0">
                          <a:latin typeface="Times New Roman"/>
                          <a:cs typeface="Times New Roman"/>
                        </a:rPr>
                        <a:t>(1+0,035)¹²</a:t>
                      </a:r>
                      <a:endParaRPr sz="550">
                        <a:latin typeface="Times New Roman"/>
                        <a:cs typeface="Times New Roman"/>
                      </a:endParaRPr>
                    </a:p>
                    <a:p>
                      <a:pPr marL="493395">
                        <a:lnSpc>
                          <a:spcPct val="100000"/>
                        </a:lnSpc>
                        <a:spcBef>
                          <a:spcPts val="50"/>
                        </a:spcBef>
                      </a:pPr>
                      <a:r>
                        <a:rPr sz="550" spc="20" dirty="0">
                          <a:latin typeface="Times New Roman"/>
                          <a:cs typeface="Times New Roman"/>
                        </a:rPr>
                        <a:t>=</a:t>
                      </a:r>
                      <a:r>
                        <a:rPr sz="550" spc="-5" dirty="0">
                          <a:latin typeface="Times New Roman"/>
                          <a:cs typeface="Times New Roman"/>
                        </a:rPr>
                        <a:t> </a:t>
                      </a:r>
                      <a:r>
                        <a:rPr sz="550" spc="20" dirty="0">
                          <a:latin typeface="Times New Roman"/>
                          <a:cs typeface="Times New Roman"/>
                        </a:rPr>
                        <a:t>22.666TL</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dirty="0"/>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p>
                      <a:pPr marL="27305">
                        <a:lnSpc>
                          <a:spcPct val="100000"/>
                        </a:lnSpc>
                        <a:spcBef>
                          <a:spcPts val="625"/>
                        </a:spcBef>
                      </a:pPr>
                      <a:r>
                        <a:rPr sz="700" b="1" dirty="0">
                          <a:solidFill>
                            <a:srgbClr val="FF0000"/>
                          </a:solidFill>
                          <a:latin typeface="Times New Roman"/>
                          <a:cs typeface="Times New Roman"/>
                        </a:rPr>
                        <a:t>Finansal </a:t>
                      </a:r>
                      <a:r>
                        <a:rPr sz="700" b="1" spc="-5" dirty="0">
                          <a:solidFill>
                            <a:srgbClr val="FF0000"/>
                          </a:solidFill>
                          <a:latin typeface="Times New Roman"/>
                          <a:cs typeface="Times New Roman"/>
                        </a:rPr>
                        <a:t>Tabloların Niteliksel Özellikleri;</a:t>
                      </a:r>
                      <a:endParaRPr sz="700">
                        <a:latin typeface="Times New Roman"/>
                        <a:cs typeface="Times New Roman"/>
                      </a:endParaRPr>
                    </a:p>
                    <a:p>
                      <a:pPr marL="27305" marR="143510">
                        <a:lnSpc>
                          <a:spcPct val="105500"/>
                        </a:lnSpc>
                        <a:spcBef>
                          <a:spcPts val="145"/>
                        </a:spcBef>
                      </a:pPr>
                      <a:r>
                        <a:rPr sz="550" spc="10" dirty="0">
                          <a:latin typeface="Times New Roman"/>
                          <a:cs typeface="Times New Roman"/>
                        </a:rPr>
                        <a:t>Finansal tablolarda </a:t>
                      </a:r>
                      <a:r>
                        <a:rPr sz="550" spc="5" dirty="0">
                          <a:latin typeface="Times New Roman"/>
                          <a:cs typeface="Times New Roman"/>
                        </a:rPr>
                        <a:t>yer </a:t>
                      </a:r>
                      <a:r>
                        <a:rPr sz="550" spc="10" dirty="0">
                          <a:latin typeface="Times New Roman"/>
                          <a:cs typeface="Times New Roman"/>
                        </a:rPr>
                        <a:t>alan bilgilerin </a:t>
                      </a:r>
                      <a:r>
                        <a:rPr sz="550" spc="5" dirty="0">
                          <a:latin typeface="Times New Roman"/>
                          <a:cs typeface="Times New Roman"/>
                        </a:rPr>
                        <a:t>karar </a:t>
                      </a:r>
                      <a:r>
                        <a:rPr sz="550" spc="10" dirty="0">
                          <a:latin typeface="Times New Roman"/>
                          <a:cs typeface="Times New Roman"/>
                        </a:rPr>
                        <a:t>vericiler tarafından </a:t>
                      </a:r>
                      <a:r>
                        <a:rPr sz="550" spc="15" dirty="0">
                          <a:latin typeface="Times New Roman"/>
                          <a:cs typeface="Times New Roman"/>
                        </a:rPr>
                        <a:t>en </a:t>
                      </a:r>
                      <a:r>
                        <a:rPr sz="550" spc="5" dirty="0">
                          <a:latin typeface="Times New Roman"/>
                          <a:cs typeface="Times New Roman"/>
                        </a:rPr>
                        <a:t>iyi </a:t>
                      </a:r>
                      <a:r>
                        <a:rPr sz="550" spc="10" dirty="0">
                          <a:latin typeface="Times New Roman"/>
                          <a:cs typeface="Times New Roman"/>
                        </a:rPr>
                        <a:t>şekilde  ve</a:t>
                      </a:r>
                      <a:r>
                        <a:rPr sz="550" dirty="0">
                          <a:latin typeface="Times New Roman"/>
                          <a:cs typeface="Times New Roman"/>
                        </a:rPr>
                        <a:t> </a:t>
                      </a:r>
                      <a:r>
                        <a:rPr sz="550" spc="10" dirty="0">
                          <a:latin typeface="Times New Roman"/>
                          <a:cs typeface="Times New Roman"/>
                        </a:rPr>
                        <a:t>süratle</a:t>
                      </a:r>
                      <a:r>
                        <a:rPr sz="550" spc="-5" dirty="0">
                          <a:latin typeface="Times New Roman"/>
                          <a:cs typeface="Times New Roman"/>
                        </a:rPr>
                        <a:t> </a:t>
                      </a:r>
                      <a:r>
                        <a:rPr sz="550" spc="15" dirty="0">
                          <a:latin typeface="Times New Roman"/>
                          <a:cs typeface="Times New Roman"/>
                        </a:rPr>
                        <a:t>kullanılabilmesi</a:t>
                      </a:r>
                      <a:r>
                        <a:rPr sz="550" spc="-45" dirty="0">
                          <a:latin typeface="Times New Roman"/>
                          <a:cs typeface="Times New Roman"/>
                        </a:rPr>
                        <a:t> </a:t>
                      </a:r>
                      <a:r>
                        <a:rPr sz="550" spc="15" dirty="0">
                          <a:latin typeface="Times New Roman"/>
                          <a:cs typeface="Times New Roman"/>
                        </a:rPr>
                        <a:t>için</a:t>
                      </a:r>
                      <a:r>
                        <a:rPr sz="550" spc="-5" dirty="0">
                          <a:latin typeface="Times New Roman"/>
                          <a:cs typeface="Times New Roman"/>
                        </a:rPr>
                        <a:t> </a:t>
                      </a:r>
                      <a:r>
                        <a:rPr sz="550" spc="20" dirty="0">
                          <a:latin typeface="Times New Roman"/>
                          <a:cs typeface="Times New Roman"/>
                        </a:rPr>
                        <a:t>bu</a:t>
                      </a:r>
                      <a:r>
                        <a:rPr sz="550" spc="-5" dirty="0">
                          <a:latin typeface="Times New Roman"/>
                          <a:cs typeface="Times New Roman"/>
                        </a:rPr>
                        <a:t> </a:t>
                      </a:r>
                      <a:r>
                        <a:rPr sz="550" spc="10" dirty="0">
                          <a:latin typeface="Times New Roman"/>
                          <a:cs typeface="Times New Roman"/>
                        </a:rPr>
                        <a:t>tabloların;</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0" dirty="0">
                          <a:latin typeface="Times New Roman"/>
                          <a:cs typeface="Times New Roman"/>
                        </a:rPr>
                        <a:t>Anlaşılabilir,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İhtiyaca</a:t>
                      </a:r>
                      <a:r>
                        <a:rPr sz="550" spc="15" dirty="0">
                          <a:latin typeface="Times New Roman"/>
                          <a:cs typeface="Times New Roman"/>
                        </a:rPr>
                        <a:t> </a:t>
                      </a:r>
                      <a:r>
                        <a:rPr sz="550" spc="10" dirty="0">
                          <a:latin typeface="Times New Roman"/>
                          <a:cs typeface="Times New Roman"/>
                        </a:rPr>
                        <a:t>uygun,</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5" dirty="0">
                          <a:latin typeface="Times New Roman"/>
                          <a:cs typeface="Times New Roman"/>
                        </a:rPr>
                        <a:t>Güvenilir,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Karşılaştırılabilir</a:t>
                      </a:r>
                      <a:r>
                        <a:rPr sz="550" spc="-30" dirty="0">
                          <a:latin typeface="Times New Roman"/>
                          <a:cs typeface="Times New Roman"/>
                        </a:rPr>
                        <a:t> </a:t>
                      </a:r>
                      <a:r>
                        <a:rPr sz="550" spc="15" dirty="0">
                          <a:latin typeface="Times New Roman"/>
                          <a:cs typeface="Times New Roman"/>
                        </a:rPr>
                        <a:t>olması,</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5" dirty="0">
                          <a:latin typeface="Times New Roman"/>
                          <a:cs typeface="Times New Roman"/>
                        </a:rPr>
                        <a:t>Zamanında düzenlenmesi</a:t>
                      </a:r>
                      <a:r>
                        <a:rPr sz="550" spc="-65" dirty="0">
                          <a:latin typeface="Times New Roman"/>
                          <a:cs typeface="Times New Roman"/>
                        </a:rPr>
                        <a:t> </a:t>
                      </a:r>
                      <a:r>
                        <a:rPr sz="550" spc="10" dirty="0">
                          <a:latin typeface="Times New Roman"/>
                          <a:cs typeface="Times New Roman"/>
                        </a:rPr>
                        <a:t>gerekir.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1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781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30"/>
                        </a:spcBef>
                      </a:pPr>
                      <a:endParaRPr sz="650">
                        <a:latin typeface="Times New Roman"/>
                        <a:cs typeface="Times New Roman"/>
                      </a:endParaRPr>
                    </a:p>
                    <a:p>
                      <a:pPr marL="27305" marR="81915" algn="just">
                        <a:lnSpc>
                          <a:spcPct val="106000"/>
                        </a:lnSpc>
                        <a:buClr>
                          <a:srgbClr val="000000"/>
                        </a:buClr>
                        <a:buAutoNum type="arabicPlain"/>
                        <a:tabLst>
                          <a:tab pos="116205" algn="l"/>
                        </a:tabLst>
                      </a:pPr>
                      <a:r>
                        <a:rPr sz="500" b="1" spc="5" dirty="0">
                          <a:solidFill>
                            <a:srgbClr val="FF0000"/>
                          </a:solidFill>
                          <a:latin typeface="Times New Roman"/>
                          <a:cs typeface="Times New Roman"/>
                        </a:rPr>
                        <a:t>Anlaşılabilirlik; </a:t>
                      </a:r>
                      <a:r>
                        <a:rPr sz="500" spc="5" dirty="0">
                          <a:latin typeface="Times New Roman"/>
                          <a:cs typeface="Times New Roman"/>
                        </a:rPr>
                        <a:t>Finansal tablolarda </a:t>
                      </a:r>
                      <a:r>
                        <a:rPr sz="500" dirty="0">
                          <a:latin typeface="Times New Roman"/>
                          <a:cs typeface="Times New Roman"/>
                        </a:rPr>
                        <a:t>yer </a:t>
                      </a:r>
                      <a:r>
                        <a:rPr sz="500" spc="15" dirty="0">
                          <a:latin typeface="Times New Roman"/>
                          <a:cs typeface="Times New Roman"/>
                        </a:rPr>
                        <a:t>alan </a:t>
                      </a:r>
                      <a:r>
                        <a:rPr sz="500" spc="5" dirty="0">
                          <a:latin typeface="Times New Roman"/>
                          <a:cs typeface="Times New Roman"/>
                        </a:rPr>
                        <a:t>bilgilerin kullanıcılar tarafından </a:t>
                      </a:r>
                      <a:r>
                        <a:rPr sz="500" spc="15" dirty="0">
                          <a:latin typeface="Times New Roman"/>
                          <a:cs typeface="Times New Roman"/>
                        </a:rPr>
                        <a:t>tam  </a:t>
                      </a:r>
                      <a:r>
                        <a:rPr sz="500" spc="5" dirty="0">
                          <a:latin typeface="Times New Roman"/>
                          <a:cs typeface="Times New Roman"/>
                        </a:rPr>
                        <a:t>olarak anlaşılabilir</a:t>
                      </a:r>
                      <a:r>
                        <a:rPr sz="500" spc="25" dirty="0">
                          <a:latin typeface="Times New Roman"/>
                          <a:cs typeface="Times New Roman"/>
                        </a:rPr>
                        <a:t> </a:t>
                      </a:r>
                      <a:r>
                        <a:rPr sz="500" dirty="0">
                          <a:latin typeface="Times New Roman"/>
                          <a:cs typeface="Times New Roman"/>
                        </a:rPr>
                        <a:t>olmalarıdır.</a:t>
                      </a:r>
                      <a:endParaRPr sz="500">
                        <a:latin typeface="Times New Roman"/>
                        <a:cs typeface="Times New Roman"/>
                      </a:endParaRPr>
                    </a:p>
                    <a:p>
                      <a:pPr marL="27305" marR="81915" algn="just">
                        <a:lnSpc>
                          <a:spcPct val="106000"/>
                        </a:lnSpc>
                        <a:buClr>
                          <a:srgbClr val="000000"/>
                        </a:buClr>
                        <a:buAutoNum type="arabicPlain"/>
                        <a:tabLst>
                          <a:tab pos="116205" algn="l"/>
                        </a:tabLst>
                      </a:pPr>
                      <a:r>
                        <a:rPr sz="500" b="1" spc="5" dirty="0">
                          <a:solidFill>
                            <a:srgbClr val="FF0000"/>
                          </a:solidFill>
                          <a:latin typeface="Times New Roman"/>
                          <a:cs typeface="Times New Roman"/>
                        </a:rPr>
                        <a:t>İhtiyaca </a:t>
                      </a:r>
                      <a:r>
                        <a:rPr sz="500" b="1" spc="10" dirty="0">
                          <a:solidFill>
                            <a:srgbClr val="FF0000"/>
                          </a:solidFill>
                          <a:latin typeface="Times New Roman"/>
                          <a:cs typeface="Times New Roman"/>
                        </a:rPr>
                        <a:t>Uygunluk; </a:t>
                      </a:r>
                      <a:r>
                        <a:rPr sz="500" spc="5" dirty="0">
                          <a:latin typeface="Times New Roman"/>
                          <a:cs typeface="Times New Roman"/>
                        </a:rPr>
                        <a:t>Finansal tablolarda </a:t>
                      </a:r>
                      <a:r>
                        <a:rPr sz="500" spc="10" dirty="0">
                          <a:latin typeface="Times New Roman"/>
                          <a:cs typeface="Times New Roman"/>
                        </a:rPr>
                        <a:t>yer alan </a:t>
                      </a:r>
                      <a:r>
                        <a:rPr sz="500" spc="5" dirty="0">
                          <a:latin typeface="Times New Roman"/>
                          <a:cs typeface="Times New Roman"/>
                        </a:rPr>
                        <a:t>bilgilerin faydalı </a:t>
                      </a:r>
                      <a:r>
                        <a:rPr sz="500" spc="10" dirty="0">
                          <a:latin typeface="Times New Roman"/>
                          <a:cs typeface="Times New Roman"/>
                        </a:rPr>
                        <a:t>olabilmesi için  </a:t>
                      </a:r>
                      <a:r>
                        <a:rPr sz="500" spc="5" dirty="0">
                          <a:latin typeface="Times New Roman"/>
                          <a:cs typeface="Times New Roman"/>
                        </a:rPr>
                        <a:t>kullanıcıların karar aşamasındaki ihtiyaçlarına </a:t>
                      </a:r>
                      <a:r>
                        <a:rPr sz="500" dirty="0">
                          <a:latin typeface="Times New Roman"/>
                          <a:cs typeface="Times New Roman"/>
                        </a:rPr>
                        <a:t>uygun olması</a:t>
                      </a:r>
                      <a:r>
                        <a:rPr sz="500" spc="90" dirty="0">
                          <a:latin typeface="Times New Roman"/>
                          <a:cs typeface="Times New Roman"/>
                        </a:rPr>
                        <a:t> </a:t>
                      </a:r>
                      <a:r>
                        <a:rPr sz="500" dirty="0">
                          <a:latin typeface="Times New Roman"/>
                          <a:cs typeface="Times New Roman"/>
                        </a:rPr>
                        <a:t>gerekir.</a:t>
                      </a:r>
                      <a:endParaRPr sz="500">
                        <a:latin typeface="Times New Roman"/>
                        <a:cs typeface="Times New Roman"/>
                      </a:endParaRPr>
                    </a:p>
                    <a:p>
                      <a:pPr marL="27305" marR="83185" algn="just">
                        <a:lnSpc>
                          <a:spcPct val="105000"/>
                        </a:lnSpc>
                        <a:spcBef>
                          <a:spcPts val="5"/>
                        </a:spcBef>
                        <a:buClr>
                          <a:srgbClr val="000000"/>
                        </a:buClr>
                        <a:buAutoNum type="arabicPlain"/>
                        <a:tabLst>
                          <a:tab pos="108585" algn="l"/>
                        </a:tabLst>
                      </a:pPr>
                      <a:r>
                        <a:rPr sz="500" b="1" spc="5" dirty="0">
                          <a:solidFill>
                            <a:srgbClr val="FF0000"/>
                          </a:solidFill>
                          <a:latin typeface="Times New Roman"/>
                          <a:cs typeface="Times New Roman"/>
                        </a:rPr>
                        <a:t>Güvenilirlik; </a:t>
                      </a:r>
                      <a:r>
                        <a:rPr sz="500" spc="10" dirty="0">
                          <a:latin typeface="Times New Roman"/>
                          <a:cs typeface="Times New Roman"/>
                        </a:rPr>
                        <a:t>Bilgi önemli </a:t>
                      </a:r>
                      <a:r>
                        <a:rPr sz="500" spc="5" dirty="0">
                          <a:latin typeface="Times New Roman"/>
                          <a:cs typeface="Times New Roman"/>
                        </a:rPr>
                        <a:t>hatalar içermiyorsa, önyargılı değilse ve belli bir </a:t>
                      </a:r>
                      <a:r>
                        <a:rPr sz="500" spc="10" dirty="0">
                          <a:latin typeface="Times New Roman"/>
                          <a:cs typeface="Times New Roman"/>
                        </a:rPr>
                        <a:t>konuyu  makul </a:t>
                      </a:r>
                      <a:r>
                        <a:rPr sz="500" spc="5" dirty="0">
                          <a:latin typeface="Times New Roman"/>
                          <a:cs typeface="Times New Roman"/>
                        </a:rPr>
                        <a:t>bir şekilde </a:t>
                      </a:r>
                      <a:r>
                        <a:rPr sz="500" spc="10" dirty="0">
                          <a:latin typeface="Times New Roman"/>
                          <a:cs typeface="Times New Roman"/>
                        </a:rPr>
                        <a:t>açıklamış olduğu </a:t>
                      </a:r>
                      <a:r>
                        <a:rPr sz="500" spc="5" dirty="0">
                          <a:latin typeface="Times New Roman"/>
                          <a:cs typeface="Times New Roman"/>
                        </a:rPr>
                        <a:t>kabul edildiği </a:t>
                      </a:r>
                      <a:r>
                        <a:rPr sz="500" spc="10" dirty="0">
                          <a:latin typeface="Times New Roman"/>
                          <a:cs typeface="Times New Roman"/>
                        </a:rPr>
                        <a:t>için </a:t>
                      </a:r>
                      <a:r>
                        <a:rPr sz="500" spc="5" dirty="0">
                          <a:latin typeface="Times New Roman"/>
                          <a:cs typeface="Times New Roman"/>
                        </a:rPr>
                        <a:t>kullanıcılar tarafından </a:t>
                      </a:r>
                      <a:r>
                        <a:rPr sz="500" spc="15" dirty="0">
                          <a:latin typeface="Times New Roman"/>
                          <a:cs typeface="Times New Roman"/>
                        </a:rPr>
                        <a:t>bu </a:t>
                      </a:r>
                      <a:r>
                        <a:rPr sz="500" spc="10" dirty="0">
                          <a:latin typeface="Times New Roman"/>
                          <a:cs typeface="Times New Roman"/>
                        </a:rPr>
                        <a:t>bilgi  </a:t>
                      </a:r>
                      <a:r>
                        <a:rPr sz="500" spc="5" dirty="0">
                          <a:latin typeface="Times New Roman"/>
                          <a:cs typeface="Times New Roman"/>
                        </a:rPr>
                        <a:t>kullanılacaksa </a:t>
                      </a:r>
                      <a:r>
                        <a:rPr sz="500" dirty="0">
                          <a:latin typeface="Times New Roman"/>
                          <a:cs typeface="Times New Roman"/>
                        </a:rPr>
                        <a:t>bilginin güvenilirlik </a:t>
                      </a:r>
                      <a:r>
                        <a:rPr sz="500" spc="5" dirty="0">
                          <a:latin typeface="Times New Roman"/>
                          <a:cs typeface="Times New Roman"/>
                        </a:rPr>
                        <a:t>özelliğinden </a:t>
                      </a:r>
                      <a:r>
                        <a:rPr sz="500" spc="10" dirty="0">
                          <a:latin typeface="Times New Roman"/>
                          <a:cs typeface="Times New Roman"/>
                        </a:rPr>
                        <a:t>söz</a:t>
                      </a:r>
                      <a:r>
                        <a:rPr sz="500" spc="-70" dirty="0">
                          <a:latin typeface="Times New Roman"/>
                          <a:cs typeface="Times New Roman"/>
                        </a:rPr>
                        <a:t> </a:t>
                      </a:r>
                      <a:r>
                        <a:rPr sz="500" spc="5" dirty="0">
                          <a:latin typeface="Times New Roman"/>
                          <a:cs typeface="Times New Roman"/>
                        </a:rPr>
                        <a:t>edilebilir.</a:t>
                      </a:r>
                      <a:endParaRPr sz="500">
                        <a:latin typeface="Times New Roman"/>
                        <a:cs typeface="Times New Roman"/>
                      </a:endParaRPr>
                    </a:p>
                    <a:p>
                      <a:pPr marL="27305" marR="84455" algn="just">
                        <a:lnSpc>
                          <a:spcPct val="106000"/>
                        </a:lnSpc>
                        <a:buClr>
                          <a:srgbClr val="000000"/>
                        </a:buClr>
                        <a:buAutoNum type="arabicPlain"/>
                        <a:tabLst>
                          <a:tab pos="132715" algn="l"/>
                        </a:tabLst>
                      </a:pPr>
                      <a:r>
                        <a:rPr sz="500" b="1" spc="5" dirty="0">
                          <a:solidFill>
                            <a:srgbClr val="FF0000"/>
                          </a:solidFill>
                          <a:latin typeface="Times New Roman"/>
                          <a:cs typeface="Times New Roman"/>
                        </a:rPr>
                        <a:t>Karşılaştırılabilirlik; </a:t>
                      </a:r>
                      <a:r>
                        <a:rPr sz="500" spc="15" dirty="0">
                          <a:latin typeface="Times New Roman"/>
                          <a:cs typeface="Times New Roman"/>
                        </a:rPr>
                        <a:t>Bu  </a:t>
                      </a:r>
                      <a:r>
                        <a:rPr sz="500" spc="5" dirty="0">
                          <a:latin typeface="Times New Roman"/>
                          <a:cs typeface="Times New Roman"/>
                        </a:rPr>
                        <a:t>özellik dolayısıyla </a:t>
                      </a:r>
                      <a:r>
                        <a:rPr sz="500" spc="10" dirty="0">
                          <a:latin typeface="Times New Roman"/>
                          <a:cs typeface="Times New Roman"/>
                        </a:rPr>
                        <a:t>sektör </a:t>
                      </a:r>
                      <a:r>
                        <a:rPr sz="500" spc="5" dirty="0">
                          <a:latin typeface="Times New Roman"/>
                          <a:cs typeface="Times New Roman"/>
                        </a:rPr>
                        <a:t>içerisinde </a:t>
                      </a:r>
                      <a:r>
                        <a:rPr sz="500" spc="10" dirty="0">
                          <a:latin typeface="Times New Roman"/>
                          <a:cs typeface="Times New Roman"/>
                        </a:rPr>
                        <a:t>yaşanan </a:t>
                      </a:r>
                      <a:r>
                        <a:rPr sz="500" spc="5" dirty="0">
                          <a:latin typeface="Times New Roman"/>
                          <a:cs typeface="Times New Roman"/>
                        </a:rPr>
                        <a:t>benzer  işlemlerin finansal etkilerinin </a:t>
                      </a:r>
                      <a:r>
                        <a:rPr sz="500" spc="10" dirty="0">
                          <a:latin typeface="Times New Roman"/>
                          <a:cs typeface="Times New Roman"/>
                        </a:rPr>
                        <a:t>hem </a:t>
                      </a:r>
                      <a:r>
                        <a:rPr sz="500" spc="15" dirty="0">
                          <a:latin typeface="Times New Roman"/>
                          <a:cs typeface="Times New Roman"/>
                        </a:rPr>
                        <a:t>bu </a:t>
                      </a:r>
                      <a:r>
                        <a:rPr sz="500" spc="10" dirty="0">
                          <a:latin typeface="Times New Roman"/>
                          <a:cs typeface="Times New Roman"/>
                        </a:rPr>
                        <a:t>işletmede </a:t>
                      </a:r>
                      <a:r>
                        <a:rPr sz="500" spc="15" dirty="0">
                          <a:latin typeface="Times New Roman"/>
                          <a:cs typeface="Times New Roman"/>
                        </a:rPr>
                        <a:t>hem  </a:t>
                      </a:r>
                      <a:r>
                        <a:rPr sz="500" spc="10" dirty="0">
                          <a:latin typeface="Times New Roman"/>
                          <a:cs typeface="Times New Roman"/>
                        </a:rPr>
                        <a:t>de </a:t>
                      </a:r>
                      <a:r>
                        <a:rPr sz="500" spc="5" dirty="0">
                          <a:latin typeface="Times New Roman"/>
                          <a:cs typeface="Times New Roman"/>
                        </a:rPr>
                        <a:t>diğer </a:t>
                      </a:r>
                      <a:r>
                        <a:rPr sz="500" spc="10" dirty="0">
                          <a:latin typeface="Times New Roman"/>
                          <a:cs typeface="Times New Roman"/>
                        </a:rPr>
                        <a:t>işletmelerde </a:t>
                      </a:r>
                      <a:r>
                        <a:rPr sz="500" spc="5" dirty="0">
                          <a:latin typeface="Times New Roman"/>
                          <a:cs typeface="Times New Roman"/>
                        </a:rPr>
                        <a:t>nasıl  ölçümlendiği ve </a:t>
                      </a:r>
                      <a:r>
                        <a:rPr sz="500" dirty="0">
                          <a:latin typeface="Times New Roman"/>
                          <a:cs typeface="Times New Roman"/>
                        </a:rPr>
                        <a:t>gösterildiği </a:t>
                      </a:r>
                      <a:r>
                        <a:rPr sz="500" spc="5" dirty="0">
                          <a:latin typeface="Times New Roman"/>
                          <a:cs typeface="Times New Roman"/>
                        </a:rPr>
                        <a:t>zaman </a:t>
                      </a:r>
                      <a:r>
                        <a:rPr sz="500" dirty="0">
                          <a:latin typeface="Times New Roman"/>
                          <a:cs typeface="Times New Roman"/>
                        </a:rPr>
                        <a:t>içerisinde, </a:t>
                      </a:r>
                      <a:r>
                        <a:rPr sz="500" spc="5" dirty="0">
                          <a:latin typeface="Times New Roman"/>
                          <a:cs typeface="Times New Roman"/>
                        </a:rPr>
                        <a:t>istikrarlı bir </a:t>
                      </a:r>
                      <a:r>
                        <a:rPr sz="500" dirty="0">
                          <a:latin typeface="Times New Roman"/>
                          <a:cs typeface="Times New Roman"/>
                        </a:rPr>
                        <a:t>şekilde </a:t>
                      </a:r>
                      <a:r>
                        <a:rPr sz="500" spc="5" dirty="0">
                          <a:latin typeface="Times New Roman"/>
                          <a:cs typeface="Times New Roman"/>
                        </a:rPr>
                        <a:t>takip</a:t>
                      </a:r>
                      <a:r>
                        <a:rPr sz="500" spc="40" dirty="0">
                          <a:latin typeface="Times New Roman"/>
                          <a:cs typeface="Times New Roman"/>
                        </a:rPr>
                        <a:t> </a:t>
                      </a:r>
                      <a:r>
                        <a:rPr sz="500" spc="5" dirty="0">
                          <a:latin typeface="Times New Roman"/>
                          <a:cs typeface="Times New Roman"/>
                        </a:rPr>
                        <a:t>edilebilir.</a:t>
                      </a:r>
                      <a:endParaRPr sz="500">
                        <a:latin typeface="Times New Roman"/>
                        <a:cs typeface="Times New Roman"/>
                      </a:endParaRPr>
                    </a:p>
                    <a:p>
                      <a:pPr>
                        <a:lnSpc>
                          <a:spcPct val="100000"/>
                        </a:lnSpc>
                        <a:spcBef>
                          <a:spcPts val="50"/>
                        </a:spcBef>
                      </a:pPr>
                      <a:endParaRPr sz="500">
                        <a:latin typeface="Times New Roman"/>
                        <a:cs typeface="Times New Roman"/>
                      </a:endParaRPr>
                    </a:p>
                    <a:p>
                      <a:pPr marL="27305" marR="83185" indent="-635" algn="just">
                        <a:lnSpc>
                          <a:spcPct val="105700"/>
                        </a:lnSpc>
                      </a:pPr>
                      <a:r>
                        <a:rPr sz="500" spc="5" dirty="0">
                          <a:latin typeface="Times New Roman"/>
                          <a:cs typeface="Times New Roman"/>
                        </a:rPr>
                        <a:t>***</a:t>
                      </a:r>
                      <a:r>
                        <a:rPr sz="450" spc="5" dirty="0">
                          <a:solidFill>
                            <a:srgbClr val="00AF50"/>
                          </a:solidFill>
                          <a:latin typeface="Times New Roman"/>
                          <a:cs typeface="Times New Roman"/>
                        </a:rPr>
                        <a:t>Finansal tabloları kullanacak </a:t>
                      </a:r>
                      <a:r>
                        <a:rPr sz="450" dirty="0">
                          <a:solidFill>
                            <a:srgbClr val="00AF50"/>
                          </a:solidFill>
                          <a:latin typeface="Times New Roman"/>
                          <a:cs typeface="Times New Roman"/>
                        </a:rPr>
                        <a:t>olanların; bu tabloların neler </a:t>
                      </a:r>
                      <a:r>
                        <a:rPr sz="450" spc="5" dirty="0">
                          <a:solidFill>
                            <a:srgbClr val="00AF50"/>
                          </a:solidFill>
                          <a:latin typeface="Times New Roman"/>
                          <a:cs typeface="Times New Roman"/>
                        </a:rPr>
                        <a:t>olduğunu, hangi </a:t>
                      </a:r>
                      <a:r>
                        <a:rPr sz="450" dirty="0">
                          <a:solidFill>
                            <a:srgbClr val="00AF50"/>
                          </a:solidFill>
                          <a:latin typeface="Times New Roman"/>
                          <a:cs typeface="Times New Roman"/>
                        </a:rPr>
                        <a:t>bilgileri  </a:t>
                      </a:r>
                      <a:r>
                        <a:rPr sz="450" spc="5" dirty="0">
                          <a:solidFill>
                            <a:srgbClr val="00AF50"/>
                          </a:solidFill>
                          <a:latin typeface="Times New Roman"/>
                          <a:cs typeface="Times New Roman"/>
                        </a:rPr>
                        <a:t>sağlayabileceğini ve hangilerini sağlayamayacağını bilmeleri gerekmektedir. Çünkü </a:t>
                      </a:r>
                      <a:r>
                        <a:rPr sz="450" dirty="0">
                          <a:solidFill>
                            <a:srgbClr val="00AF50"/>
                          </a:solidFill>
                          <a:latin typeface="Times New Roman"/>
                          <a:cs typeface="Times New Roman"/>
                        </a:rPr>
                        <a:t>finansal  tablolar, </a:t>
                      </a:r>
                      <a:r>
                        <a:rPr sz="450" spc="5" dirty="0">
                          <a:solidFill>
                            <a:srgbClr val="00AF50"/>
                          </a:solidFill>
                          <a:latin typeface="Times New Roman"/>
                          <a:cs typeface="Times New Roman"/>
                        </a:rPr>
                        <a:t>bu tabloları kullanacakların en </a:t>
                      </a:r>
                      <a:r>
                        <a:rPr sz="450" dirty="0">
                          <a:solidFill>
                            <a:srgbClr val="00AF50"/>
                          </a:solidFill>
                          <a:latin typeface="Times New Roman"/>
                          <a:cs typeface="Times New Roman"/>
                        </a:rPr>
                        <a:t>alt </a:t>
                      </a:r>
                      <a:r>
                        <a:rPr sz="450" spc="5" dirty="0">
                          <a:solidFill>
                            <a:srgbClr val="00AF50"/>
                          </a:solidFill>
                          <a:latin typeface="Times New Roman"/>
                          <a:cs typeface="Times New Roman"/>
                        </a:rPr>
                        <a:t>seviyede de olsa </a:t>
                      </a:r>
                      <a:r>
                        <a:rPr sz="450" dirty="0">
                          <a:solidFill>
                            <a:srgbClr val="00AF50"/>
                          </a:solidFill>
                          <a:latin typeface="Times New Roman"/>
                          <a:cs typeface="Times New Roman"/>
                        </a:rPr>
                        <a:t>finansal </a:t>
                      </a:r>
                      <a:r>
                        <a:rPr sz="450" spc="5" dirty="0">
                          <a:solidFill>
                            <a:srgbClr val="00AF50"/>
                          </a:solidFill>
                          <a:latin typeface="Times New Roman"/>
                          <a:cs typeface="Times New Roman"/>
                        </a:rPr>
                        <a:t>tabloların niteliklerini ve  </a:t>
                      </a:r>
                      <a:r>
                        <a:rPr sz="450" dirty="0">
                          <a:solidFill>
                            <a:srgbClr val="00AF50"/>
                          </a:solidFill>
                          <a:latin typeface="Times New Roman"/>
                          <a:cs typeface="Times New Roman"/>
                        </a:rPr>
                        <a:t>muhasebe terminolojisini </a:t>
                      </a:r>
                      <a:r>
                        <a:rPr sz="450" spc="5" dirty="0">
                          <a:solidFill>
                            <a:srgbClr val="00AF50"/>
                          </a:solidFill>
                          <a:latin typeface="Times New Roman"/>
                          <a:cs typeface="Times New Roman"/>
                        </a:rPr>
                        <a:t>bildikleri </a:t>
                      </a:r>
                      <a:r>
                        <a:rPr sz="450" dirty="0">
                          <a:solidFill>
                            <a:srgbClr val="00AF50"/>
                          </a:solidFill>
                          <a:latin typeface="Times New Roman"/>
                          <a:cs typeface="Times New Roman"/>
                        </a:rPr>
                        <a:t>varsayımıyla</a:t>
                      </a:r>
                      <a:r>
                        <a:rPr sz="450" spc="35" dirty="0">
                          <a:solidFill>
                            <a:srgbClr val="00AF50"/>
                          </a:solidFill>
                          <a:latin typeface="Times New Roman"/>
                          <a:cs typeface="Times New Roman"/>
                        </a:rPr>
                        <a:t> </a:t>
                      </a:r>
                      <a:r>
                        <a:rPr sz="450" dirty="0">
                          <a:solidFill>
                            <a:srgbClr val="00AF50"/>
                          </a:solidFill>
                          <a:latin typeface="Times New Roman"/>
                          <a:cs typeface="Times New Roman"/>
                        </a:rPr>
                        <a:t>hazırlanmaktadır</a:t>
                      </a:r>
                      <a:r>
                        <a:rPr sz="500" dirty="0">
                          <a:latin typeface="Times New Roman"/>
                          <a:cs typeface="Times New Roman"/>
                        </a:rPr>
                        <a:t>.</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7" name="object 7"/>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10"/>
                        </a:spcBef>
                      </a:pPr>
                      <a:endParaRPr sz="650">
                        <a:latin typeface="Times New Roman"/>
                        <a:cs typeface="Times New Roman"/>
                      </a:endParaRPr>
                    </a:p>
                    <a:p>
                      <a:pPr marL="27305" marR="147955">
                        <a:lnSpc>
                          <a:spcPct val="107200"/>
                        </a:lnSpc>
                      </a:pPr>
                      <a:r>
                        <a:rPr sz="550" spc="10" dirty="0">
                          <a:latin typeface="Times New Roman"/>
                          <a:cs typeface="Times New Roman"/>
                        </a:rPr>
                        <a:t>Finansal tabloların </a:t>
                      </a:r>
                      <a:r>
                        <a:rPr sz="550" spc="15" dirty="0">
                          <a:latin typeface="Times New Roman"/>
                          <a:cs typeface="Times New Roman"/>
                        </a:rPr>
                        <a:t>düzenlenmesi </a:t>
                      </a:r>
                      <a:r>
                        <a:rPr sz="550" spc="10" dirty="0">
                          <a:latin typeface="Times New Roman"/>
                          <a:cs typeface="Times New Roman"/>
                        </a:rPr>
                        <a:t>sırasında aşağıda belirtilen </a:t>
                      </a:r>
                      <a:r>
                        <a:rPr sz="550" spc="15" dirty="0">
                          <a:latin typeface="Times New Roman"/>
                          <a:cs typeface="Times New Roman"/>
                        </a:rPr>
                        <a:t>hususların </a:t>
                      </a:r>
                      <a:r>
                        <a:rPr sz="550" spc="10" dirty="0">
                          <a:latin typeface="Times New Roman"/>
                          <a:cs typeface="Times New Roman"/>
                        </a:rPr>
                        <a:t>dikkate  alınması gerekmektedir. </a:t>
                      </a:r>
                      <a:r>
                        <a:rPr sz="550" spc="20" dirty="0">
                          <a:latin typeface="Times New Roman"/>
                          <a:cs typeface="Times New Roman"/>
                        </a:rPr>
                        <a:t>Buna </a:t>
                      </a:r>
                      <a:r>
                        <a:rPr sz="550" spc="10" dirty="0">
                          <a:latin typeface="Times New Roman"/>
                          <a:cs typeface="Times New Roman"/>
                        </a:rPr>
                        <a:t>göre Finansal</a:t>
                      </a:r>
                      <a:r>
                        <a:rPr sz="550" spc="-60" dirty="0">
                          <a:latin typeface="Times New Roman"/>
                          <a:cs typeface="Times New Roman"/>
                        </a:rPr>
                        <a:t> </a:t>
                      </a:r>
                      <a:r>
                        <a:rPr sz="550" spc="15" dirty="0">
                          <a:latin typeface="Times New Roman"/>
                          <a:cs typeface="Times New Roman"/>
                        </a:rPr>
                        <a:t>Tablolar;</a:t>
                      </a:r>
                      <a:endParaRPr sz="550">
                        <a:latin typeface="Times New Roman"/>
                        <a:cs typeface="Times New Roman"/>
                      </a:endParaRPr>
                    </a:p>
                    <a:p>
                      <a:pPr>
                        <a:lnSpc>
                          <a:spcPct val="100000"/>
                        </a:lnSpc>
                        <a:spcBef>
                          <a:spcPts val="55"/>
                        </a:spcBef>
                      </a:pPr>
                      <a:endParaRPr sz="85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5" dirty="0">
                          <a:latin typeface="Times New Roman"/>
                          <a:cs typeface="Times New Roman"/>
                        </a:rPr>
                        <a:t>Tarihi </a:t>
                      </a:r>
                      <a:r>
                        <a:rPr sz="550" spc="10" dirty="0">
                          <a:latin typeface="Times New Roman"/>
                          <a:cs typeface="Times New Roman"/>
                        </a:rPr>
                        <a:t>maliyetlere göre</a:t>
                      </a:r>
                      <a:r>
                        <a:rPr sz="550" spc="-25" dirty="0">
                          <a:latin typeface="Times New Roman"/>
                          <a:cs typeface="Times New Roman"/>
                        </a:rPr>
                        <a:t> </a:t>
                      </a:r>
                      <a:r>
                        <a:rPr sz="550" spc="10" dirty="0">
                          <a:latin typeface="Times New Roman"/>
                          <a:cs typeface="Times New Roman"/>
                        </a:rPr>
                        <a:t>hazırlanır,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5" dirty="0">
                          <a:latin typeface="Times New Roman"/>
                          <a:cs typeface="Times New Roman"/>
                        </a:rPr>
                        <a:t>Genel </a:t>
                      </a:r>
                      <a:r>
                        <a:rPr sz="550" spc="10" dirty="0">
                          <a:latin typeface="Times New Roman"/>
                          <a:cs typeface="Times New Roman"/>
                        </a:rPr>
                        <a:t>amaçlı</a:t>
                      </a:r>
                      <a:r>
                        <a:rPr sz="550" spc="-15" dirty="0">
                          <a:latin typeface="Times New Roman"/>
                          <a:cs typeface="Times New Roman"/>
                        </a:rPr>
                        <a:t> </a:t>
                      </a:r>
                      <a:r>
                        <a:rPr sz="550" spc="10" dirty="0">
                          <a:latin typeface="Times New Roman"/>
                          <a:cs typeface="Times New Roman"/>
                        </a:rPr>
                        <a:t>hazırlanır,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İşlemler </a:t>
                      </a:r>
                      <a:r>
                        <a:rPr sz="550" spc="15" dirty="0">
                          <a:latin typeface="Times New Roman"/>
                          <a:cs typeface="Times New Roman"/>
                        </a:rPr>
                        <a:t>özet </a:t>
                      </a:r>
                      <a:r>
                        <a:rPr sz="550" spc="10" dirty="0">
                          <a:latin typeface="Times New Roman"/>
                          <a:cs typeface="Times New Roman"/>
                        </a:rPr>
                        <a:t>olarak</a:t>
                      </a:r>
                      <a:r>
                        <a:rPr sz="550" spc="-40" dirty="0">
                          <a:latin typeface="Times New Roman"/>
                          <a:cs typeface="Times New Roman"/>
                        </a:rPr>
                        <a:t> </a:t>
                      </a:r>
                      <a:r>
                        <a:rPr sz="550" spc="15" dirty="0">
                          <a:latin typeface="Times New Roman"/>
                          <a:cs typeface="Times New Roman"/>
                        </a:rPr>
                        <a:t>sunulur,</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0" dirty="0">
                          <a:latin typeface="Times New Roman"/>
                          <a:cs typeface="Times New Roman"/>
                        </a:rPr>
                        <a:t>Paranın satın </a:t>
                      </a:r>
                      <a:r>
                        <a:rPr sz="550" spc="15" dirty="0">
                          <a:latin typeface="Times New Roman"/>
                          <a:cs typeface="Times New Roman"/>
                        </a:rPr>
                        <a:t>alma gücündeki </a:t>
                      </a:r>
                      <a:r>
                        <a:rPr sz="550" spc="10" dirty="0">
                          <a:latin typeface="Times New Roman"/>
                          <a:cs typeface="Times New Roman"/>
                        </a:rPr>
                        <a:t>değişiklikleri</a:t>
                      </a:r>
                      <a:r>
                        <a:rPr sz="550" spc="-65" dirty="0">
                          <a:latin typeface="Times New Roman"/>
                          <a:cs typeface="Times New Roman"/>
                        </a:rPr>
                        <a:t> </a:t>
                      </a:r>
                      <a:r>
                        <a:rPr sz="550" spc="10" dirty="0">
                          <a:latin typeface="Times New Roman"/>
                          <a:cs typeface="Times New Roman"/>
                        </a:rPr>
                        <a:t>yansıtmazlar.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9" name="object 9"/>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 ve Finansal Tablolar</a:t>
                      </a:r>
                      <a:r>
                        <a:rPr sz="800" b="1" spc="35" dirty="0">
                          <a:solidFill>
                            <a:srgbClr val="330066"/>
                          </a:solidFill>
                          <a:latin typeface="Times New Roman"/>
                          <a:cs typeface="Times New Roman"/>
                        </a:rPr>
                        <a:t> </a:t>
                      </a:r>
                      <a:r>
                        <a:rPr sz="800" b="1" spc="5" dirty="0">
                          <a:solidFill>
                            <a:srgbClr val="330066"/>
                          </a:solidFill>
                          <a:latin typeface="Times New Roman"/>
                          <a:cs typeface="Times New Roman"/>
                        </a:rPr>
                        <a:t>Analizi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700">
                        <a:latin typeface="Times New Roman"/>
                        <a:cs typeface="Times New Roman"/>
                      </a:endParaRPr>
                    </a:p>
                    <a:p>
                      <a:pPr marL="27305">
                        <a:lnSpc>
                          <a:spcPct val="100000"/>
                        </a:lnSpc>
                      </a:pPr>
                      <a:r>
                        <a:rPr sz="550" b="1" spc="20" dirty="0">
                          <a:latin typeface="Times New Roman"/>
                          <a:cs typeface="Times New Roman"/>
                        </a:rPr>
                        <a:t>Temel </a:t>
                      </a:r>
                      <a:r>
                        <a:rPr sz="550" b="1" spc="10" dirty="0">
                          <a:latin typeface="Times New Roman"/>
                          <a:cs typeface="Times New Roman"/>
                        </a:rPr>
                        <a:t>finansal</a:t>
                      </a:r>
                      <a:r>
                        <a:rPr sz="550" b="1" spc="-20" dirty="0">
                          <a:latin typeface="Times New Roman"/>
                          <a:cs typeface="Times New Roman"/>
                        </a:rPr>
                        <a:t> </a:t>
                      </a:r>
                      <a:r>
                        <a:rPr sz="550" b="1" spc="10" dirty="0">
                          <a:latin typeface="Times New Roman"/>
                          <a:cs typeface="Times New Roman"/>
                        </a:rPr>
                        <a:t>tablolar</a:t>
                      </a:r>
                      <a:endParaRPr sz="550">
                        <a:latin typeface="Times New Roman"/>
                        <a:cs typeface="Times New Roman"/>
                      </a:endParaRPr>
                    </a:p>
                    <a:p>
                      <a:pPr marL="127635" indent="-100965">
                        <a:lnSpc>
                          <a:spcPct val="100000"/>
                        </a:lnSpc>
                        <a:spcBef>
                          <a:spcPts val="190"/>
                        </a:spcBef>
                        <a:buClr>
                          <a:srgbClr val="330066"/>
                        </a:buClr>
                        <a:buSzPct val="72727"/>
                        <a:buFont typeface="Wingdings"/>
                        <a:buChar char=""/>
                        <a:tabLst>
                          <a:tab pos="128270" algn="l"/>
                        </a:tabLst>
                      </a:pPr>
                      <a:r>
                        <a:rPr sz="550" spc="10" dirty="0">
                          <a:latin typeface="Times New Roman"/>
                          <a:cs typeface="Times New Roman"/>
                        </a:rPr>
                        <a:t>Finansal </a:t>
                      </a:r>
                      <a:r>
                        <a:rPr sz="550" spc="20" dirty="0">
                          <a:latin typeface="Times New Roman"/>
                          <a:cs typeface="Times New Roman"/>
                        </a:rPr>
                        <a:t>Durum </a:t>
                      </a:r>
                      <a:r>
                        <a:rPr sz="550" spc="15" dirty="0">
                          <a:latin typeface="Times New Roman"/>
                          <a:cs typeface="Times New Roman"/>
                        </a:rPr>
                        <a:t>Tablosu</a:t>
                      </a:r>
                      <a:r>
                        <a:rPr sz="550" spc="-50" dirty="0">
                          <a:latin typeface="Times New Roman"/>
                          <a:cs typeface="Times New Roman"/>
                        </a:rPr>
                        <a:t> </a:t>
                      </a:r>
                      <a:r>
                        <a:rPr sz="550" i="1" spc="15" dirty="0">
                          <a:latin typeface="Times New Roman"/>
                          <a:cs typeface="Times New Roman"/>
                        </a:rPr>
                        <a:t>(Bilanço)</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Finansal Performans </a:t>
                      </a:r>
                      <a:r>
                        <a:rPr sz="550" spc="15" dirty="0">
                          <a:latin typeface="Times New Roman"/>
                          <a:cs typeface="Times New Roman"/>
                        </a:rPr>
                        <a:t>Tablosu </a:t>
                      </a:r>
                      <a:r>
                        <a:rPr sz="550" i="1" spc="10" dirty="0">
                          <a:latin typeface="Times New Roman"/>
                          <a:cs typeface="Times New Roman"/>
                        </a:rPr>
                        <a:t>(Gelir</a:t>
                      </a:r>
                      <a:r>
                        <a:rPr sz="550" i="1" spc="-35" dirty="0">
                          <a:latin typeface="Times New Roman"/>
                          <a:cs typeface="Times New Roman"/>
                        </a:rPr>
                        <a:t> </a:t>
                      </a:r>
                      <a:r>
                        <a:rPr sz="550" i="1" spc="15" dirty="0">
                          <a:latin typeface="Times New Roman"/>
                          <a:cs typeface="Times New Roman"/>
                        </a:rPr>
                        <a:t>Tablosu)</a:t>
                      </a:r>
                      <a:endParaRPr sz="550">
                        <a:latin typeface="Times New Roman"/>
                        <a:cs typeface="Times New Roman"/>
                      </a:endParaRPr>
                    </a:p>
                    <a:p>
                      <a:pPr>
                        <a:lnSpc>
                          <a:spcPct val="100000"/>
                        </a:lnSpc>
                        <a:spcBef>
                          <a:spcPts val="55"/>
                        </a:spcBef>
                        <a:buClr>
                          <a:srgbClr val="330066"/>
                        </a:buClr>
                        <a:buFont typeface="Wingdings"/>
                        <a:buChar char=""/>
                      </a:pPr>
                      <a:endParaRPr sz="850">
                        <a:latin typeface="Times New Roman"/>
                        <a:cs typeface="Times New Roman"/>
                      </a:endParaRPr>
                    </a:p>
                    <a:p>
                      <a:pPr marL="27305">
                        <a:lnSpc>
                          <a:spcPct val="100000"/>
                        </a:lnSpc>
                      </a:pPr>
                      <a:r>
                        <a:rPr sz="550" b="1" spc="20" dirty="0">
                          <a:latin typeface="Times New Roman"/>
                          <a:cs typeface="Times New Roman"/>
                        </a:rPr>
                        <a:t>Ek </a:t>
                      </a:r>
                      <a:r>
                        <a:rPr sz="550" b="1" spc="10" dirty="0">
                          <a:latin typeface="Times New Roman"/>
                          <a:cs typeface="Times New Roman"/>
                        </a:rPr>
                        <a:t>finansal</a:t>
                      </a:r>
                      <a:r>
                        <a:rPr sz="550" b="1" dirty="0">
                          <a:latin typeface="Times New Roman"/>
                          <a:cs typeface="Times New Roman"/>
                        </a:rPr>
                        <a:t> </a:t>
                      </a:r>
                      <a:r>
                        <a:rPr sz="550" b="1" spc="10" dirty="0">
                          <a:latin typeface="Times New Roman"/>
                          <a:cs typeface="Times New Roman"/>
                        </a:rPr>
                        <a:t>tablolar</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Nakit Akış</a:t>
                      </a:r>
                      <a:r>
                        <a:rPr sz="550" spc="20" dirty="0">
                          <a:latin typeface="Times New Roman"/>
                          <a:cs typeface="Times New Roman"/>
                        </a:rPr>
                        <a:t> </a:t>
                      </a:r>
                      <a:r>
                        <a:rPr sz="550" spc="15" dirty="0">
                          <a:latin typeface="Times New Roman"/>
                          <a:cs typeface="Times New Roman"/>
                        </a:rPr>
                        <a:t>Tablosu,</a:t>
                      </a:r>
                      <a:endParaRPr sz="550">
                        <a:latin typeface="Times New Roman"/>
                        <a:cs typeface="Times New Roman"/>
                      </a:endParaRPr>
                    </a:p>
                    <a:p>
                      <a:pPr marL="127635" indent="-100965">
                        <a:lnSpc>
                          <a:spcPct val="100000"/>
                        </a:lnSpc>
                        <a:spcBef>
                          <a:spcPts val="195"/>
                        </a:spcBef>
                        <a:buClr>
                          <a:srgbClr val="330066"/>
                        </a:buClr>
                        <a:buSzPct val="72727"/>
                        <a:buFont typeface="Wingdings"/>
                        <a:buChar char=""/>
                        <a:tabLst>
                          <a:tab pos="128270" algn="l"/>
                        </a:tabLst>
                      </a:pPr>
                      <a:r>
                        <a:rPr sz="550" spc="15" dirty="0">
                          <a:latin typeface="Times New Roman"/>
                          <a:cs typeface="Times New Roman"/>
                        </a:rPr>
                        <a:t>Net Çalışma </a:t>
                      </a:r>
                      <a:r>
                        <a:rPr sz="550" spc="10" dirty="0">
                          <a:latin typeface="Times New Roman"/>
                          <a:cs typeface="Times New Roman"/>
                        </a:rPr>
                        <a:t>Sermayesi </a:t>
                      </a:r>
                      <a:r>
                        <a:rPr sz="550" spc="15" dirty="0">
                          <a:latin typeface="Times New Roman"/>
                          <a:cs typeface="Times New Roman"/>
                        </a:rPr>
                        <a:t>Değişim</a:t>
                      </a:r>
                      <a:r>
                        <a:rPr sz="550" spc="-20" dirty="0">
                          <a:latin typeface="Times New Roman"/>
                          <a:cs typeface="Times New Roman"/>
                        </a:rPr>
                        <a:t> </a:t>
                      </a:r>
                      <a:r>
                        <a:rPr sz="550" spc="15" dirty="0">
                          <a:latin typeface="Times New Roman"/>
                          <a:cs typeface="Times New Roman"/>
                        </a:rPr>
                        <a:t>Tablosu,</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Satışların Maliyeti</a:t>
                      </a:r>
                      <a:r>
                        <a:rPr sz="550" spc="-25" dirty="0">
                          <a:latin typeface="Times New Roman"/>
                          <a:cs typeface="Times New Roman"/>
                        </a:rPr>
                        <a:t> </a:t>
                      </a:r>
                      <a:r>
                        <a:rPr sz="550" spc="15" dirty="0">
                          <a:latin typeface="Times New Roman"/>
                          <a:cs typeface="Times New Roman"/>
                        </a:rPr>
                        <a:t>Tablosu</a:t>
                      </a:r>
                      <a:endParaRPr sz="550">
                        <a:latin typeface="Times New Roman"/>
                        <a:cs typeface="Times New Roman"/>
                      </a:endParaRPr>
                    </a:p>
                    <a:p>
                      <a:pPr marL="127635" indent="-100965">
                        <a:lnSpc>
                          <a:spcPct val="100000"/>
                        </a:lnSpc>
                        <a:spcBef>
                          <a:spcPts val="180"/>
                        </a:spcBef>
                        <a:buClr>
                          <a:srgbClr val="330066"/>
                        </a:buClr>
                        <a:buSzPct val="72727"/>
                        <a:buFont typeface="Wingdings"/>
                        <a:buChar char=""/>
                        <a:tabLst>
                          <a:tab pos="128270" algn="l"/>
                        </a:tabLst>
                      </a:pPr>
                      <a:r>
                        <a:rPr sz="550" spc="10" dirty="0">
                          <a:latin typeface="Times New Roman"/>
                          <a:cs typeface="Times New Roman"/>
                        </a:rPr>
                        <a:t>Özkaynaklar </a:t>
                      </a:r>
                      <a:r>
                        <a:rPr sz="550" spc="15" dirty="0">
                          <a:latin typeface="Times New Roman"/>
                          <a:cs typeface="Times New Roman"/>
                        </a:rPr>
                        <a:t>Değişim Tablosu’ndan</a:t>
                      </a:r>
                      <a:r>
                        <a:rPr sz="550" spc="-15" dirty="0">
                          <a:latin typeface="Times New Roman"/>
                          <a:cs typeface="Times New Roman"/>
                        </a:rPr>
                        <a:t> </a:t>
                      </a:r>
                      <a:r>
                        <a:rPr sz="550" spc="10" dirty="0">
                          <a:latin typeface="Times New Roman"/>
                          <a:cs typeface="Times New Roman"/>
                        </a:rPr>
                        <a:t>oluşmaktadır.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1" name="object 11"/>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445"/>
                        </a:spcBef>
                      </a:pPr>
                      <a:r>
                        <a:rPr sz="800" b="1" spc="5" dirty="0">
                          <a:solidFill>
                            <a:srgbClr val="330066"/>
                          </a:solidFill>
                          <a:latin typeface="Times New Roman"/>
                          <a:cs typeface="Times New Roman"/>
                        </a:rPr>
                        <a:t>Finansal Tablolarda Yer Alan</a:t>
                      </a:r>
                      <a:r>
                        <a:rPr sz="800" b="1" spc="35" dirty="0">
                          <a:solidFill>
                            <a:srgbClr val="330066"/>
                          </a:solidFill>
                          <a:latin typeface="Times New Roman"/>
                          <a:cs typeface="Times New Roman"/>
                        </a:rPr>
                        <a:t> </a:t>
                      </a:r>
                      <a:r>
                        <a:rPr sz="800" b="1" dirty="0">
                          <a:solidFill>
                            <a:srgbClr val="330066"/>
                          </a:solidFill>
                          <a:latin typeface="Times New Roman"/>
                          <a:cs typeface="Times New Roman"/>
                        </a:rPr>
                        <a:t>Terimler</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a:lnSpc>
                          <a:spcPct val="100000"/>
                        </a:lnSpc>
                        <a:spcBef>
                          <a:spcPts val="45"/>
                        </a:spcBef>
                      </a:pPr>
                      <a:endParaRPr sz="450">
                        <a:latin typeface="Times New Roman"/>
                        <a:cs typeface="Times New Roman"/>
                      </a:endParaRPr>
                    </a:p>
                    <a:p>
                      <a:pPr marL="174625" indent="-81280">
                        <a:lnSpc>
                          <a:spcPct val="100000"/>
                        </a:lnSpc>
                        <a:spcBef>
                          <a:spcPts val="5"/>
                        </a:spcBef>
                        <a:buAutoNum type="arabicPlain"/>
                        <a:tabLst>
                          <a:tab pos="175260" algn="l"/>
                          <a:tab pos="898525" algn="l"/>
                        </a:tabLst>
                      </a:pPr>
                      <a:r>
                        <a:rPr sz="550" b="1" spc="10" dirty="0">
                          <a:latin typeface="Times New Roman"/>
                          <a:cs typeface="Times New Roman"/>
                        </a:rPr>
                        <a:t>Satışlar</a:t>
                      </a:r>
                      <a:r>
                        <a:rPr sz="550" b="1" spc="5" dirty="0">
                          <a:latin typeface="Times New Roman"/>
                          <a:cs typeface="Times New Roman"/>
                        </a:rPr>
                        <a:t> </a:t>
                      </a:r>
                      <a:r>
                        <a:rPr sz="550" b="1" spc="20" dirty="0">
                          <a:latin typeface="Times New Roman"/>
                          <a:cs typeface="Times New Roman"/>
                        </a:rPr>
                        <a:t>ve </a:t>
                      </a:r>
                      <a:r>
                        <a:rPr sz="550" b="1" spc="15" dirty="0">
                          <a:latin typeface="Times New Roman"/>
                          <a:cs typeface="Times New Roman"/>
                        </a:rPr>
                        <a:t>Hasılat	</a:t>
                      </a:r>
                      <a:r>
                        <a:rPr sz="450" spc="5" dirty="0">
                          <a:latin typeface="Times New Roman"/>
                          <a:cs typeface="Times New Roman"/>
                        </a:rPr>
                        <a:t>(Eş </a:t>
                      </a:r>
                      <a:r>
                        <a:rPr sz="450" dirty="0">
                          <a:latin typeface="Times New Roman"/>
                          <a:cs typeface="Times New Roman"/>
                        </a:rPr>
                        <a:t>anlamlıdır, müşterilerden gelen parayı</a:t>
                      </a:r>
                      <a:r>
                        <a:rPr sz="450" spc="5" dirty="0">
                          <a:latin typeface="Times New Roman"/>
                          <a:cs typeface="Times New Roman"/>
                        </a:rPr>
                        <a:t> </a:t>
                      </a:r>
                      <a:r>
                        <a:rPr sz="450" dirty="0">
                          <a:latin typeface="Times New Roman"/>
                          <a:cs typeface="Times New Roman"/>
                        </a:rPr>
                        <a:t>anlatır)</a:t>
                      </a:r>
                      <a:endParaRPr sz="450">
                        <a:latin typeface="Times New Roman"/>
                        <a:cs typeface="Times New Roman"/>
                      </a:endParaRPr>
                    </a:p>
                    <a:p>
                      <a:pPr marL="174625" indent="-81280">
                        <a:lnSpc>
                          <a:spcPct val="100000"/>
                        </a:lnSpc>
                        <a:spcBef>
                          <a:spcPts val="45"/>
                        </a:spcBef>
                        <a:buAutoNum type="arabicPlain"/>
                        <a:tabLst>
                          <a:tab pos="175260" algn="l"/>
                        </a:tabLst>
                      </a:pPr>
                      <a:r>
                        <a:rPr sz="550" b="1" spc="20" dirty="0">
                          <a:latin typeface="Times New Roman"/>
                          <a:cs typeface="Times New Roman"/>
                        </a:rPr>
                        <a:t>Kar, </a:t>
                      </a:r>
                      <a:r>
                        <a:rPr sz="550" b="1" spc="15" dirty="0">
                          <a:latin typeface="Times New Roman"/>
                          <a:cs typeface="Times New Roman"/>
                        </a:rPr>
                        <a:t>Kazanç, Gelir</a:t>
                      </a:r>
                      <a:r>
                        <a:rPr sz="550" b="1" spc="165" dirty="0">
                          <a:latin typeface="Times New Roman"/>
                          <a:cs typeface="Times New Roman"/>
                        </a:rPr>
                        <a:t> </a:t>
                      </a:r>
                      <a:r>
                        <a:rPr sz="450" spc="5" dirty="0">
                          <a:latin typeface="Times New Roman"/>
                          <a:cs typeface="Times New Roman"/>
                        </a:rPr>
                        <a:t>(Eş </a:t>
                      </a:r>
                      <a:r>
                        <a:rPr sz="450" dirty="0">
                          <a:latin typeface="Times New Roman"/>
                          <a:cs typeface="Times New Roman"/>
                        </a:rPr>
                        <a:t>anlamlıdır, hasılattan </a:t>
                      </a:r>
                      <a:r>
                        <a:rPr sz="450" spc="5" dirty="0">
                          <a:latin typeface="Times New Roman"/>
                          <a:cs typeface="Times New Roman"/>
                        </a:rPr>
                        <a:t>o hasılatı elde </a:t>
                      </a:r>
                      <a:r>
                        <a:rPr sz="450" dirty="0">
                          <a:latin typeface="Times New Roman"/>
                          <a:cs typeface="Times New Roman"/>
                        </a:rPr>
                        <a:t>etmek</a:t>
                      </a:r>
                      <a:r>
                        <a:rPr sz="450" spc="30" dirty="0">
                          <a:latin typeface="Times New Roman"/>
                          <a:cs typeface="Times New Roman"/>
                        </a:rPr>
                        <a:t> </a:t>
                      </a:r>
                      <a:r>
                        <a:rPr sz="450" spc="5" dirty="0">
                          <a:latin typeface="Times New Roman"/>
                          <a:cs typeface="Times New Roman"/>
                        </a:rPr>
                        <a:t>için</a:t>
                      </a:r>
                      <a:endParaRPr sz="450">
                        <a:latin typeface="Times New Roman"/>
                        <a:cs typeface="Times New Roman"/>
                      </a:endParaRPr>
                    </a:p>
                    <a:p>
                      <a:pPr marL="932180">
                        <a:lnSpc>
                          <a:spcPct val="100000"/>
                        </a:lnSpc>
                        <a:spcBef>
                          <a:spcPts val="90"/>
                        </a:spcBef>
                      </a:pPr>
                      <a:r>
                        <a:rPr sz="450" spc="5" dirty="0">
                          <a:latin typeface="Times New Roman"/>
                          <a:cs typeface="Times New Roman"/>
                        </a:rPr>
                        <a:t>kullanılan </a:t>
                      </a:r>
                      <a:r>
                        <a:rPr sz="450" spc="10" dirty="0">
                          <a:latin typeface="Times New Roman"/>
                          <a:cs typeface="Times New Roman"/>
                        </a:rPr>
                        <a:t>tüm </a:t>
                      </a:r>
                      <a:r>
                        <a:rPr sz="450" dirty="0">
                          <a:latin typeface="Times New Roman"/>
                          <a:cs typeface="Times New Roman"/>
                        </a:rPr>
                        <a:t>maliyet </a:t>
                      </a:r>
                      <a:r>
                        <a:rPr sz="450" spc="-5" dirty="0">
                          <a:latin typeface="Times New Roman"/>
                          <a:cs typeface="Times New Roman"/>
                        </a:rPr>
                        <a:t>ve </a:t>
                      </a:r>
                      <a:r>
                        <a:rPr sz="450" dirty="0">
                          <a:latin typeface="Times New Roman"/>
                          <a:cs typeface="Times New Roman"/>
                        </a:rPr>
                        <a:t>giderler çıkarıldıktan sonraki kalanı</a:t>
                      </a:r>
                      <a:r>
                        <a:rPr sz="450" spc="-5" dirty="0">
                          <a:latin typeface="Times New Roman"/>
                          <a:cs typeface="Times New Roman"/>
                        </a:rPr>
                        <a:t> </a:t>
                      </a:r>
                      <a:r>
                        <a:rPr sz="450" dirty="0">
                          <a:latin typeface="Times New Roman"/>
                          <a:cs typeface="Times New Roman"/>
                        </a:rPr>
                        <a:t>anlatır)</a:t>
                      </a:r>
                      <a:endParaRPr sz="450">
                        <a:latin typeface="Times New Roman"/>
                        <a:cs typeface="Times New Roman"/>
                      </a:endParaRPr>
                    </a:p>
                    <a:p>
                      <a:pPr marL="174625" indent="-81280">
                        <a:lnSpc>
                          <a:spcPct val="100000"/>
                        </a:lnSpc>
                        <a:spcBef>
                          <a:spcPts val="45"/>
                        </a:spcBef>
                        <a:buAutoNum type="arabicPlain" startAt="3"/>
                        <a:tabLst>
                          <a:tab pos="175260" algn="l"/>
                          <a:tab pos="898525" algn="l"/>
                        </a:tabLst>
                      </a:pPr>
                      <a:r>
                        <a:rPr sz="550" b="1" spc="15" dirty="0">
                          <a:latin typeface="Times New Roman"/>
                          <a:cs typeface="Times New Roman"/>
                        </a:rPr>
                        <a:t>Maliyetler	</a:t>
                      </a:r>
                      <a:r>
                        <a:rPr sz="450" spc="5" dirty="0">
                          <a:latin typeface="Times New Roman"/>
                          <a:cs typeface="Times New Roman"/>
                        </a:rPr>
                        <a:t>(Ürün elde </a:t>
                      </a:r>
                      <a:r>
                        <a:rPr sz="450" dirty="0">
                          <a:latin typeface="Times New Roman"/>
                          <a:cs typeface="Times New Roman"/>
                        </a:rPr>
                        <a:t>etmek üzere harcanan parayı</a:t>
                      </a:r>
                      <a:r>
                        <a:rPr sz="450" spc="-20" dirty="0">
                          <a:latin typeface="Times New Roman"/>
                          <a:cs typeface="Times New Roman"/>
                        </a:rPr>
                        <a:t> </a:t>
                      </a:r>
                      <a:r>
                        <a:rPr sz="450" dirty="0">
                          <a:latin typeface="Times New Roman"/>
                          <a:cs typeface="Times New Roman"/>
                        </a:rPr>
                        <a:t>anlatır)</a:t>
                      </a:r>
                      <a:endParaRPr sz="450">
                        <a:latin typeface="Times New Roman"/>
                        <a:cs typeface="Times New Roman"/>
                      </a:endParaRPr>
                    </a:p>
                    <a:p>
                      <a:pPr marL="174625" indent="-81280">
                        <a:lnSpc>
                          <a:spcPct val="100000"/>
                        </a:lnSpc>
                        <a:spcBef>
                          <a:spcPts val="45"/>
                        </a:spcBef>
                        <a:buAutoNum type="arabicPlain" startAt="3"/>
                        <a:tabLst>
                          <a:tab pos="175260" algn="l"/>
                          <a:tab pos="898525" algn="l"/>
                        </a:tabLst>
                      </a:pPr>
                      <a:r>
                        <a:rPr sz="550" b="1" spc="10" dirty="0">
                          <a:latin typeface="Times New Roman"/>
                          <a:cs typeface="Times New Roman"/>
                        </a:rPr>
                        <a:t>Giderler	</a:t>
                      </a:r>
                      <a:r>
                        <a:rPr sz="450" spc="5" dirty="0">
                          <a:latin typeface="Times New Roman"/>
                          <a:cs typeface="Times New Roman"/>
                        </a:rPr>
                        <a:t>(Ürünü </a:t>
                      </a:r>
                      <a:r>
                        <a:rPr sz="450" dirty="0">
                          <a:latin typeface="Times New Roman"/>
                          <a:cs typeface="Times New Roman"/>
                        </a:rPr>
                        <a:t>geliştirmek, satmak </a:t>
                      </a:r>
                      <a:r>
                        <a:rPr sz="450" spc="5" dirty="0">
                          <a:latin typeface="Times New Roman"/>
                          <a:cs typeface="Times New Roman"/>
                        </a:rPr>
                        <a:t>için </a:t>
                      </a:r>
                      <a:r>
                        <a:rPr sz="450" dirty="0">
                          <a:latin typeface="Times New Roman"/>
                          <a:cs typeface="Times New Roman"/>
                        </a:rPr>
                        <a:t>harcanan parayı</a:t>
                      </a:r>
                      <a:r>
                        <a:rPr sz="450" spc="10" dirty="0">
                          <a:latin typeface="Times New Roman"/>
                          <a:cs typeface="Times New Roman"/>
                        </a:rPr>
                        <a:t> </a:t>
                      </a:r>
                      <a:r>
                        <a:rPr sz="450" spc="5" dirty="0">
                          <a:latin typeface="Times New Roman"/>
                          <a:cs typeface="Times New Roman"/>
                        </a:rPr>
                        <a:t>anlatır)</a:t>
                      </a:r>
                      <a:endParaRPr sz="450">
                        <a:latin typeface="Times New Roman"/>
                        <a:cs typeface="Times New Roman"/>
                      </a:endParaRPr>
                    </a:p>
                    <a:p>
                      <a:pPr marL="174625" indent="-81280">
                        <a:lnSpc>
                          <a:spcPct val="100000"/>
                        </a:lnSpc>
                        <a:spcBef>
                          <a:spcPts val="50"/>
                        </a:spcBef>
                        <a:buAutoNum type="arabicPlain" startAt="3"/>
                        <a:tabLst>
                          <a:tab pos="175260" algn="l"/>
                          <a:tab pos="898525" algn="l"/>
                        </a:tabLst>
                      </a:pPr>
                      <a:r>
                        <a:rPr sz="550" b="1" spc="20" dirty="0">
                          <a:latin typeface="Times New Roman"/>
                          <a:cs typeface="Times New Roman"/>
                        </a:rPr>
                        <a:t>Harcama	</a:t>
                      </a:r>
                      <a:r>
                        <a:rPr sz="450" dirty="0">
                          <a:latin typeface="Times New Roman"/>
                          <a:cs typeface="Times New Roman"/>
                        </a:rPr>
                        <a:t>(Maliyet </a:t>
                      </a:r>
                      <a:r>
                        <a:rPr sz="450" spc="-5" dirty="0">
                          <a:latin typeface="Times New Roman"/>
                          <a:cs typeface="Times New Roman"/>
                        </a:rPr>
                        <a:t>ve </a:t>
                      </a:r>
                      <a:r>
                        <a:rPr sz="450" spc="5" dirty="0">
                          <a:latin typeface="Times New Roman"/>
                          <a:cs typeface="Times New Roman"/>
                        </a:rPr>
                        <a:t>giderlerin </a:t>
                      </a:r>
                      <a:r>
                        <a:rPr sz="450" dirty="0">
                          <a:latin typeface="Times New Roman"/>
                          <a:cs typeface="Times New Roman"/>
                        </a:rPr>
                        <a:t>bedeli </a:t>
                      </a:r>
                      <a:r>
                        <a:rPr sz="450" spc="5" dirty="0">
                          <a:latin typeface="Times New Roman"/>
                          <a:cs typeface="Times New Roman"/>
                        </a:rPr>
                        <a:t>nakit </a:t>
                      </a:r>
                      <a:r>
                        <a:rPr sz="450" dirty="0">
                          <a:latin typeface="Times New Roman"/>
                          <a:cs typeface="Times New Roman"/>
                        </a:rPr>
                        <a:t>olarak satıcıya fiilen</a:t>
                      </a:r>
                      <a:r>
                        <a:rPr sz="450" spc="90" dirty="0">
                          <a:latin typeface="Times New Roman"/>
                          <a:cs typeface="Times New Roman"/>
                        </a:rPr>
                        <a:t> </a:t>
                      </a:r>
                      <a:r>
                        <a:rPr sz="450" spc="5" dirty="0">
                          <a:latin typeface="Times New Roman"/>
                          <a:cs typeface="Times New Roman"/>
                        </a:rPr>
                        <a:t>gönderildiğinde</a:t>
                      </a:r>
                      <a:endParaRPr sz="450">
                        <a:latin typeface="Times New Roman"/>
                        <a:cs typeface="Times New Roman"/>
                      </a:endParaRPr>
                    </a:p>
                    <a:p>
                      <a:pPr marL="929005">
                        <a:lnSpc>
                          <a:spcPct val="100000"/>
                        </a:lnSpc>
                        <a:spcBef>
                          <a:spcPts val="25"/>
                        </a:spcBef>
                      </a:pPr>
                      <a:r>
                        <a:rPr sz="450" dirty="0">
                          <a:latin typeface="Times New Roman"/>
                          <a:cs typeface="Times New Roman"/>
                        </a:rPr>
                        <a:t>harcama</a:t>
                      </a:r>
                      <a:r>
                        <a:rPr sz="450" spc="20" dirty="0">
                          <a:latin typeface="Times New Roman"/>
                          <a:cs typeface="Times New Roman"/>
                        </a:rPr>
                        <a:t> </a:t>
                      </a:r>
                      <a:r>
                        <a:rPr sz="450" spc="5" dirty="0">
                          <a:latin typeface="Times New Roman"/>
                          <a:cs typeface="Times New Roman"/>
                        </a:rPr>
                        <a:t>olur)</a:t>
                      </a:r>
                      <a:endParaRPr sz="450">
                        <a:latin typeface="Times New Roman"/>
                        <a:cs typeface="Times New Roman"/>
                      </a:endParaRPr>
                    </a:p>
                    <a:p>
                      <a:pPr marL="174625" indent="-81280">
                        <a:lnSpc>
                          <a:spcPct val="100000"/>
                        </a:lnSpc>
                        <a:spcBef>
                          <a:spcPts val="35"/>
                        </a:spcBef>
                        <a:buAutoNum type="arabicPlain" startAt="6"/>
                        <a:tabLst>
                          <a:tab pos="175260" algn="l"/>
                          <a:tab pos="898525" algn="l"/>
                        </a:tabLst>
                      </a:pPr>
                      <a:r>
                        <a:rPr sz="550" b="1" spc="10" dirty="0">
                          <a:latin typeface="Times New Roman"/>
                          <a:cs typeface="Times New Roman"/>
                        </a:rPr>
                        <a:t>Siparişler	</a:t>
                      </a:r>
                      <a:r>
                        <a:rPr sz="450" spc="5" dirty="0">
                          <a:latin typeface="Times New Roman"/>
                          <a:cs typeface="Times New Roman"/>
                        </a:rPr>
                        <a:t>(Müşterilerin </a:t>
                      </a:r>
                      <a:r>
                        <a:rPr sz="450" dirty="0">
                          <a:latin typeface="Times New Roman"/>
                          <a:cs typeface="Times New Roman"/>
                        </a:rPr>
                        <a:t>gelecekte </a:t>
                      </a:r>
                      <a:r>
                        <a:rPr sz="450" spc="5" dirty="0">
                          <a:latin typeface="Times New Roman"/>
                          <a:cs typeface="Times New Roman"/>
                        </a:rPr>
                        <a:t>ürün </a:t>
                      </a:r>
                      <a:r>
                        <a:rPr sz="450" dirty="0">
                          <a:latin typeface="Times New Roman"/>
                          <a:cs typeface="Times New Roman"/>
                        </a:rPr>
                        <a:t>alma taleplerini</a:t>
                      </a:r>
                      <a:r>
                        <a:rPr sz="450" spc="-25" dirty="0">
                          <a:latin typeface="Times New Roman"/>
                          <a:cs typeface="Times New Roman"/>
                        </a:rPr>
                        <a:t> </a:t>
                      </a:r>
                      <a:r>
                        <a:rPr sz="450" dirty="0">
                          <a:latin typeface="Times New Roman"/>
                          <a:cs typeface="Times New Roman"/>
                        </a:rPr>
                        <a:t>anlatır)</a:t>
                      </a:r>
                      <a:endParaRPr sz="450">
                        <a:latin typeface="Times New Roman"/>
                        <a:cs typeface="Times New Roman"/>
                      </a:endParaRPr>
                    </a:p>
                    <a:p>
                      <a:pPr marL="174625" indent="-81280">
                        <a:lnSpc>
                          <a:spcPct val="100000"/>
                        </a:lnSpc>
                        <a:spcBef>
                          <a:spcPts val="45"/>
                        </a:spcBef>
                        <a:buAutoNum type="arabicPlain" startAt="6"/>
                        <a:tabLst>
                          <a:tab pos="175260" algn="l"/>
                        </a:tabLst>
                      </a:pPr>
                      <a:r>
                        <a:rPr sz="550" b="1" spc="15" dirty="0">
                          <a:latin typeface="Times New Roman"/>
                          <a:cs typeface="Times New Roman"/>
                        </a:rPr>
                        <a:t>Sevk </a:t>
                      </a:r>
                      <a:r>
                        <a:rPr sz="550" b="1" spc="10" dirty="0">
                          <a:latin typeface="Times New Roman"/>
                          <a:cs typeface="Times New Roman"/>
                        </a:rPr>
                        <a:t>edilen </a:t>
                      </a:r>
                      <a:r>
                        <a:rPr sz="550" b="1" spc="15" dirty="0">
                          <a:latin typeface="Times New Roman"/>
                          <a:cs typeface="Times New Roman"/>
                        </a:rPr>
                        <a:t>mallar </a:t>
                      </a:r>
                      <a:r>
                        <a:rPr sz="550" b="1" spc="20" dirty="0">
                          <a:latin typeface="Times New Roman"/>
                          <a:cs typeface="Times New Roman"/>
                        </a:rPr>
                        <a:t>ve </a:t>
                      </a:r>
                      <a:r>
                        <a:rPr sz="550" b="1" spc="10" dirty="0">
                          <a:latin typeface="Times New Roman"/>
                          <a:cs typeface="Times New Roman"/>
                        </a:rPr>
                        <a:t>Satışlar </a:t>
                      </a:r>
                      <a:r>
                        <a:rPr sz="450" spc="5" dirty="0">
                          <a:latin typeface="Times New Roman"/>
                          <a:cs typeface="Times New Roman"/>
                        </a:rPr>
                        <a:t>(Eş</a:t>
                      </a:r>
                      <a:r>
                        <a:rPr sz="450" spc="30" dirty="0">
                          <a:latin typeface="Times New Roman"/>
                          <a:cs typeface="Times New Roman"/>
                        </a:rPr>
                        <a:t> </a:t>
                      </a:r>
                      <a:r>
                        <a:rPr sz="450" dirty="0">
                          <a:latin typeface="Times New Roman"/>
                          <a:cs typeface="Times New Roman"/>
                        </a:rPr>
                        <a:t>anlamlıdır)</a:t>
                      </a:r>
                      <a:endParaRPr sz="450">
                        <a:latin typeface="Times New Roman"/>
                        <a:cs typeface="Times New Roman"/>
                      </a:endParaRPr>
                    </a:p>
                    <a:p>
                      <a:pPr marL="174625" indent="-81280">
                        <a:lnSpc>
                          <a:spcPct val="100000"/>
                        </a:lnSpc>
                        <a:spcBef>
                          <a:spcPts val="50"/>
                        </a:spcBef>
                        <a:buAutoNum type="arabicPlain" startAt="6"/>
                        <a:tabLst>
                          <a:tab pos="175260" algn="l"/>
                          <a:tab pos="898525" algn="l"/>
                        </a:tabLst>
                      </a:pPr>
                      <a:r>
                        <a:rPr sz="550" b="1" spc="15" dirty="0">
                          <a:latin typeface="Times New Roman"/>
                          <a:cs typeface="Times New Roman"/>
                        </a:rPr>
                        <a:t>Borç </a:t>
                      </a:r>
                      <a:r>
                        <a:rPr sz="550" b="1" spc="20" dirty="0">
                          <a:latin typeface="Times New Roman"/>
                          <a:cs typeface="Times New Roman"/>
                        </a:rPr>
                        <a:t>ödeme</a:t>
                      </a:r>
                      <a:r>
                        <a:rPr sz="550" b="1" spc="10" dirty="0">
                          <a:latin typeface="Times New Roman"/>
                          <a:cs typeface="Times New Roman"/>
                        </a:rPr>
                        <a:t> </a:t>
                      </a:r>
                      <a:r>
                        <a:rPr sz="550" b="1" spc="15" dirty="0">
                          <a:latin typeface="Times New Roman"/>
                          <a:cs typeface="Times New Roman"/>
                        </a:rPr>
                        <a:t>gücü	</a:t>
                      </a:r>
                      <a:r>
                        <a:rPr sz="450" dirty="0">
                          <a:latin typeface="Times New Roman"/>
                          <a:cs typeface="Times New Roman"/>
                        </a:rPr>
                        <a:t>(Faturalarınızı ödemeye yetecek kadar paranızın </a:t>
                      </a:r>
                      <a:r>
                        <a:rPr sz="450" spc="5" dirty="0">
                          <a:latin typeface="Times New Roman"/>
                          <a:cs typeface="Times New Roman"/>
                        </a:rPr>
                        <a:t>olduğunu</a:t>
                      </a:r>
                      <a:r>
                        <a:rPr sz="450" spc="-70" dirty="0">
                          <a:latin typeface="Times New Roman"/>
                          <a:cs typeface="Times New Roman"/>
                        </a:rPr>
                        <a:t> </a:t>
                      </a:r>
                      <a:r>
                        <a:rPr sz="450" spc="5" dirty="0">
                          <a:latin typeface="Times New Roman"/>
                          <a:cs typeface="Times New Roman"/>
                        </a:rPr>
                        <a:t>anlatır)</a:t>
                      </a:r>
                      <a:endParaRPr sz="450">
                        <a:latin typeface="Times New Roman"/>
                        <a:cs typeface="Times New Roman"/>
                      </a:endParaRPr>
                    </a:p>
                    <a:p>
                      <a:pPr marL="174625" indent="-81280">
                        <a:lnSpc>
                          <a:spcPct val="100000"/>
                        </a:lnSpc>
                        <a:spcBef>
                          <a:spcPts val="35"/>
                        </a:spcBef>
                        <a:buAutoNum type="arabicPlain" startAt="6"/>
                        <a:tabLst>
                          <a:tab pos="175260" algn="l"/>
                          <a:tab pos="898525" algn="l"/>
                        </a:tabLst>
                      </a:pPr>
                      <a:r>
                        <a:rPr sz="550" b="1" spc="10" dirty="0">
                          <a:latin typeface="Times New Roman"/>
                          <a:cs typeface="Times New Roman"/>
                        </a:rPr>
                        <a:t>Karlılık	</a:t>
                      </a:r>
                      <a:r>
                        <a:rPr sz="450" spc="5" dirty="0">
                          <a:latin typeface="Times New Roman"/>
                          <a:cs typeface="Times New Roman"/>
                        </a:rPr>
                        <a:t>(Satışların </a:t>
                      </a:r>
                      <a:r>
                        <a:rPr sz="450" dirty="0">
                          <a:latin typeface="Times New Roman"/>
                          <a:cs typeface="Times New Roman"/>
                        </a:rPr>
                        <a:t>maliyetlerden </a:t>
                      </a:r>
                      <a:r>
                        <a:rPr sz="450" spc="-5" dirty="0">
                          <a:latin typeface="Times New Roman"/>
                          <a:cs typeface="Times New Roman"/>
                        </a:rPr>
                        <a:t>ve </a:t>
                      </a:r>
                      <a:r>
                        <a:rPr sz="450" spc="5" dirty="0">
                          <a:latin typeface="Times New Roman"/>
                          <a:cs typeface="Times New Roman"/>
                        </a:rPr>
                        <a:t>giderlerden </a:t>
                      </a:r>
                      <a:r>
                        <a:rPr sz="450" dirty="0">
                          <a:latin typeface="Times New Roman"/>
                          <a:cs typeface="Times New Roman"/>
                        </a:rPr>
                        <a:t>fazla</a:t>
                      </a:r>
                      <a:r>
                        <a:rPr sz="450" spc="15" dirty="0">
                          <a:latin typeface="Times New Roman"/>
                          <a:cs typeface="Times New Roman"/>
                        </a:rPr>
                        <a:t> </a:t>
                      </a:r>
                      <a:r>
                        <a:rPr sz="450" dirty="0">
                          <a:latin typeface="Times New Roman"/>
                          <a:cs typeface="Times New Roman"/>
                        </a:rPr>
                        <a:t>olması)</a:t>
                      </a:r>
                      <a:endParaRPr sz="450">
                        <a:latin typeface="Times New Roman"/>
                        <a:cs typeface="Times New Roman"/>
                      </a:endParaRPr>
                    </a:p>
                  </a:txBody>
                  <a:tcPr marL="0" marR="0" marT="5715"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0"/>
                        </a:spcBef>
                      </a:pPr>
                      <a:r>
                        <a:rPr sz="900" b="1" spc="20" dirty="0">
                          <a:solidFill>
                            <a:srgbClr val="330066"/>
                          </a:solidFill>
                          <a:latin typeface="Times New Roman"/>
                          <a:cs typeface="Times New Roman"/>
                        </a:rPr>
                        <a:t>GİDER </a:t>
                      </a:r>
                      <a:r>
                        <a:rPr sz="900" b="1" spc="10" dirty="0">
                          <a:solidFill>
                            <a:srgbClr val="330066"/>
                          </a:solidFill>
                          <a:latin typeface="Times New Roman"/>
                          <a:cs typeface="Times New Roman"/>
                        </a:rPr>
                        <a:t>-</a:t>
                      </a:r>
                      <a:r>
                        <a:rPr sz="900" b="1" spc="15" dirty="0">
                          <a:solidFill>
                            <a:srgbClr val="330066"/>
                          </a:solidFill>
                          <a:latin typeface="Times New Roman"/>
                          <a:cs typeface="Times New Roman"/>
                        </a:rPr>
                        <a:t> YATIRIM</a:t>
                      </a:r>
                      <a:endParaRPr sz="900">
                        <a:latin typeface="Times New Roman"/>
                        <a:cs typeface="Times New Roman"/>
                      </a:endParaRPr>
                    </a:p>
                  </a:txBody>
                  <a:tcPr marL="0" marR="0" marT="6350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4145" algn="just">
                        <a:lnSpc>
                          <a:spcPct val="102800"/>
                        </a:lnSpc>
                        <a:spcBef>
                          <a:spcPts val="515"/>
                        </a:spcBef>
                      </a:pPr>
                      <a:r>
                        <a:rPr sz="800" spc="5" dirty="0">
                          <a:latin typeface="Times New Roman"/>
                          <a:cs typeface="Times New Roman"/>
                        </a:rPr>
                        <a:t>İşletme </a:t>
                      </a:r>
                      <a:r>
                        <a:rPr sz="800" dirty="0">
                          <a:latin typeface="Times New Roman"/>
                          <a:cs typeface="Times New Roman"/>
                        </a:rPr>
                        <a:t>yöneticileri, </a:t>
                      </a:r>
                      <a:r>
                        <a:rPr sz="800" spc="5" dirty="0">
                          <a:latin typeface="Times New Roman"/>
                          <a:cs typeface="Times New Roman"/>
                        </a:rPr>
                        <a:t>harcama yapabilmek için  </a:t>
                      </a:r>
                      <a:r>
                        <a:rPr sz="800" u="sng" spc="5" dirty="0">
                          <a:uFill>
                            <a:solidFill>
                              <a:srgbClr val="000000"/>
                            </a:solidFill>
                          </a:uFill>
                          <a:latin typeface="Times New Roman"/>
                          <a:cs typeface="Times New Roman"/>
                        </a:rPr>
                        <a:t>finansmana </a:t>
                      </a:r>
                      <a:r>
                        <a:rPr sz="800" u="sng" dirty="0">
                          <a:uFill>
                            <a:solidFill>
                              <a:srgbClr val="000000"/>
                            </a:solidFill>
                          </a:uFill>
                          <a:latin typeface="Times New Roman"/>
                          <a:cs typeface="Times New Roman"/>
                        </a:rPr>
                        <a:t>ihtiyaç </a:t>
                      </a:r>
                      <a:r>
                        <a:rPr sz="800" u="sng" spc="5" dirty="0">
                          <a:uFill>
                            <a:solidFill>
                              <a:srgbClr val="000000"/>
                            </a:solidFill>
                          </a:uFill>
                          <a:latin typeface="Times New Roman"/>
                          <a:cs typeface="Times New Roman"/>
                        </a:rPr>
                        <a:t>duyarlar</a:t>
                      </a:r>
                      <a:r>
                        <a:rPr sz="800" spc="5" dirty="0">
                          <a:latin typeface="Times New Roman"/>
                          <a:cs typeface="Times New Roman"/>
                        </a:rPr>
                        <a:t>. </a:t>
                      </a:r>
                      <a:r>
                        <a:rPr sz="800" spc="10" dirty="0">
                          <a:latin typeface="Times New Roman"/>
                          <a:cs typeface="Times New Roman"/>
                        </a:rPr>
                        <a:t>Eğer </a:t>
                      </a:r>
                      <a:r>
                        <a:rPr sz="800" spc="5" dirty="0">
                          <a:latin typeface="Times New Roman"/>
                          <a:cs typeface="Times New Roman"/>
                        </a:rPr>
                        <a:t>harcamanın faydası  harcamanın </a:t>
                      </a:r>
                      <a:r>
                        <a:rPr sz="800" dirty="0">
                          <a:latin typeface="Times New Roman"/>
                          <a:cs typeface="Times New Roman"/>
                        </a:rPr>
                        <a:t>yapıldığı </a:t>
                      </a:r>
                      <a:r>
                        <a:rPr sz="800" spc="5" dirty="0">
                          <a:latin typeface="Times New Roman"/>
                          <a:cs typeface="Times New Roman"/>
                        </a:rPr>
                        <a:t>faaliyet dönemi </a:t>
                      </a:r>
                      <a:r>
                        <a:rPr sz="800" i="1" spc="5" dirty="0">
                          <a:latin typeface="Times New Roman"/>
                          <a:cs typeface="Times New Roman"/>
                        </a:rPr>
                        <a:t>(genellikle 1 </a:t>
                      </a:r>
                      <a:r>
                        <a:rPr sz="800" i="1" dirty="0">
                          <a:latin typeface="Times New Roman"/>
                          <a:cs typeface="Times New Roman"/>
                        </a:rPr>
                        <a:t>yıl)  </a:t>
                      </a:r>
                      <a:r>
                        <a:rPr sz="800" spc="5" dirty="0">
                          <a:latin typeface="Times New Roman"/>
                          <a:cs typeface="Times New Roman"/>
                        </a:rPr>
                        <a:t>içinde elde </a:t>
                      </a:r>
                      <a:r>
                        <a:rPr sz="800" dirty="0">
                          <a:latin typeface="Times New Roman"/>
                          <a:cs typeface="Times New Roman"/>
                        </a:rPr>
                        <a:t>edilecekse, </a:t>
                      </a:r>
                      <a:r>
                        <a:rPr sz="800" spc="5" dirty="0">
                          <a:latin typeface="Times New Roman"/>
                          <a:cs typeface="Times New Roman"/>
                        </a:rPr>
                        <a:t>yapılan harcamaya </a:t>
                      </a:r>
                      <a:r>
                        <a:rPr sz="800" b="1" spc="10" dirty="0">
                          <a:solidFill>
                            <a:srgbClr val="FF0000"/>
                          </a:solidFill>
                          <a:latin typeface="Times New Roman"/>
                          <a:cs typeface="Times New Roman"/>
                        </a:rPr>
                        <a:t>GİDER  </a:t>
                      </a:r>
                      <a:r>
                        <a:rPr sz="800" dirty="0">
                          <a:latin typeface="Times New Roman"/>
                          <a:cs typeface="Times New Roman"/>
                        </a:rPr>
                        <a:t>denir.</a:t>
                      </a:r>
                      <a:endParaRPr sz="800">
                        <a:latin typeface="Times New Roman"/>
                        <a:cs typeface="Times New Roman"/>
                      </a:endParaRPr>
                    </a:p>
                    <a:p>
                      <a:pPr>
                        <a:lnSpc>
                          <a:spcPct val="100000"/>
                        </a:lnSpc>
                        <a:spcBef>
                          <a:spcPts val="5"/>
                        </a:spcBef>
                      </a:pPr>
                      <a:endParaRPr sz="850">
                        <a:latin typeface="Times New Roman"/>
                        <a:cs typeface="Times New Roman"/>
                      </a:endParaRPr>
                    </a:p>
                    <a:p>
                      <a:pPr marL="27305" marR="144780" algn="just">
                        <a:lnSpc>
                          <a:spcPct val="102499"/>
                        </a:lnSpc>
                        <a:spcBef>
                          <a:spcPts val="5"/>
                        </a:spcBef>
                      </a:pPr>
                      <a:r>
                        <a:rPr sz="800" dirty="0">
                          <a:latin typeface="Times New Roman"/>
                          <a:cs typeface="Times New Roman"/>
                        </a:rPr>
                        <a:t>Eğer </a:t>
                      </a:r>
                      <a:r>
                        <a:rPr sz="800" spc="5" dirty="0">
                          <a:latin typeface="Times New Roman"/>
                          <a:cs typeface="Times New Roman"/>
                        </a:rPr>
                        <a:t>harcamanın faydası </a:t>
                      </a:r>
                      <a:r>
                        <a:rPr sz="800" dirty="0">
                          <a:latin typeface="Times New Roman"/>
                          <a:cs typeface="Times New Roman"/>
                        </a:rPr>
                        <a:t>gelecek </a:t>
                      </a:r>
                      <a:r>
                        <a:rPr sz="800" spc="5" dirty="0">
                          <a:latin typeface="Times New Roman"/>
                          <a:cs typeface="Times New Roman"/>
                        </a:rPr>
                        <a:t>dönem/dönemlerde  </a:t>
                      </a:r>
                      <a:r>
                        <a:rPr sz="800" spc="-5" dirty="0">
                          <a:latin typeface="Times New Roman"/>
                          <a:cs typeface="Times New Roman"/>
                        </a:rPr>
                        <a:t>elde </a:t>
                      </a:r>
                      <a:r>
                        <a:rPr sz="800" dirty="0">
                          <a:latin typeface="Times New Roman"/>
                          <a:cs typeface="Times New Roman"/>
                        </a:rPr>
                        <a:t>edilecekse yapılan harcamaya </a:t>
                      </a:r>
                      <a:r>
                        <a:rPr sz="800" b="1" spc="5" dirty="0">
                          <a:solidFill>
                            <a:srgbClr val="FF0000"/>
                          </a:solidFill>
                          <a:latin typeface="Times New Roman"/>
                          <a:cs typeface="Times New Roman"/>
                        </a:rPr>
                        <a:t>YATIRIM</a:t>
                      </a:r>
                      <a:r>
                        <a:rPr sz="800" b="1" spc="10" dirty="0">
                          <a:solidFill>
                            <a:srgbClr val="FF0000"/>
                          </a:solidFill>
                          <a:latin typeface="Times New Roman"/>
                          <a:cs typeface="Times New Roman"/>
                        </a:rPr>
                        <a:t> </a:t>
                      </a:r>
                      <a:r>
                        <a:rPr sz="800" dirty="0">
                          <a:latin typeface="Times New Roman"/>
                          <a:cs typeface="Times New Roman"/>
                        </a:rPr>
                        <a:t>denir.</a:t>
                      </a:r>
                      <a:endParaRPr sz="80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5</a:t>
            </a:fld>
            <a:endParaRPr sz="1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66772" y="2375916"/>
            <a:ext cx="532130" cy="462280"/>
          </a:xfrm>
          <a:custGeom>
            <a:avLst/>
            <a:gdLst/>
            <a:ahLst/>
            <a:cxnLst/>
            <a:rect l="l" t="t" r="r" b="b"/>
            <a:pathLst>
              <a:path w="532130" h="462280">
                <a:moveTo>
                  <a:pt x="524256" y="445008"/>
                </a:moveTo>
                <a:lnTo>
                  <a:pt x="1524" y="445008"/>
                </a:lnTo>
                <a:lnTo>
                  <a:pt x="0" y="443484"/>
                </a:lnTo>
                <a:lnTo>
                  <a:pt x="0" y="0"/>
                </a:lnTo>
                <a:lnTo>
                  <a:pt x="7620" y="0"/>
                </a:lnTo>
                <a:lnTo>
                  <a:pt x="7620" y="437387"/>
                </a:lnTo>
                <a:lnTo>
                  <a:pt x="3048" y="437387"/>
                </a:lnTo>
                <a:lnTo>
                  <a:pt x="7620" y="441960"/>
                </a:lnTo>
                <a:lnTo>
                  <a:pt x="524256" y="441960"/>
                </a:lnTo>
                <a:lnTo>
                  <a:pt x="524256" y="445008"/>
                </a:lnTo>
                <a:close/>
              </a:path>
              <a:path w="532130" h="462280">
                <a:moveTo>
                  <a:pt x="7620" y="441960"/>
                </a:moveTo>
                <a:lnTo>
                  <a:pt x="3048" y="437387"/>
                </a:lnTo>
                <a:lnTo>
                  <a:pt x="7620" y="437387"/>
                </a:lnTo>
                <a:lnTo>
                  <a:pt x="7620" y="441960"/>
                </a:lnTo>
                <a:close/>
              </a:path>
              <a:path w="532130" h="462280">
                <a:moveTo>
                  <a:pt x="531876" y="445008"/>
                </a:moveTo>
                <a:lnTo>
                  <a:pt x="527304" y="445008"/>
                </a:lnTo>
                <a:lnTo>
                  <a:pt x="524256" y="441960"/>
                </a:lnTo>
                <a:lnTo>
                  <a:pt x="7620" y="441960"/>
                </a:lnTo>
                <a:lnTo>
                  <a:pt x="7620" y="437387"/>
                </a:lnTo>
                <a:lnTo>
                  <a:pt x="528828" y="437387"/>
                </a:lnTo>
                <a:lnTo>
                  <a:pt x="531876" y="438912"/>
                </a:lnTo>
                <a:lnTo>
                  <a:pt x="531876" y="445008"/>
                </a:lnTo>
                <a:close/>
              </a:path>
              <a:path w="532130" h="462280">
                <a:moveTo>
                  <a:pt x="531876" y="461772"/>
                </a:moveTo>
                <a:lnTo>
                  <a:pt x="524256" y="461772"/>
                </a:lnTo>
                <a:lnTo>
                  <a:pt x="524256" y="441960"/>
                </a:lnTo>
                <a:lnTo>
                  <a:pt x="527304" y="445008"/>
                </a:lnTo>
                <a:lnTo>
                  <a:pt x="531876" y="445008"/>
                </a:lnTo>
                <a:lnTo>
                  <a:pt x="531876" y="461772"/>
                </a:lnTo>
                <a:close/>
              </a:path>
            </a:pathLst>
          </a:custGeom>
          <a:solidFill>
            <a:srgbClr val="A1A100"/>
          </a:solidFill>
        </p:spPr>
        <p:txBody>
          <a:bodyPr wrap="square" lIns="0" tIns="0" rIns="0" bIns="0" rtlCol="0"/>
          <a:lstStyle/>
          <a:p>
            <a:endParaRPr/>
          </a:p>
        </p:txBody>
      </p:sp>
      <p:sp>
        <p:nvSpPr>
          <p:cNvPr id="5" name="object 5"/>
          <p:cNvSpPr/>
          <p:nvPr/>
        </p:nvSpPr>
        <p:spPr>
          <a:xfrm>
            <a:off x="2366772" y="2375916"/>
            <a:ext cx="100965" cy="462280"/>
          </a:xfrm>
          <a:custGeom>
            <a:avLst/>
            <a:gdLst/>
            <a:ahLst/>
            <a:cxnLst/>
            <a:rect l="l" t="t" r="r" b="b"/>
            <a:pathLst>
              <a:path w="100964" h="462280">
                <a:moveTo>
                  <a:pt x="92964" y="445008"/>
                </a:moveTo>
                <a:lnTo>
                  <a:pt x="1524" y="445008"/>
                </a:lnTo>
                <a:lnTo>
                  <a:pt x="0" y="443484"/>
                </a:lnTo>
                <a:lnTo>
                  <a:pt x="0" y="0"/>
                </a:lnTo>
                <a:lnTo>
                  <a:pt x="7620" y="0"/>
                </a:lnTo>
                <a:lnTo>
                  <a:pt x="7620" y="437387"/>
                </a:lnTo>
                <a:lnTo>
                  <a:pt x="3048" y="437387"/>
                </a:lnTo>
                <a:lnTo>
                  <a:pt x="7620" y="441960"/>
                </a:lnTo>
                <a:lnTo>
                  <a:pt x="92964" y="441960"/>
                </a:lnTo>
                <a:lnTo>
                  <a:pt x="92964" y="445008"/>
                </a:lnTo>
                <a:close/>
              </a:path>
              <a:path w="100964" h="462280">
                <a:moveTo>
                  <a:pt x="7620" y="441960"/>
                </a:moveTo>
                <a:lnTo>
                  <a:pt x="3048" y="437387"/>
                </a:lnTo>
                <a:lnTo>
                  <a:pt x="7620" y="437387"/>
                </a:lnTo>
                <a:lnTo>
                  <a:pt x="7620" y="441960"/>
                </a:lnTo>
                <a:close/>
              </a:path>
              <a:path w="100964" h="462280">
                <a:moveTo>
                  <a:pt x="100584" y="445008"/>
                </a:moveTo>
                <a:lnTo>
                  <a:pt x="97536" y="445008"/>
                </a:lnTo>
                <a:lnTo>
                  <a:pt x="92964" y="441960"/>
                </a:lnTo>
                <a:lnTo>
                  <a:pt x="7620" y="441960"/>
                </a:lnTo>
                <a:lnTo>
                  <a:pt x="7620" y="437387"/>
                </a:lnTo>
                <a:lnTo>
                  <a:pt x="99060" y="437387"/>
                </a:lnTo>
                <a:lnTo>
                  <a:pt x="100584" y="438912"/>
                </a:lnTo>
                <a:lnTo>
                  <a:pt x="100584" y="445008"/>
                </a:lnTo>
                <a:close/>
              </a:path>
              <a:path w="100964" h="462280">
                <a:moveTo>
                  <a:pt x="100584" y="461772"/>
                </a:moveTo>
                <a:lnTo>
                  <a:pt x="92964" y="461772"/>
                </a:lnTo>
                <a:lnTo>
                  <a:pt x="92964" y="441960"/>
                </a:lnTo>
                <a:lnTo>
                  <a:pt x="97536" y="445008"/>
                </a:lnTo>
                <a:lnTo>
                  <a:pt x="100584" y="445008"/>
                </a:lnTo>
                <a:lnTo>
                  <a:pt x="100584" y="461772"/>
                </a:lnTo>
                <a:close/>
              </a:path>
            </a:pathLst>
          </a:custGeom>
          <a:solidFill>
            <a:srgbClr val="A1A100"/>
          </a:solidFill>
        </p:spPr>
        <p:txBody>
          <a:bodyPr wrap="square" lIns="0" tIns="0" rIns="0" bIns="0" rtlCol="0"/>
          <a:lstStyle/>
          <a:p>
            <a:endParaRPr/>
          </a:p>
        </p:txBody>
      </p:sp>
      <p:sp>
        <p:nvSpPr>
          <p:cNvPr id="6" name="object 6"/>
          <p:cNvSpPr/>
          <p:nvPr/>
        </p:nvSpPr>
        <p:spPr>
          <a:xfrm>
            <a:off x="2061972" y="2375916"/>
            <a:ext cx="312420" cy="462280"/>
          </a:xfrm>
          <a:custGeom>
            <a:avLst/>
            <a:gdLst/>
            <a:ahLst/>
            <a:cxnLst/>
            <a:rect l="l" t="t" r="r" b="b"/>
            <a:pathLst>
              <a:path w="312419" h="462280">
                <a:moveTo>
                  <a:pt x="304799" y="441960"/>
                </a:moveTo>
                <a:lnTo>
                  <a:pt x="304799" y="0"/>
                </a:lnTo>
                <a:lnTo>
                  <a:pt x="312419" y="0"/>
                </a:lnTo>
                <a:lnTo>
                  <a:pt x="312419" y="437387"/>
                </a:lnTo>
                <a:lnTo>
                  <a:pt x="307847" y="437387"/>
                </a:lnTo>
                <a:lnTo>
                  <a:pt x="304799" y="441960"/>
                </a:lnTo>
                <a:close/>
              </a:path>
              <a:path w="312419" h="462280">
                <a:moveTo>
                  <a:pt x="7619" y="461772"/>
                </a:moveTo>
                <a:lnTo>
                  <a:pt x="0" y="461772"/>
                </a:lnTo>
                <a:lnTo>
                  <a:pt x="0" y="438912"/>
                </a:lnTo>
                <a:lnTo>
                  <a:pt x="1524" y="437387"/>
                </a:lnTo>
                <a:lnTo>
                  <a:pt x="304799" y="437387"/>
                </a:lnTo>
                <a:lnTo>
                  <a:pt x="304799" y="441960"/>
                </a:lnTo>
                <a:lnTo>
                  <a:pt x="7619" y="441960"/>
                </a:lnTo>
                <a:lnTo>
                  <a:pt x="3047" y="445008"/>
                </a:lnTo>
                <a:lnTo>
                  <a:pt x="7619" y="445008"/>
                </a:lnTo>
                <a:lnTo>
                  <a:pt x="7619" y="461772"/>
                </a:lnTo>
                <a:close/>
              </a:path>
              <a:path w="312419" h="462280">
                <a:moveTo>
                  <a:pt x="310895" y="445008"/>
                </a:moveTo>
                <a:lnTo>
                  <a:pt x="7619" y="445008"/>
                </a:lnTo>
                <a:lnTo>
                  <a:pt x="7619" y="441960"/>
                </a:lnTo>
                <a:lnTo>
                  <a:pt x="304799" y="441960"/>
                </a:lnTo>
                <a:lnTo>
                  <a:pt x="307847" y="437387"/>
                </a:lnTo>
                <a:lnTo>
                  <a:pt x="312419" y="437387"/>
                </a:lnTo>
                <a:lnTo>
                  <a:pt x="312419" y="443484"/>
                </a:lnTo>
                <a:lnTo>
                  <a:pt x="310895" y="445008"/>
                </a:lnTo>
                <a:close/>
              </a:path>
              <a:path w="312419" h="462280">
                <a:moveTo>
                  <a:pt x="7619" y="445008"/>
                </a:moveTo>
                <a:lnTo>
                  <a:pt x="3047" y="445008"/>
                </a:lnTo>
                <a:lnTo>
                  <a:pt x="7619" y="441960"/>
                </a:lnTo>
                <a:lnTo>
                  <a:pt x="7619" y="445008"/>
                </a:lnTo>
                <a:close/>
              </a:path>
            </a:pathLst>
          </a:custGeom>
          <a:solidFill>
            <a:srgbClr val="A1A100"/>
          </a:solidFill>
        </p:spPr>
        <p:txBody>
          <a:bodyPr wrap="square" lIns="0" tIns="0" rIns="0" bIns="0" rtlCol="0"/>
          <a:lstStyle/>
          <a:p>
            <a:endParaRPr/>
          </a:p>
        </p:txBody>
      </p:sp>
      <p:sp>
        <p:nvSpPr>
          <p:cNvPr id="7" name="object 7"/>
          <p:cNvSpPr/>
          <p:nvPr/>
        </p:nvSpPr>
        <p:spPr>
          <a:xfrm>
            <a:off x="1592579" y="2375916"/>
            <a:ext cx="782320" cy="462280"/>
          </a:xfrm>
          <a:custGeom>
            <a:avLst/>
            <a:gdLst/>
            <a:ahLst/>
            <a:cxnLst/>
            <a:rect l="l" t="t" r="r" b="b"/>
            <a:pathLst>
              <a:path w="782319" h="462280">
                <a:moveTo>
                  <a:pt x="774192" y="441960"/>
                </a:moveTo>
                <a:lnTo>
                  <a:pt x="774192" y="0"/>
                </a:lnTo>
                <a:lnTo>
                  <a:pt x="781812" y="0"/>
                </a:lnTo>
                <a:lnTo>
                  <a:pt x="781812" y="437387"/>
                </a:lnTo>
                <a:lnTo>
                  <a:pt x="777240" y="437387"/>
                </a:lnTo>
                <a:lnTo>
                  <a:pt x="774192" y="441960"/>
                </a:lnTo>
                <a:close/>
              </a:path>
              <a:path w="782319" h="462280">
                <a:moveTo>
                  <a:pt x="7620" y="461772"/>
                </a:moveTo>
                <a:lnTo>
                  <a:pt x="0" y="461772"/>
                </a:lnTo>
                <a:lnTo>
                  <a:pt x="0" y="438912"/>
                </a:lnTo>
                <a:lnTo>
                  <a:pt x="3048" y="437387"/>
                </a:lnTo>
                <a:lnTo>
                  <a:pt x="774192" y="437387"/>
                </a:lnTo>
                <a:lnTo>
                  <a:pt x="774192" y="441960"/>
                </a:lnTo>
                <a:lnTo>
                  <a:pt x="7620" y="441960"/>
                </a:lnTo>
                <a:lnTo>
                  <a:pt x="4572" y="445008"/>
                </a:lnTo>
                <a:lnTo>
                  <a:pt x="7620" y="445008"/>
                </a:lnTo>
                <a:lnTo>
                  <a:pt x="7620" y="461772"/>
                </a:lnTo>
                <a:close/>
              </a:path>
              <a:path w="782319" h="462280">
                <a:moveTo>
                  <a:pt x="780288" y="445008"/>
                </a:moveTo>
                <a:lnTo>
                  <a:pt x="7620" y="445008"/>
                </a:lnTo>
                <a:lnTo>
                  <a:pt x="7620" y="441960"/>
                </a:lnTo>
                <a:lnTo>
                  <a:pt x="774192" y="441960"/>
                </a:lnTo>
                <a:lnTo>
                  <a:pt x="777240" y="437387"/>
                </a:lnTo>
                <a:lnTo>
                  <a:pt x="781812" y="437387"/>
                </a:lnTo>
                <a:lnTo>
                  <a:pt x="781812" y="443484"/>
                </a:lnTo>
                <a:lnTo>
                  <a:pt x="780288" y="445008"/>
                </a:lnTo>
                <a:close/>
              </a:path>
              <a:path w="782319" h="462280">
                <a:moveTo>
                  <a:pt x="7620" y="445008"/>
                </a:moveTo>
                <a:lnTo>
                  <a:pt x="4572" y="445008"/>
                </a:lnTo>
                <a:lnTo>
                  <a:pt x="7620" y="441960"/>
                </a:lnTo>
                <a:lnTo>
                  <a:pt x="7620" y="445008"/>
                </a:lnTo>
                <a:close/>
              </a:path>
            </a:pathLst>
          </a:custGeom>
          <a:solidFill>
            <a:srgbClr val="A1A100"/>
          </a:solidFill>
        </p:spPr>
        <p:txBody>
          <a:bodyPr wrap="square" lIns="0" tIns="0" rIns="0" bIns="0" rtlCol="0"/>
          <a:lstStyle/>
          <a:p>
            <a:endParaRPr/>
          </a:p>
        </p:txBody>
      </p:sp>
      <p:sp>
        <p:nvSpPr>
          <p:cNvPr id="8" name="object 8"/>
          <p:cNvSpPr/>
          <p:nvPr/>
        </p:nvSpPr>
        <p:spPr>
          <a:xfrm>
            <a:off x="2154936" y="2231136"/>
            <a:ext cx="429767" cy="15087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44167" y="2830068"/>
            <a:ext cx="504443" cy="2590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871472" y="2830067"/>
            <a:ext cx="384048" cy="26212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79904" y="2830068"/>
            <a:ext cx="367284" cy="25908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670048" y="2830067"/>
            <a:ext cx="446532" cy="25450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154936" y="2609088"/>
            <a:ext cx="458723" cy="16001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188463" y="2418588"/>
            <a:ext cx="396239" cy="170687"/>
          </a:xfrm>
          <a:prstGeom prst="rect">
            <a:avLst/>
          </a:prstGeom>
          <a:blipFill>
            <a:blip r:embed="rId9"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803909">
                  <a:extLst>
                    <a:ext uri="{9D8B030D-6E8A-4147-A177-3AD203B41FA5}">
                      <a16:colId xmlns:a16="http://schemas.microsoft.com/office/drawing/2014/main" val="20001"/>
                    </a:ext>
                  </a:extLst>
                </a:gridCol>
                <a:gridCol w="844549">
                  <a:extLst>
                    <a:ext uri="{9D8B030D-6E8A-4147-A177-3AD203B41FA5}">
                      <a16:colId xmlns:a16="http://schemas.microsoft.com/office/drawing/2014/main" val="20002"/>
                    </a:ext>
                  </a:extLst>
                </a:gridCol>
                <a:gridCol w="565785">
                  <a:extLst>
                    <a:ext uri="{9D8B030D-6E8A-4147-A177-3AD203B41FA5}">
                      <a16:colId xmlns:a16="http://schemas.microsoft.com/office/drawing/2014/main" val="20003"/>
                    </a:ext>
                  </a:extLst>
                </a:gridCol>
                <a:gridCol w="326389">
                  <a:extLst>
                    <a:ext uri="{9D8B030D-6E8A-4147-A177-3AD203B41FA5}">
                      <a16:colId xmlns:a16="http://schemas.microsoft.com/office/drawing/2014/main" val="20004"/>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3">
                  <a:txBody>
                    <a:bodyPr/>
                    <a:lstStyle/>
                    <a:p>
                      <a:pPr marL="27305">
                        <a:lnSpc>
                          <a:spcPct val="100000"/>
                        </a:lnSpc>
                        <a:spcBef>
                          <a:spcPts val="345"/>
                        </a:spcBef>
                      </a:pPr>
                      <a:r>
                        <a:rPr sz="900" b="1" spc="10" dirty="0">
                          <a:solidFill>
                            <a:srgbClr val="330066"/>
                          </a:solidFill>
                          <a:latin typeface="Times New Roman"/>
                          <a:cs typeface="Times New Roman"/>
                        </a:rPr>
                        <a:t>İşletme</a:t>
                      </a:r>
                      <a:r>
                        <a:rPr sz="900" b="1" spc="35" dirty="0">
                          <a:solidFill>
                            <a:srgbClr val="330066"/>
                          </a:solidFill>
                          <a:latin typeface="Times New Roman"/>
                          <a:cs typeface="Times New Roman"/>
                        </a:rPr>
                        <a:t> </a:t>
                      </a:r>
                      <a:r>
                        <a:rPr sz="900" b="1" spc="15" dirty="0">
                          <a:solidFill>
                            <a:srgbClr val="330066"/>
                          </a:solidFill>
                          <a:latin typeface="Times New Roman"/>
                          <a:cs typeface="Times New Roman"/>
                        </a:rPr>
                        <a:t>Organizasyonu</a:t>
                      </a:r>
                      <a:endParaRPr sz="900">
                        <a:latin typeface="Times New Roman"/>
                        <a:cs typeface="Times New Roman"/>
                      </a:endParaRPr>
                    </a:p>
                  </a:txBody>
                  <a:tcPr marL="0" marR="0" marT="43815"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30"/>
                        </a:spcBef>
                      </a:pPr>
                      <a:endParaRPr sz="400">
                        <a:latin typeface="Times New Roman"/>
                        <a:cs typeface="Times New Roman"/>
                      </a:endParaRPr>
                    </a:p>
                    <a:p>
                      <a:pPr marL="330835" algn="ctr">
                        <a:lnSpc>
                          <a:spcPct val="100000"/>
                        </a:lnSpc>
                      </a:pPr>
                      <a:r>
                        <a:rPr sz="350" b="1" spc="-5" dirty="0">
                          <a:latin typeface="Times New Roman"/>
                          <a:cs typeface="Times New Roman"/>
                        </a:rPr>
                        <a:t>Genel Müdür</a:t>
                      </a:r>
                      <a:r>
                        <a:rPr sz="350" b="1" spc="-15" dirty="0">
                          <a:latin typeface="Times New Roman"/>
                          <a:cs typeface="Times New Roman"/>
                        </a:rPr>
                        <a:t> </a:t>
                      </a:r>
                      <a:r>
                        <a:rPr sz="350" b="1" spc="-10" dirty="0">
                          <a:latin typeface="Times New Roman"/>
                          <a:cs typeface="Times New Roman"/>
                        </a:rPr>
                        <a:t>Yrd.</a:t>
                      </a:r>
                      <a:endParaRPr sz="350">
                        <a:latin typeface="Times New Roman"/>
                        <a:cs typeface="Times New Roman"/>
                      </a:endParaRPr>
                    </a:p>
                    <a:p>
                      <a:pPr marL="327660" algn="ctr">
                        <a:lnSpc>
                          <a:spcPct val="100000"/>
                        </a:lnSpc>
                        <a:spcBef>
                          <a:spcPts val="85"/>
                        </a:spcBef>
                      </a:pPr>
                      <a:r>
                        <a:rPr sz="350" spc="-10" dirty="0">
                          <a:latin typeface="Times New Roman"/>
                          <a:cs typeface="Times New Roman"/>
                        </a:rPr>
                        <a:t>(idari)</a:t>
                      </a:r>
                      <a:endParaRPr sz="350">
                        <a:latin typeface="Times New Roman"/>
                        <a:cs typeface="Times New Roman"/>
                      </a:endParaRPr>
                    </a:p>
                  </a:txBody>
                  <a:tcPr marL="0" marR="0" marT="0" marB="0">
                    <a:lnT w="3175">
                      <a:solidFill>
                        <a:srgbClr val="669999"/>
                      </a:solidFill>
                      <a:prstDash val="solid"/>
                    </a:lnT>
                    <a:lnB w="1270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20"/>
                        </a:spcBef>
                      </a:pPr>
                      <a:endParaRPr sz="350">
                        <a:latin typeface="Times New Roman"/>
                        <a:cs typeface="Times New Roman"/>
                      </a:endParaRPr>
                    </a:p>
                    <a:p>
                      <a:pPr marL="417195">
                        <a:lnSpc>
                          <a:spcPct val="100000"/>
                        </a:lnSpc>
                      </a:pPr>
                      <a:r>
                        <a:rPr sz="350" b="1" spc="-5" dirty="0">
                          <a:latin typeface="Times New Roman"/>
                          <a:cs typeface="Times New Roman"/>
                        </a:rPr>
                        <a:t>Genel</a:t>
                      </a:r>
                      <a:r>
                        <a:rPr sz="350" b="1" spc="5" dirty="0">
                          <a:latin typeface="Times New Roman"/>
                          <a:cs typeface="Times New Roman"/>
                        </a:rPr>
                        <a:t> </a:t>
                      </a:r>
                      <a:r>
                        <a:rPr sz="350" b="1" spc="-5" dirty="0">
                          <a:latin typeface="Times New Roman"/>
                          <a:cs typeface="Times New Roman"/>
                        </a:rPr>
                        <a:t>Kurul</a:t>
                      </a:r>
                      <a:endParaRPr sz="350">
                        <a:latin typeface="Times New Roman"/>
                        <a:cs typeface="Times New Roman"/>
                      </a:endParaRPr>
                    </a:p>
                    <a:p>
                      <a:pPr marL="372745">
                        <a:lnSpc>
                          <a:spcPct val="100000"/>
                        </a:lnSpc>
                        <a:spcBef>
                          <a:spcPts val="110"/>
                        </a:spcBef>
                      </a:pPr>
                      <a:r>
                        <a:rPr sz="300" spc="-5" dirty="0">
                          <a:latin typeface="Times New Roman"/>
                          <a:cs typeface="Times New Roman"/>
                        </a:rPr>
                        <a:t>(Ge</a:t>
                      </a:r>
                      <a:r>
                        <a:rPr sz="300" spc="5" dirty="0">
                          <a:latin typeface="Times New Roman"/>
                          <a:cs typeface="Times New Roman"/>
                        </a:rPr>
                        <a:t>n</a:t>
                      </a:r>
                      <a:r>
                        <a:rPr sz="300" spc="-5" dirty="0">
                          <a:latin typeface="Times New Roman"/>
                          <a:cs typeface="Times New Roman"/>
                        </a:rPr>
                        <a:t>e</a:t>
                      </a:r>
                      <a:r>
                        <a:rPr sz="300" dirty="0">
                          <a:latin typeface="Times New Roman"/>
                          <a:cs typeface="Times New Roman"/>
                        </a:rPr>
                        <a:t>r</a:t>
                      </a:r>
                      <a:r>
                        <a:rPr sz="300" spc="-5" dirty="0">
                          <a:latin typeface="Times New Roman"/>
                          <a:cs typeface="Times New Roman"/>
                        </a:rPr>
                        <a:t>a</a:t>
                      </a:r>
                      <a:r>
                        <a:rPr sz="300" dirty="0">
                          <a:latin typeface="Times New Roman"/>
                          <a:cs typeface="Times New Roman"/>
                        </a:rPr>
                        <a:t>l </a:t>
                      </a:r>
                      <a:r>
                        <a:rPr sz="300" spc="-10" dirty="0">
                          <a:latin typeface="Times New Roman"/>
                          <a:cs typeface="Times New Roman"/>
                        </a:rPr>
                        <a:t>As</a:t>
                      </a:r>
                      <a:r>
                        <a:rPr sz="300" spc="-5" dirty="0">
                          <a:latin typeface="Times New Roman"/>
                          <a:cs typeface="Times New Roman"/>
                        </a:rPr>
                        <a:t>se</a:t>
                      </a:r>
                      <a:r>
                        <a:rPr sz="300" spc="-15" dirty="0">
                          <a:latin typeface="Times New Roman"/>
                          <a:cs typeface="Times New Roman"/>
                        </a:rPr>
                        <a:t>m</a:t>
                      </a:r>
                      <a:r>
                        <a:rPr sz="300" spc="5" dirty="0">
                          <a:latin typeface="Times New Roman"/>
                          <a:cs typeface="Times New Roman"/>
                        </a:rPr>
                        <a:t>bl</a:t>
                      </a:r>
                      <a:r>
                        <a:rPr sz="300" spc="-10" dirty="0">
                          <a:latin typeface="Times New Roman"/>
                          <a:cs typeface="Times New Roman"/>
                        </a:rPr>
                        <a:t>y</a:t>
                      </a:r>
                      <a:r>
                        <a:rPr sz="300" dirty="0">
                          <a:latin typeface="Times New Roman"/>
                          <a:cs typeface="Times New Roman"/>
                        </a:rPr>
                        <a:t>)</a:t>
                      </a: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15"/>
                        </a:spcBef>
                      </a:pPr>
                      <a:endParaRPr sz="250">
                        <a:latin typeface="Times New Roman"/>
                        <a:cs typeface="Times New Roman"/>
                      </a:endParaRPr>
                    </a:p>
                    <a:p>
                      <a:pPr marL="395605">
                        <a:lnSpc>
                          <a:spcPct val="100000"/>
                        </a:lnSpc>
                      </a:pPr>
                      <a:r>
                        <a:rPr sz="350" b="1" spc="-5" dirty="0">
                          <a:latin typeface="Times New Roman"/>
                          <a:cs typeface="Times New Roman"/>
                        </a:rPr>
                        <a:t>Yön</a:t>
                      </a:r>
                      <a:r>
                        <a:rPr sz="350" b="1" dirty="0">
                          <a:latin typeface="Times New Roman"/>
                          <a:cs typeface="Times New Roman"/>
                        </a:rPr>
                        <a:t>etim</a:t>
                      </a:r>
                      <a:r>
                        <a:rPr sz="350" b="1" spc="15" dirty="0">
                          <a:latin typeface="Times New Roman"/>
                          <a:cs typeface="Times New Roman"/>
                        </a:rPr>
                        <a:t> </a:t>
                      </a:r>
                      <a:r>
                        <a:rPr sz="350" b="1" spc="10" dirty="0">
                          <a:latin typeface="Times New Roman"/>
                          <a:cs typeface="Times New Roman"/>
                        </a:rPr>
                        <a:t>K</a:t>
                      </a:r>
                      <a:r>
                        <a:rPr sz="350" b="1" spc="-5" dirty="0">
                          <a:latin typeface="Times New Roman"/>
                          <a:cs typeface="Times New Roman"/>
                        </a:rPr>
                        <a:t>u</a:t>
                      </a:r>
                      <a:r>
                        <a:rPr sz="350" b="1" spc="-10" dirty="0">
                          <a:latin typeface="Times New Roman"/>
                          <a:cs typeface="Times New Roman"/>
                        </a:rPr>
                        <a:t>r</a:t>
                      </a:r>
                      <a:r>
                        <a:rPr sz="350" b="1" spc="-5" dirty="0">
                          <a:latin typeface="Times New Roman"/>
                          <a:cs typeface="Times New Roman"/>
                        </a:rPr>
                        <a:t>u</a:t>
                      </a:r>
                      <a:r>
                        <a:rPr sz="350" b="1" dirty="0">
                          <a:latin typeface="Times New Roman"/>
                          <a:cs typeface="Times New Roman"/>
                        </a:rPr>
                        <a:t>lu</a:t>
                      </a:r>
                      <a:endParaRPr sz="350">
                        <a:latin typeface="Times New Roman"/>
                        <a:cs typeface="Times New Roman"/>
                      </a:endParaRPr>
                    </a:p>
                    <a:p>
                      <a:pPr marL="394335">
                        <a:lnSpc>
                          <a:spcPct val="100000"/>
                        </a:lnSpc>
                        <a:spcBef>
                          <a:spcPts val="110"/>
                        </a:spcBef>
                      </a:pPr>
                      <a:r>
                        <a:rPr sz="300" spc="10" dirty="0">
                          <a:latin typeface="Times New Roman"/>
                          <a:cs typeface="Times New Roman"/>
                        </a:rPr>
                        <a:t>(Bord</a:t>
                      </a:r>
                      <a:r>
                        <a:rPr sz="300" spc="-50" dirty="0">
                          <a:latin typeface="Times New Roman"/>
                          <a:cs typeface="Times New Roman"/>
                        </a:rPr>
                        <a:t> </a:t>
                      </a:r>
                      <a:r>
                        <a:rPr sz="300" spc="10" dirty="0">
                          <a:latin typeface="Times New Roman"/>
                          <a:cs typeface="Times New Roman"/>
                        </a:rPr>
                        <a:t>of</a:t>
                      </a:r>
                      <a:r>
                        <a:rPr sz="300" spc="-40" dirty="0">
                          <a:latin typeface="Times New Roman"/>
                          <a:cs typeface="Times New Roman"/>
                        </a:rPr>
                        <a:t> </a:t>
                      </a:r>
                      <a:r>
                        <a:rPr sz="300" spc="5" dirty="0">
                          <a:latin typeface="Times New Roman"/>
                          <a:cs typeface="Times New Roman"/>
                        </a:rPr>
                        <a:t>Directors)</a:t>
                      </a:r>
                      <a:endParaRPr sz="300">
                        <a:latin typeface="Times New Roman"/>
                        <a:cs typeface="Times New Roman"/>
                      </a:endParaRPr>
                    </a:p>
                    <a:p>
                      <a:pPr>
                        <a:lnSpc>
                          <a:spcPct val="100000"/>
                        </a:lnSpc>
                      </a:pPr>
                      <a:endParaRPr sz="300">
                        <a:latin typeface="Times New Roman"/>
                        <a:cs typeface="Times New Roman"/>
                      </a:endParaRPr>
                    </a:p>
                    <a:p>
                      <a:pPr marL="353060">
                        <a:lnSpc>
                          <a:spcPct val="100000"/>
                        </a:lnSpc>
                        <a:spcBef>
                          <a:spcPts val="229"/>
                        </a:spcBef>
                      </a:pPr>
                      <a:r>
                        <a:rPr sz="350" b="1" spc="-5" dirty="0">
                          <a:latin typeface="Times New Roman"/>
                          <a:cs typeface="Times New Roman"/>
                        </a:rPr>
                        <a:t>Genel Müdür</a:t>
                      </a:r>
                      <a:r>
                        <a:rPr sz="350" b="1" spc="-60" dirty="0">
                          <a:latin typeface="Times New Roman"/>
                          <a:cs typeface="Times New Roman"/>
                        </a:rPr>
                        <a:t> </a:t>
                      </a:r>
                      <a:r>
                        <a:rPr sz="350" b="1" spc="-5" dirty="0">
                          <a:latin typeface="Times New Roman"/>
                          <a:cs typeface="Times New Roman"/>
                        </a:rPr>
                        <a:t>(CEO)</a:t>
                      </a:r>
                      <a:endParaRPr sz="350">
                        <a:latin typeface="Times New Roman"/>
                        <a:cs typeface="Times New Roman"/>
                      </a:endParaRPr>
                    </a:p>
                    <a:p>
                      <a:pPr marL="356235">
                        <a:lnSpc>
                          <a:spcPct val="100000"/>
                        </a:lnSpc>
                        <a:spcBef>
                          <a:spcPts val="110"/>
                        </a:spcBef>
                      </a:pPr>
                      <a:r>
                        <a:rPr sz="300" spc="5" dirty="0">
                          <a:latin typeface="Times New Roman"/>
                          <a:cs typeface="Times New Roman"/>
                        </a:rPr>
                        <a:t>Chief Executive</a:t>
                      </a:r>
                      <a:r>
                        <a:rPr sz="300" spc="-30" dirty="0">
                          <a:latin typeface="Times New Roman"/>
                          <a:cs typeface="Times New Roman"/>
                        </a:rPr>
                        <a:t> </a:t>
                      </a:r>
                      <a:r>
                        <a:rPr sz="300" dirty="0">
                          <a:latin typeface="Times New Roman"/>
                          <a:cs typeface="Times New Roman"/>
                        </a:rPr>
                        <a:t>Officer</a:t>
                      </a: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algn="ctr">
                        <a:lnSpc>
                          <a:spcPct val="100000"/>
                        </a:lnSpc>
                        <a:spcBef>
                          <a:spcPts val="210"/>
                        </a:spcBef>
                      </a:pPr>
                      <a:r>
                        <a:rPr sz="350" b="1" spc="-5" dirty="0">
                          <a:latin typeface="Times New Roman"/>
                          <a:cs typeface="Times New Roman"/>
                        </a:rPr>
                        <a:t>Genel Müdür </a:t>
                      </a:r>
                      <a:r>
                        <a:rPr sz="350" b="1" spc="-10" dirty="0">
                          <a:latin typeface="Times New Roman"/>
                          <a:cs typeface="Times New Roman"/>
                        </a:rPr>
                        <a:t>Yrd </a:t>
                      </a:r>
                      <a:r>
                        <a:rPr sz="350" b="1" spc="-5" dirty="0">
                          <a:latin typeface="Times New Roman"/>
                          <a:cs typeface="Times New Roman"/>
                        </a:rPr>
                        <a:t>Genel Müdür</a:t>
                      </a:r>
                      <a:r>
                        <a:rPr sz="350" b="1" spc="-35" dirty="0">
                          <a:latin typeface="Times New Roman"/>
                          <a:cs typeface="Times New Roman"/>
                        </a:rPr>
                        <a:t> </a:t>
                      </a:r>
                      <a:r>
                        <a:rPr sz="350" b="1" spc="-10" dirty="0">
                          <a:latin typeface="Times New Roman"/>
                          <a:cs typeface="Times New Roman"/>
                        </a:rPr>
                        <a:t>Yrd</a:t>
                      </a:r>
                      <a:endParaRPr sz="350">
                        <a:latin typeface="Times New Roman"/>
                        <a:cs typeface="Times New Roman"/>
                      </a:endParaRPr>
                    </a:p>
                    <a:p>
                      <a:pPr marL="48895" algn="ctr">
                        <a:lnSpc>
                          <a:spcPct val="100000"/>
                        </a:lnSpc>
                        <a:spcBef>
                          <a:spcPts val="85"/>
                        </a:spcBef>
                        <a:tabLst>
                          <a:tab pos="417830" algn="l"/>
                        </a:tabLst>
                      </a:pPr>
                      <a:r>
                        <a:rPr sz="350" spc="-10" dirty="0">
                          <a:latin typeface="Times New Roman"/>
                          <a:cs typeface="Times New Roman"/>
                        </a:rPr>
                        <a:t>(Finans)	</a:t>
                      </a:r>
                      <a:r>
                        <a:rPr sz="350" spc="-5" dirty="0">
                          <a:latin typeface="Times New Roman"/>
                          <a:cs typeface="Times New Roman"/>
                        </a:rPr>
                        <a:t>(Muhasebe)</a:t>
                      </a:r>
                      <a:endParaRPr sz="350">
                        <a:latin typeface="Times New Roman"/>
                        <a:cs typeface="Times New Roman"/>
                      </a:endParaRPr>
                    </a:p>
                  </a:txBody>
                  <a:tcPr marL="0" marR="0" marT="0" marB="0">
                    <a:lnT w="3175">
                      <a:solidFill>
                        <a:srgbClr val="669999"/>
                      </a:solidFill>
                      <a:prstDash val="solid"/>
                    </a:lnT>
                    <a:lnB w="1270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5"/>
                        </a:spcBef>
                      </a:pPr>
                      <a:endParaRPr sz="400">
                        <a:latin typeface="Times New Roman"/>
                        <a:cs typeface="Times New Roman"/>
                      </a:endParaRPr>
                    </a:p>
                    <a:p>
                      <a:pPr marR="121285" algn="ctr">
                        <a:lnSpc>
                          <a:spcPct val="100000"/>
                        </a:lnSpc>
                      </a:pPr>
                      <a:r>
                        <a:rPr sz="350" b="1" spc="-5" dirty="0">
                          <a:latin typeface="Times New Roman"/>
                          <a:cs typeface="Times New Roman"/>
                        </a:rPr>
                        <a:t>Genel Müdür</a:t>
                      </a:r>
                      <a:r>
                        <a:rPr sz="350" b="1" spc="-20" dirty="0">
                          <a:latin typeface="Times New Roman"/>
                          <a:cs typeface="Times New Roman"/>
                        </a:rPr>
                        <a:t> </a:t>
                      </a:r>
                      <a:r>
                        <a:rPr sz="350" b="1" spc="-10" dirty="0">
                          <a:latin typeface="Times New Roman"/>
                          <a:cs typeface="Times New Roman"/>
                        </a:rPr>
                        <a:t>Yrd.</a:t>
                      </a:r>
                      <a:endParaRPr sz="350">
                        <a:latin typeface="Times New Roman"/>
                        <a:cs typeface="Times New Roman"/>
                      </a:endParaRPr>
                    </a:p>
                    <a:p>
                      <a:pPr marR="123825" algn="ctr">
                        <a:lnSpc>
                          <a:spcPct val="100000"/>
                        </a:lnSpc>
                        <a:spcBef>
                          <a:spcPts val="85"/>
                        </a:spcBef>
                      </a:pPr>
                      <a:r>
                        <a:rPr sz="350" spc="-10" dirty="0">
                          <a:latin typeface="Times New Roman"/>
                          <a:cs typeface="Times New Roman"/>
                        </a:rPr>
                        <a:t>(Pazarlama)</a:t>
                      </a:r>
                      <a:endParaRPr sz="350">
                        <a:latin typeface="Times New Roman"/>
                        <a:cs typeface="Times New Roman"/>
                      </a:endParaRPr>
                    </a:p>
                  </a:txBody>
                  <a:tcPr marL="0" marR="0" marT="0" marB="0">
                    <a:lnT w="3175">
                      <a:solidFill>
                        <a:srgbClr val="669999"/>
                      </a:solidFill>
                      <a:prstDash val="solid"/>
                    </a:lnT>
                    <a:lnB w="1270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16" name="object 16"/>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7" name="object 17"/>
          <p:cNvSpPr/>
          <p:nvPr/>
        </p:nvSpPr>
        <p:spPr>
          <a:xfrm>
            <a:off x="6373367" y="1732787"/>
            <a:ext cx="233171" cy="379476"/>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19" name="object 19"/>
          <p:cNvSpPr txBox="1"/>
          <p:nvPr/>
        </p:nvSpPr>
        <p:spPr>
          <a:xfrm>
            <a:off x="4131128" y="2189425"/>
            <a:ext cx="2386965" cy="776605"/>
          </a:xfrm>
          <a:prstGeom prst="rect">
            <a:avLst/>
          </a:prstGeom>
        </p:spPr>
        <p:txBody>
          <a:bodyPr vert="horz" wrap="square" lIns="0" tIns="12700" rIns="0" bIns="0" rtlCol="0">
            <a:spAutoFit/>
          </a:bodyPr>
          <a:lstStyle/>
          <a:p>
            <a:pPr marL="12700" marR="5080" algn="just">
              <a:lnSpc>
                <a:spcPct val="100499"/>
              </a:lnSpc>
              <a:spcBef>
                <a:spcPts val="100"/>
              </a:spcBef>
            </a:pPr>
            <a:r>
              <a:rPr sz="700" spc="-5" dirty="0">
                <a:latin typeface="Times New Roman"/>
                <a:cs typeface="Times New Roman"/>
              </a:rPr>
              <a:t>Finansmandan </a:t>
            </a:r>
            <a:r>
              <a:rPr sz="700" dirty="0">
                <a:latin typeface="Times New Roman"/>
                <a:cs typeface="Times New Roman"/>
              </a:rPr>
              <a:t>Sorumlu </a:t>
            </a:r>
            <a:r>
              <a:rPr sz="700" spc="-5" dirty="0">
                <a:latin typeface="Times New Roman"/>
                <a:cs typeface="Times New Roman"/>
              </a:rPr>
              <a:t>Aslan </a:t>
            </a:r>
            <a:r>
              <a:rPr sz="700" dirty="0">
                <a:latin typeface="Times New Roman"/>
                <a:cs typeface="Times New Roman"/>
              </a:rPr>
              <a:t>Yavrusunun </a:t>
            </a:r>
            <a:r>
              <a:rPr sz="700" spc="-5" dirty="0">
                <a:latin typeface="Times New Roman"/>
                <a:cs typeface="Times New Roman"/>
              </a:rPr>
              <a:t>temel </a:t>
            </a:r>
            <a:r>
              <a:rPr sz="700" dirty="0">
                <a:latin typeface="Times New Roman"/>
                <a:cs typeface="Times New Roman"/>
              </a:rPr>
              <a:t>amacı, KAR  maksimizasyonu </a:t>
            </a:r>
            <a:r>
              <a:rPr sz="700" spc="-5" dirty="0">
                <a:latin typeface="Times New Roman"/>
                <a:cs typeface="Times New Roman"/>
              </a:rPr>
              <a:t>olmamalıdır. </a:t>
            </a:r>
            <a:r>
              <a:rPr sz="700" dirty="0">
                <a:latin typeface="Times New Roman"/>
                <a:cs typeface="Times New Roman"/>
              </a:rPr>
              <a:t>Çünkü Muhasebe </a:t>
            </a:r>
            <a:r>
              <a:rPr sz="700" spc="-5" dirty="0">
                <a:latin typeface="Times New Roman"/>
                <a:cs typeface="Times New Roman"/>
              </a:rPr>
              <a:t>işlemlerine göre  KAR’ın </a:t>
            </a:r>
            <a:r>
              <a:rPr sz="700" dirty="0">
                <a:latin typeface="Times New Roman"/>
                <a:cs typeface="Times New Roman"/>
              </a:rPr>
              <a:t>hesabında nakit </a:t>
            </a:r>
            <a:r>
              <a:rPr sz="700" spc="-5" dirty="0">
                <a:latin typeface="Times New Roman"/>
                <a:cs typeface="Times New Roman"/>
              </a:rPr>
              <a:t>esasının yerine </a:t>
            </a:r>
            <a:r>
              <a:rPr sz="700" spc="-5" dirty="0">
                <a:solidFill>
                  <a:srgbClr val="FF0000"/>
                </a:solidFill>
                <a:latin typeface="Times New Roman"/>
                <a:cs typeface="Times New Roman"/>
              </a:rPr>
              <a:t>tahakkuk esası  </a:t>
            </a:r>
            <a:r>
              <a:rPr sz="700" dirty="0">
                <a:latin typeface="Times New Roman"/>
                <a:cs typeface="Times New Roman"/>
              </a:rPr>
              <a:t>benimsenmiştir.</a:t>
            </a:r>
            <a:endParaRPr sz="700">
              <a:latin typeface="Times New Roman"/>
              <a:cs typeface="Times New Roman"/>
            </a:endParaRPr>
          </a:p>
          <a:p>
            <a:pPr>
              <a:lnSpc>
                <a:spcPct val="100000"/>
              </a:lnSpc>
              <a:spcBef>
                <a:spcPts val="50"/>
              </a:spcBef>
            </a:pPr>
            <a:endParaRPr sz="700">
              <a:latin typeface="Times New Roman"/>
              <a:cs typeface="Times New Roman"/>
            </a:endParaRPr>
          </a:p>
          <a:p>
            <a:pPr marL="12700" marR="5080" algn="just">
              <a:lnSpc>
                <a:spcPct val="100000"/>
              </a:lnSpc>
            </a:pPr>
            <a:r>
              <a:rPr sz="700" spc="-5" dirty="0">
                <a:latin typeface="Times New Roman"/>
                <a:cs typeface="Times New Roman"/>
              </a:rPr>
              <a:t>Oysa </a:t>
            </a:r>
            <a:r>
              <a:rPr sz="700" spc="5" dirty="0">
                <a:latin typeface="Times New Roman"/>
                <a:cs typeface="Times New Roman"/>
              </a:rPr>
              <a:t>ki </a:t>
            </a:r>
            <a:r>
              <a:rPr sz="700" dirty="0">
                <a:latin typeface="Times New Roman"/>
                <a:cs typeface="Times New Roman"/>
              </a:rPr>
              <a:t>finansal açıdan bakıldığında karın oluşumuna etki </a:t>
            </a:r>
            <a:r>
              <a:rPr sz="700" spc="-5" dirty="0">
                <a:latin typeface="Times New Roman"/>
                <a:cs typeface="Times New Roman"/>
              </a:rPr>
              <a:t>eden  </a:t>
            </a:r>
            <a:r>
              <a:rPr sz="700" spc="-10" dirty="0">
                <a:latin typeface="Times New Roman"/>
                <a:cs typeface="Times New Roman"/>
              </a:rPr>
              <a:t>gelir </a:t>
            </a:r>
            <a:r>
              <a:rPr sz="700" spc="-5" dirty="0">
                <a:latin typeface="Times New Roman"/>
                <a:cs typeface="Times New Roman"/>
              </a:rPr>
              <a:t>ve giderlerin </a:t>
            </a:r>
            <a:r>
              <a:rPr sz="700" dirty="0">
                <a:solidFill>
                  <a:srgbClr val="FF0000"/>
                </a:solidFill>
                <a:latin typeface="Times New Roman"/>
                <a:cs typeface="Times New Roman"/>
              </a:rPr>
              <a:t>nakden gerçekleşmiş olması </a:t>
            </a:r>
            <a:r>
              <a:rPr sz="700" dirty="0">
                <a:latin typeface="Times New Roman"/>
                <a:cs typeface="Times New Roman"/>
              </a:rPr>
              <a:t>temel</a:t>
            </a:r>
            <a:r>
              <a:rPr sz="700" spc="-15" dirty="0">
                <a:latin typeface="Times New Roman"/>
                <a:cs typeface="Times New Roman"/>
              </a:rPr>
              <a:t> </a:t>
            </a:r>
            <a:r>
              <a:rPr sz="700" spc="-5" dirty="0">
                <a:latin typeface="Times New Roman"/>
                <a:cs typeface="Times New Roman"/>
              </a:rPr>
              <a:t>esastır.</a:t>
            </a:r>
            <a:endParaRPr sz="700">
              <a:latin typeface="Times New Roman"/>
              <a:cs typeface="Times New Roman"/>
            </a:endParaRPr>
          </a:p>
        </p:txBody>
      </p:sp>
      <p:sp>
        <p:nvSpPr>
          <p:cNvPr id="20" name="object 20"/>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3287267" y="4384547"/>
            <a:ext cx="233172" cy="379476"/>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339339" y="4898135"/>
            <a:ext cx="957072" cy="725424"/>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1051560" y="4898135"/>
            <a:ext cx="1089659" cy="746760"/>
          </a:xfrm>
          <a:prstGeom prst="rect">
            <a:avLst/>
          </a:prstGeom>
          <a:blipFill>
            <a:blip r:embed="rId13"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1224280">
                  <a:extLst>
                    <a:ext uri="{9D8B030D-6E8A-4147-A177-3AD203B41FA5}">
                      <a16:colId xmlns:a16="http://schemas.microsoft.com/office/drawing/2014/main" val="20001"/>
                    </a:ext>
                  </a:extLst>
                </a:gridCol>
                <a:gridCol w="988694">
                  <a:extLst>
                    <a:ext uri="{9D8B030D-6E8A-4147-A177-3AD203B41FA5}">
                      <a16:colId xmlns:a16="http://schemas.microsoft.com/office/drawing/2014/main" val="20002"/>
                    </a:ext>
                  </a:extLst>
                </a:gridCol>
                <a:gridCol w="326389">
                  <a:extLst>
                    <a:ext uri="{9D8B030D-6E8A-4147-A177-3AD203B41FA5}">
                      <a16:colId xmlns:a16="http://schemas.microsoft.com/office/drawing/2014/main" val="20003"/>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335"/>
                        </a:spcBef>
                      </a:pPr>
                      <a:r>
                        <a:rPr sz="900" b="1" spc="15" dirty="0">
                          <a:solidFill>
                            <a:srgbClr val="330066"/>
                          </a:solidFill>
                          <a:latin typeface="Times New Roman"/>
                          <a:cs typeface="Times New Roman"/>
                        </a:rPr>
                        <a:t>Gelir-Gider </a:t>
                      </a:r>
                      <a:r>
                        <a:rPr sz="900" b="1" spc="10" dirty="0">
                          <a:solidFill>
                            <a:srgbClr val="330066"/>
                          </a:solidFill>
                          <a:latin typeface="Times New Roman"/>
                          <a:cs typeface="Times New Roman"/>
                        </a:rPr>
                        <a:t>/ Nakit Giriş-Çıkış</a:t>
                      </a:r>
                      <a:r>
                        <a:rPr sz="900" b="1" spc="-10" dirty="0">
                          <a:solidFill>
                            <a:srgbClr val="330066"/>
                          </a:solidFill>
                          <a:latin typeface="Times New Roman"/>
                          <a:cs typeface="Times New Roman"/>
                        </a:rPr>
                        <a:t> </a:t>
                      </a:r>
                      <a:r>
                        <a:rPr sz="900" b="1" spc="10" dirty="0">
                          <a:solidFill>
                            <a:srgbClr val="330066"/>
                          </a:solidFill>
                          <a:latin typeface="Times New Roman"/>
                          <a:cs typeface="Times New Roman"/>
                        </a:rPr>
                        <a:t>İlişkisi</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96545" marR="377825" indent="156845">
                        <a:lnSpc>
                          <a:spcPct val="250000"/>
                        </a:lnSpc>
                        <a:spcBef>
                          <a:spcPts val="185"/>
                        </a:spcBef>
                      </a:pPr>
                      <a:r>
                        <a:rPr sz="500" b="1" spc="15" dirty="0">
                          <a:latin typeface="Times New Roman"/>
                          <a:cs typeface="Times New Roman"/>
                        </a:rPr>
                        <a:t>GELİR  ALACAK</a:t>
                      </a:r>
                      <a:r>
                        <a:rPr sz="500" b="1" spc="-55" dirty="0">
                          <a:latin typeface="Times New Roman"/>
                          <a:cs typeface="Times New Roman"/>
                        </a:rPr>
                        <a:t> </a:t>
                      </a:r>
                      <a:r>
                        <a:rPr sz="500" b="1" spc="20" dirty="0">
                          <a:latin typeface="Times New Roman"/>
                          <a:cs typeface="Times New Roman"/>
                        </a:rPr>
                        <a:t>HAKKI</a:t>
                      </a:r>
                      <a:endParaRPr sz="500">
                        <a:latin typeface="Times New Roman"/>
                        <a:cs typeface="Times New Roman"/>
                      </a:endParaRPr>
                    </a:p>
                    <a:p>
                      <a:pPr marL="95885" marR="151765" indent="-13970">
                        <a:lnSpc>
                          <a:spcPct val="276000"/>
                        </a:lnSpc>
                        <a:spcBef>
                          <a:spcPts val="10"/>
                        </a:spcBef>
                        <a:tabLst>
                          <a:tab pos="588010" algn="l"/>
                          <a:tab pos="735965" algn="l"/>
                        </a:tabLst>
                      </a:pPr>
                      <a:r>
                        <a:rPr sz="450" b="1" spc="-5" dirty="0">
                          <a:latin typeface="Times New Roman"/>
                          <a:cs typeface="Times New Roman"/>
                        </a:rPr>
                        <a:t>Tahsil</a:t>
                      </a:r>
                      <a:r>
                        <a:rPr sz="450" b="1" spc="35" dirty="0">
                          <a:latin typeface="Times New Roman"/>
                          <a:cs typeface="Times New Roman"/>
                        </a:rPr>
                        <a:t> </a:t>
                      </a:r>
                      <a:r>
                        <a:rPr sz="450" b="1" spc="5" dirty="0">
                          <a:latin typeface="Times New Roman"/>
                          <a:cs typeface="Times New Roman"/>
                        </a:rPr>
                        <a:t>Edilirse	</a:t>
                      </a:r>
                      <a:r>
                        <a:rPr sz="500" b="1" spc="-5" dirty="0">
                          <a:latin typeface="Times New Roman"/>
                          <a:cs typeface="Times New Roman"/>
                        </a:rPr>
                        <a:t>Tahsil </a:t>
                      </a:r>
                      <a:r>
                        <a:rPr sz="500" b="1" spc="5" dirty="0">
                          <a:latin typeface="Times New Roman"/>
                          <a:cs typeface="Times New Roman"/>
                        </a:rPr>
                        <a:t>Edilmezse  </a:t>
                      </a:r>
                      <a:r>
                        <a:rPr sz="500" b="1" spc="10" dirty="0">
                          <a:latin typeface="Times New Roman"/>
                          <a:cs typeface="Times New Roman"/>
                        </a:rPr>
                        <a:t>Nakit</a:t>
                      </a:r>
                      <a:r>
                        <a:rPr sz="500" b="1" spc="20" dirty="0">
                          <a:latin typeface="Times New Roman"/>
                          <a:cs typeface="Times New Roman"/>
                        </a:rPr>
                        <a:t> </a:t>
                      </a:r>
                      <a:r>
                        <a:rPr sz="500" b="1" spc="5" dirty="0">
                          <a:latin typeface="Times New Roman"/>
                          <a:cs typeface="Times New Roman"/>
                        </a:rPr>
                        <a:t>Girişi		</a:t>
                      </a:r>
                      <a:r>
                        <a:rPr sz="500" b="1" spc="10" dirty="0">
                          <a:latin typeface="Times New Roman"/>
                          <a:cs typeface="Times New Roman"/>
                        </a:rPr>
                        <a:t>Alacak</a:t>
                      </a:r>
                      <a:endParaRPr sz="500">
                        <a:latin typeface="Times New Roman"/>
                        <a:cs typeface="Times New Roman"/>
                      </a:endParaRPr>
                    </a:p>
                  </a:txBody>
                  <a:tcPr marL="0" marR="0" marT="23495" marB="0">
                    <a:lnT w="3175">
                      <a:solidFill>
                        <a:srgbClr val="669999"/>
                      </a:solidFill>
                      <a:prstDash val="solid"/>
                    </a:lnT>
                    <a:lnB w="12700">
                      <a:solidFill>
                        <a:srgbClr val="000000"/>
                      </a:solidFill>
                      <a:prstDash val="solid"/>
                    </a:lnB>
                  </a:tcPr>
                </a:tc>
                <a:tc>
                  <a:txBody>
                    <a:bodyPr/>
                    <a:lstStyle/>
                    <a:p>
                      <a:pPr>
                        <a:lnSpc>
                          <a:spcPct val="100000"/>
                        </a:lnSpc>
                      </a:pPr>
                      <a:endParaRPr sz="600">
                        <a:latin typeface="Times New Roman"/>
                        <a:cs typeface="Times New Roman"/>
                      </a:endParaRPr>
                    </a:p>
                    <a:p>
                      <a:pPr marL="137795" algn="ctr">
                        <a:lnSpc>
                          <a:spcPct val="100000"/>
                        </a:lnSpc>
                        <a:spcBef>
                          <a:spcPts val="395"/>
                        </a:spcBef>
                      </a:pPr>
                      <a:r>
                        <a:rPr sz="500" b="1" spc="15" dirty="0">
                          <a:latin typeface="Times New Roman"/>
                          <a:cs typeface="Times New Roman"/>
                        </a:rPr>
                        <a:t>GİDER</a:t>
                      </a:r>
                      <a:endParaRPr sz="500">
                        <a:latin typeface="Times New Roman"/>
                        <a:cs typeface="Times New Roman"/>
                      </a:endParaRPr>
                    </a:p>
                    <a:p>
                      <a:pPr>
                        <a:lnSpc>
                          <a:spcPct val="100000"/>
                        </a:lnSpc>
                        <a:spcBef>
                          <a:spcPts val="35"/>
                        </a:spcBef>
                      </a:pPr>
                      <a:endParaRPr sz="750">
                        <a:latin typeface="Times New Roman"/>
                        <a:cs typeface="Times New Roman"/>
                      </a:endParaRPr>
                    </a:p>
                    <a:p>
                      <a:pPr marL="135890" algn="ctr">
                        <a:lnSpc>
                          <a:spcPct val="100000"/>
                        </a:lnSpc>
                      </a:pPr>
                      <a:r>
                        <a:rPr sz="500" b="1" spc="20" dirty="0">
                          <a:latin typeface="Times New Roman"/>
                          <a:cs typeface="Times New Roman"/>
                        </a:rPr>
                        <a:t>BORÇ</a:t>
                      </a:r>
                      <a:r>
                        <a:rPr sz="500" b="1" spc="-40" dirty="0">
                          <a:latin typeface="Times New Roman"/>
                          <a:cs typeface="Times New Roman"/>
                        </a:rPr>
                        <a:t> </a:t>
                      </a:r>
                      <a:r>
                        <a:rPr sz="500" b="1" spc="15" dirty="0">
                          <a:latin typeface="Times New Roman"/>
                          <a:cs typeface="Times New Roman"/>
                        </a:rPr>
                        <a:t>YÜKÜMLÜLÜĞÜ</a:t>
                      </a:r>
                      <a:endParaRPr sz="500">
                        <a:latin typeface="Times New Roman"/>
                        <a:cs typeface="Times New Roman"/>
                      </a:endParaRPr>
                    </a:p>
                    <a:p>
                      <a:pPr>
                        <a:lnSpc>
                          <a:spcPct val="100000"/>
                        </a:lnSpc>
                        <a:spcBef>
                          <a:spcPts val="35"/>
                        </a:spcBef>
                      </a:pPr>
                      <a:endParaRPr sz="750">
                        <a:latin typeface="Times New Roman"/>
                        <a:cs typeface="Times New Roman"/>
                      </a:endParaRPr>
                    </a:p>
                    <a:p>
                      <a:pPr marL="201930">
                        <a:lnSpc>
                          <a:spcPct val="100000"/>
                        </a:lnSpc>
                        <a:spcBef>
                          <a:spcPts val="5"/>
                        </a:spcBef>
                        <a:tabLst>
                          <a:tab pos="663575" algn="l"/>
                        </a:tabLst>
                      </a:pPr>
                      <a:r>
                        <a:rPr sz="500" b="1" spc="-5" dirty="0">
                          <a:latin typeface="Times New Roman"/>
                          <a:cs typeface="Times New Roman"/>
                        </a:rPr>
                        <a:t>Öd</a:t>
                      </a:r>
                      <a:r>
                        <a:rPr sz="500" b="1" dirty="0">
                          <a:latin typeface="Times New Roman"/>
                          <a:cs typeface="Times New Roman"/>
                        </a:rPr>
                        <a:t>e</a:t>
                      </a:r>
                      <a:r>
                        <a:rPr sz="500" b="1" spc="-15" dirty="0">
                          <a:latin typeface="Times New Roman"/>
                          <a:cs typeface="Times New Roman"/>
                        </a:rPr>
                        <a:t>n</a:t>
                      </a:r>
                      <a:r>
                        <a:rPr sz="500" b="1" spc="-5" dirty="0">
                          <a:latin typeface="Times New Roman"/>
                          <a:cs typeface="Times New Roman"/>
                        </a:rPr>
                        <a:t>i</a:t>
                      </a:r>
                      <a:r>
                        <a:rPr sz="500" b="1" dirty="0">
                          <a:latin typeface="Times New Roman"/>
                          <a:cs typeface="Times New Roman"/>
                        </a:rPr>
                        <a:t>rse	</a:t>
                      </a:r>
                      <a:r>
                        <a:rPr sz="500" b="1" spc="-5" dirty="0">
                          <a:latin typeface="Times New Roman"/>
                          <a:cs typeface="Times New Roman"/>
                        </a:rPr>
                        <a:t>Öd</a:t>
                      </a:r>
                      <a:r>
                        <a:rPr sz="500" b="1" dirty="0">
                          <a:latin typeface="Times New Roman"/>
                          <a:cs typeface="Times New Roman"/>
                        </a:rPr>
                        <a:t>e</a:t>
                      </a:r>
                      <a:r>
                        <a:rPr sz="500" b="1" spc="-15" dirty="0">
                          <a:latin typeface="Times New Roman"/>
                          <a:cs typeface="Times New Roman"/>
                        </a:rPr>
                        <a:t>nm</a:t>
                      </a:r>
                      <a:r>
                        <a:rPr sz="500" b="1" spc="5" dirty="0">
                          <a:latin typeface="Times New Roman"/>
                          <a:cs typeface="Times New Roman"/>
                        </a:rPr>
                        <a:t>e</a:t>
                      </a:r>
                      <a:r>
                        <a:rPr sz="500" b="1" spc="-10" dirty="0">
                          <a:latin typeface="Times New Roman"/>
                          <a:cs typeface="Times New Roman"/>
                        </a:rPr>
                        <a:t>z</a:t>
                      </a:r>
                      <a:r>
                        <a:rPr sz="500" b="1" dirty="0">
                          <a:latin typeface="Times New Roman"/>
                          <a:cs typeface="Times New Roman"/>
                        </a:rPr>
                        <a:t>se</a:t>
                      </a:r>
                      <a:endParaRPr sz="500">
                        <a:latin typeface="Times New Roman"/>
                        <a:cs typeface="Times New Roman"/>
                      </a:endParaRPr>
                    </a:p>
                    <a:p>
                      <a:pPr>
                        <a:lnSpc>
                          <a:spcPct val="100000"/>
                        </a:lnSpc>
                      </a:pPr>
                      <a:endParaRPr sz="600">
                        <a:latin typeface="Times New Roman"/>
                        <a:cs typeface="Times New Roman"/>
                      </a:endParaRPr>
                    </a:p>
                    <a:p>
                      <a:pPr marL="159385">
                        <a:lnSpc>
                          <a:spcPct val="100000"/>
                        </a:lnSpc>
                        <a:spcBef>
                          <a:spcPts val="365"/>
                        </a:spcBef>
                        <a:tabLst>
                          <a:tab pos="767080" algn="l"/>
                        </a:tabLst>
                      </a:pPr>
                      <a:r>
                        <a:rPr sz="500" b="1" spc="10" dirty="0">
                          <a:latin typeface="Times New Roman"/>
                          <a:cs typeface="Times New Roman"/>
                        </a:rPr>
                        <a:t>Nakit</a:t>
                      </a:r>
                      <a:r>
                        <a:rPr sz="500" b="1" spc="15" dirty="0">
                          <a:latin typeface="Times New Roman"/>
                          <a:cs typeface="Times New Roman"/>
                        </a:rPr>
                        <a:t> </a:t>
                      </a:r>
                      <a:r>
                        <a:rPr sz="500" b="1" spc="5" dirty="0">
                          <a:latin typeface="Times New Roman"/>
                          <a:cs typeface="Times New Roman"/>
                        </a:rPr>
                        <a:t>Çıkışı	</a:t>
                      </a:r>
                      <a:r>
                        <a:rPr sz="500" b="1" spc="15" dirty="0">
                          <a:latin typeface="Times New Roman"/>
                          <a:cs typeface="Times New Roman"/>
                        </a:rPr>
                        <a:t>Borç</a:t>
                      </a:r>
                      <a:endParaRPr sz="500">
                        <a:latin typeface="Times New Roman"/>
                        <a:cs typeface="Times New Roman"/>
                      </a:endParaRPr>
                    </a:p>
                  </a:txBody>
                  <a:tcPr marL="0" marR="0" marT="0" marB="0">
                    <a:lnT w="3175">
                      <a:solidFill>
                        <a:srgbClr val="669999"/>
                      </a:solidFill>
                      <a:prstDash val="solid"/>
                    </a:lnT>
                    <a:lnB w="1270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25" name="object 25"/>
          <p:cNvSpPr/>
          <p:nvPr/>
        </p:nvSpPr>
        <p:spPr>
          <a:xfrm>
            <a:off x="6373367" y="4384547"/>
            <a:ext cx="233171" cy="379476"/>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4113276" y="4913376"/>
            <a:ext cx="1107948" cy="1228344"/>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5301996" y="4913376"/>
            <a:ext cx="1165860" cy="1228344"/>
          </a:xfrm>
          <a:prstGeom prst="rect">
            <a:avLst/>
          </a:prstGeom>
          <a:blipFill>
            <a:blip r:embed="rId16" cstate="print"/>
            <a:stretch>
              <a:fillRect/>
            </a:stretch>
          </a:blipFill>
        </p:spPr>
        <p:txBody>
          <a:bodyPr wrap="square" lIns="0" tIns="0" rIns="0" bIns="0" rtlCol="0"/>
          <a:lstStyle/>
          <a:p>
            <a:endParaRPr/>
          </a:p>
        </p:txBody>
      </p:sp>
      <p:graphicFrame>
        <p:nvGraphicFramePr>
          <p:cNvPr id="28" name="object 28"/>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15"/>
                        </a:spcBef>
                      </a:pPr>
                      <a:r>
                        <a:rPr sz="900" b="1" spc="15" dirty="0">
                          <a:solidFill>
                            <a:srgbClr val="330066"/>
                          </a:solidFill>
                          <a:latin typeface="Times New Roman"/>
                          <a:cs typeface="Times New Roman"/>
                        </a:rPr>
                        <a:t>Gelir – Gider </a:t>
                      </a:r>
                      <a:r>
                        <a:rPr sz="900" b="1" spc="10" dirty="0">
                          <a:solidFill>
                            <a:srgbClr val="330066"/>
                          </a:solidFill>
                          <a:latin typeface="Times New Roman"/>
                          <a:cs typeface="Times New Roman"/>
                        </a:rPr>
                        <a:t>/ Nakit</a:t>
                      </a:r>
                      <a:r>
                        <a:rPr sz="900" b="1" spc="-15" dirty="0">
                          <a:solidFill>
                            <a:srgbClr val="330066"/>
                          </a:solidFill>
                          <a:latin typeface="Times New Roman"/>
                          <a:cs typeface="Times New Roman"/>
                        </a:rPr>
                        <a:t> </a:t>
                      </a:r>
                      <a:r>
                        <a:rPr sz="900" b="1" spc="10" dirty="0">
                          <a:solidFill>
                            <a:srgbClr val="330066"/>
                          </a:solidFill>
                          <a:latin typeface="Times New Roman"/>
                          <a:cs typeface="Times New Roman"/>
                        </a:rPr>
                        <a:t>Akışları</a:t>
                      </a:r>
                      <a:endParaRPr sz="900">
                        <a:latin typeface="Times New Roman"/>
                        <a:cs typeface="Times New Roman"/>
                      </a:endParaRPr>
                    </a:p>
                  </a:txBody>
                  <a:tcPr marL="0" marR="0" marT="654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20"/>
                        </a:spcBef>
                      </a:pPr>
                      <a:endParaRPr sz="500">
                        <a:latin typeface="Times New Roman"/>
                        <a:cs typeface="Times New Roman"/>
                      </a:endParaRPr>
                    </a:p>
                    <a:p>
                      <a:pPr marL="248285">
                        <a:lnSpc>
                          <a:spcPct val="100000"/>
                        </a:lnSpc>
                        <a:tabLst>
                          <a:tab pos="1532890" algn="l"/>
                        </a:tabLst>
                      </a:pPr>
                      <a:r>
                        <a:rPr sz="500" b="1" spc="15" dirty="0">
                          <a:solidFill>
                            <a:srgbClr val="330066"/>
                          </a:solidFill>
                          <a:latin typeface="Times New Roman"/>
                          <a:cs typeface="Times New Roman"/>
                        </a:rPr>
                        <a:t>TAHAKKUK</a:t>
                      </a:r>
                      <a:r>
                        <a:rPr sz="500" b="1" spc="-20" dirty="0">
                          <a:solidFill>
                            <a:srgbClr val="330066"/>
                          </a:solidFill>
                          <a:latin typeface="Times New Roman"/>
                          <a:cs typeface="Times New Roman"/>
                        </a:rPr>
                        <a:t> </a:t>
                      </a:r>
                      <a:r>
                        <a:rPr sz="500" b="1" spc="10" dirty="0">
                          <a:solidFill>
                            <a:srgbClr val="330066"/>
                          </a:solidFill>
                          <a:latin typeface="Times New Roman"/>
                          <a:cs typeface="Times New Roman"/>
                        </a:rPr>
                        <a:t>ESASI	</a:t>
                      </a:r>
                      <a:r>
                        <a:rPr sz="500" b="1" spc="15" dirty="0">
                          <a:solidFill>
                            <a:srgbClr val="FFFFFF"/>
                          </a:solidFill>
                          <a:latin typeface="Times New Roman"/>
                          <a:cs typeface="Times New Roman"/>
                        </a:rPr>
                        <a:t>NAKİT</a:t>
                      </a:r>
                      <a:r>
                        <a:rPr sz="500" b="1" spc="-30" dirty="0">
                          <a:solidFill>
                            <a:srgbClr val="FFFFFF"/>
                          </a:solidFill>
                          <a:latin typeface="Times New Roman"/>
                          <a:cs typeface="Times New Roman"/>
                        </a:rPr>
                        <a:t> </a:t>
                      </a:r>
                      <a:r>
                        <a:rPr sz="500" b="1" spc="10" dirty="0">
                          <a:solidFill>
                            <a:srgbClr val="FFFFFF"/>
                          </a:solidFill>
                          <a:latin typeface="Times New Roman"/>
                          <a:cs typeface="Times New Roman"/>
                        </a:rPr>
                        <a:t>ESASI</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800">
                        <a:latin typeface="Times New Roman"/>
                        <a:cs typeface="Times New Roman"/>
                      </a:endParaRPr>
                    </a:p>
                    <a:p>
                      <a:pPr marL="124460">
                        <a:lnSpc>
                          <a:spcPct val="100000"/>
                        </a:lnSpc>
                        <a:tabLst>
                          <a:tab pos="738505" algn="l"/>
                          <a:tab pos="1252220" algn="l"/>
                          <a:tab pos="1852930" algn="l"/>
                        </a:tabLst>
                      </a:pPr>
                      <a:r>
                        <a:rPr sz="500" b="1" spc="15" dirty="0">
                          <a:solidFill>
                            <a:srgbClr val="330066"/>
                          </a:solidFill>
                          <a:latin typeface="Times New Roman"/>
                          <a:cs typeface="Times New Roman"/>
                        </a:rPr>
                        <a:t>GELİR	GİDER	</a:t>
                      </a:r>
                      <a:r>
                        <a:rPr sz="500" b="1" spc="15" dirty="0">
                          <a:solidFill>
                            <a:srgbClr val="FFFFFF"/>
                          </a:solidFill>
                          <a:latin typeface="Times New Roman"/>
                          <a:cs typeface="Times New Roman"/>
                        </a:rPr>
                        <a:t>NAKİT</a:t>
                      </a:r>
                      <a:r>
                        <a:rPr sz="500" b="1" spc="-20" dirty="0">
                          <a:solidFill>
                            <a:srgbClr val="FFFFFF"/>
                          </a:solidFill>
                          <a:latin typeface="Times New Roman"/>
                          <a:cs typeface="Times New Roman"/>
                        </a:rPr>
                        <a:t> </a:t>
                      </a:r>
                      <a:r>
                        <a:rPr sz="500" b="1" spc="10" dirty="0">
                          <a:solidFill>
                            <a:srgbClr val="FFFFFF"/>
                          </a:solidFill>
                          <a:latin typeface="Times New Roman"/>
                          <a:cs typeface="Times New Roman"/>
                        </a:rPr>
                        <a:t>GİRİŞİ	</a:t>
                      </a:r>
                      <a:r>
                        <a:rPr sz="500" b="1" spc="15" dirty="0">
                          <a:solidFill>
                            <a:srgbClr val="FFFFFF"/>
                          </a:solidFill>
                          <a:latin typeface="Times New Roman"/>
                          <a:cs typeface="Times New Roman"/>
                        </a:rPr>
                        <a:t>NAKİT</a:t>
                      </a:r>
                      <a:r>
                        <a:rPr sz="500" b="1" spc="-25" dirty="0">
                          <a:solidFill>
                            <a:srgbClr val="FFFFFF"/>
                          </a:solidFill>
                          <a:latin typeface="Times New Roman"/>
                          <a:cs typeface="Times New Roman"/>
                        </a:rPr>
                        <a:t> </a:t>
                      </a:r>
                      <a:r>
                        <a:rPr sz="500" b="1" spc="10" dirty="0">
                          <a:solidFill>
                            <a:srgbClr val="FFFFFF"/>
                          </a:solidFill>
                          <a:latin typeface="Times New Roman"/>
                          <a:cs typeface="Times New Roman"/>
                        </a:rPr>
                        <a:t>ÇIKIŞI</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93040">
                        <a:lnSpc>
                          <a:spcPct val="100000"/>
                        </a:lnSpc>
                        <a:spcBef>
                          <a:spcPts val="480"/>
                        </a:spcBef>
                        <a:tabLst>
                          <a:tab pos="1457960" algn="l"/>
                        </a:tabLst>
                      </a:pPr>
                      <a:r>
                        <a:rPr sz="500" b="1" spc="15" dirty="0">
                          <a:solidFill>
                            <a:srgbClr val="330066"/>
                          </a:solidFill>
                          <a:latin typeface="Times New Roman"/>
                          <a:cs typeface="Times New Roman"/>
                        </a:rPr>
                        <a:t>DÖNEM</a:t>
                      </a:r>
                      <a:r>
                        <a:rPr sz="500" b="1" spc="25" dirty="0">
                          <a:solidFill>
                            <a:srgbClr val="330066"/>
                          </a:solidFill>
                          <a:latin typeface="Times New Roman"/>
                          <a:cs typeface="Times New Roman"/>
                        </a:rPr>
                        <a:t> </a:t>
                      </a:r>
                      <a:r>
                        <a:rPr sz="500" b="1" spc="15" dirty="0">
                          <a:solidFill>
                            <a:srgbClr val="330066"/>
                          </a:solidFill>
                          <a:latin typeface="Times New Roman"/>
                          <a:cs typeface="Times New Roman"/>
                        </a:rPr>
                        <a:t>KAR-ZARARI	</a:t>
                      </a:r>
                      <a:r>
                        <a:rPr sz="500" b="1" spc="15" dirty="0">
                          <a:solidFill>
                            <a:srgbClr val="FFFFFF"/>
                          </a:solidFill>
                          <a:latin typeface="Times New Roman"/>
                          <a:cs typeface="Times New Roman"/>
                        </a:rPr>
                        <a:t>NET NAKİT</a:t>
                      </a:r>
                      <a:r>
                        <a:rPr sz="500" b="1" spc="-65" dirty="0">
                          <a:solidFill>
                            <a:srgbClr val="FFFFFF"/>
                          </a:solidFill>
                          <a:latin typeface="Times New Roman"/>
                          <a:cs typeface="Times New Roman"/>
                        </a:rPr>
                        <a:t> </a:t>
                      </a:r>
                      <a:r>
                        <a:rPr sz="500" b="1" spc="10" dirty="0">
                          <a:solidFill>
                            <a:srgbClr val="FFFFFF"/>
                          </a:solidFill>
                          <a:latin typeface="Times New Roman"/>
                          <a:cs typeface="Times New Roman"/>
                        </a:rPr>
                        <a:t>AKIŞI</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62585">
                        <a:lnSpc>
                          <a:spcPct val="100000"/>
                        </a:lnSpc>
                        <a:spcBef>
                          <a:spcPts val="505"/>
                        </a:spcBef>
                        <a:tabLst>
                          <a:tab pos="1558290" algn="l"/>
                        </a:tabLst>
                      </a:pPr>
                      <a:r>
                        <a:rPr sz="500" b="1" spc="15" dirty="0">
                          <a:solidFill>
                            <a:srgbClr val="330066"/>
                          </a:solidFill>
                          <a:latin typeface="Times New Roman"/>
                          <a:cs typeface="Times New Roman"/>
                        </a:rPr>
                        <a:t>SONUÇLAR	</a:t>
                      </a:r>
                      <a:r>
                        <a:rPr sz="500" b="1" spc="15" dirty="0">
                          <a:solidFill>
                            <a:srgbClr val="FFFFFF"/>
                          </a:solidFill>
                          <a:latin typeface="Times New Roman"/>
                          <a:cs typeface="Times New Roman"/>
                        </a:rPr>
                        <a:t>SONUÇLAR</a:t>
                      </a:r>
                      <a:endParaRPr sz="500">
                        <a:latin typeface="Times New Roman"/>
                        <a:cs typeface="Times New Roman"/>
                      </a:endParaRPr>
                    </a:p>
                    <a:p>
                      <a:pPr marL="395605" marR="346075" indent="-192405">
                        <a:lnSpc>
                          <a:spcPct val="106000"/>
                        </a:lnSpc>
                        <a:tabLst>
                          <a:tab pos="1311910" algn="l"/>
                          <a:tab pos="1586230" algn="l"/>
                        </a:tabLst>
                      </a:pPr>
                      <a:r>
                        <a:rPr sz="500" b="1" spc="15" dirty="0">
                          <a:solidFill>
                            <a:srgbClr val="330066"/>
                          </a:solidFill>
                          <a:latin typeface="Times New Roman"/>
                          <a:cs typeface="Times New Roman"/>
                        </a:rPr>
                        <a:t>GELİR </a:t>
                      </a:r>
                      <a:r>
                        <a:rPr sz="500" b="1" spc="10" dirty="0">
                          <a:solidFill>
                            <a:srgbClr val="330066"/>
                          </a:solidFill>
                          <a:latin typeface="Times New Roman"/>
                          <a:cs typeface="Times New Roman"/>
                        </a:rPr>
                        <a:t>TABLOSUNDA	</a:t>
                      </a:r>
                      <a:r>
                        <a:rPr sz="500" b="1" spc="15" dirty="0">
                          <a:solidFill>
                            <a:srgbClr val="FFFFFF"/>
                          </a:solidFill>
                          <a:latin typeface="Times New Roman"/>
                          <a:cs typeface="Times New Roman"/>
                        </a:rPr>
                        <a:t>NAKİT</a:t>
                      </a:r>
                      <a:r>
                        <a:rPr sz="500" b="1" spc="-100" dirty="0">
                          <a:solidFill>
                            <a:srgbClr val="FFFFFF"/>
                          </a:solidFill>
                          <a:latin typeface="Times New Roman"/>
                          <a:cs typeface="Times New Roman"/>
                        </a:rPr>
                        <a:t> </a:t>
                      </a:r>
                      <a:r>
                        <a:rPr sz="500" b="1" spc="15" dirty="0">
                          <a:solidFill>
                            <a:srgbClr val="FFFFFF"/>
                          </a:solidFill>
                          <a:latin typeface="Times New Roman"/>
                          <a:cs typeface="Times New Roman"/>
                        </a:rPr>
                        <a:t>AKIŞ </a:t>
                      </a:r>
                      <a:r>
                        <a:rPr sz="500" b="1" spc="10" dirty="0">
                          <a:solidFill>
                            <a:srgbClr val="FFFFFF"/>
                          </a:solidFill>
                          <a:latin typeface="Times New Roman"/>
                          <a:cs typeface="Times New Roman"/>
                        </a:rPr>
                        <a:t>TABLOSUNDA  </a:t>
                      </a:r>
                      <a:r>
                        <a:rPr sz="500" b="1" spc="15" dirty="0">
                          <a:solidFill>
                            <a:srgbClr val="330066"/>
                          </a:solidFill>
                          <a:latin typeface="Times New Roman"/>
                          <a:cs typeface="Times New Roman"/>
                        </a:rPr>
                        <a:t>YER</a:t>
                      </a:r>
                      <a:r>
                        <a:rPr sz="500" b="1" spc="-20" dirty="0">
                          <a:solidFill>
                            <a:srgbClr val="330066"/>
                          </a:solidFill>
                          <a:latin typeface="Times New Roman"/>
                          <a:cs typeface="Times New Roman"/>
                        </a:rPr>
                        <a:t> </a:t>
                      </a:r>
                      <a:r>
                        <a:rPr sz="500" b="1" spc="15" dirty="0">
                          <a:solidFill>
                            <a:srgbClr val="330066"/>
                          </a:solidFill>
                          <a:latin typeface="Times New Roman"/>
                          <a:cs typeface="Times New Roman"/>
                        </a:rPr>
                        <a:t>ALIR		</a:t>
                      </a:r>
                      <a:r>
                        <a:rPr sz="500" b="1" spc="15" dirty="0">
                          <a:solidFill>
                            <a:srgbClr val="FFFFFF"/>
                          </a:solidFill>
                          <a:latin typeface="Times New Roman"/>
                          <a:cs typeface="Times New Roman"/>
                        </a:rPr>
                        <a:t>YER</a:t>
                      </a:r>
                      <a:r>
                        <a:rPr sz="500" b="1" spc="-35" dirty="0">
                          <a:solidFill>
                            <a:srgbClr val="FFFFFF"/>
                          </a:solidFill>
                          <a:latin typeface="Times New Roman"/>
                          <a:cs typeface="Times New Roman"/>
                        </a:rPr>
                        <a:t> </a:t>
                      </a:r>
                      <a:r>
                        <a:rPr sz="500" b="1" spc="15" dirty="0">
                          <a:solidFill>
                            <a:srgbClr val="FFFFFF"/>
                          </a:solidFill>
                          <a:latin typeface="Times New Roman"/>
                          <a:cs typeface="Times New Roman"/>
                        </a:rPr>
                        <a:t>ALIR</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9" name="object 29"/>
          <p:cNvSpPr/>
          <p:nvPr/>
        </p:nvSpPr>
        <p:spPr>
          <a:xfrm>
            <a:off x="3287267" y="7034783"/>
            <a:ext cx="233172" cy="379476"/>
          </a:xfrm>
          <a:prstGeom prst="rect">
            <a:avLst/>
          </a:prstGeom>
          <a:blipFill>
            <a:blip r:embed="rId17" cstate="print"/>
            <a:stretch>
              <a:fillRect/>
            </a:stretch>
          </a:blipFill>
        </p:spPr>
        <p:txBody>
          <a:bodyPr wrap="square" lIns="0" tIns="0" rIns="0" bIns="0" rtlCol="0"/>
          <a:lstStyle/>
          <a:p>
            <a:endParaRPr/>
          </a:p>
        </p:txBody>
      </p:sp>
      <p:graphicFrame>
        <p:nvGraphicFramePr>
          <p:cNvPr id="30" name="object 30"/>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52425">
                        <a:lnSpc>
                          <a:spcPct val="103400"/>
                        </a:lnSpc>
                        <a:spcBef>
                          <a:spcPts val="8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Yöneticilere Neden </a:t>
                      </a:r>
                      <a:r>
                        <a:rPr sz="900" b="1" spc="10" dirty="0">
                          <a:solidFill>
                            <a:srgbClr val="330066"/>
                          </a:solidFill>
                          <a:latin typeface="Times New Roman"/>
                          <a:cs typeface="Times New Roman"/>
                        </a:rPr>
                        <a:t>İhtiyaç  </a:t>
                      </a:r>
                      <a:r>
                        <a:rPr sz="900" b="1" spc="15" dirty="0">
                          <a:solidFill>
                            <a:srgbClr val="330066"/>
                          </a:solidFill>
                          <a:latin typeface="Times New Roman"/>
                          <a:cs typeface="Times New Roman"/>
                        </a:rPr>
                        <a:t>Duyulur?</a:t>
                      </a:r>
                      <a:endParaRPr sz="900">
                        <a:latin typeface="Times New Roman"/>
                        <a:cs typeface="Times New Roman"/>
                      </a:endParaRPr>
                    </a:p>
                  </a:txBody>
                  <a:tcPr marL="0" marR="0" marT="1060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0"/>
                        </a:spcBef>
                      </a:pPr>
                      <a:endParaRPr sz="500">
                        <a:latin typeface="Times New Roman"/>
                        <a:cs typeface="Times New Roman"/>
                      </a:endParaRPr>
                    </a:p>
                    <a:p>
                      <a:pPr marL="107950" indent="-81280">
                        <a:lnSpc>
                          <a:spcPct val="100000"/>
                        </a:lnSpc>
                        <a:buFont typeface="Times New Roman"/>
                        <a:buAutoNum type="arabicPlain"/>
                        <a:tabLst>
                          <a:tab pos="108585" algn="l"/>
                        </a:tabLst>
                      </a:pPr>
                      <a:r>
                        <a:rPr sz="550" spc="15" dirty="0">
                          <a:latin typeface="Times New Roman"/>
                          <a:cs typeface="Times New Roman"/>
                        </a:rPr>
                        <a:t>Ekonomideki </a:t>
                      </a:r>
                      <a:r>
                        <a:rPr sz="550" spc="10" dirty="0">
                          <a:latin typeface="Times New Roman"/>
                          <a:cs typeface="Times New Roman"/>
                        </a:rPr>
                        <a:t>dalgalı </a:t>
                      </a:r>
                      <a:r>
                        <a:rPr sz="550" spc="15" dirty="0">
                          <a:latin typeface="Times New Roman"/>
                          <a:cs typeface="Times New Roman"/>
                        </a:rPr>
                        <a:t>kur sisteminin</a:t>
                      </a:r>
                      <a:r>
                        <a:rPr sz="550" spc="-65" dirty="0">
                          <a:latin typeface="Times New Roman"/>
                          <a:cs typeface="Times New Roman"/>
                        </a:rPr>
                        <a:t> </a:t>
                      </a:r>
                      <a:r>
                        <a:rPr sz="550" spc="10" dirty="0">
                          <a:latin typeface="Times New Roman"/>
                          <a:cs typeface="Times New Roman"/>
                        </a:rPr>
                        <a:t>yaygınlaşması,</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0" dirty="0">
                          <a:latin typeface="Times New Roman"/>
                          <a:cs typeface="Times New Roman"/>
                        </a:rPr>
                        <a:t>Faiz oranlarındaki</a:t>
                      </a:r>
                      <a:r>
                        <a:rPr sz="550" spc="-15" dirty="0">
                          <a:latin typeface="Times New Roman"/>
                          <a:cs typeface="Times New Roman"/>
                        </a:rPr>
                        <a:t> </a:t>
                      </a:r>
                      <a:r>
                        <a:rPr sz="550" spc="10" dirty="0">
                          <a:latin typeface="Times New Roman"/>
                          <a:cs typeface="Times New Roman"/>
                        </a:rPr>
                        <a:t>dalgalanmalar,</a:t>
                      </a:r>
                      <a:endParaRPr sz="550">
                        <a:latin typeface="Times New Roman"/>
                        <a:cs typeface="Times New Roman"/>
                      </a:endParaRPr>
                    </a:p>
                    <a:p>
                      <a:pPr marL="107950" indent="-81280">
                        <a:lnSpc>
                          <a:spcPct val="100000"/>
                        </a:lnSpc>
                        <a:spcBef>
                          <a:spcPts val="45"/>
                        </a:spcBef>
                        <a:buFont typeface="Times New Roman"/>
                        <a:buAutoNum type="arabicPlain"/>
                        <a:tabLst>
                          <a:tab pos="108585" algn="l"/>
                        </a:tabLst>
                      </a:pPr>
                      <a:r>
                        <a:rPr sz="550" spc="10" dirty="0">
                          <a:latin typeface="Times New Roman"/>
                          <a:cs typeface="Times New Roman"/>
                        </a:rPr>
                        <a:t>İşletme</a:t>
                      </a:r>
                      <a:r>
                        <a:rPr sz="550" spc="-10" dirty="0">
                          <a:latin typeface="Times New Roman"/>
                          <a:cs typeface="Times New Roman"/>
                        </a:rPr>
                        <a:t> </a:t>
                      </a:r>
                      <a:r>
                        <a:rPr sz="550" spc="10" dirty="0">
                          <a:latin typeface="Times New Roman"/>
                          <a:cs typeface="Times New Roman"/>
                        </a:rPr>
                        <a:t>büyüklükleri,</a:t>
                      </a:r>
                      <a:endParaRPr sz="550">
                        <a:latin typeface="Times New Roman"/>
                        <a:cs typeface="Times New Roman"/>
                      </a:endParaRPr>
                    </a:p>
                    <a:p>
                      <a:pPr marL="107950" indent="-81280">
                        <a:lnSpc>
                          <a:spcPct val="100000"/>
                        </a:lnSpc>
                        <a:spcBef>
                          <a:spcPts val="35"/>
                        </a:spcBef>
                        <a:buFont typeface="Times New Roman"/>
                        <a:buAutoNum type="arabicPlain"/>
                        <a:tabLst>
                          <a:tab pos="108585" algn="l"/>
                        </a:tabLst>
                      </a:pPr>
                      <a:r>
                        <a:rPr sz="550" spc="10" dirty="0">
                          <a:latin typeface="Times New Roman"/>
                          <a:cs typeface="Times New Roman"/>
                        </a:rPr>
                        <a:t>Finansal</a:t>
                      </a:r>
                      <a:r>
                        <a:rPr sz="550" spc="-5" dirty="0">
                          <a:latin typeface="Times New Roman"/>
                          <a:cs typeface="Times New Roman"/>
                        </a:rPr>
                        <a:t> </a:t>
                      </a:r>
                      <a:r>
                        <a:rPr sz="550" spc="15" dirty="0">
                          <a:latin typeface="Times New Roman"/>
                          <a:cs typeface="Times New Roman"/>
                        </a:rPr>
                        <a:t>işlemlerden</a:t>
                      </a:r>
                      <a:r>
                        <a:rPr sz="550" spc="-30" dirty="0">
                          <a:latin typeface="Times New Roman"/>
                          <a:cs typeface="Times New Roman"/>
                        </a:rPr>
                        <a:t> </a:t>
                      </a:r>
                      <a:r>
                        <a:rPr sz="550" spc="10" dirty="0">
                          <a:latin typeface="Times New Roman"/>
                          <a:cs typeface="Times New Roman"/>
                        </a:rPr>
                        <a:t>(repo,</a:t>
                      </a:r>
                      <a:r>
                        <a:rPr sz="550" spc="-5" dirty="0">
                          <a:latin typeface="Times New Roman"/>
                          <a:cs typeface="Times New Roman"/>
                        </a:rPr>
                        <a:t> </a:t>
                      </a:r>
                      <a:r>
                        <a:rPr sz="550" spc="10" dirty="0">
                          <a:latin typeface="Times New Roman"/>
                          <a:cs typeface="Times New Roman"/>
                        </a:rPr>
                        <a:t>tahvil,</a:t>
                      </a:r>
                      <a:r>
                        <a:rPr sz="550" dirty="0">
                          <a:latin typeface="Times New Roman"/>
                          <a:cs typeface="Times New Roman"/>
                        </a:rPr>
                        <a:t> </a:t>
                      </a:r>
                      <a:r>
                        <a:rPr sz="550" spc="15" dirty="0">
                          <a:latin typeface="Times New Roman"/>
                          <a:cs typeface="Times New Roman"/>
                        </a:rPr>
                        <a:t>hisse</a:t>
                      </a:r>
                      <a:r>
                        <a:rPr sz="550" spc="-20" dirty="0">
                          <a:latin typeface="Times New Roman"/>
                          <a:cs typeface="Times New Roman"/>
                        </a:rPr>
                        <a:t> </a:t>
                      </a:r>
                      <a:r>
                        <a:rPr sz="550" spc="15" dirty="0">
                          <a:latin typeface="Times New Roman"/>
                          <a:cs typeface="Times New Roman"/>
                        </a:rPr>
                        <a:t>senedi</a:t>
                      </a:r>
                      <a:r>
                        <a:rPr sz="550" spc="-10" dirty="0">
                          <a:latin typeface="Times New Roman"/>
                          <a:cs typeface="Times New Roman"/>
                        </a:rPr>
                        <a:t> </a:t>
                      </a:r>
                      <a:r>
                        <a:rPr sz="550" spc="10" dirty="0">
                          <a:latin typeface="Times New Roman"/>
                          <a:cs typeface="Times New Roman"/>
                        </a:rPr>
                        <a:t>vb.) </a:t>
                      </a:r>
                      <a:r>
                        <a:rPr sz="550" spc="15" dirty="0">
                          <a:latin typeface="Times New Roman"/>
                          <a:cs typeface="Times New Roman"/>
                        </a:rPr>
                        <a:t>elde</a:t>
                      </a:r>
                      <a:r>
                        <a:rPr sz="550" spc="-15" dirty="0">
                          <a:latin typeface="Times New Roman"/>
                          <a:cs typeface="Times New Roman"/>
                        </a:rPr>
                        <a:t> </a:t>
                      </a:r>
                      <a:r>
                        <a:rPr sz="550" spc="15" dirty="0">
                          <a:latin typeface="Times New Roman"/>
                          <a:cs typeface="Times New Roman"/>
                        </a:rPr>
                        <a:t>edilen</a:t>
                      </a:r>
                      <a:r>
                        <a:rPr sz="550" spc="-10" dirty="0">
                          <a:latin typeface="Times New Roman"/>
                          <a:cs typeface="Times New Roman"/>
                        </a:rPr>
                        <a:t> </a:t>
                      </a:r>
                      <a:r>
                        <a:rPr sz="550" spc="5" dirty="0">
                          <a:latin typeface="Times New Roman"/>
                          <a:cs typeface="Times New Roman"/>
                        </a:rPr>
                        <a:t>karlar,</a:t>
                      </a:r>
                      <a:endParaRPr sz="550">
                        <a:latin typeface="Times New Roman"/>
                        <a:cs typeface="Times New Roman"/>
                      </a:endParaRPr>
                    </a:p>
                    <a:p>
                      <a:pPr marL="107950" indent="-81280">
                        <a:lnSpc>
                          <a:spcPct val="100000"/>
                        </a:lnSpc>
                        <a:spcBef>
                          <a:spcPts val="50"/>
                        </a:spcBef>
                        <a:buFont typeface="Times New Roman"/>
                        <a:buAutoNum type="arabicPlain"/>
                        <a:tabLst>
                          <a:tab pos="108585" algn="l"/>
                        </a:tabLst>
                      </a:pPr>
                      <a:r>
                        <a:rPr sz="550" spc="15" dirty="0">
                          <a:latin typeface="Times New Roman"/>
                          <a:cs typeface="Times New Roman"/>
                        </a:rPr>
                        <a:t>Küresel</a:t>
                      </a:r>
                      <a:r>
                        <a:rPr sz="550" spc="-10" dirty="0">
                          <a:latin typeface="Times New Roman"/>
                          <a:cs typeface="Times New Roman"/>
                        </a:rPr>
                        <a:t> </a:t>
                      </a:r>
                      <a:r>
                        <a:rPr sz="550" spc="10" dirty="0">
                          <a:latin typeface="Times New Roman"/>
                          <a:cs typeface="Times New Roman"/>
                        </a:rPr>
                        <a:t>rekabet,</a:t>
                      </a:r>
                      <a:endParaRPr sz="550">
                        <a:latin typeface="Times New Roman"/>
                        <a:cs typeface="Times New Roman"/>
                      </a:endParaRPr>
                    </a:p>
                    <a:p>
                      <a:pPr marL="107950" indent="-81280">
                        <a:lnSpc>
                          <a:spcPct val="100000"/>
                        </a:lnSpc>
                        <a:spcBef>
                          <a:spcPts val="50"/>
                        </a:spcBef>
                        <a:buAutoNum type="arabicPlain"/>
                        <a:tabLst>
                          <a:tab pos="108585" algn="l"/>
                        </a:tabLst>
                      </a:pPr>
                      <a:r>
                        <a:rPr sz="550" b="1" spc="15" dirty="0">
                          <a:latin typeface="Times New Roman"/>
                          <a:cs typeface="Times New Roman"/>
                        </a:rPr>
                        <a:t>F</a:t>
                      </a:r>
                      <a:r>
                        <a:rPr sz="550" spc="15" dirty="0">
                          <a:latin typeface="Times New Roman"/>
                          <a:cs typeface="Times New Roman"/>
                        </a:rPr>
                        <a:t>orex </a:t>
                      </a:r>
                      <a:r>
                        <a:rPr sz="550" spc="10" dirty="0">
                          <a:latin typeface="Times New Roman"/>
                          <a:cs typeface="Times New Roman"/>
                        </a:rPr>
                        <a:t>piyasaların çeşitliliği ve</a:t>
                      </a:r>
                      <a:r>
                        <a:rPr sz="550" spc="-40" dirty="0">
                          <a:latin typeface="Times New Roman"/>
                          <a:cs typeface="Times New Roman"/>
                        </a:rPr>
                        <a:t> </a:t>
                      </a:r>
                      <a:r>
                        <a:rPr sz="550" spc="15" dirty="0">
                          <a:latin typeface="Times New Roman"/>
                          <a:cs typeface="Times New Roman"/>
                        </a:rPr>
                        <a:t>büyümesi,</a:t>
                      </a:r>
                      <a:endParaRPr sz="550">
                        <a:latin typeface="Times New Roman"/>
                        <a:cs typeface="Times New Roman"/>
                      </a:endParaRPr>
                    </a:p>
                    <a:p>
                      <a:pPr marL="107950" indent="-81280">
                        <a:lnSpc>
                          <a:spcPct val="100000"/>
                        </a:lnSpc>
                        <a:spcBef>
                          <a:spcPts val="35"/>
                        </a:spcBef>
                        <a:buFont typeface="Times New Roman"/>
                        <a:buAutoNum type="arabicPlain"/>
                        <a:tabLst>
                          <a:tab pos="108585" algn="l"/>
                        </a:tabLst>
                      </a:pPr>
                      <a:r>
                        <a:rPr sz="550" spc="15" dirty="0">
                          <a:latin typeface="Times New Roman"/>
                          <a:cs typeface="Times New Roman"/>
                        </a:rPr>
                        <a:t>Mal/hizmet </a:t>
                      </a:r>
                      <a:r>
                        <a:rPr sz="550" spc="10" dirty="0">
                          <a:latin typeface="Times New Roman"/>
                          <a:cs typeface="Times New Roman"/>
                        </a:rPr>
                        <a:t>üretimindeki</a:t>
                      </a:r>
                      <a:r>
                        <a:rPr sz="550" spc="-50" dirty="0">
                          <a:latin typeface="Times New Roman"/>
                          <a:cs typeface="Times New Roman"/>
                        </a:rPr>
                        <a:t> </a:t>
                      </a:r>
                      <a:r>
                        <a:rPr sz="550" spc="10" dirty="0">
                          <a:latin typeface="Times New Roman"/>
                          <a:cs typeface="Times New Roman"/>
                        </a:rPr>
                        <a:t>çeşitlilikler,</a:t>
                      </a:r>
                      <a:endParaRPr sz="550">
                        <a:latin typeface="Times New Roman"/>
                        <a:cs typeface="Times New Roman"/>
                      </a:endParaRPr>
                    </a:p>
                    <a:p>
                      <a:pPr marL="107950" indent="-81280">
                        <a:lnSpc>
                          <a:spcPct val="100000"/>
                        </a:lnSpc>
                        <a:spcBef>
                          <a:spcPts val="45"/>
                        </a:spcBef>
                        <a:buFont typeface="Times New Roman"/>
                        <a:buAutoNum type="arabicPlain"/>
                        <a:tabLst>
                          <a:tab pos="108585" algn="l"/>
                        </a:tabLst>
                      </a:pPr>
                      <a:r>
                        <a:rPr sz="550" spc="10" dirty="0">
                          <a:latin typeface="Times New Roman"/>
                          <a:cs typeface="Times New Roman"/>
                        </a:rPr>
                        <a:t>Üretim-taşıma-ulaşım-teknoloji gibi alanlarda yaşanan</a:t>
                      </a:r>
                      <a:r>
                        <a:rPr sz="550" spc="5" dirty="0">
                          <a:latin typeface="Times New Roman"/>
                          <a:cs typeface="Times New Roman"/>
                        </a:rPr>
                        <a:t> </a:t>
                      </a:r>
                      <a:r>
                        <a:rPr sz="550" spc="15" dirty="0">
                          <a:latin typeface="Times New Roman"/>
                          <a:cs typeface="Times New Roman"/>
                        </a:rPr>
                        <a:t>gelişmeler…</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1" name="object 31"/>
          <p:cNvSpPr/>
          <p:nvPr/>
        </p:nvSpPr>
        <p:spPr>
          <a:xfrm>
            <a:off x="6373367" y="7034783"/>
            <a:ext cx="233171" cy="379476"/>
          </a:xfrm>
          <a:prstGeom prst="rect">
            <a:avLst/>
          </a:prstGeom>
          <a:blipFill>
            <a:blip r:embed="rId18" cstate="print"/>
            <a:stretch>
              <a:fillRect/>
            </a:stretch>
          </a:blipFill>
        </p:spPr>
        <p:txBody>
          <a:bodyPr wrap="square" lIns="0" tIns="0" rIns="0" bIns="0" rtlCol="0"/>
          <a:lstStyle/>
          <a:p>
            <a:endParaRPr/>
          </a:p>
        </p:txBody>
      </p:sp>
      <p:graphicFrame>
        <p:nvGraphicFramePr>
          <p:cNvPr id="32" name="object 32"/>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gridSpan="2">
                  <a:txBody>
                    <a:bodyPr/>
                    <a:lstStyle/>
                    <a:p>
                      <a:pPr marL="115570">
                        <a:lnSpc>
                          <a:spcPct val="100000"/>
                        </a:lnSpc>
                        <a:spcBef>
                          <a:spcPts val="875"/>
                        </a:spcBef>
                      </a:pPr>
                      <a:r>
                        <a:rPr sz="900" b="1" spc="15" dirty="0">
                          <a:solidFill>
                            <a:srgbClr val="330066"/>
                          </a:solidFill>
                          <a:latin typeface="Times New Roman"/>
                          <a:cs typeface="Times New Roman"/>
                        </a:rPr>
                        <a:t>Enflasyonun</a:t>
                      </a:r>
                      <a:endParaRPr sz="900">
                        <a:latin typeface="Times New Roman"/>
                        <a:cs typeface="Times New Roman"/>
                      </a:endParaRPr>
                    </a:p>
                    <a:p>
                      <a:pPr marL="115570">
                        <a:lnSpc>
                          <a:spcPct val="100000"/>
                        </a:lnSpc>
                        <a:spcBef>
                          <a:spcPts val="35"/>
                        </a:spcBef>
                      </a:pPr>
                      <a:r>
                        <a:rPr sz="900" b="1" spc="10" dirty="0">
                          <a:solidFill>
                            <a:srgbClr val="330066"/>
                          </a:solidFill>
                          <a:latin typeface="Times New Roman"/>
                          <a:cs typeface="Times New Roman"/>
                        </a:rPr>
                        <a:t>Finansal </a:t>
                      </a:r>
                      <a:r>
                        <a:rPr sz="900" b="1" spc="15" dirty="0">
                          <a:solidFill>
                            <a:srgbClr val="330066"/>
                          </a:solidFill>
                          <a:latin typeface="Times New Roman"/>
                          <a:cs typeface="Times New Roman"/>
                        </a:rPr>
                        <a:t>Yönetim </a:t>
                      </a:r>
                      <a:r>
                        <a:rPr sz="900" b="1" spc="10" dirty="0">
                          <a:solidFill>
                            <a:srgbClr val="330066"/>
                          </a:solidFill>
                          <a:latin typeface="Times New Roman"/>
                          <a:cs typeface="Times New Roman"/>
                        </a:rPr>
                        <a:t>Üzerindeki</a:t>
                      </a:r>
                      <a:r>
                        <a:rPr sz="900" b="1" spc="30" dirty="0">
                          <a:solidFill>
                            <a:srgbClr val="330066"/>
                          </a:solidFill>
                          <a:latin typeface="Times New Roman"/>
                          <a:cs typeface="Times New Roman"/>
                        </a:rPr>
                        <a:t> </a:t>
                      </a:r>
                      <a:r>
                        <a:rPr sz="900" b="1" spc="15" dirty="0">
                          <a:solidFill>
                            <a:srgbClr val="330066"/>
                          </a:solidFill>
                          <a:latin typeface="Times New Roman"/>
                          <a:cs typeface="Times New Roman"/>
                        </a:rPr>
                        <a:t>Etkileri</a:t>
                      </a:r>
                      <a:endParaRPr sz="900">
                        <a:latin typeface="Times New Roman"/>
                        <a:cs typeface="Times New Roman"/>
                      </a:endParaRPr>
                    </a:p>
                  </a:txBody>
                  <a:tcPr marL="0" marR="0" marT="111125" marB="0">
                    <a:lnL w="12700">
                      <a:solidFill>
                        <a:srgbClr val="000000"/>
                      </a:solidFill>
                      <a:prstDash val="solid"/>
                    </a:lnL>
                    <a:lnR w="3175">
                      <a:solidFill>
                        <a:srgbClr val="669999"/>
                      </a:solidFill>
                      <a:prstDash val="solid"/>
                    </a:lnR>
                    <a:lnT w="12700">
                      <a:solidFill>
                        <a:srgbClr val="000000"/>
                      </a:solidFill>
                      <a:prstDash val="solid"/>
                    </a:lnT>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07950" indent="-81280" algn="just">
                        <a:lnSpc>
                          <a:spcPct val="100000"/>
                        </a:lnSpc>
                        <a:spcBef>
                          <a:spcPts val="450"/>
                        </a:spcBef>
                        <a:buFont typeface="Times New Roman"/>
                        <a:buAutoNum type="arabicPlain"/>
                        <a:tabLst>
                          <a:tab pos="108585" algn="l"/>
                        </a:tabLst>
                      </a:pPr>
                      <a:r>
                        <a:rPr sz="550" spc="15" dirty="0">
                          <a:latin typeface="Times New Roman"/>
                          <a:cs typeface="Times New Roman"/>
                        </a:rPr>
                        <a:t>Yabancı </a:t>
                      </a:r>
                      <a:r>
                        <a:rPr sz="550" spc="10" dirty="0">
                          <a:latin typeface="Times New Roman"/>
                          <a:cs typeface="Times New Roman"/>
                        </a:rPr>
                        <a:t>kaynak ihtiyacı</a:t>
                      </a:r>
                      <a:r>
                        <a:rPr sz="550" spc="20" dirty="0">
                          <a:latin typeface="Times New Roman"/>
                          <a:cs typeface="Times New Roman"/>
                        </a:rPr>
                        <a:t> </a:t>
                      </a:r>
                      <a:r>
                        <a:rPr sz="550" spc="5" dirty="0">
                          <a:latin typeface="Times New Roman"/>
                          <a:cs typeface="Times New Roman"/>
                        </a:rPr>
                        <a:t>artar,</a:t>
                      </a:r>
                      <a:endParaRPr sz="550">
                        <a:latin typeface="Times New Roman"/>
                        <a:cs typeface="Times New Roman"/>
                      </a:endParaRPr>
                    </a:p>
                    <a:p>
                      <a:pPr marL="120014" marR="181610" indent="-93345" algn="just">
                        <a:lnSpc>
                          <a:spcPct val="107300"/>
                        </a:lnSpc>
                        <a:buFont typeface="Times New Roman"/>
                        <a:buAutoNum type="arabicPlain"/>
                        <a:tabLst>
                          <a:tab pos="108585" algn="l"/>
                        </a:tabLst>
                      </a:pPr>
                      <a:r>
                        <a:rPr sz="550" spc="15" dirty="0">
                          <a:latin typeface="Times New Roman"/>
                          <a:cs typeface="Times New Roman"/>
                        </a:rPr>
                        <a:t>Ekonomik </a:t>
                      </a:r>
                      <a:r>
                        <a:rPr sz="550" spc="10" dirty="0">
                          <a:latin typeface="Times New Roman"/>
                          <a:cs typeface="Times New Roman"/>
                        </a:rPr>
                        <a:t>göstergelerin </a:t>
                      </a:r>
                      <a:r>
                        <a:rPr sz="550" i="1" spc="10" dirty="0">
                          <a:latin typeface="Times New Roman"/>
                          <a:cs typeface="Times New Roman"/>
                        </a:rPr>
                        <a:t>(faiz, </a:t>
                      </a:r>
                      <a:r>
                        <a:rPr sz="550" i="1" spc="15" dirty="0">
                          <a:latin typeface="Times New Roman"/>
                          <a:cs typeface="Times New Roman"/>
                        </a:rPr>
                        <a:t>kur </a:t>
                      </a:r>
                      <a:r>
                        <a:rPr sz="550" i="1" spc="10" dirty="0">
                          <a:latin typeface="Times New Roman"/>
                          <a:cs typeface="Times New Roman"/>
                        </a:rPr>
                        <a:t>vb.) </a:t>
                      </a:r>
                      <a:r>
                        <a:rPr sz="550" spc="15" dirty="0">
                          <a:latin typeface="Times New Roman"/>
                          <a:cs typeface="Times New Roman"/>
                        </a:rPr>
                        <a:t>tahmini </a:t>
                      </a:r>
                      <a:r>
                        <a:rPr sz="550" spc="10" dirty="0">
                          <a:latin typeface="Times New Roman"/>
                          <a:cs typeface="Times New Roman"/>
                        </a:rPr>
                        <a:t>zorlaşacağından </a:t>
                      </a:r>
                      <a:r>
                        <a:rPr sz="550" spc="15" dirty="0">
                          <a:latin typeface="Times New Roman"/>
                          <a:cs typeface="Times New Roman"/>
                        </a:rPr>
                        <a:t>planlamada  </a:t>
                      </a:r>
                      <a:r>
                        <a:rPr sz="550" spc="10" dirty="0">
                          <a:latin typeface="Times New Roman"/>
                          <a:cs typeface="Times New Roman"/>
                        </a:rPr>
                        <a:t>sıkıntılar</a:t>
                      </a:r>
                      <a:r>
                        <a:rPr sz="550" spc="-25" dirty="0">
                          <a:latin typeface="Times New Roman"/>
                          <a:cs typeface="Times New Roman"/>
                        </a:rPr>
                        <a:t> </a:t>
                      </a:r>
                      <a:r>
                        <a:rPr sz="550" spc="5" dirty="0">
                          <a:latin typeface="Times New Roman"/>
                          <a:cs typeface="Times New Roman"/>
                        </a:rPr>
                        <a:t>yaşanır,</a:t>
                      </a:r>
                      <a:endParaRPr sz="550">
                        <a:latin typeface="Times New Roman"/>
                        <a:cs typeface="Times New Roman"/>
                      </a:endParaRPr>
                    </a:p>
                    <a:p>
                      <a:pPr marL="107950" indent="-81280" algn="just">
                        <a:lnSpc>
                          <a:spcPct val="100000"/>
                        </a:lnSpc>
                        <a:spcBef>
                          <a:spcPts val="35"/>
                        </a:spcBef>
                        <a:buFont typeface="Times New Roman"/>
                        <a:buAutoNum type="arabicPlain"/>
                        <a:tabLst>
                          <a:tab pos="108585" algn="l"/>
                        </a:tabLst>
                      </a:pPr>
                      <a:r>
                        <a:rPr sz="550" spc="10" dirty="0">
                          <a:latin typeface="Times New Roman"/>
                          <a:cs typeface="Times New Roman"/>
                        </a:rPr>
                        <a:t>Faiz ve kurdaki dalgalanmalar </a:t>
                      </a:r>
                      <a:r>
                        <a:rPr sz="550" spc="15" dirty="0">
                          <a:latin typeface="Times New Roman"/>
                          <a:cs typeface="Times New Roman"/>
                        </a:rPr>
                        <a:t>nedeniyle </a:t>
                      </a:r>
                      <a:r>
                        <a:rPr sz="550" spc="10" dirty="0">
                          <a:latin typeface="Times New Roman"/>
                          <a:cs typeface="Times New Roman"/>
                        </a:rPr>
                        <a:t>risk</a:t>
                      </a:r>
                      <a:r>
                        <a:rPr sz="550" spc="-35" dirty="0">
                          <a:latin typeface="Times New Roman"/>
                          <a:cs typeface="Times New Roman"/>
                        </a:rPr>
                        <a:t> </a:t>
                      </a:r>
                      <a:r>
                        <a:rPr sz="550" spc="5" dirty="0">
                          <a:latin typeface="Times New Roman"/>
                          <a:cs typeface="Times New Roman"/>
                        </a:rPr>
                        <a:t>artar,</a:t>
                      </a:r>
                      <a:endParaRPr sz="550">
                        <a:latin typeface="Times New Roman"/>
                        <a:cs typeface="Times New Roman"/>
                      </a:endParaRPr>
                    </a:p>
                    <a:p>
                      <a:pPr marL="107950" indent="-81280" algn="just">
                        <a:lnSpc>
                          <a:spcPct val="100000"/>
                        </a:lnSpc>
                        <a:spcBef>
                          <a:spcPts val="50"/>
                        </a:spcBef>
                        <a:buFont typeface="Times New Roman"/>
                        <a:buAutoNum type="arabicPlain"/>
                        <a:tabLst>
                          <a:tab pos="108585" algn="l"/>
                        </a:tabLst>
                      </a:pPr>
                      <a:r>
                        <a:rPr sz="550" spc="15" dirty="0">
                          <a:latin typeface="Times New Roman"/>
                          <a:cs typeface="Times New Roman"/>
                        </a:rPr>
                        <a:t>Uzun </a:t>
                      </a:r>
                      <a:r>
                        <a:rPr sz="550" spc="10" dirty="0">
                          <a:latin typeface="Times New Roman"/>
                          <a:cs typeface="Times New Roman"/>
                        </a:rPr>
                        <a:t>vadeli yatırımlardan</a:t>
                      </a:r>
                      <a:r>
                        <a:rPr sz="550" spc="-15" dirty="0">
                          <a:latin typeface="Times New Roman"/>
                          <a:cs typeface="Times New Roman"/>
                        </a:rPr>
                        <a:t> </a:t>
                      </a:r>
                      <a:r>
                        <a:rPr sz="550" spc="10" dirty="0">
                          <a:latin typeface="Times New Roman"/>
                          <a:cs typeface="Times New Roman"/>
                        </a:rPr>
                        <a:t>kaçınılır,</a:t>
                      </a:r>
                      <a:endParaRPr sz="550">
                        <a:latin typeface="Times New Roman"/>
                        <a:cs typeface="Times New Roman"/>
                      </a:endParaRPr>
                    </a:p>
                    <a:p>
                      <a:pPr marL="27305" marR="143510" algn="just">
                        <a:lnSpc>
                          <a:spcPct val="106400"/>
                        </a:lnSpc>
                        <a:spcBef>
                          <a:spcPts val="5"/>
                        </a:spcBef>
                        <a:buFont typeface="Times New Roman"/>
                        <a:buAutoNum type="arabicPlain"/>
                        <a:tabLst>
                          <a:tab pos="140335" algn="l"/>
                        </a:tabLst>
                      </a:pPr>
                      <a:r>
                        <a:rPr sz="550" spc="10" dirty="0">
                          <a:latin typeface="Times New Roman"/>
                          <a:cs typeface="Times New Roman"/>
                        </a:rPr>
                        <a:t>Enflasyondan dolayı </a:t>
                      </a:r>
                      <a:r>
                        <a:rPr sz="550" spc="15" dirty="0">
                          <a:latin typeface="Times New Roman"/>
                          <a:cs typeface="Times New Roman"/>
                        </a:rPr>
                        <a:t>hızla </a:t>
                      </a:r>
                      <a:r>
                        <a:rPr sz="550" spc="10" dirty="0">
                          <a:latin typeface="Times New Roman"/>
                          <a:cs typeface="Times New Roman"/>
                        </a:rPr>
                        <a:t>artan satış </a:t>
                      </a:r>
                      <a:r>
                        <a:rPr sz="550" spc="5" dirty="0">
                          <a:latin typeface="Times New Roman"/>
                          <a:cs typeface="Times New Roman"/>
                        </a:rPr>
                        <a:t>fiyatları </a:t>
                      </a:r>
                      <a:r>
                        <a:rPr sz="550" spc="10" dirty="0">
                          <a:latin typeface="Times New Roman"/>
                          <a:cs typeface="Times New Roman"/>
                        </a:rPr>
                        <a:t>ile tarihi maliyetlerle  muhasebeleştirilen </a:t>
                      </a:r>
                      <a:r>
                        <a:rPr sz="550" spc="5" dirty="0">
                          <a:latin typeface="Times New Roman"/>
                          <a:cs typeface="Times New Roman"/>
                        </a:rPr>
                        <a:t>ticari </a:t>
                      </a:r>
                      <a:r>
                        <a:rPr sz="550" spc="10" dirty="0">
                          <a:latin typeface="Times New Roman"/>
                          <a:cs typeface="Times New Roman"/>
                        </a:rPr>
                        <a:t>mal/ürün/hizmet maliyetleri arasındaki </a:t>
                      </a:r>
                      <a:r>
                        <a:rPr sz="550" spc="5" dirty="0">
                          <a:latin typeface="Times New Roman"/>
                          <a:cs typeface="Times New Roman"/>
                        </a:rPr>
                        <a:t>fark  </a:t>
                      </a:r>
                      <a:r>
                        <a:rPr sz="550" spc="15" dirty="0">
                          <a:latin typeface="Times New Roman"/>
                          <a:cs typeface="Times New Roman"/>
                        </a:rPr>
                        <a:t>büyümekte, </a:t>
                      </a:r>
                      <a:r>
                        <a:rPr sz="550" spc="20" dirty="0">
                          <a:latin typeface="Times New Roman"/>
                          <a:cs typeface="Times New Roman"/>
                        </a:rPr>
                        <a:t>bu </a:t>
                      </a:r>
                      <a:r>
                        <a:rPr sz="550" spc="15" dirty="0">
                          <a:latin typeface="Times New Roman"/>
                          <a:cs typeface="Times New Roman"/>
                        </a:rPr>
                        <a:t>nedenle </a:t>
                      </a:r>
                      <a:r>
                        <a:rPr sz="550" spc="5" dirty="0">
                          <a:latin typeface="Times New Roman"/>
                          <a:cs typeface="Times New Roman"/>
                        </a:rPr>
                        <a:t>fiktif karlar</a:t>
                      </a:r>
                      <a:r>
                        <a:rPr sz="550" spc="-55" dirty="0">
                          <a:latin typeface="Times New Roman"/>
                          <a:cs typeface="Times New Roman"/>
                        </a:rPr>
                        <a:t> </a:t>
                      </a:r>
                      <a:r>
                        <a:rPr sz="550" spc="10" dirty="0">
                          <a:latin typeface="Times New Roman"/>
                          <a:cs typeface="Times New Roman"/>
                        </a:rPr>
                        <a:t>oluşmaktadır.</a:t>
                      </a:r>
                      <a:endParaRPr sz="55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3" name="object 33"/>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6</a:t>
            </a:fld>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850">
                        <a:latin typeface="Times New Roman"/>
                        <a:cs typeface="Times New Roman"/>
                      </a:endParaRPr>
                    </a:p>
                    <a:p>
                      <a:pPr marL="601980">
                        <a:lnSpc>
                          <a:spcPct val="100000"/>
                        </a:lnSpc>
                      </a:pPr>
                      <a:r>
                        <a:rPr sz="900" b="1" spc="15" dirty="0">
                          <a:solidFill>
                            <a:srgbClr val="330066"/>
                          </a:solidFill>
                          <a:latin typeface="Times New Roman"/>
                          <a:cs typeface="Times New Roman"/>
                        </a:rPr>
                        <a:t>Muhasebe kuralları</a:t>
                      </a:r>
                      <a:endParaRPr sz="900">
                        <a:latin typeface="Times New Roman"/>
                        <a:cs typeface="Times New Roman"/>
                      </a:endParaRPr>
                    </a:p>
                  </a:txBody>
                  <a:tcPr marL="0" marR="0" marT="190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0970">
                        <a:lnSpc>
                          <a:spcPct val="100000"/>
                        </a:lnSpc>
                        <a:spcBef>
                          <a:spcPts val="535"/>
                        </a:spcBef>
                      </a:pPr>
                      <a:r>
                        <a:rPr sz="700" spc="-5" dirty="0">
                          <a:latin typeface="Times New Roman"/>
                          <a:cs typeface="Times New Roman"/>
                        </a:rPr>
                        <a:t>Çizgiler ilkeler </a:t>
                      </a:r>
                      <a:r>
                        <a:rPr sz="700" dirty="0">
                          <a:latin typeface="Times New Roman"/>
                          <a:cs typeface="Times New Roman"/>
                        </a:rPr>
                        <a:t>kadar önemli olmasa </a:t>
                      </a:r>
                      <a:r>
                        <a:rPr sz="700" spc="5" dirty="0">
                          <a:latin typeface="Times New Roman"/>
                          <a:cs typeface="Times New Roman"/>
                        </a:rPr>
                        <a:t>da </a:t>
                      </a:r>
                      <a:r>
                        <a:rPr sz="700" dirty="0">
                          <a:latin typeface="Times New Roman"/>
                          <a:cs typeface="Times New Roman"/>
                        </a:rPr>
                        <a:t>muhasebecilerin finansal  </a:t>
                      </a:r>
                      <a:r>
                        <a:rPr sz="700" spc="-5" dirty="0">
                          <a:latin typeface="Times New Roman"/>
                          <a:cs typeface="Times New Roman"/>
                        </a:rPr>
                        <a:t>tablolarda onları </a:t>
                      </a:r>
                      <a:r>
                        <a:rPr sz="700" dirty="0">
                          <a:latin typeface="Times New Roman"/>
                          <a:cs typeface="Times New Roman"/>
                        </a:rPr>
                        <a:t>nasıl </a:t>
                      </a:r>
                      <a:r>
                        <a:rPr sz="700" spc="-5" dirty="0">
                          <a:latin typeface="Times New Roman"/>
                          <a:cs typeface="Times New Roman"/>
                        </a:rPr>
                        <a:t>kullandığını </a:t>
                      </a:r>
                      <a:r>
                        <a:rPr sz="700" dirty="0">
                          <a:latin typeface="Times New Roman"/>
                          <a:cs typeface="Times New Roman"/>
                        </a:rPr>
                        <a:t>bilmek</a:t>
                      </a:r>
                      <a:r>
                        <a:rPr sz="700" spc="10" dirty="0">
                          <a:latin typeface="Times New Roman"/>
                          <a:cs typeface="Times New Roman"/>
                        </a:rPr>
                        <a:t> </a:t>
                      </a:r>
                      <a:r>
                        <a:rPr sz="700" dirty="0">
                          <a:latin typeface="Times New Roman"/>
                          <a:cs typeface="Times New Roman"/>
                        </a:rPr>
                        <a:t>durumundasınız.</a:t>
                      </a:r>
                      <a:endParaRPr sz="700">
                        <a:latin typeface="Times New Roman"/>
                        <a:cs typeface="Times New Roman"/>
                      </a:endParaRPr>
                    </a:p>
                    <a:p>
                      <a:pPr>
                        <a:lnSpc>
                          <a:spcPct val="100000"/>
                        </a:lnSpc>
                        <a:spcBef>
                          <a:spcPts val="35"/>
                        </a:spcBef>
                      </a:pPr>
                      <a:endParaRPr sz="1000">
                        <a:latin typeface="Times New Roman"/>
                        <a:cs typeface="Times New Roman"/>
                      </a:endParaRPr>
                    </a:p>
                    <a:p>
                      <a:pPr marL="127635" marR="142875" indent="-100965" algn="just">
                        <a:lnSpc>
                          <a:spcPct val="100000"/>
                        </a:lnSpc>
                        <a:spcBef>
                          <a:spcPts val="5"/>
                        </a:spcBef>
                        <a:buClr>
                          <a:srgbClr val="330066"/>
                        </a:buClr>
                        <a:buSzPct val="71428"/>
                        <a:buFont typeface="Wingdings"/>
                        <a:buChar char=""/>
                        <a:tabLst>
                          <a:tab pos="128270" algn="l"/>
                        </a:tabLst>
                      </a:pPr>
                      <a:r>
                        <a:rPr sz="700" spc="-5" dirty="0">
                          <a:latin typeface="Times New Roman"/>
                          <a:cs typeface="Times New Roman"/>
                        </a:rPr>
                        <a:t>Tek çizgiler, </a:t>
                      </a:r>
                      <a:r>
                        <a:rPr sz="700" dirty="0">
                          <a:latin typeface="Times New Roman"/>
                          <a:cs typeface="Times New Roman"/>
                        </a:rPr>
                        <a:t>o sütunda </a:t>
                      </a:r>
                      <a:r>
                        <a:rPr sz="700" spc="-5" dirty="0">
                          <a:latin typeface="Times New Roman"/>
                          <a:cs typeface="Times New Roman"/>
                        </a:rPr>
                        <a:t>yer alan rakamlarla ilgili </a:t>
                      </a:r>
                      <a:r>
                        <a:rPr sz="700" dirty="0">
                          <a:latin typeface="Times New Roman"/>
                          <a:cs typeface="Times New Roman"/>
                        </a:rPr>
                        <a:t>bir  toplama/çıkarma</a:t>
                      </a:r>
                      <a:r>
                        <a:rPr sz="700" spc="-35" dirty="0">
                          <a:latin typeface="Times New Roman"/>
                          <a:cs typeface="Times New Roman"/>
                        </a:rPr>
                        <a:t> </a:t>
                      </a:r>
                      <a:r>
                        <a:rPr sz="700" spc="-5" dirty="0">
                          <a:latin typeface="Times New Roman"/>
                          <a:cs typeface="Times New Roman"/>
                        </a:rPr>
                        <a:t>işlemini,</a:t>
                      </a:r>
                      <a:endParaRPr sz="700">
                        <a:latin typeface="Times New Roman"/>
                        <a:cs typeface="Times New Roman"/>
                      </a:endParaRPr>
                    </a:p>
                    <a:p>
                      <a:pPr marL="127635" indent="-100965" algn="just">
                        <a:lnSpc>
                          <a:spcPct val="100000"/>
                        </a:lnSpc>
                        <a:spcBef>
                          <a:spcPts val="180"/>
                        </a:spcBef>
                        <a:buClr>
                          <a:srgbClr val="330066"/>
                        </a:buClr>
                        <a:buSzPct val="71428"/>
                        <a:buFont typeface="Wingdings"/>
                        <a:buChar char=""/>
                        <a:tabLst>
                          <a:tab pos="128270" algn="l"/>
                        </a:tabLst>
                      </a:pPr>
                      <a:r>
                        <a:rPr sz="700" spc="-5" dirty="0">
                          <a:latin typeface="Times New Roman"/>
                          <a:cs typeface="Times New Roman"/>
                        </a:rPr>
                        <a:t>Çift çizgi ise </a:t>
                      </a:r>
                      <a:r>
                        <a:rPr sz="700" dirty="0">
                          <a:latin typeface="Times New Roman"/>
                          <a:cs typeface="Times New Roman"/>
                        </a:rPr>
                        <a:t>en sonda</a:t>
                      </a:r>
                      <a:r>
                        <a:rPr sz="700" spc="-5" dirty="0">
                          <a:latin typeface="Times New Roman"/>
                          <a:cs typeface="Times New Roman"/>
                        </a:rPr>
                        <a:t> kullanılır.</a:t>
                      </a:r>
                      <a:endParaRPr sz="700">
                        <a:latin typeface="Times New Roman"/>
                        <a:cs typeface="Times New Roman"/>
                      </a:endParaRPr>
                    </a:p>
                    <a:p>
                      <a:pPr marL="127635" marR="142875" indent="-100965" algn="just">
                        <a:lnSpc>
                          <a:spcPct val="100699"/>
                        </a:lnSpc>
                        <a:spcBef>
                          <a:spcPts val="160"/>
                        </a:spcBef>
                        <a:buClr>
                          <a:srgbClr val="330066"/>
                        </a:buClr>
                        <a:buSzPct val="71428"/>
                        <a:buFont typeface="Wingdings"/>
                        <a:buChar char=""/>
                        <a:tabLst>
                          <a:tab pos="128270" algn="l"/>
                        </a:tabLst>
                      </a:pPr>
                      <a:r>
                        <a:rPr sz="700" dirty="0">
                          <a:latin typeface="Times New Roman"/>
                          <a:cs typeface="Times New Roman"/>
                        </a:rPr>
                        <a:t>Finansal tablolardaki </a:t>
                      </a:r>
                      <a:r>
                        <a:rPr sz="700" spc="-5" dirty="0">
                          <a:latin typeface="Times New Roman"/>
                          <a:cs typeface="Times New Roman"/>
                        </a:rPr>
                        <a:t>tüm değerler </a:t>
                      </a:r>
                      <a:r>
                        <a:rPr sz="700" dirty="0">
                          <a:latin typeface="Times New Roman"/>
                          <a:cs typeface="Times New Roman"/>
                        </a:rPr>
                        <a:t>para birimi </a:t>
                      </a:r>
                      <a:r>
                        <a:rPr sz="700" spc="-10" dirty="0">
                          <a:latin typeface="Times New Roman"/>
                          <a:cs typeface="Times New Roman"/>
                        </a:rPr>
                        <a:t>ile</a:t>
                      </a:r>
                      <a:r>
                        <a:rPr sz="700" spc="155" dirty="0">
                          <a:latin typeface="Times New Roman"/>
                          <a:cs typeface="Times New Roman"/>
                        </a:rPr>
                        <a:t> </a:t>
                      </a:r>
                      <a:r>
                        <a:rPr sz="700" spc="-5" dirty="0">
                          <a:latin typeface="Times New Roman"/>
                          <a:cs typeface="Times New Roman"/>
                        </a:rPr>
                        <a:t>ifade  </a:t>
                      </a:r>
                      <a:r>
                        <a:rPr sz="700" dirty="0">
                          <a:latin typeface="Times New Roman"/>
                          <a:cs typeface="Times New Roman"/>
                        </a:rPr>
                        <a:t>edilmesine rağmen </a:t>
                      </a:r>
                      <a:r>
                        <a:rPr sz="700" spc="-10" dirty="0">
                          <a:latin typeface="Times New Roman"/>
                          <a:cs typeface="Times New Roman"/>
                        </a:rPr>
                        <a:t>ilk </a:t>
                      </a:r>
                      <a:r>
                        <a:rPr sz="700" spc="-5" dirty="0">
                          <a:latin typeface="Times New Roman"/>
                          <a:cs typeface="Times New Roman"/>
                        </a:rPr>
                        <a:t>satır </a:t>
                      </a:r>
                      <a:r>
                        <a:rPr sz="700" dirty="0">
                          <a:latin typeface="Times New Roman"/>
                          <a:cs typeface="Times New Roman"/>
                        </a:rPr>
                        <a:t>ve son satırda para birimi </a:t>
                      </a:r>
                      <a:r>
                        <a:rPr sz="700" spc="-5" dirty="0">
                          <a:latin typeface="Times New Roman"/>
                          <a:cs typeface="Times New Roman"/>
                        </a:rPr>
                        <a:t>(TL)  gösterilir.</a:t>
                      </a:r>
                      <a:endParaRPr sz="700">
                        <a:latin typeface="Times New Roman"/>
                        <a:cs typeface="Times New Roman"/>
                      </a:endParaRPr>
                    </a:p>
                    <a:p>
                      <a:pPr>
                        <a:lnSpc>
                          <a:spcPct val="100000"/>
                        </a:lnSpc>
                        <a:spcBef>
                          <a:spcPts val="35"/>
                        </a:spcBef>
                      </a:pPr>
                      <a:endParaRPr sz="1000">
                        <a:latin typeface="Times New Roman"/>
                        <a:cs typeface="Times New Roman"/>
                      </a:endParaRPr>
                    </a:p>
                    <a:p>
                      <a:pPr marL="27305">
                        <a:lnSpc>
                          <a:spcPct val="100000"/>
                        </a:lnSpc>
                        <a:spcBef>
                          <a:spcPts val="5"/>
                        </a:spcBef>
                      </a:pPr>
                      <a:r>
                        <a:rPr sz="700" spc="5" dirty="0">
                          <a:latin typeface="Times New Roman"/>
                          <a:cs typeface="Times New Roman"/>
                        </a:rPr>
                        <a:t>Örnek</a:t>
                      </a:r>
                      <a:r>
                        <a:rPr sz="700" spc="-35" dirty="0">
                          <a:latin typeface="Times New Roman"/>
                          <a:cs typeface="Times New Roman"/>
                        </a:rPr>
                        <a:t> </a:t>
                      </a:r>
                      <a:r>
                        <a:rPr sz="700" spc="-5" dirty="0">
                          <a:latin typeface="Times New Roman"/>
                          <a:cs typeface="Times New Roman"/>
                        </a:rPr>
                        <a:t>Tablo;</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37048" y="3252216"/>
            <a:ext cx="142240" cy="0"/>
          </a:xfrm>
          <a:custGeom>
            <a:avLst/>
            <a:gdLst/>
            <a:ahLst/>
            <a:cxnLst/>
            <a:rect l="l" t="t" r="r" b="b"/>
            <a:pathLst>
              <a:path w="142239">
                <a:moveTo>
                  <a:pt x="0" y="0"/>
                </a:moveTo>
                <a:lnTo>
                  <a:pt x="141732" y="0"/>
                </a:lnTo>
              </a:path>
            </a:pathLst>
          </a:custGeom>
          <a:ln w="3175">
            <a:solidFill>
              <a:srgbClr val="FF0000"/>
            </a:solidFill>
          </a:ln>
        </p:spPr>
        <p:txBody>
          <a:bodyPr wrap="square" lIns="0" tIns="0" rIns="0" bIns="0" rtlCol="0"/>
          <a:lstStyle/>
          <a:p>
            <a:endParaRPr/>
          </a:p>
        </p:txBody>
      </p:sp>
      <p:graphicFrame>
        <p:nvGraphicFramePr>
          <p:cNvPr id="7" name="object 7"/>
          <p:cNvGraphicFramePr>
            <a:graphicFrameLocks noGrp="1"/>
          </p:cNvGraphicFramePr>
          <p:nvPr/>
        </p:nvGraphicFramePr>
        <p:xfrm>
          <a:off x="3982211" y="1687067"/>
          <a:ext cx="281368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566420">
                  <a:extLst>
                    <a:ext uri="{9D8B030D-6E8A-4147-A177-3AD203B41FA5}">
                      <a16:colId xmlns:a16="http://schemas.microsoft.com/office/drawing/2014/main" val="20001"/>
                    </a:ext>
                  </a:extLst>
                </a:gridCol>
                <a:gridCol w="1775460">
                  <a:extLst>
                    <a:ext uri="{9D8B030D-6E8A-4147-A177-3AD203B41FA5}">
                      <a16:colId xmlns:a16="http://schemas.microsoft.com/office/drawing/2014/main" val="20002"/>
                    </a:ext>
                  </a:extLst>
                </a:gridCol>
                <a:gridCol w="326389">
                  <a:extLst>
                    <a:ext uri="{9D8B030D-6E8A-4147-A177-3AD203B41FA5}">
                      <a16:colId xmlns:a16="http://schemas.microsoft.com/office/drawing/2014/main" val="20003"/>
                    </a:ext>
                  </a:extLst>
                </a:gridCol>
              </a:tblGrid>
              <a:tr h="441960">
                <a:tc rowSpan="11">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445"/>
                        </a:spcBef>
                      </a:pPr>
                      <a:r>
                        <a:rPr sz="800" b="1" spc="5" dirty="0">
                          <a:solidFill>
                            <a:srgbClr val="330066"/>
                          </a:solidFill>
                          <a:latin typeface="Times New Roman"/>
                          <a:cs typeface="Times New Roman"/>
                        </a:rPr>
                        <a:t>Örnek Gelir</a:t>
                      </a:r>
                      <a:r>
                        <a:rPr sz="800" b="1" spc="20" dirty="0">
                          <a:solidFill>
                            <a:srgbClr val="330066"/>
                          </a:solidFill>
                          <a:latin typeface="Times New Roman"/>
                          <a:cs typeface="Times New Roman"/>
                        </a:rPr>
                        <a:t> </a:t>
                      </a:r>
                      <a:r>
                        <a:rPr sz="800" b="1" spc="5" dirty="0">
                          <a:solidFill>
                            <a:srgbClr val="330066"/>
                          </a:solidFill>
                          <a:latin typeface="Times New Roman"/>
                          <a:cs typeface="Times New Roman"/>
                        </a:rPr>
                        <a:t>Tablosu</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7059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121920">
                        <a:lnSpc>
                          <a:spcPct val="100000"/>
                        </a:lnSpc>
                        <a:spcBef>
                          <a:spcPts val="45"/>
                        </a:spcBef>
                      </a:pPr>
                      <a:endParaRPr sz="450">
                        <a:latin typeface="Times New Roman"/>
                        <a:cs typeface="Times New Roman"/>
                      </a:endParaRPr>
                    </a:p>
                    <a:p>
                      <a:pPr marL="27305" marR="121920">
                        <a:lnSpc>
                          <a:spcPct val="100000"/>
                        </a:lnSpc>
                      </a:pPr>
                      <a:r>
                        <a:rPr sz="550" dirty="0">
                          <a:latin typeface="Times New Roman"/>
                          <a:cs typeface="Times New Roman"/>
                        </a:rPr>
                        <a:t>a</a:t>
                      </a:r>
                      <a:endParaRPr sz="550">
                        <a:latin typeface="Times New Roman"/>
                        <a:cs typeface="Times New Roman"/>
                      </a:endParaRPr>
                    </a:p>
                  </a:txBody>
                  <a:tcPr marL="0" marR="0" marT="5715" marB="0">
                    <a:lnT w="3175">
                      <a:solidFill>
                        <a:srgbClr val="669999"/>
                      </a:solidFill>
                      <a:prstDash val="solid"/>
                    </a:lnT>
                  </a:tcPr>
                </a:tc>
                <a:tc>
                  <a:txBody>
                    <a:bodyPr/>
                    <a:lstStyle/>
                    <a:p>
                      <a:pPr>
                        <a:lnSpc>
                          <a:spcPct val="100000"/>
                        </a:lnSpc>
                        <a:spcBef>
                          <a:spcPts val="45"/>
                        </a:spcBef>
                      </a:pPr>
                      <a:endParaRPr sz="450">
                        <a:latin typeface="Times New Roman"/>
                        <a:cs typeface="Times New Roman"/>
                      </a:endParaRPr>
                    </a:p>
                    <a:p>
                      <a:pPr marL="125730">
                        <a:lnSpc>
                          <a:spcPct val="100000"/>
                        </a:lnSpc>
                      </a:pPr>
                      <a:r>
                        <a:rPr sz="550" spc="15" dirty="0">
                          <a:latin typeface="Times New Roman"/>
                          <a:cs typeface="Times New Roman"/>
                        </a:rPr>
                        <a:t>SATIŞLAR</a:t>
                      </a:r>
                      <a:r>
                        <a:rPr sz="550" spc="40" dirty="0">
                          <a:latin typeface="Times New Roman"/>
                          <a:cs typeface="Times New Roman"/>
                        </a:rPr>
                        <a:t> </a:t>
                      </a:r>
                      <a:r>
                        <a:rPr sz="550" spc="15" dirty="0">
                          <a:solidFill>
                            <a:srgbClr val="FF0000"/>
                          </a:solidFill>
                          <a:latin typeface="Times New Roman"/>
                          <a:cs typeface="Times New Roman"/>
                        </a:rPr>
                        <a:t>(TL)</a:t>
                      </a:r>
                      <a:endParaRPr sz="550">
                        <a:latin typeface="Times New Roman"/>
                        <a:cs typeface="Times New Roman"/>
                      </a:endParaRPr>
                    </a:p>
                  </a:txBody>
                  <a:tcPr marL="0" marR="0" marT="5715" marB="0">
                    <a:lnT w="3175">
                      <a:solidFill>
                        <a:srgbClr val="669999"/>
                      </a:solidFill>
                      <a:prstDash val="solid"/>
                    </a:lnT>
                  </a:tcPr>
                </a:tc>
                <a:tc>
                  <a:txBody>
                    <a:bodyPr/>
                    <a:lstStyle/>
                    <a:p>
                      <a:pPr>
                        <a:lnSpc>
                          <a:spcPct val="100000"/>
                        </a:lnSpc>
                      </a:pPr>
                      <a:endParaRPr sz="7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1"/>
                  </a:ext>
                </a:extLst>
              </a:tr>
              <a:tr h="10744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5"/>
                        </a:spcBef>
                        <a:tabLst>
                          <a:tab pos="563245" algn="l"/>
                        </a:tabLst>
                      </a:pPr>
                      <a:r>
                        <a:rPr sz="550" u="sng" spc="15" dirty="0">
                          <a:uFill>
                            <a:solidFill>
                              <a:srgbClr val="000000"/>
                            </a:solidFill>
                          </a:uFill>
                          <a:latin typeface="Times New Roman"/>
                          <a:cs typeface="Times New Roman"/>
                        </a:rPr>
                        <a:t>b	</a:t>
                      </a:r>
                      <a:endParaRPr sz="550">
                        <a:latin typeface="Times New Roman"/>
                        <a:cs typeface="Times New Roman"/>
                      </a:endParaRPr>
                    </a:p>
                  </a:txBody>
                  <a:tcPr marL="0" marR="0" marT="9525" marB="0"/>
                </a:tc>
                <a:tc>
                  <a:txBody>
                    <a:bodyPr/>
                    <a:lstStyle/>
                    <a:p>
                      <a:pPr marL="125730">
                        <a:lnSpc>
                          <a:spcPct val="100000"/>
                        </a:lnSpc>
                        <a:spcBef>
                          <a:spcPts val="75"/>
                        </a:spcBef>
                      </a:pPr>
                      <a:r>
                        <a:rPr sz="550" u="sng" spc="15" dirty="0">
                          <a:uFill>
                            <a:solidFill>
                              <a:srgbClr val="000000"/>
                            </a:solidFill>
                          </a:uFill>
                          <a:latin typeface="Times New Roman"/>
                          <a:cs typeface="Times New Roman"/>
                        </a:rPr>
                        <a:t>SATILAN MALIN</a:t>
                      </a:r>
                      <a:r>
                        <a:rPr sz="550" u="sng" spc="50" dirty="0">
                          <a:uFill>
                            <a:solidFill>
                              <a:srgbClr val="000000"/>
                            </a:solidFill>
                          </a:uFill>
                          <a:latin typeface="Times New Roman"/>
                          <a:cs typeface="Times New Roman"/>
                        </a:rPr>
                        <a:t> </a:t>
                      </a:r>
                      <a:r>
                        <a:rPr sz="550" u="sng" spc="15" dirty="0">
                          <a:uFill>
                            <a:solidFill>
                              <a:srgbClr val="000000"/>
                            </a:solidFill>
                          </a:uFill>
                          <a:latin typeface="Times New Roman"/>
                          <a:cs typeface="Times New Roman"/>
                        </a:rPr>
                        <a:t>MALİYET</a:t>
                      </a:r>
                      <a:r>
                        <a:rPr sz="550" spc="15" dirty="0">
                          <a:latin typeface="Times New Roman"/>
                          <a:cs typeface="Times New Roman"/>
                        </a:rPr>
                        <a:t>İ</a:t>
                      </a:r>
                      <a:endParaRPr sz="550">
                        <a:latin typeface="Times New Roman"/>
                        <a:cs typeface="Times New Roman"/>
                      </a:endParaRPr>
                    </a:p>
                  </a:txBody>
                  <a:tcPr marL="0" marR="0" marT="952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2"/>
                  </a:ext>
                </a:extLst>
              </a:tr>
              <a:tr h="10667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65"/>
                        </a:spcBef>
                      </a:pPr>
                      <a:r>
                        <a:rPr sz="550" b="1" spc="15" dirty="0">
                          <a:latin typeface="Times New Roman"/>
                          <a:cs typeface="Times New Roman"/>
                        </a:rPr>
                        <a:t>a – </a:t>
                      </a:r>
                      <a:r>
                        <a:rPr sz="550" b="1" spc="20" dirty="0">
                          <a:latin typeface="Times New Roman"/>
                          <a:cs typeface="Times New Roman"/>
                        </a:rPr>
                        <a:t>b =</a:t>
                      </a:r>
                      <a:r>
                        <a:rPr sz="550" b="1" spc="-55" dirty="0">
                          <a:latin typeface="Times New Roman"/>
                          <a:cs typeface="Times New Roman"/>
                        </a:rPr>
                        <a:t> </a:t>
                      </a:r>
                      <a:r>
                        <a:rPr sz="550" b="1" spc="15" dirty="0">
                          <a:latin typeface="Times New Roman"/>
                          <a:cs typeface="Times New Roman"/>
                        </a:rPr>
                        <a:t>c</a:t>
                      </a:r>
                      <a:endParaRPr sz="550">
                        <a:latin typeface="Times New Roman"/>
                        <a:cs typeface="Times New Roman"/>
                      </a:endParaRPr>
                    </a:p>
                  </a:txBody>
                  <a:tcPr marL="0" marR="0" marT="8255" marB="0"/>
                </a:tc>
                <a:tc>
                  <a:txBody>
                    <a:bodyPr/>
                    <a:lstStyle/>
                    <a:p>
                      <a:pPr marL="125730">
                        <a:lnSpc>
                          <a:spcPct val="100000"/>
                        </a:lnSpc>
                        <a:spcBef>
                          <a:spcPts val="65"/>
                        </a:spcBef>
                      </a:pPr>
                      <a:r>
                        <a:rPr sz="550" b="1" spc="20" dirty="0">
                          <a:latin typeface="Times New Roman"/>
                          <a:cs typeface="Times New Roman"/>
                        </a:rPr>
                        <a:t>BRÜT SATIŞ</a:t>
                      </a:r>
                      <a:r>
                        <a:rPr sz="550" b="1" spc="-5" dirty="0">
                          <a:latin typeface="Times New Roman"/>
                          <a:cs typeface="Times New Roman"/>
                        </a:rPr>
                        <a:t> </a:t>
                      </a:r>
                      <a:r>
                        <a:rPr sz="550" b="1" spc="20" dirty="0">
                          <a:latin typeface="Times New Roman"/>
                          <a:cs typeface="Times New Roman"/>
                        </a:rPr>
                        <a:t>KARI</a:t>
                      </a:r>
                      <a:endParaRPr sz="550">
                        <a:latin typeface="Times New Roman"/>
                        <a:cs typeface="Times New Roman"/>
                      </a:endParaRPr>
                    </a:p>
                  </a:txBody>
                  <a:tcPr marL="0" marR="0" marT="825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3"/>
                  </a:ext>
                </a:extLst>
              </a:tr>
              <a:tr h="1074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65"/>
                        </a:spcBef>
                      </a:pPr>
                      <a:r>
                        <a:rPr sz="550" dirty="0">
                          <a:latin typeface="Times New Roman"/>
                          <a:cs typeface="Times New Roman"/>
                        </a:rPr>
                        <a:t>d</a:t>
                      </a:r>
                      <a:endParaRPr sz="550">
                        <a:latin typeface="Times New Roman"/>
                        <a:cs typeface="Times New Roman"/>
                      </a:endParaRPr>
                    </a:p>
                  </a:txBody>
                  <a:tcPr marL="0" marR="0" marT="8255" marB="0"/>
                </a:tc>
                <a:tc>
                  <a:txBody>
                    <a:bodyPr/>
                    <a:lstStyle/>
                    <a:p>
                      <a:pPr marL="125730">
                        <a:lnSpc>
                          <a:spcPct val="100000"/>
                        </a:lnSpc>
                        <a:spcBef>
                          <a:spcPts val="65"/>
                        </a:spcBef>
                      </a:pPr>
                      <a:r>
                        <a:rPr sz="550" spc="15" dirty="0">
                          <a:latin typeface="Times New Roman"/>
                          <a:cs typeface="Times New Roman"/>
                        </a:rPr>
                        <a:t>SATIŞ </a:t>
                      </a:r>
                      <a:r>
                        <a:rPr sz="550" spc="20" dirty="0">
                          <a:latin typeface="Times New Roman"/>
                          <a:cs typeface="Times New Roman"/>
                        </a:rPr>
                        <a:t>VE </a:t>
                      </a:r>
                      <a:r>
                        <a:rPr sz="550" spc="15" dirty="0">
                          <a:latin typeface="Times New Roman"/>
                          <a:cs typeface="Times New Roman"/>
                        </a:rPr>
                        <a:t>PAZARLAMA</a:t>
                      </a:r>
                      <a:endParaRPr sz="550">
                        <a:latin typeface="Times New Roman"/>
                        <a:cs typeface="Times New Roman"/>
                      </a:endParaRPr>
                    </a:p>
                  </a:txBody>
                  <a:tcPr marL="0" marR="0" marT="825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4"/>
                  </a:ext>
                </a:extLst>
              </a:tr>
              <a:tr h="1074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75"/>
                        </a:spcBef>
                      </a:pPr>
                      <a:r>
                        <a:rPr sz="550" dirty="0">
                          <a:latin typeface="Times New Roman"/>
                          <a:cs typeface="Times New Roman"/>
                        </a:rPr>
                        <a:t>e</a:t>
                      </a:r>
                      <a:endParaRPr sz="550">
                        <a:latin typeface="Times New Roman"/>
                        <a:cs typeface="Times New Roman"/>
                      </a:endParaRPr>
                    </a:p>
                  </a:txBody>
                  <a:tcPr marL="0" marR="0" marT="9525" marB="0"/>
                </a:tc>
                <a:tc>
                  <a:txBody>
                    <a:bodyPr/>
                    <a:lstStyle/>
                    <a:p>
                      <a:pPr marL="125730">
                        <a:lnSpc>
                          <a:spcPct val="100000"/>
                        </a:lnSpc>
                        <a:spcBef>
                          <a:spcPts val="75"/>
                        </a:spcBef>
                      </a:pPr>
                      <a:r>
                        <a:rPr sz="550" spc="20" dirty="0">
                          <a:latin typeface="Times New Roman"/>
                          <a:cs typeface="Times New Roman"/>
                        </a:rPr>
                        <a:t>ARAŞTIRMA VE</a:t>
                      </a:r>
                      <a:r>
                        <a:rPr sz="550" spc="15" dirty="0">
                          <a:latin typeface="Times New Roman"/>
                          <a:cs typeface="Times New Roman"/>
                        </a:rPr>
                        <a:t> GELİŞTİRME</a:t>
                      </a:r>
                      <a:endParaRPr sz="550">
                        <a:latin typeface="Times New Roman"/>
                        <a:cs typeface="Times New Roman"/>
                      </a:endParaRPr>
                    </a:p>
                  </a:txBody>
                  <a:tcPr marL="0" marR="0" marT="952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5"/>
                  </a:ext>
                </a:extLst>
              </a:tr>
              <a:tr h="8774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ts val="520"/>
                        </a:lnSpc>
                        <a:spcBef>
                          <a:spcPts val="65"/>
                        </a:spcBef>
                      </a:pPr>
                      <a:r>
                        <a:rPr sz="550" dirty="0">
                          <a:latin typeface="Times New Roman"/>
                          <a:cs typeface="Times New Roman"/>
                        </a:rPr>
                        <a:t>f</a:t>
                      </a:r>
                      <a:endParaRPr sz="550">
                        <a:latin typeface="Times New Roman"/>
                        <a:cs typeface="Times New Roman"/>
                      </a:endParaRPr>
                    </a:p>
                  </a:txBody>
                  <a:tcPr marL="0" marR="0" marT="8255" marB="0">
                    <a:lnB w="3175">
                      <a:solidFill>
                        <a:srgbClr val="000000"/>
                      </a:solidFill>
                      <a:prstDash val="solid"/>
                    </a:lnB>
                  </a:tcPr>
                </a:tc>
                <a:tc>
                  <a:txBody>
                    <a:bodyPr/>
                    <a:lstStyle/>
                    <a:p>
                      <a:pPr marL="125730">
                        <a:lnSpc>
                          <a:spcPts val="520"/>
                        </a:lnSpc>
                        <a:spcBef>
                          <a:spcPts val="65"/>
                        </a:spcBef>
                      </a:pPr>
                      <a:r>
                        <a:rPr sz="550" spc="20" dirty="0">
                          <a:latin typeface="Times New Roman"/>
                          <a:cs typeface="Times New Roman"/>
                        </a:rPr>
                        <a:t>GENEL</a:t>
                      </a:r>
                      <a:r>
                        <a:rPr sz="550" spc="5" dirty="0">
                          <a:latin typeface="Times New Roman"/>
                          <a:cs typeface="Times New Roman"/>
                        </a:rPr>
                        <a:t> </a:t>
                      </a:r>
                      <a:r>
                        <a:rPr sz="550" spc="20" dirty="0">
                          <a:latin typeface="Times New Roman"/>
                          <a:cs typeface="Times New Roman"/>
                        </a:rPr>
                        <a:t>YÖNETİM</a:t>
                      </a:r>
                      <a:endParaRPr sz="550">
                        <a:latin typeface="Times New Roman"/>
                        <a:cs typeface="Times New Roman"/>
                      </a:endParaRPr>
                    </a:p>
                  </a:txBody>
                  <a:tcPr marL="0" marR="0" marT="8255" marB="0">
                    <a:lnB w="317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6"/>
                  </a:ext>
                </a:extLst>
              </a:tr>
              <a:tr h="127131">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229"/>
                        </a:spcBef>
                      </a:pPr>
                      <a:r>
                        <a:rPr sz="550" b="1" spc="15" dirty="0">
                          <a:latin typeface="Times New Roman"/>
                          <a:cs typeface="Times New Roman"/>
                        </a:rPr>
                        <a:t>d+e+f=g</a:t>
                      </a:r>
                      <a:endParaRPr sz="550">
                        <a:latin typeface="Times New Roman"/>
                        <a:cs typeface="Times New Roman"/>
                      </a:endParaRPr>
                    </a:p>
                  </a:txBody>
                  <a:tcPr marL="0" marR="0" marT="29209" marB="0">
                    <a:lnT w="3175">
                      <a:solidFill>
                        <a:srgbClr val="000000"/>
                      </a:solidFill>
                      <a:prstDash val="solid"/>
                    </a:lnT>
                  </a:tcPr>
                </a:tc>
                <a:tc>
                  <a:txBody>
                    <a:bodyPr/>
                    <a:lstStyle/>
                    <a:p>
                      <a:pPr marL="125730">
                        <a:lnSpc>
                          <a:spcPct val="100000"/>
                        </a:lnSpc>
                        <a:spcBef>
                          <a:spcPts val="229"/>
                        </a:spcBef>
                      </a:pPr>
                      <a:r>
                        <a:rPr sz="550" b="1" spc="25" dirty="0">
                          <a:latin typeface="Times New Roman"/>
                          <a:cs typeface="Times New Roman"/>
                        </a:rPr>
                        <a:t>TOPLAM</a:t>
                      </a:r>
                      <a:r>
                        <a:rPr sz="550" b="1" dirty="0">
                          <a:latin typeface="Times New Roman"/>
                          <a:cs typeface="Times New Roman"/>
                        </a:rPr>
                        <a:t> </a:t>
                      </a:r>
                      <a:r>
                        <a:rPr sz="550" b="1" spc="20" dirty="0">
                          <a:latin typeface="Times New Roman"/>
                          <a:cs typeface="Times New Roman"/>
                        </a:rPr>
                        <a:t>GİDERLER</a:t>
                      </a:r>
                      <a:endParaRPr sz="550">
                        <a:latin typeface="Times New Roman"/>
                        <a:cs typeface="Times New Roman"/>
                      </a:endParaRPr>
                    </a:p>
                  </a:txBody>
                  <a:tcPr marL="0" marR="0" marT="29209" marB="0">
                    <a:lnT w="3175">
                      <a:solidFill>
                        <a:srgbClr val="000000"/>
                      </a:solidFill>
                      <a:prstDash val="solid"/>
                    </a:lnT>
                  </a:tcPr>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7"/>
                  </a:ext>
                </a:extLst>
              </a:tr>
              <a:tr h="106672">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65"/>
                        </a:spcBef>
                      </a:pPr>
                      <a:r>
                        <a:rPr sz="550" dirty="0">
                          <a:latin typeface="Times New Roman"/>
                          <a:cs typeface="Times New Roman"/>
                        </a:rPr>
                        <a:t>h</a:t>
                      </a:r>
                      <a:endParaRPr sz="550">
                        <a:latin typeface="Times New Roman"/>
                        <a:cs typeface="Times New Roman"/>
                      </a:endParaRPr>
                    </a:p>
                  </a:txBody>
                  <a:tcPr marL="0" marR="0" marT="8255" marB="0"/>
                </a:tc>
                <a:tc>
                  <a:txBody>
                    <a:bodyPr/>
                    <a:lstStyle/>
                    <a:p>
                      <a:pPr marL="125730">
                        <a:lnSpc>
                          <a:spcPct val="100000"/>
                        </a:lnSpc>
                        <a:spcBef>
                          <a:spcPts val="65"/>
                        </a:spcBef>
                      </a:pPr>
                      <a:r>
                        <a:rPr sz="550" spc="10" dirty="0">
                          <a:latin typeface="Times New Roman"/>
                          <a:cs typeface="Times New Roman"/>
                        </a:rPr>
                        <a:t>FAİZ</a:t>
                      </a:r>
                      <a:r>
                        <a:rPr sz="550" spc="35" dirty="0">
                          <a:latin typeface="Times New Roman"/>
                          <a:cs typeface="Times New Roman"/>
                        </a:rPr>
                        <a:t> </a:t>
                      </a:r>
                      <a:r>
                        <a:rPr sz="550" spc="15" dirty="0">
                          <a:latin typeface="Times New Roman"/>
                          <a:cs typeface="Times New Roman"/>
                        </a:rPr>
                        <a:t>GELİRİ</a:t>
                      </a:r>
                      <a:endParaRPr sz="550">
                        <a:latin typeface="Times New Roman"/>
                        <a:cs typeface="Times New Roman"/>
                      </a:endParaRPr>
                    </a:p>
                  </a:txBody>
                  <a:tcPr marL="0" marR="0" marT="825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8"/>
                  </a:ext>
                </a:extLst>
              </a:tr>
              <a:tr h="1074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121920">
                        <a:lnSpc>
                          <a:spcPct val="100000"/>
                        </a:lnSpc>
                        <a:spcBef>
                          <a:spcPts val="65"/>
                        </a:spcBef>
                      </a:pPr>
                      <a:r>
                        <a:rPr sz="550" dirty="0">
                          <a:latin typeface="Times New Roman"/>
                          <a:cs typeface="Times New Roman"/>
                        </a:rPr>
                        <a:t>i</a:t>
                      </a:r>
                      <a:endParaRPr sz="550">
                        <a:latin typeface="Times New Roman"/>
                        <a:cs typeface="Times New Roman"/>
                      </a:endParaRPr>
                    </a:p>
                  </a:txBody>
                  <a:tcPr marL="0" marR="0" marT="8255" marB="0"/>
                </a:tc>
                <a:tc>
                  <a:txBody>
                    <a:bodyPr/>
                    <a:lstStyle/>
                    <a:p>
                      <a:pPr marL="125730">
                        <a:lnSpc>
                          <a:spcPct val="100000"/>
                        </a:lnSpc>
                        <a:spcBef>
                          <a:spcPts val="65"/>
                        </a:spcBef>
                      </a:pPr>
                      <a:r>
                        <a:rPr sz="550" spc="20" dirty="0">
                          <a:latin typeface="Times New Roman"/>
                          <a:cs typeface="Times New Roman"/>
                        </a:rPr>
                        <a:t>DÖNEM </a:t>
                      </a:r>
                      <a:r>
                        <a:rPr sz="550" spc="15" dirty="0">
                          <a:latin typeface="Times New Roman"/>
                          <a:cs typeface="Times New Roman"/>
                        </a:rPr>
                        <a:t>KARINA </a:t>
                      </a:r>
                      <a:r>
                        <a:rPr sz="550" spc="5" dirty="0">
                          <a:latin typeface="Times New Roman"/>
                          <a:cs typeface="Times New Roman"/>
                        </a:rPr>
                        <a:t>İLİŞKİN</a:t>
                      </a:r>
                      <a:r>
                        <a:rPr sz="550" spc="95" dirty="0">
                          <a:latin typeface="Times New Roman"/>
                          <a:cs typeface="Times New Roman"/>
                        </a:rPr>
                        <a:t> </a:t>
                      </a:r>
                      <a:r>
                        <a:rPr sz="550" spc="15" dirty="0">
                          <a:latin typeface="Times New Roman"/>
                          <a:cs typeface="Times New Roman"/>
                        </a:rPr>
                        <a:t>VERGİLER</a:t>
                      </a:r>
                      <a:endParaRPr sz="550">
                        <a:latin typeface="Times New Roman"/>
                        <a:cs typeface="Times New Roman"/>
                      </a:endParaRPr>
                    </a:p>
                  </a:txBody>
                  <a:tcPr marL="0" marR="0" marT="8255" marB="0"/>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9"/>
                  </a:ext>
                </a:extLst>
              </a:tr>
              <a:tr h="52743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5"/>
                        </a:spcBef>
                        <a:tabLst>
                          <a:tab pos="563245" algn="l"/>
                        </a:tabLst>
                      </a:pPr>
                      <a:r>
                        <a:rPr sz="550" u="dbl" spc="10" dirty="0">
                          <a:uFill>
                            <a:solidFill>
                              <a:srgbClr val="000000"/>
                            </a:solidFill>
                          </a:uFill>
                          <a:latin typeface="Times New Roman"/>
                          <a:cs typeface="Times New Roman"/>
                        </a:rPr>
                        <a:t>c-g+h-i=j	</a:t>
                      </a:r>
                      <a:endParaRPr sz="550">
                        <a:latin typeface="Times New Roman"/>
                        <a:cs typeface="Times New Roman"/>
                      </a:endParaRPr>
                    </a:p>
                  </a:txBody>
                  <a:tcPr marL="0" marR="0" marT="9525" marB="0">
                    <a:lnB w="12700">
                      <a:solidFill>
                        <a:srgbClr val="000000"/>
                      </a:solidFill>
                      <a:prstDash val="solid"/>
                    </a:lnB>
                  </a:tcPr>
                </a:tc>
                <a:tc>
                  <a:txBody>
                    <a:bodyPr/>
                    <a:lstStyle/>
                    <a:p>
                      <a:pPr marL="125730">
                        <a:lnSpc>
                          <a:spcPct val="100000"/>
                        </a:lnSpc>
                        <a:spcBef>
                          <a:spcPts val="75"/>
                        </a:spcBef>
                      </a:pPr>
                      <a:r>
                        <a:rPr sz="550" u="dbl" spc="20" dirty="0">
                          <a:uFill>
                            <a:solidFill>
                              <a:srgbClr val="000000"/>
                            </a:solidFill>
                          </a:uFill>
                          <a:latin typeface="Times New Roman"/>
                          <a:cs typeface="Times New Roman"/>
                        </a:rPr>
                        <a:t>DÖNEM NET </a:t>
                      </a:r>
                      <a:r>
                        <a:rPr sz="550" u="dbl" spc="15" dirty="0">
                          <a:uFill>
                            <a:solidFill>
                              <a:srgbClr val="000000"/>
                            </a:solidFill>
                          </a:uFill>
                          <a:latin typeface="Times New Roman"/>
                          <a:cs typeface="Times New Roman"/>
                        </a:rPr>
                        <a:t>KARI</a:t>
                      </a:r>
                      <a:r>
                        <a:rPr sz="550" spc="5" dirty="0">
                          <a:latin typeface="Times New Roman"/>
                          <a:cs typeface="Times New Roman"/>
                        </a:rPr>
                        <a:t> </a:t>
                      </a:r>
                      <a:r>
                        <a:rPr sz="550" u="sng" spc="15" dirty="0">
                          <a:solidFill>
                            <a:srgbClr val="FF0000"/>
                          </a:solidFill>
                          <a:uFill>
                            <a:solidFill>
                              <a:srgbClr val="000000"/>
                            </a:solidFill>
                          </a:uFill>
                          <a:latin typeface="Times New Roman"/>
                          <a:cs typeface="Times New Roman"/>
                        </a:rPr>
                        <a:t>(TL)</a:t>
                      </a:r>
                      <a:endParaRPr sz="550">
                        <a:latin typeface="Times New Roman"/>
                        <a:cs typeface="Times New Roman"/>
                      </a:endParaRPr>
                    </a:p>
                  </a:txBody>
                  <a:tcPr marL="0" marR="0" marT="9525" marB="0">
                    <a:lnB w="1270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0"/>
                  </a:ext>
                </a:extLst>
              </a:tr>
            </a:tbl>
          </a:graphicData>
        </a:graphic>
      </p:graphicFrame>
      <p:sp>
        <p:nvSpPr>
          <p:cNvPr id="8" name="object 8"/>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9" name="object 9"/>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1" name="object 11"/>
          <p:cNvSpPr txBox="1"/>
          <p:nvPr/>
        </p:nvSpPr>
        <p:spPr>
          <a:xfrm>
            <a:off x="1044969" y="5162754"/>
            <a:ext cx="2387600" cy="776605"/>
          </a:xfrm>
          <a:prstGeom prst="rect">
            <a:avLst/>
          </a:prstGeom>
        </p:spPr>
        <p:txBody>
          <a:bodyPr vert="horz" wrap="square" lIns="0" tIns="12700" rIns="0" bIns="0" rtlCol="0">
            <a:spAutoFit/>
          </a:bodyPr>
          <a:lstStyle/>
          <a:p>
            <a:pPr marL="12700" marR="5080" algn="just">
              <a:lnSpc>
                <a:spcPct val="100499"/>
              </a:lnSpc>
              <a:spcBef>
                <a:spcPts val="100"/>
              </a:spcBef>
            </a:pPr>
            <a:r>
              <a:rPr sz="700" spc="-5" dirty="0">
                <a:latin typeface="Times New Roman"/>
                <a:cs typeface="Times New Roman"/>
              </a:rPr>
              <a:t>Kuralları </a:t>
            </a:r>
            <a:r>
              <a:rPr sz="700" dirty="0">
                <a:latin typeface="Times New Roman"/>
                <a:cs typeface="Times New Roman"/>
              </a:rPr>
              <a:t>Finansal Muhasebe </a:t>
            </a:r>
            <a:r>
              <a:rPr sz="700" spc="-5" dirty="0">
                <a:latin typeface="Times New Roman"/>
                <a:cs typeface="Times New Roman"/>
              </a:rPr>
              <a:t>Standartları Kurulu </a:t>
            </a:r>
            <a:r>
              <a:rPr sz="700" spc="-5" dirty="0">
                <a:solidFill>
                  <a:srgbClr val="FF0000"/>
                </a:solidFill>
                <a:latin typeface="Times New Roman"/>
                <a:cs typeface="Times New Roman"/>
              </a:rPr>
              <a:t>(FASB  Financial </a:t>
            </a:r>
            <a:r>
              <a:rPr sz="700" dirty="0">
                <a:solidFill>
                  <a:srgbClr val="FF0000"/>
                </a:solidFill>
                <a:latin typeface="Times New Roman"/>
                <a:cs typeface="Times New Roman"/>
              </a:rPr>
              <a:t>Accounting Standards </a:t>
            </a:r>
            <a:r>
              <a:rPr sz="700" spc="-5" dirty="0">
                <a:solidFill>
                  <a:srgbClr val="FF0000"/>
                </a:solidFill>
                <a:latin typeface="Times New Roman"/>
                <a:cs typeface="Times New Roman"/>
              </a:rPr>
              <a:t>Board) </a:t>
            </a:r>
            <a:r>
              <a:rPr sz="700" spc="-5" dirty="0">
                <a:latin typeface="Times New Roman"/>
                <a:cs typeface="Times New Roman"/>
              </a:rPr>
              <a:t>belirler ve </a:t>
            </a:r>
            <a:r>
              <a:rPr sz="700" spc="5" dirty="0">
                <a:latin typeface="Times New Roman"/>
                <a:cs typeface="Times New Roman"/>
              </a:rPr>
              <a:t>bu </a:t>
            </a:r>
            <a:r>
              <a:rPr sz="700" spc="-5" dirty="0">
                <a:latin typeface="Times New Roman"/>
                <a:cs typeface="Times New Roman"/>
              </a:rPr>
              <a:t>kurallara  </a:t>
            </a:r>
            <a:r>
              <a:rPr sz="700" dirty="0">
                <a:latin typeface="Times New Roman"/>
                <a:cs typeface="Times New Roman"/>
              </a:rPr>
              <a:t>Genel </a:t>
            </a:r>
            <a:r>
              <a:rPr sz="700" spc="-5" dirty="0">
                <a:latin typeface="Times New Roman"/>
                <a:cs typeface="Times New Roman"/>
              </a:rPr>
              <a:t>Kabul </a:t>
            </a:r>
            <a:r>
              <a:rPr sz="700" dirty="0">
                <a:latin typeface="Times New Roman"/>
                <a:cs typeface="Times New Roman"/>
              </a:rPr>
              <a:t>Görmüş </a:t>
            </a:r>
            <a:r>
              <a:rPr sz="700" spc="-5" dirty="0">
                <a:latin typeface="Times New Roman"/>
                <a:cs typeface="Times New Roman"/>
              </a:rPr>
              <a:t>Muhasebe İlkeleri </a:t>
            </a:r>
            <a:r>
              <a:rPr sz="700" spc="-5" dirty="0">
                <a:solidFill>
                  <a:srgbClr val="FF0000"/>
                </a:solidFill>
                <a:latin typeface="Times New Roman"/>
                <a:cs typeface="Times New Roman"/>
              </a:rPr>
              <a:t>(GAAP </a:t>
            </a:r>
            <a:r>
              <a:rPr sz="700" dirty="0">
                <a:solidFill>
                  <a:srgbClr val="FF0000"/>
                </a:solidFill>
                <a:latin typeface="Times New Roman"/>
                <a:cs typeface="Times New Roman"/>
              </a:rPr>
              <a:t>Generally  </a:t>
            </a:r>
            <a:r>
              <a:rPr sz="700" spc="-5" dirty="0">
                <a:solidFill>
                  <a:srgbClr val="FF0000"/>
                </a:solidFill>
                <a:latin typeface="Times New Roman"/>
                <a:cs typeface="Times New Roman"/>
              </a:rPr>
              <a:t>Accepted </a:t>
            </a:r>
            <a:r>
              <a:rPr sz="700" dirty="0">
                <a:solidFill>
                  <a:srgbClr val="FF0000"/>
                </a:solidFill>
                <a:latin typeface="Times New Roman"/>
                <a:cs typeface="Times New Roman"/>
              </a:rPr>
              <a:t>Accounting Principles)</a:t>
            </a:r>
            <a:r>
              <a:rPr sz="700" spc="-15" dirty="0">
                <a:solidFill>
                  <a:srgbClr val="FF0000"/>
                </a:solidFill>
                <a:latin typeface="Times New Roman"/>
                <a:cs typeface="Times New Roman"/>
              </a:rPr>
              <a:t> </a:t>
            </a:r>
            <a:r>
              <a:rPr sz="700" spc="-5" dirty="0">
                <a:latin typeface="Times New Roman"/>
                <a:cs typeface="Times New Roman"/>
              </a:rPr>
              <a:t>denilir.</a:t>
            </a:r>
            <a:endParaRPr sz="700">
              <a:latin typeface="Times New Roman"/>
              <a:cs typeface="Times New Roman"/>
            </a:endParaRPr>
          </a:p>
          <a:p>
            <a:pPr>
              <a:lnSpc>
                <a:spcPct val="100000"/>
              </a:lnSpc>
              <a:spcBef>
                <a:spcPts val="50"/>
              </a:spcBef>
            </a:pPr>
            <a:endParaRPr sz="700">
              <a:latin typeface="Times New Roman"/>
              <a:cs typeface="Times New Roman"/>
            </a:endParaRPr>
          </a:p>
          <a:p>
            <a:pPr marL="12700" marR="116205">
              <a:lnSpc>
                <a:spcPct val="100000"/>
              </a:lnSpc>
            </a:pPr>
            <a:r>
              <a:rPr sz="700" spc="-5" dirty="0">
                <a:latin typeface="Times New Roman"/>
                <a:cs typeface="Times New Roman"/>
              </a:rPr>
              <a:t>FASB; </a:t>
            </a:r>
            <a:r>
              <a:rPr sz="700" dirty="0">
                <a:latin typeface="Times New Roman"/>
                <a:cs typeface="Times New Roman"/>
              </a:rPr>
              <a:t>Muhasebe meslek mensuplarının oluşturduğu bir </a:t>
            </a:r>
            <a:r>
              <a:rPr sz="700" spc="-5" dirty="0">
                <a:latin typeface="Times New Roman"/>
                <a:cs typeface="Times New Roman"/>
              </a:rPr>
              <a:t>yapı,  GAAP; </a:t>
            </a:r>
            <a:r>
              <a:rPr sz="700" dirty="0">
                <a:latin typeface="Times New Roman"/>
                <a:cs typeface="Times New Roman"/>
              </a:rPr>
              <a:t>ABD finansal </a:t>
            </a:r>
            <a:r>
              <a:rPr sz="700" spc="-5" dirty="0">
                <a:latin typeface="Times New Roman"/>
                <a:cs typeface="Times New Roman"/>
              </a:rPr>
              <a:t>tablolar, </a:t>
            </a:r>
            <a:r>
              <a:rPr sz="700" dirty="0">
                <a:latin typeface="Times New Roman"/>
                <a:cs typeface="Times New Roman"/>
              </a:rPr>
              <a:t>muhasebe mesleği </a:t>
            </a:r>
            <a:r>
              <a:rPr sz="700" spc="-5" dirty="0">
                <a:latin typeface="Times New Roman"/>
                <a:cs typeface="Times New Roman"/>
              </a:rPr>
              <a:t>kurallar</a:t>
            </a:r>
            <a:r>
              <a:rPr sz="700" spc="30" dirty="0">
                <a:latin typeface="Times New Roman"/>
                <a:cs typeface="Times New Roman"/>
              </a:rPr>
              <a:t> </a:t>
            </a:r>
            <a:r>
              <a:rPr sz="700" spc="-5" dirty="0">
                <a:latin typeface="Times New Roman"/>
                <a:cs typeface="Times New Roman"/>
              </a:rPr>
              <a:t>seti.</a:t>
            </a:r>
            <a:endParaRPr sz="700">
              <a:latin typeface="Times New Roman"/>
              <a:cs typeface="Times New Roman"/>
            </a:endParaRPr>
          </a:p>
        </p:txBody>
      </p:sp>
      <p:sp>
        <p:nvSpPr>
          <p:cNvPr id="12" name="object 12"/>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3" name="object 13"/>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Temel </a:t>
                      </a:r>
                      <a:r>
                        <a:rPr sz="800" b="1" spc="5" dirty="0">
                          <a:solidFill>
                            <a:srgbClr val="330066"/>
                          </a:solidFill>
                          <a:latin typeface="Times New Roman"/>
                          <a:cs typeface="Times New Roman"/>
                        </a:rPr>
                        <a:t>Muhasebe</a:t>
                      </a:r>
                      <a:r>
                        <a:rPr sz="800" b="1" spc="75" dirty="0">
                          <a:solidFill>
                            <a:srgbClr val="330066"/>
                          </a:solidFill>
                          <a:latin typeface="Times New Roman"/>
                          <a:cs typeface="Times New Roman"/>
                        </a:rPr>
                        <a:t> </a:t>
                      </a:r>
                      <a:r>
                        <a:rPr sz="800" b="1" dirty="0">
                          <a:solidFill>
                            <a:srgbClr val="330066"/>
                          </a:solidFill>
                          <a:latin typeface="Times New Roman"/>
                          <a:cs typeface="Times New Roman"/>
                        </a:rPr>
                        <a:t>Eşitliği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spcBef>
                          <a:spcPts val="10"/>
                        </a:spcBef>
                      </a:pPr>
                      <a:endParaRPr sz="700">
                        <a:latin typeface="Times New Roman"/>
                        <a:cs typeface="Times New Roman"/>
                      </a:endParaRPr>
                    </a:p>
                    <a:p>
                      <a:pPr marL="27305">
                        <a:lnSpc>
                          <a:spcPct val="100000"/>
                        </a:lnSpc>
                        <a:tabLst>
                          <a:tab pos="563245" algn="l"/>
                          <a:tab pos="831850" algn="l"/>
                          <a:tab pos="1367790" algn="l"/>
                          <a:tab pos="1636395" algn="l"/>
                        </a:tabLst>
                      </a:pPr>
                      <a:r>
                        <a:rPr sz="800" b="1" dirty="0">
                          <a:solidFill>
                            <a:srgbClr val="850AFF"/>
                          </a:solidFill>
                          <a:latin typeface="Times New Roman"/>
                          <a:cs typeface="Times New Roman"/>
                        </a:rPr>
                        <a:t>Varlıklar	</a:t>
                      </a:r>
                      <a:r>
                        <a:rPr sz="800" b="1" spc="5" dirty="0">
                          <a:solidFill>
                            <a:srgbClr val="FF0000"/>
                          </a:solidFill>
                          <a:latin typeface="Times New Roman"/>
                          <a:cs typeface="Times New Roman"/>
                        </a:rPr>
                        <a:t>-	Borçlar	=	</a:t>
                      </a:r>
                      <a:r>
                        <a:rPr sz="800" b="1" spc="5" dirty="0">
                          <a:solidFill>
                            <a:srgbClr val="00AF50"/>
                          </a:solidFill>
                          <a:latin typeface="Times New Roman"/>
                          <a:cs typeface="Times New Roman"/>
                        </a:rPr>
                        <a:t>Değer</a:t>
                      </a:r>
                      <a:endParaRPr sz="800">
                        <a:latin typeface="Times New Roman"/>
                        <a:cs typeface="Times New Roman"/>
                      </a:endParaRPr>
                    </a:p>
                    <a:p>
                      <a:pPr marL="27305">
                        <a:lnSpc>
                          <a:spcPct val="100000"/>
                        </a:lnSpc>
                        <a:spcBef>
                          <a:spcPts val="170"/>
                        </a:spcBef>
                        <a:tabLst>
                          <a:tab pos="831850" algn="l"/>
                          <a:tab pos="1636395" algn="l"/>
                        </a:tabLst>
                      </a:pPr>
                      <a:r>
                        <a:rPr sz="500" b="1" i="1" spc="5" dirty="0">
                          <a:solidFill>
                            <a:srgbClr val="0070BF"/>
                          </a:solidFill>
                          <a:latin typeface="Times New Roman"/>
                          <a:cs typeface="Times New Roman"/>
                        </a:rPr>
                        <a:t>(Sahip</a:t>
                      </a:r>
                      <a:r>
                        <a:rPr sz="500" b="1" i="1" spc="35" dirty="0">
                          <a:solidFill>
                            <a:srgbClr val="0070BF"/>
                          </a:solidFill>
                          <a:latin typeface="Times New Roman"/>
                          <a:cs typeface="Times New Roman"/>
                        </a:rPr>
                        <a:t> </a:t>
                      </a:r>
                      <a:r>
                        <a:rPr sz="500" b="1" i="1" spc="5" dirty="0">
                          <a:solidFill>
                            <a:srgbClr val="0070BF"/>
                          </a:solidFill>
                          <a:latin typeface="Times New Roman"/>
                          <a:cs typeface="Times New Roman"/>
                        </a:rPr>
                        <a:t>olunan)	</a:t>
                      </a:r>
                      <a:r>
                        <a:rPr sz="500" b="1" i="1" spc="10" dirty="0">
                          <a:solidFill>
                            <a:srgbClr val="FF0000"/>
                          </a:solidFill>
                          <a:latin typeface="Times New Roman"/>
                          <a:cs typeface="Times New Roman"/>
                        </a:rPr>
                        <a:t>(Borçlu</a:t>
                      </a:r>
                      <a:r>
                        <a:rPr sz="500" b="1" i="1" spc="15" dirty="0">
                          <a:solidFill>
                            <a:srgbClr val="FF0000"/>
                          </a:solidFill>
                          <a:latin typeface="Times New Roman"/>
                          <a:cs typeface="Times New Roman"/>
                        </a:rPr>
                        <a:t> </a:t>
                      </a:r>
                      <a:r>
                        <a:rPr sz="500" b="1" i="1" spc="5" dirty="0">
                          <a:solidFill>
                            <a:srgbClr val="FF0000"/>
                          </a:solidFill>
                          <a:latin typeface="Times New Roman"/>
                          <a:cs typeface="Times New Roman"/>
                        </a:rPr>
                        <a:t>olunan)	</a:t>
                      </a:r>
                      <a:r>
                        <a:rPr sz="500" b="1" i="1" spc="10" dirty="0">
                          <a:solidFill>
                            <a:srgbClr val="00AF50"/>
                          </a:solidFill>
                          <a:latin typeface="Times New Roman"/>
                          <a:cs typeface="Times New Roman"/>
                        </a:rPr>
                        <a:t>(Sermayedar </a:t>
                      </a:r>
                      <a:r>
                        <a:rPr sz="500" b="1" i="1" spc="5" dirty="0">
                          <a:solidFill>
                            <a:srgbClr val="00AF50"/>
                          </a:solidFill>
                          <a:latin typeface="Times New Roman"/>
                          <a:cs typeface="Times New Roman"/>
                        </a:rPr>
                        <a:t>için</a:t>
                      </a:r>
                      <a:r>
                        <a:rPr sz="500" b="1" i="1" spc="-25" dirty="0">
                          <a:solidFill>
                            <a:srgbClr val="00AF50"/>
                          </a:solidFill>
                          <a:latin typeface="Times New Roman"/>
                          <a:cs typeface="Times New Roman"/>
                        </a:rPr>
                        <a:t> </a:t>
                      </a:r>
                      <a:r>
                        <a:rPr sz="500" b="1" i="1" spc="10" dirty="0">
                          <a:solidFill>
                            <a:srgbClr val="00AF50"/>
                          </a:solidFill>
                          <a:latin typeface="Times New Roman"/>
                          <a:cs typeface="Times New Roman"/>
                        </a:rPr>
                        <a:t>değer)</a:t>
                      </a:r>
                      <a:endParaRPr sz="5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45"/>
                        </a:spcBef>
                      </a:pPr>
                      <a:endParaRPr sz="750">
                        <a:latin typeface="Times New Roman"/>
                        <a:cs typeface="Times New Roman"/>
                      </a:endParaRPr>
                    </a:p>
                    <a:p>
                      <a:pPr marL="27305" marR="394970">
                        <a:lnSpc>
                          <a:spcPct val="104400"/>
                        </a:lnSpc>
                      </a:pPr>
                      <a:r>
                        <a:rPr sz="900" b="1" i="1" spc="15" dirty="0">
                          <a:latin typeface="Times New Roman"/>
                          <a:cs typeface="Times New Roman"/>
                        </a:rPr>
                        <a:t>***Sahip olduklarından borçlu </a:t>
                      </a:r>
                      <a:r>
                        <a:rPr sz="900" b="1" i="1" spc="10" dirty="0">
                          <a:latin typeface="Times New Roman"/>
                          <a:cs typeface="Times New Roman"/>
                        </a:rPr>
                        <a:t>oldukların  </a:t>
                      </a:r>
                      <a:r>
                        <a:rPr sz="900" b="1" i="1" spc="15" dirty="0">
                          <a:latin typeface="Times New Roman"/>
                          <a:cs typeface="Times New Roman"/>
                        </a:rPr>
                        <a:t>çıkarıldıktan </a:t>
                      </a:r>
                      <a:r>
                        <a:rPr sz="900" b="1" i="1" spc="10" dirty="0">
                          <a:latin typeface="Times New Roman"/>
                          <a:cs typeface="Times New Roman"/>
                        </a:rPr>
                        <a:t>sonra </a:t>
                      </a:r>
                      <a:r>
                        <a:rPr sz="900" b="1" i="1" spc="15" dirty="0">
                          <a:latin typeface="Times New Roman"/>
                          <a:cs typeface="Times New Roman"/>
                        </a:rPr>
                        <a:t>kalan senin</a:t>
                      </a:r>
                      <a:r>
                        <a:rPr sz="900" b="1" i="1" spc="-20" dirty="0">
                          <a:latin typeface="Times New Roman"/>
                          <a:cs typeface="Times New Roman"/>
                        </a:rPr>
                        <a:t> </a:t>
                      </a:r>
                      <a:r>
                        <a:rPr sz="900" b="1" i="1" spc="10" dirty="0">
                          <a:latin typeface="Times New Roman"/>
                          <a:cs typeface="Times New Roman"/>
                        </a:rPr>
                        <a:t>değerindir.</a:t>
                      </a:r>
                      <a:endParaRPr sz="9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 name="object 15"/>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16" name="object 16"/>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7305">
                        <a:lnSpc>
                          <a:spcPct val="100000"/>
                        </a:lnSpc>
                        <a:spcBef>
                          <a:spcPts val="445"/>
                        </a:spcBef>
                      </a:pPr>
                      <a:r>
                        <a:rPr sz="800" b="1" spc="-5" dirty="0">
                          <a:solidFill>
                            <a:srgbClr val="330066"/>
                          </a:solidFill>
                          <a:latin typeface="Times New Roman"/>
                          <a:cs typeface="Times New Roman"/>
                        </a:rPr>
                        <a:t>Temel </a:t>
                      </a:r>
                      <a:r>
                        <a:rPr sz="800" b="1" spc="5" dirty="0">
                          <a:solidFill>
                            <a:srgbClr val="330066"/>
                          </a:solidFill>
                          <a:latin typeface="Times New Roman"/>
                          <a:cs typeface="Times New Roman"/>
                        </a:rPr>
                        <a:t>Muhasebe</a:t>
                      </a:r>
                      <a:r>
                        <a:rPr sz="800" b="1" spc="75" dirty="0">
                          <a:solidFill>
                            <a:srgbClr val="330066"/>
                          </a:solidFill>
                          <a:latin typeface="Times New Roman"/>
                          <a:cs typeface="Times New Roman"/>
                        </a:rPr>
                        <a:t> </a:t>
                      </a:r>
                      <a:r>
                        <a:rPr sz="800" b="1" dirty="0">
                          <a:solidFill>
                            <a:srgbClr val="330066"/>
                          </a:solidFill>
                          <a:latin typeface="Times New Roman"/>
                          <a:cs typeface="Times New Roman"/>
                        </a:rPr>
                        <a:t>Eşitliği</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gridSpan="3">
                  <a:txBody>
                    <a:bodyPr/>
                    <a:lstStyle/>
                    <a:p>
                      <a:pPr>
                        <a:lnSpc>
                          <a:spcPct val="100000"/>
                        </a:lnSpc>
                      </a:pPr>
                      <a:endParaRPr sz="900">
                        <a:latin typeface="Times New Roman"/>
                        <a:cs typeface="Times New Roman"/>
                      </a:endParaRPr>
                    </a:p>
                    <a:p>
                      <a:pPr>
                        <a:lnSpc>
                          <a:spcPct val="100000"/>
                        </a:lnSpc>
                        <a:spcBef>
                          <a:spcPts val="30"/>
                        </a:spcBef>
                      </a:pPr>
                      <a:endParaRPr sz="1100">
                        <a:latin typeface="Times New Roman"/>
                        <a:cs typeface="Times New Roman"/>
                      </a:endParaRPr>
                    </a:p>
                    <a:p>
                      <a:pPr marL="93980">
                        <a:lnSpc>
                          <a:spcPct val="100000"/>
                        </a:lnSpc>
                      </a:pPr>
                      <a:r>
                        <a:rPr sz="800" b="1" spc="5" dirty="0">
                          <a:solidFill>
                            <a:srgbClr val="FF0000"/>
                          </a:solidFill>
                          <a:latin typeface="Times New Roman"/>
                          <a:cs typeface="Times New Roman"/>
                        </a:rPr>
                        <a:t>BİLANÇO</a:t>
                      </a:r>
                      <a:endParaRPr sz="800">
                        <a:latin typeface="Times New Roman"/>
                        <a:cs typeface="Times New Roman"/>
                      </a:endParaRPr>
                    </a:p>
                    <a:p>
                      <a:pPr marL="93980">
                        <a:lnSpc>
                          <a:spcPct val="100000"/>
                        </a:lnSpc>
                        <a:spcBef>
                          <a:spcPts val="229"/>
                        </a:spcBef>
                      </a:pPr>
                      <a:r>
                        <a:rPr sz="800" dirty="0">
                          <a:latin typeface="Times New Roman"/>
                          <a:cs typeface="Times New Roman"/>
                        </a:rPr>
                        <a:t>Temel muhasebe eşitliğinin </a:t>
                      </a:r>
                      <a:r>
                        <a:rPr sz="800" spc="5" dirty="0">
                          <a:latin typeface="Times New Roman"/>
                          <a:cs typeface="Times New Roman"/>
                        </a:rPr>
                        <a:t>biraz </a:t>
                      </a:r>
                      <a:r>
                        <a:rPr sz="800" dirty="0">
                          <a:latin typeface="Times New Roman"/>
                          <a:cs typeface="Times New Roman"/>
                        </a:rPr>
                        <a:t>düzenlenmiş</a:t>
                      </a:r>
                      <a:r>
                        <a:rPr sz="800" spc="190" dirty="0">
                          <a:latin typeface="Times New Roman"/>
                          <a:cs typeface="Times New Roman"/>
                        </a:rPr>
                        <a:t> </a:t>
                      </a:r>
                      <a:r>
                        <a:rPr sz="800" dirty="0">
                          <a:latin typeface="Times New Roman"/>
                          <a:cs typeface="Times New Roman"/>
                        </a:rPr>
                        <a:t>şeklidir.</a:t>
                      </a:r>
                      <a:endParaRPr sz="800">
                        <a:latin typeface="Times New Roman"/>
                        <a:cs typeface="Times New Roman"/>
                      </a:endParaRPr>
                    </a:p>
                    <a:p>
                      <a:pPr>
                        <a:lnSpc>
                          <a:spcPct val="100000"/>
                        </a:lnSpc>
                        <a:spcBef>
                          <a:spcPts val="20"/>
                        </a:spcBef>
                      </a:pPr>
                      <a:endParaRPr sz="1200">
                        <a:latin typeface="Times New Roman"/>
                        <a:cs typeface="Times New Roman"/>
                      </a:endParaRPr>
                    </a:p>
                    <a:p>
                      <a:pPr marL="93980">
                        <a:lnSpc>
                          <a:spcPct val="100000"/>
                        </a:lnSpc>
                        <a:spcBef>
                          <a:spcPts val="5"/>
                        </a:spcBef>
                        <a:tabLst>
                          <a:tab pos="630555" algn="l"/>
                          <a:tab pos="898525" algn="l"/>
                          <a:tab pos="1435735" algn="l"/>
                          <a:tab pos="1703070" algn="l"/>
                        </a:tabLst>
                      </a:pPr>
                      <a:r>
                        <a:rPr sz="800" b="1" dirty="0">
                          <a:solidFill>
                            <a:srgbClr val="0070BF"/>
                          </a:solidFill>
                          <a:latin typeface="Times New Roman"/>
                          <a:cs typeface="Times New Roman"/>
                        </a:rPr>
                        <a:t>Varlıklar	</a:t>
                      </a:r>
                      <a:r>
                        <a:rPr sz="800" b="1" spc="5" dirty="0">
                          <a:latin typeface="Times New Roman"/>
                          <a:cs typeface="Times New Roman"/>
                        </a:rPr>
                        <a:t>=	</a:t>
                      </a:r>
                      <a:r>
                        <a:rPr sz="800" b="1" spc="5" dirty="0">
                          <a:solidFill>
                            <a:srgbClr val="FF0000"/>
                          </a:solidFill>
                          <a:latin typeface="Times New Roman"/>
                          <a:cs typeface="Times New Roman"/>
                        </a:rPr>
                        <a:t>Borçlar	+	Değer</a:t>
                      </a:r>
                      <a:endParaRPr sz="800">
                        <a:latin typeface="Times New Roman"/>
                        <a:cs typeface="Times New Roman"/>
                      </a:endParaRPr>
                    </a:p>
                    <a:p>
                      <a:pPr marL="93980">
                        <a:lnSpc>
                          <a:spcPct val="100000"/>
                        </a:lnSpc>
                        <a:spcBef>
                          <a:spcPts val="145"/>
                        </a:spcBef>
                        <a:tabLst>
                          <a:tab pos="898525" algn="l"/>
                          <a:tab pos="1703705" algn="l"/>
                        </a:tabLst>
                      </a:pPr>
                      <a:r>
                        <a:rPr sz="450" b="1" i="1" spc="5" dirty="0">
                          <a:solidFill>
                            <a:srgbClr val="0070BF"/>
                          </a:solidFill>
                          <a:latin typeface="Times New Roman"/>
                          <a:cs typeface="Times New Roman"/>
                        </a:rPr>
                        <a:t>(Bugün</a:t>
                      </a:r>
                      <a:r>
                        <a:rPr sz="450" b="1" i="1" spc="15" dirty="0">
                          <a:solidFill>
                            <a:srgbClr val="0070BF"/>
                          </a:solidFill>
                          <a:latin typeface="Times New Roman"/>
                          <a:cs typeface="Times New Roman"/>
                        </a:rPr>
                        <a:t> </a:t>
                      </a:r>
                      <a:r>
                        <a:rPr sz="450" b="1" i="1" spc="5" dirty="0">
                          <a:solidFill>
                            <a:srgbClr val="0070BF"/>
                          </a:solidFill>
                          <a:latin typeface="Times New Roman"/>
                          <a:cs typeface="Times New Roman"/>
                        </a:rPr>
                        <a:t>sahip olunan)	</a:t>
                      </a:r>
                      <a:r>
                        <a:rPr sz="450" b="1" i="1" spc="5" dirty="0">
                          <a:solidFill>
                            <a:srgbClr val="FF0000"/>
                          </a:solidFill>
                          <a:latin typeface="Times New Roman"/>
                          <a:cs typeface="Times New Roman"/>
                        </a:rPr>
                        <a:t>(Bugün</a:t>
                      </a:r>
                      <a:r>
                        <a:rPr sz="450" b="1" i="1" spc="20" dirty="0">
                          <a:solidFill>
                            <a:srgbClr val="FF0000"/>
                          </a:solidFill>
                          <a:latin typeface="Times New Roman"/>
                          <a:cs typeface="Times New Roman"/>
                        </a:rPr>
                        <a:t> </a:t>
                      </a:r>
                      <a:r>
                        <a:rPr sz="450" b="1" i="1" spc="5" dirty="0">
                          <a:solidFill>
                            <a:srgbClr val="FF0000"/>
                          </a:solidFill>
                          <a:latin typeface="Times New Roman"/>
                          <a:cs typeface="Times New Roman"/>
                        </a:rPr>
                        <a:t>borçlu</a:t>
                      </a:r>
                      <a:r>
                        <a:rPr sz="450" b="1" i="1" spc="15" dirty="0">
                          <a:solidFill>
                            <a:srgbClr val="FF0000"/>
                          </a:solidFill>
                          <a:latin typeface="Times New Roman"/>
                          <a:cs typeface="Times New Roman"/>
                        </a:rPr>
                        <a:t> </a:t>
                      </a:r>
                      <a:r>
                        <a:rPr sz="450" b="1" i="1" spc="5" dirty="0">
                          <a:solidFill>
                            <a:srgbClr val="FF0000"/>
                          </a:solidFill>
                          <a:latin typeface="Times New Roman"/>
                          <a:cs typeface="Times New Roman"/>
                        </a:rPr>
                        <a:t>olunan)	(Sermayedar için </a:t>
                      </a:r>
                      <a:r>
                        <a:rPr sz="450" b="1" i="1" spc="10" dirty="0">
                          <a:solidFill>
                            <a:srgbClr val="FF0000"/>
                          </a:solidFill>
                          <a:latin typeface="Times New Roman"/>
                          <a:cs typeface="Times New Roman"/>
                        </a:rPr>
                        <a:t>bugünkü</a:t>
                      </a:r>
                      <a:r>
                        <a:rPr sz="450" b="1" i="1" spc="-30" dirty="0">
                          <a:solidFill>
                            <a:srgbClr val="FF0000"/>
                          </a:solidFill>
                          <a:latin typeface="Times New Roman"/>
                          <a:cs typeface="Times New Roman"/>
                        </a:rPr>
                        <a:t> </a:t>
                      </a:r>
                      <a:r>
                        <a:rPr sz="450" b="1" i="1" spc="5" dirty="0">
                          <a:solidFill>
                            <a:srgbClr val="FF0000"/>
                          </a:solidFill>
                          <a:latin typeface="Times New Roman"/>
                          <a:cs typeface="Times New Roman"/>
                        </a:rPr>
                        <a:t>değer)</a:t>
                      </a:r>
                      <a:endParaRPr sz="450">
                        <a:latin typeface="Times New Roman"/>
                        <a:cs typeface="Times New Roman"/>
                      </a:endParaRPr>
                    </a:p>
                    <a:p>
                      <a:pPr marL="93980">
                        <a:lnSpc>
                          <a:spcPct val="100000"/>
                        </a:lnSpc>
                        <a:spcBef>
                          <a:spcPts val="155"/>
                        </a:spcBef>
                        <a:tabLst>
                          <a:tab pos="898525" algn="l"/>
                          <a:tab pos="1703705" algn="l"/>
                        </a:tabLst>
                      </a:pPr>
                      <a:r>
                        <a:rPr sz="500" b="1" i="1" spc="5" dirty="0">
                          <a:solidFill>
                            <a:srgbClr val="0070BF"/>
                          </a:solidFill>
                          <a:latin typeface="Times New Roman"/>
                          <a:cs typeface="Times New Roman"/>
                        </a:rPr>
                        <a:t>(Varlıklar)	</a:t>
                      </a:r>
                      <a:r>
                        <a:rPr sz="500" b="1" i="1" spc="10" dirty="0">
                          <a:solidFill>
                            <a:srgbClr val="FF0000"/>
                          </a:solidFill>
                          <a:latin typeface="Times New Roman"/>
                          <a:cs typeface="Times New Roman"/>
                        </a:rPr>
                        <a:t>(Yükümlülükler)	(Özkaynaklar)</a:t>
                      </a: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7" name="object 17"/>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gridSpan="2">
                  <a:txBody>
                    <a:bodyPr/>
                    <a:lstStyle/>
                    <a:p>
                      <a:pPr marL="93980">
                        <a:lnSpc>
                          <a:spcPct val="100000"/>
                        </a:lnSpc>
                        <a:spcBef>
                          <a:spcPts val="785"/>
                        </a:spcBef>
                      </a:pPr>
                      <a:r>
                        <a:rPr sz="800" b="1" dirty="0">
                          <a:solidFill>
                            <a:srgbClr val="330066"/>
                          </a:solidFill>
                          <a:latin typeface="Times New Roman"/>
                          <a:cs typeface="Times New Roman"/>
                        </a:rPr>
                        <a:t>Varlıkların raporlama amacıyla</a:t>
                      </a:r>
                      <a:r>
                        <a:rPr sz="800" b="1" spc="185" dirty="0">
                          <a:solidFill>
                            <a:srgbClr val="330066"/>
                          </a:solidFill>
                          <a:latin typeface="Times New Roman"/>
                          <a:cs typeface="Times New Roman"/>
                        </a:rPr>
                        <a:t> </a:t>
                      </a:r>
                      <a:r>
                        <a:rPr sz="800" b="1" dirty="0">
                          <a:solidFill>
                            <a:srgbClr val="330066"/>
                          </a:solidFill>
                          <a:latin typeface="Times New Roman"/>
                          <a:cs typeface="Times New Roman"/>
                        </a:rPr>
                        <a:t>gruplandırılması</a:t>
                      </a:r>
                      <a:endParaRPr sz="800">
                        <a:latin typeface="Times New Roman"/>
                        <a:cs typeface="Times New Roman"/>
                      </a:endParaRPr>
                    </a:p>
                  </a:txBody>
                  <a:tcPr marL="0" marR="0" marT="99695" marB="0">
                    <a:lnL w="12700">
                      <a:solidFill>
                        <a:srgbClr val="000000"/>
                      </a:solidFill>
                      <a:prstDash val="solid"/>
                    </a:lnL>
                    <a:lnR w="3175">
                      <a:solidFill>
                        <a:srgbClr val="669999"/>
                      </a:solidFill>
                      <a:prstDash val="solid"/>
                    </a:lnR>
                    <a:lnT w="12700">
                      <a:solidFill>
                        <a:srgbClr val="000000"/>
                      </a:solidFill>
                      <a:prstDash val="solid"/>
                    </a:lnT>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gridSpan="2">
                  <a:txBody>
                    <a:bodyPr/>
                    <a:lstStyle/>
                    <a:p>
                      <a:pPr>
                        <a:lnSpc>
                          <a:spcPct val="100000"/>
                        </a:lnSpc>
                      </a:pPr>
                      <a:endParaRPr sz="900">
                        <a:latin typeface="Times New Roman"/>
                        <a:cs typeface="Times New Roman"/>
                      </a:endParaRPr>
                    </a:p>
                    <a:p>
                      <a:pPr>
                        <a:lnSpc>
                          <a:spcPct val="100000"/>
                        </a:lnSpc>
                        <a:spcBef>
                          <a:spcPts val="5"/>
                        </a:spcBef>
                      </a:pPr>
                      <a:endParaRPr sz="1100">
                        <a:latin typeface="Times New Roman"/>
                        <a:cs typeface="Times New Roman"/>
                      </a:endParaRPr>
                    </a:p>
                    <a:p>
                      <a:pPr marL="27305" marR="142875">
                        <a:lnSpc>
                          <a:spcPct val="102499"/>
                        </a:lnSpc>
                      </a:pPr>
                      <a:r>
                        <a:rPr sz="800" b="1" spc="5" dirty="0">
                          <a:latin typeface="Times New Roman"/>
                          <a:cs typeface="Times New Roman"/>
                        </a:rPr>
                        <a:t>Varlıklar </a:t>
                      </a:r>
                      <a:r>
                        <a:rPr sz="800" spc="5" dirty="0">
                          <a:latin typeface="Times New Roman"/>
                          <a:cs typeface="Times New Roman"/>
                        </a:rPr>
                        <a:t>bilanço gösterimi </a:t>
                      </a:r>
                      <a:r>
                        <a:rPr sz="800" dirty="0">
                          <a:latin typeface="Times New Roman"/>
                          <a:cs typeface="Times New Roman"/>
                        </a:rPr>
                        <a:t>için </a:t>
                      </a:r>
                      <a:r>
                        <a:rPr sz="800" b="1" spc="5" dirty="0">
                          <a:latin typeface="Times New Roman"/>
                          <a:cs typeface="Times New Roman"/>
                        </a:rPr>
                        <a:t>özelliklerine </a:t>
                      </a:r>
                      <a:r>
                        <a:rPr sz="800" spc="5" dirty="0">
                          <a:latin typeface="Times New Roman"/>
                          <a:cs typeface="Times New Roman"/>
                        </a:rPr>
                        <a:t>göre  </a:t>
                      </a:r>
                      <a:r>
                        <a:rPr sz="800" dirty="0">
                          <a:latin typeface="Times New Roman"/>
                          <a:cs typeface="Times New Roman"/>
                        </a:rPr>
                        <a:t>gruplandırılır.</a:t>
                      </a:r>
                      <a:endParaRPr sz="800">
                        <a:latin typeface="Times New Roman"/>
                        <a:cs typeface="Times New Roman"/>
                      </a:endParaRPr>
                    </a:p>
                    <a:p>
                      <a:pPr>
                        <a:lnSpc>
                          <a:spcPct val="100000"/>
                        </a:lnSpc>
                      </a:pPr>
                      <a:endParaRPr sz="850">
                        <a:latin typeface="Times New Roman"/>
                        <a:cs typeface="Times New Roman"/>
                      </a:endParaRPr>
                    </a:p>
                    <a:p>
                      <a:pPr marL="27305" marR="321945">
                        <a:lnSpc>
                          <a:spcPct val="103099"/>
                        </a:lnSpc>
                        <a:spcBef>
                          <a:spcPts val="5"/>
                        </a:spcBef>
                      </a:pPr>
                      <a:r>
                        <a:rPr sz="800" i="1" spc="5" dirty="0">
                          <a:solidFill>
                            <a:srgbClr val="FF0000"/>
                          </a:solidFill>
                          <a:latin typeface="Times New Roman"/>
                          <a:cs typeface="Times New Roman"/>
                        </a:rPr>
                        <a:t>en </a:t>
                      </a:r>
                      <a:r>
                        <a:rPr sz="800" i="1" dirty="0">
                          <a:solidFill>
                            <a:srgbClr val="FF0000"/>
                          </a:solidFill>
                          <a:latin typeface="Times New Roman"/>
                          <a:cs typeface="Times New Roman"/>
                        </a:rPr>
                        <a:t>likit </a:t>
                      </a:r>
                      <a:r>
                        <a:rPr sz="800" i="1" spc="5" dirty="0">
                          <a:latin typeface="Times New Roman"/>
                          <a:cs typeface="Times New Roman"/>
                        </a:rPr>
                        <a:t>varlıklar</a:t>
                      </a:r>
                      <a:r>
                        <a:rPr sz="800" spc="5" dirty="0">
                          <a:latin typeface="Times New Roman"/>
                          <a:cs typeface="Times New Roman"/>
                        </a:rPr>
                        <a:t>…………nakit </a:t>
                      </a:r>
                      <a:r>
                        <a:rPr sz="800" spc="-5" dirty="0">
                          <a:latin typeface="Times New Roman"/>
                          <a:cs typeface="Times New Roman"/>
                        </a:rPr>
                        <a:t>ve </a:t>
                      </a:r>
                      <a:r>
                        <a:rPr sz="800" dirty="0">
                          <a:latin typeface="Times New Roman"/>
                          <a:cs typeface="Times New Roman"/>
                        </a:rPr>
                        <a:t>menkul </a:t>
                      </a:r>
                      <a:r>
                        <a:rPr sz="800" spc="-5" dirty="0">
                          <a:latin typeface="Times New Roman"/>
                          <a:cs typeface="Times New Roman"/>
                        </a:rPr>
                        <a:t>kıymetler  </a:t>
                      </a:r>
                      <a:r>
                        <a:rPr sz="800" i="1" spc="5" dirty="0">
                          <a:solidFill>
                            <a:srgbClr val="FF0000"/>
                          </a:solidFill>
                          <a:latin typeface="Times New Roman"/>
                          <a:cs typeface="Times New Roman"/>
                        </a:rPr>
                        <a:t>kullanılacak </a:t>
                      </a:r>
                      <a:r>
                        <a:rPr sz="800" i="1" dirty="0">
                          <a:latin typeface="Times New Roman"/>
                          <a:cs typeface="Times New Roman"/>
                        </a:rPr>
                        <a:t>varlıklar</a:t>
                      </a:r>
                      <a:r>
                        <a:rPr sz="800" dirty="0">
                          <a:latin typeface="Times New Roman"/>
                          <a:cs typeface="Times New Roman"/>
                        </a:rPr>
                        <a:t>……tesis ve </a:t>
                      </a:r>
                      <a:r>
                        <a:rPr sz="800" spc="-5" dirty="0">
                          <a:latin typeface="Times New Roman"/>
                          <a:cs typeface="Times New Roman"/>
                        </a:rPr>
                        <a:t>makineler  </a:t>
                      </a:r>
                      <a:r>
                        <a:rPr sz="800" i="1" dirty="0">
                          <a:solidFill>
                            <a:srgbClr val="FF0000"/>
                          </a:solidFill>
                          <a:latin typeface="Times New Roman"/>
                          <a:cs typeface="Times New Roman"/>
                        </a:rPr>
                        <a:t>satılacak</a:t>
                      </a:r>
                      <a:r>
                        <a:rPr sz="800" i="1" spc="25" dirty="0">
                          <a:solidFill>
                            <a:srgbClr val="FF0000"/>
                          </a:solidFill>
                          <a:latin typeface="Times New Roman"/>
                          <a:cs typeface="Times New Roman"/>
                        </a:rPr>
                        <a:t> </a:t>
                      </a:r>
                      <a:r>
                        <a:rPr sz="800" i="1" dirty="0">
                          <a:latin typeface="Times New Roman"/>
                          <a:cs typeface="Times New Roman"/>
                        </a:rPr>
                        <a:t>varlıklar</a:t>
                      </a:r>
                      <a:r>
                        <a:rPr sz="800" dirty="0">
                          <a:latin typeface="Times New Roman"/>
                          <a:cs typeface="Times New Roman"/>
                        </a:rPr>
                        <a:t>……….stoklar</a:t>
                      </a:r>
                      <a:endParaRPr sz="8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7</a:t>
            </a:fld>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85"/>
                        </a:spcBef>
                      </a:pPr>
                      <a:r>
                        <a:rPr sz="800" b="1" spc="5" dirty="0">
                          <a:solidFill>
                            <a:srgbClr val="330066"/>
                          </a:solidFill>
                          <a:latin typeface="Times New Roman"/>
                          <a:cs typeface="Times New Roman"/>
                        </a:rPr>
                        <a:t>Bilanço</a:t>
                      </a:r>
                      <a:r>
                        <a:rPr sz="800" b="1" spc="-5" dirty="0">
                          <a:solidFill>
                            <a:srgbClr val="330066"/>
                          </a:solidFill>
                          <a:latin typeface="Times New Roman"/>
                          <a:cs typeface="Times New Roman"/>
                        </a:rPr>
                        <a:t> </a:t>
                      </a:r>
                      <a:r>
                        <a:rPr sz="800" b="1" dirty="0">
                          <a:solidFill>
                            <a:srgbClr val="330066"/>
                          </a:solidFill>
                          <a:latin typeface="Times New Roman"/>
                          <a:cs typeface="Times New Roman"/>
                        </a:rPr>
                        <a:t>Çeşitleri</a:t>
                      </a:r>
                      <a:endParaRPr sz="800">
                        <a:latin typeface="Times New Roman"/>
                        <a:cs typeface="Times New Roman"/>
                      </a:endParaRPr>
                    </a:p>
                  </a:txBody>
                  <a:tcPr marL="0" marR="0" marT="9969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150"/>
                        </a:spcBef>
                        <a:buClr>
                          <a:srgbClr val="330066"/>
                        </a:buClr>
                        <a:buSzPct val="71428"/>
                        <a:buFont typeface="Wingdings"/>
                        <a:buChar char=""/>
                        <a:tabLst>
                          <a:tab pos="128270" algn="l"/>
                        </a:tabLst>
                      </a:pPr>
                      <a:r>
                        <a:rPr sz="700" b="1" spc="-5" dirty="0">
                          <a:latin typeface="Times New Roman"/>
                          <a:cs typeface="Times New Roman"/>
                        </a:rPr>
                        <a:t>Şekil</a:t>
                      </a:r>
                      <a:r>
                        <a:rPr sz="700" b="1" spc="5" dirty="0">
                          <a:latin typeface="Times New Roman"/>
                          <a:cs typeface="Times New Roman"/>
                        </a:rPr>
                        <a:t> </a:t>
                      </a:r>
                      <a:r>
                        <a:rPr sz="700" b="1" spc="-5" dirty="0">
                          <a:latin typeface="Times New Roman"/>
                          <a:cs typeface="Times New Roman"/>
                        </a:rPr>
                        <a:t>bakımından</a:t>
                      </a:r>
                      <a:endParaRPr sz="700">
                        <a:latin typeface="Times New Roman"/>
                        <a:cs typeface="Times New Roman"/>
                      </a:endParaRPr>
                    </a:p>
                    <a:p>
                      <a:pPr marL="69850" indent="-43180">
                        <a:lnSpc>
                          <a:spcPct val="100000"/>
                        </a:lnSpc>
                        <a:spcBef>
                          <a:spcPts val="55"/>
                        </a:spcBef>
                        <a:buChar char="-"/>
                        <a:tabLst>
                          <a:tab pos="70485" algn="l"/>
                        </a:tabLst>
                      </a:pPr>
                      <a:r>
                        <a:rPr sz="550" spc="15" dirty="0">
                          <a:latin typeface="Times New Roman"/>
                          <a:cs typeface="Times New Roman"/>
                        </a:rPr>
                        <a:t>Hesap tipi</a:t>
                      </a:r>
                      <a:r>
                        <a:rPr sz="550" spc="-95"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marL="69850" indent="-43180">
                        <a:lnSpc>
                          <a:spcPct val="100000"/>
                        </a:lnSpc>
                        <a:spcBef>
                          <a:spcPts val="35"/>
                        </a:spcBef>
                        <a:buChar char="-"/>
                        <a:tabLst>
                          <a:tab pos="70485" algn="l"/>
                        </a:tabLst>
                      </a:pPr>
                      <a:r>
                        <a:rPr sz="550" spc="15" dirty="0">
                          <a:latin typeface="Times New Roman"/>
                          <a:cs typeface="Times New Roman"/>
                        </a:rPr>
                        <a:t>Rapor tipi</a:t>
                      </a:r>
                      <a:r>
                        <a:rPr sz="550" spc="-95"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a:lnSpc>
                          <a:spcPct val="100000"/>
                        </a:lnSpc>
                        <a:spcBef>
                          <a:spcPts val="25"/>
                        </a:spcBef>
                      </a:pPr>
                      <a:endParaRPr sz="6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b="1" dirty="0">
                          <a:latin typeface="Times New Roman"/>
                          <a:cs typeface="Times New Roman"/>
                        </a:rPr>
                        <a:t>Finansal </a:t>
                      </a:r>
                      <a:r>
                        <a:rPr sz="700" b="1" spc="-5" dirty="0">
                          <a:latin typeface="Times New Roman"/>
                          <a:cs typeface="Times New Roman"/>
                        </a:rPr>
                        <a:t>tablolar analizi</a:t>
                      </a:r>
                      <a:r>
                        <a:rPr sz="700" b="1" spc="-30" dirty="0">
                          <a:latin typeface="Times New Roman"/>
                          <a:cs typeface="Times New Roman"/>
                        </a:rPr>
                        <a:t> </a:t>
                      </a:r>
                      <a:r>
                        <a:rPr sz="700" b="1" spc="-5" dirty="0">
                          <a:latin typeface="Times New Roman"/>
                          <a:cs typeface="Times New Roman"/>
                        </a:rPr>
                        <a:t>bakımından</a:t>
                      </a:r>
                      <a:endParaRPr sz="700">
                        <a:latin typeface="Times New Roman"/>
                        <a:cs typeface="Times New Roman"/>
                      </a:endParaRPr>
                    </a:p>
                    <a:p>
                      <a:pPr marL="69850" indent="-43180">
                        <a:lnSpc>
                          <a:spcPct val="100000"/>
                        </a:lnSpc>
                        <a:spcBef>
                          <a:spcPts val="40"/>
                        </a:spcBef>
                        <a:buChar char="-"/>
                        <a:tabLst>
                          <a:tab pos="70485" algn="l"/>
                        </a:tabLst>
                      </a:pPr>
                      <a:r>
                        <a:rPr sz="550" spc="10" dirty="0">
                          <a:latin typeface="Times New Roman"/>
                          <a:cs typeface="Times New Roman"/>
                        </a:rPr>
                        <a:t>Karşılaştırmalı</a:t>
                      </a:r>
                      <a:r>
                        <a:rPr sz="550" spc="5"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marL="69850" indent="-43180">
                        <a:lnSpc>
                          <a:spcPct val="100000"/>
                        </a:lnSpc>
                        <a:spcBef>
                          <a:spcPts val="50"/>
                        </a:spcBef>
                        <a:buChar char="-"/>
                        <a:tabLst>
                          <a:tab pos="70485" algn="l"/>
                        </a:tabLst>
                      </a:pPr>
                      <a:r>
                        <a:rPr sz="550" spc="10" dirty="0">
                          <a:latin typeface="Times New Roman"/>
                          <a:cs typeface="Times New Roman"/>
                        </a:rPr>
                        <a:t>Analitik</a:t>
                      </a:r>
                      <a:r>
                        <a:rPr sz="550" spc="-10"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a:lnSpc>
                          <a:spcPct val="100000"/>
                        </a:lnSpc>
                        <a:spcBef>
                          <a:spcPts val="10"/>
                        </a:spcBef>
                      </a:pPr>
                      <a:endParaRPr sz="6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b="1" dirty="0">
                          <a:latin typeface="Times New Roman"/>
                          <a:cs typeface="Times New Roman"/>
                        </a:rPr>
                        <a:t>Kapsam</a:t>
                      </a:r>
                      <a:r>
                        <a:rPr sz="700" b="1" spc="-30" dirty="0">
                          <a:latin typeface="Times New Roman"/>
                          <a:cs typeface="Times New Roman"/>
                        </a:rPr>
                        <a:t> </a:t>
                      </a:r>
                      <a:r>
                        <a:rPr sz="700" b="1" spc="-5" dirty="0">
                          <a:latin typeface="Times New Roman"/>
                          <a:cs typeface="Times New Roman"/>
                        </a:rPr>
                        <a:t>bakımından</a:t>
                      </a:r>
                      <a:endParaRPr sz="700">
                        <a:latin typeface="Times New Roman"/>
                        <a:cs typeface="Times New Roman"/>
                      </a:endParaRPr>
                    </a:p>
                    <a:p>
                      <a:pPr marL="69850" indent="-43180">
                        <a:lnSpc>
                          <a:spcPct val="100000"/>
                        </a:lnSpc>
                        <a:spcBef>
                          <a:spcPts val="45"/>
                        </a:spcBef>
                        <a:buChar char="-"/>
                        <a:tabLst>
                          <a:tab pos="70485" algn="l"/>
                        </a:tabLst>
                      </a:pPr>
                      <a:r>
                        <a:rPr sz="550" spc="10" dirty="0">
                          <a:latin typeface="Times New Roman"/>
                          <a:cs typeface="Times New Roman"/>
                        </a:rPr>
                        <a:t>İşletme</a:t>
                      </a:r>
                      <a:r>
                        <a:rPr sz="550" spc="-50" dirty="0">
                          <a:latin typeface="Times New Roman"/>
                          <a:cs typeface="Times New Roman"/>
                        </a:rPr>
                        <a:t> </a:t>
                      </a:r>
                      <a:r>
                        <a:rPr sz="550" spc="15" dirty="0">
                          <a:latin typeface="Times New Roman"/>
                          <a:cs typeface="Times New Roman"/>
                        </a:rPr>
                        <a:t>bilançosu</a:t>
                      </a:r>
                      <a:endParaRPr sz="550">
                        <a:latin typeface="Times New Roman"/>
                        <a:cs typeface="Times New Roman"/>
                      </a:endParaRPr>
                    </a:p>
                    <a:p>
                      <a:pPr marL="69850" indent="-43180">
                        <a:lnSpc>
                          <a:spcPct val="100000"/>
                        </a:lnSpc>
                        <a:spcBef>
                          <a:spcPts val="45"/>
                        </a:spcBef>
                        <a:buChar char="-"/>
                        <a:tabLst>
                          <a:tab pos="70485" algn="l"/>
                        </a:tabLst>
                      </a:pPr>
                      <a:r>
                        <a:rPr sz="550" spc="15" dirty="0">
                          <a:latin typeface="Times New Roman"/>
                          <a:cs typeface="Times New Roman"/>
                        </a:rPr>
                        <a:t>Konsolide</a:t>
                      </a:r>
                      <a:r>
                        <a:rPr sz="550" spc="-85"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a:lnSpc>
                          <a:spcPct val="100000"/>
                        </a:lnSpc>
                        <a:spcBef>
                          <a:spcPts val="25"/>
                        </a:spcBef>
                      </a:pPr>
                      <a:endParaRPr sz="6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b="1" spc="-5" dirty="0">
                          <a:latin typeface="Times New Roman"/>
                          <a:cs typeface="Times New Roman"/>
                        </a:rPr>
                        <a:t>İşletme veya </a:t>
                      </a:r>
                      <a:r>
                        <a:rPr sz="700" b="1" dirty="0">
                          <a:latin typeface="Times New Roman"/>
                          <a:cs typeface="Times New Roman"/>
                        </a:rPr>
                        <a:t>vergi </a:t>
                      </a:r>
                      <a:r>
                        <a:rPr sz="700" b="1" spc="-5" dirty="0">
                          <a:latin typeface="Times New Roman"/>
                          <a:cs typeface="Times New Roman"/>
                        </a:rPr>
                        <a:t>hukuku</a:t>
                      </a:r>
                      <a:r>
                        <a:rPr sz="700" b="1" spc="40" dirty="0">
                          <a:latin typeface="Times New Roman"/>
                          <a:cs typeface="Times New Roman"/>
                        </a:rPr>
                        <a:t> </a:t>
                      </a:r>
                      <a:r>
                        <a:rPr sz="700" b="1" spc="-5" dirty="0">
                          <a:latin typeface="Times New Roman"/>
                          <a:cs typeface="Times New Roman"/>
                        </a:rPr>
                        <a:t>bakımından</a:t>
                      </a:r>
                      <a:endParaRPr sz="700">
                        <a:latin typeface="Times New Roman"/>
                        <a:cs typeface="Times New Roman"/>
                      </a:endParaRPr>
                    </a:p>
                    <a:p>
                      <a:pPr marL="69850" indent="-43180">
                        <a:lnSpc>
                          <a:spcPct val="100000"/>
                        </a:lnSpc>
                        <a:spcBef>
                          <a:spcPts val="40"/>
                        </a:spcBef>
                        <a:buChar char="-"/>
                        <a:tabLst>
                          <a:tab pos="70485" algn="l"/>
                        </a:tabLst>
                      </a:pPr>
                      <a:r>
                        <a:rPr sz="550" spc="10" dirty="0">
                          <a:latin typeface="Times New Roman"/>
                          <a:cs typeface="Times New Roman"/>
                        </a:rPr>
                        <a:t>Ticari</a:t>
                      </a:r>
                      <a:r>
                        <a:rPr sz="550" spc="-10"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p>
                      <a:pPr marL="69850" indent="-43180">
                        <a:lnSpc>
                          <a:spcPct val="100000"/>
                        </a:lnSpc>
                        <a:spcBef>
                          <a:spcPts val="40"/>
                        </a:spcBef>
                        <a:buChar char="-"/>
                        <a:tabLst>
                          <a:tab pos="70485" algn="l"/>
                        </a:tabLst>
                      </a:pPr>
                      <a:r>
                        <a:rPr sz="550" spc="15" dirty="0">
                          <a:latin typeface="Times New Roman"/>
                          <a:cs typeface="Times New Roman"/>
                        </a:rPr>
                        <a:t>Mali</a:t>
                      </a:r>
                      <a:r>
                        <a:rPr sz="550" spc="5" dirty="0">
                          <a:latin typeface="Times New Roman"/>
                          <a:cs typeface="Times New Roman"/>
                        </a:rPr>
                        <a:t> </a:t>
                      </a:r>
                      <a:r>
                        <a:rPr sz="550" spc="15" dirty="0">
                          <a:latin typeface="Times New Roman"/>
                          <a:cs typeface="Times New Roman"/>
                        </a:rPr>
                        <a:t>bilanço</a:t>
                      </a:r>
                      <a:endParaRPr sz="550">
                        <a:latin typeface="Times New Roman"/>
                        <a:cs typeface="Times New Roman"/>
                      </a:endParaRPr>
                    </a:p>
                  </a:txBody>
                  <a:tcPr marL="0" marR="0" marT="1905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6329172" y="1687067"/>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6" name="object 6"/>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6324" y="2135124"/>
            <a:ext cx="2212975" cy="0"/>
          </a:xfrm>
          <a:custGeom>
            <a:avLst/>
            <a:gdLst/>
            <a:ahLst/>
            <a:cxnLst/>
            <a:rect l="l" t="t" r="r" b="b"/>
            <a:pathLst>
              <a:path w="2212975">
                <a:moveTo>
                  <a:pt x="0" y="0"/>
                </a:moveTo>
                <a:lnTo>
                  <a:pt x="2212847" y="0"/>
                </a:lnTo>
              </a:path>
            </a:pathLst>
          </a:custGeom>
          <a:ln w="3175">
            <a:solidFill>
              <a:srgbClr val="669999"/>
            </a:solidFill>
          </a:ln>
        </p:spPr>
        <p:txBody>
          <a:bodyPr wrap="square" lIns="0" tIns="0" rIns="0" bIns="0" rtlCol="0"/>
          <a:lstStyle/>
          <a:p>
            <a:endParaRPr/>
          </a:p>
        </p:txBody>
      </p:sp>
      <p:sp>
        <p:nvSpPr>
          <p:cNvPr id="8" name="object 8"/>
          <p:cNvSpPr txBox="1"/>
          <p:nvPr/>
        </p:nvSpPr>
        <p:spPr>
          <a:xfrm>
            <a:off x="4131094" y="2204661"/>
            <a:ext cx="2388235" cy="1188085"/>
          </a:xfrm>
          <a:prstGeom prst="rect">
            <a:avLst/>
          </a:prstGeom>
        </p:spPr>
        <p:txBody>
          <a:bodyPr vert="horz" wrap="square" lIns="0" tIns="11430" rIns="0" bIns="0" rtlCol="0">
            <a:spAutoFit/>
          </a:bodyPr>
          <a:lstStyle/>
          <a:p>
            <a:pPr marL="12700" marR="5715" algn="just">
              <a:lnSpc>
                <a:spcPct val="107300"/>
              </a:lnSpc>
              <a:spcBef>
                <a:spcPts val="90"/>
              </a:spcBef>
            </a:pPr>
            <a:r>
              <a:rPr sz="550" b="1" spc="20" dirty="0">
                <a:latin typeface="Times New Roman"/>
                <a:cs typeface="Times New Roman"/>
              </a:rPr>
              <a:t>Hesap </a:t>
            </a:r>
            <a:r>
              <a:rPr sz="550" b="1" spc="10" dirty="0">
                <a:latin typeface="Times New Roman"/>
                <a:cs typeface="Times New Roman"/>
              </a:rPr>
              <a:t>tipi bilanço: </a:t>
            </a:r>
            <a:r>
              <a:rPr sz="550" b="1" spc="25" dirty="0">
                <a:solidFill>
                  <a:srgbClr val="FF0000"/>
                </a:solidFill>
                <a:latin typeface="Times New Roman"/>
                <a:cs typeface="Times New Roman"/>
              </a:rPr>
              <a:t>T </a:t>
            </a:r>
            <a:r>
              <a:rPr sz="550" spc="10" dirty="0">
                <a:latin typeface="Times New Roman"/>
                <a:cs typeface="Times New Roman"/>
              </a:rPr>
              <a:t>şeklinde </a:t>
            </a:r>
            <a:r>
              <a:rPr sz="550" spc="15" dirty="0">
                <a:latin typeface="Times New Roman"/>
                <a:cs typeface="Times New Roman"/>
              </a:rPr>
              <a:t>düzenlenmiş </a:t>
            </a:r>
            <a:r>
              <a:rPr sz="550" spc="10" dirty="0">
                <a:latin typeface="Times New Roman"/>
                <a:cs typeface="Times New Roman"/>
              </a:rPr>
              <a:t>bilançolardır. </a:t>
            </a:r>
            <a:r>
              <a:rPr sz="550" b="1" spc="10" dirty="0">
                <a:solidFill>
                  <a:srgbClr val="FF0000"/>
                </a:solidFill>
                <a:latin typeface="Times New Roman"/>
                <a:cs typeface="Times New Roman"/>
              </a:rPr>
              <a:t>T</a:t>
            </a:r>
            <a:r>
              <a:rPr sz="550" spc="10" dirty="0">
                <a:latin typeface="Times New Roman"/>
                <a:cs typeface="Times New Roman"/>
              </a:rPr>
              <a:t>’nin sol tarafında  aktifler sağ tarafında pasifler </a:t>
            </a:r>
            <a:r>
              <a:rPr sz="550" spc="5" dirty="0">
                <a:latin typeface="Times New Roman"/>
                <a:cs typeface="Times New Roman"/>
              </a:rPr>
              <a:t>yer</a:t>
            </a:r>
            <a:r>
              <a:rPr sz="550" spc="-5" dirty="0">
                <a:latin typeface="Times New Roman"/>
                <a:cs typeface="Times New Roman"/>
              </a:rPr>
              <a:t> </a:t>
            </a:r>
            <a:r>
              <a:rPr sz="550" spc="10" dirty="0">
                <a:latin typeface="Times New Roman"/>
                <a:cs typeface="Times New Roman"/>
              </a:rPr>
              <a:t>almaktadır.</a:t>
            </a:r>
            <a:endParaRPr sz="550">
              <a:latin typeface="Times New Roman"/>
              <a:cs typeface="Times New Roman"/>
            </a:endParaRPr>
          </a:p>
          <a:p>
            <a:pPr>
              <a:lnSpc>
                <a:spcPct val="100000"/>
              </a:lnSpc>
              <a:spcBef>
                <a:spcPts val="5"/>
              </a:spcBef>
            </a:pPr>
            <a:endParaRPr sz="600">
              <a:latin typeface="Times New Roman"/>
              <a:cs typeface="Times New Roman"/>
            </a:endParaRPr>
          </a:p>
          <a:p>
            <a:pPr marL="12700" marR="7620" algn="just">
              <a:lnSpc>
                <a:spcPct val="107300"/>
              </a:lnSpc>
            </a:pPr>
            <a:r>
              <a:rPr sz="550" b="1" spc="20" dirty="0">
                <a:latin typeface="Times New Roman"/>
                <a:cs typeface="Times New Roman"/>
              </a:rPr>
              <a:t>Rapor </a:t>
            </a:r>
            <a:r>
              <a:rPr sz="550" b="1" spc="10" dirty="0">
                <a:latin typeface="Times New Roman"/>
                <a:cs typeface="Times New Roman"/>
              </a:rPr>
              <a:t>tipi bilanço: </a:t>
            </a:r>
            <a:r>
              <a:rPr sz="550" spc="10" dirty="0">
                <a:latin typeface="Times New Roman"/>
                <a:cs typeface="Times New Roman"/>
              </a:rPr>
              <a:t>Hesapların sıralanması, </a:t>
            </a:r>
            <a:r>
              <a:rPr sz="550" spc="10" dirty="0">
                <a:solidFill>
                  <a:srgbClr val="FF0000"/>
                </a:solidFill>
                <a:latin typeface="Times New Roman"/>
                <a:cs typeface="Times New Roman"/>
              </a:rPr>
              <a:t>pasif </a:t>
            </a:r>
            <a:r>
              <a:rPr sz="550" spc="10" dirty="0">
                <a:latin typeface="Times New Roman"/>
                <a:cs typeface="Times New Roman"/>
              </a:rPr>
              <a:t>hesaplar </a:t>
            </a:r>
            <a:r>
              <a:rPr sz="550" spc="10" dirty="0">
                <a:solidFill>
                  <a:srgbClr val="FF0000"/>
                </a:solidFill>
                <a:latin typeface="Times New Roman"/>
                <a:cs typeface="Times New Roman"/>
              </a:rPr>
              <a:t>aktif </a:t>
            </a:r>
            <a:r>
              <a:rPr sz="550" spc="10" dirty="0">
                <a:latin typeface="Times New Roman"/>
                <a:cs typeface="Times New Roman"/>
              </a:rPr>
              <a:t>hesapların  </a:t>
            </a:r>
            <a:r>
              <a:rPr sz="550" spc="15" dirty="0">
                <a:latin typeface="Times New Roman"/>
                <a:cs typeface="Times New Roman"/>
              </a:rPr>
              <a:t>altında </a:t>
            </a:r>
            <a:r>
              <a:rPr sz="550" spc="10" dirty="0">
                <a:latin typeface="Times New Roman"/>
                <a:cs typeface="Times New Roman"/>
              </a:rPr>
              <a:t>sırasıyla </a:t>
            </a:r>
            <a:r>
              <a:rPr sz="550" spc="5" dirty="0">
                <a:latin typeface="Times New Roman"/>
                <a:cs typeface="Times New Roman"/>
              </a:rPr>
              <a:t>yer</a:t>
            </a:r>
            <a:r>
              <a:rPr sz="550" spc="-20" dirty="0">
                <a:latin typeface="Times New Roman"/>
                <a:cs typeface="Times New Roman"/>
              </a:rPr>
              <a:t> </a:t>
            </a:r>
            <a:r>
              <a:rPr sz="550" spc="10" dirty="0">
                <a:latin typeface="Times New Roman"/>
                <a:cs typeface="Times New Roman"/>
              </a:rPr>
              <a:t>almaktadır.</a:t>
            </a:r>
            <a:endParaRPr sz="550">
              <a:latin typeface="Times New Roman"/>
              <a:cs typeface="Times New Roman"/>
            </a:endParaRPr>
          </a:p>
          <a:p>
            <a:pPr>
              <a:lnSpc>
                <a:spcPct val="100000"/>
              </a:lnSpc>
              <a:spcBef>
                <a:spcPts val="5"/>
              </a:spcBef>
            </a:pPr>
            <a:endParaRPr sz="600">
              <a:latin typeface="Times New Roman"/>
              <a:cs typeface="Times New Roman"/>
            </a:endParaRPr>
          </a:p>
          <a:p>
            <a:pPr marL="12700" marR="6350" algn="just">
              <a:lnSpc>
                <a:spcPct val="107300"/>
              </a:lnSpc>
            </a:pPr>
            <a:r>
              <a:rPr sz="550" b="1" spc="10" dirty="0">
                <a:latin typeface="Times New Roman"/>
                <a:cs typeface="Times New Roman"/>
              </a:rPr>
              <a:t>Karşılaştırmalı bilançolar: </a:t>
            </a:r>
            <a:r>
              <a:rPr sz="550" spc="10" dirty="0">
                <a:latin typeface="Times New Roman"/>
                <a:cs typeface="Times New Roman"/>
              </a:rPr>
              <a:t>İşletmenin herhangi </a:t>
            </a:r>
            <a:r>
              <a:rPr sz="550" spc="5" dirty="0">
                <a:latin typeface="Times New Roman"/>
                <a:cs typeface="Times New Roman"/>
              </a:rPr>
              <a:t>bir </a:t>
            </a:r>
            <a:r>
              <a:rPr sz="550" spc="15" dirty="0">
                <a:latin typeface="Times New Roman"/>
                <a:cs typeface="Times New Roman"/>
              </a:rPr>
              <a:t>döneme </a:t>
            </a:r>
            <a:r>
              <a:rPr sz="550" spc="5" dirty="0">
                <a:latin typeface="Times New Roman"/>
                <a:cs typeface="Times New Roman"/>
              </a:rPr>
              <a:t>ait </a:t>
            </a:r>
            <a:r>
              <a:rPr sz="550" spc="15" dirty="0">
                <a:latin typeface="Times New Roman"/>
                <a:cs typeface="Times New Roman"/>
              </a:rPr>
              <a:t>bilançosunda </a:t>
            </a:r>
            <a:r>
              <a:rPr sz="550" spc="165" dirty="0">
                <a:latin typeface="Times New Roman"/>
                <a:cs typeface="Times New Roman"/>
              </a:rPr>
              <a:t> </a:t>
            </a:r>
            <a:r>
              <a:rPr sz="550" spc="5" dirty="0">
                <a:latin typeface="Times New Roman"/>
                <a:cs typeface="Times New Roman"/>
              </a:rPr>
              <a:t>yer </a:t>
            </a:r>
            <a:r>
              <a:rPr sz="550" spc="10" dirty="0">
                <a:latin typeface="Times New Roman"/>
                <a:cs typeface="Times New Roman"/>
              </a:rPr>
              <a:t>alan tutarlar </a:t>
            </a:r>
            <a:r>
              <a:rPr sz="550" spc="10" dirty="0">
                <a:solidFill>
                  <a:srgbClr val="FF0000"/>
                </a:solidFill>
                <a:latin typeface="Times New Roman"/>
                <a:cs typeface="Times New Roman"/>
              </a:rPr>
              <a:t>diğer </a:t>
            </a:r>
            <a:r>
              <a:rPr sz="550" spc="15" dirty="0">
                <a:solidFill>
                  <a:srgbClr val="FF0000"/>
                </a:solidFill>
                <a:latin typeface="Times New Roman"/>
                <a:cs typeface="Times New Roman"/>
              </a:rPr>
              <a:t>dönemlerle </a:t>
            </a:r>
            <a:r>
              <a:rPr sz="550" spc="10" dirty="0">
                <a:solidFill>
                  <a:srgbClr val="FF0000"/>
                </a:solidFill>
                <a:latin typeface="Times New Roman"/>
                <a:cs typeface="Times New Roman"/>
              </a:rPr>
              <a:t>karşılaştırmalı </a:t>
            </a:r>
            <a:r>
              <a:rPr sz="550" spc="10" dirty="0">
                <a:latin typeface="Times New Roman"/>
                <a:cs typeface="Times New Roman"/>
              </a:rPr>
              <a:t>olarak </a:t>
            </a:r>
            <a:r>
              <a:rPr sz="550" spc="5" dirty="0">
                <a:latin typeface="Times New Roman"/>
                <a:cs typeface="Times New Roman"/>
              </a:rPr>
              <a:t>yer</a:t>
            </a:r>
            <a:r>
              <a:rPr sz="550" spc="-15" dirty="0">
                <a:latin typeface="Times New Roman"/>
                <a:cs typeface="Times New Roman"/>
              </a:rPr>
              <a:t> </a:t>
            </a:r>
            <a:r>
              <a:rPr sz="550" spc="10" dirty="0">
                <a:latin typeface="Times New Roman"/>
                <a:cs typeface="Times New Roman"/>
              </a:rPr>
              <a:t>almaktadır.</a:t>
            </a:r>
            <a:endParaRPr sz="550">
              <a:latin typeface="Times New Roman"/>
              <a:cs typeface="Times New Roman"/>
            </a:endParaRPr>
          </a:p>
          <a:p>
            <a:pPr>
              <a:lnSpc>
                <a:spcPct val="100000"/>
              </a:lnSpc>
              <a:spcBef>
                <a:spcPts val="10"/>
              </a:spcBef>
            </a:pPr>
            <a:endParaRPr sz="600">
              <a:latin typeface="Times New Roman"/>
              <a:cs typeface="Times New Roman"/>
            </a:endParaRPr>
          </a:p>
          <a:p>
            <a:pPr marL="12700" marR="5080" algn="just">
              <a:lnSpc>
                <a:spcPct val="106700"/>
              </a:lnSpc>
            </a:pPr>
            <a:r>
              <a:rPr sz="550" b="1" spc="10" dirty="0">
                <a:latin typeface="Times New Roman"/>
                <a:cs typeface="Times New Roman"/>
              </a:rPr>
              <a:t>Analitik bilançolar: </a:t>
            </a:r>
            <a:r>
              <a:rPr sz="550" spc="10" dirty="0">
                <a:latin typeface="Times New Roman"/>
                <a:cs typeface="Times New Roman"/>
              </a:rPr>
              <a:t>Analitik bilançolarda </a:t>
            </a:r>
            <a:r>
              <a:rPr sz="550" spc="15" dirty="0">
                <a:latin typeface="Times New Roman"/>
                <a:cs typeface="Times New Roman"/>
              </a:rPr>
              <a:t>hesap </a:t>
            </a:r>
            <a:r>
              <a:rPr sz="550" spc="5" dirty="0">
                <a:latin typeface="Times New Roman"/>
                <a:cs typeface="Times New Roman"/>
              </a:rPr>
              <a:t>tutarları </a:t>
            </a:r>
            <a:r>
              <a:rPr sz="550" spc="15" dirty="0">
                <a:latin typeface="Times New Roman"/>
                <a:cs typeface="Times New Roman"/>
              </a:rPr>
              <a:t>yanında hesap   </a:t>
            </a:r>
            <a:r>
              <a:rPr sz="550" spc="10" dirty="0">
                <a:latin typeface="Times New Roman"/>
                <a:cs typeface="Times New Roman"/>
              </a:rPr>
              <a:t>tutarlarının </a:t>
            </a:r>
            <a:r>
              <a:rPr sz="550" spc="10" dirty="0">
                <a:solidFill>
                  <a:srgbClr val="FF0000"/>
                </a:solidFill>
                <a:latin typeface="Times New Roman"/>
                <a:cs typeface="Times New Roman"/>
              </a:rPr>
              <a:t>değişik açılardan oransal ifadeleri de </a:t>
            </a:r>
            <a:r>
              <a:rPr sz="550" spc="5" dirty="0">
                <a:latin typeface="Times New Roman"/>
                <a:cs typeface="Times New Roman"/>
              </a:rPr>
              <a:t>yer </a:t>
            </a:r>
            <a:r>
              <a:rPr sz="550" spc="10" dirty="0">
                <a:latin typeface="Times New Roman"/>
                <a:cs typeface="Times New Roman"/>
              </a:rPr>
              <a:t>alır. Analitik bilançolar  aynı </a:t>
            </a:r>
            <a:r>
              <a:rPr sz="550" spc="15" dirty="0">
                <a:latin typeface="Times New Roman"/>
                <a:cs typeface="Times New Roman"/>
              </a:rPr>
              <a:t>zamanda </a:t>
            </a:r>
            <a:r>
              <a:rPr sz="550" spc="10" dirty="0">
                <a:latin typeface="Times New Roman"/>
                <a:cs typeface="Times New Roman"/>
              </a:rPr>
              <a:t>bilançoların </a:t>
            </a:r>
            <a:r>
              <a:rPr sz="550" spc="10" dirty="0">
                <a:solidFill>
                  <a:srgbClr val="FF0000"/>
                </a:solidFill>
                <a:latin typeface="Times New Roman"/>
                <a:cs typeface="Times New Roman"/>
              </a:rPr>
              <a:t>analiz edilmeye </a:t>
            </a:r>
            <a:r>
              <a:rPr sz="550" spc="15" dirty="0">
                <a:solidFill>
                  <a:srgbClr val="FF0000"/>
                </a:solidFill>
                <a:latin typeface="Times New Roman"/>
                <a:cs typeface="Times New Roman"/>
              </a:rPr>
              <a:t>uygun </a:t>
            </a:r>
            <a:r>
              <a:rPr sz="550" spc="15" dirty="0">
                <a:latin typeface="Times New Roman"/>
                <a:cs typeface="Times New Roman"/>
              </a:rPr>
              <a:t>bir </a:t>
            </a:r>
            <a:r>
              <a:rPr sz="550" spc="10" dirty="0">
                <a:latin typeface="Times New Roman"/>
                <a:cs typeface="Times New Roman"/>
              </a:rPr>
              <a:t>şekilde hazırlanmış  </a:t>
            </a:r>
            <a:r>
              <a:rPr sz="550" spc="15" dirty="0">
                <a:latin typeface="Times New Roman"/>
                <a:cs typeface="Times New Roman"/>
              </a:rPr>
              <a:t>olması </a:t>
            </a:r>
            <a:r>
              <a:rPr sz="550" spc="20" dirty="0">
                <a:latin typeface="Times New Roman"/>
                <a:cs typeface="Times New Roman"/>
              </a:rPr>
              <a:t>durumunu da </a:t>
            </a:r>
            <a:r>
              <a:rPr sz="550" spc="10" dirty="0">
                <a:latin typeface="Times New Roman"/>
                <a:cs typeface="Times New Roman"/>
              </a:rPr>
              <a:t>ifade</a:t>
            </a:r>
            <a:r>
              <a:rPr sz="550" spc="-75" dirty="0">
                <a:latin typeface="Times New Roman"/>
                <a:cs typeface="Times New Roman"/>
              </a:rPr>
              <a:t> </a:t>
            </a:r>
            <a:r>
              <a:rPr sz="550" spc="15" dirty="0">
                <a:latin typeface="Times New Roman"/>
                <a:cs typeface="Times New Roman"/>
              </a:rPr>
              <a:t>eder.</a:t>
            </a:r>
            <a:endParaRPr sz="550">
              <a:latin typeface="Times New Roman"/>
              <a:cs typeface="Times New Roman"/>
            </a:endParaRPr>
          </a:p>
        </p:txBody>
      </p:sp>
      <p:sp>
        <p:nvSpPr>
          <p:cNvPr id="9" name="object 9"/>
          <p:cNvSpPr/>
          <p:nvPr/>
        </p:nvSpPr>
        <p:spPr>
          <a:xfrm>
            <a:off x="3988308" y="1693163"/>
            <a:ext cx="2667000" cy="1998345"/>
          </a:xfrm>
          <a:custGeom>
            <a:avLst/>
            <a:gdLst/>
            <a:ahLst/>
            <a:cxnLst/>
            <a:rect l="l" t="t" r="r" b="b"/>
            <a:pathLst>
              <a:path w="2667000" h="1998345">
                <a:moveTo>
                  <a:pt x="2666999" y="0"/>
                </a:moveTo>
                <a:lnTo>
                  <a:pt x="0" y="0"/>
                </a:lnTo>
                <a:lnTo>
                  <a:pt x="0" y="1997963"/>
                </a:lnTo>
                <a:lnTo>
                  <a:pt x="2666999" y="1997963"/>
                </a:lnTo>
                <a:lnTo>
                  <a:pt x="2666999" y="0"/>
                </a:lnTo>
                <a:close/>
              </a:path>
            </a:pathLst>
          </a:custGeom>
          <a:ln w="12192">
            <a:solidFill>
              <a:srgbClr val="000000"/>
            </a:solidFill>
          </a:ln>
        </p:spPr>
        <p:txBody>
          <a:bodyPr wrap="square" lIns="0" tIns="0" rIns="0" bIns="0" rtlCol="0"/>
          <a:lstStyle/>
          <a:p>
            <a:endParaRPr/>
          </a:p>
        </p:txBody>
      </p:sp>
      <p:sp>
        <p:nvSpPr>
          <p:cNvPr id="10" name="object 10"/>
          <p:cNvSpPr/>
          <p:nvPr/>
        </p:nvSpPr>
        <p:spPr>
          <a:xfrm>
            <a:off x="3243072" y="4338828"/>
            <a:ext cx="0" cy="448309"/>
          </a:xfrm>
          <a:custGeom>
            <a:avLst/>
            <a:gdLst/>
            <a:ahLst/>
            <a:cxnLst/>
            <a:rect l="l" t="t" r="r" b="b"/>
            <a:pathLst>
              <a:path h="448310">
                <a:moveTo>
                  <a:pt x="0" y="0"/>
                </a:moveTo>
                <a:lnTo>
                  <a:pt x="0" y="448056"/>
                </a:lnTo>
              </a:path>
            </a:pathLst>
          </a:custGeom>
          <a:ln w="3175">
            <a:solidFill>
              <a:srgbClr val="669999"/>
            </a:solidFill>
          </a:ln>
        </p:spPr>
        <p:txBody>
          <a:bodyPr wrap="square" lIns="0" tIns="0" rIns="0" bIns="0" rtlCol="0"/>
          <a:lstStyle/>
          <a:p>
            <a:endParaRPr/>
          </a:p>
        </p:txBody>
      </p:sp>
      <p:sp>
        <p:nvSpPr>
          <p:cNvPr id="11" name="object 11"/>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030224" y="4786884"/>
            <a:ext cx="2212975" cy="0"/>
          </a:xfrm>
          <a:custGeom>
            <a:avLst/>
            <a:gdLst/>
            <a:ahLst/>
            <a:cxnLst/>
            <a:rect l="l" t="t" r="r" b="b"/>
            <a:pathLst>
              <a:path w="2212975">
                <a:moveTo>
                  <a:pt x="0" y="0"/>
                </a:moveTo>
                <a:lnTo>
                  <a:pt x="2212848" y="0"/>
                </a:lnTo>
              </a:path>
            </a:pathLst>
          </a:custGeom>
          <a:ln w="3175">
            <a:solidFill>
              <a:srgbClr val="669999"/>
            </a:solidFill>
          </a:ln>
        </p:spPr>
        <p:txBody>
          <a:bodyPr wrap="square" lIns="0" tIns="0" rIns="0" bIns="0" rtlCol="0"/>
          <a:lstStyle/>
          <a:p>
            <a:endParaRPr/>
          </a:p>
        </p:txBody>
      </p:sp>
      <p:sp>
        <p:nvSpPr>
          <p:cNvPr id="13" name="object 13"/>
          <p:cNvSpPr txBox="1"/>
          <p:nvPr/>
        </p:nvSpPr>
        <p:spPr>
          <a:xfrm>
            <a:off x="1044952" y="4921899"/>
            <a:ext cx="2387600" cy="1188085"/>
          </a:xfrm>
          <a:prstGeom prst="rect">
            <a:avLst/>
          </a:prstGeom>
        </p:spPr>
        <p:txBody>
          <a:bodyPr vert="horz" wrap="square" lIns="0" tIns="11430" rIns="0" bIns="0" rtlCol="0">
            <a:spAutoFit/>
          </a:bodyPr>
          <a:lstStyle/>
          <a:p>
            <a:pPr marL="12700" marR="5080" algn="just">
              <a:lnSpc>
                <a:spcPct val="107300"/>
              </a:lnSpc>
              <a:spcBef>
                <a:spcPts val="90"/>
              </a:spcBef>
            </a:pPr>
            <a:r>
              <a:rPr sz="550" b="1" spc="10" dirty="0">
                <a:latin typeface="Times New Roman"/>
                <a:cs typeface="Times New Roman"/>
              </a:rPr>
              <a:t>İşletme bilançosu: </a:t>
            </a:r>
            <a:r>
              <a:rPr sz="550" spc="15" dirty="0">
                <a:latin typeface="Times New Roman"/>
                <a:cs typeface="Times New Roman"/>
              </a:rPr>
              <a:t>Bir </a:t>
            </a:r>
            <a:r>
              <a:rPr sz="550" spc="10" dirty="0">
                <a:latin typeface="Times New Roman"/>
                <a:cs typeface="Times New Roman"/>
              </a:rPr>
              <a:t>işletmenin belli </a:t>
            </a:r>
            <a:r>
              <a:rPr sz="550" spc="15" dirty="0">
                <a:latin typeface="Times New Roman"/>
                <a:cs typeface="Times New Roman"/>
              </a:rPr>
              <a:t>bir </a:t>
            </a:r>
            <a:r>
              <a:rPr sz="550" spc="10" dirty="0">
                <a:latin typeface="Times New Roman"/>
                <a:cs typeface="Times New Roman"/>
              </a:rPr>
              <a:t>tarihteki finansal </a:t>
            </a:r>
            <a:r>
              <a:rPr sz="550" spc="15" dirty="0">
                <a:latin typeface="Times New Roman"/>
                <a:cs typeface="Times New Roman"/>
              </a:rPr>
              <a:t>durumunu  </a:t>
            </a:r>
            <a:r>
              <a:rPr sz="550" spc="10" dirty="0">
                <a:latin typeface="Times New Roman"/>
                <a:cs typeface="Times New Roman"/>
              </a:rPr>
              <a:t>gösterir.</a:t>
            </a:r>
            <a:endParaRPr sz="550">
              <a:latin typeface="Times New Roman"/>
              <a:cs typeface="Times New Roman"/>
            </a:endParaRPr>
          </a:p>
          <a:p>
            <a:pPr>
              <a:lnSpc>
                <a:spcPct val="100000"/>
              </a:lnSpc>
              <a:spcBef>
                <a:spcPts val="10"/>
              </a:spcBef>
            </a:pPr>
            <a:endParaRPr sz="600">
              <a:latin typeface="Times New Roman"/>
              <a:cs typeface="Times New Roman"/>
            </a:endParaRPr>
          </a:p>
          <a:p>
            <a:pPr marL="12700" marR="5080" algn="just">
              <a:lnSpc>
                <a:spcPct val="106400"/>
              </a:lnSpc>
            </a:pPr>
            <a:r>
              <a:rPr sz="550" b="1" spc="15" dirty="0">
                <a:latin typeface="Times New Roman"/>
                <a:cs typeface="Times New Roman"/>
              </a:rPr>
              <a:t>Konsolide </a:t>
            </a:r>
            <a:r>
              <a:rPr sz="550" b="1" spc="10" dirty="0">
                <a:latin typeface="Times New Roman"/>
                <a:cs typeface="Times New Roman"/>
              </a:rPr>
              <a:t>bilanço: </a:t>
            </a:r>
            <a:r>
              <a:rPr sz="550" spc="15" dirty="0">
                <a:solidFill>
                  <a:srgbClr val="FF0000"/>
                </a:solidFill>
                <a:latin typeface="Times New Roman"/>
                <a:cs typeface="Times New Roman"/>
              </a:rPr>
              <a:t>Ana </a:t>
            </a:r>
            <a:r>
              <a:rPr sz="550" spc="10" dirty="0">
                <a:solidFill>
                  <a:srgbClr val="FF0000"/>
                </a:solidFill>
                <a:latin typeface="Times New Roman"/>
                <a:cs typeface="Times New Roman"/>
              </a:rPr>
              <a:t>şirkete </a:t>
            </a:r>
            <a:r>
              <a:rPr sz="550" i="1" spc="15" dirty="0">
                <a:latin typeface="Times New Roman"/>
                <a:cs typeface="Times New Roman"/>
              </a:rPr>
              <a:t>(holding, </a:t>
            </a:r>
            <a:r>
              <a:rPr sz="550" i="1" spc="10" dirty="0">
                <a:latin typeface="Times New Roman"/>
                <a:cs typeface="Times New Roman"/>
              </a:rPr>
              <a:t>şirketler topluluğu) </a:t>
            </a:r>
            <a:r>
              <a:rPr sz="550" spc="10" dirty="0">
                <a:latin typeface="Times New Roman"/>
                <a:cs typeface="Times New Roman"/>
              </a:rPr>
              <a:t>bağlı bulunan  işletmelerin </a:t>
            </a:r>
            <a:r>
              <a:rPr sz="550" spc="5" dirty="0">
                <a:latin typeface="Times New Roman"/>
                <a:cs typeface="Times New Roman"/>
              </a:rPr>
              <a:t>belli </a:t>
            </a:r>
            <a:r>
              <a:rPr sz="550" spc="10" dirty="0">
                <a:latin typeface="Times New Roman"/>
                <a:cs typeface="Times New Roman"/>
              </a:rPr>
              <a:t>bir tarihteki finansal </a:t>
            </a:r>
            <a:r>
              <a:rPr sz="550" spc="15" dirty="0">
                <a:latin typeface="Times New Roman"/>
                <a:cs typeface="Times New Roman"/>
              </a:rPr>
              <a:t>durumlarını </a:t>
            </a:r>
            <a:r>
              <a:rPr sz="550" spc="10" dirty="0">
                <a:solidFill>
                  <a:srgbClr val="FF0000"/>
                </a:solidFill>
                <a:latin typeface="Times New Roman"/>
                <a:cs typeface="Times New Roman"/>
              </a:rPr>
              <a:t>toplulaştırmış </a:t>
            </a:r>
            <a:r>
              <a:rPr sz="550" spc="10" dirty="0">
                <a:latin typeface="Times New Roman"/>
                <a:cs typeface="Times New Roman"/>
              </a:rPr>
              <a:t>olarak  gösteren </a:t>
            </a:r>
            <a:r>
              <a:rPr sz="550" spc="15" dirty="0">
                <a:latin typeface="Times New Roman"/>
                <a:cs typeface="Times New Roman"/>
              </a:rPr>
              <a:t>bilançoya</a:t>
            </a:r>
            <a:r>
              <a:rPr sz="550" spc="-20" dirty="0">
                <a:latin typeface="Times New Roman"/>
                <a:cs typeface="Times New Roman"/>
              </a:rPr>
              <a:t> </a:t>
            </a:r>
            <a:r>
              <a:rPr sz="550" spc="15" dirty="0">
                <a:latin typeface="Times New Roman"/>
                <a:cs typeface="Times New Roman"/>
              </a:rPr>
              <a:t>denir.</a:t>
            </a:r>
            <a:endParaRPr sz="550">
              <a:latin typeface="Times New Roman"/>
              <a:cs typeface="Times New Roman"/>
            </a:endParaRPr>
          </a:p>
          <a:p>
            <a:pPr>
              <a:lnSpc>
                <a:spcPct val="100000"/>
              </a:lnSpc>
              <a:spcBef>
                <a:spcPts val="25"/>
              </a:spcBef>
            </a:pPr>
            <a:endParaRPr sz="600">
              <a:latin typeface="Times New Roman"/>
              <a:cs typeface="Times New Roman"/>
            </a:endParaRPr>
          </a:p>
          <a:p>
            <a:pPr marL="12700" marR="5080" algn="just">
              <a:lnSpc>
                <a:spcPct val="106400"/>
              </a:lnSpc>
            </a:pPr>
            <a:r>
              <a:rPr sz="550" b="1" spc="10" dirty="0">
                <a:latin typeface="Times New Roman"/>
                <a:cs typeface="Times New Roman"/>
              </a:rPr>
              <a:t>Ticari bilanço: </a:t>
            </a:r>
            <a:r>
              <a:rPr sz="550" spc="10" dirty="0">
                <a:solidFill>
                  <a:srgbClr val="FF0000"/>
                </a:solidFill>
                <a:latin typeface="Times New Roman"/>
                <a:cs typeface="Times New Roman"/>
              </a:rPr>
              <a:t>Ticari </a:t>
            </a:r>
            <a:r>
              <a:rPr sz="550" spc="15" dirty="0">
                <a:solidFill>
                  <a:srgbClr val="FF0000"/>
                </a:solidFill>
                <a:latin typeface="Times New Roman"/>
                <a:cs typeface="Times New Roman"/>
              </a:rPr>
              <a:t>yaşamın </a:t>
            </a:r>
            <a:r>
              <a:rPr sz="550" spc="10" dirty="0">
                <a:latin typeface="Times New Roman"/>
                <a:cs typeface="Times New Roman"/>
              </a:rPr>
              <a:t>gereklerine ve </a:t>
            </a:r>
            <a:r>
              <a:rPr sz="550" spc="10" dirty="0">
                <a:solidFill>
                  <a:srgbClr val="FF0000"/>
                </a:solidFill>
                <a:latin typeface="Times New Roman"/>
                <a:cs typeface="Times New Roman"/>
              </a:rPr>
              <a:t>genel kabul </a:t>
            </a:r>
            <a:r>
              <a:rPr sz="550" spc="15" dirty="0">
                <a:solidFill>
                  <a:srgbClr val="FF0000"/>
                </a:solidFill>
                <a:latin typeface="Times New Roman"/>
                <a:cs typeface="Times New Roman"/>
              </a:rPr>
              <a:t>görmüş muhasebe  </a:t>
            </a:r>
            <a:r>
              <a:rPr sz="550" spc="10" dirty="0">
                <a:solidFill>
                  <a:srgbClr val="FF0000"/>
                </a:solidFill>
                <a:latin typeface="Times New Roman"/>
                <a:cs typeface="Times New Roman"/>
              </a:rPr>
              <a:t>ilkelerine </a:t>
            </a:r>
            <a:r>
              <a:rPr sz="550" spc="15" dirty="0">
                <a:latin typeface="Times New Roman"/>
                <a:cs typeface="Times New Roman"/>
              </a:rPr>
              <a:t>uygun </a:t>
            </a:r>
            <a:r>
              <a:rPr sz="550" spc="10" dirty="0">
                <a:latin typeface="Times New Roman"/>
                <a:cs typeface="Times New Roman"/>
              </a:rPr>
              <a:t>olarak hazırlanan bilançolardır. </a:t>
            </a:r>
            <a:r>
              <a:rPr sz="550" spc="20" dirty="0">
                <a:latin typeface="Times New Roman"/>
                <a:cs typeface="Times New Roman"/>
              </a:rPr>
              <a:t>Bu </a:t>
            </a:r>
            <a:r>
              <a:rPr sz="550" spc="10" dirty="0">
                <a:latin typeface="Times New Roman"/>
                <a:cs typeface="Times New Roman"/>
              </a:rPr>
              <a:t>bilançoların  </a:t>
            </a:r>
            <a:r>
              <a:rPr sz="550" spc="15" dirty="0">
                <a:latin typeface="Times New Roman"/>
                <a:cs typeface="Times New Roman"/>
              </a:rPr>
              <a:t>hazırlanmasında </a:t>
            </a:r>
            <a:r>
              <a:rPr sz="550" spc="5" dirty="0">
                <a:solidFill>
                  <a:srgbClr val="FF0000"/>
                </a:solidFill>
                <a:latin typeface="Times New Roman"/>
                <a:cs typeface="Times New Roman"/>
              </a:rPr>
              <a:t>vergi yasaları </a:t>
            </a:r>
            <a:r>
              <a:rPr sz="550" spc="10" dirty="0">
                <a:solidFill>
                  <a:srgbClr val="FF0000"/>
                </a:solidFill>
                <a:latin typeface="Times New Roman"/>
                <a:cs typeface="Times New Roman"/>
              </a:rPr>
              <a:t>ve ilgili </a:t>
            </a:r>
            <a:r>
              <a:rPr sz="550" spc="5" dirty="0">
                <a:solidFill>
                  <a:srgbClr val="FF0000"/>
                </a:solidFill>
                <a:latin typeface="Times New Roman"/>
                <a:cs typeface="Times New Roman"/>
              </a:rPr>
              <a:t>yasal </a:t>
            </a:r>
            <a:r>
              <a:rPr sz="550" spc="15" dirty="0">
                <a:solidFill>
                  <a:srgbClr val="FF0000"/>
                </a:solidFill>
                <a:latin typeface="Times New Roman"/>
                <a:cs typeface="Times New Roman"/>
              </a:rPr>
              <a:t>düzenlemeler </a:t>
            </a:r>
            <a:r>
              <a:rPr sz="550" spc="10" dirty="0">
                <a:solidFill>
                  <a:srgbClr val="FF0000"/>
                </a:solidFill>
                <a:latin typeface="Times New Roman"/>
                <a:cs typeface="Times New Roman"/>
              </a:rPr>
              <a:t>belirleyici</a:t>
            </a:r>
            <a:r>
              <a:rPr sz="550" spc="20" dirty="0">
                <a:solidFill>
                  <a:srgbClr val="FF0000"/>
                </a:solidFill>
                <a:latin typeface="Times New Roman"/>
                <a:cs typeface="Times New Roman"/>
              </a:rPr>
              <a:t> </a:t>
            </a:r>
            <a:r>
              <a:rPr sz="550" spc="10" dirty="0">
                <a:solidFill>
                  <a:srgbClr val="FF0000"/>
                </a:solidFill>
                <a:latin typeface="Times New Roman"/>
                <a:cs typeface="Times New Roman"/>
              </a:rPr>
              <a:t>değildir.</a:t>
            </a:r>
            <a:endParaRPr sz="550">
              <a:latin typeface="Times New Roman"/>
              <a:cs typeface="Times New Roman"/>
            </a:endParaRPr>
          </a:p>
          <a:p>
            <a:pPr>
              <a:lnSpc>
                <a:spcPct val="100000"/>
              </a:lnSpc>
              <a:spcBef>
                <a:spcPts val="5"/>
              </a:spcBef>
            </a:pPr>
            <a:endParaRPr sz="600">
              <a:latin typeface="Times New Roman"/>
              <a:cs typeface="Times New Roman"/>
            </a:endParaRPr>
          </a:p>
          <a:p>
            <a:pPr marL="12700" marR="6350" algn="just">
              <a:lnSpc>
                <a:spcPct val="107300"/>
              </a:lnSpc>
            </a:pPr>
            <a:r>
              <a:rPr sz="550" b="1" spc="15" dirty="0">
                <a:latin typeface="Times New Roman"/>
                <a:cs typeface="Times New Roman"/>
              </a:rPr>
              <a:t>Mali</a:t>
            </a:r>
            <a:r>
              <a:rPr sz="550" b="1" spc="165" dirty="0">
                <a:latin typeface="Times New Roman"/>
                <a:cs typeface="Times New Roman"/>
              </a:rPr>
              <a:t> </a:t>
            </a:r>
            <a:r>
              <a:rPr sz="550" b="1" spc="10" dirty="0">
                <a:latin typeface="Times New Roman"/>
                <a:cs typeface="Times New Roman"/>
              </a:rPr>
              <a:t>bilanço: </a:t>
            </a:r>
            <a:r>
              <a:rPr sz="550" spc="10" dirty="0">
                <a:solidFill>
                  <a:srgbClr val="FF0000"/>
                </a:solidFill>
                <a:latin typeface="Times New Roman"/>
                <a:cs typeface="Times New Roman"/>
              </a:rPr>
              <a:t>Vergi yasalarındaki </a:t>
            </a:r>
            <a:r>
              <a:rPr sz="550" spc="10" dirty="0">
                <a:latin typeface="Times New Roman"/>
                <a:cs typeface="Times New Roman"/>
              </a:rPr>
              <a:t>emredici kurallara </a:t>
            </a:r>
            <a:r>
              <a:rPr sz="550" spc="15" dirty="0">
                <a:latin typeface="Times New Roman"/>
                <a:cs typeface="Times New Roman"/>
              </a:rPr>
              <a:t>uygun  </a:t>
            </a:r>
            <a:r>
              <a:rPr sz="550" spc="10" dirty="0">
                <a:latin typeface="Times New Roman"/>
                <a:cs typeface="Times New Roman"/>
              </a:rPr>
              <a:t>olarak  </a:t>
            </a:r>
            <a:r>
              <a:rPr sz="550" spc="15" dirty="0">
                <a:latin typeface="Times New Roman"/>
                <a:cs typeface="Times New Roman"/>
              </a:rPr>
              <a:t>hazırlanmış</a:t>
            </a:r>
            <a:r>
              <a:rPr sz="550" spc="-15" dirty="0">
                <a:latin typeface="Times New Roman"/>
                <a:cs typeface="Times New Roman"/>
              </a:rPr>
              <a:t> </a:t>
            </a:r>
            <a:r>
              <a:rPr sz="550" spc="10" dirty="0">
                <a:latin typeface="Times New Roman"/>
                <a:cs typeface="Times New Roman"/>
              </a:rPr>
              <a:t>bilançolardır.</a:t>
            </a:r>
            <a:endParaRPr sz="550">
              <a:latin typeface="Times New Roman"/>
              <a:cs typeface="Times New Roman"/>
            </a:endParaRPr>
          </a:p>
        </p:txBody>
      </p:sp>
      <p:sp>
        <p:nvSpPr>
          <p:cNvPr id="14" name="object 14"/>
          <p:cNvSpPr/>
          <p:nvPr/>
        </p:nvSpPr>
        <p:spPr>
          <a:xfrm>
            <a:off x="902208" y="4344923"/>
            <a:ext cx="2667000" cy="1998345"/>
          </a:xfrm>
          <a:custGeom>
            <a:avLst/>
            <a:gdLst/>
            <a:ahLst/>
            <a:cxnLst/>
            <a:rect l="l" t="t" r="r" b="b"/>
            <a:pathLst>
              <a:path w="2667000" h="1998345">
                <a:moveTo>
                  <a:pt x="2667000" y="0"/>
                </a:moveTo>
                <a:lnTo>
                  <a:pt x="0" y="0"/>
                </a:lnTo>
                <a:lnTo>
                  <a:pt x="0" y="1997963"/>
                </a:lnTo>
                <a:lnTo>
                  <a:pt x="2667000" y="1997963"/>
                </a:lnTo>
                <a:lnTo>
                  <a:pt x="2667000"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4639055" y="5277611"/>
            <a:ext cx="80772" cy="115824"/>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125211" y="5489447"/>
            <a:ext cx="80772" cy="114300"/>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871972" y="5704332"/>
            <a:ext cx="0" cy="338455"/>
          </a:xfrm>
          <a:custGeom>
            <a:avLst/>
            <a:gdLst/>
            <a:ahLst/>
            <a:cxnLst/>
            <a:rect l="l" t="t" r="r" b="b"/>
            <a:pathLst>
              <a:path h="338454">
                <a:moveTo>
                  <a:pt x="0" y="0"/>
                </a:moveTo>
                <a:lnTo>
                  <a:pt x="0" y="338328"/>
                </a:lnTo>
              </a:path>
            </a:pathLst>
          </a:custGeom>
          <a:ln w="3175">
            <a:solidFill>
              <a:srgbClr val="000000"/>
            </a:solidFill>
          </a:ln>
        </p:spPr>
        <p:txBody>
          <a:bodyPr wrap="square" lIns="0" tIns="0" rIns="0" bIns="0" rtlCol="0"/>
          <a:lstStyle/>
          <a:p>
            <a:endParaRPr/>
          </a:p>
        </p:txBody>
      </p:sp>
      <p:sp>
        <p:nvSpPr>
          <p:cNvPr id="19" name="object 19"/>
          <p:cNvSpPr/>
          <p:nvPr/>
        </p:nvSpPr>
        <p:spPr>
          <a:xfrm>
            <a:off x="4288535" y="6042660"/>
            <a:ext cx="1583690" cy="0"/>
          </a:xfrm>
          <a:custGeom>
            <a:avLst/>
            <a:gdLst/>
            <a:ahLst/>
            <a:cxnLst/>
            <a:rect l="l" t="t" r="r" b="b"/>
            <a:pathLst>
              <a:path w="1583689">
                <a:moveTo>
                  <a:pt x="0" y="0"/>
                </a:moveTo>
                <a:lnTo>
                  <a:pt x="1583435" y="0"/>
                </a:lnTo>
              </a:path>
            </a:pathLst>
          </a:custGeom>
          <a:ln w="3175">
            <a:solidFill>
              <a:srgbClr val="000000"/>
            </a:solidFill>
          </a:ln>
        </p:spPr>
        <p:txBody>
          <a:bodyPr wrap="square" lIns="0" tIns="0" rIns="0" bIns="0" rtlCol="0"/>
          <a:lstStyle/>
          <a:p>
            <a:endParaRPr/>
          </a:p>
        </p:txBody>
      </p:sp>
      <p:sp>
        <p:nvSpPr>
          <p:cNvPr id="20" name="object 20"/>
          <p:cNvSpPr/>
          <p:nvPr/>
        </p:nvSpPr>
        <p:spPr>
          <a:xfrm>
            <a:off x="4283900" y="5281930"/>
            <a:ext cx="10160" cy="19050"/>
          </a:xfrm>
          <a:custGeom>
            <a:avLst/>
            <a:gdLst/>
            <a:ahLst/>
            <a:cxnLst/>
            <a:rect l="l" t="t" r="r" b="b"/>
            <a:pathLst>
              <a:path w="10160" h="19050">
                <a:moveTo>
                  <a:pt x="0" y="0"/>
                </a:moveTo>
                <a:lnTo>
                  <a:pt x="9933" y="0"/>
                </a:lnTo>
                <a:lnTo>
                  <a:pt x="9933" y="19049"/>
                </a:lnTo>
                <a:lnTo>
                  <a:pt x="0" y="19049"/>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4278502" y="5300980"/>
            <a:ext cx="8890" cy="2540"/>
          </a:xfrm>
          <a:custGeom>
            <a:avLst/>
            <a:gdLst/>
            <a:ahLst/>
            <a:cxnLst/>
            <a:rect l="l" t="t" r="r" b="b"/>
            <a:pathLst>
              <a:path w="8889" h="2539">
                <a:moveTo>
                  <a:pt x="0" y="0"/>
                </a:moveTo>
                <a:lnTo>
                  <a:pt x="8509" y="0"/>
                </a:lnTo>
                <a:lnTo>
                  <a:pt x="8509" y="2539"/>
                </a:lnTo>
                <a:lnTo>
                  <a:pt x="0" y="2539"/>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4288535" y="5300472"/>
            <a:ext cx="0" cy="742315"/>
          </a:xfrm>
          <a:custGeom>
            <a:avLst/>
            <a:gdLst/>
            <a:ahLst/>
            <a:cxnLst/>
            <a:rect l="l" t="t" r="r" b="b"/>
            <a:pathLst>
              <a:path h="742314">
                <a:moveTo>
                  <a:pt x="0" y="0"/>
                </a:moveTo>
                <a:lnTo>
                  <a:pt x="0" y="742188"/>
                </a:lnTo>
              </a:path>
            </a:pathLst>
          </a:custGeom>
          <a:ln w="3175">
            <a:solidFill>
              <a:srgbClr val="000000"/>
            </a:solidFill>
          </a:ln>
        </p:spPr>
        <p:txBody>
          <a:bodyPr wrap="square" lIns="0" tIns="0" rIns="0" bIns="0" rtlCol="0"/>
          <a:lstStyle/>
          <a:p>
            <a:endParaRPr/>
          </a:p>
        </p:txBody>
      </p:sp>
      <p:sp>
        <p:nvSpPr>
          <p:cNvPr id="23" name="object 23"/>
          <p:cNvSpPr/>
          <p:nvPr/>
        </p:nvSpPr>
        <p:spPr>
          <a:xfrm>
            <a:off x="4290059" y="5300472"/>
            <a:ext cx="10795" cy="3175"/>
          </a:xfrm>
          <a:custGeom>
            <a:avLst/>
            <a:gdLst/>
            <a:ahLst/>
            <a:cxnLst/>
            <a:rect l="l" t="t" r="r" b="b"/>
            <a:pathLst>
              <a:path w="10795" h="3175">
                <a:moveTo>
                  <a:pt x="10668" y="3048"/>
                </a:moveTo>
                <a:lnTo>
                  <a:pt x="0" y="3048"/>
                </a:lnTo>
                <a:lnTo>
                  <a:pt x="0" y="0"/>
                </a:lnTo>
                <a:lnTo>
                  <a:pt x="8926" y="0"/>
                </a:lnTo>
                <a:lnTo>
                  <a:pt x="10668" y="3048"/>
                </a:lnTo>
                <a:close/>
              </a:path>
            </a:pathLst>
          </a:custGeom>
          <a:solidFill>
            <a:srgbClr val="000000"/>
          </a:solidFill>
        </p:spPr>
        <p:txBody>
          <a:bodyPr wrap="square" lIns="0" tIns="0" rIns="0" bIns="0" rtlCol="0"/>
          <a:lstStyle/>
          <a:p>
            <a:endParaRPr/>
          </a:p>
        </p:txBody>
      </p:sp>
      <p:graphicFrame>
        <p:nvGraphicFramePr>
          <p:cNvPr id="24" name="object 24"/>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gridSpan="2">
                  <a:txBody>
                    <a:bodyPr/>
                    <a:lstStyle/>
                    <a:p>
                      <a:pPr marL="93980">
                        <a:lnSpc>
                          <a:spcPct val="100000"/>
                        </a:lnSpc>
                        <a:spcBef>
                          <a:spcPts val="615"/>
                        </a:spcBef>
                      </a:pPr>
                      <a:r>
                        <a:rPr sz="800" b="1" dirty="0">
                          <a:solidFill>
                            <a:srgbClr val="330066"/>
                          </a:solidFill>
                          <a:latin typeface="Times New Roman"/>
                          <a:cs typeface="Times New Roman"/>
                        </a:rPr>
                        <a:t>Varlıkların raporlama amacıyla</a:t>
                      </a:r>
                      <a:r>
                        <a:rPr sz="800" b="1" spc="185" dirty="0">
                          <a:solidFill>
                            <a:srgbClr val="330066"/>
                          </a:solidFill>
                          <a:latin typeface="Times New Roman"/>
                          <a:cs typeface="Times New Roman"/>
                        </a:rPr>
                        <a:t> </a:t>
                      </a:r>
                      <a:r>
                        <a:rPr sz="800" b="1" dirty="0">
                          <a:solidFill>
                            <a:srgbClr val="330066"/>
                          </a:solidFill>
                          <a:latin typeface="Times New Roman"/>
                          <a:cs typeface="Times New Roman"/>
                        </a:rPr>
                        <a:t>gruplandırılması</a:t>
                      </a:r>
                      <a:endParaRPr sz="800">
                        <a:latin typeface="Times New Roman"/>
                        <a:cs typeface="Times New Roman"/>
                      </a:endParaRPr>
                    </a:p>
                  </a:txBody>
                  <a:tcPr marL="0" marR="0" marT="78105" marB="0">
                    <a:lnL w="12700">
                      <a:solidFill>
                        <a:srgbClr val="000000"/>
                      </a:solidFill>
                      <a:prstDash val="solid"/>
                    </a:lnL>
                    <a:lnR w="3175">
                      <a:solidFill>
                        <a:srgbClr val="669999"/>
                      </a:solidFill>
                      <a:prstDash val="solid"/>
                    </a:lnR>
                    <a:lnT w="12700">
                      <a:solidFill>
                        <a:srgbClr val="000000"/>
                      </a:solidFill>
                      <a:prstDash val="solid"/>
                    </a:lnT>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gridSpan="2">
                  <a:txBody>
                    <a:bodyPr/>
                    <a:lstStyle/>
                    <a:p>
                      <a:pPr marL="27305" marR="140970">
                        <a:lnSpc>
                          <a:spcPct val="100000"/>
                        </a:lnSpc>
                        <a:spcBef>
                          <a:spcPts val="535"/>
                        </a:spcBef>
                      </a:pPr>
                      <a:r>
                        <a:rPr sz="700" dirty="0">
                          <a:latin typeface="Times New Roman"/>
                          <a:cs typeface="Times New Roman"/>
                        </a:rPr>
                        <a:t>Dönen </a:t>
                      </a:r>
                      <a:r>
                        <a:rPr sz="700" spc="-5" dirty="0">
                          <a:latin typeface="Times New Roman"/>
                          <a:cs typeface="Times New Roman"/>
                        </a:rPr>
                        <a:t>varlıklara </a:t>
                      </a:r>
                      <a:r>
                        <a:rPr sz="700" b="1" spc="-5" dirty="0">
                          <a:latin typeface="Times New Roman"/>
                          <a:cs typeface="Times New Roman"/>
                        </a:rPr>
                        <a:t>çalışma </a:t>
                      </a:r>
                      <a:r>
                        <a:rPr sz="700" b="1" dirty="0">
                          <a:latin typeface="Times New Roman"/>
                          <a:cs typeface="Times New Roman"/>
                        </a:rPr>
                        <a:t>sermayesi </a:t>
                      </a:r>
                      <a:r>
                        <a:rPr sz="700" spc="-5" dirty="0">
                          <a:latin typeface="Times New Roman"/>
                          <a:cs typeface="Times New Roman"/>
                        </a:rPr>
                        <a:t>denilir çünkü sürekli </a:t>
                      </a:r>
                      <a:r>
                        <a:rPr sz="700" dirty="0">
                          <a:latin typeface="Times New Roman"/>
                          <a:cs typeface="Times New Roman"/>
                        </a:rPr>
                        <a:t>nakde  </a:t>
                      </a:r>
                      <a:r>
                        <a:rPr sz="700" spc="-5" dirty="0">
                          <a:latin typeface="Times New Roman"/>
                          <a:cs typeface="Times New Roman"/>
                        </a:rPr>
                        <a:t>çevrilen </a:t>
                      </a:r>
                      <a:r>
                        <a:rPr sz="700" dirty="0">
                          <a:latin typeface="Times New Roman"/>
                          <a:cs typeface="Times New Roman"/>
                        </a:rPr>
                        <a:t>bir döngü </a:t>
                      </a:r>
                      <a:r>
                        <a:rPr sz="700" spc="-5" dirty="0">
                          <a:latin typeface="Times New Roman"/>
                          <a:cs typeface="Times New Roman"/>
                        </a:rPr>
                        <a:t>içindedirler.</a:t>
                      </a:r>
                      <a:r>
                        <a:rPr sz="700" spc="-35" dirty="0">
                          <a:latin typeface="Times New Roman"/>
                          <a:cs typeface="Times New Roman"/>
                        </a:rPr>
                        <a:t> </a:t>
                      </a:r>
                      <a:r>
                        <a:rPr sz="700" dirty="0">
                          <a:latin typeface="Times New Roman"/>
                          <a:cs typeface="Times New Roman"/>
                        </a:rPr>
                        <a:t>Örneğin;</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a:lnSpc>
                          <a:spcPct val="100000"/>
                        </a:lnSpc>
                      </a:pPr>
                      <a:r>
                        <a:rPr sz="700" b="1" i="1" dirty="0">
                          <a:solidFill>
                            <a:srgbClr val="00AF50"/>
                          </a:solidFill>
                          <a:latin typeface="Times New Roman"/>
                          <a:cs typeface="Times New Roman"/>
                        </a:rPr>
                        <a:t>nakit </a:t>
                      </a:r>
                      <a:r>
                        <a:rPr sz="700" spc="-10" dirty="0">
                          <a:latin typeface="Times New Roman"/>
                          <a:cs typeface="Times New Roman"/>
                        </a:rPr>
                        <a:t>ile </a:t>
                      </a:r>
                      <a:r>
                        <a:rPr sz="700" b="1" i="1" dirty="0">
                          <a:solidFill>
                            <a:srgbClr val="FF0000"/>
                          </a:solidFill>
                          <a:latin typeface="Times New Roman"/>
                          <a:cs typeface="Times New Roman"/>
                        </a:rPr>
                        <a:t>stok </a:t>
                      </a:r>
                      <a:r>
                        <a:rPr sz="700" spc="-5" dirty="0">
                          <a:latin typeface="Times New Roman"/>
                          <a:cs typeface="Times New Roman"/>
                        </a:rPr>
                        <a:t>satın</a:t>
                      </a:r>
                      <a:r>
                        <a:rPr sz="700" spc="-20" dirty="0">
                          <a:latin typeface="Times New Roman"/>
                          <a:cs typeface="Times New Roman"/>
                        </a:rPr>
                        <a:t> </a:t>
                      </a:r>
                      <a:r>
                        <a:rPr sz="700" spc="-5" dirty="0">
                          <a:latin typeface="Times New Roman"/>
                          <a:cs typeface="Times New Roman"/>
                        </a:rPr>
                        <a:t>alınır</a:t>
                      </a:r>
                      <a:endParaRPr sz="700">
                        <a:latin typeface="Times New Roman"/>
                        <a:cs typeface="Times New Roman"/>
                      </a:endParaRPr>
                    </a:p>
                    <a:p>
                      <a:pPr>
                        <a:lnSpc>
                          <a:spcPct val="100000"/>
                        </a:lnSpc>
                        <a:spcBef>
                          <a:spcPts val="45"/>
                        </a:spcBef>
                      </a:pPr>
                      <a:endParaRPr sz="700">
                        <a:latin typeface="Times New Roman"/>
                        <a:cs typeface="Times New Roman"/>
                      </a:endParaRPr>
                    </a:p>
                    <a:p>
                      <a:pPr marL="295275">
                        <a:lnSpc>
                          <a:spcPct val="100000"/>
                        </a:lnSpc>
                        <a:spcBef>
                          <a:spcPts val="5"/>
                        </a:spcBef>
                      </a:pPr>
                      <a:r>
                        <a:rPr sz="700" b="1" i="1" dirty="0">
                          <a:solidFill>
                            <a:srgbClr val="FF0000"/>
                          </a:solidFill>
                          <a:latin typeface="Times New Roman"/>
                          <a:cs typeface="Times New Roman"/>
                        </a:rPr>
                        <a:t>stoklar </a:t>
                      </a:r>
                      <a:r>
                        <a:rPr sz="700" spc="-5" dirty="0">
                          <a:latin typeface="Times New Roman"/>
                          <a:cs typeface="Times New Roman"/>
                        </a:rPr>
                        <a:t>satıldığında </a:t>
                      </a:r>
                      <a:r>
                        <a:rPr sz="700" b="1" i="1" spc="-5" dirty="0">
                          <a:solidFill>
                            <a:srgbClr val="00AFEF"/>
                          </a:solidFill>
                          <a:latin typeface="Times New Roman"/>
                          <a:cs typeface="Times New Roman"/>
                        </a:rPr>
                        <a:t>ticari </a:t>
                      </a:r>
                      <a:r>
                        <a:rPr sz="700" b="1" i="1" dirty="0">
                          <a:solidFill>
                            <a:srgbClr val="00AFEF"/>
                          </a:solidFill>
                          <a:latin typeface="Times New Roman"/>
                          <a:cs typeface="Times New Roman"/>
                        </a:rPr>
                        <a:t>alacaklara</a:t>
                      </a:r>
                      <a:r>
                        <a:rPr sz="700" b="1" i="1" spc="-75" dirty="0">
                          <a:solidFill>
                            <a:srgbClr val="00AFEF"/>
                          </a:solidFill>
                          <a:latin typeface="Times New Roman"/>
                          <a:cs typeface="Times New Roman"/>
                        </a:rPr>
                        <a:t> </a:t>
                      </a:r>
                      <a:r>
                        <a:rPr sz="700" spc="5" dirty="0">
                          <a:latin typeface="Times New Roman"/>
                          <a:cs typeface="Times New Roman"/>
                        </a:rPr>
                        <a:t>dönüşür</a:t>
                      </a:r>
                      <a:endParaRPr sz="700">
                        <a:latin typeface="Times New Roman"/>
                        <a:cs typeface="Times New Roman"/>
                      </a:endParaRPr>
                    </a:p>
                    <a:p>
                      <a:pPr>
                        <a:lnSpc>
                          <a:spcPct val="100000"/>
                        </a:lnSpc>
                        <a:spcBef>
                          <a:spcPts val="30"/>
                        </a:spcBef>
                      </a:pPr>
                      <a:endParaRPr sz="700">
                        <a:latin typeface="Times New Roman"/>
                        <a:cs typeface="Times New Roman"/>
                      </a:endParaRPr>
                    </a:p>
                    <a:p>
                      <a:pPr marL="563880">
                        <a:lnSpc>
                          <a:spcPct val="100000"/>
                        </a:lnSpc>
                        <a:spcBef>
                          <a:spcPts val="5"/>
                        </a:spcBef>
                      </a:pPr>
                      <a:r>
                        <a:rPr sz="700" b="1" i="1" spc="-5" dirty="0">
                          <a:solidFill>
                            <a:srgbClr val="00AFEF"/>
                          </a:solidFill>
                          <a:latin typeface="Times New Roman"/>
                          <a:cs typeface="Times New Roman"/>
                        </a:rPr>
                        <a:t>ticari </a:t>
                      </a:r>
                      <a:r>
                        <a:rPr sz="700" b="1" i="1" dirty="0">
                          <a:solidFill>
                            <a:srgbClr val="00AFEF"/>
                          </a:solidFill>
                          <a:latin typeface="Times New Roman"/>
                          <a:cs typeface="Times New Roman"/>
                        </a:rPr>
                        <a:t>alacaklar </a:t>
                      </a:r>
                      <a:r>
                        <a:rPr sz="700" spc="-5" dirty="0">
                          <a:latin typeface="Times New Roman"/>
                          <a:cs typeface="Times New Roman"/>
                        </a:rPr>
                        <a:t>tahsil edildiğinde </a:t>
                      </a:r>
                      <a:r>
                        <a:rPr sz="700" b="1" i="1" spc="5" dirty="0">
                          <a:solidFill>
                            <a:srgbClr val="00AF50"/>
                          </a:solidFill>
                          <a:latin typeface="Times New Roman"/>
                          <a:cs typeface="Times New Roman"/>
                        </a:rPr>
                        <a:t>nakde</a:t>
                      </a:r>
                      <a:r>
                        <a:rPr sz="700" b="1" i="1" spc="-65" dirty="0">
                          <a:solidFill>
                            <a:srgbClr val="00AF50"/>
                          </a:solidFill>
                          <a:latin typeface="Times New Roman"/>
                          <a:cs typeface="Times New Roman"/>
                        </a:rPr>
                        <a:t> </a:t>
                      </a:r>
                      <a:r>
                        <a:rPr sz="700" spc="5" dirty="0">
                          <a:latin typeface="Times New Roman"/>
                          <a:cs typeface="Times New Roman"/>
                        </a:rPr>
                        <a:t>dönüşür</a:t>
                      </a:r>
                      <a:endParaRPr sz="700">
                        <a:latin typeface="Times New Roman"/>
                        <a:cs typeface="Times New Roman"/>
                      </a:endParaRPr>
                    </a:p>
                  </a:txBody>
                  <a:tcPr marL="0" marR="0" marT="67945" marB="0">
                    <a:lnR w="12700">
                      <a:solidFill>
                        <a:srgbClr val="000000"/>
                      </a:solidFill>
                      <a:prstDash val="solid"/>
                    </a:lnR>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5" name="object 25"/>
          <p:cNvSpPr/>
          <p:nvPr/>
        </p:nvSpPr>
        <p:spPr>
          <a:xfrm>
            <a:off x="3287267" y="7034783"/>
            <a:ext cx="233172" cy="379476"/>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1057656" y="8824721"/>
            <a:ext cx="416559" cy="0"/>
          </a:xfrm>
          <a:custGeom>
            <a:avLst/>
            <a:gdLst/>
            <a:ahLst/>
            <a:cxnLst/>
            <a:rect l="l" t="t" r="r" b="b"/>
            <a:pathLst>
              <a:path w="416559">
                <a:moveTo>
                  <a:pt x="0" y="0"/>
                </a:moveTo>
                <a:lnTo>
                  <a:pt x="416052" y="0"/>
                </a:lnTo>
              </a:path>
            </a:pathLst>
          </a:custGeom>
          <a:ln w="4571">
            <a:solidFill>
              <a:srgbClr val="00AFEF"/>
            </a:solidFill>
          </a:ln>
        </p:spPr>
        <p:txBody>
          <a:bodyPr wrap="square" lIns="0" tIns="0" rIns="0" bIns="0" rtlCol="0"/>
          <a:lstStyle/>
          <a:p>
            <a:endParaRPr/>
          </a:p>
        </p:txBody>
      </p:sp>
      <p:sp>
        <p:nvSpPr>
          <p:cNvPr id="27" name="object 27"/>
          <p:cNvSpPr/>
          <p:nvPr/>
        </p:nvSpPr>
        <p:spPr>
          <a:xfrm>
            <a:off x="1473708" y="8824721"/>
            <a:ext cx="207645" cy="0"/>
          </a:xfrm>
          <a:custGeom>
            <a:avLst/>
            <a:gdLst/>
            <a:ahLst/>
            <a:cxnLst/>
            <a:rect l="l" t="t" r="r" b="b"/>
            <a:pathLst>
              <a:path w="207644">
                <a:moveTo>
                  <a:pt x="0" y="0"/>
                </a:moveTo>
                <a:lnTo>
                  <a:pt x="207263" y="0"/>
                </a:lnTo>
              </a:path>
            </a:pathLst>
          </a:custGeom>
          <a:ln w="4571">
            <a:solidFill>
              <a:srgbClr val="FF0000"/>
            </a:solidFill>
          </a:ln>
        </p:spPr>
        <p:txBody>
          <a:bodyPr wrap="square" lIns="0" tIns="0" rIns="0" bIns="0" rtlCol="0"/>
          <a:lstStyle/>
          <a:p>
            <a:endParaRPr/>
          </a:p>
        </p:txBody>
      </p:sp>
      <p:sp>
        <p:nvSpPr>
          <p:cNvPr id="28" name="object 28"/>
          <p:cNvSpPr/>
          <p:nvPr/>
        </p:nvSpPr>
        <p:spPr>
          <a:xfrm>
            <a:off x="1680972" y="8824721"/>
            <a:ext cx="718185" cy="0"/>
          </a:xfrm>
          <a:custGeom>
            <a:avLst/>
            <a:gdLst/>
            <a:ahLst/>
            <a:cxnLst/>
            <a:rect l="l" t="t" r="r" b="b"/>
            <a:pathLst>
              <a:path w="718185">
                <a:moveTo>
                  <a:pt x="0" y="0"/>
                </a:moveTo>
                <a:lnTo>
                  <a:pt x="717804" y="0"/>
                </a:lnTo>
              </a:path>
            </a:pathLst>
          </a:custGeom>
          <a:ln w="4571">
            <a:solidFill>
              <a:srgbClr val="000000"/>
            </a:solidFill>
          </a:ln>
        </p:spPr>
        <p:txBody>
          <a:bodyPr wrap="square" lIns="0" tIns="0" rIns="0" bIns="0" rtlCol="0"/>
          <a:lstStyle/>
          <a:p>
            <a:endParaRPr/>
          </a:p>
        </p:txBody>
      </p:sp>
      <p:sp>
        <p:nvSpPr>
          <p:cNvPr id="29" name="object 29"/>
          <p:cNvSpPr/>
          <p:nvPr/>
        </p:nvSpPr>
        <p:spPr>
          <a:xfrm>
            <a:off x="2398776" y="8824721"/>
            <a:ext cx="638810" cy="0"/>
          </a:xfrm>
          <a:custGeom>
            <a:avLst/>
            <a:gdLst/>
            <a:ahLst/>
            <a:cxnLst/>
            <a:rect l="l" t="t" r="r" b="b"/>
            <a:pathLst>
              <a:path w="638810">
                <a:moveTo>
                  <a:pt x="0" y="0"/>
                </a:moveTo>
                <a:lnTo>
                  <a:pt x="638556" y="0"/>
                </a:lnTo>
              </a:path>
            </a:pathLst>
          </a:custGeom>
          <a:ln w="4571">
            <a:solidFill>
              <a:srgbClr val="00AFEF"/>
            </a:solidFill>
          </a:ln>
        </p:spPr>
        <p:txBody>
          <a:bodyPr wrap="square" lIns="0" tIns="0" rIns="0" bIns="0" rtlCol="0"/>
          <a:lstStyle/>
          <a:p>
            <a:endParaRPr/>
          </a:p>
        </p:txBody>
      </p:sp>
      <p:sp>
        <p:nvSpPr>
          <p:cNvPr id="30" name="object 30"/>
          <p:cNvSpPr/>
          <p:nvPr/>
        </p:nvSpPr>
        <p:spPr>
          <a:xfrm>
            <a:off x="1075944" y="8840723"/>
            <a:ext cx="1795780" cy="0"/>
          </a:xfrm>
          <a:custGeom>
            <a:avLst/>
            <a:gdLst/>
            <a:ahLst/>
            <a:cxnLst/>
            <a:rect l="l" t="t" r="r" b="b"/>
            <a:pathLst>
              <a:path w="1795780">
                <a:moveTo>
                  <a:pt x="0" y="0"/>
                </a:moveTo>
                <a:lnTo>
                  <a:pt x="1795272" y="0"/>
                </a:lnTo>
              </a:path>
            </a:pathLst>
          </a:custGeom>
          <a:ln w="3175">
            <a:solidFill>
              <a:srgbClr val="000000"/>
            </a:solidFill>
          </a:ln>
        </p:spPr>
        <p:txBody>
          <a:bodyPr wrap="square" lIns="0" tIns="0" rIns="0" bIns="0" rtlCol="0"/>
          <a:lstStyle/>
          <a:p>
            <a:endParaRPr/>
          </a:p>
        </p:txBody>
      </p:sp>
      <p:graphicFrame>
        <p:nvGraphicFramePr>
          <p:cNvPr id="31" name="object 31"/>
          <p:cNvGraphicFramePr>
            <a:graphicFrameLocks noGrp="1"/>
          </p:cNvGraphicFramePr>
          <p:nvPr/>
        </p:nvGraphicFramePr>
        <p:xfrm>
          <a:off x="896111" y="6989064"/>
          <a:ext cx="272224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1372870">
                  <a:extLst>
                    <a:ext uri="{9D8B030D-6E8A-4147-A177-3AD203B41FA5}">
                      <a16:colId xmlns:a16="http://schemas.microsoft.com/office/drawing/2014/main" val="20001"/>
                    </a:ext>
                  </a:extLst>
                </a:gridCol>
                <a:gridCol w="878204">
                  <a:extLst>
                    <a:ext uri="{9D8B030D-6E8A-4147-A177-3AD203B41FA5}">
                      <a16:colId xmlns:a16="http://schemas.microsoft.com/office/drawing/2014/main" val="20002"/>
                    </a:ext>
                  </a:extLst>
                </a:gridCol>
                <a:gridCol w="327025">
                  <a:extLst>
                    <a:ext uri="{9D8B030D-6E8A-4147-A177-3AD203B41FA5}">
                      <a16:colId xmlns:a16="http://schemas.microsoft.com/office/drawing/2014/main" val="20003"/>
                    </a:ext>
                  </a:extLst>
                </a:gridCol>
              </a:tblGrid>
              <a:tr h="441960">
                <a:tc rowSpan="1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a:lnSpc>
                          <a:spcPct val="100000"/>
                        </a:lnSpc>
                        <a:spcBef>
                          <a:spcPts val="660"/>
                        </a:spcBef>
                      </a:pPr>
                      <a:r>
                        <a:rPr sz="900" b="1" spc="15" dirty="0">
                          <a:solidFill>
                            <a:srgbClr val="330066"/>
                          </a:solidFill>
                          <a:latin typeface="Times New Roman"/>
                          <a:cs typeface="Times New Roman"/>
                        </a:rPr>
                        <a:t>Gelir</a:t>
                      </a:r>
                      <a:r>
                        <a:rPr sz="900" b="1" spc="-10" dirty="0">
                          <a:solidFill>
                            <a:srgbClr val="330066"/>
                          </a:solidFill>
                          <a:latin typeface="Times New Roman"/>
                          <a:cs typeface="Times New Roman"/>
                        </a:rPr>
                        <a:t> </a:t>
                      </a:r>
                      <a:r>
                        <a:rPr sz="900" b="1" spc="15" dirty="0">
                          <a:solidFill>
                            <a:srgbClr val="330066"/>
                          </a:solidFill>
                          <a:latin typeface="Times New Roman"/>
                          <a:cs typeface="Times New Roman"/>
                        </a:rPr>
                        <a:t>Tablosu</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101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915"/>
                        </a:lnSpc>
                        <a:spcBef>
                          <a:spcPts val="170"/>
                        </a:spcBef>
                      </a:pPr>
                      <a:r>
                        <a:rPr sz="800" dirty="0">
                          <a:latin typeface="Times New Roman"/>
                          <a:cs typeface="Times New Roman"/>
                        </a:rPr>
                        <a:t>Net Satışlar</a:t>
                      </a:r>
                      <a:r>
                        <a:rPr sz="800" spc="50" dirty="0">
                          <a:latin typeface="Times New Roman"/>
                          <a:cs typeface="Times New Roman"/>
                        </a:rPr>
                        <a:t> </a:t>
                      </a:r>
                      <a:r>
                        <a:rPr sz="800" b="1" dirty="0">
                          <a:solidFill>
                            <a:srgbClr val="FF0000"/>
                          </a:solidFill>
                          <a:latin typeface="Times New Roman"/>
                          <a:cs typeface="Times New Roman"/>
                        </a:rPr>
                        <a:t>(TL)</a:t>
                      </a:r>
                      <a:endParaRPr sz="800">
                        <a:latin typeface="Times New Roman"/>
                        <a:cs typeface="Times New Roman"/>
                      </a:endParaRPr>
                    </a:p>
                  </a:txBody>
                  <a:tcPr marL="0" marR="0" marT="21590" marB="0">
                    <a:lnT w="3175">
                      <a:solidFill>
                        <a:srgbClr val="669999"/>
                      </a:solidFill>
                      <a:prstDash val="solid"/>
                    </a:lnT>
                  </a:tcPr>
                </a:tc>
                <a:tc>
                  <a:txBody>
                    <a:bodyPr/>
                    <a:lstStyle/>
                    <a:p>
                      <a:pPr marL="33020">
                        <a:lnSpc>
                          <a:spcPts val="915"/>
                        </a:lnSpc>
                        <a:spcBef>
                          <a:spcPts val="170"/>
                        </a:spcBef>
                      </a:pPr>
                      <a:r>
                        <a:rPr sz="800" dirty="0">
                          <a:latin typeface="Times New Roman"/>
                          <a:cs typeface="Times New Roman"/>
                        </a:rPr>
                        <a:t>1</a:t>
                      </a:r>
                      <a:endParaRPr sz="800">
                        <a:latin typeface="Times New Roman"/>
                        <a:cs typeface="Times New Roman"/>
                      </a:endParaRPr>
                    </a:p>
                  </a:txBody>
                  <a:tcPr marL="0" marR="0" marT="21590" marB="0">
                    <a:lnT w="3175">
                      <a:solidFill>
                        <a:srgbClr val="669999"/>
                      </a:solidFill>
                      <a:prstDash val="solid"/>
                    </a:lnT>
                  </a:tcPr>
                </a:tc>
                <a:tc rowSpan="11">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12496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885"/>
                        </a:lnSpc>
                        <a:tabLst>
                          <a:tab pos="1367790" algn="l"/>
                        </a:tabLst>
                      </a:pPr>
                      <a:r>
                        <a:rPr sz="800" u="sng" dirty="0">
                          <a:uFill>
                            <a:solidFill>
                              <a:srgbClr val="000000"/>
                            </a:solidFill>
                          </a:uFill>
                          <a:latin typeface="Times New Roman"/>
                          <a:cs typeface="Times New Roman"/>
                        </a:rPr>
                        <a:t>Satılan Malın</a:t>
                      </a:r>
                      <a:r>
                        <a:rPr sz="800" u="sng" spc="20" dirty="0">
                          <a:uFill>
                            <a:solidFill>
                              <a:srgbClr val="000000"/>
                            </a:solidFill>
                          </a:uFill>
                          <a:latin typeface="Times New Roman"/>
                          <a:cs typeface="Times New Roman"/>
                        </a:rPr>
                        <a:t> </a:t>
                      </a:r>
                      <a:r>
                        <a:rPr sz="800" u="sng" spc="-5" dirty="0">
                          <a:uFill>
                            <a:solidFill>
                              <a:srgbClr val="000000"/>
                            </a:solidFill>
                          </a:uFill>
                          <a:latin typeface="Times New Roman"/>
                          <a:cs typeface="Times New Roman"/>
                        </a:rPr>
                        <a:t>Maliyeti	</a:t>
                      </a:r>
                      <a:endParaRPr sz="800">
                        <a:latin typeface="Times New Roman"/>
                        <a:cs typeface="Times New Roman"/>
                      </a:endParaRPr>
                    </a:p>
                  </a:txBody>
                  <a:tcPr marL="0" marR="0" marT="0" marB="0"/>
                </a:tc>
                <a:tc>
                  <a:txBody>
                    <a:bodyPr/>
                    <a:lstStyle/>
                    <a:p>
                      <a:pPr marL="32384">
                        <a:lnSpc>
                          <a:spcPts val="885"/>
                        </a:lnSpc>
                      </a:pPr>
                      <a:r>
                        <a:rPr sz="800" u="sng" dirty="0">
                          <a:uFill>
                            <a:solidFill>
                              <a:srgbClr val="000000"/>
                            </a:solidFill>
                          </a:uFill>
                          <a:latin typeface="Times New Roman"/>
                          <a:cs typeface="Times New Roman"/>
                        </a:rPr>
                        <a:t>2</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r h="124979">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85"/>
                        </a:lnSpc>
                      </a:pPr>
                      <a:r>
                        <a:rPr sz="800" spc="5" dirty="0">
                          <a:solidFill>
                            <a:srgbClr val="00AFEF"/>
                          </a:solidFill>
                          <a:latin typeface="Times New Roman"/>
                          <a:cs typeface="Times New Roman"/>
                        </a:rPr>
                        <a:t>Brüt Satış Karı</a:t>
                      </a:r>
                      <a:endParaRPr sz="800">
                        <a:latin typeface="Times New Roman"/>
                        <a:cs typeface="Times New Roman"/>
                      </a:endParaRPr>
                    </a:p>
                  </a:txBody>
                  <a:tcPr marL="0" marR="0" marT="0" marB="0"/>
                </a:tc>
                <a:tc>
                  <a:txBody>
                    <a:bodyPr/>
                    <a:lstStyle/>
                    <a:p>
                      <a:pPr marL="32384">
                        <a:lnSpc>
                          <a:spcPts val="885"/>
                        </a:lnSpc>
                      </a:pPr>
                      <a:r>
                        <a:rPr sz="800" spc="5" dirty="0">
                          <a:solidFill>
                            <a:srgbClr val="00AFEF"/>
                          </a:solidFill>
                          <a:latin typeface="Times New Roman"/>
                          <a:cs typeface="Times New Roman"/>
                        </a:rPr>
                        <a:t>1 – 2 =</a:t>
                      </a:r>
                      <a:r>
                        <a:rPr sz="800" spc="-10" dirty="0">
                          <a:solidFill>
                            <a:srgbClr val="00AFEF"/>
                          </a:solidFill>
                          <a:latin typeface="Times New Roman"/>
                          <a:cs typeface="Times New Roman"/>
                        </a:rPr>
                        <a:t> </a:t>
                      </a:r>
                      <a:r>
                        <a:rPr sz="800" spc="5" dirty="0">
                          <a:solidFill>
                            <a:srgbClr val="00AFEF"/>
                          </a:solidFill>
                          <a:latin typeface="Times New Roman"/>
                          <a:cs typeface="Times New Roman"/>
                        </a:rPr>
                        <a:t>3</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125755">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90"/>
                        </a:lnSpc>
                      </a:pPr>
                      <a:r>
                        <a:rPr sz="800" spc="5" dirty="0">
                          <a:latin typeface="Times New Roman"/>
                          <a:cs typeface="Times New Roman"/>
                        </a:rPr>
                        <a:t>Satış </a:t>
                      </a:r>
                      <a:r>
                        <a:rPr sz="800" spc="10" dirty="0">
                          <a:latin typeface="Times New Roman"/>
                          <a:cs typeface="Times New Roman"/>
                        </a:rPr>
                        <a:t>&amp;</a:t>
                      </a:r>
                      <a:r>
                        <a:rPr sz="800" dirty="0">
                          <a:latin typeface="Times New Roman"/>
                          <a:cs typeface="Times New Roman"/>
                        </a:rPr>
                        <a:t> Pazarlama</a:t>
                      </a:r>
                      <a:endParaRPr sz="800">
                        <a:latin typeface="Times New Roman"/>
                        <a:cs typeface="Times New Roman"/>
                      </a:endParaRPr>
                    </a:p>
                  </a:txBody>
                  <a:tcPr marL="0" marR="0" marT="0" marB="0"/>
                </a:tc>
                <a:tc>
                  <a:txBody>
                    <a:bodyPr/>
                    <a:lstStyle/>
                    <a:p>
                      <a:pPr marL="32384">
                        <a:lnSpc>
                          <a:spcPts val="890"/>
                        </a:lnSpc>
                      </a:pPr>
                      <a:r>
                        <a:rPr sz="800" dirty="0">
                          <a:latin typeface="Times New Roman"/>
                          <a:cs typeface="Times New Roman"/>
                        </a:rPr>
                        <a:t>4</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4"/>
                  </a:ext>
                </a:extLst>
              </a:tr>
              <a:tr h="12572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90"/>
                        </a:lnSpc>
                      </a:pPr>
                      <a:r>
                        <a:rPr sz="800" dirty="0">
                          <a:latin typeface="Times New Roman"/>
                          <a:cs typeface="Times New Roman"/>
                        </a:rPr>
                        <a:t>Araştırma </a:t>
                      </a:r>
                      <a:r>
                        <a:rPr sz="800" spc="10" dirty="0">
                          <a:latin typeface="Times New Roman"/>
                          <a:cs typeface="Times New Roman"/>
                        </a:rPr>
                        <a:t>&amp;</a:t>
                      </a:r>
                      <a:r>
                        <a:rPr sz="800" spc="40" dirty="0">
                          <a:latin typeface="Times New Roman"/>
                          <a:cs typeface="Times New Roman"/>
                        </a:rPr>
                        <a:t> </a:t>
                      </a:r>
                      <a:r>
                        <a:rPr sz="800" dirty="0">
                          <a:latin typeface="Times New Roman"/>
                          <a:cs typeface="Times New Roman"/>
                        </a:rPr>
                        <a:t>Geliştirme</a:t>
                      </a:r>
                      <a:endParaRPr sz="800">
                        <a:latin typeface="Times New Roman"/>
                        <a:cs typeface="Times New Roman"/>
                      </a:endParaRPr>
                    </a:p>
                  </a:txBody>
                  <a:tcPr marL="0" marR="0" marT="0" marB="0"/>
                </a:tc>
                <a:tc>
                  <a:txBody>
                    <a:bodyPr/>
                    <a:lstStyle/>
                    <a:p>
                      <a:pPr marL="32384">
                        <a:lnSpc>
                          <a:spcPts val="890"/>
                        </a:lnSpc>
                      </a:pPr>
                      <a:r>
                        <a:rPr sz="800" dirty="0">
                          <a:latin typeface="Times New Roman"/>
                          <a:cs typeface="Times New Roman"/>
                        </a:rPr>
                        <a:t>5</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5"/>
                  </a:ext>
                </a:extLst>
              </a:tr>
              <a:tr h="124948">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ts val="885"/>
                        </a:lnSpc>
                        <a:tabLst>
                          <a:tab pos="1367790" algn="l"/>
                        </a:tabLst>
                      </a:pPr>
                      <a:r>
                        <a:rPr sz="800" u="sng" spc="-5" dirty="0">
                          <a:uFill>
                            <a:solidFill>
                              <a:srgbClr val="000000"/>
                            </a:solidFill>
                          </a:uFill>
                          <a:latin typeface="Times New Roman"/>
                          <a:cs typeface="Times New Roman"/>
                        </a:rPr>
                        <a:t>Genel </a:t>
                      </a:r>
                      <a:r>
                        <a:rPr sz="800" u="sng" dirty="0">
                          <a:uFill>
                            <a:solidFill>
                              <a:srgbClr val="000000"/>
                            </a:solidFill>
                          </a:uFill>
                          <a:latin typeface="Times New Roman"/>
                          <a:cs typeface="Times New Roman"/>
                        </a:rPr>
                        <a:t>Yönetim	</a:t>
                      </a:r>
                      <a:endParaRPr sz="800">
                        <a:latin typeface="Times New Roman"/>
                        <a:cs typeface="Times New Roman"/>
                      </a:endParaRPr>
                    </a:p>
                  </a:txBody>
                  <a:tcPr marL="0" marR="0" marT="0" marB="0"/>
                </a:tc>
                <a:tc>
                  <a:txBody>
                    <a:bodyPr/>
                    <a:lstStyle/>
                    <a:p>
                      <a:pPr marL="32384">
                        <a:lnSpc>
                          <a:spcPts val="885"/>
                        </a:lnSpc>
                      </a:pPr>
                      <a:r>
                        <a:rPr sz="800" u="sng" dirty="0">
                          <a:uFill>
                            <a:solidFill>
                              <a:srgbClr val="000000"/>
                            </a:solidFill>
                          </a:uFill>
                          <a:latin typeface="Times New Roman"/>
                          <a:cs typeface="Times New Roman"/>
                        </a:rPr>
                        <a:t>6</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12496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85"/>
                        </a:lnSpc>
                      </a:pPr>
                      <a:r>
                        <a:rPr sz="800" spc="-5" dirty="0">
                          <a:solidFill>
                            <a:srgbClr val="00AFEF"/>
                          </a:solidFill>
                          <a:latin typeface="Times New Roman"/>
                          <a:cs typeface="Times New Roman"/>
                        </a:rPr>
                        <a:t>Faaliyet</a:t>
                      </a:r>
                      <a:r>
                        <a:rPr sz="800" spc="65" dirty="0">
                          <a:solidFill>
                            <a:srgbClr val="00AFEF"/>
                          </a:solidFill>
                          <a:latin typeface="Times New Roman"/>
                          <a:cs typeface="Times New Roman"/>
                        </a:rPr>
                        <a:t> </a:t>
                      </a:r>
                      <a:r>
                        <a:rPr sz="800" spc="-5" dirty="0">
                          <a:solidFill>
                            <a:srgbClr val="00AFEF"/>
                          </a:solidFill>
                          <a:latin typeface="Times New Roman"/>
                          <a:cs typeface="Times New Roman"/>
                        </a:rPr>
                        <a:t>Giderleri</a:t>
                      </a:r>
                      <a:endParaRPr sz="800">
                        <a:latin typeface="Times New Roman"/>
                        <a:cs typeface="Times New Roman"/>
                      </a:endParaRPr>
                    </a:p>
                  </a:txBody>
                  <a:tcPr marL="0" marR="0" marT="0" marB="0"/>
                </a:tc>
                <a:tc>
                  <a:txBody>
                    <a:bodyPr/>
                    <a:lstStyle/>
                    <a:p>
                      <a:pPr marL="32384">
                        <a:lnSpc>
                          <a:spcPts val="885"/>
                        </a:lnSpc>
                      </a:pPr>
                      <a:r>
                        <a:rPr sz="800" spc="5" dirty="0">
                          <a:solidFill>
                            <a:srgbClr val="00AFEF"/>
                          </a:solidFill>
                          <a:latin typeface="Times New Roman"/>
                          <a:cs typeface="Times New Roman"/>
                        </a:rPr>
                        <a:t>4 + 5 + 6 =</a:t>
                      </a:r>
                      <a:r>
                        <a:rPr sz="800" spc="-30" dirty="0">
                          <a:solidFill>
                            <a:srgbClr val="00AFEF"/>
                          </a:solidFill>
                          <a:latin typeface="Times New Roman"/>
                          <a:cs typeface="Times New Roman"/>
                        </a:rPr>
                        <a:t> </a:t>
                      </a:r>
                      <a:r>
                        <a:rPr sz="800" spc="5" dirty="0">
                          <a:solidFill>
                            <a:srgbClr val="00AFEF"/>
                          </a:solidFill>
                          <a:latin typeface="Times New Roman"/>
                          <a:cs typeface="Times New Roman"/>
                        </a:rPr>
                        <a:t>7</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r h="12499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85"/>
                        </a:lnSpc>
                      </a:pPr>
                      <a:r>
                        <a:rPr sz="800" spc="-5" dirty="0">
                          <a:solidFill>
                            <a:srgbClr val="00AFEF"/>
                          </a:solidFill>
                          <a:latin typeface="Times New Roman"/>
                          <a:cs typeface="Times New Roman"/>
                        </a:rPr>
                        <a:t>Faaliyet</a:t>
                      </a:r>
                      <a:r>
                        <a:rPr sz="800" spc="65" dirty="0">
                          <a:solidFill>
                            <a:srgbClr val="00AFEF"/>
                          </a:solidFill>
                          <a:latin typeface="Times New Roman"/>
                          <a:cs typeface="Times New Roman"/>
                        </a:rPr>
                        <a:t> </a:t>
                      </a:r>
                      <a:r>
                        <a:rPr sz="800" spc="5" dirty="0">
                          <a:solidFill>
                            <a:srgbClr val="00AFEF"/>
                          </a:solidFill>
                          <a:latin typeface="Times New Roman"/>
                          <a:cs typeface="Times New Roman"/>
                        </a:rPr>
                        <a:t>Karı</a:t>
                      </a:r>
                      <a:endParaRPr sz="800">
                        <a:latin typeface="Times New Roman"/>
                        <a:cs typeface="Times New Roman"/>
                      </a:endParaRPr>
                    </a:p>
                  </a:txBody>
                  <a:tcPr marL="0" marR="0" marT="0" marB="0"/>
                </a:tc>
                <a:tc>
                  <a:txBody>
                    <a:bodyPr/>
                    <a:lstStyle/>
                    <a:p>
                      <a:pPr marL="32384">
                        <a:lnSpc>
                          <a:spcPts val="885"/>
                        </a:lnSpc>
                      </a:pPr>
                      <a:r>
                        <a:rPr sz="800" spc="5" dirty="0">
                          <a:solidFill>
                            <a:srgbClr val="00AFEF"/>
                          </a:solidFill>
                          <a:latin typeface="Times New Roman"/>
                          <a:cs typeface="Times New Roman"/>
                        </a:rPr>
                        <a:t>3 – 7 =</a:t>
                      </a:r>
                      <a:r>
                        <a:rPr sz="800" spc="-10" dirty="0">
                          <a:solidFill>
                            <a:srgbClr val="00AFEF"/>
                          </a:solidFill>
                          <a:latin typeface="Times New Roman"/>
                          <a:cs typeface="Times New Roman"/>
                        </a:rPr>
                        <a:t> </a:t>
                      </a:r>
                      <a:r>
                        <a:rPr sz="800" spc="5" dirty="0">
                          <a:solidFill>
                            <a:srgbClr val="00AFEF"/>
                          </a:solidFill>
                          <a:latin typeface="Times New Roman"/>
                          <a:cs typeface="Times New Roman"/>
                        </a:rPr>
                        <a:t>8</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r h="12498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85"/>
                        </a:lnSpc>
                      </a:pPr>
                      <a:r>
                        <a:rPr sz="800" dirty="0">
                          <a:latin typeface="Times New Roman"/>
                          <a:cs typeface="Times New Roman"/>
                        </a:rPr>
                        <a:t>Faiz</a:t>
                      </a:r>
                      <a:r>
                        <a:rPr sz="800" spc="25" dirty="0">
                          <a:latin typeface="Times New Roman"/>
                          <a:cs typeface="Times New Roman"/>
                        </a:rPr>
                        <a:t> </a:t>
                      </a:r>
                      <a:r>
                        <a:rPr sz="800" spc="-5" dirty="0">
                          <a:latin typeface="Times New Roman"/>
                          <a:cs typeface="Times New Roman"/>
                        </a:rPr>
                        <a:t>Gelirleri</a:t>
                      </a:r>
                      <a:endParaRPr sz="800">
                        <a:latin typeface="Times New Roman"/>
                        <a:cs typeface="Times New Roman"/>
                      </a:endParaRPr>
                    </a:p>
                  </a:txBody>
                  <a:tcPr marL="0" marR="0" marT="0" marB="0"/>
                </a:tc>
                <a:tc>
                  <a:txBody>
                    <a:bodyPr/>
                    <a:lstStyle/>
                    <a:p>
                      <a:pPr marL="32384">
                        <a:lnSpc>
                          <a:spcPts val="885"/>
                        </a:lnSpc>
                      </a:pPr>
                      <a:r>
                        <a:rPr sz="800" dirty="0">
                          <a:latin typeface="Times New Roman"/>
                          <a:cs typeface="Times New Roman"/>
                        </a:rPr>
                        <a:t>9</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9"/>
                  </a:ext>
                </a:extLst>
              </a:tr>
              <a:tr h="12496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885"/>
                        </a:lnSpc>
                      </a:pPr>
                      <a:r>
                        <a:rPr sz="800" spc="5" dirty="0">
                          <a:latin typeface="Times New Roman"/>
                          <a:cs typeface="Times New Roman"/>
                        </a:rPr>
                        <a:t>Dönem Karına </a:t>
                      </a:r>
                      <a:r>
                        <a:rPr sz="800" dirty="0">
                          <a:latin typeface="Times New Roman"/>
                          <a:cs typeface="Times New Roman"/>
                        </a:rPr>
                        <a:t>İlişkin</a:t>
                      </a:r>
                      <a:r>
                        <a:rPr sz="800" spc="45" dirty="0">
                          <a:latin typeface="Times New Roman"/>
                          <a:cs typeface="Times New Roman"/>
                        </a:rPr>
                        <a:t> </a:t>
                      </a:r>
                      <a:r>
                        <a:rPr sz="800" spc="-5" dirty="0">
                          <a:latin typeface="Times New Roman"/>
                          <a:cs typeface="Times New Roman"/>
                        </a:rPr>
                        <a:t>Vergiler</a:t>
                      </a:r>
                      <a:endParaRPr sz="800">
                        <a:latin typeface="Times New Roman"/>
                        <a:cs typeface="Times New Roman"/>
                      </a:endParaRPr>
                    </a:p>
                  </a:txBody>
                  <a:tcPr marL="0" marR="0" marT="0" marB="0"/>
                </a:tc>
                <a:tc>
                  <a:txBody>
                    <a:bodyPr/>
                    <a:lstStyle/>
                    <a:p>
                      <a:pPr marL="32384">
                        <a:lnSpc>
                          <a:spcPts val="885"/>
                        </a:lnSpc>
                      </a:pPr>
                      <a:r>
                        <a:rPr sz="800" spc="5" dirty="0">
                          <a:latin typeface="Times New Roman"/>
                          <a:cs typeface="Times New Roman"/>
                        </a:rPr>
                        <a:t>10</a:t>
                      </a:r>
                      <a:endParaRPr sz="800">
                        <a:latin typeface="Times New Roman"/>
                        <a:cs typeface="Times New Roman"/>
                      </a:endParaRPr>
                    </a:p>
                  </a:txBody>
                  <a:tcPr marL="0" marR="0" marT="0" marB="0"/>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0"/>
                  </a:ext>
                </a:extLst>
              </a:tr>
              <a:tr h="278714">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marR="30480">
                        <a:lnSpc>
                          <a:spcPts val="925"/>
                        </a:lnSpc>
                      </a:pPr>
                      <a:r>
                        <a:rPr sz="800" dirty="0">
                          <a:solidFill>
                            <a:srgbClr val="00AFEF"/>
                          </a:solidFill>
                          <a:latin typeface="Times New Roman"/>
                          <a:cs typeface="Times New Roman"/>
                        </a:rPr>
                        <a:t>Net </a:t>
                      </a:r>
                      <a:r>
                        <a:rPr sz="800" spc="-5" dirty="0">
                          <a:solidFill>
                            <a:srgbClr val="00AFEF"/>
                          </a:solidFill>
                          <a:latin typeface="Times New Roman"/>
                          <a:cs typeface="Times New Roman"/>
                        </a:rPr>
                        <a:t>Gelir</a:t>
                      </a:r>
                      <a:r>
                        <a:rPr sz="800" spc="65" dirty="0">
                          <a:solidFill>
                            <a:srgbClr val="00AFEF"/>
                          </a:solidFill>
                          <a:latin typeface="Times New Roman"/>
                          <a:cs typeface="Times New Roman"/>
                        </a:rPr>
                        <a:t> </a:t>
                      </a:r>
                      <a:r>
                        <a:rPr sz="800" b="1" dirty="0">
                          <a:solidFill>
                            <a:srgbClr val="FF0000"/>
                          </a:solidFill>
                          <a:latin typeface="Times New Roman"/>
                          <a:cs typeface="Times New Roman"/>
                        </a:rPr>
                        <a:t>(TL)</a:t>
                      </a:r>
                      <a:endParaRPr sz="800">
                        <a:latin typeface="Times New Roman"/>
                        <a:cs typeface="Times New Roman"/>
                      </a:endParaRPr>
                    </a:p>
                  </a:txBody>
                  <a:tcPr marL="0" marR="0" marT="0" marB="0">
                    <a:lnB w="12700">
                      <a:solidFill>
                        <a:srgbClr val="000000"/>
                      </a:solidFill>
                      <a:prstDash val="solid"/>
                    </a:lnB>
                  </a:tcPr>
                </a:tc>
                <a:tc>
                  <a:txBody>
                    <a:bodyPr/>
                    <a:lstStyle/>
                    <a:p>
                      <a:pPr marL="33020">
                        <a:lnSpc>
                          <a:spcPts val="925"/>
                        </a:lnSpc>
                      </a:pPr>
                      <a:r>
                        <a:rPr sz="800" spc="5" dirty="0">
                          <a:solidFill>
                            <a:srgbClr val="00AFEF"/>
                          </a:solidFill>
                          <a:latin typeface="Times New Roman"/>
                          <a:cs typeface="Times New Roman"/>
                        </a:rPr>
                        <a:t>8 + 9 – 10 =</a:t>
                      </a:r>
                      <a:r>
                        <a:rPr sz="800" spc="-30" dirty="0">
                          <a:solidFill>
                            <a:srgbClr val="00AFEF"/>
                          </a:solidFill>
                          <a:latin typeface="Times New Roman"/>
                          <a:cs typeface="Times New Roman"/>
                        </a:rPr>
                        <a:t> </a:t>
                      </a:r>
                      <a:r>
                        <a:rPr sz="800" spc="5" dirty="0">
                          <a:solidFill>
                            <a:srgbClr val="00AFEF"/>
                          </a:solidFill>
                          <a:latin typeface="Times New Roman"/>
                          <a:cs typeface="Times New Roman"/>
                        </a:rPr>
                        <a:t>11</a:t>
                      </a:r>
                      <a:endParaRPr sz="800">
                        <a:latin typeface="Times New Roman"/>
                        <a:cs typeface="Times New Roman"/>
                      </a:endParaRPr>
                    </a:p>
                  </a:txBody>
                  <a:tcPr marL="0" marR="0" marT="0" marB="0">
                    <a:lnB w="12700">
                      <a:solidFill>
                        <a:srgbClr val="000000"/>
                      </a:solidFill>
                      <a:prstDash val="solid"/>
                    </a:lnB>
                  </a:tcPr>
                </a:tc>
                <a:tc vMerge="1">
                  <a:txBody>
                    <a:bodyPr/>
                    <a:lstStyle/>
                    <a:p>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bl>
          </a:graphicData>
        </a:graphic>
      </p:graphicFrame>
      <p:sp>
        <p:nvSpPr>
          <p:cNvPr id="32" name="object 32"/>
          <p:cNvSpPr/>
          <p:nvPr/>
        </p:nvSpPr>
        <p:spPr>
          <a:xfrm>
            <a:off x="6373367" y="7034783"/>
            <a:ext cx="233171" cy="379476"/>
          </a:xfrm>
          <a:prstGeom prst="rect">
            <a:avLst/>
          </a:prstGeom>
          <a:blipFill>
            <a:blip r:embed="rId9" cstate="print"/>
            <a:stretch>
              <a:fillRect/>
            </a:stretch>
          </a:blipFill>
        </p:spPr>
        <p:txBody>
          <a:bodyPr wrap="square" lIns="0" tIns="0" rIns="0" bIns="0" rtlCol="0"/>
          <a:lstStyle/>
          <a:p>
            <a:endParaRPr/>
          </a:p>
        </p:txBody>
      </p:sp>
      <p:graphicFrame>
        <p:nvGraphicFramePr>
          <p:cNvPr id="33" name="object 33"/>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000">
                        <a:latin typeface="Times New Roman"/>
                        <a:cs typeface="Times New Roman"/>
                      </a:endParaRPr>
                    </a:p>
                    <a:p>
                      <a:pPr marL="27305">
                        <a:lnSpc>
                          <a:spcPct val="100000"/>
                        </a:lnSpc>
                      </a:pPr>
                      <a:r>
                        <a:rPr sz="900" b="1" spc="15" dirty="0">
                          <a:solidFill>
                            <a:srgbClr val="330066"/>
                          </a:solidFill>
                          <a:latin typeface="Times New Roman"/>
                          <a:cs typeface="Times New Roman"/>
                        </a:rPr>
                        <a:t>Gelir</a:t>
                      </a:r>
                      <a:r>
                        <a:rPr sz="900" b="1" spc="-10" dirty="0">
                          <a:solidFill>
                            <a:srgbClr val="330066"/>
                          </a:solidFill>
                          <a:latin typeface="Times New Roman"/>
                          <a:cs typeface="Times New Roman"/>
                        </a:rPr>
                        <a:t> </a:t>
                      </a:r>
                      <a:r>
                        <a:rPr sz="900" b="1" spc="15" dirty="0">
                          <a:solidFill>
                            <a:srgbClr val="330066"/>
                          </a:solidFill>
                          <a:latin typeface="Times New Roman"/>
                          <a:cs typeface="Times New Roman"/>
                        </a:rPr>
                        <a:t>Tablosu</a:t>
                      </a:r>
                      <a:endParaRPr sz="900">
                        <a:latin typeface="Times New Roman"/>
                        <a:cs typeface="Times New Roman"/>
                      </a:endParaRPr>
                    </a:p>
                  </a:txBody>
                  <a:tcPr marL="0" marR="0" marT="127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127635" indent="-100965">
                        <a:lnSpc>
                          <a:spcPct val="100000"/>
                        </a:lnSpc>
                        <a:spcBef>
                          <a:spcPts val="545"/>
                        </a:spcBef>
                        <a:buClr>
                          <a:srgbClr val="330066"/>
                        </a:buClr>
                        <a:buSzPct val="68750"/>
                        <a:buFont typeface="Wingdings"/>
                        <a:buChar char=""/>
                        <a:tabLst>
                          <a:tab pos="128270" algn="l"/>
                        </a:tabLst>
                      </a:pPr>
                      <a:r>
                        <a:rPr sz="800" spc="5" dirty="0">
                          <a:latin typeface="Times New Roman"/>
                          <a:cs typeface="Times New Roman"/>
                        </a:rPr>
                        <a:t>Muhasebenin </a:t>
                      </a:r>
                      <a:r>
                        <a:rPr sz="800" b="1" spc="5" dirty="0">
                          <a:latin typeface="Times New Roman"/>
                          <a:cs typeface="Times New Roman"/>
                        </a:rPr>
                        <a:t>ikinci temel eşitliğini </a:t>
                      </a:r>
                      <a:r>
                        <a:rPr sz="800" dirty="0">
                          <a:latin typeface="Times New Roman"/>
                          <a:cs typeface="Times New Roman"/>
                        </a:rPr>
                        <a:t>belli </a:t>
                      </a:r>
                      <a:r>
                        <a:rPr sz="800" spc="5" dirty="0">
                          <a:latin typeface="Times New Roman"/>
                          <a:cs typeface="Times New Roman"/>
                        </a:rPr>
                        <a:t>bir</a:t>
                      </a:r>
                      <a:r>
                        <a:rPr sz="800" spc="110" dirty="0">
                          <a:latin typeface="Times New Roman"/>
                          <a:cs typeface="Times New Roman"/>
                        </a:rPr>
                        <a:t> </a:t>
                      </a:r>
                      <a:r>
                        <a:rPr sz="800" spc="10" dirty="0">
                          <a:latin typeface="Times New Roman"/>
                          <a:cs typeface="Times New Roman"/>
                        </a:rPr>
                        <a:t>dönem</a:t>
                      </a:r>
                      <a:endParaRPr sz="800">
                        <a:latin typeface="Times New Roman"/>
                        <a:cs typeface="Times New Roman"/>
                      </a:endParaRPr>
                    </a:p>
                    <a:p>
                      <a:pPr marL="127635">
                        <a:lnSpc>
                          <a:spcPct val="100000"/>
                        </a:lnSpc>
                        <a:spcBef>
                          <a:spcPts val="20"/>
                        </a:spcBef>
                      </a:pPr>
                      <a:r>
                        <a:rPr sz="800" i="1" dirty="0">
                          <a:latin typeface="Times New Roman"/>
                          <a:cs typeface="Times New Roman"/>
                        </a:rPr>
                        <a:t>(aylık, </a:t>
                      </a:r>
                      <a:r>
                        <a:rPr sz="800" i="1" spc="5" dirty="0">
                          <a:latin typeface="Times New Roman"/>
                          <a:cs typeface="Times New Roman"/>
                        </a:rPr>
                        <a:t>üç </a:t>
                      </a:r>
                      <a:r>
                        <a:rPr sz="800" i="1" dirty="0">
                          <a:latin typeface="Times New Roman"/>
                          <a:cs typeface="Times New Roman"/>
                        </a:rPr>
                        <a:t>aylık, </a:t>
                      </a:r>
                      <a:r>
                        <a:rPr sz="800" i="1" spc="5" dirty="0">
                          <a:latin typeface="Times New Roman"/>
                          <a:cs typeface="Times New Roman"/>
                        </a:rPr>
                        <a:t>altı </a:t>
                      </a:r>
                      <a:r>
                        <a:rPr sz="800" i="1" dirty="0">
                          <a:latin typeface="Times New Roman"/>
                          <a:cs typeface="Times New Roman"/>
                        </a:rPr>
                        <a:t>aylık, yıllık) </a:t>
                      </a:r>
                      <a:r>
                        <a:rPr sz="800" dirty="0">
                          <a:latin typeface="Times New Roman"/>
                          <a:cs typeface="Times New Roman"/>
                        </a:rPr>
                        <a:t>için ortaya</a:t>
                      </a:r>
                      <a:r>
                        <a:rPr sz="800" spc="120" dirty="0">
                          <a:latin typeface="Times New Roman"/>
                          <a:cs typeface="Times New Roman"/>
                        </a:rPr>
                        <a:t> </a:t>
                      </a:r>
                      <a:r>
                        <a:rPr sz="800" dirty="0">
                          <a:latin typeface="Times New Roman"/>
                          <a:cs typeface="Times New Roman"/>
                        </a:rPr>
                        <a:t>koyar;</a:t>
                      </a:r>
                      <a:endParaRPr sz="800">
                        <a:latin typeface="Times New Roman"/>
                        <a:cs typeface="Times New Roman"/>
                      </a:endParaRPr>
                    </a:p>
                    <a:p>
                      <a:pPr>
                        <a:lnSpc>
                          <a:spcPct val="100000"/>
                        </a:lnSpc>
                        <a:spcBef>
                          <a:spcPts val="30"/>
                        </a:spcBef>
                      </a:pPr>
                      <a:endParaRPr sz="850">
                        <a:latin typeface="Times New Roman"/>
                        <a:cs typeface="Times New Roman"/>
                      </a:endParaRPr>
                    </a:p>
                    <a:p>
                      <a:pPr marL="295275">
                        <a:lnSpc>
                          <a:spcPct val="100000"/>
                        </a:lnSpc>
                        <a:spcBef>
                          <a:spcPts val="5"/>
                        </a:spcBef>
                      </a:pPr>
                      <a:r>
                        <a:rPr sz="800" b="1" spc="5" dirty="0">
                          <a:solidFill>
                            <a:srgbClr val="00AF50"/>
                          </a:solidFill>
                          <a:latin typeface="Times New Roman"/>
                          <a:cs typeface="Times New Roman"/>
                        </a:rPr>
                        <a:t>Satışlar </a:t>
                      </a:r>
                      <a:r>
                        <a:rPr sz="800" b="1" spc="5" dirty="0">
                          <a:latin typeface="Times New Roman"/>
                          <a:cs typeface="Times New Roman"/>
                        </a:rPr>
                        <a:t>– </a:t>
                      </a:r>
                      <a:r>
                        <a:rPr sz="800" b="1" spc="5" dirty="0">
                          <a:solidFill>
                            <a:srgbClr val="FF0000"/>
                          </a:solidFill>
                          <a:latin typeface="Times New Roman"/>
                          <a:cs typeface="Times New Roman"/>
                        </a:rPr>
                        <a:t>Maliyet </a:t>
                      </a:r>
                      <a:r>
                        <a:rPr sz="800" b="1" spc="10" dirty="0">
                          <a:latin typeface="Times New Roman"/>
                          <a:cs typeface="Times New Roman"/>
                        </a:rPr>
                        <a:t>&amp; </a:t>
                      </a:r>
                      <a:r>
                        <a:rPr sz="800" b="1" spc="5" dirty="0">
                          <a:solidFill>
                            <a:srgbClr val="FFBF00"/>
                          </a:solidFill>
                          <a:latin typeface="Times New Roman"/>
                          <a:cs typeface="Times New Roman"/>
                        </a:rPr>
                        <a:t>Giderler </a:t>
                      </a:r>
                      <a:r>
                        <a:rPr sz="800" b="1" spc="5" dirty="0">
                          <a:latin typeface="Times New Roman"/>
                          <a:cs typeface="Times New Roman"/>
                        </a:rPr>
                        <a:t>=</a:t>
                      </a:r>
                      <a:r>
                        <a:rPr sz="800" b="1" spc="10" dirty="0">
                          <a:latin typeface="Times New Roman"/>
                          <a:cs typeface="Times New Roman"/>
                        </a:rPr>
                        <a:t> </a:t>
                      </a:r>
                      <a:r>
                        <a:rPr sz="800" b="1" spc="5" dirty="0">
                          <a:solidFill>
                            <a:srgbClr val="850AFF"/>
                          </a:solidFill>
                          <a:latin typeface="Times New Roman"/>
                          <a:cs typeface="Times New Roman"/>
                        </a:rPr>
                        <a:t>Gelir</a:t>
                      </a:r>
                      <a:endParaRPr sz="800">
                        <a:latin typeface="Times New Roman"/>
                        <a:cs typeface="Times New Roman"/>
                      </a:endParaRPr>
                    </a:p>
                    <a:p>
                      <a:pPr>
                        <a:lnSpc>
                          <a:spcPct val="100000"/>
                        </a:lnSpc>
                        <a:spcBef>
                          <a:spcPts val="15"/>
                        </a:spcBef>
                      </a:pPr>
                      <a:endParaRPr sz="850">
                        <a:latin typeface="Times New Roman"/>
                        <a:cs typeface="Times New Roman"/>
                      </a:endParaRPr>
                    </a:p>
                    <a:p>
                      <a:pPr marL="127635" marR="145415" indent="-100965">
                        <a:lnSpc>
                          <a:spcPct val="102600"/>
                        </a:lnSpc>
                        <a:buClr>
                          <a:srgbClr val="330066"/>
                        </a:buClr>
                        <a:buSzPct val="68750"/>
                        <a:buFont typeface="Wingdings"/>
                        <a:buChar char=""/>
                        <a:tabLst>
                          <a:tab pos="128270" algn="l"/>
                        </a:tabLst>
                      </a:pPr>
                      <a:r>
                        <a:rPr sz="800" dirty="0">
                          <a:latin typeface="Times New Roman"/>
                          <a:cs typeface="Times New Roman"/>
                        </a:rPr>
                        <a:t>İşletmenin </a:t>
                      </a:r>
                      <a:r>
                        <a:rPr sz="800" b="1" dirty="0">
                          <a:latin typeface="Times New Roman"/>
                          <a:cs typeface="Times New Roman"/>
                        </a:rPr>
                        <a:t>sağlığı </a:t>
                      </a:r>
                      <a:r>
                        <a:rPr sz="800" dirty="0">
                          <a:latin typeface="Times New Roman"/>
                          <a:cs typeface="Times New Roman"/>
                        </a:rPr>
                        <a:t>(karlılığı) </a:t>
                      </a:r>
                      <a:r>
                        <a:rPr sz="800" spc="5" dirty="0">
                          <a:latin typeface="Times New Roman"/>
                          <a:cs typeface="Times New Roman"/>
                        </a:rPr>
                        <a:t>konusunda önemli bir  bakış </a:t>
                      </a:r>
                      <a:r>
                        <a:rPr sz="800" dirty="0">
                          <a:latin typeface="Times New Roman"/>
                          <a:cs typeface="Times New Roman"/>
                        </a:rPr>
                        <a:t>açısı kazandırır. Ancak her </a:t>
                      </a:r>
                      <a:r>
                        <a:rPr sz="800" spc="-5" dirty="0">
                          <a:latin typeface="Times New Roman"/>
                          <a:cs typeface="Times New Roman"/>
                        </a:rPr>
                        <a:t>şeyi</a:t>
                      </a:r>
                      <a:r>
                        <a:rPr sz="800" spc="150" dirty="0">
                          <a:latin typeface="Times New Roman"/>
                          <a:cs typeface="Times New Roman"/>
                        </a:rPr>
                        <a:t> </a:t>
                      </a:r>
                      <a:r>
                        <a:rPr sz="800" dirty="0">
                          <a:latin typeface="Times New Roman"/>
                          <a:cs typeface="Times New Roman"/>
                        </a:rPr>
                        <a:t>söyleyemez.</a:t>
                      </a:r>
                      <a:endParaRPr sz="800">
                        <a:latin typeface="Times New Roman"/>
                        <a:cs typeface="Times New Roman"/>
                      </a:endParaRPr>
                    </a:p>
                    <a:p>
                      <a:pPr>
                        <a:lnSpc>
                          <a:spcPct val="100000"/>
                        </a:lnSpc>
                        <a:spcBef>
                          <a:spcPts val="5"/>
                        </a:spcBef>
                        <a:buClr>
                          <a:srgbClr val="330066"/>
                        </a:buClr>
                        <a:buFont typeface="Wingdings"/>
                        <a:buChar char=""/>
                      </a:pPr>
                      <a:endParaRPr sz="850">
                        <a:latin typeface="Times New Roman"/>
                        <a:cs typeface="Times New Roman"/>
                      </a:endParaRPr>
                    </a:p>
                    <a:p>
                      <a:pPr marL="127635" marR="144145" indent="-100965">
                        <a:lnSpc>
                          <a:spcPct val="102499"/>
                        </a:lnSpc>
                        <a:buClr>
                          <a:srgbClr val="330066"/>
                        </a:buClr>
                        <a:buSzPct val="68750"/>
                        <a:buFont typeface="Wingdings"/>
                        <a:buChar char=""/>
                        <a:tabLst>
                          <a:tab pos="128270" algn="l"/>
                        </a:tabLst>
                      </a:pPr>
                      <a:r>
                        <a:rPr sz="800" dirty="0">
                          <a:latin typeface="Times New Roman"/>
                          <a:cs typeface="Times New Roman"/>
                        </a:rPr>
                        <a:t>Belirli </a:t>
                      </a:r>
                      <a:r>
                        <a:rPr sz="800" spc="5" dirty="0">
                          <a:latin typeface="Times New Roman"/>
                          <a:cs typeface="Times New Roman"/>
                        </a:rPr>
                        <a:t>bir </a:t>
                      </a:r>
                      <a:r>
                        <a:rPr sz="800" spc="10" dirty="0">
                          <a:latin typeface="Times New Roman"/>
                          <a:cs typeface="Times New Roman"/>
                        </a:rPr>
                        <a:t>dönem </a:t>
                      </a:r>
                      <a:r>
                        <a:rPr sz="800" spc="5" dirty="0">
                          <a:latin typeface="Times New Roman"/>
                          <a:cs typeface="Times New Roman"/>
                        </a:rPr>
                        <a:t>boyunca </a:t>
                      </a:r>
                      <a:r>
                        <a:rPr sz="800" b="1" spc="5" dirty="0">
                          <a:latin typeface="Times New Roman"/>
                          <a:cs typeface="Times New Roman"/>
                        </a:rPr>
                        <a:t>iş </a:t>
                      </a:r>
                      <a:r>
                        <a:rPr sz="800" b="1" spc="10" dirty="0">
                          <a:latin typeface="Times New Roman"/>
                          <a:cs typeface="Times New Roman"/>
                        </a:rPr>
                        <a:t>yapma </a:t>
                      </a:r>
                      <a:r>
                        <a:rPr sz="800" spc="5" dirty="0">
                          <a:latin typeface="Times New Roman"/>
                          <a:cs typeface="Times New Roman"/>
                        </a:rPr>
                        <a:t>ve </a:t>
                      </a:r>
                      <a:r>
                        <a:rPr sz="800" b="1" spc="5" dirty="0">
                          <a:latin typeface="Times New Roman"/>
                          <a:cs typeface="Times New Roman"/>
                        </a:rPr>
                        <a:t>satış  faaliyetlerini</a:t>
                      </a:r>
                      <a:r>
                        <a:rPr sz="800" b="1" dirty="0">
                          <a:latin typeface="Times New Roman"/>
                          <a:cs typeface="Times New Roman"/>
                        </a:rPr>
                        <a:t> </a:t>
                      </a:r>
                      <a:r>
                        <a:rPr sz="800" dirty="0">
                          <a:latin typeface="Times New Roman"/>
                          <a:cs typeface="Times New Roman"/>
                        </a:rPr>
                        <a:t>raporlar.</a:t>
                      </a:r>
                      <a:endParaRPr sz="800">
                        <a:latin typeface="Times New Roman"/>
                        <a:cs typeface="Times New Roman"/>
                      </a:endParaRPr>
                    </a:p>
                  </a:txBody>
                  <a:tcPr marL="0" marR="0" marT="6921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4" name="object 34"/>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8</a:t>
            </a:fld>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965" y="801090"/>
            <a:ext cx="77787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a:cs typeface="Arial"/>
              </a:rPr>
              <a:t>24.11.2017</a:t>
            </a:r>
            <a:endParaRPr sz="1200">
              <a:latin typeface="Arial"/>
              <a:cs typeface="Arial"/>
            </a:endParaRPr>
          </a:p>
        </p:txBody>
      </p:sp>
      <p:sp>
        <p:nvSpPr>
          <p:cNvPr id="3" name="object 3"/>
          <p:cNvSpPr/>
          <p:nvPr/>
        </p:nvSpPr>
        <p:spPr>
          <a:xfrm>
            <a:off x="3287267" y="1732787"/>
            <a:ext cx="233172" cy="3794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1747" y="2569463"/>
            <a:ext cx="538480" cy="538480"/>
          </a:xfrm>
          <a:custGeom>
            <a:avLst/>
            <a:gdLst/>
            <a:ahLst/>
            <a:cxnLst/>
            <a:rect l="l" t="t" r="r" b="b"/>
            <a:pathLst>
              <a:path w="538480" h="538480">
                <a:moveTo>
                  <a:pt x="268224" y="537972"/>
                </a:moveTo>
                <a:lnTo>
                  <a:pt x="220091" y="533640"/>
                </a:lnTo>
                <a:lnTo>
                  <a:pt x="174756" y="521155"/>
                </a:lnTo>
                <a:lnTo>
                  <a:pt x="132983" y="501283"/>
                </a:lnTo>
                <a:lnTo>
                  <a:pt x="95537" y="474787"/>
                </a:lnTo>
                <a:lnTo>
                  <a:pt x="63184" y="442434"/>
                </a:lnTo>
                <a:lnTo>
                  <a:pt x="36688" y="404988"/>
                </a:lnTo>
                <a:lnTo>
                  <a:pt x="16816" y="363215"/>
                </a:lnTo>
                <a:lnTo>
                  <a:pt x="4331" y="317880"/>
                </a:lnTo>
                <a:lnTo>
                  <a:pt x="0" y="269748"/>
                </a:lnTo>
                <a:lnTo>
                  <a:pt x="4331" y="221161"/>
                </a:lnTo>
                <a:lnTo>
                  <a:pt x="16816" y="175473"/>
                </a:lnTo>
                <a:lnTo>
                  <a:pt x="36688" y="133434"/>
                </a:lnTo>
                <a:lnTo>
                  <a:pt x="63184" y="95798"/>
                </a:lnTo>
                <a:lnTo>
                  <a:pt x="95537" y="63318"/>
                </a:lnTo>
                <a:lnTo>
                  <a:pt x="132983" y="36745"/>
                </a:lnTo>
                <a:lnTo>
                  <a:pt x="174756" y="16832"/>
                </a:lnTo>
                <a:lnTo>
                  <a:pt x="220091" y="4333"/>
                </a:lnTo>
                <a:lnTo>
                  <a:pt x="268224" y="0"/>
                </a:lnTo>
                <a:lnTo>
                  <a:pt x="316810" y="4333"/>
                </a:lnTo>
                <a:lnTo>
                  <a:pt x="362498" y="16832"/>
                </a:lnTo>
                <a:lnTo>
                  <a:pt x="404537" y="36745"/>
                </a:lnTo>
                <a:lnTo>
                  <a:pt x="442173" y="63318"/>
                </a:lnTo>
                <a:lnTo>
                  <a:pt x="474653" y="95798"/>
                </a:lnTo>
                <a:lnTo>
                  <a:pt x="501226" y="133434"/>
                </a:lnTo>
                <a:lnTo>
                  <a:pt x="521139" y="175473"/>
                </a:lnTo>
                <a:lnTo>
                  <a:pt x="533638" y="221161"/>
                </a:lnTo>
                <a:lnTo>
                  <a:pt x="537972" y="269748"/>
                </a:lnTo>
                <a:lnTo>
                  <a:pt x="533638" y="317880"/>
                </a:lnTo>
                <a:lnTo>
                  <a:pt x="521139" y="363215"/>
                </a:lnTo>
                <a:lnTo>
                  <a:pt x="501226" y="404988"/>
                </a:lnTo>
                <a:lnTo>
                  <a:pt x="474653" y="442434"/>
                </a:lnTo>
                <a:lnTo>
                  <a:pt x="442173" y="474787"/>
                </a:lnTo>
                <a:lnTo>
                  <a:pt x="404537" y="501283"/>
                </a:lnTo>
                <a:lnTo>
                  <a:pt x="362498" y="521155"/>
                </a:lnTo>
                <a:lnTo>
                  <a:pt x="316810" y="533640"/>
                </a:lnTo>
                <a:lnTo>
                  <a:pt x="268224" y="537972"/>
                </a:lnTo>
                <a:close/>
              </a:path>
            </a:pathLst>
          </a:custGeom>
          <a:solidFill>
            <a:srgbClr val="91CF50"/>
          </a:solidFill>
        </p:spPr>
        <p:txBody>
          <a:bodyPr wrap="square" lIns="0" tIns="0" rIns="0" bIns="0" rtlCol="0"/>
          <a:lstStyle/>
          <a:p>
            <a:endParaRPr/>
          </a:p>
        </p:txBody>
      </p:sp>
      <p:sp>
        <p:nvSpPr>
          <p:cNvPr id="5" name="object 5"/>
          <p:cNvSpPr/>
          <p:nvPr/>
        </p:nvSpPr>
        <p:spPr>
          <a:xfrm>
            <a:off x="1027175" y="2566415"/>
            <a:ext cx="546100" cy="546100"/>
          </a:xfrm>
          <a:custGeom>
            <a:avLst/>
            <a:gdLst/>
            <a:ahLst/>
            <a:cxnLst/>
            <a:rect l="l" t="t" r="r" b="b"/>
            <a:pathLst>
              <a:path w="546100" h="546100">
                <a:moveTo>
                  <a:pt x="286512" y="545591"/>
                </a:moveTo>
                <a:lnTo>
                  <a:pt x="259080" y="545591"/>
                </a:lnTo>
                <a:lnTo>
                  <a:pt x="231648" y="542544"/>
                </a:lnTo>
                <a:lnTo>
                  <a:pt x="217931" y="539496"/>
                </a:lnTo>
                <a:lnTo>
                  <a:pt x="205740" y="536448"/>
                </a:lnTo>
                <a:lnTo>
                  <a:pt x="192024" y="533400"/>
                </a:lnTo>
                <a:lnTo>
                  <a:pt x="143256" y="512064"/>
                </a:lnTo>
                <a:lnTo>
                  <a:pt x="99060" y="483108"/>
                </a:lnTo>
                <a:lnTo>
                  <a:pt x="62484" y="446532"/>
                </a:lnTo>
                <a:lnTo>
                  <a:pt x="33528" y="402336"/>
                </a:lnTo>
                <a:lnTo>
                  <a:pt x="16764" y="365760"/>
                </a:lnTo>
                <a:lnTo>
                  <a:pt x="12192" y="353568"/>
                </a:lnTo>
                <a:lnTo>
                  <a:pt x="9144" y="341376"/>
                </a:lnTo>
                <a:lnTo>
                  <a:pt x="3048" y="313943"/>
                </a:lnTo>
                <a:lnTo>
                  <a:pt x="1524" y="300227"/>
                </a:lnTo>
                <a:lnTo>
                  <a:pt x="1524" y="286511"/>
                </a:lnTo>
                <a:lnTo>
                  <a:pt x="0" y="272795"/>
                </a:lnTo>
                <a:lnTo>
                  <a:pt x="1524" y="259079"/>
                </a:lnTo>
                <a:lnTo>
                  <a:pt x="1524" y="245363"/>
                </a:lnTo>
                <a:lnTo>
                  <a:pt x="3048" y="231647"/>
                </a:lnTo>
                <a:lnTo>
                  <a:pt x="12192" y="192023"/>
                </a:lnTo>
                <a:lnTo>
                  <a:pt x="33528" y="143255"/>
                </a:lnTo>
                <a:lnTo>
                  <a:pt x="62484" y="99059"/>
                </a:lnTo>
                <a:lnTo>
                  <a:pt x="99060" y="62483"/>
                </a:lnTo>
                <a:lnTo>
                  <a:pt x="143256" y="33527"/>
                </a:lnTo>
                <a:lnTo>
                  <a:pt x="179831" y="16764"/>
                </a:lnTo>
                <a:lnTo>
                  <a:pt x="192024" y="12191"/>
                </a:lnTo>
                <a:lnTo>
                  <a:pt x="204216" y="9143"/>
                </a:lnTo>
                <a:lnTo>
                  <a:pt x="231648" y="3047"/>
                </a:lnTo>
                <a:lnTo>
                  <a:pt x="259080" y="0"/>
                </a:lnTo>
                <a:lnTo>
                  <a:pt x="286512" y="0"/>
                </a:lnTo>
                <a:lnTo>
                  <a:pt x="327660" y="4571"/>
                </a:lnTo>
                <a:lnTo>
                  <a:pt x="336804" y="7619"/>
                </a:lnTo>
                <a:lnTo>
                  <a:pt x="259080" y="7619"/>
                </a:lnTo>
                <a:lnTo>
                  <a:pt x="245364" y="9143"/>
                </a:lnTo>
                <a:lnTo>
                  <a:pt x="233172" y="10667"/>
                </a:lnTo>
                <a:lnTo>
                  <a:pt x="219456" y="12191"/>
                </a:lnTo>
                <a:lnTo>
                  <a:pt x="207264" y="15239"/>
                </a:lnTo>
                <a:lnTo>
                  <a:pt x="195072" y="19812"/>
                </a:lnTo>
                <a:lnTo>
                  <a:pt x="181356" y="22859"/>
                </a:lnTo>
                <a:lnTo>
                  <a:pt x="170688" y="27431"/>
                </a:lnTo>
                <a:lnTo>
                  <a:pt x="124968" y="51815"/>
                </a:lnTo>
                <a:lnTo>
                  <a:pt x="85344" y="85343"/>
                </a:lnTo>
                <a:lnTo>
                  <a:pt x="53340" y="123443"/>
                </a:lnTo>
                <a:lnTo>
                  <a:pt x="28956" y="169163"/>
                </a:lnTo>
                <a:lnTo>
                  <a:pt x="16764" y="205739"/>
                </a:lnTo>
                <a:lnTo>
                  <a:pt x="13716" y="219455"/>
                </a:lnTo>
                <a:lnTo>
                  <a:pt x="10668" y="231647"/>
                </a:lnTo>
                <a:lnTo>
                  <a:pt x="7620" y="259079"/>
                </a:lnTo>
                <a:lnTo>
                  <a:pt x="7620" y="286511"/>
                </a:lnTo>
                <a:lnTo>
                  <a:pt x="9144" y="300227"/>
                </a:lnTo>
                <a:lnTo>
                  <a:pt x="10668" y="312419"/>
                </a:lnTo>
                <a:lnTo>
                  <a:pt x="13716" y="326136"/>
                </a:lnTo>
                <a:lnTo>
                  <a:pt x="16764" y="338328"/>
                </a:lnTo>
                <a:lnTo>
                  <a:pt x="19812" y="352044"/>
                </a:lnTo>
                <a:lnTo>
                  <a:pt x="39624" y="399288"/>
                </a:lnTo>
                <a:lnTo>
                  <a:pt x="68580" y="440436"/>
                </a:lnTo>
                <a:lnTo>
                  <a:pt x="103632" y="477012"/>
                </a:lnTo>
                <a:lnTo>
                  <a:pt x="146304" y="505968"/>
                </a:lnTo>
                <a:lnTo>
                  <a:pt x="193548" y="525779"/>
                </a:lnTo>
                <a:lnTo>
                  <a:pt x="207264" y="528827"/>
                </a:lnTo>
                <a:lnTo>
                  <a:pt x="219456" y="531876"/>
                </a:lnTo>
                <a:lnTo>
                  <a:pt x="233172" y="534924"/>
                </a:lnTo>
                <a:lnTo>
                  <a:pt x="245364" y="536448"/>
                </a:lnTo>
                <a:lnTo>
                  <a:pt x="259080" y="537972"/>
                </a:lnTo>
                <a:lnTo>
                  <a:pt x="334518" y="537972"/>
                </a:lnTo>
                <a:lnTo>
                  <a:pt x="327660" y="539496"/>
                </a:lnTo>
                <a:lnTo>
                  <a:pt x="315467" y="542544"/>
                </a:lnTo>
                <a:lnTo>
                  <a:pt x="301752" y="544068"/>
                </a:lnTo>
                <a:lnTo>
                  <a:pt x="286512" y="545591"/>
                </a:lnTo>
                <a:close/>
              </a:path>
              <a:path w="546100" h="546100">
                <a:moveTo>
                  <a:pt x="334518" y="537972"/>
                </a:moveTo>
                <a:lnTo>
                  <a:pt x="286512" y="537972"/>
                </a:lnTo>
                <a:lnTo>
                  <a:pt x="313943" y="534924"/>
                </a:lnTo>
                <a:lnTo>
                  <a:pt x="326136" y="531876"/>
                </a:lnTo>
                <a:lnTo>
                  <a:pt x="376428" y="516636"/>
                </a:lnTo>
                <a:lnTo>
                  <a:pt x="420624" y="492252"/>
                </a:lnTo>
                <a:lnTo>
                  <a:pt x="460248" y="460248"/>
                </a:lnTo>
                <a:lnTo>
                  <a:pt x="492252" y="420624"/>
                </a:lnTo>
                <a:lnTo>
                  <a:pt x="518160" y="376428"/>
                </a:lnTo>
                <a:lnTo>
                  <a:pt x="525780" y="352044"/>
                </a:lnTo>
                <a:lnTo>
                  <a:pt x="530352" y="338328"/>
                </a:lnTo>
                <a:lnTo>
                  <a:pt x="533400" y="326136"/>
                </a:lnTo>
                <a:lnTo>
                  <a:pt x="534924" y="312419"/>
                </a:lnTo>
                <a:lnTo>
                  <a:pt x="536448" y="300227"/>
                </a:lnTo>
                <a:lnTo>
                  <a:pt x="537972" y="286511"/>
                </a:lnTo>
                <a:lnTo>
                  <a:pt x="537972" y="259079"/>
                </a:lnTo>
                <a:lnTo>
                  <a:pt x="534924" y="231647"/>
                </a:lnTo>
                <a:lnTo>
                  <a:pt x="533400" y="219455"/>
                </a:lnTo>
                <a:lnTo>
                  <a:pt x="530352" y="205739"/>
                </a:lnTo>
                <a:lnTo>
                  <a:pt x="525780" y="193547"/>
                </a:lnTo>
                <a:lnTo>
                  <a:pt x="522732" y="181355"/>
                </a:lnTo>
                <a:lnTo>
                  <a:pt x="505968" y="146303"/>
                </a:lnTo>
                <a:lnTo>
                  <a:pt x="478536" y="103631"/>
                </a:lnTo>
                <a:lnTo>
                  <a:pt x="441960" y="68579"/>
                </a:lnTo>
                <a:lnTo>
                  <a:pt x="399287" y="39623"/>
                </a:lnTo>
                <a:lnTo>
                  <a:pt x="364236" y="22859"/>
                </a:lnTo>
                <a:lnTo>
                  <a:pt x="352044" y="19812"/>
                </a:lnTo>
                <a:lnTo>
                  <a:pt x="339852" y="15239"/>
                </a:lnTo>
                <a:lnTo>
                  <a:pt x="326136" y="12191"/>
                </a:lnTo>
                <a:lnTo>
                  <a:pt x="313943" y="10667"/>
                </a:lnTo>
                <a:lnTo>
                  <a:pt x="286512" y="7619"/>
                </a:lnTo>
                <a:lnTo>
                  <a:pt x="336804" y="7619"/>
                </a:lnTo>
                <a:lnTo>
                  <a:pt x="341376" y="9143"/>
                </a:lnTo>
                <a:lnTo>
                  <a:pt x="353568" y="12191"/>
                </a:lnTo>
                <a:lnTo>
                  <a:pt x="367284" y="16764"/>
                </a:lnTo>
                <a:lnTo>
                  <a:pt x="402336" y="32003"/>
                </a:lnTo>
                <a:lnTo>
                  <a:pt x="446532" y="62483"/>
                </a:lnTo>
                <a:lnTo>
                  <a:pt x="483108" y="99059"/>
                </a:lnTo>
                <a:lnTo>
                  <a:pt x="512063" y="141731"/>
                </a:lnTo>
                <a:lnTo>
                  <a:pt x="528828" y="178307"/>
                </a:lnTo>
                <a:lnTo>
                  <a:pt x="542544" y="231647"/>
                </a:lnTo>
                <a:lnTo>
                  <a:pt x="545592" y="259079"/>
                </a:lnTo>
                <a:lnTo>
                  <a:pt x="545592" y="286511"/>
                </a:lnTo>
                <a:lnTo>
                  <a:pt x="541020" y="327660"/>
                </a:lnTo>
                <a:lnTo>
                  <a:pt x="524256" y="377952"/>
                </a:lnTo>
                <a:lnTo>
                  <a:pt x="499872" y="425196"/>
                </a:lnTo>
                <a:lnTo>
                  <a:pt x="466344" y="464820"/>
                </a:lnTo>
                <a:lnTo>
                  <a:pt x="425196" y="498348"/>
                </a:lnTo>
                <a:lnTo>
                  <a:pt x="379476" y="524256"/>
                </a:lnTo>
                <a:lnTo>
                  <a:pt x="341376" y="536448"/>
                </a:lnTo>
                <a:lnTo>
                  <a:pt x="334518" y="537972"/>
                </a:lnTo>
                <a:close/>
              </a:path>
            </a:pathLst>
          </a:custGeom>
          <a:solidFill>
            <a:srgbClr val="850AFF"/>
          </a:solidFill>
        </p:spPr>
        <p:txBody>
          <a:bodyPr wrap="square" lIns="0" tIns="0" rIns="0" bIns="0" rtlCol="0"/>
          <a:lstStyle/>
          <a:p>
            <a:endParaRPr/>
          </a:p>
        </p:txBody>
      </p:sp>
      <p:sp>
        <p:nvSpPr>
          <p:cNvPr id="6" name="object 6"/>
          <p:cNvSpPr/>
          <p:nvPr/>
        </p:nvSpPr>
        <p:spPr>
          <a:xfrm>
            <a:off x="1653540" y="2839212"/>
            <a:ext cx="230504" cy="0"/>
          </a:xfrm>
          <a:custGeom>
            <a:avLst/>
            <a:gdLst/>
            <a:ahLst/>
            <a:cxnLst/>
            <a:rect l="l" t="t" r="r" b="b"/>
            <a:pathLst>
              <a:path w="230505">
                <a:moveTo>
                  <a:pt x="0" y="0"/>
                </a:moveTo>
                <a:lnTo>
                  <a:pt x="230123" y="0"/>
                </a:lnTo>
              </a:path>
            </a:pathLst>
          </a:custGeom>
          <a:ln w="73152">
            <a:solidFill>
              <a:srgbClr val="E2E2AA"/>
            </a:solidFill>
          </a:ln>
        </p:spPr>
        <p:txBody>
          <a:bodyPr wrap="square" lIns="0" tIns="0" rIns="0" bIns="0" rtlCol="0"/>
          <a:lstStyle/>
          <a:p>
            <a:endParaRPr/>
          </a:p>
        </p:txBody>
      </p:sp>
      <p:sp>
        <p:nvSpPr>
          <p:cNvPr id="7" name="object 7"/>
          <p:cNvSpPr/>
          <p:nvPr/>
        </p:nvSpPr>
        <p:spPr>
          <a:xfrm>
            <a:off x="1969007" y="2569463"/>
            <a:ext cx="538480" cy="538480"/>
          </a:xfrm>
          <a:custGeom>
            <a:avLst/>
            <a:gdLst/>
            <a:ahLst/>
            <a:cxnLst/>
            <a:rect l="l" t="t" r="r" b="b"/>
            <a:pathLst>
              <a:path w="538480" h="538480">
                <a:moveTo>
                  <a:pt x="268224" y="537972"/>
                </a:moveTo>
                <a:lnTo>
                  <a:pt x="220091" y="533640"/>
                </a:lnTo>
                <a:lnTo>
                  <a:pt x="174756" y="521155"/>
                </a:lnTo>
                <a:lnTo>
                  <a:pt x="132983" y="501283"/>
                </a:lnTo>
                <a:lnTo>
                  <a:pt x="95537" y="474787"/>
                </a:lnTo>
                <a:lnTo>
                  <a:pt x="63184" y="442434"/>
                </a:lnTo>
                <a:lnTo>
                  <a:pt x="36688" y="404988"/>
                </a:lnTo>
                <a:lnTo>
                  <a:pt x="16816" y="363215"/>
                </a:lnTo>
                <a:lnTo>
                  <a:pt x="4331" y="317880"/>
                </a:lnTo>
                <a:lnTo>
                  <a:pt x="0" y="269748"/>
                </a:lnTo>
                <a:lnTo>
                  <a:pt x="4331" y="221161"/>
                </a:lnTo>
                <a:lnTo>
                  <a:pt x="16816" y="175473"/>
                </a:lnTo>
                <a:lnTo>
                  <a:pt x="36688" y="133434"/>
                </a:lnTo>
                <a:lnTo>
                  <a:pt x="63184" y="95798"/>
                </a:lnTo>
                <a:lnTo>
                  <a:pt x="95537" y="63318"/>
                </a:lnTo>
                <a:lnTo>
                  <a:pt x="132983" y="36745"/>
                </a:lnTo>
                <a:lnTo>
                  <a:pt x="174756" y="16832"/>
                </a:lnTo>
                <a:lnTo>
                  <a:pt x="220091" y="4333"/>
                </a:lnTo>
                <a:lnTo>
                  <a:pt x="268224" y="0"/>
                </a:lnTo>
                <a:lnTo>
                  <a:pt x="316810" y="4333"/>
                </a:lnTo>
                <a:lnTo>
                  <a:pt x="362498" y="16832"/>
                </a:lnTo>
                <a:lnTo>
                  <a:pt x="404537" y="36745"/>
                </a:lnTo>
                <a:lnTo>
                  <a:pt x="442173" y="63318"/>
                </a:lnTo>
                <a:lnTo>
                  <a:pt x="474653" y="95798"/>
                </a:lnTo>
                <a:lnTo>
                  <a:pt x="501226" y="133434"/>
                </a:lnTo>
                <a:lnTo>
                  <a:pt x="521139" y="175473"/>
                </a:lnTo>
                <a:lnTo>
                  <a:pt x="533638" y="221161"/>
                </a:lnTo>
                <a:lnTo>
                  <a:pt x="537972" y="269748"/>
                </a:lnTo>
                <a:lnTo>
                  <a:pt x="533638" y="317880"/>
                </a:lnTo>
                <a:lnTo>
                  <a:pt x="521139" y="363215"/>
                </a:lnTo>
                <a:lnTo>
                  <a:pt x="501226" y="404988"/>
                </a:lnTo>
                <a:lnTo>
                  <a:pt x="474653" y="442434"/>
                </a:lnTo>
                <a:lnTo>
                  <a:pt x="442173" y="474787"/>
                </a:lnTo>
                <a:lnTo>
                  <a:pt x="404537" y="501283"/>
                </a:lnTo>
                <a:lnTo>
                  <a:pt x="362498" y="521155"/>
                </a:lnTo>
                <a:lnTo>
                  <a:pt x="316810" y="533640"/>
                </a:lnTo>
                <a:lnTo>
                  <a:pt x="268224" y="537972"/>
                </a:lnTo>
                <a:close/>
              </a:path>
            </a:pathLst>
          </a:custGeom>
          <a:solidFill>
            <a:srgbClr val="FFBF00"/>
          </a:solidFill>
        </p:spPr>
        <p:txBody>
          <a:bodyPr wrap="square" lIns="0" tIns="0" rIns="0" bIns="0" rtlCol="0"/>
          <a:lstStyle/>
          <a:p>
            <a:endParaRPr/>
          </a:p>
        </p:txBody>
      </p:sp>
      <p:sp>
        <p:nvSpPr>
          <p:cNvPr id="8" name="object 8"/>
          <p:cNvSpPr/>
          <p:nvPr/>
        </p:nvSpPr>
        <p:spPr>
          <a:xfrm>
            <a:off x="1964436" y="2566415"/>
            <a:ext cx="546100" cy="546100"/>
          </a:xfrm>
          <a:custGeom>
            <a:avLst/>
            <a:gdLst/>
            <a:ahLst/>
            <a:cxnLst/>
            <a:rect l="l" t="t" r="r" b="b"/>
            <a:pathLst>
              <a:path w="546100" h="546100">
                <a:moveTo>
                  <a:pt x="286512" y="545591"/>
                </a:moveTo>
                <a:lnTo>
                  <a:pt x="259080" y="545591"/>
                </a:lnTo>
                <a:lnTo>
                  <a:pt x="231648" y="542544"/>
                </a:lnTo>
                <a:lnTo>
                  <a:pt x="217931" y="539496"/>
                </a:lnTo>
                <a:lnTo>
                  <a:pt x="205740" y="536448"/>
                </a:lnTo>
                <a:lnTo>
                  <a:pt x="192024" y="533400"/>
                </a:lnTo>
                <a:lnTo>
                  <a:pt x="143256" y="512064"/>
                </a:lnTo>
                <a:lnTo>
                  <a:pt x="99060" y="483108"/>
                </a:lnTo>
                <a:lnTo>
                  <a:pt x="62484" y="446532"/>
                </a:lnTo>
                <a:lnTo>
                  <a:pt x="33528" y="402336"/>
                </a:lnTo>
                <a:lnTo>
                  <a:pt x="16764" y="365760"/>
                </a:lnTo>
                <a:lnTo>
                  <a:pt x="12192" y="353568"/>
                </a:lnTo>
                <a:lnTo>
                  <a:pt x="9144" y="341376"/>
                </a:lnTo>
                <a:lnTo>
                  <a:pt x="3048" y="313943"/>
                </a:lnTo>
                <a:lnTo>
                  <a:pt x="0" y="286511"/>
                </a:lnTo>
                <a:lnTo>
                  <a:pt x="0" y="259079"/>
                </a:lnTo>
                <a:lnTo>
                  <a:pt x="9144" y="204215"/>
                </a:lnTo>
                <a:lnTo>
                  <a:pt x="21336" y="166115"/>
                </a:lnTo>
                <a:lnTo>
                  <a:pt x="47244" y="120395"/>
                </a:lnTo>
                <a:lnTo>
                  <a:pt x="80772" y="79247"/>
                </a:lnTo>
                <a:lnTo>
                  <a:pt x="120396" y="47243"/>
                </a:lnTo>
                <a:lnTo>
                  <a:pt x="166116" y="21335"/>
                </a:lnTo>
                <a:lnTo>
                  <a:pt x="179831" y="16764"/>
                </a:lnTo>
                <a:lnTo>
                  <a:pt x="192024" y="12191"/>
                </a:lnTo>
                <a:lnTo>
                  <a:pt x="204216" y="9143"/>
                </a:lnTo>
                <a:lnTo>
                  <a:pt x="231648" y="3047"/>
                </a:lnTo>
                <a:lnTo>
                  <a:pt x="259080" y="0"/>
                </a:lnTo>
                <a:lnTo>
                  <a:pt x="286512" y="0"/>
                </a:lnTo>
                <a:lnTo>
                  <a:pt x="327660" y="4571"/>
                </a:lnTo>
                <a:lnTo>
                  <a:pt x="336804" y="7619"/>
                </a:lnTo>
                <a:lnTo>
                  <a:pt x="259080" y="7619"/>
                </a:lnTo>
                <a:lnTo>
                  <a:pt x="245364" y="9143"/>
                </a:lnTo>
                <a:lnTo>
                  <a:pt x="233172" y="10667"/>
                </a:lnTo>
                <a:lnTo>
                  <a:pt x="219456" y="12191"/>
                </a:lnTo>
                <a:lnTo>
                  <a:pt x="207264" y="15239"/>
                </a:lnTo>
                <a:lnTo>
                  <a:pt x="193548" y="19812"/>
                </a:lnTo>
                <a:lnTo>
                  <a:pt x="181356" y="22859"/>
                </a:lnTo>
                <a:lnTo>
                  <a:pt x="170688" y="27431"/>
                </a:lnTo>
                <a:lnTo>
                  <a:pt x="124968" y="51815"/>
                </a:lnTo>
                <a:lnTo>
                  <a:pt x="85344" y="85343"/>
                </a:lnTo>
                <a:lnTo>
                  <a:pt x="53340" y="123443"/>
                </a:lnTo>
                <a:lnTo>
                  <a:pt x="28956" y="169163"/>
                </a:lnTo>
                <a:lnTo>
                  <a:pt x="16764" y="205739"/>
                </a:lnTo>
                <a:lnTo>
                  <a:pt x="13716" y="219455"/>
                </a:lnTo>
                <a:lnTo>
                  <a:pt x="10668" y="231647"/>
                </a:lnTo>
                <a:lnTo>
                  <a:pt x="7620" y="259079"/>
                </a:lnTo>
                <a:lnTo>
                  <a:pt x="7620" y="286511"/>
                </a:lnTo>
                <a:lnTo>
                  <a:pt x="9144" y="300227"/>
                </a:lnTo>
                <a:lnTo>
                  <a:pt x="10668" y="312419"/>
                </a:lnTo>
                <a:lnTo>
                  <a:pt x="13716" y="326136"/>
                </a:lnTo>
                <a:lnTo>
                  <a:pt x="16764" y="338328"/>
                </a:lnTo>
                <a:lnTo>
                  <a:pt x="19812" y="352044"/>
                </a:lnTo>
                <a:lnTo>
                  <a:pt x="39624" y="399288"/>
                </a:lnTo>
                <a:lnTo>
                  <a:pt x="68580" y="440436"/>
                </a:lnTo>
                <a:lnTo>
                  <a:pt x="103632" y="477012"/>
                </a:lnTo>
                <a:lnTo>
                  <a:pt x="146304" y="505968"/>
                </a:lnTo>
                <a:lnTo>
                  <a:pt x="193548" y="525779"/>
                </a:lnTo>
                <a:lnTo>
                  <a:pt x="207264" y="528827"/>
                </a:lnTo>
                <a:lnTo>
                  <a:pt x="219456" y="531876"/>
                </a:lnTo>
                <a:lnTo>
                  <a:pt x="233172" y="534924"/>
                </a:lnTo>
                <a:lnTo>
                  <a:pt x="245364" y="536448"/>
                </a:lnTo>
                <a:lnTo>
                  <a:pt x="259080" y="537972"/>
                </a:lnTo>
                <a:lnTo>
                  <a:pt x="334518" y="537972"/>
                </a:lnTo>
                <a:lnTo>
                  <a:pt x="327660" y="539496"/>
                </a:lnTo>
                <a:lnTo>
                  <a:pt x="315467" y="542544"/>
                </a:lnTo>
                <a:lnTo>
                  <a:pt x="301752" y="544068"/>
                </a:lnTo>
                <a:lnTo>
                  <a:pt x="286512" y="545591"/>
                </a:lnTo>
                <a:close/>
              </a:path>
              <a:path w="546100" h="546100">
                <a:moveTo>
                  <a:pt x="334518" y="537972"/>
                </a:moveTo>
                <a:lnTo>
                  <a:pt x="286512" y="537972"/>
                </a:lnTo>
                <a:lnTo>
                  <a:pt x="313943" y="534924"/>
                </a:lnTo>
                <a:lnTo>
                  <a:pt x="326136" y="531876"/>
                </a:lnTo>
                <a:lnTo>
                  <a:pt x="376428" y="516636"/>
                </a:lnTo>
                <a:lnTo>
                  <a:pt x="420624" y="492252"/>
                </a:lnTo>
                <a:lnTo>
                  <a:pt x="460248" y="460248"/>
                </a:lnTo>
                <a:lnTo>
                  <a:pt x="492252" y="420624"/>
                </a:lnTo>
                <a:lnTo>
                  <a:pt x="518160" y="376428"/>
                </a:lnTo>
                <a:lnTo>
                  <a:pt x="525780" y="352044"/>
                </a:lnTo>
                <a:lnTo>
                  <a:pt x="530352" y="338328"/>
                </a:lnTo>
                <a:lnTo>
                  <a:pt x="533400" y="326136"/>
                </a:lnTo>
                <a:lnTo>
                  <a:pt x="534924" y="312419"/>
                </a:lnTo>
                <a:lnTo>
                  <a:pt x="536448" y="300227"/>
                </a:lnTo>
                <a:lnTo>
                  <a:pt x="537972" y="286511"/>
                </a:lnTo>
                <a:lnTo>
                  <a:pt x="537972" y="259079"/>
                </a:lnTo>
                <a:lnTo>
                  <a:pt x="534924" y="231647"/>
                </a:lnTo>
                <a:lnTo>
                  <a:pt x="533400" y="219455"/>
                </a:lnTo>
                <a:lnTo>
                  <a:pt x="530352" y="205739"/>
                </a:lnTo>
                <a:lnTo>
                  <a:pt x="525780" y="193547"/>
                </a:lnTo>
                <a:lnTo>
                  <a:pt x="522732" y="181355"/>
                </a:lnTo>
                <a:lnTo>
                  <a:pt x="505968" y="146303"/>
                </a:lnTo>
                <a:lnTo>
                  <a:pt x="478536" y="103631"/>
                </a:lnTo>
                <a:lnTo>
                  <a:pt x="441960" y="68579"/>
                </a:lnTo>
                <a:lnTo>
                  <a:pt x="399287" y="39623"/>
                </a:lnTo>
                <a:lnTo>
                  <a:pt x="364236" y="22859"/>
                </a:lnTo>
                <a:lnTo>
                  <a:pt x="352044" y="19812"/>
                </a:lnTo>
                <a:lnTo>
                  <a:pt x="339852" y="15239"/>
                </a:lnTo>
                <a:lnTo>
                  <a:pt x="326136" y="12191"/>
                </a:lnTo>
                <a:lnTo>
                  <a:pt x="313943" y="10667"/>
                </a:lnTo>
                <a:lnTo>
                  <a:pt x="286512" y="7619"/>
                </a:lnTo>
                <a:lnTo>
                  <a:pt x="336804" y="7619"/>
                </a:lnTo>
                <a:lnTo>
                  <a:pt x="341376" y="9143"/>
                </a:lnTo>
                <a:lnTo>
                  <a:pt x="353568" y="12191"/>
                </a:lnTo>
                <a:lnTo>
                  <a:pt x="367284" y="16764"/>
                </a:lnTo>
                <a:lnTo>
                  <a:pt x="402336" y="32003"/>
                </a:lnTo>
                <a:lnTo>
                  <a:pt x="446532" y="62483"/>
                </a:lnTo>
                <a:lnTo>
                  <a:pt x="483108" y="99059"/>
                </a:lnTo>
                <a:lnTo>
                  <a:pt x="512063" y="141731"/>
                </a:lnTo>
                <a:lnTo>
                  <a:pt x="528828" y="178307"/>
                </a:lnTo>
                <a:lnTo>
                  <a:pt x="542544" y="231647"/>
                </a:lnTo>
                <a:lnTo>
                  <a:pt x="545592" y="259079"/>
                </a:lnTo>
                <a:lnTo>
                  <a:pt x="545592" y="286511"/>
                </a:lnTo>
                <a:lnTo>
                  <a:pt x="541020" y="327660"/>
                </a:lnTo>
                <a:lnTo>
                  <a:pt x="536448" y="341376"/>
                </a:lnTo>
                <a:lnTo>
                  <a:pt x="533400" y="353568"/>
                </a:lnTo>
                <a:lnTo>
                  <a:pt x="513587" y="402336"/>
                </a:lnTo>
                <a:lnTo>
                  <a:pt x="483108" y="446532"/>
                </a:lnTo>
                <a:lnTo>
                  <a:pt x="446532" y="483108"/>
                </a:lnTo>
                <a:lnTo>
                  <a:pt x="403860" y="512064"/>
                </a:lnTo>
                <a:lnTo>
                  <a:pt x="367284" y="528827"/>
                </a:lnTo>
                <a:lnTo>
                  <a:pt x="341376" y="536448"/>
                </a:lnTo>
                <a:lnTo>
                  <a:pt x="334518" y="537972"/>
                </a:lnTo>
                <a:close/>
              </a:path>
            </a:pathLst>
          </a:custGeom>
          <a:solidFill>
            <a:srgbClr val="850AFF"/>
          </a:solidFill>
        </p:spPr>
        <p:txBody>
          <a:bodyPr wrap="square" lIns="0" tIns="0" rIns="0" bIns="0" rtlCol="0"/>
          <a:lstStyle/>
          <a:p>
            <a:endParaRPr/>
          </a:p>
        </p:txBody>
      </p:sp>
      <p:sp>
        <p:nvSpPr>
          <p:cNvPr id="9" name="object 9"/>
          <p:cNvSpPr/>
          <p:nvPr/>
        </p:nvSpPr>
        <p:spPr>
          <a:xfrm>
            <a:off x="2590800" y="2784348"/>
            <a:ext cx="230504" cy="0"/>
          </a:xfrm>
          <a:custGeom>
            <a:avLst/>
            <a:gdLst/>
            <a:ahLst/>
            <a:cxnLst/>
            <a:rect l="l" t="t" r="r" b="b"/>
            <a:pathLst>
              <a:path w="230505">
                <a:moveTo>
                  <a:pt x="0" y="0"/>
                </a:moveTo>
                <a:lnTo>
                  <a:pt x="230124" y="0"/>
                </a:lnTo>
              </a:path>
            </a:pathLst>
          </a:custGeom>
          <a:ln w="73152">
            <a:solidFill>
              <a:srgbClr val="E2E2AA"/>
            </a:solidFill>
          </a:ln>
        </p:spPr>
        <p:txBody>
          <a:bodyPr wrap="square" lIns="0" tIns="0" rIns="0" bIns="0" rtlCol="0"/>
          <a:lstStyle/>
          <a:p>
            <a:endParaRPr/>
          </a:p>
        </p:txBody>
      </p:sp>
      <p:sp>
        <p:nvSpPr>
          <p:cNvPr id="10" name="object 10"/>
          <p:cNvSpPr/>
          <p:nvPr/>
        </p:nvSpPr>
        <p:spPr>
          <a:xfrm>
            <a:off x="2590800" y="2894076"/>
            <a:ext cx="230504" cy="0"/>
          </a:xfrm>
          <a:custGeom>
            <a:avLst/>
            <a:gdLst/>
            <a:ahLst/>
            <a:cxnLst/>
            <a:rect l="l" t="t" r="r" b="b"/>
            <a:pathLst>
              <a:path w="230505">
                <a:moveTo>
                  <a:pt x="0" y="0"/>
                </a:moveTo>
                <a:lnTo>
                  <a:pt x="230124" y="0"/>
                </a:lnTo>
              </a:path>
            </a:pathLst>
          </a:custGeom>
          <a:ln w="73152">
            <a:solidFill>
              <a:srgbClr val="E2E2AA"/>
            </a:solidFill>
          </a:ln>
        </p:spPr>
        <p:txBody>
          <a:bodyPr wrap="square" lIns="0" tIns="0" rIns="0" bIns="0" rtlCol="0"/>
          <a:lstStyle/>
          <a:p>
            <a:endParaRPr/>
          </a:p>
        </p:txBody>
      </p:sp>
      <p:sp>
        <p:nvSpPr>
          <p:cNvPr id="11" name="object 11"/>
          <p:cNvSpPr/>
          <p:nvPr/>
        </p:nvSpPr>
        <p:spPr>
          <a:xfrm>
            <a:off x="2906267" y="2569463"/>
            <a:ext cx="538480" cy="538480"/>
          </a:xfrm>
          <a:custGeom>
            <a:avLst/>
            <a:gdLst/>
            <a:ahLst/>
            <a:cxnLst/>
            <a:rect l="l" t="t" r="r" b="b"/>
            <a:pathLst>
              <a:path w="538479" h="538480">
                <a:moveTo>
                  <a:pt x="268224" y="537972"/>
                </a:moveTo>
                <a:lnTo>
                  <a:pt x="220091" y="533640"/>
                </a:lnTo>
                <a:lnTo>
                  <a:pt x="174756" y="521155"/>
                </a:lnTo>
                <a:lnTo>
                  <a:pt x="132983" y="501283"/>
                </a:lnTo>
                <a:lnTo>
                  <a:pt x="95537" y="474787"/>
                </a:lnTo>
                <a:lnTo>
                  <a:pt x="63184" y="442434"/>
                </a:lnTo>
                <a:lnTo>
                  <a:pt x="36688" y="404988"/>
                </a:lnTo>
                <a:lnTo>
                  <a:pt x="16816" y="363215"/>
                </a:lnTo>
                <a:lnTo>
                  <a:pt x="4331" y="317880"/>
                </a:lnTo>
                <a:lnTo>
                  <a:pt x="0" y="269748"/>
                </a:lnTo>
                <a:lnTo>
                  <a:pt x="4331" y="221161"/>
                </a:lnTo>
                <a:lnTo>
                  <a:pt x="16816" y="175473"/>
                </a:lnTo>
                <a:lnTo>
                  <a:pt x="36688" y="133434"/>
                </a:lnTo>
                <a:lnTo>
                  <a:pt x="63184" y="95798"/>
                </a:lnTo>
                <a:lnTo>
                  <a:pt x="95537" y="63318"/>
                </a:lnTo>
                <a:lnTo>
                  <a:pt x="132983" y="36745"/>
                </a:lnTo>
                <a:lnTo>
                  <a:pt x="174756" y="16832"/>
                </a:lnTo>
                <a:lnTo>
                  <a:pt x="220091" y="4333"/>
                </a:lnTo>
                <a:lnTo>
                  <a:pt x="268224" y="0"/>
                </a:lnTo>
                <a:lnTo>
                  <a:pt x="316810" y="4333"/>
                </a:lnTo>
                <a:lnTo>
                  <a:pt x="362498" y="16832"/>
                </a:lnTo>
                <a:lnTo>
                  <a:pt x="404537" y="36745"/>
                </a:lnTo>
                <a:lnTo>
                  <a:pt x="442173" y="63318"/>
                </a:lnTo>
                <a:lnTo>
                  <a:pt x="474653" y="95798"/>
                </a:lnTo>
                <a:lnTo>
                  <a:pt x="501226" y="133434"/>
                </a:lnTo>
                <a:lnTo>
                  <a:pt x="521139" y="175473"/>
                </a:lnTo>
                <a:lnTo>
                  <a:pt x="533638" y="221161"/>
                </a:lnTo>
                <a:lnTo>
                  <a:pt x="537972" y="269748"/>
                </a:lnTo>
                <a:lnTo>
                  <a:pt x="533638" y="317880"/>
                </a:lnTo>
                <a:lnTo>
                  <a:pt x="521139" y="363215"/>
                </a:lnTo>
                <a:lnTo>
                  <a:pt x="501226" y="404988"/>
                </a:lnTo>
                <a:lnTo>
                  <a:pt x="474653" y="442434"/>
                </a:lnTo>
                <a:lnTo>
                  <a:pt x="442173" y="474787"/>
                </a:lnTo>
                <a:lnTo>
                  <a:pt x="404537" y="501283"/>
                </a:lnTo>
                <a:lnTo>
                  <a:pt x="362498" y="521155"/>
                </a:lnTo>
                <a:lnTo>
                  <a:pt x="316810" y="533640"/>
                </a:lnTo>
                <a:lnTo>
                  <a:pt x="268224" y="537972"/>
                </a:lnTo>
                <a:close/>
              </a:path>
            </a:pathLst>
          </a:custGeom>
          <a:solidFill>
            <a:srgbClr val="850AFF"/>
          </a:solidFill>
        </p:spPr>
        <p:txBody>
          <a:bodyPr wrap="square" lIns="0" tIns="0" rIns="0" bIns="0" rtlCol="0"/>
          <a:lstStyle/>
          <a:p>
            <a:endParaRPr/>
          </a:p>
        </p:txBody>
      </p:sp>
      <p:sp>
        <p:nvSpPr>
          <p:cNvPr id="12" name="object 12"/>
          <p:cNvSpPr/>
          <p:nvPr/>
        </p:nvSpPr>
        <p:spPr>
          <a:xfrm>
            <a:off x="2901696" y="2566415"/>
            <a:ext cx="546100" cy="546100"/>
          </a:xfrm>
          <a:custGeom>
            <a:avLst/>
            <a:gdLst/>
            <a:ahLst/>
            <a:cxnLst/>
            <a:rect l="l" t="t" r="r" b="b"/>
            <a:pathLst>
              <a:path w="546100" h="546100">
                <a:moveTo>
                  <a:pt x="286512" y="545591"/>
                </a:moveTo>
                <a:lnTo>
                  <a:pt x="259080" y="545591"/>
                </a:lnTo>
                <a:lnTo>
                  <a:pt x="231648" y="542544"/>
                </a:lnTo>
                <a:lnTo>
                  <a:pt x="217931" y="539496"/>
                </a:lnTo>
                <a:lnTo>
                  <a:pt x="205740" y="536448"/>
                </a:lnTo>
                <a:lnTo>
                  <a:pt x="192024" y="533400"/>
                </a:lnTo>
                <a:lnTo>
                  <a:pt x="143256" y="512064"/>
                </a:lnTo>
                <a:lnTo>
                  <a:pt x="99060" y="483108"/>
                </a:lnTo>
                <a:lnTo>
                  <a:pt x="62484" y="446532"/>
                </a:lnTo>
                <a:lnTo>
                  <a:pt x="33528" y="402336"/>
                </a:lnTo>
                <a:lnTo>
                  <a:pt x="16764" y="365760"/>
                </a:lnTo>
                <a:lnTo>
                  <a:pt x="12192" y="353568"/>
                </a:lnTo>
                <a:lnTo>
                  <a:pt x="9144" y="341376"/>
                </a:lnTo>
                <a:lnTo>
                  <a:pt x="3048" y="313943"/>
                </a:lnTo>
                <a:lnTo>
                  <a:pt x="0" y="286511"/>
                </a:lnTo>
                <a:lnTo>
                  <a:pt x="0" y="259079"/>
                </a:lnTo>
                <a:lnTo>
                  <a:pt x="9144" y="204215"/>
                </a:lnTo>
                <a:lnTo>
                  <a:pt x="21336" y="166115"/>
                </a:lnTo>
                <a:lnTo>
                  <a:pt x="47244" y="120395"/>
                </a:lnTo>
                <a:lnTo>
                  <a:pt x="80772" y="79247"/>
                </a:lnTo>
                <a:lnTo>
                  <a:pt x="120396" y="47243"/>
                </a:lnTo>
                <a:lnTo>
                  <a:pt x="166116" y="21335"/>
                </a:lnTo>
                <a:lnTo>
                  <a:pt x="179831" y="16764"/>
                </a:lnTo>
                <a:lnTo>
                  <a:pt x="192024" y="12191"/>
                </a:lnTo>
                <a:lnTo>
                  <a:pt x="204216" y="9143"/>
                </a:lnTo>
                <a:lnTo>
                  <a:pt x="231648" y="3047"/>
                </a:lnTo>
                <a:lnTo>
                  <a:pt x="259080" y="0"/>
                </a:lnTo>
                <a:lnTo>
                  <a:pt x="286512" y="0"/>
                </a:lnTo>
                <a:lnTo>
                  <a:pt x="327660" y="4571"/>
                </a:lnTo>
                <a:lnTo>
                  <a:pt x="336804" y="7619"/>
                </a:lnTo>
                <a:lnTo>
                  <a:pt x="259080" y="7619"/>
                </a:lnTo>
                <a:lnTo>
                  <a:pt x="245364" y="9143"/>
                </a:lnTo>
                <a:lnTo>
                  <a:pt x="233172" y="10667"/>
                </a:lnTo>
                <a:lnTo>
                  <a:pt x="219456" y="12191"/>
                </a:lnTo>
                <a:lnTo>
                  <a:pt x="207264" y="15239"/>
                </a:lnTo>
                <a:lnTo>
                  <a:pt x="193548" y="19812"/>
                </a:lnTo>
                <a:lnTo>
                  <a:pt x="181356" y="22859"/>
                </a:lnTo>
                <a:lnTo>
                  <a:pt x="170688" y="27431"/>
                </a:lnTo>
                <a:lnTo>
                  <a:pt x="124968" y="51815"/>
                </a:lnTo>
                <a:lnTo>
                  <a:pt x="85344" y="85343"/>
                </a:lnTo>
                <a:lnTo>
                  <a:pt x="53340" y="123443"/>
                </a:lnTo>
                <a:lnTo>
                  <a:pt x="28956" y="169163"/>
                </a:lnTo>
                <a:lnTo>
                  <a:pt x="16764" y="205739"/>
                </a:lnTo>
                <a:lnTo>
                  <a:pt x="13716" y="219455"/>
                </a:lnTo>
                <a:lnTo>
                  <a:pt x="10668" y="231647"/>
                </a:lnTo>
                <a:lnTo>
                  <a:pt x="7620" y="259079"/>
                </a:lnTo>
                <a:lnTo>
                  <a:pt x="7620" y="286511"/>
                </a:lnTo>
                <a:lnTo>
                  <a:pt x="9144" y="300227"/>
                </a:lnTo>
                <a:lnTo>
                  <a:pt x="10668" y="312419"/>
                </a:lnTo>
                <a:lnTo>
                  <a:pt x="13716" y="326136"/>
                </a:lnTo>
                <a:lnTo>
                  <a:pt x="16764" y="338328"/>
                </a:lnTo>
                <a:lnTo>
                  <a:pt x="19812" y="352044"/>
                </a:lnTo>
                <a:lnTo>
                  <a:pt x="39624" y="399288"/>
                </a:lnTo>
                <a:lnTo>
                  <a:pt x="68580" y="440436"/>
                </a:lnTo>
                <a:lnTo>
                  <a:pt x="103632" y="477012"/>
                </a:lnTo>
                <a:lnTo>
                  <a:pt x="146304" y="505968"/>
                </a:lnTo>
                <a:lnTo>
                  <a:pt x="193548" y="525779"/>
                </a:lnTo>
                <a:lnTo>
                  <a:pt x="207264" y="528827"/>
                </a:lnTo>
                <a:lnTo>
                  <a:pt x="219456" y="531876"/>
                </a:lnTo>
                <a:lnTo>
                  <a:pt x="233172" y="534924"/>
                </a:lnTo>
                <a:lnTo>
                  <a:pt x="245364" y="536448"/>
                </a:lnTo>
                <a:lnTo>
                  <a:pt x="259080" y="537972"/>
                </a:lnTo>
                <a:lnTo>
                  <a:pt x="334518" y="537972"/>
                </a:lnTo>
                <a:lnTo>
                  <a:pt x="313943" y="542544"/>
                </a:lnTo>
                <a:lnTo>
                  <a:pt x="286512" y="545591"/>
                </a:lnTo>
                <a:close/>
              </a:path>
              <a:path w="546100" h="546100">
                <a:moveTo>
                  <a:pt x="334518" y="537972"/>
                </a:moveTo>
                <a:lnTo>
                  <a:pt x="286512" y="537972"/>
                </a:lnTo>
                <a:lnTo>
                  <a:pt x="313943" y="534924"/>
                </a:lnTo>
                <a:lnTo>
                  <a:pt x="326136" y="531876"/>
                </a:lnTo>
                <a:lnTo>
                  <a:pt x="376428" y="516636"/>
                </a:lnTo>
                <a:lnTo>
                  <a:pt x="420624" y="492252"/>
                </a:lnTo>
                <a:lnTo>
                  <a:pt x="460248" y="460248"/>
                </a:lnTo>
                <a:lnTo>
                  <a:pt x="492252" y="420624"/>
                </a:lnTo>
                <a:lnTo>
                  <a:pt x="518160" y="376428"/>
                </a:lnTo>
                <a:lnTo>
                  <a:pt x="525780" y="352044"/>
                </a:lnTo>
                <a:lnTo>
                  <a:pt x="530352" y="338328"/>
                </a:lnTo>
                <a:lnTo>
                  <a:pt x="533400" y="326136"/>
                </a:lnTo>
                <a:lnTo>
                  <a:pt x="534924" y="312419"/>
                </a:lnTo>
                <a:lnTo>
                  <a:pt x="536448" y="300227"/>
                </a:lnTo>
                <a:lnTo>
                  <a:pt x="537972" y="286511"/>
                </a:lnTo>
                <a:lnTo>
                  <a:pt x="537972" y="259079"/>
                </a:lnTo>
                <a:lnTo>
                  <a:pt x="534924" y="231647"/>
                </a:lnTo>
                <a:lnTo>
                  <a:pt x="533400" y="219455"/>
                </a:lnTo>
                <a:lnTo>
                  <a:pt x="530352" y="205739"/>
                </a:lnTo>
                <a:lnTo>
                  <a:pt x="525780" y="193547"/>
                </a:lnTo>
                <a:lnTo>
                  <a:pt x="522732" y="181355"/>
                </a:lnTo>
                <a:lnTo>
                  <a:pt x="505968" y="146303"/>
                </a:lnTo>
                <a:lnTo>
                  <a:pt x="478536" y="103631"/>
                </a:lnTo>
                <a:lnTo>
                  <a:pt x="441960" y="68579"/>
                </a:lnTo>
                <a:lnTo>
                  <a:pt x="399287" y="39623"/>
                </a:lnTo>
                <a:lnTo>
                  <a:pt x="364236" y="22859"/>
                </a:lnTo>
                <a:lnTo>
                  <a:pt x="352044" y="19812"/>
                </a:lnTo>
                <a:lnTo>
                  <a:pt x="339852" y="15239"/>
                </a:lnTo>
                <a:lnTo>
                  <a:pt x="326136" y="12191"/>
                </a:lnTo>
                <a:lnTo>
                  <a:pt x="313943" y="10667"/>
                </a:lnTo>
                <a:lnTo>
                  <a:pt x="286512" y="7619"/>
                </a:lnTo>
                <a:lnTo>
                  <a:pt x="336804" y="7619"/>
                </a:lnTo>
                <a:lnTo>
                  <a:pt x="341376" y="9143"/>
                </a:lnTo>
                <a:lnTo>
                  <a:pt x="353568" y="12191"/>
                </a:lnTo>
                <a:lnTo>
                  <a:pt x="367284" y="16764"/>
                </a:lnTo>
                <a:lnTo>
                  <a:pt x="402336" y="32003"/>
                </a:lnTo>
                <a:lnTo>
                  <a:pt x="446532" y="62483"/>
                </a:lnTo>
                <a:lnTo>
                  <a:pt x="483108" y="99059"/>
                </a:lnTo>
                <a:lnTo>
                  <a:pt x="512063" y="141731"/>
                </a:lnTo>
                <a:lnTo>
                  <a:pt x="528828" y="178307"/>
                </a:lnTo>
                <a:lnTo>
                  <a:pt x="542544" y="231647"/>
                </a:lnTo>
                <a:lnTo>
                  <a:pt x="545592" y="259079"/>
                </a:lnTo>
                <a:lnTo>
                  <a:pt x="545592" y="286511"/>
                </a:lnTo>
                <a:lnTo>
                  <a:pt x="536448" y="341376"/>
                </a:lnTo>
                <a:lnTo>
                  <a:pt x="524256" y="377952"/>
                </a:lnTo>
                <a:lnTo>
                  <a:pt x="499872" y="425196"/>
                </a:lnTo>
                <a:lnTo>
                  <a:pt x="466344" y="464820"/>
                </a:lnTo>
                <a:lnTo>
                  <a:pt x="425196" y="498348"/>
                </a:lnTo>
                <a:lnTo>
                  <a:pt x="379476" y="524256"/>
                </a:lnTo>
                <a:lnTo>
                  <a:pt x="341376" y="536448"/>
                </a:lnTo>
                <a:lnTo>
                  <a:pt x="334518" y="537972"/>
                </a:lnTo>
                <a:close/>
              </a:path>
            </a:pathLst>
          </a:custGeom>
          <a:solidFill>
            <a:srgbClr val="850AFF"/>
          </a:solidFill>
        </p:spPr>
        <p:txBody>
          <a:bodyPr wrap="square" lIns="0" tIns="0" rIns="0" bIns="0" rtlCol="0"/>
          <a:lstStyle/>
          <a:p>
            <a:endParaRPr/>
          </a:p>
        </p:txBody>
      </p:sp>
      <p:graphicFrame>
        <p:nvGraphicFramePr>
          <p:cNvPr id="13" name="object 13"/>
          <p:cNvGraphicFramePr>
            <a:graphicFrameLocks noGrp="1"/>
          </p:cNvGraphicFramePr>
          <p:nvPr/>
        </p:nvGraphicFramePr>
        <p:xfrm>
          <a:off x="8961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505"/>
                        </a:spcBef>
                      </a:pPr>
                      <a:r>
                        <a:rPr sz="900" b="1" spc="15" dirty="0">
                          <a:solidFill>
                            <a:srgbClr val="330066"/>
                          </a:solidFill>
                          <a:latin typeface="Times New Roman"/>
                          <a:cs typeface="Times New Roman"/>
                        </a:rPr>
                        <a:t>Muhasebenin </a:t>
                      </a:r>
                      <a:r>
                        <a:rPr sz="900" b="1" spc="10" dirty="0">
                          <a:solidFill>
                            <a:srgbClr val="330066"/>
                          </a:solidFill>
                          <a:latin typeface="Times New Roman"/>
                          <a:cs typeface="Times New Roman"/>
                        </a:rPr>
                        <a:t>ikinci temel</a:t>
                      </a:r>
                      <a:r>
                        <a:rPr sz="900" b="1" spc="30" dirty="0">
                          <a:solidFill>
                            <a:srgbClr val="330066"/>
                          </a:solidFill>
                          <a:latin typeface="Times New Roman"/>
                          <a:cs typeface="Times New Roman"/>
                        </a:rPr>
                        <a:t> </a:t>
                      </a:r>
                      <a:r>
                        <a:rPr sz="900" b="1" spc="10" dirty="0">
                          <a:solidFill>
                            <a:srgbClr val="330066"/>
                          </a:solidFill>
                          <a:latin typeface="Times New Roman"/>
                          <a:cs typeface="Times New Roman"/>
                        </a:rPr>
                        <a:t>eşitliği</a:t>
                      </a:r>
                      <a:endParaRPr sz="900">
                        <a:latin typeface="Times New Roman"/>
                        <a:cs typeface="Times New Roman"/>
                      </a:endParaRPr>
                    </a:p>
                  </a:txBody>
                  <a:tcPr marL="0" marR="0" marT="6413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046480">
                        <a:lnSpc>
                          <a:spcPct val="100000"/>
                        </a:lnSpc>
                        <a:spcBef>
                          <a:spcPts val="400"/>
                        </a:spcBef>
                      </a:pPr>
                      <a:r>
                        <a:rPr sz="500" b="1" spc="15" dirty="0">
                          <a:solidFill>
                            <a:srgbClr val="FFFFFF"/>
                          </a:solidFill>
                          <a:latin typeface="Times New Roman"/>
                          <a:cs typeface="Times New Roman"/>
                        </a:rPr>
                        <a:t>MALİYET</a:t>
                      </a:r>
                      <a:endParaRPr sz="500">
                        <a:latin typeface="Times New Roman"/>
                        <a:cs typeface="Times New Roman"/>
                      </a:endParaRPr>
                    </a:p>
                    <a:p>
                      <a:pPr marL="1026794" marR="280035" indent="-923925">
                        <a:lnSpc>
                          <a:spcPct val="108000"/>
                        </a:lnSpc>
                        <a:spcBef>
                          <a:spcPts val="10"/>
                        </a:spcBef>
                        <a:tabLst>
                          <a:tab pos="1177925" algn="l"/>
                          <a:tab pos="2035810" algn="l"/>
                        </a:tabLst>
                      </a:pPr>
                      <a:r>
                        <a:rPr sz="500" b="1" spc="-5" dirty="0">
                          <a:solidFill>
                            <a:srgbClr val="FFFFFF"/>
                          </a:solidFill>
                          <a:latin typeface="Times New Roman"/>
                          <a:cs typeface="Times New Roman"/>
                        </a:rPr>
                        <a:t>S</a:t>
                      </a:r>
                      <a:r>
                        <a:rPr sz="500" b="1" spc="-40" dirty="0">
                          <a:solidFill>
                            <a:srgbClr val="FFFFFF"/>
                          </a:solidFill>
                          <a:latin typeface="Times New Roman"/>
                          <a:cs typeface="Times New Roman"/>
                        </a:rPr>
                        <a:t>A</a:t>
                      </a:r>
                      <a:r>
                        <a:rPr sz="500" b="1" spc="-5" dirty="0">
                          <a:solidFill>
                            <a:srgbClr val="FFFFFF"/>
                          </a:solidFill>
                          <a:latin typeface="Times New Roman"/>
                          <a:cs typeface="Times New Roman"/>
                        </a:rPr>
                        <a:t>T</a:t>
                      </a:r>
                      <a:r>
                        <a:rPr sz="500" b="1" dirty="0">
                          <a:solidFill>
                            <a:srgbClr val="FFFFFF"/>
                          </a:solidFill>
                          <a:latin typeface="Times New Roman"/>
                          <a:cs typeface="Times New Roman"/>
                        </a:rPr>
                        <a:t>I</a:t>
                      </a:r>
                      <a:r>
                        <a:rPr sz="500" b="1" spc="-5" dirty="0">
                          <a:solidFill>
                            <a:srgbClr val="FFFFFF"/>
                          </a:solidFill>
                          <a:latin typeface="Times New Roman"/>
                          <a:cs typeface="Times New Roman"/>
                        </a:rPr>
                        <a:t>Ş</a:t>
                      </a:r>
                      <a:r>
                        <a:rPr sz="500" b="1" spc="-10" dirty="0">
                          <a:solidFill>
                            <a:srgbClr val="FFFFFF"/>
                          </a:solidFill>
                          <a:latin typeface="Times New Roman"/>
                          <a:cs typeface="Times New Roman"/>
                        </a:rPr>
                        <a:t>L</a:t>
                      </a:r>
                      <a:r>
                        <a:rPr sz="500" b="1" dirty="0">
                          <a:solidFill>
                            <a:srgbClr val="FFFFFF"/>
                          </a:solidFill>
                          <a:latin typeface="Times New Roman"/>
                          <a:cs typeface="Times New Roman"/>
                        </a:rPr>
                        <a:t>AR		</a:t>
                      </a:r>
                      <a:r>
                        <a:rPr sz="750" b="1" baseline="11111" dirty="0">
                          <a:solidFill>
                            <a:srgbClr val="FFFFFF"/>
                          </a:solidFill>
                          <a:latin typeface="Times New Roman"/>
                          <a:cs typeface="Times New Roman"/>
                        </a:rPr>
                        <a:t>&amp;	</a:t>
                      </a:r>
                      <a:r>
                        <a:rPr sz="500" b="1" spc="-5" dirty="0">
                          <a:solidFill>
                            <a:srgbClr val="FFFFFF"/>
                          </a:solidFill>
                          <a:latin typeface="Times New Roman"/>
                          <a:cs typeface="Times New Roman"/>
                        </a:rPr>
                        <a:t>GEL</a:t>
                      </a:r>
                      <a:r>
                        <a:rPr sz="500" b="1" dirty="0">
                          <a:solidFill>
                            <a:srgbClr val="FFFFFF"/>
                          </a:solidFill>
                          <a:latin typeface="Times New Roman"/>
                          <a:cs typeface="Times New Roman"/>
                        </a:rPr>
                        <a:t>İR  </a:t>
                      </a:r>
                      <a:r>
                        <a:rPr sz="500" b="1" spc="15" dirty="0">
                          <a:solidFill>
                            <a:srgbClr val="FFFFFF"/>
                          </a:solidFill>
                          <a:latin typeface="Times New Roman"/>
                          <a:cs typeface="Times New Roman"/>
                        </a:rPr>
                        <a:t>GİDERLER</a:t>
                      </a:r>
                      <a:endParaRPr sz="50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4" name="object 14"/>
          <p:cNvSpPr/>
          <p:nvPr/>
        </p:nvSpPr>
        <p:spPr>
          <a:xfrm>
            <a:off x="6373367" y="1732787"/>
            <a:ext cx="233171" cy="379476"/>
          </a:xfrm>
          <a:prstGeom prst="rect">
            <a:avLst/>
          </a:prstGeom>
          <a:blipFill>
            <a:blip r:embed="rId3"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3982211" y="1687067"/>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335"/>
                        </a:spcBef>
                      </a:pPr>
                      <a:r>
                        <a:rPr sz="900" b="1" spc="15" dirty="0">
                          <a:solidFill>
                            <a:srgbClr val="330066"/>
                          </a:solidFill>
                          <a:latin typeface="Times New Roman"/>
                          <a:cs typeface="Times New Roman"/>
                        </a:rPr>
                        <a:t>Tahakkuk </a:t>
                      </a:r>
                      <a:r>
                        <a:rPr sz="900" b="1" spc="10" dirty="0">
                          <a:solidFill>
                            <a:srgbClr val="330066"/>
                          </a:solidFill>
                          <a:latin typeface="Times New Roman"/>
                          <a:cs typeface="Times New Roman"/>
                        </a:rPr>
                        <a:t>Esası </a:t>
                      </a:r>
                      <a:r>
                        <a:rPr sz="900" b="1" spc="15" dirty="0">
                          <a:solidFill>
                            <a:srgbClr val="330066"/>
                          </a:solidFill>
                          <a:latin typeface="Times New Roman"/>
                          <a:cs typeface="Times New Roman"/>
                        </a:rPr>
                        <a:t>– </a:t>
                      </a:r>
                      <a:r>
                        <a:rPr sz="900" b="1" spc="10" dirty="0">
                          <a:solidFill>
                            <a:srgbClr val="330066"/>
                          </a:solidFill>
                          <a:latin typeface="Times New Roman"/>
                          <a:cs typeface="Times New Roman"/>
                        </a:rPr>
                        <a:t>Nakit</a:t>
                      </a:r>
                      <a:r>
                        <a:rPr sz="900" b="1" spc="40" dirty="0">
                          <a:solidFill>
                            <a:srgbClr val="330066"/>
                          </a:solidFill>
                          <a:latin typeface="Times New Roman"/>
                          <a:cs typeface="Times New Roman"/>
                        </a:rPr>
                        <a:t> </a:t>
                      </a:r>
                      <a:r>
                        <a:rPr sz="900" b="1" spc="10" dirty="0">
                          <a:solidFill>
                            <a:srgbClr val="330066"/>
                          </a:solidFill>
                          <a:latin typeface="Times New Roman"/>
                          <a:cs typeface="Times New Roman"/>
                        </a:rPr>
                        <a:t>Esası</a:t>
                      </a:r>
                      <a:endParaRPr sz="900">
                        <a:latin typeface="Times New Roman"/>
                        <a:cs typeface="Times New Roman"/>
                      </a:endParaRPr>
                    </a:p>
                  </a:txBody>
                  <a:tcPr marL="0" marR="0" marT="4254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3510">
                        <a:lnSpc>
                          <a:spcPct val="107300"/>
                        </a:lnSpc>
                        <a:spcBef>
                          <a:spcPts val="515"/>
                        </a:spcBef>
                      </a:pPr>
                      <a:r>
                        <a:rPr sz="550" b="1" spc="15" dirty="0">
                          <a:solidFill>
                            <a:srgbClr val="FF0000"/>
                          </a:solidFill>
                          <a:latin typeface="Times New Roman"/>
                          <a:cs typeface="Times New Roman"/>
                        </a:rPr>
                        <a:t>Nakit Esası; </a:t>
                      </a:r>
                      <a:r>
                        <a:rPr sz="550" spc="10" dirty="0">
                          <a:latin typeface="Times New Roman"/>
                          <a:cs typeface="Times New Roman"/>
                        </a:rPr>
                        <a:t>Gelir nakit girişi </a:t>
                      </a:r>
                      <a:r>
                        <a:rPr sz="550" spc="15" dirty="0">
                          <a:latin typeface="Times New Roman"/>
                          <a:cs typeface="Times New Roman"/>
                        </a:rPr>
                        <a:t>olduğunda </a:t>
                      </a:r>
                      <a:r>
                        <a:rPr sz="550" spc="10" dirty="0">
                          <a:latin typeface="Times New Roman"/>
                          <a:cs typeface="Times New Roman"/>
                        </a:rPr>
                        <a:t>ve giderler </a:t>
                      </a:r>
                      <a:r>
                        <a:rPr sz="550" spc="20" dirty="0">
                          <a:latin typeface="Times New Roman"/>
                          <a:cs typeface="Times New Roman"/>
                        </a:rPr>
                        <a:t>de </a:t>
                      </a:r>
                      <a:r>
                        <a:rPr sz="550" spc="10" dirty="0">
                          <a:latin typeface="Times New Roman"/>
                          <a:cs typeface="Times New Roman"/>
                        </a:rPr>
                        <a:t>nakit çıkışı </a:t>
                      </a:r>
                      <a:r>
                        <a:rPr sz="550" spc="15" dirty="0">
                          <a:latin typeface="Times New Roman"/>
                          <a:cs typeface="Times New Roman"/>
                        </a:rPr>
                        <a:t>olduğunda  </a:t>
                      </a:r>
                      <a:r>
                        <a:rPr sz="550" spc="10" dirty="0">
                          <a:latin typeface="Times New Roman"/>
                          <a:cs typeface="Times New Roman"/>
                        </a:rPr>
                        <a:t>ölçülüyorsa,</a:t>
                      </a:r>
                      <a:endParaRPr sz="550">
                        <a:latin typeface="Times New Roman"/>
                        <a:cs typeface="Times New Roman"/>
                      </a:endParaRPr>
                    </a:p>
                    <a:p>
                      <a:pPr>
                        <a:lnSpc>
                          <a:spcPct val="100000"/>
                        </a:lnSpc>
                        <a:spcBef>
                          <a:spcPts val="15"/>
                        </a:spcBef>
                      </a:pPr>
                      <a:endParaRPr sz="750">
                        <a:latin typeface="Times New Roman"/>
                        <a:cs typeface="Times New Roman"/>
                      </a:endParaRPr>
                    </a:p>
                    <a:p>
                      <a:pPr marL="127635" indent="-100965">
                        <a:lnSpc>
                          <a:spcPct val="100000"/>
                        </a:lnSpc>
                        <a:buClr>
                          <a:srgbClr val="330066"/>
                        </a:buClr>
                        <a:buSzPct val="70000"/>
                        <a:buFont typeface="Wingdings"/>
                        <a:buChar char=""/>
                        <a:tabLst>
                          <a:tab pos="128270" algn="l"/>
                        </a:tabLst>
                      </a:pPr>
                      <a:r>
                        <a:rPr sz="500" spc="5" dirty="0">
                          <a:latin typeface="Times New Roman"/>
                          <a:cs typeface="Times New Roman"/>
                        </a:rPr>
                        <a:t>Gelir Tablosu ve Nakit Akış Tablosu</a:t>
                      </a:r>
                      <a:r>
                        <a:rPr sz="500" spc="95" dirty="0">
                          <a:latin typeface="Times New Roman"/>
                          <a:cs typeface="Times New Roman"/>
                        </a:rPr>
                        <a:t> </a:t>
                      </a:r>
                      <a:r>
                        <a:rPr sz="500" dirty="0">
                          <a:latin typeface="Times New Roman"/>
                          <a:cs typeface="Times New Roman"/>
                        </a:rPr>
                        <a:t>aynıdır,</a:t>
                      </a:r>
                      <a:endParaRPr sz="500">
                        <a:latin typeface="Times New Roman"/>
                        <a:cs typeface="Times New Roman"/>
                      </a:endParaRPr>
                    </a:p>
                    <a:p>
                      <a:pPr marL="127635" indent="-100965">
                        <a:lnSpc>
                          <a:spcPct val="100000"/>
                        </a:lnSpc>
                        <a:spcBef>
                          <a:spcPts val="40"/>
                        </a:spcBef>
                        <a:buClr>
                          <a:srgbClr val="330066"/>
                        </a:buClr>
                        <a:buSzPct val="70000"/>
                        <a:buFont typeface="Wingdings"/>
                        <a:buChar char=""/>
                        <a:tabLst>
                          <a:tab pos="128270" algn="l"/>
                        </a:tabLst>
                      </a:pPr>
                      <a:r>
                        <a:rPr sz="500" spc="5" dirty="0">
                          <a:latin typeface="Times New Roman"/>
                          <a:cs typeface="Times New Roman"/>
                        </a:rPr>
                        <a:t>Muhasebe kayıtları </a:t>
                      </a:r>
                      <a:r>
                        <a:rPr sz="500" spc="10" dirty="0">
                          <a:latin typeface="Times New Roman"/>
                          <a:cs typeface="Times New Roman"/>
                        </a:rPr>
                        <a:t>çok </a:t>
                      </a:r>
                      <a:r>
                        <a:rPr sz="500" spc="5" dirty="0">
                          <a:latin typeface="Times New Roman"/>
                          <a:cs typeface="Times New Roman"/>
                        </a:rPr>
                        <a:t>basittir. Kumbara gibi işlem</a:t>
                      </a:r>
                      <a:r>
                        <a:rPr sz="500" spc="100" dirty="0">
                          <a:latin typeface="Times New Roman"/>
                          <a:cs typeface="Times New Roman"/>
                        </a:rPr>
                        <a:t> </a:t>
                      </a:r>
                      <a:r>
                        <a:rPr sz="500" spc="5" dirty="0">
                          <a:latin typeface="Times New Roman"/>
                          <a:cs typeface="Times New Roman"/>
                        </a:rPr>
                        <a:t>görür,</a:t>
                      </a:r>
                      <a:endParaRPr sz="50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spc="5" dirty="0">
                          <a:latin typeface="Times New Roman"/>
                          <a:cs typeface="Times New Roman"/>
                        </a:rPr>
                        <a:t>İnsanlar hayatlarını </a:t>
                      </a:r>
                      <a:r>
                        <a:rPr sz="500" dirty="0">
                          <a:latin typeface="Times New Roman"/>
                          <a:cs typeface="Times New Roman"/>
                        </a:rPr>
                        <a:t>nakit </a:t>
                      </a:r>
                      <a:r>
                        <a:rPr sz="500" spc="5" dirty="0">
                          <a:latin typeface="Times New Roman"/>
                          <a:cs typeface="Times New Roman"/>
                        </a:rPr>
                        <a:t>esasına göre</a:t>
                      </a:r>
                      <a:r>
                        <a:rPr sz="500" spc="105" dirty="0">
                          <a:latin typeface="Times New Roman"/>
                          <a:cs typeface="Times New Roman"/>
                        </a:rPr>
                        <a:t> </a:t>
                      </a:r>
                      <a:r>
                        <a:rPr sz="500" dirty="0">
                          <a:latin typeface="Times New Roman"/>
                          <a:cs typeface="Times New Roman"/>
                        </a:rPr>
                        <a:t>yönetir.</a:t>
                      </a:r>
                      <a:endParaRPr sz="500">
                        <a:latin typeface="Times New Roman"/>
                        <a:cs typeface="Times New Roman"/>
                      </a:endParaRPr>
                    </a:p>
                    <a:p>
                      <a:pPr>
                        <a:lnSpc>
                          <a:spcPct val="100000"/>
                        </a:lnSpc>
                        <a:spcBef>
                          <a:spcPts val="40"/>
                        </a:spcBef>
                        <a:buClr>
                          <a:srgbClr val="330066"/>
                        </a:buClr>
                        <a:buFont typeface="Wingdings"/>
                        <a:buChar char=""/>
                      </a:pPr>
                      <a:endParaRPr sz="700">
                        <a:latin typeface="Times New Roman"/>
                        <a:cs typeface="Times New Roman"/>
                      </a:endParaRPr>
                    </a:p>
                    <a:p>
                      <a:pPr marL="27305" marR="143510">
                        <a:lnSpc>
                          <a:spcPct val="105500"/>
                        </a:lnSpc>
                        <a:spcBef>
                          <a:spcPts val="5"/>
                        </a:spcBef>
                      </a:pPr>
                      <a:r>
                        <a:rPr sz="550" b="1" spc="15" dirty="0">
                          <a:solidFill>
                            <a:srgbClr val="00AF50"/>
                          </a:solidFill>
                          <a:latin typeface="Times New Roman"/>
                          <a:cs typeface="Times New Roman"/>
                        </a:rPr>
                        <a:t>Tahakkuk Esası; </a:t>
                      </a:r>
                      <a:r>
                        <a:rPr sz="550" spc="10" dirty="0">
                          <a:latin typeface="Times New Roman"/>
                          <a:cs typeface="Times New Roman"/>
                        </a:rPr>
                        <a:t>Gelir ve </a:t>
                      </a:r>
                      <a:r>
                        <a:rPr sz="550" spc="5" dirty="0">
                          <a:latin typeface="Times New Roman"/>
                          <a:cs typeface="Times New Roman"/>
                        </a:rPr>
                        <a:t>giderler </a:t>
                      </a:r>
                      <a:r>
                        <a:rPr sz="550" spc="15" dirty="0">
                          <a:latin typeface="Times New Roman"/>
                          <a:cs typeface="Times New Roman"/>
                        </a:rPr>
                        <a:t>meydana </a:t>
                      </a:r>
                      <a:r>
                        <a:rPr sz="550" spc="10" dirty="0">
                          <a:latin typeface="Times New Roman"/>
                          <a:cs typeface="Times New Roman"/>
                        </a:rPr>
                        <a:t>geldikleri </a:t>
                      </a:r>
                      <a:r>
                        <a:rPr sz="550" spc="15" dirty="0">
                          <a:latin typeface="Times New Roman"/>
                          <a:cs typeface="Times New Roman"/>
                        </a:rPr>
                        <a:t>anda </a:t>
                      </a:r>
                      <a:r>
                        <a:rPr sz="550" spc="10" dirty="0">
                          <a:latin typeface="Times New Roman"/>
                          <a:cs typeface="Times New Roman"/>
                        </a:rPr>
                        <a:t>(paranın </a:t>
                      </a:r>
                      <a:r>
                        <a:rPr sz="550" spc="5" dirty="0">
                          <a:latin typeface="Times New Roman"/>
                          <a:cs typeface="Times New Roman"/>
                        </a:rPr>
                        <a:t>fiziki  </a:t>
                      </a:r>
                      <a:r>
                        <a:rPr sz="550" spc="10" dirty="0">
                          <a:latin typeface="Times New Roman"/>
                          <a:cs typeface="Times New Roman"/>
                        </a:rPr>
                        <a:t>akışına bakılmaksızın) </a:t>
                      </a:r>
                      <a:r>
                        <a:rPr sz="550" spc="15" dirty="0">
                          <a:latin typeface="Times New Roman"/>
                          <a:cs typeface="Times New Roman"/>
                        </a:rPr>
                        <a:t>muhasebe </a:t>
                      </a:r>
                      <a:r>
                        <a:rPr sz="550" spc="10" dirty="0">
                          <a:latin typeface="Times New Roman"/>
                          <a:cs typeface="Times New Roman"/>
                        </a:rPr>
                        <a:t>kayıtlarına</a:t>
                      </a:r>
                      <a:r>
                        <a:rPr sz="550" spc="-45" dirty="0">
                          <a:latin typeface="Times New Roman"/>
                          <a:cs typeface="Times New Roman"/>
                        </a:rPr>
                        <a:t> </a:t>
                      </a:r>
                      <a:r>
                        <a:rPr sz="550" spc="10" dirty="0">
                          <a:latin typeface="Times New Roman"/>
                          <a:cs typeface="Times New Roman"/>
                        </a:rPr>
                        <a:t>alınıyorsa…</a:t>
                      </a:r>
                      <a:endParaRPr sz="550">
                        <a:latin typeface="Times New Roman"/>
                        <a:cs typeface="Times New Roman"/>
                      </a:endParaRPr>
                    </a:p>
                    <a:p>
                      <a:pPr marL="127635" indent="-100965">
                        <a:lnSpc>
                          <a:spcPct val="100000"/>
                        </a:lnSpc>
                        <a:spcBef>
                          <a:spcPts val="35"/>
                        </a:spcBef>
                        <a:buClr>
                          <a:srgbClr val="330066"/>
                        </a:buClr>
                        <a:buSzPct val="70000"/>
                        <a:buFont typeface="Wingdings"/>
                        <a:buChar char=""/>
                        <a:tabLst>
                          <a:tab pos="128270" algn="l"/>
                        </a:tabLst>
                      </a:pPr>
                      <a:r>
                        <a:rPr sz="500" dirty="0">
                          <a:latin typeface="Times New Roman"/>
                          <a:cs typeface="Times New Roman"/>
                        </a:rPr>
                        <a:t>İşletmeler tahakkuk </a:t>
                      </a:r>
                      <a:r>
                        <a:rPr sz="500" spc="5" dirty="0">
                          <a:latin typeface="Times New Roman"/>
                          <a:cs typeface="Times New Roman"/>
                        </a:rPr>
                        <a:t>esasına göre </a:t>
                      </a:r>
                      <a:r>
                        <a:rPr sz="500" dirty="0">
                          <a:latin typeface="Times New Roman"/>
                          <a:cs typeface="Times New Roman"/>
                        </a:rPr>
                        <a:t>defter </a:t>
                      </a:r>
                      <a:r>
                        <a:rPr sz="500" spc="5" dirty="0">
                          <a:latin typeface="Times New Roman"/>
                          <a:cs typeface="Times New Roman"/>
                        </a:rPr>
                        <a:t>tutarlar </a:t>
                      </a:r>
                      <a:r>
                        <a:rPr sz="500" dirty="0">
                          <a:latin typeface="Times New Roman"/>
                          <a:cs typeface="Times New Roman"/>
                        </a:rPr>
                        <a:t>(vergi</a:t>
                      </a:r>
                      <a:r>
                        <a:rPr sz="500" spc="-50" dirty="0">
                          <a:latin typeface="Times New Roman"/>
                          <a:cs typeface="Times New Roman"/>
                        </a:rPr>
                        <a:t> </a:t>
                      </a:r>
                      <a:r>
                        <a:rPr sz="500" spc="5" dirty="0">
                          <a:latin typeface="Times New Roman"/>
                          <a:cs typeface="Times New Roman"/>
                        </a:rPr>
                        <a:t>idaresi de </a:t>
                      </a:r>
                      <a:r>
                        <a:rPr sz="500" dirty="0">
                          <a:latin typeface="Times New Roman"/>
                          <a:cs typeface="Times New Roman"/>
                        </a:rPr>
                        <a:t>aynı </a:t>
                      </a:r>
                      <a:r>
                        <a:rPr sz="500" spc="5" dirty="0">
                          <a:latin typeface="Times New Roman"/>
                          <a:cs typeface="Times New Roman"/>
                        </a:rPr>
                        <a:t>şeyi söylüyor)</a:t>
                      </a:r>
                      <a:endParaRPr sz="500">
                        <a:latin typeface="Times New Roman"/>
                        <a:cs typeface="Times New Roman"/>
                      </a:endParaRPr>
                    </a:p>
                    <a:p>
                      <a:pPr marL="127635" marR="144145" indent="-100965">
                        <a:lnSpc>
                          <a:spcPct val="106000"/>
                        </a:lnSpc>
                        <a:buClr>
                          <a:srgbClr val="330066"/>
                        </a:buClr>
                        <a:buSzPct val="70000"/>
                        <a:buFont typeface="Wingdings"/>
                        <a:buChar char=""/>
                        <a:tabLst>
                          <a:tab pos="128270" algn="l"/>
                        </a:tabLst>
                      </a:pPr>
                      <a:r>
                        <a:rPr sz="500" spc="5" dirty="0">
                          <a:latin typeface="Times New Roman"/>
                          <a:cs typeface="Times New Roman"/>
                        </a:rPr>
                        <a:t>Gelir </a:t>
                      </a:r>
                      <a:r>
                        <a:rPr sz="500" spc="10" dirty="0">
                          <a:latin typeface="Times New Roman"/>
                          <a:cs typeface="Times New Roman"/>
                        </a:rPr>
                        <a:t>Tablosu </a:t>
                      </a:r>
                      <a:r>
                        <a:rPr sz="500" spc="5" dirty="0">
                          <a:latin typeface="Times New Roman"/>
                          <a:cs typeface="Times New Roman"/>
                        </a:rPr>
                        <a:t>nakit hareketlerini </a:t>
                      </a:r>
                      <a:r>
                        <a:rPr sz="500" spc="10" dirty="0">
                          <a:latin typeface="Times New Roman"/>
                          <a:cs typeface="Times New Roman"/>
                        </a:rPr>
                        <a:t>yansıtmaktan </a:t>
                      </a:r>
                      <a:r>
                        <a:rPr sz="500" spc="5" dirty="0">
                          <a:latin typeface="Times New Roman"/>
                          <a:cs typeface="Times New Roman"/>
                        </a:rPr>
                        <a:t>ziyade, gelecekteki </a:t>
                      </a:r>
                      <a:r>
                        <a:rPr sz="500" spc="10" dirty="0">
                          <a:latin typeface="Times New Roman"/>
                          <a:cs typeface="Times New Roman"/>
                        </a:rPr>
                        <a:t>yükümlülükleri  </a:t>
                      </a:r>
                      <a:r>
                        <a:rPr sz="500" spc="5" dirty="0">
                          <a:latin typeface="Times New Roman"/>
                          <a:cs typeface="Times New Roman"/>
                        </a:rPr>
                        <a:t>karşılayabilmek için </a:t>
                      </a:r>
                      <a:r>
                        <a:rPr sz="500" dirty="0">
                          <a:latin typeface="Times New Roman"/>
                          <a:cs typeface="Times New Roman"/>
                        </a:rPr>
                        <a:t>nakit oluşturma </a:t>
                      </a:r>
                      <a:r>
                        <a:rPr sz="500" spc="5" dirty="0">
                          <a:latin typeface="Times New Roman"/>
                          <a:cs typeface="Times New Roman"/>
                        </a:rPr>
                        <a:t>gücünü</a:t>
                      </a:r>
                      <a:r>
                        <a:rPr sz="500" spc="45" dirty="0">
                          <a:latin typeface="Times New Roman"/>
                          <a:cs typeface="Times New Roman"/>
                        </a:rPr>
                        <a:t> </a:t>
                      </a:r>
                      <a:r>
                        <a:rPr sz="500" spc="5" dirty="0">
                          <a:latin typeface="Times New Roman"/>
                          <a:cs typeface="Times New Roman"/>
                        </a:rPr>
                        <a:t>yansıtır,</a:t>
                      </a:r>
                      <a:endParaRPr sz="500">
                        <a:latin typeface="Times New Roman"/>
                        <a:cs typeface="Times New Roman"/>
                      </a:endParaRPr>
                    </a:p>
                    <a:p>
                      <a:pPr marL="127635" marR="144780" indent="-100965">
                        <a:lnSpc>
                          <a:spcPct val="106000"/>
                        </a:lnSpc>
                        <a:buClr>
                          <a:srgbClr val="330066"/>
                        </a:buClr>
                        <a:buSzPct val="70000"/>
                        <a:buFont typeface="Wingdings"/>
                        <a:buChar char=""/>
                        <a:tabLst>
                          <a:tab pos="128270" algn="l"/>
                        </a:tabLst>
                      </a:pPr>
                      <a:r>
                        <a:rPr sz="500" spc="5" dirty="0">
                          <a:latin typeface="Times New Roman"/>
                          <a:cs typeface="Times New Roman"/>
                        </a:rPr>
                        <a:t>Giderler nakit olarak </a:t>
                      </a:r>
                      <a:r>
                        <a:rPr sz="500" spc="10" dirty="0">
                          <a:latin typeface="Times New Roman"/>
                          <a:cs typeface="Times New Roman"/>
                        </a:rPr>
                        <a:t>ödendiğinde </a:t>
                      </a:r>
                      <a:r>
                        <a:rPr sz="500" spc="5" dirty="0">
                          <a:latin typeface="Times New Roman"/>
                          <a:cs typeface="Times New Roman"/>
                        </a:rPr>
                        <a:t>değil </a:t>
                      </a:r>
                      <a:r>
                        <a:rPr sz="500" spc="10" dirty="0">
                          <a:latin typeface="Times New Roman"/>
                          <a:cs typeface="Times New Roman"/>
                        </a:rPr>
                        <a:t>işletmenin ödeme yükümlülüğü  </a:t>
                      </a:r>
                      <a:r>
                        <a:rPr sz="500" spc="5" dirty="0">
                          <a:latin typeface="Times New Roman"/>
                          <a:cs typeface="Times New Roman"/>
                        </a:rPr>
                        <a:t>doğduğunda</a:t>
                      </a:r>
                      <a:r>
                        <a:rPr sz="500" spc="60" dirty="0">
                          <a:latin typeface="Times New Roman"/>
                          <a:cs typeface="Times New Roman"/>
                        </a:rPr>
                        <a:t> </a:t>
                      </a:r>
                      <a:r>
                        <a:rPr sz="500" spc="5" dirty="0">
                          <a:latin typeface="Times New Roman"/>
                          <a:cs typeface="Times New Roman"/>
                        </a:rPr>
                        <a:t>gerçekleşir,</a:t>
                      </a:r>
                      <a:endParaRPr sz="500">
                        <a:latin typeface="Times New Roman"/>
                        <a:cs typeface="Times New Roman"/>
                      </a:endParaRPr>
                    </a:p>
                    <a:p>
                      <a:pPr marL="127635" marR="144780" indent="-100965">
                        <a:lnSpc>
                          <a:spcPts val="640"/>
                        </a:lnSpc>
                        <a:spcBef>
                          <a:spcPts val="15"/>
                        </a:spcBef>
                        <a:buClr>
                          <a:srgbClr val="330066"/>
                        </a:buClr>
                        <a:buSzPct val="70000"/>
                        <a:buFont typeface="Wingdings"/>
                        <a:buChar char=""/>
                        <a:tabLst>
                          <a:tab pos="128270" algn="l"/>
                        </a:tabLst>
                      </a:pPr>
                      <a:r>
                        <a:rPr sz="500" spc="5" dirty="0">
                          <a:latin typeface="Times New Roman"/>
                          <a:cs typeface="Times New Roman"/>
                        </a:rPr>
                        <a:t>Satış </a:t>
                      </a:r>
                      <a:r>
                        <a:rPr sz="500" spc="10" dirty="0">
                          <a:latin typeface="Times New Roman"/>
                          <a:cs typeface="Times New Roman"/>
                        </a:rPr>
                        <a:t>ve </a:t>
                      </a:r>
                      <a:r>
                        <a:rPr sz="500" spc="5" dirty="0">
                          <a:latin typeface="Times New Roman"/>
                          <a:cs typeface="Times New Roman"/>
                        </a:rPr>
                        <a:t>maliyetler mallar gönderildiğinde </a:t>
                      </a:r>
                      <a:r>
                        <a:rPr sz="500" spc="10" dirty="0">
                          <a:latin typeface="Times New Roman"/>
                          <a:cs typeface="Times New Roman"/>
                        </a:rPr>
                        <a:t>ve </a:t>
                      </a:r>
                      <a:r>
                        <a:rPr sz="500" spc="5" dirty="0">
                          <a:latin typeface="Times New Roman"/>
                          <a:cs typeface="Times New Roman"/>
                        </a:rPr>
                        <a:t>müşterilerin </a:t>
                      </a:r>
                      <a:r>
                        <a:rPr sz="500" spc="10" dirty="0">
                          <a:latin typeface="Times New Roman"/>
                          <a:cs typeface="Times New Roman"/>
                        </a:rPr>
                        <a:t>ödeme yükümlülüğü  </a:t>
                      </a:r>
                      <a:r>
                        <a:rPr sz="500" spc="5" dirty="0">
                          <a:latin typeface="Times New Roman"/>
                          <a:cs typeface="Times New Roman"/>
                        </a:rPr>
                        <a:t>oluştuğunda </a:t>
                      </a:r>
                      <a:r>
                        <a:rPr sz="500" dirty="0">
                          <a:latin typeface="Times New Roman"/>
                          <a:cs typeface="Times New Roman"/>
                        </a:rPr>
                        <a:t>kaydedilir, fiilen </a:t>
                      </a:r>
                      <a:r>
                        <a:rPr sz="500" spc="5" dirty="0">
                          <a:latin typeface="Times New Roman"/>
                          <a:cs typeface="Times New Roman"/>
                        </a:rPr>
                        <a:t>ödendiklerinde</a:t>
                      </a:r>
                      <a:r>
                        <a:rPr sz="500" spc="-60" dirty="0">
                          <a:latin typeface="Times New Roman"/>
                          <a:cs typeface="Times New Roman"/>
                        </a:rPr>
                        <a:t> </a:t>
                      </a:r>
                      <a:r>
                        <a:rPr sz="500" dirty="0">
                          <a:latin typeface="Times New Roman"/>
                          <a:cs typeface="Times New Roman"/>
                        </a:rPr>
                        <a:t>değil.</a:t>
                      </a:r>
                      <a:endParaRPr sz="500">
                        <a:latin typeface="Times New Roman"/>
                        <a:cs typeface="Times New Roman"/>
                      </a:endParaRPr>
                    </a:p>
                  </a:txBody>
                  <a:tcPr marL="0" marR="0" marT="6540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6" name="object 16"/>
          <p:cNvSpPr/>
          <p:nvPr/>
        </p:nvSpPr>
        <p:spPr>
          <a:xfrm>
            <a:off x="3287267" y="4384547"/>
            <a:ext cx="233172" cy="379476"/>
          </a:xfrm>
          <a:prstGeom prst="rect">
            <a:avLst/>
          </a:prstGeom>
          <a:blipFill>
            <a:blip r:embed="rId4"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8961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660"/>
                        </a:spcBef>
                      </a:pPr>
                      <a:r>
                        <a:rPr sz="900" b="1" spc="10" dirty="0">
                          <a:solidFill>
                            <a:srgbClr val="330066"/>
                          </a:solidFill>
                          <a:latin typeface="Times New Roman"/>
                          <a:cs typeface="Times New Roman"/>
                        </a:rPr>
                        <a:t>Nakit Akış</a:t>
                      </a:r>
                      <a:r>
                        <a:rPr sz="900" b="1" spc="25" dirty="0">
                          <a:solidFill>
                            <a:srgbClr val="330066"/>
                          </a:solidFill>
                          <a:latin typeface="Times New Roman"/>
                          <a:cs typeface="Times New Roman"/>
                        </a:rPr>
                        <a:t> </a:t>
                      </a:r>
                      <a:r>
                        <a:rPr sz="900" b="1" spc="10" dirty="0">
                          <a:solidFill>
                            <a:srgbClr val="330066"/>
                          </a:solidFill>
                          <a:latin typeface="Times New Roman"/>
                          <a:cs typeface="Times New Roman"/>
                        </a:rPr>
                        <a:t>Tablosu</a:t>
                      </a:r>
                      <a:endParaRPr sz="900">
                        <a:latin typeface="Times New Roman"/>
                        <a:cs typeface="Times New Roman"/>
                      </a:endParaRPr>
                    </a:p>
                  </a:txBody>
                  <a:tcPr marL="0" marR="0" marT="83820"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pPr>
                      <a:endParaRPr sz="600">
                        <a:latin typeface="Times New Roman"/>
                        <a:cs typeface="Times New Roman"/>
                      </a:endParaRPr>
                    </a:p>
                    <a:p>
                      <a:pPr>
                        <a:lnSpc>
                          <a:spcPct val="100000"/>
                        </a:lnSpc>
                        <a:spcBef>
                          <a:spcPts val="5"/>
                        </a:spcBef>
                      </a:pPr>
                      <a:endParaRPr sz="500">
                        <a:latin typeface="Times New Roman"/>
                        <a:cs typeface="Times New Roman"/>
                      </a:endParaRPr>
                    </a:p>
                    <a:p>
                      <a:pPr marL="127635" indent="-100965">
                        <a:lnSpc>
                          <a:spcPct val="100000"/>
                        </a:lnSpc>
                        <a:spcBef>
                          <a:spcPts val="5"/>
                        </a:spcBef>
                        <a:buClr>
                          <a:srgbClr val="330066"/>
                        </a:buClr>
                        <a:buSzPct val="72727"/>
                        <a:buFont typeface="Wingdings"/>
                        <a:buChar char=""/>
                        <a:tabLst>
                          <a:tab pos="128270" algn="l"/>
                        </a:tabLst>
                      </a:pPr>
                      <a:r>
                        <a:rPr sz="550" spc="10" dirty="0">
                          <a:latin typeface="Times New Roman"/>
                          <a:cs typeface="Times New Roman"/>
                        </a:rPr>
                        <a:t>İşletmenin</a:t>
                      </a:r>
                      <a:r>
                        <a:rPr sz="550" spc="-10" dirty="0">
                          <a:latin typeface="Times New Roman"/>
                          <a:cs typeface="Times New Roman"/>
                        </a:rPr>
                        <a:t> </a:t>
                      </a:r>
                      <a:r>
                        <a:rPr sz="550" spc="10" dirty="0">
                          <a:latin typeface="Times New Roman"/>
                          <a:cs typeface="Times New Roman"/>
                        </a:rPr>
                        <a:t>belirli</a:t>
                      </a:r>
                      <a:r>
                        <a:rPr sz="550" spc="-25" dirty="0">
                          <a:latin typeface="Times New Roman"/>
                          <a:cs typeface="Times New Roman"/>
                        </a:rPr>
                        <a:t> </a:t>
                      </a:r>
                      <a:r>
                        <a:rPr sz="550" spc="15" dirty="0">
                          <a:latin typeface="Times New Roman"/>
                          <a:cs typeface="Times New Roman"/>
                        </a:rPr>
                        <a:t>bir</a:t>
                      </a:r>
                      <a:r>
                        <a:rPr sz="550" spc="5" dirty="0">
                          <a:latin typeface="Times New Roman"/>
                          <a:cs typeface="Times New Roman"/>
                        </a:rPr>
                        <a:t> </a:t>
                      </a:r>
                      <a:r>
                        <a:rPr sz="550" spc="15" dirty="0">
                          <a:latin typeface="Times New Roman"/>
                          <a:cs typeface="Times New Roman"/>
                        </a:rPr>
                        <a:t>dönemindeki</a:t>
                      </a:r>
                      <a:r>
                        <a:rPr sz="550" spc="-15" dirty="0">
                          <a:latin typeface="Times New Roman"/>
                          <a:cs typeface="Times New Roman"/>
                        </a:rPr>
                        <a:t> </a:t>
                      </a:r>
                      <a:r>
                        <a:rPr sz="550" spc="10" dirty="0">
                          <a:latin typeface="Times New Roman"/>
                          <a:cs typeface="Times New Roman"/>
                        </a:rPr>
                        <a:t>nakit</a:t>
                      </a:r>
                      <a:r>
                        <a:rPr sz="550" spc="-5" dirty="0">
                          <a:latin typeface="Times New Roman"/>
                          <a:cs typeface="Times New Roman"/>
                        </a:rPr>
                        <a:t> </a:t>
                      </a:r>
                      <a:r>
                        <a:rPr sz="550" spc="10" dirty="0">
                          <a:latin typeface="Times New Roman"/>
                          <a:cs typeface="Times New Roman"/>
                        </a:rPr>
                        <a:t>hareketlerini</a:t>
                      </a:r>
                      <a:r>
                        <a:rPr sz="550" spc="-10" dirty="0">
                          <a:latin typeface="Times New Roman"/>
                          <a:cs typeface="Times New Roman"/>
                        </a:rPr>
                        <a:t> </a:t>
                      </a:r>
                      <a:r>
                        <a:rPr sz="550" spc="10" dirty="0">
                          <a:latin typeface="Times New Roman"/>
                          <a:cs typeface="Times New Roman"/>
                        </a:rPr>
                        <a:t>gösterir.</a:t>
                      </a:r>
                      <a:endParaRPr sz="550">
                        <a:latin typeface="Times New Roman"/>
                        <a:cs typeface="Times New Roman"/>
                      </a:endParaRPr>
                    </a:p>
                    <a:p>
                      <a:pPr>
                        <a:lnSpc>
                          <a:spcPct val="100000"/>
                        </a:lnSpc>
                        <a:spcBef>
                          <a:spcPts val="50"/>
                        </a:spcBef>
                        <a:buClr>
                          <a:srgbClr val="330066"/>
                        </a:buClr>
                        <a:buFont typeface="Wingdings"/>
                        <a:buChar char=""/>
                      </a:pPr>
                      <a:endParaRPr sz="600">
                        <a:latin typeface="Times New Roman"/>
                        <a:cs typeface="Times New Roman"/>
                      </a:endParaRPr>
                    </a:p>
                    <a:p>
                      <a:pPr marL="127635" indent="-100965">
                        <a:lnSpc>
                          <a:spcPct val="100000"/>
                        </a:lnSpc>
                        <a:buClr>
                          <a:srgbClr val="330066"/>
                        </a:buClr>
                        <a:buSzPct val="72727"/>
                        <a:buFont typeface="Wingdings"/>
                        <a:buChar char=""/>
                        <a:tabLst>
                          <a:tab pos="128270" algn="l"/>
                        </a:tabLst>
                      </a:pPr>
                      <a:r>
                        <a:rPr sz="550" spc="10" dirty="0">
                          <a:latin typeface="Times New Roman"/>
                          <a:cs typeface="Times New Roman"/>
                        </a:rPr>
                        <a:t>İşletmenin nakit kullanımlarını </a:t>
                      </a:r>
                      <a:r>
                        <a:rPr sz="550" i="1" spc="10" dirty="0">
                          <a:latin typeface="Times New Roman"/>
                          <a:cs typeface="Times New Roman"/>
                        </a:rPr>
                        <a:t>(çek keşideleri) </a:t>
                      </a:r>
                      <a:r>
                        <a:rPr sz="550" spc="10" dirty="0">
                          <a:latin typeface="Times New Roman"/>
                          <a:cs typeface="Times New Roman"/>
                        </a:rPr>
                        <a:t>veya nakit</a:t>
                      </a:r>
                      <a:r>
                        <a:rPr sz="550" spc="135" dirty="0">
                          <a:latin typeface="Times New Roman"/>
                          <a:cs typeface="Times New Roman"/>
                        </a:rPr>
                        <a:t> </a:t>
                      </a:r>
                      <a:r>
                        <a:rPr sz="550" spc="10" dirty="0">
                          <a:latin typeface="Times New Roman"/>
                          <a:cs typeface="Times New Roman"/>
                        </a:rPr>
                        <a:t>sağlama</a:t>
                      </a:r>
                      <a:endParaRPr sz="550">
                        <a:latin typeface="Times New Roman"/>
                        <a:cs typeface="Times New Roman"/>
                      </a:endParaRPr>
                    </a:p>
                    <a:p>
                      <a:pPr marL="127635">
                        <a:lnSpc>
                          <a:spcPct val="100000"/>
                        </a:lnSpc>
                        <a:spcBef>
                          <a:spcPts val="50"/>
                        </a:spcBef>
                      </a:pPr>
                      <a:r>
                        <a:rPr sz="550" i="1" spc="15" dirty="0">
                          <a:latin typeface="Times New Roman"/>
                          <a:cs typeface="Times New Roman"/>
                        </a:rPr>
                        <a:t>(mevduat) </a:t>
                      </a:r>
                      <a:r>
                        <a:rPr sz="550" spc="10" dirty="0">
                          <a:latin typeface="Times New Roman"/>
                          <a:cs typeface="Times New Roman"/>
                        </a:rPr>
                        <a:t>işlemlerini kaydeden </a:t>
                      </a:r>
                      <a:r>
                        <a:rPr sz="550" spc="15" dirty="0">
                          <a:latin typeface="Times New Roman"/>
                          <a:cs typeface="Times New Roman"/>
                        </a:rPr>
                        <a:t>çek </a:t>
                      </a:r>
                      <a:r>
                        <a:rPr sz="550" spc="10" dirty="0">
                          <a:latin typeface="Times New Roman"/>
                          <a:cs typeface="Times New Roman"/>
                        </a:rPr>
                        <a:t>defteri</a:t>
                      </a:r>
                      <a:r>
                        <a:rPr sz="550" spc="-100" dirty="0">
                          <a:latin typeface="Times New Roman"/>
                          <a:cs typeface="Times New Roman"/>
                        </a:rPr>
                        <a:t> </a:t>
                      </a:r>
                      <a:r>
                        <a:rPr sz="550" spc="10" dirty="0">
                          <a:latin typeface="Times New Roman"/>
                          <a:cs typeface="Times New Roman"/>
                        </a:rPr>
                        <a:t>gibidir.</a:t>
                      </a:r>
                      <a:endParaRPr sz="550">
                        <a:latin typeface="Times New Roman"/>
                        <a:cs typeface="Times New Roman"/>
                      </a:endParaRPr>
                    </a:p>
                    <a:p>
                      <a:pPr>
                        <a:lnSpc>
                          <a:spcPct val="100000"/>
                        </a:lnSpc>
                        <a:spcBef>
                          <a:spcPts val="50"/>
                        </a:spcBef>
                      </a:pPr>
                      <a:endParaRPr sz="600">
                        <a:latin typeface="Times New Roman"/>
                        <a:cs typeface="Times New Roman"/>
                      </a:endParaRPr>
                    </a:p>
                    <a:p>
                      <a:pPr marL="27305">
                        <a:lnSpc>
                          <a:spcPct val="100000"/>
                        </a:lnSpc>
                        <a:spcBef>
                          <a:spcPts val="5"/>
                        </a:spcBef>
                      </a:pPr>
                      <a:r>
                        <a:rPr sz="550" spc="10" dirty="0">
                          <a:latin typeface="Times New Roman"/>
                          <a:cs typeface="Times New Roman"/>
                        </a:rPr>
                        <a:t>Nakit Akış </a:t>
                      </a:r>
                      <a:r>
                        <a:rPr sz="550" spc="20" dirty="0">
                          <a:latin typeface="Times New Roman"/>
                          <a:cs typeface="Times New Roman"/>
                        </a:rPr>
                        <a:t>Tablosunu </a:t>
                      </a:r>
                      <a:r>
                        <a:rPr sz="550" spc="10" dirty="0">
                          <a:latin typeface="Times New Roman"/>
                          <a:cs typeface="Times New Roman"/>
                        </a:rPr>
                        <a:t>kısaca</a:t>
                      </a:r>
                      <a:r>
                        <a:rPr sz="550" spc="-30" dirty="0">
                          <a:latin typeface="Times New Roman"/>
                          <a:cs typeface="Times New Roman"/>
                        </a:rPr>
                        <a:t> </a:t>
                      </a:r>
                      <a:r>
                        <a:rPr sz="550" spc="10" dirty="0">
                          <a:latin typeface="Times New Roman"/>
                          <a:cs typeface="Times New Roman"/>
                        </a:rPr>
                        <a:t>formülleştirirsek;</a:t>
                      </a:r>
                      <a:endParaRPr sz="550">
                        <a:latin typeface="Times New Roman"/>
                        <a:cs typeface="Times New Roman"/>
                      </a:endParaRPr>
                    </a:p>
                    <a:p>
                      <a:pPr>
                        <a:lnSpc>
                          <a:spcPct val="100000"/>
                        </a:lnSpc>
                        <a:spcBef>
                          <a:spcPts val="25"/>
                        </a:spcBef>
                      </a:pPr>
                      <a:endParaRPr sz="600">
                        <a:latin typeface="Times New Roman"/>
                        <a:cs typeface="Times New Roman"/>
                      </a:endParaRPr>
                    </a:p>
                    <a:p>
                      <a:pPr marL="27305" marR="142240">
                        <a:lnSpc>
                          <a:spcPct val="105400"/>
                        </a:lnSpc>
                        <a:spcBef>
                          <a:spcPts val="5"/>
                        </a:spcBef>
                      </a:pPr>
                      <a:r>
                        <a:rPr sz="550" b="1" spc="15" dirty="0">
                          <a:latin typeface="Times New Roman"/>
                          <a:cs typeface="Times New Roman"/>
                        </a:rPr>
                        <a:t>Dönembaşı Nakit Mevcudu </a:t>
                      </a:r>
                      <a:r>
                        <a:rPr sz="550" b="1" spc="20" dirty="0">
                          <a:latin typeface="Times New Roman"/>
                          <a:cs typeface="Times New Roman"/>
                        </a:rPr>
                        <a:t>+ </a:t>
                      </a:r>
                      <a:r>
                        <a:rPr sz="550" b="1" spc="15" dirty="0">
                          <a:solidFill>
                            <a:srgbClr val="00AFEF"/>
                          </a:solidFill>
                          <a:latin typeface="Times New Roman"/>
                          <a:cs typeface="Times New Roman"/>
                        </a:rPr>
                        <a:t>Dönemiçi Nakit </a:t>
                      </a:r>
                      <a:r>
                        <a:rPr sz="550" b="1" spc="10" dirty="0">
                          <a:solidFill>
                            <a:srgbClr val="00AFEF"/>
                          </a:solidFill>
                          <a:latin typeface="Times New Roman"/>
                          <a:cs typeface="Times New Roman"/>
                        </a:rPr>
                        <a:t>Girişleri </a:t>
                      </a:r>
                      <a:r>
                        <a:rPr sz="550" b="1" spc="15" dirty="0">
                          <a:latin typeface="Times New Roman"/>
                          <a:cs typeface="Times New Roman"/>
                        </a:rPr>
                        <a:t>– </a:t>
                      </a:r>
                      <a:r>
                        <a:rPr sz="550" b="1" spc="15" dirty="0">
                          <a:solidFill>
                            <a:srgbClr val="FF0000"/>
                          </a:solidFill>
                          <a:latin typeface="Times New Roman"/>
                          <a:cs typeface="Times New Roman"/>
                        </a:rPr>
                        <a:t>Dönem </a:t>
                      </a:r>
                      <a:r>
                        <a:rPr sz="550" b="1" spc="10" dirty="0">
                          <a:solidFill>
                            <a:srgbClr val="FF0000"/>
                          </a:solidFill>
                          <a:latin typeface="Times New Roman"/>
                          <a:cs typeface="Times New Roman"/>
                        </a:rPr>
                        <a:t>İçi </a:t>
                      </a:r>
                      <a:r>
                        <a:rPr sz="550" b="1" spc="15" dirty="0">
                          <a:solidFill>
                            <a:srgbClr val="FF0000"/>
                          </a:solidFill>
                          <a:latin typeface="Times New Roman"/>
                          <a:cs typeface="Times New Roman"/>
                        </a:rPr>
                        <a:t>Nakit  </a:t>
                      </a:r>
                      <a:r>
                        <a:rPr sz="550" b="1" spc="10" dirty="0">
                          <a:solidFill>
                            <a:srgbClr val="FF0000"/>
                          </a:solidFill>
                          <a:latin typeface="Times New Roman"/>
                          <a:cs typeface="Times New Roman"/>
                        </a:rPr>
                        <a:t>Çıkışları </a:t>
                      </a:r>
                      <a:r>
                        <a:rPr sz="550" b="1" spc="20" dirty="0">
                          <a:latin typeface="Times New Roman"/>
                          <a:cs typeface="Times New Roman"/>
                        </a:rPr>
                        <a:t>= </a:t>
                      </a:r>
                      <a:r>
                        <a:rPr sz="550" b="1" spc="15" dirty="0">
                          <a:latin typeface="Times New Roman"/>
                          <a:cs typeface="Times New Roman"/>
                        </a:rPr>
                        <a:t>Dönemsonu Nakit</a:t>
                      </a:r>
                      <a:r>
                        <a:rPr sz="550" b="1" spc="-25" dirty="0">
                          <a:latin typeface="Times New Roman"/>
                          <a:cs typeface="Times New Roman"/>
                        </a:rPr>
                        <a:t> </a:t>
                      </a:r>
                      <a:r>
                        <a:rPr sz="550" b="1" spc="15" dirty="0">
                          <a:latin typeface="Times New Roman"/>
                          <a:cs typeface="Times New Roman"/>
                        </a:rPr>
                        <a:t>Mevcudu</a:t>
                      </a:r>
                      <a:endParaRPr sz="550">
                        <a:latin typeface="Times New Roman"/>
                        <a:cs typeface="Times New Roman"/>
                      </a:endParaRPr>
                    </a:p>
                  </a:txBody>
                  <a:tcPr marL="0" marR="0" marT="0"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8" name="object 18"/>
          <p:cNvSpPr/>
          <p:nvPr/>
        </p:nvSpPr>
        <p:spPr>
          <a:xfrm>
            <a:off x="6373367" y="4384547"/>
            <a:ext cx="233171" cy="379476"/>
          </a:xfrm>
          <a:prstGeom prst="rect">
            <a:avLst/>
          </a:prstGeom>
          <a:blipFill>
            <a:blip r:embed="rId5"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3982211" y="4338828"/>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785"/>
                        </a:spcBef>
                      </a:pPr>
                      <a:r>
                        <a:rPr sz="800" b="1" spc="-5" dirty="0">
                          <a:solidFill>
                            <a:srgbClr val="330066"/>
                          </a:solidFill>
                          <a:latin typeface="Times New Roman"/>
                          <a:cs typeface="Times New Roman"/>
                        </a:rPr>
                        <a:t>Nakit Akış</a:t>
                      </a:r>
                      <a:r>
                        <a:rPr sz="800" b="1" spc="100" dirty="0">
                          <a:solidFill>
                            <a:srgbClr val="330066"/>
                          </a:solidFill>
                          <a:latin typeface="Times New Roman"/>
                          <a:cs typeface="Times New Roman"/>
                        </a:rPr>
                        <a:t> </a:t>
                      </a:r>
                      <a:r>
                        <a:rPr sz="800" b="1" spc="5" dirty="0">
                          <a:solidFill>
                            <a:srgbClr val="330066"/>
                          </a:solidFill>
                          <a:latin typeface="Times New Roman"/>
                          <a:cs typeface="Times New Roman"/>
                        </a:rPr>
                        <a:t>Tablosu</a:t>
                      </a:r>
                      <a:endParaRPr sz="800">
                        <a:latin typeface="Times New Roman"/>
                        <a:cs typeface="Times New Roman"/>
                      </a:endParaRPr>
                    </a:p>
                  </a:txBody>
                  <a:tcPr marL="0" marR="0" marT="9969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25"/>
                        </a:spcBef>
                      </a:pPr>
                      <a:endParaRPr sz="700">
                        <a:latin typeface="Times New Roman"/>
                        <a:cs typeface="Times New Roman"/>
                      </a:endParaRPr>
                    </a:p>
                    <a:p>
                      <a:pPr marL="27305">
                        <a:lnSpc>
                          <a:spcPct val="100000"/>
                        </a:lnSpc>
                        <a:tabLst>
                          <a:tab pos="1905000" algn="l"/>
                        </a:tabLst>
                      </a:pPr>
                      <a:r>
                        <a:rPr sz="800" spc="5" dirty="0">
                          <a:latin typeface="Times New Roman"/>
                          <a:cs typeface="Times New Roman"/>
                        </a:rPr>
                        <a:t>Dönem </a:t>
                      </a:r>
                      <a:r>
                        <a:rPr sz="800" dirty="0">
                          <a:latin typeface="Times New Roman"/>
                          <a:cs typeface="Times New Roman"/>
                        </a:rPr>
                        <a:t>Başı</a:t>
                      </a:r>
                      <a:r>
                        <a:rPr sz="800" spc="60" dirty="0">
                          <a:latin typeface="Times New Roman"/>
                          <a:cs typeface="Times New Roman"/>
                        </a:rPr>
                        <a:t> </a:t>
                      </a:r>
                      <a:r>
                        <a:rPr sz="800" spc="5" dirty="0">
                          <a:latin typeface="Times New Roman"/>
                          <a:cs typeface="Times New Roman"/>
                        </a:rPr>
                        <a:t>Nakit</a:t>
                      </a:r>
                      <a:r>
                        <a:rPr sz="800" spc="25" dirty="0">
                          <a:latin typeface="Times New Roman"/>
                          <a:cs typeface="Times New Roman"/>
                        </a:rPr>
                        <a:t> </a:t>
                      </a:r>
                      <a:r>
                        <a:rPr sz="800" dirty="0">
                          <a:latin typeface="Times New Roman"/>
                          <a:cs typeface="Times New Roman"/>
                        </a:rPr>
                        <a:t>Mevcudu	</a:t>
                      </a:r>
                      <a:r>
                        <a:rPr sz="800" spc="5" dirty="0">
                          <a:latin typeface="Times New Roman"/>
                          <a:cs typeface="Times New Roman"/>
                        </a:rPr>
                        <a:t>a</a:t>
                      </a:r>
                      <a:endParaRPr sz="800">
                        <a:latin typeface="Times New Roman"/>
                        <a:cs typeface="Times New Roman"/>
                      </a:endParaRPr>
                    </a:p>
                    <a:p>
                      <a:pPr marL="27305">
                        <a:lnSpc>
                          <a:spcPct val="100000"/>
                        </a:lnSpc>
                        <a:spcBef>
                          <a:spcPts val="25"/>
                        </a:spcBef>
                        <a:tabLst>
                          <a:tab pos="1905000" algn="l"/>
                        </a:tabLst>
                      </a:pPr>
                      <a:r>
                        <a:rPr sz="800" spc="5" dirty="0">
                          <a:latin typeface="Times New Roman"/>
                          <a:cs typeface="Times New Roman"/>
                        </a:rPr>
                        <a:t>Nakit</a:t>
                      </a:r>
                      <a:r>
                        <a:rPr sz="800" spc="20" dirty="0">
                          <a:latin typeface="Times New Roman"/>
                          <a:cs typeface="Times New Roman"/>
                        </a:rPr>
                        <a:t> </a:t>
                      </a:r>
                      <a:r>
                        <a:rPr sz="800" dirty="0">
                          <a:latin typeface="Times New Roman"/>
                          <a:cs typeface="Times New Roman"/>
                        </a:rPr>
                        <a:t>Girişleri	</a:t>
                      </a:r>
                      <a:r>
                        <a:rPr sz="800" spc="5" dirty="0">
                          <a:latin typeface="Times New Roman"/>
                          <a:cs typeface="Times New Roman"/>
                        </a:rPr>
                        <a:t>b</a:t>
                      </a:r>
                      <a:endParaRPr sz="800">
                        <a:latin typeface="Times New Roman"/>
                        <a:cs typeface="Times New Roman"/>
                      </a:endParaRPr>
                    </a:p>
                    <a:p>
                      <a:pPr marL="27305">
                        <a:lnSpc>
                          <a:spcPct val="100000"/>
                        </a:lnSpc>
                        <a:spcBef>
                          <a:spcPts val="25"/>
                        </a:spcBef>
                        <a:tabLst>
                          <a:tab pos="1905000" algn="l"/>
                        </a:tabLst>
                      </a:pPr>
                      <a:r>
                        <a:rPr sz="800" u="sng" spc="5" dirty="0">
                          <a:uFill>
                            <a:solidFill>
                              <a:srgbClr val="000000"/>
                            </a:solidFill>
                          </a:uFill>
                          <a:latin typeface="Times New Roman"/>
                          <a:cs typeface="Times New Roman"/>
                        </a:rPr>
                        <a:t>Nakit</a:t>
                      </a:r>
                      <a:r>
                        <a:rPr sz="800" u="sng" spc="2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Çıkışları	</a:t>
                      </a:r>
                      <a:r>
                        <a:rPr sz="800" u="sng" spc="5" dirty="0">
                          <a:uFill>
                            <a:solidFill>
                              <a:srgbClr val="000000"/>
                            </a:solidFill>
                          </a:uFill>
                          <a:latin typeface="Times New Roman"/>
                          <a:cs typeface="Times New Roman"/>
                        </a:rPr>
                        <a:t>c</a:t>
                      </a:r>
                      <a:endParaRPr sz="800">
                        <a:latin typeface="Times New Roman"/>
                        <a:cs typeface="Times New Roman"/>
                      </a:endParaRPr>
                    </a:p>
                    <a:p>
                      <a:pPr marL="27305">
                        <a:lnSpc>
                          <a:spcPct val="100000"/>
                        </a:lnSpc>
                        <a:spcBef>
                          <a:spcPts val="25"/>
                        </a:spcBef>
                        <a:tabLst>
                          <a:tab pos="1905000" algn="l"/>
                        </a:tabLst>
                      </a:pPr>
                      <a:r>
                        <a:rPr sz="800" b="1" dirty="0">
                          <a:solidFill>
                            <a:srgbClr val="00AF50"/>
                          </a:solidFill>
                          <a:latin typeface="Times New Roman"/>
                          <a:cs typeface="Times New Roman"/>
                        </a:rPr>
                        <a:t>Esas </a:t>
                      </a:r>
                      <a:r>
                        <a:rPr sz="800" b="1" spc="5" dirty="0">
                          <a:solidFill>
                            <a:srgbClr val="00AF50"/>
                          </a:solidFill>
                          <a:latin typeface="Times New Roman"/>
                          <a:cs typeface="Times New Roman"/>
                        </a:rPr>
                        <a:t>Faaliyetlere</a:t>
                      </a:r>
                      <a:r>
                        <a:rPr sz="800" b="1" spc="50" dirty="0">
                          <a:solidFill>
                            <a:srgbClr val="00AF50"/>
                          </a:solidFill>
                          <a:latin typeface="Times New Roman"/>
                          <a:cs typeface="Times New Roman"/>
                        </a:rPr>
                        <a:t> </a:t>
                      </a:r>
                      <a:r>
                        <a:rPr sz="800" b="1" spc="-5" dirty="0">
                          <a:solidFill>
                            <a:srgbClr val="00AF50"/>
                          </a:solidFill>
                          <a:latin typeface="Times New Roman"/>
                          <a:cs typeface="Times New Roman"/>
                        </a:rPr>
                        <a:t>İlişkin</a:t>
                      </a:r>
                      <a:r>
                        <a:rPr sz="800" b="1" spc="80" dirty="0">
                          <a:solidFill>
                            <a:srgbClr val="00AF50"/>
                          </a:solidFill>
                          <a:latin typeface="Times New Roman"/>
                          <a:cs typeface="Times New Roman"/>
                        </a:rPr>
                        <a:t> </a:t>
                      </a:r>
                      <a:r>
                        <a:rPr sz="800" b="1" spc="-5" dirty="0">
                          <a:solidFill>
                            <a:srgbClr val="00AF50"/>
                          </a:solidFill>
                          <a:latin typeface="Times New Roman"/>
                          <a:cs typeface="Times New Roman"/>
                        </a:rPr>
                        <a:t>Nakit	</a:t>
                      </a:r>
                      <a:r>
                        <a:rPr sz="800" b="1" spc="5" dirty="0">
                          <a:solidFill>
                            <a:srgbClr val="00AF50"/>
                          </a:solidFill>
                          <a:latin typeface="Times New Roman"/>
                          <a:cs typeface="Times New Roman"/>
                        </a:rPr>
                        <a:t>b - c =</a:t>
                      </a:r>
                      <a:r>
                        <a:rPr sz="800" b="1" spc="-20" dirty="0">
                          <a:solidFill>
                            <a:srgbClr val="00AF50"/>
                          </a:solidFill>
                          <a:latin typeface="Times New Roman"/>
                          <a:cs typeface="Times New Roman"/>
                        </a:rPr>
                        <a:t> </a:t>
                      </a:r>
                      <a:r>
                        <a:rPr sz="800" b="1" spc="5" dirty="0">
                          <a:solidFill>
                            <a:srgbClr val="00AF50"/>
                          </a:solidFill>
                          <a:latin typeface="Times New Roman"/>
                          <a:cs typeface="Times New Roman"/>
                        </a:rPr>
                        <a:t>d</a:t>
                      </a:r>
                      <a:endParaRPr sz="800">
                        <a:latin typeface="Times New Roman"/>
                        <a:cs typeface="Times New Roman"/>
                      </a:endParaRPr>
                    </a:p>
                    <a:p>
                      <a:pPr marL="27305">
                        <a:lnSpc>
                          <a:spcPct val="100000"/>
                        </a:lnSpc>
                        <a:spcBef>
                          <a:spcPts val="35"/>
                        </a:spcBef>
                        <a:tabLst>
                          <a:tab pos="1905000" algn="l"/>
                        </a:tabLst>
                      </a:pPr>
                      <a:r>
                        <a:rPr sz="800" spc="5" dirty="0">
                          <a:latin typeface="Times New Roman"/>
                          <a:cs typeface="Times New Roman"/>
                        </a:rPr>
                        <a:t>Maddi Duran</a:t>
                      </a:r>
                      <a:r>
                        <a:rPr sz="800" spc="55" dirty="0">
                          <a:latin typeface="Times New Roman"/>
                          <a:cs typeface="Times New Roman"/>
                        </a:rPr>
                        <a:t> </a:t>
                      </a:r>
                      <a:r>
                        <a:rPr sz="800" dirty="0">
                          <a:latin typeface="Times New Roman"/>
                          <a:cs typeface="Times New Roman"/>
                        </a:rPr>
                        <a:t>Varlık</a:t>
                      </a:r>
                      <a:r>
                        <a:rPr sz="800" spc="35" dirty="0">
                          <a:latin typeface="Times New Roman"/>
                          <a:cs typeface="Times New Roman"/>
                        </a:rPr>
                        <a:t> </a:t>
                      </a:r>
                      <a:r>
                        <a:rPr sz="800" dirty="0">
                          <a:latin typeface="Times New Roman"/>
                          <a:cs typeface="Times New Roman"/>
                        </a:rPr>
                        <a:t>Alımları	</a:t>
                      </a:r>
                      <a:r>
                        <a:rPr sz="800" spc="5" dirty="0">
                          <a:latin typeface="Times New Roman"/>
                          <a:cs typeface="Times New Roman"/>
                        </a:rPr>
                        <a:t>e</a:t>
                      </a:r>
                      <a:endParaRPr sz="800">
                        <a:latin typeface="Times New Roman"/>
                        <a:cs typeface="Times New Roman"/>
                      </a:endParaRPr>
                    </a:p>
                    <a:p>
                      <a:pPr marL="27305">
                        <a:lnSpc>
                          <a:spcPct val="100000"/>
                        </a:lnSpc>
                        <a:spcBef>
                          <a:spcPts val="25"/>
                        </a:spcBef>
                        <a:tabLst>
                          <a:tab pos="1905000" algn="l"/>
                        </a:tabLst>
                      </a:pPr>
                      <a:r>
                        <a:rPr sz="800" dirty="0">
                          <a:latin typeface="Times New Roman"/>
                          <a:cs typeface="Times New Roman"/>
                        </a:rPr>
                        <a:t>Net</a:t>
                      </a:r>
                      <a:r>
                        <a:rPr sz="800" spc="35" dirty="0">
                          <a:latin typeface="Times New Roman"/>
                          <a:cs typeface="Times New Roman"/>
                        </a:rPr>
                        <a:t> </a:t>
                      </a:r>
                      <a:r>
                        <a:rPr sz="800" dirty="0">
                          <a:latin typeface="Times New Roman"/>
                          <a:cs typeface="Times New Roman"/>
                        </a:rPr>
                        <a:t>Borçlanmalar	</a:t>
                      </a:r>
                      <a:r>
                        <a:rPr sz="800" spc="5" dirty="0">
                          <a:latin typeface="Times New Roman"/>
                          <a:cs typeface="Times New Roman"/>
                        </a:rPr>
                        <a:t>f</a:t>
                      </a:r>
                      <a:endParaRPr sz="800">
                        <a:latin typeface="Times New Roman"/>
                        <a:cs typeface="Times New Roman"/>
                      </a:endParaRPr>
                    </a:p>
                    <a:p>
                      <a:pPr marL="27305">
                        <a:lnSpc>
                          <a:spcPct val="100000"/>
                        </a:lnSpc>
                        <a:spcBef>
                          <a:spcPts val="20"/>
                        </a:spcBef>
                        <a:tabLst>
                          <a:tab pos="1905000" algn="l"/>
                        </a:tabLst>
                      </a:pPr>
                      <a:r>
                        <a:rPr sz="800" spc="5" dirty="0">
                          <a:latin typeface="Times New Roman"/>
                          <a:cs typeface="Times New Roman"/>
                        </a:rPr>
                        <a:t>Kara </a:t>
                      </a:r>
                      <a:r>
                        <a:rPr sz="800" dirty="0">
                          <a:latin typeface="Times New Roman"/>
                          <a:cs typeface="Times New Roman"/>
                        </a:rPr>
                        <a:t>İlişkin</a:t>
                      </a:r>
                      <a:r>
                        <a:rPr sz="800" spc="65" dirty="0">
                          <a:latin typeface="Times New Roman"/>
                          <a:cs typeface="Times New Roman"/>
                        </a:rPr>
                        <a:t> </a:t>
                      </a:r>
                      <a:r>
                        <a:rPr sz="800" dirty="0">
                          <a:latin typeface="Times New Roman"/>
                          <a:cs typeface="Times New Roman"/>
                        </a:rPr>
                        <a:t>Ödenen</a:t>
                      </a:r>
                      <a:r>
                        <a:rPr sz="800" spc="60" dirty="0">
                          <a:latin typeface="Times New Roman"/>
                          <a:cs typeface="Times New Roman"/>
                        </a:rPr>
                        <a:t> </a:t>
                      </a:r>
                      <a:r>
                        <a:rPr sz="800" spc="-5" dirty="0">
                          <a:latin typeface="Times New Roman"/>
                          <a:cs typeface="Times New Roman"/>
                        </a:rPr>
                        <a:t>Vergiler	</a:t>
                      </a:r>
                      <a:r>
                        <a:rPr sz="800" spc="5" dirty="0">
                          <a:latin typeface="Times New Roman"/>
                          <a:cs typeface="Times New Roman"/>
                        </a:rPr>
                        <a:t>g</a:t>
                      </a:r>
                      <a:endParaRPr sz="800">
                        <a:latin typeface="Times New Roman"/>
                        <a:cs typeface="Times New Roman"/>
                      </a:endParaRPr>
                    </a:p>
                    <a:p>
                      <a:pPr marL="27305">
                        <a:lnSpc>
                          <a:spcPct val="100000"/>
                        </a:lnSpc>
                        <a:spcBef>
                          <a:spcPts val="25"/>
                        </a:spcBef>
                        <a:tabLst>
                          <a:tab pos="1905000" algn="l"/>
                        </a:tabLst>
                      </a:pPr>
                      <a:r>
                        <a:rPr sz="800" dirty="0">
                          <a:latin typeface="Times New Roman"/>
                          <a:cs typeface="Times New Roman"/>
                        </a:rPr>
                        <a:t>Hisse</a:t>
                      </a:r>
                      <a:r>
                        <a:rPr sz="800" spc="35" dirty="0">
                          <a:latin typeface="Times New Roman"/>
                          <a:cs typeface="Times New Roman"/>
                        </a:rPr>
                        <a:t> </a:t>
                      </a:r>
                      <a:r>
                        <a:rPr sz="800" dirty="0">
                          <a:latin typeface="Times New Roman"/>
                          <a:cs typeface="Times New Roman"/>
                        </a:rPr>
                        <a:t>Senedi</a:t>
                      </a:r>
                      <a:r>
                        <a:rPr sz="800" spc="45" dirty="0">
                          <a:latin typeface="Times New Roman"/>
                          <a:cs typeface="Times New Roman"/>
                        </a:rPr>
                        <a:t> </a:t>
                      </a:r>
                      <a:r>
                        <a:rPr sz="800" dirty="0">
                          <a:latin typeface="Times New Roman"/>
                          <a:cs typeface="Times New Roman"/>
                        </a:rPr>
                        <a:t>İhracı	</a:t>
                      </a:r>
                      <a:r>
                        <a:rPr sz="800" spc="5" dirty="0">
                          <a:latin typeface="Times New Roman"/>
                          <a:cs typeface="Times New Roman"/>
                        </a:rPr>
                        <a:t>h</a:t>
                      </a:r>
                      <a:endParaRPr sz="800">
                        <a:latin typeface="Times New Roman"/>
                        <a:cs typeface="Times New Roman"/>
                      </a:endParaRPr>
                    </a:p>
                    <a:p>
                      <a:pPr marL="27305">
                        <a:lnSpc>
                          <a:spcPct val="100000"/>
                        </a:lnSpc>
                        <a:spcBef>
                          <a:spcPts val="25"/>
                        </a:spcBef>
                        <a:tabLst>
                          <a:tab pos="1636395" algn="l"/>
                        </a:tabLst>
                      </a:pPr>
                      <a:r>
                        <a:rPr sz="800" b="1" u="heavy" spc="5" dirty="0">
                          <a:uFill>
                            <a:solidFill>
                              <a:srgbClr val="000000"/>
                            </a:solidFill>
                          </a:uFill>
                          <a:latin typeface="Times New Roman"/>
                          <a:cs typeface="Times New Roman"/>
                        </a:rPr>
                        <a:t>Dönem Sonu</a:t>
                      </a:r>
                      <a:r>
                        <a:rPr sz="800" b="1" u="heavy" spc="45" dirty="0">
                          <a:uFill>
                            <a:solidFill>
                              <a:srgbClr val="000000"/>
                            </a:solidFill>
                          </a:uFill>
                          <a:latin typeface="Times New Roman"/>
                          <a:cs typeface="Times New Roman"/>
                        </a:rPr>
                        <a:t> </a:t>
                      </a:r>
                      <a:r>
                        <a:rPr sz="800" b="1" u="heavy" dirty="0">
                          <a:uFill>
                            <a:solidFill>
                              <a:srgbClr val="000000"/>
                            </a:solidFill>
                          </a:uFill>
                          <a:latin typeface="Times New Roman"/>
                          <a:cs typeface="Times New Roman"/>
                        </a:rPr>
                        <a:t>Nakit</a:t>
                      </a:r>
                      <a:r>
                        <a:rPr sz="800" b="1" u="heavy" spc="65" dirty="0">
                          <a:uFill>
                            <a:solidFill>
                              <a:srgbClr val="000000"/>
                            </a:solidFill>
                          </a:uFill>
                          <a:latin typeface="Times New Roman"/>
                          <a:cs typeface="Times New Roman"/>
                        </a:rPr>
                        <a:t> </a:t>
                      </a:r>
                      <a:r>
                        <a:rPr sz="800" b="1" u="heavy" spc="5" dirty="0">
                          <a:uFill>
                            <a:solidFill>
                              <a:srgbClr val="000000"/>
                            </a:solidFill>
                          </a:uFill>
                          <a:latin typeface="Times New Roman"/>
                          <a:cs typeface="Times New Roman"/>
                        </a:rPr>
                        <a:t>Mevcudu	a+d-e+f-g+h=i</a:t>
                      </a:r>
                      <a:endParaRPr sz="800">
                        <a:latin typeface="Times New Roman"/>
                        <a:cs typeface="Times New Roman"/>
                      </a:endParaRPr>
                    </a:p>
                  </a:txBody>
                  <a:tcPr marL="0" marR="0" marT="317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p:nvPr/>
        </p:nvSpPr>
        <p:spPr>
          <a:xfrm>
            <a:off x="3287267" y="7034783"/>
            <a:ext cx="233172" cy="379476"/>
          </a:xfrm>
          <a:prstGeom prst="rect">
            <a:avLst/>
          </a:prstGeom>
          <a:blipFill>
            <a:blip r:embed="rId6" cstate="print"/>
            <a:stretch>
              <a:fillRect/>
            </a:stretch>
          </a:blipFill>
        </p:spPr>
        <p:txBody>
          <a:bodyPr wrap="square" lIns="0" tIns="0" rIns="0" bIns="0" rtlCol="0"/>
          <a:lstStyle/>
          <a:p>
            <a:endParaRPr/>
          </a:p>
        </p:txBody>
      </p:sp>
      <p:graphicFrame>
        <p:nvGraphicFramePr>
          <p:cNvPr id="21" name="object 21"/>
          <p:cNvGraphicFramePr>
            <a:graphicFrameLocks noGrp="1"/>
          </p:cNvGraphicFramePr>
          <p:nvPr/>
        </p:nvGraphicFramePr>
        <p:xfrm>
          <a:off x="8961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Nakit Akış</a:t>
                      </a:r>
                      <a:r>
                        <a:rPr sz="800" b="1" spc="100" dirty="0">
                          <a:solidFill>
                            <a:srgbClr val="330066"/>
                          </a:solidFill>
                          <a:latin typeface="Times New Roman"/>
                          <a:cs typeface="Times New Roman"/>
                        </a:rPr>
                        <a:t> </a:t>
                      </a:r>
                      <a:r>
                        <a:rPr sz="800" b="1" spc="5" dirty="0">
                          <a:solidFill>
                            <a:srgbClr val="330066"/>
                          </a:solidFill>
                          <a:latin typeface="Times New Roman"/>
                          <a:cs typeface="Times New Roman"/>
                        </a:rPr>
                        <a:t>Tablosu</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27305" marR="142875" algn="just">
                        <a:lnSpc>
                          <a:spcPct val="100000"/>
                        </a:lnSpc>
                        <a:spcBef>
                          <a:spcPts val="535"/>
                        </a:spcBef>
                      </a:pPr>
                      <a:r>
                        <a:rPr sz="700" b="1" spc="-5" dirty="0">
                          <a:latin typeface="Times New Roman"/>
                          <a:cs typeface="Times New Roman"/>
                        </a:rPr>
                        <a:t>Pozitif Nakit Akışı; </a:t>
                      </a:r>
                      <a:r>
                        <a:rPr sz="700" spc="-5" dirty="0">
                          <a:latin typeface="Times New Roman"/>
                          <a:cs typeface="Times New Roman"/>
                        </a:rPr>
                        <a:t>İşletmenin </a:t>
                      </a:r>
                      <a:r>
                        <a:rPr sz="700" dirty="0">
                          <a:latin typeface="Times New Roman"/>
                          <a:cs typeface="Times New Roman"/>
                        </a:rPr>
                        <a:t>dönem başına göre dönem  </a:t>
                      </a:r>
                      <a:r>
                        <a:rPr sz="700" spc="5" dirty="0">
                          <a:latin typeface="Times New Roman"/>
                          <a:cs typeface="Times New Roman"/>
                        </a:rPr>
                        <a:t>sonunda daha </a:t>
                      </a:r>
                      <a:r>
                        <a:rPr sz="700" spc="-5" dirty="0">
                          <a:latin typeface="Times New Roman"/>
                          <a:cs typeface="Times New Roman"/>
                        </a:rPr>
                        <a:t>fazla </a:t>
                      </a:r>
                      <a:r>
                        <a:rPr sz="700" spc="5" dirty="0">
                          <a:latin typeface="Times New Roman"/>
                          <a:cs typeface="Times New Roman"/>
                        </a:rPr>
                        <a:t>nakde </a:t>
                      </a:r>
                      <a:r>
                        <a:rPr sz="700" dirty="0">
                          <a:latin typeface="Times New Roman"/>
                          <a:cs typeface="Times New Roman"/>
                        </a:rPr>
                        <a:t>sahip</a:t>
                      </a:r>
                      <a:r>
                        <a:rPr sz="700" spc="-100" dirty="0">
                          <a:latin typeface="Times New Roman"/>
                          <a:cs typeface="Times New Roman"/>
                        </a:rPr>
                        <a:t> </a:t>
                      </a:r>
                      <a:r>
                        <a:rPr sz="700" spc="-5" dirty="0">
                          <a:latin typeface="Times New Roman"/>
                          <a:cs typeface="Times New Roman"/>
                        </a:rPr>
                        <a:t>olmasıdır.</a:t>
                      </a:r>
                      <a:endParaRPr sz="700">
                        <a:latin typeface="Times New Roman"/>
                        <a:cs typeface="Times New Roman"/>
                      </a:endParaRPr>
                    </a:p>
                    <a:p>
                      <a:pPr>
                        <a:lnSpc>
                          <a:spcPct val="100000"/>
                        </a:lnSpc>
                        <a:spcBef>
                          <a:spcPts val="45"/>
                        </a:spcBef>
                      </a:pPr>
                      <a:endParaRPr sz="700">
                        <a:latin typeface="Times New Roman"/>
                        <a:cs typeface="Times New Roman"/>
                      </a:endParaRPr>
                    </a:p>
                    <a:p>
                      <a:pPr marL="27305" marR="142875" algn="just">
                        <a:lnSpc>
                          <a:spcPct val="100000"/>
                        </a:lnSpc>
                      </a:pPr>
                      <a:r>
                        <a:rPr sz="700" b="1" dirty="0">
                          <a:latin typeface="Times New Roman"/>
                          <a:cs typeface="Times New Roman"/>
                        </a:rPr>
                        <a:t>Negatif </a:t>
                      </a:r>
                      <a:r>
                        <a:rPr sz="700" b="1" spc="-5" dirty="0">
                          <a:latin typeface="Times New Roman"/>
                          <a:cs typeface="Times New Roman"/>
                        </a:rPr>
                        <a:t>Nakit Akışı; </a:t>
                      </a:r>
                      <a:r>
                        <a:rPr sz="700" dirty="0">
                          <a:latin typeface="Times New Roman"/>
                          <a:cs typeface="Times New Roman"/>
                        </a:rPr>
                        <a:t>İşletmenin dönem başına göre dönem  </a:t>
                      </a:r>
                      <a:r>
                        <a:rPr sz="700" spc="5" dirty="0">
                          <a:latin typeface="Times New Roman"/>
                          <a:cs typeface="Times New Roman"/>
                        </a:rPr>
                        <a:t>sonunda daha </a:t>
                      </a:r>
                      <a:r>
                        <a:rPr sz="700" dirty="0">
                          <a:latin typeface="Times New Roman"/>
                          <a:cs typeface="Times New Roman"/>
                        </a:rPr>
                        <a:t>az </a:t>
                      </a:r>
                      <a:r>
                        <a:rPr sz="700" spc="5" dirty="0">
                          <a:latin typeface="Times New Roman"/>
                          <a:cs typeface="Times New Roman"/>
                        </a:rPr>
                        <a:t>nakde</a:t>
                      </a:r>
                      <a:r>
                        <a:rPr sz="700" spc="-125" dirty="0">
                          <a:latin typeface="Times New Roman"/>
                          <a:cs typeface="Times New Roman"/>
                        </a:rPr>
                        <a:t> </a:t>
                      </a:r>
                      <a:r>
                        <a:rPr sz="700" dirty="0">
                          <a:latin typeface="Times New Roman"/>
                          <a:cs typeface="Times New Roman"/>
                        </a:rPr>
                        <a:t>sahip </a:t>
                      </a:r>
                      <a:r>
                        <a:rPr sz="700" spc="-5" dirty="0">
                          <a:latin typeface="Times New Roman"/>
                          <a:cs typeface="Times New Roman"/>
                        </a:rPr>
                        <a:t>olmasıdır.</a:t>
                      </a:r>
                      <a:endParaRPr sz="700">
                        <a:latin typeface="Times New Roman"/>
                        <a:cs typeface="Times New Roman"/>
                      </a:endParaRPr>
                    </a:p>
                    <a:p>
                      <a:pPr>
                        <a:lnSpc>
                          <a:spcPct val="100000"/>
                        </a:lnSpc>
                        <a:spcBef>
                          <a:spcPts val="55"/>
                        </a:spcBef>
                      </a:pPr>
                      <a:endParaRPr sz="650">
                        <a:latin typeface="Times New Roman"/>
                        <a:cs typeface="Times New Roman"/>
                      </a:endParaRPr>
                    </a:p>
                    <a:p>
                      <a:pPr marL="27305" marR="142240" algn="just">
                        <a:lnSpc>
                          <a:spcPct val="106100"/>
                        </a:lnSpc>
                      </a:pPr>
                      <a:r>
                        <a:rPr sz="700" b="1" spc="10" dirty="0">
                          <a:latin typeface="Times New Roman"/>
                          <a:cs typeface="Times New Roman"/>
                        </a:rPr>
                        <a:t>***</a:t>
                      </a:r>
                      <a:r>
                        <a:rPr sz="550" i="1" spc="10" dirty="0">
                          <a:latin typeface="Times New Roman"/>
                          <a:cs typeface="Times New Roman"/>
                        </a:rPr>
                        <a:t>Eğer </a:t>
                      </a:r>
                      <a:r>
                        <a:rPr sz="550" i="1" spc="15" dirty="0">
                          <a:latin typeface="Times New Roman"/>
                          <a:cs typeface="Times New Roman"/>
                        </a:rPr>
                        <a:t>bir </a:t>
                      </a:r>
                      <a:r>
                        <a:rPr sz="550" i="1" spc="10" dirty="0">
                          <a:latin typeface="Times New Roman"/>
                          <a:cs typeface="Times New Roman"/>
                        </a:rPr>
                        <a:t>işletmede </a:t>
                      </a:r>
                      <a:r>
                        <a:rPr sz="550" b="1" i="1" spc="10" dirty="0">
                          <a:latin typeface="Times New Roman"/>
                          <a:cs typeface="Times New Roman"/>
                        </a:rPr>
                        <a:t>sürekli olarak negatif nakit akışı </a:t>
                      </a:r>
                      <a:r>
                        <a:rPr sz="550" i="1" spc="10" dirty="0">
                          <a:latin typeface="Times New Roman"/>
                          <a:cs typeface="Times New Roman"/>
                        </a:rPr>
                        <a:t>varsa, işletmenin  nakit </a:t>
                      </a:r>
                      <a:r>
                        <a:rPr sz="550" i="1" spc="5" dirty="0">
                          <a:latin typeface="Times New Roman"/>
                          <a:cs typeface="Times New Roman"/>
                        </a:rPr>
                        <a:t>sıkıntısına </a:t>
                      </a:r>
                      <a:r>
                        <a:rPr sz="550" i="1" spc="15" dirty="0">
                          <a:latin typeface="Times New Roman"/>
                          <a:cs typeface="Times New Roman"/>
                        </a:rPr>
                        <a:t>düşme </a:t>
                      </a:r>
                      <a:r>
                        <a:rPr sz="550" i="1" spc="5" dirty="0">
                          <a:latin typeface="Times New Roman"/>
                          <a:cs typeface="Times New Roman"/>
                        </a:rPr>
                        <a:t>riski </a:t>
                      </a:r>
                      <a:r>
                        <a:rPr sz="550" i="1" spc="10" dirty="0">
                          <a:latin typeface="Times New Roman"/>
                          <a:cs typeface="Times New Roman"/>
                        </a:rPr>
                        <a:t>ve vadesi gelmiş borçlarını </a:t>
                      </a:r>
                      <a:r>
                        <a:rPr sz="550" i="1" spc="15" dirty="0">
                          <a:latin typeface="Times New Roman"/>
                          <a:cs typeface="Times New Roman"/>
                        </a:rPr>
                        <a:t>ödeyememe </a:t>
                      </a:r>
                      <a:r>
                        <a:rPr sz="550" i="1" spc="5" dirty="0">
                          <a:latin typeface="Times New Roman"/>
                          <a:cs typeface="Times New Roman"/>
                        </a:rPr>
                        <a:t>riski  </a:t>
                      </a:r>
                      <a:r>
                        <a:rPr sz="550" i="1" spc="15" dirty="0">
                          <a:latin typeface="Times New Roman"/>
                          <a:cs typeface="Times New Roman"/>
                        </a:rPr>
                        <a:t>artar. Bir başka</a:t>
                      </a:r>
                      <a:r>
                        <a:rPr sz="550" i="1" spc="-70" dirty="0">
                          <a:latin typeface="Times New Roman"/>
                          <a:cs typeface="Times New Roman"/>
                        </a:rPr>
                        <a:t> </a:t>
                      </a:r>
                      <a:r>
                        <a:rPr sz="550" i="1" spc="15" dirty="0">
                          <a:latin typeface="Times New Roman"/>
                          <a:cs typeface="Times New Roman"/>
                        </a:rPr>
                        <a:t>ifadeyle;</a:t>
                      </a:r>
                      <a:endParaRPr sz="550">
                        <a:latin typeface="Times New Roman"/>
                        <a:cs typeface="Times New Roman"/>
                      </a:endParaRPr>
                    </a:p>
                    <a:p>
                      <a:pPr>
                        <a:lnSpc>
                          <a:spcPct val="100000"/>
                        </a:lnSpc>
                        <a:spcBef>
                          <a:spcPts val="40"/>
                        </a:spcBef>
                      </a:pPr>
                      <a:endParaRPr sz="700">
                        <a:latin typeface="Times New Roman"/>
                        <a:cs typeface="Times New Roman"/>
                      </a:endParaRPr>
                    </a:p>
                    <a:p>
                      <a:pPr marL="370205">
                        <a:lnSpc>
                          <a:spcPct val="100000"/>
                        </a:lnSpc>
                      </a:pPr>
                      <a:r>
                        <a:rPr sz="700" b="1" i="1" dirty="0">
                          <a:latin typeface="Times New Roman"/>
                          <a:cs typeface="Times New Roman"/>
                        </a:rPr>
                        <a:t>Meteliksiz…sıfırı tüketmiş…batmış</a:t>
                      </a:r>
                      <a:r>
                        <a:rPr sz="700" b="1" i="1" spc="-60" dirty="0">
                          <a:latin typeface="Times New Roman"/>
                          <a:cs typeface="Times New Roman"/>
                        </a:rPr>
                        <a:t> </a:t>
                      </a:r>
                      <a:r>
                        <a:rPr sz="700" b="1" i="1" dirty="0">
                          <a:latin typeface="Times New Roman"/>
                          <a:cs typeface="Times New Roman"/>
                        </a:rPr>
                        <a:t>demektir.</a:t>
                      </a:r>
                      <a:endParaRPr sz="700">
                        <a:latin typeface="Times New Roman"/>
                        <a:cs typeface="Times New Roman"/>
                      </a:endParaRPr>
                    </a:p>
                  </a:txBody>
                  <a:tcPr marL="0" marR="0" marT="6794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2" name="object 22"/>
          <p:cNvSpPr/>
          <p:nvPr/>
        </p:nvSpPr>
        <p:spPr>
          <a:xfrm>
            <a:off x="6373367" y="7034783"/>
            <a:ext cx="233171" cy="379476"/>
          </a:xfrm>
          <a:prstGeom prst="rect">
            <a:avLst/>
          </a:prstGeom>
          <a:blipFill>
            <a:blip r:embed="rId7" cstate="print"/>
            <a:stretch>
              <a:fillRect/>
            </a:stretch>
          </a:blipFill>
        </p:spPr>
        <p:txBody>
          <a:bodyPr wrap="square" lIns="0" tIns="0" rIns="0" bIns="0" rtlCol="0"/>
          <a:lstStyle/>
          <a:p>
            <a:endParaRPr/>
          </a:p>
        </p:txBody>
      </p:sp>
      <p:graphicFrame>
        <p:nvGraphicFramePr>
          <p:cNvPr id="23" name="object 23"/>
          <p:cNvGraphicFramePr>
            <a:graphicFrameLocks noGrp="1"/>
          </p:cNvGraphicFramePr>
          <p:nvPr/>
        </p:nvGraphicFramePr>
        <p:xfrm>
          <a:off x="3982211" y="6989064"/>
          <a:ext cx="2685415" cy="2010410"/>
        </p:xfrm>
        <a:graphic>
          <a:graphicData uri="http://schemas.openxmlformats.org/drawingml/2006/table">
            <a:tbl>
              <a:tblPr firstRow="1" bandRow="1">
                <a:tableStyleId>{2D5ABB26-0587-4C30-8999-92F81FD0307C}</a:tableStyleId>
              </a:tblPr>
              <a:tblGrid>
                <a:gridCol w="128270">
                  <a:extLst>
                    <a:ext uri="{9D8B030D-6E8A-4147-A177-3AD203B41FA5}">
                      <a16:colId xmlns:a16="http://schemas.microsoft.com/office/drawing/2014/main" val="20000"/>
                    </a:ext>
                  </a:extLst>
                </a:gridCol>
                <a:gridCol w="2212975">
                  <a:extLst>
                    <a:ext uri="{9D8B030D-6E8A-4147-A177-3AD203B41FA5}">
                      <a16:colId xmlns:a16="http://schemas.microsoft.com/office/drawing/2014/main" val="20001"/>
                    </a:ext>
                  </a:extLst>
                </a:gridCol>
                <a:gridCol w="326389">
                  <a:extLst>
                    <a:ext uri="{9D8B030D-6E8A-4147-A177-3AD203B41FA5}">
                      <a16:colId xmlns:a16="http://schemas.microsoft.com/office/drawing/2014/main" val="20002"/>
                    </a:ext>
                  </a:extLst>
                </a:gridCol>
              </a:tblGrid>
              <a:tr h="441960">
                <a:tc rowSpan="2">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27305">
                        <a:lnSpc>
                          <a:spcPct val="100000"/>
                        </a:lnSpc>
                        <a:spcBef>
                          <a:spcPts val="445"/>
                        </a:spcBef>
                      </a:pPr>
                      <a:r>
                        <a:rPr sz="800" b="1" spc="-5" dirty="0">
                          <a:solidFill>
                            <a:srgbClr val="330066"/>
                          </a:solidFill>
                          <a:latin typeface="Times New Roman"/>
                          <a:cs typeface="Times New Roman"/>
                        </a:rPr>
                        <a:t>Nakit </a:t>
                      </a:r>
                      <a:r>
                        <a:rPr sz="800" b="1" spc="5" dirty="0">
                          <a:solidFill>
                            <a:srgbClr val="330066"/>
                          </a:solidFill>
                          <a:latin typeface="Times New Roman"/>
                          <a:cs typeface="Times New Roman"/>
                        </a:rPr>
                        <a:t>Kaynakları ve</a:t>
                      </a:r>
                      <a:r>
                        <a:rPr sz="800" b="1" spc="-95" dirty="0">
                          <a:solidFill>
                            <a:srgbClr val="330066"/>
                          </a:solidFill>
                          <a:latin typeface="Times New Roman"/>
                          <a:cs typeface="Times New Roman"/>
                        </a:rPr>
                        <a:t> </a:t>
                      </a:r>
                      <a:r>
                        <a:rPr sz="800" b="1" dirty="0">
                          <a:solidFill>
                            <a:srgbClr val="330066"/>
                          </a:solidFill>
                          <a:latin typeface="Times New Roman"/>
                          <a:cs typeface="Times New Roman"/>
                        </a:rPr>
                        <a:t>Kullanımları</a:t>
                      </a:r>
                      <a:endParaRPr sz="800">
                        <a:latin typeface="Times New Roman"/>
                        <a:cs typeface="Times New Roman"/>
                      </a:endParaRPr>
                    </a:p>
                  </a:txBody>
                  <a:tcPr marL="0" marR="0" marT="56515" marB="0">
                    <a:lnR w="3175">
                      <a:solidFill>
                        <a:srgbClr val="669999"/>
                      </a:solidFill>
                      <a:prstDash val="solid"/>
                    </a:lnR>
                    <a:lnT w="12700">
                      <a:solidFill>
                        <a:srgbClr val="000000"/>
                      </a:solidFill>
                      <a:prstDash val="solid"/>
                    </a:lnT>
                    <a:lnB w="3175">
                      <a:solidFill>
                        <a:srgbClr val="669999"/>
                      </a:solidFill>
                      <a:prstDash val="solid"/>
                    </a:lnB>
                  </a:tcPr>
                </a:tc>
                <a:tc>
                  <a:txBody>
                    <a:bodyPr/>
                    <a:lstStyle/>
                    <a:p>
                      <a:pPr>
                        <a:lnSpc>
                          <a:spcPct val="100000"/>
                        </a:lnSpc>
                      </a:pPr>
                      <a:endParaRPr sz="600">
                        <a:latin typeface="Times New Roman"/>
                        <a:cs typeface="Times New Roman"/>
                      </a:endParaRPr>
                    </a:p>
                  </a:txBody>
                  <a:tcPr marL="0" marR="0" marT="0" marB="0">
                    <a:lnL w="3175">
                      <a:solidFill>
                        <a:srgbClr val="669999"/>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55600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a:lnSpc>
                          <a:spcPct val="100000"/>
                        </a:lnSpc>
                        <a:spcBef>
                          <a:spcPts val="55"/>
                        </a:spcBef>
                      </a:pPr>
                      <a:endParaRPr sz="125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b="1" spc="-5" dirty="0">
                          <a:solidFill>
                            <a:srgbClr val="00AF50"/>
                          </a:solidFill>
                          <a:latin typeface="Times New Roman"/>
                          <a:cs typeface="Times New Roman"/>
                        </a:rPr>
                        <a:t>İşletmeye nakit </a:t>
                      </a:r>
                      <a:r>
                        <a:rPr sz="800" b="1" i="1" spc="5" dirty="0">
                          <a:solidFill>
                            <a:srgbClr val="00AF50"/>
                          </a:solidFill>
                          <a:latin typeface="Times New Roman"/>
                          <a:cs typeface="Times New Roman"/>
                        </a:rPr>
                        <a:t>(kaynak) </a:t>
                      </a:r>
                      <a:r>
                        <a:rPr sz="700" b="1" spc="-10" dirty="0">
                          <a:solidFill>
                            <a:srgbClr val="00AF50"/>
                          </a:solidFill>
                          <a:latin typeface="Times New Roman"/>
                          <a:cs typeface="Times New Roman"/>
                        </a:rPr>
                        <a:t>iki şekilde</a:t>
                      </a:r>
                      <a:r>
                        <a:rPr sz="700" b="1" spc="95" dirty="0">
                          <a:solidFill>
                            <a:srgbClr val="00AF50"/>
                          </a:solidFill>
                          <a:latin typeface="Times New Roman"/>
                          <a:cs typeface="Times New Roman"/>
                        </a:rPr>
                        <a:t> </a:t>
                      </a:r>
                      <a:r>
                        <a:rPr sz="700" b="1" spc="-5" dirty="0">
                          <a:solidFill>
                            <a:srgbClr val="00AF50"/>
                          </a:solidFill>
                          <a:latin typeface="Times New Roman"/>
                          <a:cs typeface="Times New Roman"/>
                        </a:rPr>
                        <a:t>gelir:</a:t>
                      </a:r>
                      <a:endParaRPr sz="700">
                        <a:latin typeface="Times New Roman"/>
                        <a:cs typeface="Times New Roman"/>
                      </a:endParaRPr>
                    </a:p>
                    <a:p>
                      <a:pPr marL="27305">
                        <a:lnSpc>
                          <a:spcPct val="100000"/>
                        </a:lnSpc>
                        <a:spcBef>
                          <a:spcPts val="45"/>
                        </a:spcBef>
                      </a:pPr>
                      <a:r>
                        <a:rPr sz="550" spc="10" dirty="0">
                          <a:latin typeface="Times New Roman"/>
                          <a:cs typeface="Times New Roman"/>
                        </a:rPr>
                        <a:t>-İşletme </a:t>
                      </a:r>
                      <a:r>
                        <a:rPr sz="550" spc="15" dirty="0">
                          <a:latin typeface="Times New Roman"/>
                          <a:cs typeface="Times New Roman"/>
                        </a:rPr>
                        <a:t>ana </a:t>
                      </a:r>
                      <a:r>
                        <a:rPr sz="550" spc="5" dirty="0">
                          <a:latin typeface="Times New Roman"/>
                          <a:cs typeface="Times New Roman"/>
                        </a:rPr>
                        <a:t>faaliyetleri </a:t>
                      </a:r>
                      <a:r>
                        <a:rPr sz="550" i="1" spc="15" dirty="0">
                          <a:latin typeface="Times New Roman"/>
                          <a:cs typeface="Times New Roman"/>
                        </a:rPr>
                        <a:t>(tahsilat</a:t>
                      </a:r>
                      <a:r>
                        <a:rPr sz="550" i="1" spc="-45" dirty="0">
                          <a:latin typeface="Times New Roman"/>
                          <a:cs typeface="Times New Roman"/>
                        </a:rPr>
                        <a:t> </a:t>
                      </a:r>
                      <a:r>
                        <a:rPr sz="550" i="1" spc="15" dirty="0">
                          <a:latin typeface="Times New Roman"/>
                          <a:cs typeface="Times New Roman"/>
                        </a:rPr>
                        <a:t>vb.)</a:t>
                      </a:r>
                      <a:endParaRPr sz="550">
                        <a:latin typeface="Times New Roman"/>
                        <a:cs typeface="Times New Roman"/>
                      </a:endParaRPr>
                    </a:p>
                    <a:p>
                      <a:pPr marL="27305">
                        <a:lnSpc>
                          <a:spcPct val="100000"/>
                        </a:lnSpc>
                        <a:spcBef>
                          <a:spcPts val="45"/>
                        </a:spcBef>
                      </a:pPr>
                      <a:r>
                        <a:rPr sz="550" spc="15" dirty="0">
                          <a:latin typeface="Times New Roman"/>
                          <a:cs typeface="Times New Roman"/>
                        </a:rPr>
                        <a:t>-Finansman </a:t>
                      </a:r>
                      <a:r>
                        <a:rPr sz="550" spc="5" dirty="0">
                          <a:latin typeface="Times New Roman"/>
                          <a:cs typeface="Times New Roman"/>
                        </a:rPr>
                        <a:t>faaliyetleri </a:t>
                      </a:r>
                      <a:r>
                        <a:rPr sz="550" i="1" spc="10" dirty="0">
                          <a:latin typeface="Times New Roman"/>
                          <a:cs typeface="Times New Roman"/>
                        </a:rPr>
                        <a:t>(hisse </a:t>
                      </a:r>
                      <a:r>
                        <a:rPr sz="550" i="1" spc="15" dirty="0">
                          <a:latin typeface="Times New Roman"/>
                          <a:cs typeface="Times New Roman"/>
                        </a:rPr>
                        <a:t>senedi </a:t>
                      </a:r>
                      <a:r>
                        <a:rPr sz="550" i="1" spc="10" dirty="0">
                          <a:latin typeface="Times New Roman"/>
                          <a:cs typeface="Times New Roman"/>
                        </a:rPr>
                        <a:t>satışı,</a:t>
                      </a:r>
                      <a:r>
                        <a:rPr sz="550" i="1" spc="-50" dirty="0">
                          <a:latin typeface="Times New Roman"/>
                          <a:cs typeface="Times New Roman"/>
                        </a:rPr>
                        <a:t> </a:t>
                      </a:r>
                      <a:r>
                        <a:rPr sz="550" i="1" spc="15" dirty="0">
                          <a:latin typeface="Times New Roman"/>
                          <a:cs typeface="Times New Roman"/>
                        </a:rPr>
                        <a:t>borçlanma)</a:t>
                      </a:r>
                      <a:endParaRPr sz="550">
                        <a:latin typeface="Times New Roman"/>
                        <a:cs typeface="Times New Roman"/>
                      </a:endParaRPr>
                    </a:p>
                    <a:p>
                      <a:pPr>
                        <a:lnSpc>
                          <a:spcPct val="100000"/>
                        </a:lnSpc>
                        <a:spcBef>
                          <a:spcPts val="35"/>
                        </a:spcBef>
                      </a:pPr>
                      <a:endParaRPr sz="600">
                        <a:latin typeface="Times New Roman"/>
                        <a:cs typeface="Times New Roman"/>
                      </a:endParaRPr>
                    </a:p>
                    <a:p>
                      <a:pPr marL="127635" indent="-100965">
                        <a:lnSpc>
                          <a:spcPct val="100000"/>
                        </a:lnSpc>
                        <a:buClr>
                          <a:srgbClr val="330066"/>
                        </a:buClr>
                        <a:buSzPct val="71428"/>
                        <a:buFont typeface="Wingdings"/>
                        <a:buChar char=""/>
                        <a:tabLst>
                          <a:tab pos="128270" algn="l"/>
                        </a:tabLst>
                      </a:pPr>
                      <a:r>
                        <a:rPr sz="700" b="1" spc="-5" dirty="0">
                          <a:solidFill>
                            <a:srgbClr val="FF0000"/>
                          </a:solidFill>
                          <a:latin typeface="Times New Roman"/>
                          <a:cs typeface="Times New Roman"/>
                        </a:rPr>
                        <a:t>İşletmeden nakit </a:t>
                      </a:r>
                      <a:r>
                        <a:rPr sz="700" b="1" spc="-10" dirty="0">
                          <a:solidFill>
                            <a:srgbClr val="FF0000"/>
                          </a:solidFill>
                          <a:latin typeface="Times New Roman"/>
                          <a:cs typeface="Times New Roman"/>
                        </a:rPr>
                        <a:t>çıkışı </a:t>
                      </a:r>
                      <a:r>
                        <a:rPr sz="800" b="1" i="1" spc="5" dirty="0">
                          <a:solidFill>
                            <a:srgbClr val="FF0000"/>
                          </a:solidFill>
                          <a:latin typeface="Times New Roman"/>
                          <a:cs typeface="Times New Roman"/>
                        </a:rPr>
                        <a:t>(kullanım) </a:t>
                      </a:r>
                      <a:r>
                        <a:rPr sz="700" b="1" spc="-5" dirty="0">
                          <a:solidFill>
                            <a:srgbClr val="FF0000"/>
                          </a:solidFill>
                          <a:latin typeface="Times New Roman"/>
                          <a:cs typeface="Times New Roman"/>
                        </a:rPr>
                        <a:t>dört </a:t>
                      </a:r>
                      <a:r>
                        <a:rPr sz="700" b="1" spc="-10" dirty="0">
                          <a:solidFill>
                            <a:srgbClr val="FF0000"/>
                          </a:solidFill>
                          <a:latin typeface="Times New Roman"/>
                          <a:cs typeface="Times New Roman"/>
                        </a:rPr>
                        <a:t>şekilde</a:t>
                      </a:r>
                      <a:r>
                        <a:rPr sz="700" b="1" spc="95" dirty="0">
                          <a:solidFill>
                            <a:srgbClr val="FF0000"/>
                          </a:solidFill>
                          <a:latin typeface="Times New Roman"/>
                          <a:cs typeface="Times New Roman"/>
                        </a:rPr>
                        <a:t> </a:t>
                      </a:r>
                      <a:r>
                        <a:rPr sz="700" b="1" dirty="0">
                          <a:solidFill>
                            <a:srgbClr val="FF0000"/>
                          </a:solidFill>
                          <a:latin typeface="Times New Roman"/>
                          <a:cs typeface="Times New Roman"/>
                        </a:rPr>
                        <a:t>olur:</a:t>
                      </a:r>
                      <a:endParaRPr sz="700">
                        <a:latin typeface="Times New Roman"/>
                        <a:cs typeface="Times New Roman"/>
                      </a:endParaRPr>
                    </a:p>
                    <a:p>
                      <a:pPr marL="27305">
                        <a:lnSpc>
                          <a:spcPct val="100000"/>
                        </a:lnSpc>
                        <a:spcBef>
                          <a:spcPts val="45"/>
                        </a:spcBef>
                      </a:pPr>
                      <a:r>
                        <a:rPr sz="550" spc="10" dirty="0">
                          <a:latin typeface="Times New Roman"/>
                          <a:cs typeface="Times New Roman"/>
                        </a:rPr>
                        <a:t>-İşletme </a:t>
                      </a:r>
                      <a:r>
                        <a:rPr sz="550" spc="15" dirty="0">
                          <a:latin typeface="Times New Roman"/>
                          <a:cs typeface="Times New Roman"/>
                        </a:rPr>
                        <a:t>ana </a:t>
                      </a:r>
                      <a:r>
                        <a:rPr sz="550" spc="5" dirty="0">
                          <a:latin typeface="Times New Roman"/>
                          <a:cs typeface="Times New Roman"/>
                        </a:rPr>
                        <a:t>faaliyetleri </a:t>
                      </a:r>
                      <a:r>
                        <a:rPr sz="550" i="1" spc="10" dirty="0">
                          <a:latin typeface="Times New Roman"/>
                          <a:cs typeface="Times New Roman"/>
                        </a:rPr>
                        <a:t>(tedarikçilere, </a:t>
                      </a:r>
                      <a:r>
                        <a:rPr sz="550" i="1" spc="15" dirty="0">
                          <a:latin typeface="Times New Roman"/>
                          <a:cs typeface="Times New Roman"/>
                        </a:rPr>
                        <a:t>çalışanlara yapılan</a:t>
                      </a:r>
                      <a:r>
                        <a:rPr sz="550" i="1" spc="-105" dirty="0">
                          <a:latin typeface="Times New Roman"/>
                          <a:cs typeface="Times New Roman"/>
                        </a:rPr>
                        <a:t> </a:t>
                      </a:r>
                      <a:r>
                        <a:rPr sz="550" i="1" spc="15" dirty="0">
                          <a:latin typeface="Times New Roman"/>
                          <a:cs typeface="Times New Roman"/>
                        </a:rPr>
                        <a:t>ödemeler)</a:t>
                      </a:r>
                      <a:endParaRPr sz="550">
                        <a:latin typeface="Times New Roman"/>
                        <a:cs typeface="Times New Roman"/>
                      </a:endParaRPr>
                    </a:p>
                    <a:p>
                      <a:pPr marL="27305">
                        <a:lnSpc>
                          <a:spcPct val="100000"/>
                        </a:lnSpc>
                        <a:spcBef>
                          <a:spcPts val="45"/>
                        </a:spcBef>
                      </a:pPr>
                      <a:r>
                        <a:rPr sz="550" spc="15" dirty="0">
                          <a:latin typeface="Times New Roman"/>
                          <a:cs typeface="Times New Roman"/>
                        </a:rPr>
                        <a:t>-Finansman </a:t>
                      </a:r>
                      <a:r>
                        <a:rPr sz="550" spc="5" dirty="0">
                          <a:latin typeface="Times New Roman"/>
                          <a:cs typeface="Times New Roman"/>
                        </a:rPr>
                        <a:t>faaliyetleri </a:t>
                      </a:r>
                      <a:r>
                        <a:rPr sz="550" i="1" spc="10" dirty="0">
                          <a:latin typeface="Times New Roman"/>
                          <a:cs typeface="Times New Roman"/>
                        </a:rPr>
                        <a:t>(faiz/anapara, </a:t>
                      </a:r>
                      <a:r>
                        <a:rPr sz="550" i="1" spc="15" dirty="0">
                          <a:latin typeface="Times New Roman"/>
                          <a:cs typeface="Times New Roman"/>
                        </a:rPr>
                        <a:t>kar payı</a:t>
                      </a:r>
                      <a:r>
                        <a:rPr sz="550" i="1" spc="-50" dirty="0">
                          <a:latin typeface="Times New Roman"/>
                          <a:cs typeface="Times New Roman"/>
                        </a:rPr>
                        <a:t> </a:t>
                      </a:r>
                      <a:r>
                        <a:rPr sz="550" i="1" spc="15" dirty="0">
                          <a:latin typeface="Times New Roman"/>
                          <a:cs typeface="Times New Roman"/>
                        </a:rPr>
                        <a:t>ödemeleri)</a:t>
                      </a:r>
                      <a:endParaRPr sz="550">
                        <a:latin typeface="Times New Roman"/>
                        <a:cs typeface="Times New Roman"/>
                      </a:endParaRPr>
                    </a:p>
                    <a:p>
                      <a:pPr marL="27305">
                        <a:lnSpc>
                          <a:spcPct val="100000"/>
                        </a:lnSpc>
                        <a:spcBef>
                          <a:spcPts val="50"/>
                        </a:spcBef>
                      </a:pPr>
                      <a:r>
                        <a:rPr sz="550" spc="10" dirty="0">
                          <a:latin typeface="Times New Roman"/>
                          <a:cs typeface="Times New Roman"/>
                        </a:rPr>
                        <a:t>-Sermaye</a:t>
                      </a:r>
                      <a:r>
                        <a:rPr sz="550" spc="30" dirty="0">
                          <a:latin typeface="Times New Roman"/>
                          <a:cs typeface="Times New Roman"/>
                        </a:rPr>
                        <a:t> </a:t>
                      </a:r>
                      <a:r>
                        <a:rPr sz="550" spc="10" dirty="0">
                          <a:latin typeface="Times New Roman"/>
                          <a:cs typeface="Times New Roman"/>
                        </a:rPr>
                        <a:t>yatırımları</a:t>
                      </a:r>
                      <a:r>
                        <a:rPr sz="550" spc="20" dirty="0">
                          <a:latin typeface="Times New Roman"/>
                          <a:cs typeface="Times New Roman"/>
                        </a:rPr>
                        <a:t> </a:t>
                      </a:r>
                      <a:r>
                        <a:rPr sz="550" i="1" spc="15" dirty="0">
                          <a:latin typeface="Times New Roman"/>
                          <a:cs typeface="Times New Roman"/>
                        </a:rPr>
                        <a:t>(üretim</a:t>
                      </a:r>
                      <a:r>
                        <a:rPr sz="550" i="1" spc="-20" dirty="0">
                          <a:latin typeface="Times New Roman"/>
                          <a:cs typeface="Times New Roman"/>
                        </a:rPr>
                        <a:t> </a:t>
                      </a:r>
                      <a:r>
                        <a:rPr sz="550" i="1" spc="10" dirty="0">
                          <a:latin typeface="Times New Roman"/>
                          <a:cs typeface="Times New Roman"/>
                        </a:rPr>
                        <a:t>tesisi,</a:t>
                      </a:r>
                      <a:r>
                        <a:rPr sz="550" i="1" spc="-25" dirty="0">
                          <a:latin typeface="Times New Roman"/>
                          <a:cs typeface="Times New Roman"/>
                        </a:rPr>
                        <a:t> </a:t>
                      </a:r>
                      <a:r>
                        <a:rPr sz="550" i="1" spc="15" dirty="0">
                          <a:latin typeface="Times New Roman"/>
                          <a:cs typeface="Times New Roman"/>
                        </a:rPr>
                        <a:t>makine</a:t>
                      </a:r>
                      <a:r>
                        <a:rPr sz="550" i="1" spc="-15" dirty="0">
                          <a:latin typeface="Times New Roman"/>
                          <a:cs typeface="Times New Roman"/>
                        </a:rPr>
                        <a:t> </a:t>
                      </a:r>
                      <a:r>
                        <a:rPr sz="550" i="1" spc="15" dirty="0">
                          <a:latin typeface="Times New Roman"/>
                          <a:cs typeface="Times New Roman"/>
                        </a:rPr>
                        <a:t>vb.</a:t>
                      </a:r>
                      <a:r>
                        <a:rPr sz="550" i="1" dirty="0">
                          <a:latin typeface="Times New Roman"/>
                          <a:cs typeface="Times New Roman"/>
                        </a:rPr>
                        <a:t> </a:t>
                      </a:r>
                      <a:r>
                        <a:rPr sz="550" i="1" spc="15" dirty="0">
                          <a:latin typeface="Times New Roman"/>
                          <a:cs typeface="Times New Roman"/>
                        </a:rPr>
                        <a:t>uzun</a:t>
                      </a:r>
                      <a:r>
                        <a:rPr sz="550" i="1" spc="-10" dirty="0">
                          <a:latin typeface="Times New Roman"/>
                          <a:cs typeface="Times New Roman"/>
                        </a:rPr>
                        <a:t> </a:t>
                      </a:r>
                      <a:r>
                        <a:rPr sz="550" i="1" spc="15" dirty="0">
                          <a:latin typeface="Times New Roman"/>
                          <a:cs typeface="Times New Roman"/>
                        </a:rPr>
                        <a:t>ömürlü</a:t>
                      </a:r>
                      <a:r>
                        <a:rPr sz="550" i="1" dirty="0">
                          <a:latin typeface="Times New Roman"/>
                          <a:cs typeface="Times New Roman"/>
                        </a:rPr>
                        <a:t> </a:t>
                      </a:r>
                      <a:r>
                        <a:rPr sz="550" i="1" spc="15" dirty="0">
                          <a:latin typeface="Times New Roman"/>
                          <a:cs typeface="Times New Roman"/>
                        </a:rPr>
                        <a:t>alet</a:t>
                      </a:r>
                      <a:r>
                        <a:rPr sz="550" i="1" spc="-15" dirty="0">
                          <a:latin typeface="Times New Roman"/>
                          <a:cs typeface="Times New Roman"/>
                        </a:rPr>
                        <a:t> </a:t>
                      </a:r>
                      <a:r>
                        <a:rPr sz="550" i="1" spc="15" dirty="0">
                          <a:latin typeface="Times New Roman"/>
                          <a:cs typeface="Times New Roman"/>
                        </a:rPr>
                        <a:t>alımları)</a:t>
                      </a:r>
                      <a:endParaRPr sz="550">
                        <a:latin typeface="Times New Roman"/>
                        <a:cs typeface="Times New Roman"/>
                      </a:endParaRPr>
                    </a:p>
                    <a:p>
                      <a:pPr marL="27305">
                        <a:lnSpc>
                          <a:spcPct val="100000"/>
                        </a:lnSpc>
                        <a:spcBef>
                          <a:spcPts val="35"/>
                        </a:spcBef>
                      </a:pPr>
                      <a:r>
                        <a:rPr sz="550" spc="10" dirty="0">
                          <a:latin typeface="Times New Roman"/>
                          <a:cs typeface="Times New Roman"/>
                        </a:rPr>
                        <a:t>-Vergi ve </a:t>
                      </a:r>
                      <a:r>
                        <a:rPr sz="550" spc="5" dirty="0">
                          <a:latin typeface="Times New Roman"/>
                          <a:cs typeface="Times New Roman"/>
                        </a:rPr>
                        <a:t>yasal</a:t>
                      </a:r>
                      <a:r>
                        <a:rPr sz="550" spc="30" dirty="0">
                          <a:latin typeface="Times New Roman"/>
                          <a:cs typeface="Times New Roman"/>
                        </a:rPr>
                        <a:t> </a:t>
                      </a:r>
                      <a:r>
                        <a:rPr sz="550" spc="15" dirty="0">
                          <a:latin typeface="Times New Roman"/>
                          <a:cs typeface="Times New Roman"/>
                        </a:rPr>
                        <a:t>yükümlülükler</a:t>
                      </a:r>
                      <a:endParaRPr sz="550">
                        <a:latin typeface="Times New Roman"/>
                        <a:cs typeface="Times New Roman"/>
                      </a:endParaRPr>
                    </a:p>
                  </a:txBody>
                  <a:tcPr marL="0" marR="0" marT="6985" marB="0">
                    <a:lnR w="12700">
                      <a:solidFill>
                        <a:srgbClr val="000000"/>
                      </a:solidFill>
                      <a:prstDash val="solid"/>
                    </a:lnR>
                    <a:lnT w="3175" cap="flat" cmpd="sng" algn="ctr">
                      <a:solidFill>
                        <a:srgbClr val="669999"/>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4" name="object 24"/>
          <p:cNvSpPr txBox="1"/>
          <p:nvPr/>
        </p:nvSpPr>
        <p:spPr>
          <a:xfrm>
            <a:off x="7003269" y="9685222"/>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dirty="0">
                <a:latin typeface="Arial"/>
                <a:cs typeface="Arial"/>
              </a:rPr>
              <a:t>9</a:t>
            </a:fld>
            <a:endParaRPr sz="12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14829</Words>
  <Application>Microsoft Office PowerPoint</Application>
  <PresentationFormat>Özel</PresentationFormat>
  <Paragraphs>3281</Paragraphs>
  <Slides>43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Ä°ÅžLETME FÄ°NANSMANI son.pptx</dc:title>
  <dc:creator>Erol Demir</dc:creator>
  <cp:lastModifiedBy>salih demirkaya</cp:lastModifiedBy>
  <cp:revision>2</cp:revision>
  <dcterms:created xsi:type="dcterms:W3CDTF">2020-02-27T13:44:14Z</dcterms:created>
  <dcterms:modified xsi:type="dcterms:W3CDTF">2020-02-27T14:56:52Z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2017-11-24T00:00:00Z</vt:filetime>
  </property>
  <property fmtid="{D5CDD505-2E9C-101B-9397-08002B2CF9AE}" pid="3" name="LastSaved">
    <vt:filetime>2020-02-27T00:00:00Z</vt:filetime>
  </property>
</Properties>
</file>