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29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148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26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682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54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30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7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91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039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87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17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11AC1-A81B-460F-9CD6-53127109FF95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933FA-A13F-4A0E-A0F3-31F79FB37C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626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828800" y="1124745"/>
            <a:ext cx="8382000" cy="569630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tr-TR" sz="2000" dirty="0"/>
              <a:t> Yönetim, </a:t>
            </a:r>
            <a:r>
              <a:rPr lang="tr-TR" sz="2000" dirty="0">
                <a:cs typeface="Arial" charset="0"/>
              </a:rPr>
              <a:t>bir kuruluşta hedefe ulaşma yolunda yapılan çalışmaların düzenlenmesidir. </a:t>
            </a:r>
            <a:endParaRPr lang="tr-TR" sz="2000" dirty="0"/>
          </a:p>
          <a:p>
            <a:pPr eaLnBrk="0" hangingPunct="0">
              <a:lnSpc>
                <a:spcPct val="120000"/>
              </a:lnSpc>
            </a:pPr>
            <a:r>
              <a:rPr lang="tr-TR" sz="2000" dirty="0"/>
              <a:t> Y</a:t>
            </a:r>
            <a:r>
              <a:rPr lang="tr-TR" sz="2000" dirty="0">
                <a:cs typeface="Arial" charset="0"/>
              </a:rPr>
              <a:t>önetim, amaçlara yönelmiş, beşeri ve </a:t>
            </a:r>
            <a:r>
              <a:rPr lang="tr-TR" sz="2000" dirty="0" err="1">
                <a:cs typeface="Arial" charset="0"/>
              </a:rPr>
              <a:t>psiko</a:t>
            </a:r>
            <a:r>
              <a:rPr lang="tr-TR" sz="2000" dirty="0">
                <a:cs typeface="Arial" charset="0"/>
              </a:rPr>
              <a:t> sosyal özellikte bir süreçtir. </a:t>
            </a:r>
            <a:r>
              <a:rPr lang="tr-TR" sz="2000" dirty="0"/>
              <a:t> </a:t>
            </a:r>
          </a:p>
          <a:p>
            <a:pPr eaLnBrk="0" hangingPunct="0">
              <a:lnSpc>
                <a:spcPct val="120000"/>
              </a:lnSpc>
            </a:pPr>
            <a:r>
              <a:rPr lang="tr-TR" sz="2000" dirty="0"/>
              <a:t> İ</a:t>
            </a:r>
            <a:r>
              <a:rPr lang="tr-TR" sz="2000" dirty="0">
                <a:cs typeface="Arial" charset="0"/>
              </a:rPr>
              <a:t>şletme yönetiminde yönetim,”üretim unsurlarının en verimli biçimde kullanılması ile ilgili çalışma ve uyumlu bir işbirliği sağlanması” olarak tanımlanır</a:t>
            </a:r>
            <a:r>
              <a:rPr lang="tr-TR" sz="2000" dirty="0"/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tr-TR" sz="2000" dirty="0">
                <a:cs typeface="Arial" charset="0"/>
              </a:rPr>
              <a:t>Amerikan yazarları üretim unsurlarını beşe ayırarak incelemekte ve yönetimi bu beş unsur içinde saymaktadır. Bu unsurlar:</a:t>
            </a:r>
            <a:endParaRPr lang="tr-TR" sz="2000" dirty="0"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tr-TR" sz="2000" dirty="0">
                <a:cs typeface="Arial" charset="0"/>
              </a:rPr>
              <a:t>(1)</a:t>
            </a:r>
            <a:r>
              <a:rPr lang="tr-TR" sz="2000" dirty="0"/>
              <a:t> </a:t>
            </a:r>
            <a:r>
              <a:rPr lang="tr-TR" sz="2000" dirty="0">
                <a:cs typeface="Arial" charset="0"/>
              </a:rPr>
              <a:t>İnsan,</a:t>
            </a:r>
            <a:endParaRPr lang="tr-TR" sz="2000" dirty="0"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tr-TR" sz="2000" dirty="0">
                <a:cs typeface="Arial" charset="0"/>
              </a:rPr>
              <a:t>(2)</a:t>
            </a:r>
            <a:r>
              <a:rPr lang="tr-TR" sz="2000" dirty="0"/>
              <a:t> </a:t>
            </a:r>
            <a:r>
              <a:rPr lang="tr-TR" sz="2000" dirty="0">
                <a:cs typeface="Arial" charset="0"/>
              </a:rPr>
              <a:t>Malzeme,</a:t>
            </a:r>
            <a:endParaRPr lang="tr-TR" sz="2000" dirty="0"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tr-TR" sz="2000" dirty="0">
                <a:cs typeface="Arial" charset="0"/>
              </a:rPr>
              <a:t>(3)</a:t>
            </a:r>
            <a:r>
              <a:rPr lang="tr-TR" sz="2000" dirty="0"/>
              <a:t> </a:t>
            </a:r>
            <a:r>
              <a:rPr lang="tr-TR" sz="2000" dirty="0">
                <a:cs typeface="Arial" charset="0"/>
              </a:rPr>
              <a:t>Makineler,</a:t>
            </a:r>
            <a:endParaRPr lang="tr-TR" sz="2000" dirty="0"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tr-TR" sz="2000" dirty="0">
                <a:cs typeface="Arial" charset="0"/>
              </a:rPr>
              <a:t>(4)</a:t>
            </a:r>
            <a:r>
              <a:rPr lang="tr-TR" sz="2000" dirty="0"/>
              <a:t> </a:t>
            </a:r>
            <a:r>
              <a:rPr lang="tr-TR" sz="2000" dirty="0">
                <a:cs typeface="Arial" charset="0"/>
              </a:rPr>
              <a:t>Para,</a:t>
            </a:r>
            <a:endParaRPr lang="tr-TR" sz="2000" dirty="0">
              <a:cs typeface="Times New Roman" pitchFamily="18" charset="0"/>
            </a:endParaRPr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tr-TR" sz="2000" dirty="0">
                <a:cs typeface="Arial" charset="0"/>
              </a:rPr>
              <a:t>(5)</a:t>
            </a:r>
            <a:r>
              <a:rPr lang="tr-TR" sz="2000" dirty="0"/>
              <a:t> </a:t>
            </a:r>
            <a:r>
              <a:rPr lang="tr-TR" sz="2000" dirty="0">
                <a:cs typeface="Arial" charset="0"/>
              </a:rPr>
              <a:t>Yönetim (Sevk ve İdare) </a:t>
            </a:r>
            <a:r>
              <a:rPr lang="tr-TR" sz="2000" dirty="0" err="1">
                <a:cs typeface="Arial" charset="0"/>
              </a:rPr>
              <a:t>dir</a:t>
            </a:r>
            <a:r>
              <a:rPr lang="tr-TR" sz="2000" dirty="0">
                <a:cs typeface="Arial" charset="0"/>
              </a:rPr>
              <a:t>. </a:t>
            </a:r>
          </a:p>
          <a:p>
            <a:pPr eaLnBrk="0" hangingPunct="0">
              <a:lnSpc>
                <a:spcPct val="120000"/>
              </a:lnSpc>
            </a:pPr>
            <a:endParaRPr lang="tr-TR" sz="1600" dirty="0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048001" y="334964"/>
            <a:ext cx="5278817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Yönetimin Tanımı ve Unsurları</a:t>
            </a:r>
          </a:p>
        </p:txBody>
      </p:sp>
    </p:spTree>
    <p:extLst>
      <p:ext uri="{BB962C8B-B14F-4D97-AF65-F5344CB8AC3E}">
        <p14:creationId xmlns:p14="http://schemas.microsoft.com/office/powerpoint/2010/main" val="422071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ChangeArrowheads="1"/>
          </p:cNvSpPr>
          <p:nvPr/>
        </p:nvSpPr>
        <p:spPr bwMode="auto">
          <a:xfrm>
            <a:off x="1905000" y="1371600"/>
            <a:ext cx="8229600" cy="34163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Yönetim ve organizasyon kavramları işi birden fazla kişinin yapmasından dolayı daima birlikte kullanılan kavramlar olmuştur. </a:t>
            </a:r>
            <a:endParaRPr lang="tr-TR" sz="2400" dirty="0"/>
          </a:p>
          <a:p>
            <a:pPr>
              <a:lnSpc>
                <a:spcPct val="100000"/>
              </a:lnSpc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Yöneticiler belirli bir organizasyon içinde çalışır ve amaçlarını gerçekleştirmeye çalışırlar. </a:t>
            </a:r>
            <a:endParaRPr lang="tr-TR" sz="2400" dirty="0"/>
          </a:p>
          <a:p>
            <a:pPr>
              <a:lnSpc>
                <a:spcPct val="100000"/>
              </a:lnSpc>
            </a:pPr>
            <a:r>
              <a:rPr lang="tr-TR" sz="2400" dirty="0"/>
              <a:t> Y</a:t>
            </a:r>
            <a:r>
              <a:rPr lang="tr-TR" sz="2400" dirty="0">
                <a:cs typeface="Arial" charset="0"/>
              </a:rPr>
              <a:t>önetici organizasyon yapısını oluşturma işini verdiği kararlarla gerçekleştirmeye çalışarak yapı ve işleyişte gerekli gördüğü değişiklikleri yapar. </a:t>
            </a:r>
            <a:endParaRPr lang="tr-TR" sz="2400" dirty="0"/>
          </a:p>
          <a:p>
            <a:pPr>
              <a:lnSpc>
                <a:spcPct val="100000"/>
              </a:lnSpc>
            </a:pPr>
            <a:r>
              <a:rPr lang="tr-TR" sz="2400" dirty="0"/>
              <a:t> </a:t>
            </a:r>
            <a:r>
              <a:rPr lang="tr-TR" sz="2400" dirty="0">
                <a:cs typeface="Arial" charset="0"/>
              </a:rPr>
              <a:t>Bu şekilde organizasyon yöneticinin amaçlarını gerçekleştirdiği bir çeşit oyun alanı olur.  </a:t>
            </a:r>
          </a:p>
        </p:txBody>
      </p:sp>
      <p:sp>
        <p:nvSpPr>
          <p:cNvPr id="25603" name="Rectangle 1027"/>
          <p:cNvSpPr>
            <a:spLocks noChangeArrowheads="1"/>
          </p:cNvSpPr>
          <p:nvPr/>
        </p:nvSpPr>
        <p:spPr bwMode="auto">
          <a:xfrm>
            <a:off x="3215681" y="476673"/>
            <a:ext cx="5278817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Yönetimin Tanımı ve Unsurları</a:t>
            </a:r>
          </a:p>
        </p:txBody>
      </p:sp>
    </p:spTree>
    <p:extLst>
      <p:ext uri="{BB962C8B-B14F-4D97-AF65-F5344CB8AC3E}">
        <p14:creationId xmlns:p14="http://schemas.microsoft.com/office/powerpoint/2010/main" val="330615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133600" y="1550988"/>
            <a:ext cx="8001000" cy="34163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Yönetici verdiği kararlarla organizasyonun yapı ve işleyişini </a:t>
            </a:r>
            <a:r>
              <a:rPr lang="tr-TR" sz="2400" dirty="0">
                <a:cs typeface="Arial" charset="0"/>
              </a:rPr>
              <a:t>etkiler.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Bu </a:t>
            </a:r>
            <a:r>
              <a:rPr lang="tr-TR" sz="2400" dirty="0">
                <a:cs typeface="Arial" charset="0"/>
              </a:rPr>
              <a:t>açıdan da organizasyon, yöneticinin amaçlarını gerçekleştirmek, için kullandığı bir araçtır. </a:t>
            </a: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/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Yönetici </a:t>
            </a:r>
            <a:r>
              <a:rPr lang="tr-TR" sz="2400" dirty="0">
                <a:cs typeface="Arial" charset="0"/>
              </a:rPr>
              <a:t>hem bilgi, yetenek ve becerilerini belirli amaçları gerçekleştirmek için içinde bulunacağı bu ortamdan etkilenecek hem de ortamı etkileyecektir. 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287689" y="548681"/>
            <a:ext cx="5278817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Yönetimin Tanımı ve Unsurları</a:t>
            </a:r>
          </a:p>
        </p:txBody>
      </p:sp>
    </p:spTree>
    <p:extLst>
      <p:ext uri="{BB962C8B-B14F-4D97-AF65-F5344CB8AC3E}">
        <p14:creationId xmlns:p14="http://schemas.microsoft.com/office/powerpoint/2010/main" val="281761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495600" y="1295401"/>
            <a:ext cx="7200800" cy="489364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Her </a:t>
            </a:r>
            <a:r>
              <a:rPr lang="tr-TR" sz="2400" dirty="0">
                <a:cs typeface="Arial" charset="0"/>
              </a:rPr>
              <a:t>organizasyon teori ve yaklaşımı organizasyonlara değişik bir açıdan bakışı temsil etmektedir. </a:t>
            </a: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/>
              <a:t>D</a:t>
            </a:r>
            <a:r>
              <a:rPr lang="tr-TR" sz="2400" dirty="0">
                <a:cs typeface="Arial" charset="0"/>
              </a:rPr>
              <a:t>eğişik </a:t>
            </a:r>
            <a:r>
              <a:rPr lang="tr-TR" sz="2400" dirty="0">
                <a:cs typeface="Arial" charset="0"/>
              </a:rPr>
              <a:t>bakışların incelenmesi, yöneticilerin nerelerde ne tip sorunlarla karşılaşacaklarını belirlemelerine yardımcı </a:t>
            </a:r>
            <a:r>
              <a:rPr lang="tr-TR" sz="2400" dirty="0">
                <a:cs typeface="Arial" charset="0"/>
              </a:rPr>
              <a:t>olacaktır.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Her </a:t>
            </a:r>
            <a:r>
              <a:rPr lang="tr-TR" sz="2400" dirty="0">
                <a:cs typeface="Arial" charset="0"/>
              </a:rPr>
              <a:t>organizasyonun temel amacı, organizasyonu oluşturan unsurların en etkin bir şekilde nasıl bir araya getirilebilecekleri ile </a:t>
            </a:r>
            <a:r>
              <a:rPr lang="tr-TR" sz="2400" dirty="0">
                <a:cs typeface="Arial" charset="0"/>
              </a:rPr>
              <a:t>ilgilidir. 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endParaRPr lang="tr-TR" sz="2400" dirty="0">
              <a:cs typeface="Arial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tr-TR" sz="2400" dirty="0">
                <a:cs typeface="Arial" charset="0"/>
              </a:rPr>
              <a:t>Ayrıca </a:t>
            </a:r>
            <a:r>
              <a:rPr lang="tr-TR" sz="2400" dirty="0">
                <a:cs typeface="Arial" charset="0"/>
              </a:rPr>
              <a:t>teoriler, organizasyonları anlamak ve incelemek için bir çeşit kalıp oluşturmaktadırlar.</a:t>
            </a:r>
            <a:endParaRPr lang="tr-TR" sz="2400" dirty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503713" y="188640"/>
            <a:ext cx="5147563" cy="107721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Yönetim ve Organizasyon</a:t>
            </a:r>
            <a:endParaRPr lang="tr-TR" sz="3200" b="1" dirty="0">
              <a:solidFill>
                <a:srgbClr val="FF0000"/>
              </a:solidFill>
            </a:endParaRPr>
          </a:p>
          <a:p>
            <a:pPr algn="ctr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 Teori ve Yaklaşımlarına Bakış</a:t>
            </a:r>
          </a:p>
        </p:txBody>
      </p:sp>
    </p:spTree>
    <p:extLst>
      <p:ext uri="{BB962C8B-B14F-4D97-AF65-F5344CB8AC3E}">
        <p14:creationId xmlns:p14="http://schemas.microsoft.com/office/powerpoint/2010/main" val="268090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524000" y="2514600"/>
            <a:ext cx="9144000" cy="1066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KLASİK ORGANİZASYON TEORİSİNE</a:t>
            </a:r>
            <a:endParaRPr lang="tr-TR" sz="3200" b="1" dirty="0">
              <a:solidFill>
                <a:srgbClr val="FF0000"/>
              </a:solidFill>
            </a:endParaRPr>
          </a:p>
          <a:p>
            <a:pPr algn="ctr">
              <a:lnSpc>
                <a:spcPct val="100000"/>
              </a:lnSpc>
              <a:buFontTx/>
              <a:buNone/>
            </a:pPr>
            <a:r>
              <a:rPr lang="tr-TR" sz="3200" b="1" dirty="0">
                <a:solidFill>
                  <a:srgbClr val="FF0000"/>
                </a:solidFill>
                <a:cs typeface="Arial" charset="0"/>
              </a:rPr>
              <a:t> GENEL BAKIŞ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79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1809720" y="1085664"/>
            <a:ext cx="86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</a:rPr>
              <a:t>YÖNETİM ve ORGANİZASYON TEORİSİNE </a:t>
            </a:r>
          </a:p>
          <a:p>
            <a:pPr algn="ctr"/>
            <a:r>
              <a:rPr lang="tr-TR" sz="3600" b="1" dirty="0">
                <a:solidFill>
                  <a:srgbClr val="FF0000"/>
                </a:solidFill>
              </a:rPr>
              <a:t>GENEL BAKIŞ 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1809720" y="2786058"/>
            <a:ext cx="86439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tr-TR" sz="2400" b="1" dirty="0"/>
              <a:t>1) KLASİK (GELENEKSEL) YÖNETİM</a:t>
            </a:r>
          </a:p>
          <a:p>
            <a:pPr marL="342900" indent="-342900" algn="ctr"/>
            <a:r>
              <a:rPr lang="tr-TR" sz="2400" dirty="0"/>
              <a:t>          - Bilimsel Yönetim Yaklaşımı</a:t>
            </a:r>
          </a:p>
          <a:p>
            <a:pPr marL="342900" indent="-342900" algn="ctr"/>
            <a:r>
              <a:rPr lang="tr-TR" sz="2400" dirty="0"/>
              <a:t>          - Genel Yönetim Yaklaşımı (Yönetsel Kuram)</a:t>
            </a:r>
          </a:p>
          <a:p>
            <a:pPr marL="342900" indent="-342900" algn="ctr"/>
            <a:r>
              <a:rPr lang="tr-TR" sz="2400" dirty="0"/>
              <a:t>          - Bürokratik Yönetim Yaklaşımı</a:t>
            </a:r>
          </a:p>
          <a:p>
            <a:pPr marL="342900" indent="-342900" algn="ctr"/>
            <a:endParaRPr lang="tr-TR" sz="2400" dirty="0"/>
          </a:p>
          <a:p>
            <a:pPr marL="342900" indent="-342900" algn="ctr"/>
            <a:r>
              <a:rPr lang="tr-TR" sz="2400" b="1" dirty="0"/>
              <a:t>2) NEOKLASİK (DAVRANIŞÇI) YÖNETİM</a:t>
            </a:r>
          </a:p>
          <a:p>
            <a:pPr marL="342900" indent="-342900" algn="ctr"/>
            <a:r>
              <a:rPr lang="tr-TR" sz="2400" b="1" dirty="0"/>
              <a:t>          </a:t>
            </a:r>
            <a:r>
              <a:rPr lang="tr-TR" sz="2400" dirty="0"/>
              <a:t>-</a:t>
            </a:r>
            <a:r>
              <a:rPr lang="tr-TR" sz="2400" dirty="0" err="1"/>
              <a:t>Howthorne</a:t>
            </a:r>
            <a:r>
              <a:rPr lang="tr-TR" sz="2400" dirty="0"/>
              <a:t> Araştırmaları</a:t>
            </a:r>
          </a:p>
          <a:p>
            <a:pPr marL="342900" indent="-342900"/>
            <a:endParaRPr lang="tr-TR" sz="2400" dirty="0"/>
          </a:p>
          <a:p>
            <a:pPr marL="342900" indent="-342900"/>
            <a:endParaRPr lang="tr-TR" sz="2400" dirty="0"/>
          </a:p>
          <a:p>
            <a:pPr marL="342900" indent="-342900"/>
            <a:endParaRPr lang="tr-TR" sz="2400" dirty="0"/>
          </a:p>
        </p:txBody>
      </p:sp>
      <p:sp>
        <p:nvSpPr>
          <p:cNvPr id="5" name="4 Metin kutusu"/>
          <p:cNvSpPr txBox="1"/>
          <p:nvPr/>
        </p:nvSpPr>
        <p:spPr>
          <a:xfrm>
            <a:off x="4565019" y="332657"/>
            <a:ext cx="3085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1" dirty="0"/>
              <a:t>ÜÇÜNCÜ BÖLÜM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57270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1809720" y="785794"/>
            <a:ext cx="8572560" cy="5715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rgbClr val="FF0000"/>
                </a:solidFill>
              </a:rPr>
              <a:t>1) KLASİK (GELENEKSEL) YÖNETİM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7596198" y="2786058"/>
            <a:ext cx="2500330" cy="5715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C) BÜROKRATİK YAKLAŞIM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5 Yuvarlatılmış Dikdörtgen"/>
          <p:cNvSpPr/>
          <p:nvPr/>
        </p:nvSpPr>
        <p:spPr>
          <a:xfrm>
            <a:off x="4738678" y="2786058"/>
            <a:ext cx="2500330" cy="5715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B) YÖNETİM SÜRECİ YAKLAŞIMI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7" name="6 Yuvarlatılmış Dikdörtgen"/>
          <p:cNvSpPr/>
          <p:nvPr/>
        </p:nvSpPr>
        <p:spPr>
          <a:xfrm>
            <a:off x="1881158" y="2786058"/>
            <a:ext cx="2500330" cy="5715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A) BİLİMSEL YÖNETİM YAKLAŞIMI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8" name="7 Sağ Ok"/>
          <p:cNvSpPr/>
          <p:nvPr/>
        </p:nvSpPr>
        <p:spPr>
          <a:xfrm rot="5400000">
            <a:off x="5524496" y="1893083"/>
            <a:ext cx="928694" cy="28575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Sağ Ok"/>
          <p:cNvSpPr/>
          <p:nvPr/>
        </p:nvSpPr>
        <p:spPr>
          <a:xfrm rot="8491565">
            <a:off x="3667108" y="1714488"/>
            <a:ext cx="928694" cy="28575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ağ Ok"/>
          <p:cNvSpPr/>
          <p:nvPr/>
        </p:nvSpPr>
        <p:spPr>
          <a:xfrm rot="1812841">
            <a:off x="7381884" y="1714488"/>
            <a:ext cx="928694" cy="28575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1881158" y="3571876"/>
            <a:ext cx="2500330" cy="22145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Dikdörtgen"/>
          <p:cNvSpPr/>
          <p:nvPr/>
        </p:nvSpPr>
        <p:spPr>
          <a:xfrm>
            <a:off x="4738678" y="3571876"/>
            <a:ext cx="2500330" cy="22145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Dikdörtgen"/>
          <p:cNvSpPr/>
          <p:nvPr/>
        </p:nvSpPr>
        <p:spPr>
          <a:xfrm>
            <a:off x="7596198" y="3571876"/>
            <a:ext cx="2500330" cy="22145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Yuvarlatılmış Dikdörtgen"/>
          <p:cNvSpPr/>
          <p:nvPr/>
        </p:nvSpPr>
        <p:spPr>
          <a:xfrm>
            <a:off x="1881158" y="6072206"/>
            <a:ext cx="2500330" cy="5715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Frederic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Winslow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TAYLOR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8" name="17 Yuvarlatılmış Dikdörtgen"/>
          <p:cNvSpPr/>
          <p:nvPr/>
        </p:nvSpPr>
        <p:spPr>
          <a:xfrm>
            <a:off x="4738678" y="6072206"/>
            <a:ext cx="2500330" cy="5715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Henri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FAYOL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9" name="18 Yuvarlatılmış Dikdörtgen"/>
          <p:cNvSpPr/>
          <p:nvPr/>
        </p:nvSpPr>
        <p:spPr>
          <a:xfrm>
            <a:off x="7596198" y="6072206"/>
            <a:ext cx="2500330" cy="5715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Max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WEBER</a:t>
            </a: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67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Geniş ekran</PresentationFormat>
  <Paragraphs>50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Arzu Gökdai</dc:creator>
  <cp:lastModifiedBy>Arzu Gökdai</cp:lastModifiedBy>
  <cp:revision>1</cp:revision>
  <dcterms:created xsi:type="dcterms:W3CDTF">2017-11-03T11:01:44Z</dcterms:created>
  <dcterms:modified xsi:type="dcterms:W3CDTF">2017-11-03T11:02:09Z</dcterms:modified>
</cp:coreProperties>
</file>