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55"/>
  </p:notesMasterIdLst>
  <p:sldIdLst>
    <p:sldId id="668" r:id="rId2"/>
    <p:sldId id="669" r:id="rId3"/>
    <p:sldId id="670" r:id="rId4"/>
    <p:sldId id="675" r:id="rId5"/>
    <p:sldId id="676" r:id="rId6"/>
    <p:sldId id="677" r:id="rId7"/>
    <p:sldId id="678" r:id="rId8"/>
    <p:sldId id="679" r:id="rId9"/>
    <p:sldId id="680" r:id="rId10"/>
    <p:sldId id="681" r:id="rId11"/>
    <p:sldId id="682" r:id="rId12"/>
    <p:sldId id="683" r:id="rId13"/>
    <p:sldId id="687" r:id="rId14"/>
    <p:sldId id="689" r:id="rId15"/>
    <p:sldId id="695" r:id="rId16"/>
    <p:sldId id="696" r:id="rId17"/>
    <p:sldId id="697" r:id="rId18"/>
    <p:sldId id="698" r:id="rId19"/>
    <p:sldId id="699" r:id="rId20"/>
    <p:sldId id="702" r:id="rId21"/>
    <p:sldId id="703" r:id="rId22"/>
    <p:sldId id="704" r:id="rId23"/>
    <p:sldId id="705" r:id="rId24"/>
    <p:sldId id="706" r:id="rId25"/>
    <p:sldId id="707" r:id="rId26"/>
    <p:sldId id="708" r:id="rId27"/>
    <p:sldId id="709" r:id="rId28"/>
    <p:sldId id="710" r:id="rId29"/>
    <p:sldId id="711" r:id="rId30"/>
    <p:sldId id="712" r:id="rId31"/>
    <p:sldId id="713" r:id="rId32"/>
    <p:sldId id="714" r:id="rId33"/>
    <p:sldId id="715" r:id="rId34"/>
    <p:sldId id="716" r:id="rId35"/>
    <p:sldId id="717" r:id="rId36"/>
    <p:sldId id="718" r:id="rId37"/>
    <p:sldId id="719" r:id="rId38"/>
    <p:sldId id="720" r:id="rId39"/>
    <p:sldId id="721" r:id="rId40"/>
    <p:sldId id="722" r:id="rId41"/>
    <p:sldId id="723" r:id="rId42"/>
    <p:sldId id="724" r:id="rId43"/>
    <p:sldId id="725" r:id="rId44"/>
    <p:sldId id="726" r:id="rId45"/>
    <p:sldId id="727" r:id="rId46"/>
    <p:sldId id="728" r:id="rId47"/>
    <p:sldId id="730" r:id="rId48"/>
    <p:sldId id="735" r:id="rId49"/>
    <p:sldId id="736" r:id="rId50"/>
    <p:sldId id="737" r:id="rId51"/>
    <p:sldId id="443" r:id="rId52"/>
    <p:sldId id="445" r:id="rId53"/>
    <p:sldId id="446" r:id="rId5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46" autoAdjust="0"/>
    <p:restoredTop sz="94237" autoAdjust="0"/>
  </p:normalViewPr>
  <p:slideViewPr>
    <p:cSldViewPr>
      <p:cViewPr varScale="1">
        <p:scale>
          <a:sx n="106" d="100"/>
          <a:sy n="106" d="100"/>
        </p:scale>
        <p:origin x="-168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67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390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72E97B-D9D0-4628-8901-B37A9BD45A4A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2321540-29BD-42CB-BB76-ECF0DEEF4454}">
      <dgm:prSet phldrT="[Metin]" phldr="1"/>
      <dgm:spPr/>
      <dgm:t>
        <a:bodyPr/>
        <a:lstStyle/>
        <a:p>
          <a:endParaRPr lang="en-US" dirty="0">
            <a:latin typeface="Maiandra"/>
          </a:endParaRPr>
        </a:p>
      </dgm:t>
    </dgm:pt>
    <dgm:pt modelId="{79D2B43A-8182-4173-8E8A-E898E9C6DD72}" type="parTrans" cxnId="{893EF6D1-549F-4D4D-9BF5-08AFBEADE25A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96D29FB3-7F90-4E72-B342-DAF8D1944354}" type="sibTrans" cxnId="{893EF6D1-549F-4D4D-9BF5-08AFBEADE25A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E22D7693-211A-4E9E-B19E-AA415A43D09D}">
      <dgm:prSet phldrT="[Metin]"/>
      <dgm:spPr/>
      <dgm:t>
        <a:bodyPr/>
        <a:lstStyle/>
        <a:p>
          <a:r>
            <a:rPr lang="tr-TR" dirty="0" smtClean="0">
              <a:latin typeface="Maiandra"/>
            </a:rPr>
            <a:t>ENZYME INDUCERS</a:t>
          </a:r>
          <a:endParaRPr lang="en-US" dirty="0">
            <a:latin typeface="Maiandra"/>
          </a:endParaRPr>
        </a:p>
      </dgm:t>
    </dgm:pt>
    <dgm:pt modelId="{D6BE768A-E3F7-41D7-9ADA-9FEA58817421}" type="parTrans" cxnId="{D26DF0F2-76BF-4CAB-99DA-B0D86E283D76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C100F803-EB25-4B80-A32B-EA2F7FE99D94}" type="sibTrans" cxnId="{D26DF0F2-76BF-4CAB-99DA-B0D86E283D76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F3565D9A-CEF8-4F71-A550-9DB0B0F560AB}">
      <dgm:prSet phldrT="[Metin]"/>
      <dgm:spPr/>
      <dgm:t>
        <a:bodyPr/>
        <a:lstStyle/>
        <a:p>
          <a:r>
            <a:rPr lang="tr-TR" dirty="0" smtClean="0">
              <a:latin typeface="Maiandra"/>
            </a:rPr>
            <a:t>ENZYME INHIBITORS</a:t>
          </a:r>
          <a:endParaRPr lang="en-US" dirty="0">
            <a:latin typeface="Maiandra"/>
          </a:endParaRPr>
        </a:p>
      </dgm:t>
    </dgm:pt>
    <dgm:pt modelId="{130B7E25-34B3-43A2-B16D-34A9AB7B3DA2}" type="parTrans" cxnId="{AA99D432-403D-4037-9E8A-152125F2E3DF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84982E2B-6E4C-4A03-A107-D496C9A93E1B}" type="sibTrans" cxnId="{AA99D432-403D-4037-9E8A-152125F2E3DF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AB2DFEA3-3C20-49CF-AAC7-9FC13C6E1187}">
      <dgm:prSet phldrT="[Metin]" phldr="1"/>
      <dgm:spPr/>
      <dgm:t>
        <a:bodyPr/>
        <a:lstStyle/>
        <a:p>
          <a:endParaRPr lang="en-US" dirty="0">
            <a:latin typeface="Maiandra"/>
          </a:endParaRPr>
        </a:p>
      </dgm:t>
    </dgm:pt>
    <dgm:pt modelId="{926FA27A-DDF9-4451-8A05-AB343E759652}" type="sibTrans" cxnId="{72B40FD8-7A6E-4955-8FE3-1A7CDE0B478D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A5F64D07-F20E-4919-B4C3-3EF21D94CC44}" type="parTrans" cxnId="{72B40FD8-7A6E-4955-8FE3-1A7CDE0B478D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E87697A0-BC04-453A-9DF6-388643F6AB93}" type="pres">
      <dgm:prSet presAssocID="{E272E97B-D9D0-4628-8901-B37A9BD45A4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17A66A9-E3B4-4A5D-9067-D423AC944A5B}" type="pres">
      <dgm:prSet presAssocID="{A2321540-29BD-42CB-BB76-ECF0DEEF4454}" presName="composite" presStyleCnt="0"/>
      <dgm:spPr/>
    </dgm:pt>
    <dgm:pt modelId="{31D77A84-5124-4A55-81ED-7512CC894C14}" type="pres">
      <dgm:prSet presAssocID="{A2321540-29BD-42CB-BB76-ECF0DEEF4454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5DFEDB-B252-4CFD-9D31-3427272A6336}" type="pres">
      <dgm:prSet presAssocID="{A2321540-29BD-42CB-BB76-ECF0DEEF4454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4F1B32-50E0-442A-AE34-C6249DA7AC5B}" type="pres">
      <dgm:prSet presAssocID="{96D29FB3-7F90-4E72-B342-DAF8D1944354}" presName="sp" presStyleCnt="0"/>
      <dgm:spPr/>
    </dgm:pt>
    <dgm:pt modelId="{CDEE54CE-308A-4BEC-90B2-BB8340E6CE2E}" type="pres">
      <dgm:prSet presAssocID="{AB2DFEA3-3C20-49CF-AAC7-9FC13C6E1187}" presName="composite" presStyleCnt="0"/>
      <dgm:spPr/>
    </dgm:pt>
    <dgm:pt modelId="{409B1658-89D3-4686-8E33-9447FB8AC1F7}" type="pres">
      <dgm:prSet presAssocID="{AB2DFEA3-3C20-49CF-AAC7-9FC13C6E1187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2CB5B9-2E79-4F1C-98EE-450702B207A3}" type="pres">
      <dgm:prSet presAssocID="{AB2DFEA3-3C20-49CF-AAC7-9FC13C6E1187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26DF0F2-76BF-4CAB-99DA-B0D86E283D76}" srcId="{A2321540-29BD-42CB-BB76-ECF0DEEF4454}" destId="{E22D7693-211A-4E9E-B19E-AA415A43D09D}" srcOrd="0" destOrd="0" parTransId="{D6BE768A-E3F7-41D7-9ADA-9FEA58817421}" sibTransId="{C100F803-EB25-4B80-A32B-EA2F7FE99D94}"/>
    <dgm:cxn modelId="{1A760BE4-4FB9-474F-A494-A6DCCBA5B50A}" type="presOf" srcId="{E22D7693-211A-4E9E-B19E-AA415A43D09D}" destId="{8F5DFEDB-B252-4CFD-9D31-3427272A6336}" srcOrd="0" destOrd="0" presId="urn:microsoft.com/office/officeart/2005/8/layout/chevron2"/>
    <dgm:cxn modelId="{03FDC4BB-190B-4BC4-8CD8-D2739884C9E8}" type="presOf" srcId="{E272E97B-D9D0-4628-8901-B37A9BD45A4A}" destId="{E87697A0-BC04-453A-9DF6-388643F6AB93}" srcOrd="0" destOrd="0" presId="urn:microsoft.com/office/officeart/2005/8/layout/chevron2"/>
    <dgm:cxn modelId="{AA99D432-403D-4037-9E8A-152125F2E3DF}" srcId="{AB2DFEA3-3C20-49CF-AAC7-9FC13C6E1187}" destId="{F3565D9A-CEF8-4F71-A550-9DB0B0F560AB}" srcOrd="0" destOrd="0" parTransId="{130B7E25-34B3-43A2-B16D-34A9AB7B3DA2}" sibTransId="{84982E2B-6E4C-4A03-A107-D496C9A93E1B}"/>
    <dgm:cxn modelId="{893EF6D1-549F-4D4D-9BF5-08AFBEADE25A}" srcId="{E272E97B-D9D0-4628-8901-B37A9BD45A4A}" destId="{A2321540-29BD-42CB-BB76-ECF0DEEF4454}" srcOrd="0" destOrd="0" parTransId="{79D2B43A-8182-4173-8E8A-E898E9C6DD72}" sibTransId="{96D29FB3-7F90-4E72-B342-DAF8D1944354}"/>
    <dgm:cxn modelId="{72B40FD8-7A6E-4955-8FE3-1A7CDE0B478D}" srcId="{E272E97B-D9D0-4628-8901-B37A9BD45A4A}" destId="{AB2DFEA3-3C20-49CF-AAC7-9FC13C6E1187}" srcOrd="1" destOrd="0" parTransId="{A5F64D07-F20E-4919-B4C3-3EF21D94CC44}" sibTransId="{926FA27A-DDF9-4451-8A05-AB343E759652}"/>
    <dgm:cxn modelId="{6F3DC361-B209-4F80-933C-80E19B0175A9}" type="presOf" srcId="{F3565D9A-CEF8-4F71-A550-9DB0B0F560AB}" destId="{362CB5B9-2E79-4F1C-98EE-450702B207A3}" srcOrd="0" destOrd="0" presId="urn:microsoft.com/office/officeart/2005/8/layout/chevron2"/>
    <dgm:cxn modelId="{E230B7E5-9761-4BB0-8302-7B0C35C4E227}" type="presOf" srcId="{A2321540-29BD-42CB-BB76-ECF0DEEF4454}" destId="{31D77A84-5124-4A55-81ED-7512CC894C14}" srcOrd="0" destOrd="0" presId="urn:microsoft.com/office/officeart/2005/8/layout/chevron2"/>
    <dgm:cxn modelId="{1C2A8F00-079C-4489-A2D9-64AD0A58B99C}" type="presOf" srcId="{AB2DFEA3-3C20-49CF-AAC7-9FC13C6E1187}" destId="{409B1658-89D3-4686-8E33-9447FB8AC1F7}" srcOrd="0" destOrd="0" presId="urn:microsoft.com/office/officeart/2005/8/layout/chevron2"/>
    <dgm:cxn modelId="{683DE703-B487-4E60-92D4-044FCF697725}" type="presParOf" srcId="{E87697A0-BC04-453A-9DF6-388643F6AB93}" destId="{B17A66A9-E3B4-4A5D-9067-D423AC944A5B}" srcOrd="0" destOrd="0" presId="urn:microsoft.com/office/officeart/2005/8/layout/chevron2"/>
    <dgm:cxn modelId="{51CF5AEB-90D7-452B-89E6-99004323E11D}" type="presParOf" srcId="{B17A66A9-E3B4-4A5D-9067-D423AC944A5B}" destId="{31D77A84-5124-4A55-81ED-7512CC894C14}" srcOrd="0" destOrd="0" presId="urn:microsoft.com/office/officeart/2005/8/layout/chevron2"/>
    <dgm:cxn modelId="{0254244E-26C4-46A7-A456-B455FC9051DA}" type="presParOf" srcId="{B17A66A9-E3B4-4A5D-9067-D423AC944A5B}" destId="{8F5DFEDB-B252-4CFD-9D31-3427272A6336}" srcOrd="1" destOrd="0" presId="urn:microsoft.com/office/officeart/2005/8/layout/chevron2"/>
    <dgm:cxn modelId="{D7B31139-E280-405E-A929-9F30B0AB09F5}" type="presParOf" srcId="{E87697A0-BC04-453A-9DF6-388643F6AB93}" destId="{7F4F1B32-50E0-442A-AE34-C6249DA7AC5B}" srcOrd="1" destOrd="0" presId="urn:microsoft.com/office/officeart/2005/8/layout/chevron2"/>
    <dgm:cxn modelId="{1DA6E956-0583-4998-8663-6F8E7B387F83}" type="presParOf" srcId="{E87697A0-BC04-453A-9DF6-388643F6AB93}" destId="{CDEE54CE-308A-4BEC-90B2-BB8340E6CE2E}" srcOrd="2" destOrd="0" presId="urn:microsoft.com/office/officeart/2005/8/layout/chevron2"/>
    <dgm:cxn modelId="{6DCFFB4C-19DD-4C23-A7CC-AD3885C723F2}" type="presParOf" srcId="{CDEE54CE-308A-4BEC-90B2-BB8340E6CE2E}" destId="{409B1658-89D3-4686-8E33-9447FB8AC1F7}" srcOrd="0" destOrd="0" presId="urn:microsoft.com/office/officeart/2005/8/layout/chevron2"/>
    <dgm:cxn modelId="{BDCB7468-613E-4591-8764-9A81860DD719}" type="presParOf" srcId="{CDEE54CE-308A-4BEC-90B2-BB8340E6CE2E}" destId="{362CB5B9-2E79-4F1C-98EE-450702B207A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7EF05A1-AC99-4E0A-BBA4-9F2DC147822D}" type="doc">
      <dgm:prSet loTypeId="urn:microsoft.com/office/officeart/2005/8/layout/vList4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187B67D-4AA4-44FB-BB4B-84BEC3BBF348}">
      <dgm:prSet phldrT="[Metin]"/>
      <dgm:spPr/>
      <dgm:t>
        <a:bodyPr/>
        <a:lstStyle/>
        <a:p>
          <a:r>
            <a:rPr lang="tr-T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rPr>
            <a:t>Body </a:t>
          </a:r>
          <a:r>
            <a:rPr lang="tr-TR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rPr>
            <a:t>weight</a:t>
          </a:r>
          <a:r>
            <a:rPr lang="tr-T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rPr>
            <a:t>, </a:t>
          </a:r>
          <a:r>
            <a:rPr lang="tr-TR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rPr>
            <a:t>distribution</a:t>
          </a:r>
          <a:r>
            <a:rPr lang="tr-T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rPr>
            <a:t> </a:t>
          </a:r>
          <a:r>
            <a:rPr lang="tr-TR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rPr>
            <a:t>volume</a:t>
          </a:r>
          <a:r>
            <a:rPr lang="tr-T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rPr>
            <a:t>, </a:t>
          </a:r>
          <a:r>
            <a:rPr lang="tr-TR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rPr>
            <a:t>clearence</a:t>
          </a:r>
          <a:endParaRPr lang="en-US" dirty="0"/>
        </a:p>
      </dgm:t>
    </dgm:pt>
    <dgm:pt modelId="{660E21CD-EBC5-42DC-AAD9-73E5882998F0}" type="parTrans" cxnId="{BF8106E5-008E-467F-959C-96129FEE45FE}">
      <dgm:prSet/>
      <dgm:spPr/>
      <dgm:t>
        <a:bodyPr/>
        <a:lstStyle/>
        <a:p>
          <a:endParaRPr lang="en-US"/>
        </a:p>
      </dgm:t>
    </dgm:pt>
    <dgm:pt modelId="{8A6EAF63-396C-4061-87F2-4B1A3B7D5121}" type="sibTrans" cxnId="{BF8106E5-008E-467F-959C-96129FEE45FE}">
      <dgm:prSet/>
      <dgm:spPr/>
      <dgm:t>
        <a:bodyPr/>
        <a:lstStyle/>
        <a:p>
          <a:endParaRPr lang="en-US"/>
        </a:p>
      </dgm:t>
    </dgm:pt>
    <dgm:pt modelId="{5FBBF99B-F956-4276-852F-6F261BB5CE89}" type="pres">
      <dgm:prSet presAssocID="{E7EF05A1-AC99-4E0A-BBA4-9F2DC147822D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DA7EE9D-1AE8-4CBC-B3A5-9A01A24688D9}" type="pres">
      <dgm:prSet presAssocID="{A187B67D-4AA4-44FB-BB4B-84BEC3BBF348}" presName="comp" presStyleCnt="0"/>
      <dgm:spPr/>
    </dgm:pt>
    <dgm:pt modelId="{C42CF57F-A8F9-4D36-ACAB-C3D63ACB1600}" type="pres">
      <dgm:prSet presAssocID="{A187B67D-4AA4-44FB-BB4B-84BEC3BBF348}" presName="box" presStyleLbl="node1" presStyleIdx="0" presStyleCnt="1" custLinFactNeighborX="-1974" custLinFactNeighborY="388"/>
      <dgm:spPr/>
      <dgm:t>
        <a:bodyPr/>
        <a:lstStyle/>
        <a:p>
          <a:endParaRPr lang="en-US"/>
        </a:p>
      </dgm:t>
    </dgm:pt>
    <dgm:pt modelId="{B8BD1F59-B4ED-4F0E-ABAE-CA5C60239432}" type="pres">
      <dgm:prSet presAssocID="{A187B67D-4AA4-44FB-BB4B-84BEC3BBF348}" presName="img" presStyleLbl="fgImgPlace1" presStyleIdx="0" presStyleCn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7BA3EE7B-AC23-4234-8613-641D556BAA90}" type="pres">
      <dgm:prSet presAssocID="{A187B67D-4AA4-44FB-BB4B-84BEC3BBF348}" presName="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E081531-81AD-4BF3-8128-0202C79DAB03}" type="presOf" srcId="{A187B67D-4AA4-44FB-BB4B-84BEC3BBF348}" destId="{C42CF57F-A8F9-4D36-ACAB-C3D63ACB1600}" srcOrd="0" destOrd="0" presId="urn:microsoft.com/office/officeart/2005/8/layout/vList4#1"/>
    <dgm:cxn modelId="{BF8106E5-008E-467F-959C-96129FEE45FE}" srcId="{E7EF05A1-AC99-4E0A-BBA4-9F2DC147822D}" destId="{A187B67D-4AA4-44FB-BB4B-84BEC3BBF348}" srcOrd="0" destOrd="0" parTransId="{660E21CD-EBC5-42DC-AAD9-73E5882998F0}" sibTransId="{8A6EAF63-396C-4061-87F2-4B1A3B7D5121}"/>
    <dgm:cxn modelId="{E17852B7-D951-48E2-BF86-E29708A19783}" type="presOf" srcId="{A187B67D-4AA4-44FB-BB4B-84BEC3BBF348}" destId="{7BA3EE7B-AC23-4234-8613-641D556BAA90}" srcOrd="1" destOrd="0" presId="urn:microsoft.com/office/officeart/2005/8/layout/vList4#1"/>
    <dgm:cxn modelId="{F3CA7F75-0C62-48BD-9D8E-F152CB366492}" type="presOf" srcId="{E7EF05A1-AC99-4E0A-BBA4-9F2DC147822D}" destId="{5FBBF99B-F956-4276-852F-6F261BB5CE89}" srcOrd="0" destOrd="0" presId="urn:microsoft.com/office/officeart/2005/8/layout/vList4#1"/>
    <dgm:cxn modelId="{A5A5D257-75A9-4A29-9DB4-D7DF11B1648B}" type="presParOf" srcId="{5FBBF99B-F956-4276-852F-6F261BB5CE89}" destId="{6DA7EE9D-1AE8-4CBC-B3A5-9A01A24688D9}" srcOrd="0" destOrd="0" presId="urn:microsoft.com/office/officeart/2005/8/layout/vList4#1"/>
    <dgm:cxn modelId="{93E1DE53-C1FC-447B-95E6-5C7C61872576}" type="presParOf" srcId="{6DA7EE9D-1AE8-4CBC-B3A5-9A01A24688D9}" destId="{C42CF57F-A8F9-4D36-ACAB-C3D63ACB1600}" srcOrd="0" destOrd="0" presId="urn:microsoft.com/office/officeart/2005/8/layout/vList4#1"/>
    <dgm:cxn modelId="{EA62FD16-8345-4E4B-99C0-91E420DF004E}" type="presParOf" srcId="{6DA7EE9D-1AE8-4CBC-B3A5-9A01A24688D9}" destId="{B8BD1F59-B4ED-4F0E-ABAE-CA5C60239432}" srcOrd="1" destOrd="0" presId="urn:microsoft.com/office/officeart/2005/8/layout/vList4#1"/>
    <dgm:cxn modelId="{CF18FB14-68D7-4F92-B9FC-5114F4F74892}" type="presParOf" srcId="{6DA7EE9D-1AE8-4CBC-B3A5-9A01A24688D9}" destId="{7BA3EE7B-AC23-4234-8613-641D556BAA90}" srcOrd="2" destOrd="0" presId="urn:microsoft.com/office/officeart/2005/8/layout/vList4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1D77A84-5124-4A55-81ED-7512CC894C14}">
      <dsp:nvSpPr>
        <dsp:cNvPr id="0" name=""/>
        <dsp:cNvSpPr/>
      </dsp:nvSpPr>
      <dsp:spPr>
        <a:xfrm rot="5400000">
          <a:off x="-170255" y="170323"/>
          <a:ext cx="1135034" cy="79452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 dirty="0">
            <a:latin typeface="Maiandra"/>
          </a:endParaRPr>
        </a:p>
      </dsp:txBody>
      <dsp:txXfrm rot="5400000">
        <a:off x="-170255" y="170323"/>
        <a:ext cx="1135034" cy="794524"/>
      </dsp:txXfrm>
    </dsp:sp>
    <dsp:sp modelId="{8F5DFEDB-B252-4CFD-9D31-3427272A6336}">
      <dsp:nvSpPr>
        <dsp:cNvPr id="0" name=""/>
        <dsp:cNvSpPr/>
      </dsp:nvSpPr>
      <dsp:spPr>
        <a:xfrm rot="5400000">
          <a:off x="3076375" y="-2281783"/>
          <a:ext cx="737772" cy="53014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2860" rIns="22860" bIns="2286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600" kern="1200" dirty="0" smtClean="0">
              <a:latin typeface="Maiandra"/>
            </a:rPr>
            <a:t>ENZYME INDUCERS</a:t>
          </a:r>
          <a:endParaRPr lang="en-US" sz="3600" kern="1200" dirty="0">
            <a:latin typeface="Maiandra"/>
          </a:endParaRPr>
        </a:p>
      </dsp:txBody>
      <dsp:txXfrm rot="5400000">
        <a:off x="3076375" y="-2281783"/>
        <a:ext cx="737772" cy="5301475"/>
      </dsp:txXfrm>
    </dsp:sp>
    <dsp:sp modelId="{409B1658-89D3-4686-8E33-9447FB8AC1F7}">
      <dsp:nvSpPr>
        <dsp:cNvPr id="0" name=""/>
        <dsp:cNvSpPr/>
      </dsp:nvSpPr>
      <dsp:spPr>
        <a:xfrm rot="5400000">
          <a:off x="-170255" y="995144"/>
          <a:ext cx="1135034" cy="79452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 dirty="0">
            <a:latin typeface="Maiandra"/>
          </a:endParaRPr>
        </a:p>
      </dsp:txBody>
      <dsp:txXfrm rot="5400000">
        <a:off x="-170255" y="995144"/>
        <a:ext cx="1135034" cy="794524"/>
      </dsp:txXfrm>
    </dsp:sp>
    <dsp:sp modelId="{362CB5B9-2E79-4F1C-98EE-450702B207A3}">
      <dsp:nvSpPr>
        <dsp:cNvPr id="0" name=""/>
        <dsp:cNvSpPr/>
      </dsp:nvSpPr>
      <dsp:spPr>
        <a:xfrm rot="5400000">
          <a:off x="3076375" y="-1456962"/>
          <a:ext cx="737772" cy="53014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2860" rIns="22860" bIns="2286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600" kern="1200" dirty="0" smtClean="0">
              <a:latin typeface="Maiandra"/>
            </a:rPr>
            <a:t>ENZYME INHIBITORS</a:t>
          </a:r>
          <a:endParaRPr lang="en-US" sz="3600" kern="1200" dirty="0">
            <a:latin typeface="Maiandra"/>
          </a:endParaRPr>
        </a:p>
      </dsp:txBody>
      <dsp:txXfrm rot="5400000">
        <a:off x="3076375" y="-1456962"/>
        <a:ext cx="737772" cy="530147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42CF57F-A8F9-4D36-ACAB-C3D63ACB1600}">
      <dsp:nvSpPr>
        <dsp:cNvPr id="0" name=""/>
        <dsp:cNvSpPr/>
      </dsp:nvSpPr>
      <dsp:spPr>
        <a:xfrm>
          <a:off x="0" y="0"/>
          <a:ext cx="5112568" cy="7920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rPr>
            <a:t>Body </a:t>
          </a:r>
          <a:r>
            <a:rPr lang="tr-TR" sz="22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rPr>
            <a:t>weight</a:t>
          </a:r>
          <a:r>
            <a:rPr lang="tr-TR" sz="22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rPr>
            <a:t>, </a:t>
          </a:r>
          <a:r>
            <a:rPr lang="tr-TR" sz="22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rPr>
            <a:t>distribution</a:t>
          </a:r>
          <a:r>
            <a:rPr lang="tr-TR" sz="22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rPr>
            <a:t> </a:t>
          </a:r>
          <a:r>
            <a:rPr lang="tr-TR" sz="22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rPr>
            <a:t>volume</a:t>
          </a:r>
          <a:r>
            <a:rPr lang="tr-TR" sz="22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rPr>
            <a:t>, </a:t>
          </a:r>
          <a:r>
            <a:rPr lang="tr-TR" sz="22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rPr>
            <a:t>clearence</a:t>
          </a:r>
          <a:endParaRPr lang="en-US" sz="2200" kern="1200" dirty="0"/>
        </a:p>
      </dsp:txBody>
      <dsp:txXfrm>
        <a:off x="1101722" y="0"/>
        <a:ext cx="4010845" cy="792087"/>
      </dsp:txXfrm>
    </dsp:sp>
    <dsp:sp modelId="{B8BD1F59-B4ED-4F0E-ABAE-CA5C60239432}">
      <dsp:nvSpPr>
        <dsp:cNvPr id="0" name=""/>
        <dsp:cNvSpPr/>
      </dsp:nvSpPr>
      <dsp:spPr>
        <a:xfrm>
          <a:off x="79208" y="79208"/>
          <a:ext cx="1022513" cy="63367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#1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FFC369-95C5-43AE-A94A-B74BBDCC43B5}" type="datetimeFigureOut">
              <a:rPr lang="tr-TR" smtClean="0"/>
              <a:pPr/>
              <a:t>11.12.2019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C8DB0B-DCFA-4A9D-B337-2676CC2CFA9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C8DB0B-DCFA-4A9D-B337-2676CC2CFA96}" type="slidenum">
              <a:rPr lang="tr-TR" smtClean="0"/>
              <a:pPr/>
              <a:t>46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E125-53F5-4512-AF72-772850C7C102}" type="datetimeFigureOut">
              <a:rPr lang="tr-TR" smtClean="0"/>
              <a:pPr/>
              <a:t>11.12.2019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6EDF-6C7C-4C09-9CF7-CD4968F023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E125-53F5-4512-AF72-772850C7C102}" type="datetimeFigureOut">
              <a:rPr lang="tr-TR" smtClean="0"/>
              <a:pPr/>
              <a:t>11.12.2019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6EDF-6C7C-4C09-9CF7-CD4968F023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E125-53F5-4512-AF72-772850C7C102}" type="datetimeFigureOut">
              <a:rPr lang="tr-TR" smtClean="0"/>
              <a:pPr/>
              <a:t>11.12.2019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6EDF-6C7C-4C09-9CF7-CD4968F023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E125-53F5-4512-AF72-772850C7C102}" type="datetimeFigureOut">
              <a:rPr lang="tr-TR" smtClean="0"/>
              <a:pPr/>
              <a:t>11.12.2019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6EDF-6C7C-4C09-9CF7-CD4968F023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E125-53F5-4512-AF72-772850C7C102}" type="datetimeFigureOut">
              <a:rPr lang="tr-TR" smtClean="0"/>
              <a:pPr/>
              <a:t>11.12.2019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6EDF-6C7C-4C09-9CF7-CD4968F023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E125-53F5-4512-AF72-772850C7C102}" type="datetimeFigureOut">
              <a:rPr lang="tr-TR" smtClean="0"/>
              <a:pPr/>
              <a:t>11.12.2019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6EDF-6C7C-4C09-9CF7-CD4968F023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E125-53F5-4512-AF72-772850C7C102}" type="datetimeFigureOut">
              <a:rPr lang="tr-TR" smtClean="0"/>
              <a:pPr/>
              <a:t>11.12.2019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6EDF-6C7C-4C09-9CF7-CD4968F023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E125-53F5-4512-AF72-772850C7C102}" type="datetimeFigureOut">
              <a:rPr lang="tr-TR" smtClean="0"/>
              <a:pPr/>
              <a:t>11.12.2019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6EDF-6C7C-4C09-9CF7-CD4968F023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E125-53F5-4512-AF72-772850C7C102}" type="datetimeFigureOut">
              <a:rPr lang="tr-TR" smtClean="0"/>
              <a:pPr/>
              <a:t>11.12.2019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6EDF-6C7C-4C09-9CF7-CD4968F023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E125-53F5-4512-AF72-772850C7C102}" type="datetimeFigureOut">
              <a:rPr lang="tr-TR" smtClean="0"/>
              <a:pPr/>
              <a:t>11.12.2019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6EDF-6C7C-4C09-9CF7-CD4968F023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6E125-53F5-4512-AF72-772850C7C102}" type="datetimeFigureOut">
              <a:rPr lang="tr-TR" smtClean="0"/>
              <a:pPr/>
              <a:t>11.12.2019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6EDF-6C7C-4C09-9CF7-CD4968F023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B6E125-53F5-4512-AF72-772850C7C102}" type="datetimeFigureOut">
              <a:rPr lang="tr-TR" smtClean="0"/>
              <a:pPr/>
              <a:t>11.12.2019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666EDF-6C7C-4C09-9CF7-CD4968F0236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Pharmaceutical</a:t>
            </a:r>
            <a:r>
              <a:rPr lang="tr-TR" dirty="0" smtClean="0"/>
              <a:t> </a:t>
            </a:r>
            <a:r>
              <a:rPr lang="tr-TR" dirty="0" err="1" smtClean="0"/>
              <a:t>interactions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Pharmacodynamic</a:t>
            </a:r>
            <a:endParaRPr lang="tr-TR" dirty="0" smtClean="0"/>
          </a:p>
          <a:p>
            <a:r>
              <a:rPr lang="tr-TR" dirty="0" err="1" smtClean="0"/>
              <a:t>Pharmacokinetic</a:t>
            </a:r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08720"/>
            <a:ext cx="8363272" cy="273630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treatments</a:t>
            </a:r>
            <a:r>
              <a:rPr lang="tr-TR" dirty="0" smtClean="0"/>
              <a:t>, </a:t>
            </a:r>
            <a:r>
              <a:rPr lang="tr-TR" dirty="0" err="1" smtClean="0"/>
              <a:t>having</a:t>
            </a:r>
            <a:r>
              <a:rPr lang="tr-TR" dirty="0" smtClean="0"/>
              <a:t> a </a:t>
            </a:r>
            <a:r>
              <a:rPr lang="tr-TR" dirty="0" err="1" smtClean="0"/>
              <a:t>stable</a:t>
            </a:r>
            <a:r>
              <a:rPr lang="tr-TR" dirty="0" smtClean="0"/>
              <a:t> </a:t>
            </a:r>
            <a:r>
              <a:rPr lang="tr-TR" dirty="0" err="1" smtClean="0"/>
              <a:t>blood</a:t>
            </a:r>
            <a:r>
              <a:rPr lang="tr-TR" dirty="0" smtClean="0"/>
              <a:t> </a:t>
            </a:r>
            <a:r>
              <a:rPr lang="tr-TR" dirty="0" err="1" smtClean="0"/>
              <a:t>concentration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drug</a:t>
            </a:r>
            <a:r>
              <a:rPr lang="tr-TR" dirty="0" smtClean="0"/>
              <a:t> is </a:t>
            </a:r>
            <a:r>
              <a:rPr lang="tr-TR" dirty="0" err="1" smtClean="0"/>
              <a:t>crucial</a:t>
            </a:r>
            <a:r>
              <a:rPr lang="tr-TR" dirty="0" smtClean="0"/>
              <a:t>;</a:t>
            </a:r>
          </a:p>
          <a:p>
            <a:r>
              <a:rPr lang="tr-TR" dirty="0" err="1" smtClean="0"/>
              <a:t>Addison</a:t>
            </a:r>
            <a:r>
              <a:rPr lang="tr-TR" dirty="0" smtClean="0"/>
              <a:t> </a:t>
            </a:r>
            <a:r>
              <a:rPr lang="tr-TR" dirty="0" err="1" smtClean="0"/>
              <a:t>disease</a:t>
            </a:r>
            <a:endParaRPr lang="tr-TR" dirty="0" smtClean="0"/>
          </a:p>
          <a:p>
            <a:r>
              <a:rPr lang="tr-TR" dirty="0" err="1" smtClean="0"/>
              <a:t>Contraseptive</a:t>
            </a:r>
            <a:r>
              <a:rPr lang="tr-TR" dirty="0" smtClean="0"/>
              <a:t> </a:t>
            </a:r>
            <a:r>
              <a:rPr lang="tr-TR" dirty="0" err="1" smtClean="0"/>
              <a:t>drugs</a:t>
            </a:r>
            <a:endParaRPr lang="tr-TR" dirty="0" smtClean="0"/>
          </a:p>
          <a:p>
            <a:r>
              <a:rPr lang="tr-TR" dirty="0" err="1" smtClean="0"/>
              <a:t>Drugs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immunosupression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Interaction</a:t>
            </a:r>
            <a:r>
              <a:rPr lang="tr-TR" dirty="0" smtClean="0"/>
              <a:t> </a:t>
            </a:r>
            <a:r>
              <a:rPr lang="tr-TR" dirty="0" err="1" smtClean="0"/>
              <a:t>related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absorbtion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err="1" smtClean="0"/>
              <a:t>Gastric</a:t>
            </a:r>
            <a:r>
              <a:rPr lang="tr-TR" dirty="0" smtClean="0"/>
              <a:t> </a:t>
            </a:r>
            <a:r>
              <a:rPr lang="tr-TR" dirty="0" err="1" smtClean="0"/>
              <a:t>emptying</a:t>
            </a:r>
            <a:r>
              <a:rPr lang="tr-TR" dirty="0" smtClean="0"/>
              <a:t> time, </a:t>
            </a:r>
            <a:r>
              <a:rPr lang="tr-TR" dirty="0" err="1" smtClean="0"/>
              <a:t>intestine</a:t>
            </a:r>
            <a:r>
              <a:rPr lang="tr-TR" dirty="0" smtClean="0"/>
              <a:t> transit time</a:t>
            </a:r>
          </a:p>
          <a:p>
            <a:pPr>
              <a:buNone/>
            </a:pPr>
            <a:r>
              <a:rPr lang="tr-TR" dirty="0" err="1" smtClean="0"/>
              <a:t>Anticholinergics</a:t>
            </a:r>
            <a:r>
              <a:rPr lang="tr-TR" dirty="0" smtClean="0"/>
              <a:t>, </a:t>
            </a:r>
            <a:r>
              <a:rPr lang="tr-TR" dirty="0" err="1" smtClean="0"/>
              <a:t>opiod</a:t>
            </a:r>
            <a:r>
              <a:rPr lang="tr-TR" dirty="0" smtClean="0"/>
              <a:t> </a:t>
            </a:r>
            <a:r>
              <a:rPr lang="tr-TR" dirty="0" err="1" smtClean="0"/>
              <a:t>analgesics</a:t>
            </a:r>
            <a:r>
              <a:rPr lang="tr-TR" dirty="0" smtClean="0"/>
              <a:t>, </a:t>
            </a:r>
            <a:r>
              <a:rPr lang="tr-TR" dirty="0" err="1" smtClean="0"/>
              <a:t>prokinetics</a:t>
            </a:r>
            <a:r>
              <a:rPr lang="tr-TR" dirty="0" smtClean="0"/>
              <a:t> as </a:t>
            </a:r>
            <a:r>
              <a:rPr lang="tr-TR" dirty="0" err="1" smtClean="0"/>
              <a:t>metoclopramide</a:t>
            </a:r>
            <a:endParaRPr lang="tr-TR" dirty="0" smtClean="0"/>
          </a:p>
          <a:p>
            <a:r>
              <a:rPr lang="tr-TR" dirty="0" err="1" smtClean="0"/>
              <a:t>Stomach</a:t>
            </a:r>
            <a:r>
              <a:rPr lang="tr-TR" dirty="0" smtClean="0"/>
              <a:t> </a:t>
            </a:r>
            <a:r>
              <a:rPr lang="tr-TR" dirty="0" err="1" smtClean="0"/>
              <a:t>pH</a:t>
            </a:r>
            <a:endParaRPr lang="tr-TR" dirty="0" smtClean="0"/>
          </a:p>
          <a:p>
            <a:pPr>
              <a:buNone/>
            </a:pPr>
            <a:r>
              <a:rPr lang="tr-TR" dirty="0" err="1" smtClean="0"/>
              <a:t>Antiacids</a:t>
            </a:r>
            <a:r>
              <a:rPr lang="tr-TR" dirty="0" smtClean="0"/>
              <a:t>, H2 </a:t>
            </a:r>
            <a:r>
              <a:rPr lang="tr-TR" dirty="0" err="1" smtClean="0"/>
              <a:t>rec</a:t>
            </a:r>
            <a:r>
              <a:rPr lang="tr-TR" dirty="0" smtClean="0"/>
              <a:t> </a:t>
            </a:r>
            <a:r>
              <a:rPr lang="tr-TR" dirty="0" err="1" smtClean="0"/>
              <a:t>bl</a:t>
            </a:r>
            <a:r>
              <a:rPr lang="tr-TR" dirty="0" smtClean="0"/>
              <a:t>, proton </a:t>
            </a:r>
            <a:r>
              <a:rPr lang="tr-TR" dirty="0" err="1" smtClean="0"/>
              <a:t>pump</a:t>
            </a:r>
            <a:r>
              <a:rPr lang="tr-TR" dirty="0" smtClean="0"/>
              <a:t> </a:t>
            </a:r>
            <a:r>
              <a:rPr lang="tr-TR" dirty="0" err="1" smtClean="0"/>
              <a:t>inh</a:t>
            </a:r>
            <a:endParaRPr lang="tr-TR" dirty="0" smtClean="0"/>
          </a:p>
          <a:p>
            <a:r>
              <a:rPr lang="tr-TR" dirty="0" err="1" smtClean="0"/>
              <a:t>Complex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Al-Mg </a:t>
            </a:r>
            <a:r>
              <a:rPr lang="tr-TR" dirty="0" err="1" smtClean="0"/>
              <a:t>antiacids</a:t>
            </a:r>
            <a:r>
              <a:rPr lang="tr-TR" dirty="0" smtClean="0"/>
              <a:t>, </a:t>
            </a:r>
            <a:r>
              <a:rPr lang="tr-TR" dirty="0" err="1" smtClean="0"/>
              <a:t>Fe</a:t>
            </a:r>
            <a:r>
              <a:rPr lang="tr-TR" dirty="0" smtClean="0"/>
              <a:t>-</a:t>
            </a:r>
            <a:r>
              <a:rPr lang="tr-TR" dirty="0" err="1" smtClean="0"/>
              <a:t>Ca</a:t>
            </a:r>
            <a:r>
              <a:rPr lang="tr-TR" dirty="0" smtClean="0"/>
              <a:t>-</a:t>
            </a:r>
            <a:r>
              <a:rPr lang="tr-TR" dirty="0" err="1" smtClean="0"/>
              <a:t>Zn</a:t>
            </a:r>
            <a:r>
              <a:rPr lang="tr-TR" dirty="0" smtClean="0"/>
              <a:t> </a:t>
            </a:r>
            <a:r>
              <a:rPr lang="tr-TR" dirty="0" err="1" smtClean="0"/>
              <a:t>products</a:t>
            </a:r>
            <a:endParaRPr lang="tr-TR" dirty="0" smtClean="0"/>
          </a:p>
          <a:p>
            <a:r>
              <a:rPr lang="tr-TR" dirty="0" smtClean="0"/>
              <a:t>GI flora </a:t>
            </a:r>
            <a:r>
              <a:rPr lang="tr-TR" dirty="0" err="1" smtClean="0"/>
              <a:t>alterations</a:t>
            </a:r>
            <a:endParaRPr lang="tr-TR" dirty="0" smtClean="0"/>
          </a:p>
          <a:p>
            <a:pPr>
              <a:buNone/>
            </a:pPr>
            <a:r>
              <a:rPr lang="tr-TR" dirty="0" err="1" smtClean="0"/>
              <a:t>Antibiotics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broad</a:t>
            </a:r>
            <a:r>
              <a:rPr lang="tr-TR" dirty="0" smtClean="0"/>
              <a:t> </a:t>
            </a:r>
            <a:r>
              <a:rPr lang="tr-TR" dirty="0" err="1" smtClean="0"/>
              <a:t>spectrum</a:t>
            </a:r>
            <a:endParaRPr lang="tr-TR" dirty="0" smtClean="0"/>
          </a:p>
          <a:p>
            <a:r>
              <a:rPr lang="tr-TR" dirty="0" err="1" smtClean="0"/>
              <a:t>Epithelium</a:t>
            </a:r>
            <a:r>
              <a:rPr lang="tr-TR" dirty="0" smtClean="0"/>
              <a:t> </a:t>
            </a:r>
            <a:r>
              <a:rPr lang="tr-TR" dirty="0" err="1" smtClean="0"/>
              <a:t>alteration</a:t>
            </a:r>
            <a:endParaRPr lang="tr-TR" dirty="0" smtClean="0"/>
          </a:p>
          <a:p>
            <a:pPr>
              <a:buNone/>
            </a:pPr>
            <a:r>
              <a:rPr lang="tr-TR" dirty="0" err="1" smtClean="0"/>
              <a:t>aminoglycosides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Interactions</a:t>
            </a:r>
            <a:r>
              <a:rPr lang="tr-TR" dirty="0" smtClean="0"/>
              <a:t> </a:t>
            </a:r>
            <a:r>
              <a:rPr lang="tr-TR" dirty="0" err="1" smtClean="0"/>
              <a:t>related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p-</a:t>
            </a:r>
            <a:r>
              <a:rPr lang="tr-TR" dirty="0" err="1" smtClean="0"/>
              <a:t>glycoprotein</a:t>
            </a:r>
            <a:r>
              <a:rPr lang="tr-TR" dirty="0" smtClean="0"/>
              <a:t> and CYP3A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1331640" y="332656"/>
            <a:ext cx="36070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>
                <a:latin typeface="Maiandra GD" pitchFamily="34" charset="0"/>
              </a:rPr>
              <a:t>Interactions</a:t>
            </a:r>
            <a:r>
              <a:rPr lang="tr-TR" dirty="0" smtClean="0">
                <a:latin typeface="Maiandra GD" pitchFamily="34" charset="0"/>
              </a:rPr>
              <a:t> </a:t>
            </a:r>
            <a:r>
              <a:rPr lang="tr-TR" dirty="0" err="1" smtClean="0">
                <a:latin typeface="Maiandra GD" pitchFamily="34" charset="0"/>
              </a:rPr>
              <a:t>related</a:t>
            </a:r>
            <a:r>
              <a:rPr lang="tr-TR" dirty="0" smtClean="0">
                <a:latin typeface="Maiandra GD" pitchFamily="34" charset="0"/>
              </a:rPr>
              <a:t> </a:t>
            </a:r>
            <a:r>
              <a:rPr lang="tr-TR" dirty="0" err="1" smtClean="0">
                <a:latin typeface="Maiandra GD" pitchFamily="34" charset="0"/>
              </a:rPr>
              <a:t>to</a:t>
            </a:r>
            <a:r>
              <a:rPr lang="tr-TR" dirty="0" smtClean="0">
                <a:latin typeface="Maiandra GD" pitchFamily="34" charset="0"/>
              </a:rPr>
              <a:t> </a:t>
            </a:r>
            <a:r>
              <a:rPr lang="tr-TR" dirty="0" err="1" smtClean="0">
                <a:latin typeface="Maiandra GD" pitchFamily="34" charset="0"/>
              </a:rPr>
              <a:t>distribution</a:t>
            </a:r>
            <a:endParaRPr lang="en-US" dirty="0">
              <a:latin typeface="Maiandra GD" pitchFamily="34" charset="0"/>
            </a:endParaRPr>
          </a:p>
        </p:txBody>
      </p:sp>
      <p:graphicFrame>
        <p:nvGraphicFramePr>
          <p:cNvPr id="6" name="5 Tablo"/>
          <p:cNvGraphicFramePr>
            <a:graphicFrameLocks noGrp="1"/>
          </p:cNvGraphicFramePr>
          <p:nvPr/>
        </p:nvGraphicFramePr>
        <p:xfrm>
          <a:off x="323528" y="980728"/>
          <a:ext cx="8568952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4476"/>
                <a:gridCol w="4284476"/>
              </a:tblGrid>
              <a:tr h="370840">
                <a:tc>
                  <a:txBody>
                    <a:bodyPr/>
                    <a:lstStyle/>
                    <a:p>
                      <a:r>
                        <a:rPr lang="tr-TR" sz="2200" dirty="0" err="1" smtClean="0">
                          <a:latin typeface="Maiandra"/>
                        </a:rPr>
                        <a:t>Mechanism</a:t>
                      </a:r>
                      <a:endParaRPr lang="en-US" sz="2200" dirty="0">
                        <a:latin typeface="Maiand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200" dirty="0" err="1" smtClean="0">
                          <a:latin typeface="Maiandra"/>
                        </a:rPr>
                        <a:t>Example</a:t>
                      </a:r>
                      <a:endParaRPr lang="en-US" sz="2200" dirty="0">
                        <a:latin typeface="Maiandr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2200" dirty="0" err="1" smtClean="0">
                          <a:latin typeface="Maiandra"/>
                        </a:rPr>
                        <a:t>Competition</a:t>
                      </a:r>
                      <a:r>
                        <a:rPr lang="tr-TR" sz="2200" dirty="0" smtClean="0">
                          <a:latin typeface="Maiandra"/>
                        </a:rPr>
                        <a:t> </a:t>
                      </a:r>
                      <a:r>
                        <a:rPr lang="tr-TR" sz="2200" dirty="0" err="1" smtClean="0">
                          <a:latin typeface="Maiandra"/>
                        </a:rPr>
                        <a:t>for</a:t>
                      </a:r>
                      <a:r>
                        <a:rPr lang="tr-TR" sz="2200" baseline="0" dirty="0" smtClean="0">
                          <a:latin typeface="Maiandra"/>
                        </a:rPr>
                        <a:t> </a:t>
                      </a:r>
                      <a:r>
                        <a:rPr lang="tr-TR" sz="2200" baseline="0" dirty="0" err="1" smtClean="0">
                          <a:latin typeface="Maiandra"/>
                        </a:rPr>
                        <a:t>binding</a:t>
                      </a:r>
                      <a:r>
                        <a:rPr lang="tr-TR" sz="2200" baseline="0" dirty="0" smtClean="0">
                          <a:latin typeface="Maiandra"/>
                        </a:rPr>
                        <a:t> </a:t>
                      </a:r>
                      <a:r>
                        <a:rPr lang="tr-TR" sz="2200" baseline="0" dirty="0" err="1" smtClean="0">
                          <a:latin typeface="Maiandra"/>
                        </a:rPr>
                        <a:t>to</a:t>
                      </a:r>
                      <a:r>
                        <a:rPr lang="tr-TR" sz="2200" baseline="0" dirty="0" smtClean="0">
                          <a:latin typeface="Maiandra"/>
                        </a:rPr>
                        <a:t> </a:t>
                      </a:r>
                      <a:r>
                        <a:rPr lang="tr-TR" sz="2200" baseline="0" dirty="0" err="1" smtClean="0">
                          <a:latin typeface="Maiandra"/>
                        </a:rPr>
                        <a:t>plasma</a:t>
                      </a:r>
                      <a:r>
                        <a:rPr lang="tr-TR" sz="2200" baseline="0" dirty="0" smtClean="0">
                          <a:latin typeface="Maiandra"/>
                        </a:rPr>
                        <a:t> </a:t>
                      </a:r>
                      <a:r>
                        <a:rPr lang="tr-TR" sz="2200" baseline="0" dirty="0" err="1" smtClean="0">
                          <a:latin typeface="Maiandra"/>
                        </a:rPr>
                        <a:t>proteins</a:t>
                      </a:r>
                      <a:endParaRPr lang="en-US" sz="2200" dirty="0">
                        <a:latin typeface="Maiand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200" dirty="0" err="1" smtClean="0">
                          <a:latin typeface="Maiandra"/>
                        </a:rPr>
                        <a:t>Warfarin</a:t>
                      </a:r>
                      <a:r>
                        <a:rPr lang="tr-TR" sz="2200" dirty="0" smtClean="0">
                          <a:latin typeface="Maiandra"/>
                        </a:rPr>
                        <a:t>-aspirin</a:t>
                      </a:r>
                    </a:p>
                    <a:p>
                      <a:r>
                        <a:rPr lang="tr-TR" sz="2200" dirty="0" err="1" smtClean="0">
                          <a:latin typeface="Maiandra"/>
                        </a:rPr>
                        <a:t>Clorpropamid</a:t>
                      </a:r>
                      <a:r>
                        <a:rPr lang="tr-TR" sz="2200" dirty="0" smtClean="0">
                          <a:latin typeface="Maiandra"/>
                        </a:rPr>
                        <a:t>-</a:t>
                      </a:r>
                      <a:r>
                        <a:rPr lang="tr-TR" sz="2200" dirty="0" err="1" smtClean="0">
                          <a:latin typeface="Maiandra"/>
                        </a:rPr>
                        <a:t>phenylbutasone</a:t>
                      </a:r>
                      <a:endParaRPr lang="tr-TR" sz="2200" dirty="0" smtClean="0">
                        <a:latin typeface="Maiandra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1331640" y="332656"/>
            <a:ext cx="36247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>
                <a:latin typeface="Maiandra GD" pitchFamily="34" charset="0"/>
              </a:rPr>
              <a:t>Interactions</a:t>
            </a:r>
            <a:r>
              <a:rPr lang="tr-TR" dirty="0" smtClean="0">
                <a:latin typeface="Maiandra GD" pitchFamily="34" charset="0"/>
              </a:rPr>
              <a:t> </a:t>
            </a:r>
            <a:r>
              <a:rPr lang="tr-TR" dirty="0" err="1" smtClean="0">
                <a:latin typeface="Maiandra GD" pitchFamily="34" charset="0"/>
              </a:rPr>
              <a:t>related</a:t>
            </a:r>
            <a:r>
              <a:rPr lang="tr-TR" dirty="0" smtClean="0">
                <a:latin typeface="Maiandra GD" pitchFamily="34" charset="0"/>
              </a:rPr>
              <a:t> </a:t>
            </a:r>
            <a:r>
              <a:rPr lang="tr-TR" dirty="0" err="1" smtClean="0">
                <a:latin typeface="Maiandra GD" pitchFamily="34" charset="0"/>
              </a:rPr>
              <a:t>to</a:t>
            </a:r>
            <a:r>
              <a:rPr lang="tr-TR" dirty="0" smtClean="0">
                <a:latin typeface="Maiandra GD" pitchFamily="34" charset="0"/>
              </a:rPr>
              <a:t> </a:t>
            </a:r>
            <a:r>
              <a:rPr lang="tr-TR" dirty="0" err="1" smtClean="0">
                <a:latin typeface="Maiandra GD" pitchFamily="34" charset="0"/>
              </a:rPr>
              <a:t>metabolism</a:t>
            </a:r>
            <a:endParaRPr lang="en-US" dirty="0">
              <a:latin typeface="Maiandra GD" pitchFamily="34" charset="0"/>
            </a:endParaRPr>
          </a:p>
        </p:txBody>
      </p:sp>
      <p:graphicFrame>
        <p:nvGraphicFramePr>
          <p:cNvPr id="5" name="4 Diyagram"/>
          <p:cNvGraphicFramePr/>
          <p:nvPr/>
        </p:nvGraphicFramePr>
        <p:xfrm>
          <a:off x="1331640" y="980728"/>
          <a:ext cx="6096000" cy="19599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4932040" y="692696"/>
            <a:ext cx="35958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>
                <a:latin typeface="Maiandra GD" pitchFamily="34" charset="0"/>
              </a:rPr>
              <a:t>Interactions</a:t>
            </a:r>
            <a:r>
              <a:rPr lang="tr-TR" dirty="0" smtClean="0">
                <a:latin typeface="Maiandra GD" pitchFamily="34" charset="0"/>
              </a:rPr>
              <a:t> </a:t>
            </a:r>
            <a:r>
              <a:rPr lang="tr-TR" dirty="0" err="1" smtClean="0">
                <a:latin typeface="Maiandra GD" pitchFamily="34" charset="0"/>
              </a:rPr>
              <a:t>related</a:t>
            </a:r>
            <a:r>
              <a:rPr lang="tr-TR" dirty="0" smtClean="0">
                <a:latin typeface="Maiandra GD" pitchFamily="34" charset="0"/>
              </a:rPr>
              <a:t> </a:t>
            </a:r>
            <a:r>
              <a:rPr lang="tr-TR" dirty="0" err="1" smtClean="0">
                <a:latin typeface="Maiandra GD" pitchFamily="34" charset="0"/>
              </a:rPr>
              <a:t>to</a:t>
            </a:r>
            <a:r>
              <a:rPr lang="tr-TR" dirty="0" smtClean="0">
                <a:latin typeface="Maiandra GD" pitchFamily="34" charset="0"/>
              </a:rPr>
              <a:t> </a:t>
            </a:r>
            <a:r>
              <a:rPr lang="tr-TR" dirty="0" err="1" smtClean="0">
                <a:latin typeface="Maiandra GD" pitchFamily="34" charset="0"/>
              </a:rPr>
              <a:t>elimination</a:t>
            </a:r>
            <a:endParaRPr lang="en-US" dirty="0">
              <a:latin typeface="Maiandra GD" pitchFamily="34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FC27E874-663A-46C3-8F6A-23D6473B5277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7" name="6 Metin kutusu"/>
          <p:cNvSpPr txBox="1"/>
          <p:nvPr/>
        </p:nvSpPr>
        <p:spPr>
          <a:xfrm>
            <a:off x="5076056" y="1916832"/>
            <a:ext cx="406794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tr-TR" sz="2400" dirty="0" err="1" smtClean="0">
                <a:latin typeface="Maiandra"/>
              </a:rPr>
              <a:t>Binding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to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plasma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proteins</a:t>
            </a:r>
            <a:endParaRPr lang="tr-TR" sz="2400" dirty="0" smtClean="0">
              <a:latin typeface="Maiandra"/>
            </a:endParaRPr>
          </a:p>
          <a:p>
            <a:pPr>
              <a:buFont typeface="Arial" pitchFamily="34" charset="0"/>
              <a:buChar char="•"/>
            </a:pPr>
            <a:r>
              <a:rPr lang="tr-TR" sz="2400" dirty="0" err="1" smtClean="0">
                <a:latin typeface="Maiandra"/>
              </a:rPr>
              <a:t>Renal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blood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glow</a:t>
            </a:r>
            <a:endParaRPr lang="tr-TR" sz="2400" dirty="0" smtClean="0">
              <a:latin typeface="Maiandra"/>
            </a:endParaRPr>
          </a:p>
          <a:p>
            <a:pPr>
              <a:buFont typeface="Arial" pitchFamily="34" charset="0"/>
              <a:buChar char="•"/>
            </a:pPr>
            <a:r>
              <a:rPr lang="tr-TR" sz="2400" dirty="0" err="1" smtClean="0">
                <a:latin typeface="Maiandra"/>
              </a:rPr>
              <a:t>Interactions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related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to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renal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clearence</a:t>
            </a:r>
            <a:endParaRPr lang="tr-TR" sz="2400" dirty="0" smtClean="0">
              <a:latin typeface="Maiandra"/>
            </a:endParaRPr>
          </a:p>
          <a:p>
            <a:pPr>
              <a:buFont typeface="Arial" pitchFamily="34" charset="0"/>
              <a:buChar char="•"/>
            </a:pPr>
            <a:r>
              <a:rPr lang="tr-TR" sz="2400" dirty="0" err="1" smtClean="0">
                <a:latin typeface="Maiandra"/>
              </a:rPr>
              <a:t>Urine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pH</a:t>
            </a:r>
            <a:endParaRPr lang="tr-TR" sz="2400" dirty="0" smtClean="0">
              <a:latin typeface="Maiandra"/>
            </a:endParaRPr>
          </a:p>
          <a:p>
            <a:pPr>
              <a:buFont typeface="Arial" pitchFamily="34" charset="0"/>
              <a:buChar char="•"/>
            </a:pPr>
            <a:r>
              <a:rPr lang="tr-TR" sz="2400" dirty="0" err="1" smtClean="0">
                <a:latin typeface="Maiandra"/>
              </a:rPr>
              <a:t>Interaction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with</a:t>
            </a:r>
            <a:r>
              <a:rPr lang="tr-TR" sz="2400" dirty="0" smtClean="0">
                <a:latin typeface="Maiandra"/>
              </a:rPr>
              <a:t> ATP </a:t>
            </a:r>
            <a:r>
              <a:rPr lang="tr-TR" sz="2400" dirty="0" err="1" smtClean="0">
                <a:latin typeface="Maiandra"/>
              </a:rPr>
              <a:t>binding</a:t>
            </a:r>
            <a:r>
              <a:rPr lang="tr-TR" sz="2400" dirty="0" smtClean="0">
                <a:latin typeface="Maiandra"/>
              </a:rPr>
              <a:t> protein and P-</a:t>
            </a:r>
            <a:r>
              <a:rPr lang="tr-TR" sz="2400" dirty="0" err="1" smtClean="0">
                <a:latin typeface="Maiandra"/>
              </a:rPr>
              <a:t>glycoprotein</a:t>
            </a:r>
            <a:endParaRPr lang="en-US" sz="2400" dirty="0">
              <a:latin typeface="Maiandr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etin kutusu"/>
          <p:cNvSpPr txBox="1"/>
          <p:nvPr/>
        </p:nvSpPr>
        <p:spPr>
          <a:xfrm>
            <a:off x="4981055" y="4869160"/>
            <a:ext cx="36375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6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Increased</a:t>
            </a:r>
            <a:r>
              <a:rPr lang="tr-TR" sz="1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tr-TR" sz="16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elimination</a:t>
            </a:r>
            <a:r>
              <a:rPr lang="tr-TR" sz="1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of </a:t>
            </a:r>
            <a:r>
              <a:rPr lang="tr-TR" sz="16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weak</a:t>
            </a:r>
            <a:r>
              <a:rPr lang="tr-TR" sz="1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tr-TR" sz="16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acids</a:t>
            </a:r>
            <a:r>
              <a:rPr lang="tr-TR" sz="1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</a:t>
            </a:r>
            <a:endParaRPr lang="en-US" sz="16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/>
            <a:r>
              <a:rPr lang="tr-TR" sz="16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Decreased</a:t>
            </a:r>
            <a:r>
              <a:rPr lang="tr-TR" sz="1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tr-TR" sz="16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elimination</a:t>
            </a:r>
            <a:r>
              <a:rPr lang="tr-TR" sz="1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of </a:t>
            </a:r>
            <a:r>
              <a:rPr lang="tr-TR" sz="16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weak</a:t>
            </a:r>
            <a:r>
              <a:rPr lang="tr-TR" sz="1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tr-TR" sz="16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bases</a:t>
            </a:r>
            <a:endParaRPr lang="en-US" sz="1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Dikdörtgen"/>
          <p:cNvSpPr/>
          <p:nvPr/>
        </p:nvSpPr>
        <p:spPr>
          <a:xfrm>
            <a:off x="4788024" y="4797152"/>
            <a:ext cx="3923928" cy="1080120"/>
          </a:xfrm>
          <a:prstGeom prst="rect">
            <a:avLst/>
          </a:prstGeom>
          <a:noFill/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7 Metin kutusu"/>
          <p:cNvSpPr txBox="1"/>
          <p:nvPr/>
        </p:nvSpPr>
        <p:spPr>
          <a:xfrm>
            <a:off x="1331640" y="548680"/>
            <a:ext cx="56412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Poising</a:t>
            </a:r>
            <a:r>
              <a:rPr lang="tr-TR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1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with</a:t>
            </a:r>
            <a:r>
              <a:rPr lang="tr-TR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1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acidic</a:t>
            </a:r>
            <a:r>
              <a:rPr lang="tr-TR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1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drugs</a:t>
            </a:r>
            <a:r>
              <a:rPr lang="tr-TR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tr-TR" sz="1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bicarbonate</a:t>
            </a:r>
            <a:endParaRPr lang="tr-TR" sz="16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1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Poising</a:t>
            </a:r>
            <a:r>
              <a:rPr lang="tr-TR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1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with</a:t>
            </a:r>
            <a:r>
              <a:rPr lang="tr-TR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1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basic</a:t>
            </a:r>
            <a:r>
              <a:rPr lang="tr-TR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1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drugs</a:t>
            </a:r>
            <a:r>
              <a:rPr lang="tr-TR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tr-TR" sz="1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amoniumchloride</a:t>
            </a:r>
            <a:r>
              <a:rPr lang="tr-TR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tr-TR" sz="1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ascorbic</a:t>
            </a:r>
            <a:r>
              <a:rPr lang="tr-TR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1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acide</a:t>
            </a:r>
            <a:endParaRPr lang="en-US" sz="16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Dikdörtgen"/>
          <p:cNvSpPr/>
          <p:nvPr/>
        </p:nvSpPr>
        <p:spPr>
          <a:xfrm>
            <a:off x="971600" y="404664"/>
            <a:ext cx="6984776" cy="1080120"/>
          </a:xfrm>
          <a:prstGeom prst="rect">
            <a:avLst/>
          </a:prstGeom>
          <a:noFill/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12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FC27E874-663A-46C3-8F6A-23D6473B5277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19" name="18 Metin kutusu"/>
          <p:cNvSpPr txBox="1"/>
          <p:nvPr/>
        </p:nvSpPr>
        <p:spPr>
          <a:xfrm>
            <a:off x="-127470" y="4869160"/>
            <a:ext cx="41345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Decreased</a:t>
            </a:r>
            <a:r>
              <a:rPr lang="tr-T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elimination</a:t>
            </a:r>
            <a:r>
              <a:rPr lang="tr-T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of </a:t>
            </a:r>
            <a:r>
              <a:rPr lang="tr-TR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weak</a:t>
            </a:r>
            <a:r>
              <a:rPr lang="tr-T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acids</a:t>
            </a:r>
            <a:r>
              <a:rPr lang="tr-T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</a:p>
          <a:p>
            <a:pPr algn="ctr"/>
            <a:r>
              <a:rPr lang="tr-TR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Increased</a:t>
            </a:r>
            <a:r>
              <a:rPr lang="tr-T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elimination</a:t>
            </a:r>
            <a:r>
              <a:rPr lang="tr-T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of </a:t>
            </a:r>
            <a:r>
              <a:rPr lang="tr-TR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weak</a:t>
            </a:r>
            <a:r>
              <a:rPr lang="tr-T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bases</a:t>
            </a:r>
            <a:r>
              <a:rPr lang="tr-T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kutusu"/>
          <p:cNvSpPr txBox="1"/>
          <p:nvPr/>
        </p:nvSpPr>
        <p:spPr>
          <a:xfrm>
            <a:off x="2051720" y="908720"/>
            <a:ext cx="41120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The </a:t>
            </a:r>
            <a:r>
              <a:rPr lang="tr-TR" dirty="0" err="1" smtClean="0"/>
              <a:t>most</a:t>
            </a:r>
            <a:r>
              <a:rPr lang="tr-TR" dirty="0" smtClean="0"/>
              <a:t> </a:t>
            </a:r>
            <a:r>
              <a:rPr lang="tr-TR" dirty="0" err="1" smtClean="0"/>
              <a:t>dangerous</a:t>
            </a:r>
            <a:r>
              <a:rPr lang="tr-TR" dirty="0" smtClean="0"/>
              <a:t> </a:t>
            </a:r>
            <a:r>
              <a:rPr lang="tr-TR" dirty="0" err="1" smtClean="0"/>
              <a:t>Drug</a:t>
            </a:r>
            <a:r>
              <a:rPr lang="tr-TR" dirty="0" smtClean="0"/>
              <a:t> </a:t>
            </a:r>
            <a:r>
              <a:rPr lang="tr-TR" dirty="0" err="1" smtClean="0"/>
              <a:t>interactions</a:t>
            </a:r>
            <a:endParaRPr lang="tr-TR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44824"/>
            <a:ext cx="8401050" cy="437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611560" y="548680"/>
            <a:ext cx="32978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Maiandra GD" pitchFamily="34" charset="0"/>
              </a:rPr>
              <a:t>DRUG-FOOD INTERACTIONS</a:t>
            </a:r>
            <a:endParaRPr lang="en-US" dirty="0">
              <a:latin typeface="Maiandra GD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The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factors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that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change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the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drug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effect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Pharmacodynamic</a:t>
            </a:r>
            <a:r>
              <a:rPr lang="tr-TR" dirty="0" smtClean="0"/>
              <a:t> </a:t>
            </a:r>
            <a:r>
              <a:rPr lang="tr-TR" dirty="0" err="1" smtClean="0"/>
              <a:t>interactions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249424"/>
            <a:ext cx="8147248" cy="1179576"/>
          </a:xfrm>
        </p:spPr>
        <p:txBody>
          <a:bodyPr/>
          <a:lstStyle/>
          <a:p>
            <a:r>
              <a:rPr lang="tr-TR" dirty="0" err="1" smtClean="0"/>
              <a:t>Antagonism</a:t>
            </a:r>
            <a:endParaRPr lang="tr-TR" dirty="0" smtClean="0"/>
          </a:p>
          <a:p>
            <a:r>
              <a:rPr lang="tr-TR" dirty="0" err="1" smtClean="0"/>
              <a:t>Synergism</a:t>
            </a:r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Diyagram"/>
          <p:cNvGraphicFramePr/>
          <p:nvPr/>
        </p:nvGraphicFramePr>
        <p:xfrm>
          <a:off x="1259632" y="764704"/>
          <a:ext cx="5112568" cy="792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404664"/>
            <a:ext cx="74888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tr-TR" sz="2000" dirty="0" err="1" smtClean="0">
                <a:latin typeface="Maiandra"/>
                <a:cs typeface="Maiandra"/>
              </a:rPr>
              <a:t>Single</a:t>
            </a:r>
            <a:r>
              <a:rPr lang="tr-TR" sz="2000" dirty="0" smtClean="0">
                <a:latin typeface="Maiandra"/>
                <a:cs typeface="Maiandra"/>
              </a:rPr>
              <a:t> </a:t>
            </a:r>
            <a:r>
              <a:rPr lang="tr-TR" sz="2000" dirty="0" err="1" smtClean="0">
                <a:latin typeface="Maiandra"/>
                <a:cs typeface="Maiandra"/>
              </a:rPr>
              <a:t>dose</a:t>
            </a:r>
            <a:r>
              <a:rPr lang="tr-TR" sz="2000" dirty="0" smtClean="0">
                <a:latin typeface="Maiandra"/>
                <a:cs typeface="Maiandra"/>
              </a:rPr>
              <a:t>/</a:t>
            </a:r>
            <a:r>
              <a:rPr lang="tr-TR" sz="2000" dirty="0" err="1" smtClean="0">
                <a:latin typeface="Maiandra"/>
                <a:cs typeface="Maiandra"/>
              </a:rPr>
              <a:t>doses</a:t>
            </a:r>
            <a:r>
              <a:rPr lang="tr-TR" sz="2000" dirty="0" smtClean="0">
                <a:latin typeface="Maiandra"/>
                <a:cs typeface="Maiandra"/>
              </a:rPr>
              <a:t> </a:t>
            </a:r>
            <a:r>
              <a:rPr lang="tr-TR" sz="2000" dirty="0" err="1" smtClean="0">
                <a:latin typeface="Maiandra"/>
                <a:cs typeface="Maiandra"/>
              </a:rPr>
              <a:t>with</a:t>
            </a:r>
            <a:r>
              <a:rPr lang="tr-TR" sz="2000" dirty="0" smtClean="0">
                <a:latin typeface="Maiandra"/>
                <a:cs typeface="Maiandra"/>
              </a:rPr>
              <a:t> </a:t>
            </a:r>
            <a:r>
              <a:rPr lang="tr-TR" sz="2000" dirty="0" err="1" smtClean="0">
                <a:latin typeface="Maiandra"/>
                <a:cs typeface="Maiandra"/>
              </a:rPr>
              <a:t>short</a:t>
            </a:r>
            <a:r>
              <a:rPr lang="tr-TR" sz="2000" dirty="0" smtClean="0">
                <a:latin typeface="Maiandra"/>
                <a:cs typeface="Maiandra"/>
              </a:rPr>
              <a:t> </a:t>
            </a:r>
            <a:r>
              <a:rPr lang="tr-TR" sz="2000" dirty="0" err="1" smtClean="0">
                <a:latin typeface="Maiandra"/>
                <a:cs typeface="Maiandra"/>
              </a:rPr>
              <a:t>effect</a:t>
            </a:r>
            <a:r>
              <a:rPr lang="tr-TR" sz="2000" dirty="0" smtClean="0">
                <a:latin typeface="Maiandra"/>
                <a:cs typeface="Maiandra"/>
              </a:rPr>
              <a:t> </a:t>
            </a:r>
            <a:r>
              <a:rPr lang="tr-TR" sz="2000" dirty="0" err="1" smtClean="0">
                <a:latin typeface="Maiandra"/>
                <a:cs typeface="Maiandra"/>
              </a:rPr>
              <a:t>inteval</a:t>
            </a:r>
            <a:r>
              <a:rPr lang="tr-TR" sz="2000" dirty="0" smtClean="0">
                <a:latin typeface="Maiandra"/>
                <a:cs typeface="Maiandra"/>
              </a:rPr>
              <a:t> </a:t>
            </a:r>
            <a:r>
              <a:rPr lang="tr-TR" sz="2000" dirty="0" err="1" smtClean="0">
                <a:latin typeface="Maiandra"/>
                <a:cs typeface="Maiandra"/>
              </a:rPr>
              <a:t>or</a:t>
            </a:r>
            <a:r>
              <a:rPr lang="tr-TR" sz="2000" dirty="0" smtClean="0">
                <a:latin typeface="Maiandra"/>
                <a:cs typeface="Maiandra"/>
              </a:rPr>
              <a:t> </a:t>
            </a:r>
            <a:r>
              <a:rPr lang="tr-TR" sz="2000" dirty="0" err="1" smtClean="0">
                <a:latin typeface="Maiandra"/>
                <a:cs typeface="Maiandra"/>
              </a:rPr>
              <a:t>hydrophilic</a:t>
            </a:r>
            <a:r>
              <a:rPr lang="tr-TR" sz="2000" dirty="0" smtClean="0">
                <a:latin typeface="Maiandra"/>
                <a:cs typeface="Maiandra"/>
              </a:rPr>
              <a:t> </a:t>
            </a:r>
            <a:r>
              <a:rPr lang="tr-TR" sz="2000" dirty="0" err="1" smtClean="0">
                <a:latin typeface="Maiandra"/>
                <a:cs typeface="Maiandra"/>
              </a:rPr>
              <a:t>drug</a:t>
            </a:r>
            <a:r>
              <a:rPr lang="tr-TR" sz="2000" dirty="0" smtClean="0">
                <a:latin typeface="Maiandra"/>
                <a:cs typeface="Maiandra"/>
              </a:rPr>
              <a:t> </a:t>
            </a:r>
            <a:r>
              <a:rPr lang="tr-TR" sz="2000" dirty="0" err="1" smtClean="0">
                <a:latin typeface="Maiandra"/>
                <a:cs typeface="Maiandra"/>
              </a:rPr>
              <a:t>doses</a:t>
            </a:r>
            <a:r>
              <a:rPr lang="tr-TR" sz="2000" dirty="0" smtClean="0">
                <a:latin typeface="Maiandra"/>
                <a:cs typeface="Maiandra"/>
              </a:rPr>
              <a:t> </a:t>
            </a:r>
            <a:r>
              <a:rPr lang="tr-TR" sz="2000" dirty="0" err="1" smtClean="0">
                <a:latin typeface="Maiandra"/>
                <a:cs typeface="Maiandra"/>
              </a:rPr>
              <a:t>should</a:t>
            </a:r>
            <a:r>
              <a:rPr lang="tr-TR" sz="2000" dirty="0" smtClean="0">
                <a:latin typeface="Maiandra"/>
                <a:cs typeface="Maiandra"/>
              </a:rPr>
              <a:t> be </a:t>
            </a:r>
            <a:r>
              <a:rPr lang="tr-TR" sz="2000" dirty="0" err="1" smtClean="0">
                <a:latin typeface="Maiandra"/>
                <a:cs typeface="Maiandra"/>
              </a:rPr>
              <a:t>based</a:t>
            </a:r>
            <a:r>
              <a:rPr lang="tr-TR" sz="2000" dirty="0" smtClean="0">
                <a:latin typeface="Maiandra"/>
                <a:cs typeface="Maiandra"/>
              </a:rPr>
              <a:t> on </a:t>
            </a:r>
            <a:r>
              <a:rPr lang="tr-TR" sz="2000" dirty="0" err="1" smtClean="0">
                <a:latin typeface="Maiandra"/>
                <a:cs typeface="Maiandra"/>
              </a:rPr>
              <a:t>lean</a:t>
            </a:r>
            <a:r>
              <a:rPr lang="tr-TR" sz="2000" dirty="0" smtClean="0">
                <a:latin typeface="Maiandra"/>
                <a:cs typeface="Maiandra"/>
              </a:rPr>
              <a:t> body </a:t>
            </a:r>
            <a:r>
              <a:rPr lang="tr-TR" sz="2000" dirty="0" err="1" smtClean="0">
                <a:latin typeface="Maiandra"/>
                <a:cs typeface="Maiandra"/>
              </a:rPr>
              <a:t>mass</a:t>
            </a:r>
            <a:r>
              <a:rPr lang="tr-TR" sz="2000" dirty="0" smtClean="0">
                <a:latin typeface="Maiandra"/>
                <a:cs typeface="Maiandra"/>
              </a:rPr>
              <a:t>.</a:t>
            </a:r>
            <a:endParaRPr lang="en-US" sz="2000" dirty="0">
              <a:latin typeface="Maiandra"/>
              <a:cs typeface="Maiandra"/>
            </a:endParaRPr>
          </a:p>
        </p:txBody>
      </p:sp>
      <p:sp>
        <p:nvSpPr>
          <p:cNvPr id="5" name="6 Metin kutusu"/>
          <p:cNvSpPr txBox="1"/>
          <p:nvPr/>
        </p:nvSpPr>
        <p:spPr>
          <a:xfrm>
            <a:off x="1547664" y="1700808"/>
            <a:ext cx="6336704" cy="810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 err="1" smtClean="0">
                <a:latin typeface="Arial" pitchFamily="34" charset="0"/>
                <a:cs typeface="Arial" pitchFamily="34" charset="0"/>
              </a:rPr>
              <a:t>Lean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 body </a:t>
            </a:r>
            <a:r>
              <a:rPr lang="tr-TR" sz="1400" dirty="0" err="1" smtClean="0">
                <a:latin typeface="Arial" pitchFamily="34" charset="0"/>
                <a:cs typeface="Arial" pitchFamily="34" charset="0"/>
              </a:rPr>
              <a:t>mass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=(1-</a:t>
            </a:r>
            <a:r>
              <a:rPr lang="tr-TR" sz="1400" dirty="0" err="1" smtClean="0">
                <a:latin typeface="Arial" pitchFamily="34" charset="0"/>
                <a:cs typeface="Arial" pitchFamily="34" charset="0"/>
              </a:rPr>
              <a:t>fat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1400" dirty="0" err="1" smtClean="0">
                <a:latin typeface="Arial" pitchFamily="34" charset="0"/>
                <a:cs typeface="Arial" pitchFamily="34" charset="0"/>
              </a:rPr>
              <a:t>fraction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)x body </a:t>
            </a:r>
            <a:r>
              <a:rPr lang="tr-TR" sz="1400" dirty="0" err="1" smtClean="0">
                <a:latin typeface="Arial" pitchFamily="34" charset="0"/>
                <a:cs typeface="Arial" pitchFamily="34" charset="0"/>
              </a:rPr>
              <a:t>weight</a:t>
            </a:r>
            <a:endParaRPr lang="tr-TR" sz="1400" dirty="0" smtClean="0">
              <a:latin typeface="Arial" pitchFamily="34" charset="0"/>
              <a:cs typeface="Arial" pitchFamily="34" charset="0"/>
            </a:endParaRPr>
          </a:p>
          <a:p>
            <a:endParaRPr lang="tr-TR" sz="1400" baseline="30000" dirty="0" smtClean="0">
              <a:latin typeface="Arial" pitchFamily="34" charset="0"/>
              <a:cs typeface="Arial" pitchFamily="34" charset="0"/>
            </a:endParaRPr>
          </a:p>
          <a:p>
            <a:endParaRPr lang="tr-TR" sz="1400" baseline="30000" dirty="0" smtClean="0">
              <a:latin typeface="Arial" pitchFamily="34" charset="0"/>
              <a:cs typeface="Arial" pitchFamily="34" charset="0"/>
            </a:endParaRPr>
          </a:p>
          <a:p>
            <a:r>
              <a:rPr lang="tr-TR" sz="1400" dirty="0" err="1" smtClean="0">
                <a:latin typeface="Arial" pitchFamily="34" charset="0"/>
                <a:cs typeface="Arial" pitchFamily="34" charset="0"/>
              </a:rPr>
              <a:t>Fat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1400" dirty="0" err="1" smtClean="0">
                <a:latin typeface="Arial" pitchFamily="34" charset="0"/>
                <a:cs typeface="Arial" pitchFamily="34" charset="0"/>
              </a:rPr>
              <a:t>fraction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=90-0.8(cm </a:t>
            </a:r>
            <a:r>
              <a:rPr lang="tr-TR" sz="1400" dirty="0" err="1" smtClean="0">
                <a:latin typeface="Arial" pitchFamily="34" charset="0"/>
                <a:cs typeface="Arial" pitchFamily="34" charset="0"/>
              </a:rPr>
              <a:t>height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-cm </a:t>
            </a:r>
            <a:r>
              <a:rPr lang="tr-TR" sz="1400" dirty="0" err="1" smtClean="0">
                <a:latin typeface="Arial" pitchFamily="34" charset="0"/>
                <a:cs typeface="Arial" pitchFamily="34" charset="0"/>
              </a:rPr>
              <a:t>waist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1400" dirty="0" err="1" smtClean="0">
                <a:latin typeface="Arial" pitchFamily="34" charset="0"/>
                <a:cs typeface="Arial" pitchFamily="34" charset="0"/>
              </a:rPr>
              <a:t>circumference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)/100</a:t>
            </a:r>
          </a:p>
        </p:txBody>
      </p:sp>
      <p:sp>
        <p:nvSpPr>
          <p:cNvPr id="7" name="Rectangle 7"/>
          <p:cNvSpPr/>
          <p:nvPr/>
        </p:nvSpPr>
        <p:spPr>
          <a:xfrm>
            <a:off x="1547664" y="1556792"/>
            <a:ext cx="5400600" cy="1152128"/>
          </a:xfrm>
          <a:prstGeom prst="rect">
            <a:avLst/>
          </a:prstGeom>
          <a:noFill/>
          <a:ln w="28575" cmpd="sng">
            <a:solidFill>
              <a:srgbClr val="4F81B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2"/>
          <p:cNvSpPr txBox="1"/>
          <p:nvPr/>
        </p:nvSpPr>
        <p:spPr>
          <a:xfrm>
            <a:off x="755576" y="2780928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tr-TR" sz="2000" dirty="0" err="1" smtClean="0">
                <a:latin typeface="Maiandra"/>
              </a:rPr>
              <a:t>If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the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therapy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extends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or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the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drug</a:t>
            </a:r>
            <a:r>
              <a:rPr lang="tr-TR" sz="2000" dirty="0" smtClean="0">
                <a:latin typeface="Maiandra"/>
              </a:rPr>
              <a:t> is </a:t>
            </a:r>
            <a:r>
              <a:rPr lang="tr-TR" sz="2000" dirty="0" err="1" smtClean="0">
                <a:latin typeface="Maiandra"/>
              </a:rPr>
              <a:t>lypophilic</a:t>
            </a:r>
            <a:r>
              <a:rPr lang="tr-TR" sz="2000" dirty="0" smtClean="0">
                <a:latin typeface="Maiandra"/>
              </a:rPr>
              <a:t>, </a:t>
            </a:r>
            <a:r>
              <a:rPr lang="tr-TR" sz="2000" dirty="0" err="1" smtClean="0">
                <a:latin typeface="Maiandra"/>
              </a:rPr>
              <a:t>the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dose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should</a:t>
            </a:r>
            <a:r>
              <a:rPr lang="tr-TR" sz="2000" dirty="0" smtClean="0">
                <a:latin typeface="Maiandra"/>
              </a:rPr>
              <a:t> be </a:t>
            </a:r>
            <a:r>
              <a:rPr lang="tr-TR" sz="2000" dirty="0" err="1" smtClean="0">
                <a:latin typeface="Maiandra"/>
              </a:rPr>
              <a:t>based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to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real</a:t>
            </a:r>
            <a:r>
              <a:rPr lang="tr-TR" sz="2000" dirty="0" smtClean="0">
                <a:latin typeface="Maiandra"/>
              </a:rPr>
              <a:t> body </a:t>
            </a:r>
            <a:r>
              <a:rPr lang="tr-TR" sz="2000" dirty="0" err="1" smtClean="0">
                <a:latin typeface="Maiandra"/>
              </a:rPr>
              <a:t>weight</a:t>
            </a:r>
            <a:r>
              <a:rPr lang="en-US" sz="2000" dirty="0" smtClean="0">
                <a:latin typeface="Maiandra"/>
              </a:rPr>
              <a:t> </a:t>
            </a:r>
          </a:p>
        </p:txBody>
      </p:sp>
      <p:sp>
        <p:nvSpPr>
          <p:cNvPr id="9" name="8 Dikdörtgen"/>
          <p:cNvSpPr/>
          <p:nvPr/>
        </p:nvSpPr>
        <p:spPr>
          <a:xfrm>
            <a:off x="467544" y="3933056"/>
            <a:ext cx="48750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tr-TR" sz="2000" dirty="0" err="1" smtClean="0">
                <a:latin typeface="Maiandra"/>
              </a:rPr>
              <a:t>Ideal</a:t>
            </a:r>
            <a:r>
              <a:rPr lang="tr-TR" sz="2000" dirty="0" smtClean="0">
                <a:latin typeface="Maiandra"/>
              </a:rPr>
              <a:t> body </a:t>
            </a:r>
            <a:r>
              <a:rPr lang="tr-TR" sz="2000" dirty="0" err="1" smtClean="0">
                <a:latin typeface="Maiandra"/>
              </a:rPr>
              <a:t>weight</a:t>
            </a:r>
            <a:r>
              <a:rPr lang="tr-TR" sz="2000" dirty="0" smtClean="0">
                <a:latin typeface="Maiandra"/>
              </a:rPr>
              <a:t> is </a:t>
            </a:r>
            <a:r>
              <a:rPr lang="tr-TR" sz="2000" dirty="0" err="1" smtClean="0">
                <a:latin typeface="Maiandra"/>
              </a:rPr>
              <a:t>accepted</a:t>
            </a:r>
            <a:r>
              <a:rPr lang="tr-TR" sz="2000" dirty="0" smtClean="0">
                <a:latin typeface="Maiandra"/>
              </a:rPr>
              <a:t> as</a:t>
            </a:r>
            <a:r>
              <a:rPr lang="en-US" sz="2000" dirty="0" smtClean="0">
                <a:latin typeface="Maiandra"/>
              </a:rPr>
              <a:t> 70 kg</a:t>
            </a:r>
            <a:endParaRPr lang="en-US" sz="2000" dirty="0">
              <a:latin typeface="Maiandra"/>
            </a:endParaRPr>
          </a:p>
        </p:txBody>
      </p:sp>
      <p:sp>
        <p:nvSpPr>
          <p:cNvPr id="10" name="6 Metin kutusu"/>
          <p:cNvSpPr txBox="1"/>
          <p:nvPr/>
        </p:nvSpPr>
        <p:spPr>
          <a:xfrm>
            <a:off x="467544" y="5157192"/>
            <a:ext cx="42223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err="1" smtClean="0">
                <a:latin typeface="Arial" pitchFamily="34" charset="0"/>
                <a:cs typeface="Arial" pitchFamily="34" charset="0"/>
              </a:rPr>
              <a:t>Clearence</a:t>
            </a:r>
            <a:r>
              <a:rPr lang="tr-TR" sz="1600" dirty="0" smtClean="0">
                <a:latin typeface="Arial" pitchFamily="34" charset="0"/>
                <a:cs typeface="Arial" pitchFamily="34" charset="0"/>
              </a:rPr>
              <a:t>= </a:t>
            </a:r>
            <a:r>
              <a:rPr lang="tr-TR" sz="1600" dirty="0" err="1" smtClean="0">
                <a:latin typeface="Arial" pitchFamily="34" charset="0"/>
                <a:cs typeface="Arial" pitchFamily="34" charset="0"/>
              </a:rPr>
              <a:t>Clearence</a:t>
            </a:r>
            <a:r>
              <a:rPr lang="tr-TR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1600" dirty="0" err="1" smtClean="0">
                <a:latin typeface="Arial" pitchFamily="34" charset="0"/>
                <a:cs typeface="Arial" pitchFamily="34" charset="0"/>
              </a:rPr>
              <a:t>standard</a:t>
            </a:r>
            <a:r>
              <a:rPr lang="tr-TR" sz="1600" dirty="0" smtClean="0">
                <a:latin typeface="Arial" pitchFamily="34" charset="0"/>
                <a:cs typeface="Arial" pitchFamily="34" charset="0"/>
              </a:rPr>
              <a:t> (BW/</a:t>
            </a:r>
            <a:r>
              <a:rPr lang="tr-TR" sz="1600" dirty="0" err="1" smtClean="0">
                <a:latin typeface="Arial" pitchFamily="34" charset="0"/>
                <a:cs typeface="Arial" pitchFamily="34" charset="0"/>
              </a:rPr>
              <a:t>BWstd</a:t>
            </a:r>
            <a:r>
              <a:rPr lang="tr-TR" sz="16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tr-TR" sz="1600" baseline="30000" dirty="0" smtClean="0">
                <a:latin typeface="Arial" pitchFamily="34" charset="0"/>
                <a:cs typeface="Arial" pitchFamily="34" charset="0"/>
              </a:rPr>
              <a:t>2/3 </a:t>
            </a:r>
          </a:p>
          <a:p>
            <a:endParaRPr lang="tr-TR" sz="1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7"/>
          <p:cNvSpPr/>
          <p:nvPr/>
        </p:nvSpPr>
        <p:spPr>
          <a:xfrm>
            <a:off x="395536" y="4941168"/>
            <a:ext cx="3384376" cy="1008112"/>
          </a:xfrm>
          <a:prstGeom prst="rect">
            <a:avLst/>
          </a:prstGeom>
          <a:noFill/>
          <a:ln w="28575" cmpd="sng">
            <a:solidFill>
              <a:srgbClr val="4F81B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9" descr="crowded ile ilgili görsel sonucu"/>
          <p:cNvSpPr>
            <a:spLocks noChangeAspect="1" noChangeArrowheads="1"/>
          </p:cNvSpPr>
          <p:nvPr/>
        </p:nvSpPr>
        <p:spPr bwMode="auto">
          <a:xfrm>
            <a:off x="3995936" y="4653136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4 Metin kutusu"/>
          <p:cNvSpPr txBox="1"/>
          <p:nvPr/>
        </p:nvSpPr>
        <p:spPr>
          <a:xfrm>
            <a:off x="5436096" y="5877272"/>
            <a:ext cx="30503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dirty="0" smtClean="0">
                <a:latin typeface="Maiandra GD" pitchFamily="34" charset="0"/>
              </a:rPr>
              <a:t>Tıbbi Farmakoloji, Oğuz </a:t>
            </a:r>
            <a:r>
              <a:rPr lang="tr-TR" sz="1200" dirty="0" err="1" smtClean="0">
                <a:latin typeface="Maiandra GD" pitchFamily="34" charset="0"/>
              </a:rPr>
              <a:t>Kayaalp</a:t>
            </a:r>
            <a:r>
              <a:rPr lang="tr-TR" sz="1200" dirty="0" smtClean="0">
                <a:latin typeface="Maiandra GD" pitchFamily="34" charset="0"/>
              </a:rPr>
              <a:t>, 12. Baskı</a:t>
            </a:r>
            <a:endParaRPr lang="en-US" sz="1200" dirty="0">
              <a:latin typeface="Maiandra GD" pitchFamily="34" charset="0"/>
            </a:endParaRPr>
          </a:p>
        </p:txBody>
      </p:sp>
      <p:sp>
        <p:nvSpPr>
          <p:cNvPr id="7" name="TextBox 1"/>
          <p:cNvSpPr txBox="1"/>
          <p:nvPr/>
        </p:nvSpPr>
        <p:spPr>
          <a:xfrm>
            <a:off x="179512" y="332656"/>
            <a:ext cx="80648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tr-TR" sz="2400" dirty="0" err="1" smtClean="0">
                <a:latin typeface="Maiandra"/>
              </a:rPr>
              <a:t>Dose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arrangement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should</a:t>
            </a:r>
            <a:r>
              <a:rPr lang="tr-TR" sz="2400" dirty="0" smtClean="0">
                <a:latin typeface="Maiandra"/>
              </a:rPr>
              <a:t> be </a:t>
            </a:r>
            <a:r>
              <a:rPr lang="tr-TR" sz="2400" dirty="0" err="1" smtClean="0">
                <a:latin typeface="Maiandra"/>
              </a:rPr>
              <a:t>made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to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avoid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different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plasma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doses</a:t>
            </a:r>
            <a:r>
              <a:rPr lang="tr-TR" sz="2400" dirty="0" smtClean="0">
                <a:latin typeface="Maiandra"/>
              </a:rPr>
              <a:t> in </a:t>
            </a:r>
            <a:r>
              <a:rPr lang="tr-TR" sz="2400" dirty="0" err="1" smtClean="0">
                <a:latin typeface="Maiandra"/>
              </a:rPr>
              <a:t>indivuals</a:t>
            </a:r>
            <a:endParaRPr lang="en-US" sz="2400" dirty="0">
              <a:latin typeface="Maiandra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2.</a:t>
            </a:r>
            <a:r>
              <a:rPr lang="tr-TR" dirty="0" err="1" smtClean="0"/>
              <a:t>Age</a:t>
            </a:r>
            <a:endParaRPr lang="tr-T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/>
          <p:cNvSpPr txBox="1"/>
          <p:nvPr/>
        </p:nvSpPr>
        <p:spPr>
          <a:xfrm>
            <a:off x="5076056" y="2708920"/>
            <a:ext cx="388600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tr-TR" sz="2400" dirty="0" err="1" smtClean="0">
                <a:latin typeface="Maiandra"/>
              </a:rPr>
              <a:t>First</a:t>
            </a:r>
            <a:r>
              <a:rPr lang="tr-TR" sz="2400" dirty="0" smtClean="0">
                <a:latin typeface="Maiandra"/>
              </a:rPr>
              <a:t> 4 </a:t>
            </a:r>
            <a:r>
              <a:rPr lang="tr-TR" sz="2400" dirty="0" err="1" smtClean="0">
                <a:latin typeface="Maiandra"/>
              </a:rPr>
              <a:t>weeks</a:t>
            </a:r>
            <a:r>
              <a:rPr lang="en-US" sz="2400" dirty="0" smtClean="0">
                <a:latin typeface="Maiandra"/>
              </a:rPr>
              <a:t>&gt; </a:t>
            </a:r>
            <a:r>
              <a:rPr lang="tr-TR" sz="2400" dirty="0" err="1" smtClean="0">
                <a:latin typeface="Maiandra"/>
              </a:rPr>
              <a:t>Newborn</a:t>
            </a:r>
            <a:endParaRPr lang="en-US" sz="2400" dirty="0" smtClean="0">
              <a:latin typeface="Maiandra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 smtClean="0">
                <a:latin typeface="Maiandra"/>
              </a:rPr>
              <a:t>5.-52. </a:t>
            </a:r>
            <a:r>
              <a:rPr lang="tr-TR" sz="2400" dirty="0" err="1" smtClean="0">
                <a:latin typeface="Maiandra"/>
              </a:rPr>
              <a:t>weeks</a:t>
            </a:r>
            <a:r>
              <a:rPr lang="tr-TR" sz="2400" dirty="0" smtClean="0">
                <a:latin typeface="Maiandra"/>
              </a:rPr>
              <a:t> </a:t>
            </a:r>
            <a:r>
              <a:rPr lang="en-US" sz="2400" dirty="0" smtClean="0">
                <a:latin typeface="Maiandra"/>
              </a:rPr>
              <a:t>&gt; B</a:t>
            </a:r>
            <a:r>
              <a:rPr lang="tr-TR" sz="2400" dirty="0" err="1" smtClean="0">
                <a:latin typeface="Maiandra"/>
              </a:rPr>
              <a:t>aby</a:t>
            </a:r>
            <a:endParaRPr lang="en-US" sz="2400" dirty="0" smtClean="0">
              <a:latin typeface="Maiandra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 smtClean="0">
                <a:latin typeface="Maiandra"/>
              </a:rPr>
              <a:t>1.-16. </a:t>
            </a:r>
            <a:r>
              <a:rPr lang="tr-TR" sz="2400" dirty="0" err="1" smtClean="0">
                <a:latin typeface="Maiandra"/>
              </a:rPr>
              <a:t>ages</a:t>
            </a:r>
            <a:r>
              <a:rPr lang="en-US" sz="2400" dirty="0" smtClean="0">
                <a:latin typeface="Maiandra"/>
              </a:rPr>
              <a:t> &gt; </a:t>
            </a:r>
            <a:r>
              <a:rPr lang="tr-TR" sz="2400" dirty="0" err="1" smtClean="0">
                <a:latin typeface="Maiandra"/>
              </a:rPr>
              <a:t>Child</a:t>
            </a:r>
            <a:endParaRPr lang="en-US" sz="2400" dirty="0">
              <a:latin typeface="Maiandra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548680"/>
            <a:ext cx="8229600" cy="4525963"/>
          </a:xfrm>
        </p:spPr>
        <p:txBody>
          <a:bodyPr/>
          <a:lstStyle/>
          <a:p>
            <a:r>
              <a:rPr lang="tr-TR" dirty="0" smtClean="0">
                <a:latin typeface="Maiandra"/>
              </a:rPr>
              <a:t>Time of </a:t>
            </a:r>
            <a:r>
              <a:rPr lang="tr-TR" dirty="0" err="1" smtClean="0">
                <a:latin typeface="Maiandra"/>
              </a:rPr>
              <a:t>gastric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emtying</a:t>
            </a:r>
            <a:r>
              <a:rPr lang="tr-TR" dirty="0" smtClean="0">
                <a:latin typeface="Maiandra"/>
              </a:rPr>
              <a:t> is </a:t>
            </a:r>
            <a:r>
              <a:rPr lang="tr-TR" dirty="0" err="1" smtClean="0">
                <a:latin typeface="Maiandra"/>
              </a:rPr>
              <a:t>extended</a:t>
            </a:r>
            <a:r>
              <a:rPr lang="tr-TR" dirty="0" smtClean="0">
                <a:latin typeface="Maiandra"/>
              </a:rPr>
              <a:t> (1 h vs  8-10 h)</a:t>
            </a:r>
            <a:endParaRPr lang="en-US" dirty="0" smtClean="0">
              <a:latin typeface="Maiandra"/>
            </a:endParaRPr>
          </a:p>
          <a:p>
            <a:r>
              <a:rPr lang="tr-TR" dirty="0" smtClean="0">
                <a:latin typeface="Maiandra"/>
              </a:rPr>
              <a:t>The </a:t>
            </a:r>
            <a:r>
              <a:rPr lang="tr-TR" dirty="0" err="1" smtClean="0">
                <a:latin typeface="Maiandra"/>
              </a:rPr>
              <a:t>motility</a:t>
            </a:r>
            <a:r>
              <a:rPr lang="tr-TR" dirty="0" smtClean="0">
                <a:latin typeface="Maiandra"/>
              </a:rPr>
              <a:t> of </a:t>
            </a:r>
            <a:r>
              <a:rPr lang="tr-TR" dirty="0" err="1" smtClean="0">
                <a:latin typeface="Maiandra"/>
              </a:rPr>
              <a:t>intestine</a:t>
            </a:r>
            <a:r>
              <a:rPr lang="tr-TR" dirty="0" smtClean="0">
                <a:latin typeface="Maiandra"/>
              </a:rPr>
              <a:t> is </a:t>
            </a:r>
            <a:r>
              <a:rPr lang="tr-TR" dirty="0" err="1" smtClean="0">
                <a:latin typeface="Maiandra"/>
              </a:rPr>
              <a:t>slow</a:t>
            </a:r>
            <a:r>
              <a:rPr lang="tr-TR" dirty="0" smtClean="0">
                <a:latin typeface="Maiandra"/>
              </a:rPr>
              <a:t> and </a:t>
            </a:r>
            <a:r>
              <a:rPr lang="tr-TR" dirty="0" err="1" smtClean="0">
                <a:latin typeface="Maiandra"/>
              </a:rPr>
              <a:t>irregular</a:t>
            </a:r>
            <a:endParaRPr lang="en-US" dirty="0" smtClean="0">
              <a:latin typeface="Maiandra"/>
            </a:endParaRPr>
          </a:p>
          <a:p>
            <a:r>
              <a:rPr lang="tr-TR" dirty="0" err="1" smtClean="0">
                <a:latin typeface="Maiandra"/>
              </a:rPr>
              <a:t>Gastric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acide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secretion</a:t>
            </a:r>
            <a:r>
              <a:rPr lang="tr-TR" dirty="0" smtClean="0">
                <a:latin typeface="Maiandra"/>
              </a:rPr>
              <a:t> is not </a:t>
            </a:r>
            <a:r>
              <a:rPr lang="tr-TR" dirty="0" err="1" smtClean="0">
                <a:latin typeface="Maiandra"/>
              </a:rPr>
              <a:t>enough</a:t>
            </a:r>
            <a:r>
              <a:rPr lang="tr-TR" dirty="0" smtClean="0">
                <a:latin typeface="Maiandra"/>
              </a:rPr>
              <a:t>, </a:t>
            </a:r>
            <a:r>
              <a:rPr lang="tr-TR" dirty="0" err="1" smtClean="0">
                <a:latin typeface="Maiandra"/>
              </a:rPr>
              <a:t>gastric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ph</a:t>
            </a:r>
            <a:r>
              <a:rPr lang="tr-TR" dirty="0" smtClean="0">
                <a:latin typeface="Maiandra"/>
              </a:rPr>
              <a:t> is </a:t>
            </a:r>
            <a:r>
              <a:rPr lang="tr-TR" dirty="0" err="1" smtClean="0">
                <a:latin typeface="Maiandra"/>
              </a:rPr>
              <a:t>neutral</a:t>
            </a:r>
            <a:r>
              <a:rPr lang="tr-TR" dirty="0" smtClean="0">
                <a:latin typeface="Maiandra"/>
              </a:rPr>
              <a:t> </a:t>
            </a:r>
            <a:endParaRPr lang="en-US" dirty="0" smtClean="0">
              <a:latin typeface="Maiandra"/>
            </a:endParaRPr>
          </a:p>
          <a:p>
            <a:r>
              <a:rPr lang="tr-TR" dirty="0" smtClean="0">
                <a:latin typeface="Maiandra"/>
              </a:rPr>
              <a:t>Skin is </a:t>
            </a:r>
            <a:r>
              <a:rPr lang="tr-TR" dirty="0" err="1" smtClean="0">
                <a:latin typeface="Maiandra"/>
              </a:rPr>
              <a:t>thin</a:t>
            </a:r>
            <a:endParaRPr lang="en-US" dirty="0">
              <a:latin typeface="Maiandra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23528" y="0"/>
            <a:ext cx="8229600" cy="4525963"/>
          </a:xfrm>
        </p:spPr>
        <p:txBody>
          <a:bodyPr>
            <a:normAutofit/>
          </a:bodyPr>
          <a:lstStyle/>
          <a:p>
            <a:endParaRPr lang="en-US" sz="2800" dirty="0" smtClean="0">
              <a:latin typeface="Maiandra"/>
            </a:endParaRPr>
          </a:p>
          <a:p>
            <a:r>
              <a:rPr lang="tr-TR" sz="2800" dirty="0" smtClean="0">
                <a:latin typeface="Maiandra"/>
              </a:rPr>
              <a:t>Total body </a:t>
            </a:r>
            <a:r>
              <a:rPr lang="tr-TR" sz="2800" dirty="0" err="1" smtClean="0">
                <a:latin typeface="Maiandra"/>
              </a:rPr>
              <a:t>fluid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volume</a:t>
            </a:r>
            <a:r>
              <a:rPr lang="tr-TR" sz="2800" dirty="0" smtClean="0">
                <a:latin typeface="Maiandra"/>
              </a:rPr>
              <a:t> is </a:t>
            </a:r>
            <a:r>
              <a:rPr lang="tr-TR" sz="2800" dirty="0" err="1" smtClean="0">
                <a:latin typeface="Maiandra"/>
              </a:rPr>
              <a:t>more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than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the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adults</a:t>
            </a:r>
            <a:endParaRPr lang="en-US" sz="2800" dirty="0" smtClean="0">
              <a:latin typeface="Maiandra"/>
            </a:endParaRPr>
          </a:p>
          <a:p>
            <a:r>
              <a:rPr lang="tr-TR" sz="2800" dirty="0" smtClean="0">
                <a:latin typeface="Maiandra"/>
              </a:rPr>
              <a:t>The </a:t>
            </a:r>
            <a:r>
              <a:rPr lang="tr-TR" sz="2800" dirty="0" err="1" smtClean="0">
                <a:latin typeface="Maiandra"/>
              </a:rPr>
              <a:t>amount</a:t>
            </a:r>
            <a:r>
              <a:rPr lang="tr-TR" sz="2800" dirty="0" smtClean="0">
                <a:latin typeface="Maiandra"/>
              </a:rPr>
              <a:t> of </a:t>
            </a:r>
            <a:r>
              <a:rPr lang="tr-TR" sz="2800" dirty="0" err="1" smtClean="0">
                <a:latin typeface="Maiandra"/>
              </a:rPr>
              <a:t>the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subcutaneous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fat</a:t>
            </a:r>
            <a:r>
              <a:rPr lang="tr-TR" sz="2800" dirty="0" smtClean="0">
                <a:latin typeface="Maiandra"/>
              </a:rPr>
              <a:t> and </a:t>
            </a:r>
            <a:r>
              <a:rPr lang="tr-TR" sz="2800" dirty="0" err="1" smtClean="0">
                <a:latin typeface="Maiandra"/>
              </a:rPr>
              <a:t>skeletal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muscle</a:t>
            </a:r>
            <a:r>
              <a:rPr lang="tr-TR" sz="2800" dirty="0" smtClean="0">
                <a:latin typeface="Maiandra"/>
              </a:rPr>
              <a:t> is </a:t>
            </a:r>
            <a:r>
              <a:rPr lang="tr-TR" sz="2800" dirty="0" err="1" smtClean="0">
                <a:latin typeface="Maiandra"/>
              </a:rPr>
              <a:t>low</a:t>
            </a:r>
            <a:endParaRPr lang="en-US" sz="2800" dirty="0" smtClean="0">
              <a:latin typeface="Maiandra"/>
            </a:endParaRPr>
          </a:p>
          <a:p>
            <a:r>
              <a:rPr lang="tr-TR" sz="2800" dirty="0" err="1" smtClean="0">
                <a:latin typeface="Maiandra"/>
              </a:rPr>
              <a:t>Binding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to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the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plasma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proteins</a:t>
            </a:r>
            <a:r>
              <a:rPr lang="tr-TR" sz="2800" dirty="0" smtClean="0">
                <a:latin typeface="Maiandra"/>
              </a:rPr>
              <a:t> is </a:t>
            </a:r>
            <a:r>
              <a:rPr lang="tr-TR" sz="2800" dirty="0" err="1" smtClean="0">
                <a:latin typeface="Maiandra"/>
              </a:rPr>
              <a:t>low</a:t>
            </a:r>
            <a:endParaRPr lang="tr-TR" sz="2800" dirty="0" smtClean="0">
              <a:latin typeface="Maiandra"/>
            </a:endParaRPr>
          </a:p>
          <a:p>
            <a:r>
              <a:rPr lang="tr-TR" sz="2800" dirty="0" err="1" smtClean="0">
                <a:latin typeface="Maiandra"/>
              </a:rPr>
              <a:t>Cardiac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output</a:t>
            </a:r>
            <a:r>
              <a:rPr lang="tr-TR" sz="2800" dirty="0" smtClean="0">
                <a:latin typeface="Maiandra"/>
              </a:rPr>
              <a:t> and </a:t>
            </a:r>
            <a:r>
              <a:rPr lang="tr-TR" sz="2800" dirty="0" err="1" smtClean="0">
                <a:latin typeface="Maiandra"/>
              </a:rPr>
              <a:t>blood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flow</a:t>
            </a:r>
            <a:r>
              <a:rPr lang="tr-TR" sz="2800" dirty="0" smtClean="0">
                <a:latin typeface="Maiandra"/>
              </a:rPr>
              <a:t> rate is </a:t>
            </a:r>
            <a:r>
              <a:rPr lang="tr-TR" sz="2800" dirty="0" err="1" smtClean="0">
                <a:latin typeface="Maiandra"/>
              </a:rPr>
              <a:t>high</a:t>
            </a:r>
            <a:endParaRPr lang="tr-TR" sz="2800" dirty="0" smtClean="0">
              <a:latin typeface="Maiandra"/>
            </a:endParaRPr>
          </a:p>
          <a:p>
            <a:r>
              <a:rPr lang="tr-TR" sz="2800" dirty="0" err="1" smtClean="0">
                <a:latin typeface="Maiandra"/>
              </a:rPr>
              <a:t>Blood</a:t>
            </a:r>
            <a:r>
              <a:rPr lang="tr-TR" sz="2800" dirty="0" smtClean="0">
                <a:latin typeface="Maiandra"/>
              </a:rPr>
              <a:t>-</a:t>
            </a:r>
            <a:r>
              <a:rPr lang="tr-TR" sz="2800" dirty="0" err="1" smtClean="0">
                <a:latin typeface="Maiandra"/>
              </a:rPr>
              <a:t>brain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barrier</a:t>
            </a:r>
            <a:r>
              <a:rPr lang="tr-TR" sz="2800" dirty="0" smtClean="0">
                <a:latin typeface="Maiandra"/>
              </a:rPr>
              <a:t> is </a:t>
            </a:r>
            <a:r>
              <a:rPr lang="tr-TR" sz="2800" dirty="0" err="1" smtClean="0">
                <a:latin typeface="Maiandra"/>
              </a:rPr>
              <a:t>immature</a:t>
            </a:r>
            <a:endParaRPr lang="en-US" sz="2800" dirty="0">
              <a:latin typeface="Maiandra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548680"/>
            <a:ext cx="8229600" cy="4525963"/>
          </a:xfrm>
        </p:spPr>
        <p:txBody>
          <a:bodyPr>
            <a:normAutofit/>
          </a:bodyPr>
          <a:lstStyle/>
          <a:p>
            <a:r>
              <a:rPr lang="tr-TR" sz="2800" dirty="0" err="1" smtClean="0">
                <a:latin typeface="Maiandra"/>
              </a:rPr>
              <a:t>Metabolising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capacity</a:t>
            </a:r>
            <a:r>
              <a:rPr lang="tr-TR" sz="2800" dirty="0" smtClean="0">
                <a:latin typeface="Maiandra"/>
              </a:rPr>
              <a:t> of </a:t>
            </a:r>
            <a:r>
              <a:rPr lang="tr-TR" sz="2800" dirty="0" err="1" smtClean="0">
                <a:latin typeface="Maiandra"/>
              </a:rPr>
              <a:t>the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liver</a:t>
            </a:r>
            <a:r>
              <a:rPr lang="tr-TR" sz="2800" dirty="0" smtClean="0">
                <a:latin typeface="Maiandra"/>
              </a:rPr>
              <a:t> is </a:t>
            </a:r>
            <a:r>
              <a:rPr lang="tr-TR" sz="2800" dirty="0" err="1" smtClean="0">
                <a:latin typeface="Maiandra"/>
              </a:rPr>
              <a:t>low</a:t>
            </a:r>
            <a:endParaRPr lang="en-US" sz="2800" dirty="0" smtClean="0">
              <a:latin typeface="Maiandra"/>
            </a:endParaRPr>
          </a:p>
          <a:p>
            <a:r>
              <a:rPr lang="tr-TR" sz="2800" dirty="0" err="1" smtClean="0">
                <a:latin typeface="Maiandra"/>
              </a:rPr>
              <a:t>Metabolising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enzymes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are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immature</a:t>
            </a:r>
            <a:r>
              <a:rPr lang="tr-TR" sz="2800" dirty="0" smtClean="0">
                <a:latin typeface="Maiandra"/>
              </a:rPr>
              <a:t> (</a:t>
            </a:r>
            <a:r>
              <a:rPr lang="tr-TR" sz="2800" dirty="0" err="1" smtClean="0">
                <a:latin typeface="Maiandra"/>
              </a:rPr>
              <a:t>chloramphenicol</a:t>
            </a:r>
            <a:r>
              <a:rPr lang="tr-TR" sz="2800" dirty="0" smtClean="0">
                <a:latin typeface="Maiandra"/>
              </a:rPr>
              <a:t>, </a:t>
            </a:r>
            <a:r>
              <a:rPr lang="tr-TR" sz="2800" dirty="0" err="1" smtClean="0">
                <a:latin typeface="Maiandra"/>
              </a:rPr>
              <a:t>dyspnea</a:t>
            </a:r>
            <a:r>
              <a:rPr lang="tr-TR" sz="2800" dirty="0" smtClean="0">
                <a:latin typeface="Maiandra"/>
              </a:rPr>
              <a:t>, </a:t>
            </a:r>
            <a:r>
              <a:rPr lang="tr-TR" sz="2800" dirty="0" err="1" smtClean="0">
                <a:latin typeface="Maiandra"/>
              </a:rPr>
              <a:t>collapse</a:t>
            </a:r>
            <a:endParaRPr lang="tr-TR" sz="2800" dirty="0" smtClean="0">
              <a:latin typeface="Maiandra"/>
            </a:endParaRPr>
          </a:p>
          <a:p>
            <a:r>
              <a:rPr lang="tr-TR" sz="2800" dirty="0" err="1" smtClean="0">
                <a:latin typeface="Maiandra"/>
              </a:rPr>
              <a:t>Teophylline</a:t>
            </a:r>
            <a:r>
              <a:rPr lang="tr-TR" sz="2800" dirty="0" smtClean="0">
                <a:latin typeface="Maiandra"/>
              </a:rPr>
              <a:t>, t1/2=20h vs 3.5h</a:t>
            </a:r>
          </a:p>
          <a:p>
            <a:r>
              <a:rPr lang="tr-TR" sz="2800" dirty="0" err="1" smtClean="0">
                <a:latin typeface="Maiandra"/>
              </a:rPr>
              <a:t>Glomerular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fitration</a:t>
            </a:r>
            <a:r>
              <a:rPr lang="tr-TR" sz="2800" dirty="0" smtClean="0">
                <a:latin typeface="Maiandra"/>
              </a:rPr>
              <a:t> and </a:t>
            </a:r>
            <a:r>
              <a:rPr lang="tr-TR" sz="2800" dirty="0" err="1" smtClean="0">
                <a:latin typeface="Maiandra"/>
              </a:rPr>
              <a:t>tubular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secretion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functions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are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inadequate</a:t>
            </a:r>
            <a:endParaRPr lang="tr-TR" sz="2800" dirty="0" smtClean="0">
              <a:latin typeface="Maiandra"/>
            </a:endParaRPr>
          </a:p>
          <a:p>
            <a:r>
              <a:rPr lang="tr-TR" sz="2800" dirty="0" smtClean="0">
                <a:latin typeface="Maiandra"/>
              </a:rPr>
              <a:t>( </a:t>
            </a:r>
            <a:r>
              <a:rPr lang="tr-TR" sz="2800" dirty="0" err="1" smtClean="0">
                <a:latin typeface="Maiandra"/>
              </a:rPr>
              <a:t>half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lives</a:t>
            </a:r>
            <a:r>
              <a:rPr lang="tr-TR" sz="2800" dirty="0" smtClean="0">
                <a:latin typeface="Maiandra"/>
              </a:rPr>
              <a:t> of </a:t>
            </a:r>
            <a:r>
              <a:rPr lang="tr-TR" sz="2800" dirty="0" err="1" smtClean="0">
                <a:latin typeface="Maiandra"/>
              </a:rPr>
              <a:t>penicilline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or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aminoglycosides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are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extended</a:t>
            </a:r>
            <a:r>
              <a:rPr lang="tr-TR" sz="2800" dirty="0" smtClean="0">
                <a:latin typeface="Maiandra"/>
              </a:rPr>
              <a:t>) </a:t>
            </a:r>
            <a:endParaRPr lang="en-US" sz="2800" dirty="0">
              <a:latin typeface="Maiandra"/>
            </a:endParaRPr>
          </a:p>
          <a:p>
            <a:pPr marL="0" indent="0">
              <a:buNone/>
            </a:pPr>
            <a:endParaRPr lang="en-US" dirty="0" smtClean="0">
              <a:latin typeface="Maiandra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kutusu"/>
          <p:cNvSpPr txBox="1"/>
          <p:nvPr/>
        </p:nvSpPr>
        <p:spPr>
          <a:xfrm>
            <a:off x="539552" y="1196752"/>
            <a:ext cx="806489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err="1" smtClean="0"/>
              <a:t>Dose</a:t>
            </a:r>
            <a:r>
              <a:rPr lang="tr-TR" b="1" dirty="0" smtClean="0"/>
              <a:t> </a:t>
            </a:r>
            <a:r>
              <a:rPr lang="tr-TR" b="1" dirty="0" err="1" smtClean="0"/>
              <a:t>calculation</a:t>
            </a:r>
            <a:r>
              <a:rPr lang="tr-TR" b="1" dirty="0" smtClean="0"/>
              <a:t> in </a:t>
            </a:r>
            <a:r>
              <a:rPr lang="tr-TR" b="1" dirty="0" err="1" smtClean="0"/>
              <a:t>children</a:t>
            </a:r>
            <a:r>
              <a:rPr lang="tr-TR" b="1" dirty="0" smtClean="0"/>
              <a:t>:</a:t>
            </a:r>
          </a:p>
          <a:p>
            <a:endParaRPr lang="tr-TR" dirty="0" smtClean="0"/>
          </a:p>
          <a:p>
            <a:r>
              <a:rPr lang="tr-TR" dirty="0" err="1" smtClean="0"/>
              <a:t>Augsberger</a:t>
            </a:r>
            <a:r>
              <a:rPr lang="tr-TR" dirty="0" smtClean="0"/>
              <a:t> </a:t>
            </a:r>
            <a:r>
              <a:rPr lang="tr-TR" dirty="0" err="1" smtClean="0"/>
              <a:t>equation</a:t>
            </a:r>
            <a:r>
              <a:rPr lang="tr-TR" dirty="0" smtClean="0"/>
              <a:t>=[ (4 x </a:t>
            </a:r>
            <a:r>
              <a:rPr lang="tr-TR" dirty="0" err="1" smtClean="0"/>
              <a:t>age</a:t>
            </a:r>
            <a:r>
              <a:rPr lang="tr-TR" dirty="0" smtClean="0"/>
              <a:t>+20)/72 ]x </a:t>
            </a:r>
            <a:r>
              <a:rPr lang="tr-TR" dirty="0" err="1" smtClean="0"/>
              <a:t>adult</a:t>
            </a:r>
            <a:r>
              <a:rPr lang="tr-TR" dirty="0" smtClean="0"/>
              <a:t> </a:t>
            </a:r>
            <a:r>
              <a:rPr lang="tr-TR" dirty="0" err="1" smtClean="0"/>
              <a:t>dose</a:t>
            </a:r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Clark</a:t>
            </a:r>
            <a:r>
              <a:rPr lang="tr-TR" dirty="0" smtClean="0"/>
              <a:t> </a:t>
            </a:r>
            <a:r>
              <a:rPr lang="tr-TR" dirty="0" err="1" smtClean="0"/>
              <a:t>equation</a:t>
            </a:r>
            <a:r>
              <a:rPr lang="tr-TR" dirty="0" smtClean="0"/>
              <a:t>= (</a:t>
            </a:r>
            <a:r>
              <a:rPr lang="tr-TR" dirty="0" err="1" smtClean="0"/>
              <a:t>child</a:t>
            </a:r>
            <a:r>
              <a:rPr lang="tr-TR" dirty="0" smtClean="0"/>
              <a:t> body </a:t>
            </a:r>
            <a:r>
              <a:rPr lang="tr-TR" dirty="0" err="1" smtClean="0"/>
              <a:t>weight</a:t>
            </a:r>
            <a:r>
              <a:rPr lang="tr-TR" dirty="0" smtClean="0"/>
              <a:t> (kg)/72) x </a:t>
            </a:r>
            <a:r>
              <a:rPr lang="tr-TR" dirty="0" err="1" smtClean="0"/>
              <a:t>adult</a:t>
            </a:r>
            <a:r>
              <a:rPr lang="tr-TR" dirty="0" smtClean="0"/>
              <a:t> </a:t>
            </a:r>
            <a:r>
              <a:rPr lang="tr-TR" dirty="0" err="1" smtClean="0"/>
              <a:t>dose</a:t>
            </a:r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Child</a:t>
            </a:r>
            <a:r>
              <a:rPr lang="tr-TR" dirty="0" smtClean="0"/>
              <a:t> </a:t>
            </a:r>
            <a:r>
              <a:rPr lang="tr-TR" dirty="0" err="1" smtClean="0"/>
              <a:t>dose</a:t>
            </a:r>
            <a:r>
              <a:rPr lang="tr-TR" dirty="0" smtClean="0"/>
              <a:t>= (</a:t>
            </a:r>
            <a:r>
              <a:rPr lang="tr-TR" dirty="0" err="1" smtClean="0"/>
              <a:t>child</a:t>
            </a:r>
            <a:r>
              <a:rPr lang="tr-TR" dirty="0" smtClean="0"/>
              <a:t> </a:t>
            </a:r>
            <a:r>
              <a:rPr lang="tr-TR" dirty="0" err="1" smtClean="0"/>
              <a:t>surface</a:t>
            </a:r>
            <a:r>
              <a:rPr lang="tr-TR" dirty="0" smtClean="0"/>
              <a:t> </a:t>
            </a:r>
            <a:r>
              <a:rPr lang="tr-TR" dirty="0" err="1" smtClean="0"/>
              <a:t>area</a:t>
            </a:r>
            <a:r>
              <a:rPr lang="tr-TR" dirty="0" smtClean="0"/>
              <a:t> (m2)/1,8) x </a:t>
            </a:r>
            <a:r>
              <a:rPr lang="tr-TR" dirty="0" err="1" smtClean="0"/>
              <a:t>adult</a:t>
            </a:r>
            <a:r>
              <a:rPr lang="tr-TR" dirty="0" smtClean="0"/>
              <a:t> </a:t>
            </a:r>
            <a:r>
              <a:rPr lang="tr-TR" dirty="0" err="1" smtClean="0"/>
              <a:t>dose</a:t>
            </a:r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/>
          <p:cNvSpPr txBox="1"/>
          <p:nvPr/>
        </p:nvSpPr>
        <p:spPr>
          <a:xfrm>
            <a:off x="683568" y="1628800"/>
            <a:ext cx="829906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/>
            <a:r>
              <a:rPr lang="tr-TR" sz="2400" dirty="0" err="1" smtClean="0">
                <a:latin typeface="Maiandra"/>
              </a:rPr>
              <a:t>Geriatric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patients</a:t>
            </a:r>
            <a:endParaRPr lang="tr-TR" sz="2400" dirty="0" smtClean="0">
              <a:latin typeface="Maiandra"/>
            </a:endParaRPr>
          </a:p>
          <a:p>
            <a:pPr marL="285750" indent="-285750">
              <a:buFont typeface="Arial"/>
              <a:buChar char="•"/>
            </a:pPr>
            <a:endParaRPr lang="tr-TR" sz="2400" dirty="0" smtClean="0">
              <a:latin typeface="Maiandra"/>
            </a:endParaRPr>
          </a:p>
          <a:p>
            <a:pPr marL="285750" indent="-285750">
              <a:buFont typeface="Arial"/>
              <a:buChar char="•"/>
            </a:pPr>
            <a:endParaRPr lang="tr-TR" sz="2400" dirty="0" smtClean="0">
              <a:latin typeface="Maiandra"/>
            </a:endParaRPr>
          </a:p>
          <a:p>
            <a:pPr marL="285750" indent="-285750">
              <a:buFont typeface="Arial"/>
              <a:buChar char="•"/>
            </a:pPr>
            <a:endParaRPr lang="tr-TR" sz="2400" dirty="0" smtClean="0">
              <a:latin typeface="Maiandra"/>
            </a:endParaRPr>
          </a:p>
          <a:p>
            <a:pPr marL="285750" indent="-285750">
              <a:buFont typeface="Arial"/>
              <a:buChar char="•"/>
            </a:pPr>
            <a:r>
              <a:rPr lang="tr-TR" sz="2400" dirty="0" err="1" smtClean="0">
                <a:latin typeface="Maiandra"/>
              </a:rPr>
              <a:t>Decreased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compliance</a:t>
            </a:r>
            <a:endParaRPr lang="tr-TR" sz="2400" dirty="0" smtClean="0">
              <a:latin typeface="Maiandra"/>
            </a:endParaRPr>
          </a:p>
          <a:p>
            <a:pPr marL="285750" indent="-285750">
              <a:buFont typeface="Arial"/>
              <a:buChar char="•"/>
            </a:pPr>
            <a:r>
              <a:rPr lang="tr-TR" sz="2400" dirty="0" err="1" smtClean="0">
                <a:latin typeface="Maiandra"/>
              </a:rPr>
              <a:t>Drug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interactions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related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to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multidrug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therapy</a:t>
            </a:r>
            <a:endParaRPr lang="tr-TR" sz="2400" dirty="0" smtClean="0">
              <a:latin typeface="Maiandra"/>
            </a:endParaRPr>
          </a:p>
          <a:p>
            <a:pPr marL="285750" indent="-285750">
              <a:buFont typeface="Arial"/>
              <a:buChar char="•"/>
            </a:pPr>
            <a:r>
              <a:rPr lang="tr-TR" sz="2400" dirty="0" err="1" smtClean="0">
                <a:latin typeface="Maiandra"/>
              </a:rPr>
              <a:t>Increased</a:t>
            </a:r>
            <a:r>
              <a:rPr lang="tr-TR" sz="2400" dirty="0" smtClean="0">
                <a:latin typeface="Maiandra"/>
              </a:rPr>
              <a:t> incidense of </a:t>
            </a:r>
            <a:r>
              <a:rPr lang="tr-TR" sz="2400" dirty="0" err="1" smtClean="0">
                <a:latin typeface="Maiandra"/>
              </a:rPr>
              <a:t>the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diseases</a:t>
            </a:r>
            <a:r>
              <a:rPr lang="tr-TR" sz="2400" dirty="0" smtClean="0">
                <a:latin typeface="Maiandra"/>
              </a:rPr>
              <a:t> of </a:t>
            </a:r>
            <a:r>
              <a:rPr lang="tr-TR" sz="2400" dirty="0" err="1" smtClean="0">
                <a:latin typeface="Maiandra"/>
              </a:rPr>
              <a:t>elimination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organs</a:t>
            </a:r>
            <a:endParaRPr lang="en-US" sz="2400" dirty="0">
              <a:latin typeface="Maiandr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2492896"/>
            <a:ext cx="8229600" cy="28803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3600" dirty="0" err="1" smtClean="0"/>
              <a:t>Additive</a:t>
            </a:r>
            <a:r>
              <a:rPr lang="tr-TR" sz="3600" dirty="0" smtClean="0"/>
              <a:t> </a:t>
            </a:r>
            <a:r>
              <a:rPr lang="tr-TR" sz="3600" dirty="0" err="1" smtClean="0"/>
              <a:t>effect</a:t>
            </a:r>
            <a:r>
              <a:rPr lang="tr-TR" sz="3600" dirty="0" smtClean="0"/>
              <a:t>:</a:t>
            </a:r>
          </a:p>
          <a:p>
            <a:r>
              <a:rPr lang="tr-TR" sz="3600" dirty="0" smtClean="0"/>
              <a:t>Aspirin-</a:t>
            </a:r>
            <a:r>
              <a:rPr lang="tr-TR" sz="3600" dirty="0" err="1" smtClean="0"/>
              <a:t>paracetamol</a:t>
            </a:r>
            <a:endParaRPr lang="tr-TR" sz="3600" dirty="0" smtClean="0"/>
          </a:p>
          <a:p>
            <a:pPr>
              <a:buNone/>
            </a:pPr>
            <a:r>
              <a:rPr lang="tr-TR" sz="3600" dirty="0" err="1" smtClean="0"/>
              <a:t>Potentiation</a:t>
            </a:r>
            <a:r>
              <a:rPr lang="tr-TR" sz="3600" dirty="0" smtClean="0"/>
              <a:t>:</a:t>
            </a:r>
          </a:p>
          <a:p>
            <a:r>
              <a:rPr lang="tr-TR" sz="3600" dirty="0" err="1" smtClean="0"/>
              <a:t>alcohol</a:t>
            </a:r>
            <a:r>
              <a:rPr lang="tr-TR" sz="3600" dirty="0" smtClean="0"/>
              <a:t>-</a:t>
            </a:r>
            <a:r>
              <a:rPr lang="tr-TR" sz="3600" dirty="0" err="1" smtClean="0"/>
              <a:t>opioids</a:t>
            </a:r>
            <a:endParaRPr lang="tr-TR" sz="3600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"/>
          <p:cNvSpPr txBox="1"/>
          <p:nvPr/>
        </p:nvSpPr>
        <p:spPr>
          <a:xfrm>
            <a:off x="467544" y="692696"/>
            <a:ext cx="820891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tr-TR" sz="2400" dirty="0" err="1" smtClean="0">
                <a:latin typeface="Maiandra"/>
              </a:rPr>
              <a:t>Decreased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gastric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acide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secretion</a:t>
            </a:r>
            <a:endParaRPr lang="tr-TR" sz="2400" dirty="0" smtClean="0">
              <a:latin typeface="Maiandra"/>
            </a:endParaRPr>
          </a:p>
          <a:p>
            <a:pPr marL="285750" indent="-285750">
              <a:buFont typeface="Arial"/>
              <a:buChar char="•"/>
            </a:pPr>
            <a:r>
              <a:rPr lang="tr-TR" sz="2400" dirty="0" err="1" smtClean="0">
                <a:latin typeface="Maiandra"/>
              </a:rPr>
              <a:t>Extended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gastric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emptying</a:t>
            </a:r>
            <a:endParaRPr lang="tr-TR" sz="2400" dirty="0" smtClean="0">
              <a:latin typeface="Maiandra"/>
            </a:endParaRPr>
          </a:p>
          <a:p>
            <a:pPr marL="285750" indent="-285750">
              <a:buFont typeface="Arial"/>
              <a:buChar char="•"/>
            </a:pPr>
            <a:r>
              <a:rPr lang="tr-TR" sz="2400" dirty="0" err="1" smtClean="0">
                <a:latin typeface="Maiandra"/>
              </a:rPr>
              <a:t>Slowed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peristalsis</a:t>
            </a:r>
            <a:endParaRPr lang="tr-TR" sz="2400" dirty="0" smtClean="0">
              <a:latin typeface="Maiandra"/>
            </a:endParaRPr>
          </a:p>
          <a:p>
            <a:pPr marL="285750" indent="-285750">
              <a:buFont typeface="Arial"/>
              <a:buChar char="•"/>
            </a:pPr>
            <a:r>
              <a:rPr lang="tr-TR" sz="2400" dirty="0" err="1" smtClean="0">
                <a:latin typeface="Maiandra"/>
              </a:rPr>
              <a:t>Decreased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absorbtion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surface</a:t>
            </a:r>
            <a:r>
              <a:rPr lang="tr-TR" sz="2400" dirty="0" smtClean="0">
                <a:latin typeface="Maiandra"/>
              </a:rPr>
              <a:t> in </a:t>
            </a:r>
            <a:r>
              <a:rPr lang="tr-TR" sz="2400" dirty="0" err="1" smtClean="0">
                <a:latin typeface="Maiandra"/>
              </a:rPr>
              <a:t>intestines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caused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by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atrophy</a:t>
            </a:r>
            <a:r>
              <a:rPr lang="tr-TR" sz="2400" dirty="0" smtClean="0">
                <a:latin typeface="Maiandra"/>
              </a:rPr>
              <a:t> of </a:t>
            </a:r>
            <a:r>
              <a:rPr lang="tr-TR" sz="2400" dirty="0" err="1" smtClean="0">
                <a:latin typeface="Maiandra"/>
              </a:rPr>
              <a:t>villuses</a:t>
            </a:r>
            <a:endParaRPr lang="tr-TR" sz="2400" dirty="0" smtClean="0">
              <a:latin typeface="Maiandra"/>
            </a:endParaRPr>
          </a:p>
          <a:p>
            <a:pPr marL="285750" indent="-285750">
              <a:buFont typeface="Arial"/>
              <a:buChar char="•"/>
            </a:pPr>
            <a:r>
              <a:rPr lang="tr-TR" sz="2400" dirty="0" err="1" smtClean="0">
                <a:latin typeface="Maiandra"/>
              </a:rPr>
              <a:t>Decreased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gastric</a:t>
            </a:r>
            <a:r>
              <a:rPr lang="tr-TR" sz="2400" dirty="0" smtClean="0">
                <a:latin typeface="Maiandra"/>
              </a:rPr>
              <a:t>-</a:t>
            </a:r>
            <a:r>
              <a:rPr lang="tr-TR" sz="2400" dirty="0" err="1" smtClean="0">
                <a:latin typeface="Maiandra"/>
              </a:rPr>
              <a:t>intestinal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blood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flow</a:t>
            </a:r>
            <a:endParaRPr lang="tr-TR" sz="2400" dirty="0" smtClean="0">
              <a:latin typeface="Maiandra"/>
            </a:endParaRPr>
          </a:p>
          <a:p>
            <a:pPr marL="285750" indent="-285750">
              <a:buFont typeface="Arial"/>
              <a:buChar char="•"/>
            </a:pPr>
            <a:endParaRPr lang="tr-TR" sz="2400" dirty="0" smtClean="0">
              <a:latin typeface="Maiandra"/>
            </a:endParaRPr>
          </a:p>
          <a:p>
            <a:pPr marL="285750" indent="-285750"/>
            <a:r>
              <a:rPr lang="tr-TR" sz="2400" dirty="0" err="1" smtClean="0">
                <a:latin typeface="Maiandra"/>
              </a:rPr>
              <a:t>Decreased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absorbtion</a:t>
            </a:r>
            <a:r>
              <a:rPr lang="tr-TR" sz="2400" dirty="0" smtClean="0">
                <a:latin typeface="Maiandra"/>
              </a:rPr>
              <a:t> of </a:t>
            </a:r>
            <a:r>
              <a:rPr lang="tr-TR" sz="2400" dirty="0" err="1" smtClean="0">
                <a:latin typeface="Maiandra"/>
              </a:rPr>
              <a:t>iron</a:t>
            </a:r>
            <a:r>
              <a:rPr lang="tr-TR" sz="2400" dirty="0" smtClean="0">
                <a:latin typeface="Maiandra"/>
              </a:rPr>
              <a:t>, </a:t>
            </a:r>
            <a:r>
              <a:rPr lang="tr-TR" sz="2400" dirty="0" err="1" smtClean="0">
                <a:latin typeface="Maiandra"/>
              </a:rPr>
              <a:t>calcium</a:t>
            </a:r>
            <a:r>
              <a:rPr lang="tr-TR" sz="2400" dirty="0" smtClean="0">
                <a:latin typeface="Maiandra"/>
              </a:rPr>
              <a:t>, vitamine B</a:t>
            </a:r>
          </a:p>
          <a:p>
            <a:pPr marL="285750" indent="-285750"/>
            <a:endParaRPr lang="tr-TR" sz="2400" dirty="0" smtClean="0">
              <a:latin typeface="Maiandra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/>
          <p:nvPr/>
        </p:nvSpPr>
        <p:spPr>
          <a:xfrm>
            <a:off x="467544" y="836712"/>
            <a:ext cx="763284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tr-TR" sz="2400" dirty="0" err="1" smtClean="0">
                <a:latin typeface="Maiandra"/>
              </a:rPr>
              <a:t>Decreased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skeletal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muscle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mass</a:t>
            </a:r>
            <a:r>
              <a:rPr lang="tr-TR" sz="2400" dirty="0" smtClean="0">
                <a:latin typeface="Maiandra"/>
              </a:rPr>
              <a:t> </a:t>
            </a:r>
          </a:p>
          <a:p>
            <a:pPr marL="285750" indent="-285750">
              <a:buFont typeface="Arial"/>
              <a:buChar char="•"/>
            </a:pPr>
            <a:r>
              <a:rPr lang="tr-TR" sz="2400" dirty="0" err="1" smtClean="0">
                <a:latin typeface="Maiandra"/>
              </a:rPr>
              <a:t>Increased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fat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mass</a:t>
            </a:r>
            <a:r>
              <a:rPr lang="tr-TR" sz="2400" dirty="0" smtClean="0">
                <a:latin typeface="Maiandra"/>
              </a:rPr>
              <a:t> (</a:t>
            </a:r>
            <a:r>
              <a:rPr lang="tr-TR" sz="2400" dirty="0" err="1" smtClean="0">
                <a:latin typeface="Maiandra"/>
              </a:rPr>
              <a:t>diazepam</a:t>
            </a:r>
            <a:r>
              <a:rPr lang="tr-TR" sz="2400" dirty="0" smtClean="0">
                <a:latin typeface="Maiandra"/>
              </a:rPr>
              <a:t> is </a:t>
            </a:r>
            <a:r>
              <a:rPr lang="tr-TR" sz="2400" dirty="0" err="1" smtClean="0">
                <a:latin typeface="Maiandra"/>
              </a:rPr>
              <a:t>highly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lipid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soluble</a:t>
            </a:r>
            <a:r>
              <a:rPr lang="tr-TR" sz="2400" dirty="0" smtClean="0">
                <a:latin typeface="Maiandra"/>
              </a:rPr>
              <a:t>, </a:t>
            </a:r>
            <a:r>
              <a:rPr lang="tr-TR" sz="2400" dirty="0" err="1" smtClean="0">
                <a:latin typeface="Maiandra"/>
              </a:rPr>
              <a:t>digoxin</a:t>
            </a:r>
            <a:r>
              <a:rPr lang="tr-TR" sz="2400" dirty="0" smtClean="0">
                <a:latin typeface="Maiandra"/>
              </a:rPr>
              <a:t> is </a:t>
            </a:r>
            <a:r>
              <a:rPr lang="tr-TR" sz="2400" dirty="0" err="1" smtClean="0">
                <a:latin typeface="Maiandra"/>
              </a:rPr>
              <a:t>low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lipid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soluble</a:t>
            </a:r>
            <a:r>
              <a:rPr lang="tr-TR" sz="2400" dirty="0" smtClean="0">
                <a:latin typeface="Maiandra"/>
              </a:rPr>
              <a:t>)</a:t>
            </a:r>
          </a:p>
          <a:p>
            <a:pPr marL="285750" indent="-285750">
              <a:buFont typeface="Arial"/>
              <a:buChar char="•"/>
            </a:pPr>
            <a:r>
              <a:rPr lang="tr-TR" sz="2400" dirty="0" err="1" smtClean="0">
                <a:latin typeface="Maiandra"/>
              </a:rPr>
              <a:t>Decreased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amount</a:t>
            </a:r>
            <a:r>
              <a:rPr lang="tr-TR" sz="2400" dirty="0" smtClean="0">
                <a:latin typeface="Maiandra"/>
              </a:rPr>
              <a:t> of </a:t>
            </a:r>
            <a:r>
              <a:rPr lang="tr-TR" sz="2400" dirty="0" err="1" smtClean="0">
                <a:latin typeface="Maiandra"/>
              </a:rPr>
              <a:t>plasma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albumin</a:t>
            </a:r>
            <a:r>
              <a:rPr lang="tr-TR" sz="2400" dirty="0" smtClean="0">
                <a:latin typeface="Maiandra"/>
              </a:rPr>
              <a:t> (</a:t>
            </a:r>
            <a:r>
              <a:rPr lang="tr-TR" sz="2400" dirty="0" err="1" smtClean="0">
                <a:latin typeface="Maiandra"/>
              </a:rPr>
              <a:t>warfarine</a:t>
            </a:r>
            <a:r>
              <a:rPr lang="tr-TR" sz="2400" dirty="0" smtClean="0">
                <a:latin typeface="Maiandra"/>
              </a:rPr>
              <a:t> is </a:t>
            </a:r>
            <a:r>
              <a:rPr lang="tr-TR" sz="2400" dirty="0" err="1" smtClean="0">
                <a:latin typeface="Maiandra"/>
              </a:rPr>
              <a:t>highly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bound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to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plasma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albumin</a:t>
            </a:r>
            <a:r>
              <a:rPr lang="tr-TR" sz="2400" dirty="0" smtClean="0">
                <a:latin typeface="Maiandra"/>
              </a:rPr>
              <a:t>)</a:t>
            </a:r>
          </a:p>
          <a:p>
            <a:pPr marL="285750" indent="-285750">
              <a:buFont typeface="Arial"/>
              <a:buChar char="•"/>
            </a:pPr>
            <a:r>
              <a:rPr lang="tr-TR" sz="2400" dirty="0" err="1" smtClean="0">
                <a:latin typeface="Maiandra"/>
              </a:rPr>
              <a:t>Decreased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tissue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blood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flow</a:t>
            </a:r>
            <a:endParaRPr lang="en-US" sz="2400" dirty="0" smtClean="0">
              <a:latin typeface="Maiandra"/>
            </a:endParaRPr>
          </a:p>
          <a:p>
            <a:endParaRPr lang="en-US" sz="2400" dirty="0">
              <a:latin typeface="Maiandra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/>
          <p:nvPr/>
        </p:nvSpPr>
        <p:spPr>
          <a:xfrm>
            <a:off x="33826" y="908720"/>
            <a:ext cx="893066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tr-TR" sz="2400" dirty="0" smtClean="0">
                <a:latin typeface="Maiandra"/>
              </a:rPr>
              <a:t>The </a:t>
            </a:r>
            <a:r>
              <a:rPr lang="tr-TR" sz="2400" dirty="0" err="1" smtClean="0">
                <a:latin typeface="Maiandra"/>
              </a:rPr>
              <a:t>metabolism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capacity</a:t>
            </a:r>
            <a:r>
              <a:rPr lang="tr-TR" sz="2400" dirty="0" smtClean="0">
                <a:latin typeface="Maiandra"/>
              </a:rPr>
              <a:t> of </a:t>
            </a:r>
            <a:r>
              <a:rPr lang="tr-TR" sz="2400" dirty="0" err="1" smtClean="0">
                <a:latin typeface="Maiandra"/>
              </a:rPr>
              <a:t>liver</a:t>
            </a:r>
            <a:r>
              <a:rPr lang="tr-TR" sz="2400" dirty="0" smtClean="0">
                <a:latin typeface="Maiandra"/>
              </a:rPr>
              <a:t> is </a:t>
            </a:r>
            <a:r>
              <a:rPr lang="tr-TR" sz="2400" dirty="0" err="1" smtClean="0">
                <a:latin typeface="Maiandra"/>
              </a:rPr>
              <a:t>low</a:t>
            </a:r>
            <a:endParaRPr lang="tr-TR" sz="2400" dirty="0" smtClean="0">
              <a:latin typeface="Maiandra"/>
            </a:endParaRPr>
          </a:p>
          <a:p>
            <a:pPr marL="285750" indent="-285750">
              <a:buFont typeface="Arial"/>
              <a:buChar char="•"/>
            </a:pPr>
            <a:r>
              <a:rPr lang="tr-TR" sz="2400" dirty="0" smtClean="0">
                <a:latin typeface="Maiandra"/>
              </a:rPr>
              <a:t>Rate and </a:t>
            </a:r>
            <a:r>
              <a:rPr lang="tr-TR" sz="2400" dirty="0" err="1" smtClean="0">
                <a:latin typeface="Maiandra"/>
              </a:rPr>
              <a:t>grade</a:t>
            </a:r>
            <a:r>
              <a:rPr lang="tr-TR" sz="2400" dirty="0" smtClean="0">
                <a:latin typeface="Maiandra"/>
              </a:rPr>
              <a:t> of </a:t>
            </a:r>
            <a:r>
              <a:rPr lang="tr-TR" sz="2400" dirty="0" err="1" smtClean="0">
                <a:latin typeface="Maiandra"/>
              </a:rPr>
              <a:t>presystemic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elimination</a:t>
            </a:r>
            <a:r>
              <a:rPr lang="tr-TR" sz="2400" dirty="0" smtClean="0">
                <a:latin typeface="Maiandra"/>
              </a:rPr>
              <a:t> is </a:t>
            </a:r>
            <a:r>
              <a:rPr lang="tr-TR" sz="2400" dirty="0" err="1" smtClean="0">
                <a:latin typeface="Maiandra"/>
              </a:rPr>
              <a:t>low</a:t>
            </a:r>
            <a:r>
              <a:rPr lang="tr-TR" sz="2400" dirty="0" smtClean="0">
                <a:latin typeface="Maiandra"/>
              </a:rPr>
              <a:t> (</a:t>
            </a:r>
            <a:r>
              <a:rPr lang="tr-TR" sz="2400" dirty="0" err="1" smtClean="0">
                <a:latin typeface="Maiandra"/>
              </a:rPr>
              <a:t>slow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elimination</a:t>
            </a:r>
            <a:r>
              <a:rPr lang="tr-TR" sz="2400" dirty="0" smtClean="0">
                <a:latin typeface="Maiandra"/>
              </a:rPr>
              <a:t> of </a:t>
            </a:r>
            <a:r>
              <a:rPr lang="tr-TR" sz="2400" dirty="0" err="1" smtClean="0">
                <a:latin typeface="Maiandra"/>
              </a:rPr>
              <a:t>propranolol</a:t>
            </a:r>
            <a:r>
              <a:rPr lang="tr-TR" sz="2400" dirty="0" smtClean="0">
                <a:latin typeface="Maiandra"/>
              </a:rPr>
              <a:t>)</a:t>
            </a:r>
          </a:p>
          <a:p>
            <a:endParaRPr lang="en-US" sz="2400" dirty="0" smtClean="0">
              <a:latin typeface="Maiandra"/>
            </a:endParaRPr>
          </a:p>
          <a:p>
            <a:pPr marL="285750" indent="-285750">
              <a:buFont typeface="Arial"/>
              <a:buChar char="•"/>
            </a:pPr>
            <a:r>
              <a:rPr lang="tr-TR" sz="2400" dirty="0" err="1" smtClean="0">
                <a:latin typeface="Maiandra"/>
              </a:rPr>
              <a:t>Decreased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function</a:t>
            </a:r>
            <a:r>
              <a:rPr lang="tr-TR" sz="2400" dirty="0" smtClean="0">
                <a:latin typeface="Maiandra"/>
              </a:rPr>
              <a:t> of </a:t>
            </a:r>
            <a:r>
              <a:rPr lang="tr-TR" sz="2400" dirty="0" err="1" smtClean="0">
                <a:latin typeface="Maiandra"/>
              </a:rPr>
              <a:t>glomerular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filration</a:t>
            </a:r>
            <a:r>
              <a:rPr lang="tr-TR" sz="2400" dirty="0" smtClean="0">
                <a:latin typeface="Maiandra"/>
              </a:rPr>
              <a:t> and </a:t>
            </a:r>
            <a:r>
              <a:rPr lang="tr-TR" sz="2400" dirty="0" err="1" smtClean="0">
                <a:latin typeface="Maiandra"/>
              </a:rPr>
              <a:t>tubular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secretion</a:t>
            </a:r>
            <a:r>
              <a:rPr lang="tr-TR" sz="2400" dirty="0" smtClean="0">
                <a:latin typeface="Maiandra"/>
              </a:rPr>
              <a:t> (</a:t>
            </a:r>
            <a:r>
              <a:rPr lang="tr-TR" sz="2400" dirty="0" err="1" smtClean="0">
                <a:latin typeface="Maiandra"/>
              </a:rPr>
              <a:t>extended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elimination</a:t>
            </a:r>
            <a:r>
              <a:rPr lang="tr-TR" sz="2400" dirty="0" smtClean="0">
                <a:latin typeface="Maiandra"/>
              </a:rPr>
              <a:t>  </a:t>
            </a:r>
            <a:r>
              <a:rPr lang="en-US" sz="2400" dirty="0" smtClean="0">
                <a:latin typeface="Maiandra"/>
              </a:rPr>
              <a:t> </a:t>
            </a:r>
            <a:r>
              <a:rPr lang="tr-TR" sz="2400" dirty="0" smtClean="0">
                <a:latin typeface="Maiandra"/>
              </a:rPr>
              <a:t>of </a:t>
            </a:r>
            <a:r>
              <a:rPr lang="tr-TR" sz="2400" dirty="0" err="1" smtClean="0">
                <a:latin typeface="Maiandra"/>
              </a:rPr>
              <a:t>heparion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or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digoxin</a:t>
            </a:r>
            <a:endParaRPr lang="en-US" sz="2400" dirty="0" smtClean="0">
              <a:latin typeface="Maiandra"/>
            </a:endParaRPr>
          </a:p>
          <a:p>
            <a:endParaRPr lang="en-US" sz="2400" dirty="0">
              <a:latin typeface="Maiandra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476672"/>
            <a:ext cx="8534400" cy="1656184"/>
          </a:xfrm>
        </p:spPr>
        <p:txBody>
          <a:bodyPr>
            <a:normAutofit fontScale="90000"/>
          </a:bodyPr>
          <a:lstStyle/>
          <a:p>
            <a:pPr lvl="0"/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3.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Decreased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absorbtion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and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diseases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of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elimination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organs</a:t>
            </a:r>
            <a:r>
              <a:rPr lang="en-US" dirty="0" smtClean="0"/>
              <a:t/>
            </a:r>
            <a:br>
              <a:rPr lang="en-US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/>
              <a:buChar char="•"/>
            </a:pPr>
            <a:r>
              <a:rPr lang="tr-TR" sz="2800" dirty="0" err="1" smtClean="0">
                <a:latin typeface="Maiandra"/>
              </a:rPr>
              <a:t>Conditions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that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decreases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blood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flow</a:t>
            </a:r>
            <a:r>
              <a:rPr lang="tr-TR" sz="2800" dirty="0" smtClean="0">
                <a:latin typeface="Maiandra"/>
              </a:rPr>
              <a:t> as </a:t>
            </a:r>
            <a:r>
              <a:rPr lang="tr-TR" sz="2800" dirty="0" err="1" smtClean="0">
                <a:latin typeface="Maiandra"/>
              </a:rPr>
              <a:t>shock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or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heart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failure</a:t>
            </a:r>
            <a:endParaRPr lang="en-US" sz="2800" dirty="0" smtClean="0">
              <a:latin typeface="Maiandra"/>
            </a:endParaRPr>
          </a:p>
          <a:p>
            <a:pPr marL="342900" indent="-342900">
              <a:buFont typeface="Arial"/>
              <a:buChar char="•"/>
            </a:pPr>
            <a:r>
              <a:rPr lang="tr-TR" sz="2800" dirty="0" err="1" smtClean="0">
                <a:latin typeface="Maiandra"/>
              </a:rPr>
              <a:t>Gastroenteritis</a:t>
            </a:r>
            <a:endParaRPr lang="tr-TR" sz="2800" dirty="0" smtClean="0">
              <a:latin typeface="Maiandra"/>
            </a:endParaRPr>
          </a:p>
          <a:p>
            <a:pPr marL="342900" indent="-342900">
              <a:buFont typeface="Arial"/>
              <a:buChar char="•"/>
            </a:pPr>
            <a:r>
              <a:rPr lang="tr-TR" sz="2800" dirty="0" err="1" smtClean="0">
                <a:latin typeface="Maiandra"/>
              </a:rPr>
              <a:t>Kidney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diseases</a:t>
            </a:r>
            <a:endParaRPr lang="tr-TR" sz="2800" dirty="0" smtClean="0">
              <a:latin typeface="Maiandra"/>
            </a:endParaRPr>
          </a:p>
          <a:p>
            <a:pPr marL="342900" indent="-342900">
              <a:buFont typeface="Arial"/>
              <a:buChar char="•"/>
            </a:pPr>
            <a:r>
              <a:rPr lang="tr-TR" sz="2800" dirty="0" err="1" smtClean="0">
                <a:latin typeface="Maiandra"/>
              </a:rPr>
              <a:t>Liver</a:t>
            </a:r>
            <a:r>
              <a:rPr lang="tr-TR" sz="2800" dirty="0" smtClean="0">
                <a:latin typeface="Maiandra"/>
              </a:rPr>
              <a:t> </a:t>
            </a:r>
            <a:r>
              <a:rPr lang="tr-TR" sz="2800" dirty="0" err="1" smtClean="0">
                <a:latin typeface="Maiandra"/>
              </a:rPr>
              <a:t>diseases</a:t>
            </a:r>
            <a:endParaRPr lang="en-US" sz="2800" dirty="0" smtClean="0">
              <a:latin typeface="Maiandra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3 Grup"/>
          <p:cNvGrpSpPr/>
          <p:nvPr/>
        </p:nvGrpSpPr>
        <p:grpSpPr>
          <a:xfrm>
            <a:off x="1691680" y="332656"/>
            <a:ext cx="5112568" cy="792087"/>
            <a:chOff x="0" y="0"/>
            <a:chExt cx="5112568" cy="792087"/>
          </a:xfrm>
        </p:grpSpPr>
        <p:sp>
          <p:nvSpPr>
            <p:cNvPr id="5" name="4 Yuvarlatılmış Dikdörtgen"/>
            <p:cNvSpPr/>
            <p:nvPr/>
          </p:nvSpPr>
          <p:spPr>
            <a:xfrm>
              <a:off x="0" y="0"/>
              <a:ext cx="5112568" cy="792087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Yuvarlatılmış Dikdörtgen 4"/>
            <p:cNvSpPr/>
            <p:nvPr/>
          </p:nvSpPr>
          <p:spPr>
            <a:xfrm>
              <a:off x="1101722" y="0"/>
              <a:ext cx="4010845" cy="7920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137160" rIns="137160" bIns="137160" numCol="1" spcCol="1270" anchor="ctr" anchorCtr="0">
              <a:noAutofit/>
            </a:bodyPr>
            <a:lstStyle/>
            <a:p>
              <a:pPr lvl="0" algn="l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3600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aiandra GD" pitchFamily="34" charset="0"/>
                </a:rPr>
                <a:t>4.</a:t>
              </a:r>
              <a:r>
                <a:rPr lang="tr-TR" sz="3600" kern="1200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aiandra GD" pitchFamily="34" charset="0"/>
                </a:rPr>
                <a:t>Sex</a:t>
              </a:r>
              <a:endParaRPr lang="en-US" sz="3600" kern="1200" dirty="0"/>
            </a:p>
          </p:txBody>
        </p:sp>
      </p:grpSp>
      <p:sp>
        <p:nvSpPr>
          <p:cNvPr id="7" name="TextBox 1"/>
          <p:cNvSpPr txBox="1"/>
          <p:nvPr/>
        </p:nvSpPr>
        <p:spPr>
          <a:xfrm>
            <a:off x="611561" y="1556792"/>
            <a:ext cx="80648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 smtClean="0">
              <a:latin typeface="Maiandra"/>
            </a:endParaRPr>
          </a:p>
          <a:p>
            <a:pPr marL="285750" indent="-285750">
              <a:buFont typeface="Arial"/>
              <a:buChar char="•"/>
            </a:pPr>
            <a:r>
              <a:rPr lang="tr-TR" sz="2400" dirty="0" err="1" smtClean="0">
                <a:latin typeface="Maiandra"/>
              </a:rPr>
              <a:t>Faster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inactivation</a:t>
            </a:r>
            <a:r>
              <a:rPr lang="tr-TR" sz="2400" dirty="0" smtClean="0">
                <a:latin typeface="Maiandra"/>
              </a:rPr>
              <a:t> of </a:t>
            </a:r>
            <a:r>
              <a:rPr lang="tr-TR" sz="2400" dirty="0" err="1" smtClean="0">
                <a:latin typeface="Maiandra"/>
              </a:rPr>
              <a:t>succinylcholine</a:t>
            </a:r>
            <a:r>
              <a:rPr lang="tr-TR" sz="2400" dirty="0" smtClean="0">
                <a:latin typeface="Maiandra"/>
              </a:rPr>
              <a:t>, </a:t>
            </a:r>
            <a:r>
              <a:rPr lang="tr-TR" sz="2400" dirty="0" err="1" smtClean="0">
                <a:latin typeface="Maiandra"/>
              </a:rPr>
              <a:t>asetylcholine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or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procain</a:t>
            </a:r>
            <a:r>
              <a:rPr lang="tr-TR" sz="2400" dirty="0" smtClean="0">
                <a:latin typeface="Maiandra"/>
              </a:rPr>
              <a:t> in men</a:t>
            </a:r>
            <a:endParaRPr lang="en-US" sz="2400" dirty="0" smtClean="0">
              <a:latin typeface="Maiandra"/>
            </a:endParaRPr>
          </a:p>
          <a:p>
            <a:pPr marL="285750" indent="-285750">
              <a:buFont typeface="Arial"/>
              <a:buChar char="•"/>
            </a:pPr>
            <a:r>
              <a:rPr lang="tr-TR" sz="2400" dirty="0" err="1" smtClean="0">
                <a:latin typeface="Maiandra"/>
              </a:rPr>
              <a:t>Increased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sensitivity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to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tricyclic</a:t>
            </a:r>
            <a:r>
              <a:rPr lang="tr-TR" sz="2400" dirty="0" smtClean="0">
                <a:latin typeface="Maiandra"/>
              </a:rPr>
              <a:t> </a:t>
            </a:r>
            <a:r>
              <a:rPr lang="tr-TR" sz="2400" dirty="0" err="1" smtClean="0">
                <a:latin typeface="Maiandra"/>
              </a:rPr>
              <a:t>antidepressants</a:t>
            </a:r>
            <a:r>
              <a:rPr lang="tr-TR" sz="2400" dirty="0" smtClean="0">
                <a:latin typeface="Maiandra"/>
              </a:rPr>
              <a:t> in </a:t>
            </a:r>
            <a:r>
              <a:rPr lang="tr-TR" sz="2400" dirty="0" err="1" smtClean="0">
                <a:latin typeface="Maiandra"/>
              </a:rPr>
              <a:t>women</a:t>
            </a:r>
            <a:endParaRPr lang="en-US" sz="2400" dirty="0" smtClean="0">
              <a:latin typeface="Maiandra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512" y="980728"/>
            <a:ext cx="8534400" cy="504056"/>
          </a:xfrm>
        </p:spPr>
        <p:txBody>
          <a:bodyPr>
            <a:normAutofit fontScale="90000"/>
          </a:bodyPr>
          <a:lstStyle/>
          <a:p>
            <a:pPr lvl="0"/>
            <a:r>
              <a:rPr lang="tr-TR" dirty="0" smtClean="0">
                <a:latin typeface="Arial" pitchFamily="34" charset="0"/>
                <a:cs typeface="Arial" pitchFamily="34" charset="0"/>
              </a:rPr>
              <a:t>5.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Administration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route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endParaRPr lang="tr-T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1"/>
          <p:cNvSpPr txBox="1">
            <a:spLocks noGrp="1"/>
          </p:cNvSpPr>
          <p:nvPr>
            <p:ph idx="1"/>
          </p:nvPr>
        </p:nvSpPr>
        <p:spPr>
          <a:xfrm>
            <a:off x="683568" y="2204864"/>
            <a:ext cx="4032448" cy="2669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tr-TR" sz="2000" dirty="0" smtClean="0">
                <a:latin typeface="Maiandra"/>
              </a:rPr>
              <a:t>Oral vs </a:t>
            </a:r>
            <a:r>
              <a:rPr lang="tr-TR" sz="2000" dirty="0" err="1" smtClean="0">
                <a:latin typeface="Maiandra"/>
              </a:rPr>
              <a:t>parenteral</a:t>
            </a:r>
            <a:endParaRPr lang="tr-TR" sz="2000" dirty="0" smtClean="0">
              <a:latin typeface="Maiandra"/>
            </a:endParaRPr>
          </a:p>
          <a:p>
            <a:pPr algn="ctr">
              <a:buNone/>
            </a:pPr>
            <a:endParaRPr lang="tr-TR" sz="2000" dirty="0" smtClean="0">
              <a:latin typeface="Maiandra"/>
            </a:endParaRPr>
          </a:p>
          <a:p>
            <a:r>
              <a:rPr lang="tr-TR" sz="2000" dirty="0" err="1" smtClean="0">
                <a:latin typeface="Maiandra"/>
              </a:rPr>
              <a:t>Inadequate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absorbtion</a:t>
            </a:r>
            <a:r>
              <a:rPr lang="tr-TR" sz="2000" dirty="0" smtClean="0">
                <a:latin typeface="Maiandra"/>
              </a:rPr>
              <a:t>, </a:t>
            </a:r>
            <a:r>
              <a:rPr lang="tr-TR" sz="2000" dirty="0" err="1" smtClean="0">
                <a:latin typeface="Maiandra"/>
              </a:rPr>
              <a:t>first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pass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effect</a:t>
            </a:r>
            <a:r>
              <a:rPr lang="tr-TR" sz="2000" dirty="0" smtClean="0">
                <a:latin typeface="Maiandra"/>
              </a:rPr>
              <a:t> (oral </a:t>
            </a:r>
            <a:r>
              <a:rPr lang="tr-TR" sz="2000" dirty="0" err="1" smtClean="0">
                <a:latin typeface="Maiandra"/>
              </a:rPr>
              <a:t>dose</a:t>
            </a:r>
            <a:r>
              <a:rPr lang="tr-TR" sz="2000" dirty="0" smtClean="0">
                <a:latin typeface="Maiandra"/>
              </a:rPr>
              <a:t> is </a:t>
            </a:r>
            <a:r>
              <a:rPr lang="tr-TR" sz="2000" dirty="0" err="1" smtClean="0">
                <a:latin typeface="Maiandra"/>
              </a:rPr>
              <a:t>higher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than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the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parenteral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one</a:t>
            </a:r>
            <a:r>
              <a:rPr lang="tr-TR" sz="2000" dirty="0" smtClean="0">
                <a:latin typeface="Maiandra"/>
              </a:rPr>
              <a:t>)</a:t>
            </a:r>
            <a:endParaRPr lang="en-US" sz="2000" dirty="0" smtClean="0">
              <a:latin typeface="Maiandra"/>
            </a:endParaRPr>
          </a:p>
          <a:p>
            <a:pPr marL="342900" indent="-342900">
              <a:buFont typeface="Arial"/>
              <a:buChar char="•"/>
            </a:pPr>
            <a:r>
              <a:rPr lang="tr-TR" sz="2000" dirty="0" err="1" smtClean="0">
                <a:latin typeface="Maiandra"/>
              </a:rPr>
              <a:t>Parenteral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effect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could</a:t>
            </a:r>
            <a:r>
              <a:rPr lang="tr-TR" sz="2000" dirty="0" smtClean="0">
                <a:latin typeface="Maiandra"/>
              </a:rPr>
              <a:t> be </a:t>
            </a:r>
            <a:r>
              <a:rPr lang="tr-TR" sz="2000" dirty="0" err="1" smtClean="0">
                <a:latin typeface="Maiandra"/>
              </a:rPr>
              <a:t>rapid</a:t>
            </a:r>
            <a:r>
              <a:rPr lang="tr-TR" sz="2000" dirty="0" smtClean="0">
                <a:latin typeface="Maiandra"/>
              </a:rPr>
              <a:t> and </a:t>
            </a:r>
            <a:r>
              <a:rPr lang="tr-TR" sz="2000" dirty="0" err="1" smtClean="0">
                <a:latin typeface="Maiandra"/>
              </a:rPr>
              <a:t>strong</a:t>
            </a:r>
            <a:r>
              <a:rPr lang="tr-TR" sz="2000" dirty="0" smtClean="0">
                <a:latin typeface="Maiandra"/>
              </a:rPr>
              <a:t> but </a:t>
            </a:r>
            <a:r>
              <a:rPr lang="tr-TR" sz="2000" dirty="0" err="1" smtClean="0">
                <a:latin typeface="Maiandra"/>
              </a:rPr>
              <a:t>short</a:t>
            </a:r>
            <a:r>
              <a:rPr lang="tr-TR" sz="2000" dirty="0" smtClean="0">
                <a:latin typeface="Maiandra"/>
              </a:rPr>
              <a:t>, </a:t>
            </a:r>
            <a:r>
              <a:rPr lang="tr-TR" sz="2000" dirty="0" err="1" smtClean="0">
                <a:latin typeface="Maiandra"/>
              </a:rPr>
              <a:t>side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effects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could</a:t>
            </a:r>
            <a:r>
              <a:rPr lang="tr-TR" sz="2000" dirty="0" smtClean="0">
                <a:latin typeface="Maiandra"/>
              </a:rPr>
              <a:t> be </a:t>
            </a:r>
            <a:r>
              <a:rPr lang="tr-TR" sz="2000" dirty="0" err="1" smtClean="0">
                <a:latin typeface="Maiandra"/>
              </a:rPr>
              <a:t>augmented</a:t>
            </a:r>
            <a:endParaRPr lang="tr-TR" sz="2000" dirty="0" smtClean="0">
              <a:latin typeface="Maiandra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tr-TR" dirty="0" smtClean="0">
                <a:latin typeface="Arial" pitchFamily="34" charset="0"/>
                <a:cs typeface="Arial" pitchFamily="34" charset="0"/>
              </a:rPr>
              <a:t>6.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Administration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time,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circadien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rythm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and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other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biorythms</a:t>
            </a:r>
            <a:endParaRPr lang="tr-T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1340768"/>
            <a:ext cx="4608512" cy="3543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Dikdörtgen"/>
          <p:cNvSpPr/>
          <p:nvPr/>
        </p:nvSpPr>
        <p:spPr>
          <a:xfrm>
            <a:off x="467544" y="764704"/>
            <a:ext cx="82809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tr-TR" dirty="0" smtClean="0">
                <a:latin typeface="Maiandra"/>
              </a:rPr>
              <a:t>ACTH </a:t>
            </a:r>
            <a:r>
              <a:rPr lang="tr-TR" dirty="0" err="1" smtClean="0">
                <a:latin typeface="Maiandra"/>
              </a:rPr>
              <a:t>release</a:t>
            </a:r>
            <a:r>
              <a:rPr lang="tr-TR" dirty="0" smtClean="0">
                <a:latin typeface="Maiandra"/>
              </a:rPr>
              <a:t> is </a:t>
            </a:r>
            <a:r>
              <a:rPr lang="tr-TR" dirty="0" err="1" smtClean="0">
                <a:latin typeface="Maiandra"/>
              </a:rPr>
              <a:t>max</a:t>
            </a:r>
            <a:r>
              <a:rPr lang="tr-TR" dirty="0" smtClean="0">
                <a:latin typeface="Maiandra"/>
              </a:rPr>
              <a:t> in </a:t>
            </a:r>
            <a:r>
              <a:rPr lang="tr-TR" dirty="0" err="1" smtClean="0">
                <a:latin typeface="Maiandra"/>
              </a:rPr>
              <a:t>the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early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morning</a:t>
            </a:r>
            <a:r>
              <a:rPr lang="tr-TR" dirty="0" smtClean="0">
                <a:latin typeface="Maiandra"/>
              </a:rPr>
              <a:t>, it </a:t>
            </a:r>
            <a:r>
              <a:rPr lang="tr-TR" dirty="0" err="1" smtClean="0">
                <a:latin typeface="Maiandra"/>
              </a:rPr>
              <a:t>decreases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thereafter</a:t>
            </a:r>
            <a:r>
              <a:rPr lang="tr-TR" dirty="0" smtClean="0">
                <a:latin typeface="Maiandra"/>
              </a:rPr>
              <a:t>.</a:t>
            </a:r>
            <a:r>
              <a:rPr lang="en-US" dirty="0" smtClean="0">
                <a:latin typeface="Maiandra"/>
              </a:rPr>
              <a:t>. </a:t>
            </a:r>
            <a:endParaRPr lang="en-US" dirty="0">
              <a:latin typeface="Maiandra"/>
            </a:endParaRPr>
          </a:p>
        </p:txBody>
      </p:sp>
      <p:sp>
        <p:nvSpPr>
          <p:cNvPr id="6" name="TextBox 1"/>
          <p:cNvSpPr txBox="1"/>
          <p:nvPr/>
        </p:nvSpPr>
        <p:spPr>
          <a:xfrm>
            <a:off x="179512" y="5229200"/>
            <a:ext cx="86409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tr-TR" sz="2000" dirty="0" err="1" smtClean="0">
                <a:latin typeface="Maiandra"/>
              </a:rPr>
              <a:t>Salicylates</a:t>
            </a:r>
            <a:r>
              <a:rPr lang="tr-TR" sz="2000" dirty="0" smtClean="0">
                <a:latin typeface="Maiandra"/>
              </a:rPr>
              <a:t>, </a:t>
            </a:r>
            <a:r>
              <a:rPr lang="tr-TR" sz="2000" dirty="0" err="1" smtClean="0">
                <a:latin typeface="Maiandra"/>
              </a:rPr>
              <a:t>if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given</a:t>
            </a:r>
            <a:r>
              <a:rPr lang="tr-TR" sz="2000" dirty="0" smtClean="0">
                <a:latin typeface="Maiandra"/>
              </a:rPr>
              <a:t> at 6 </a:t>
            </a:r>
            <a:r>
              <a:rPr lang="tr-TR" sz="2000" dirty="0" err="1" smtClean="0">
                <a:latin typeface="Maiandra"/>
              </a:rPr>
              <a:t>am</a:t>
            </a:r>
            <a:r>
              <a:rPr lang="tr-TR" sz="2000" dirty="0" smtClean="0">
                <a:latin typeface="Maiandra"/>
              </a:rPr>
              <a:t>, </a:t>
            </a:r>
            <a:r>
              <a:rPr lang="tr-TR" sz="2000" dirty="0" err="1" smtClean="0">
                <a:latin typeface="Maiandra"/>
              </a:rPr>
              <a:t>elimination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period</a:t>
            </a:r>
            <a:r>
              <a:rPr lang="tr-TR" sz="2000" dirty="0" smtClean="0">
                <a:latin typeface="Maiandra"/>
              </a:rPr>
              <a:t> is </a:t>
            </a:r>
            <a:r>
              <a:rPr lang="tr-TR" sz="2000" dirty="0" err="1" smtClean="0">
                <a:latin typeface="Maiandra"/>
              </a:rPr>
              <a:t>extended</a:t>
            </a:r>
            <a:r>
              <a:rPr lang="tr-TR" sz="2000" dirty="0" smtClean="0">
                <a:latin typeface="Maiandra"/>
              </a:rPr>
              <a:t> 20%</a:t>
            </a:r>
            <a:r>
              <a:rPr lang="en-US" sz="2000" dirty="0" smtClean="0">
                <a:latin typeface="Maiandra"/>
              </a:rPr>
              <a:t> </a:t>
            </a:r>
          </a:p>
          <a:p>
            <a:pPr marL="285750" indent="-285750">
              <a:buFont typeface="Arial"/>
              <a:buChar char="•"/>
            </a:pPr>
            <a:r>
              <a:rPr lang="tr-TR" sz="2000" dirty="0" err="1" smtClean="0">
                <a:latin typeface="Maiandra"/>
              </a:rPr>
              <a:t>Sleeping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drugs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or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ethanol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are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relaxing</a:t>
            </a:r>
            <a:r>
              <a:rPr lang="tr-TR" sz="2000" dirty="0" smtClean="0">
                <a:latin typeface="Maiandra"/>
              </a:rPr>
              <a:t> at </a:t>
            </a:r>
            <a:r>
              <a:rPr lang="tr-TR" sz="2000" dirty="0" err="1" smtClean="0">
                <a:latin typeface="Maiandra"/>
              </a:rPr>
              <a:t>the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daytime</a:t>
            </a:r>
            <a:r>
              <a:rPr lang="tr-TR" sz="2000" dirty="0" smtClean="0">
                <a:latin typeface="Maiandra"/>
              </a:rPr>
              <a:t>, </a:t>
            </a:r>
            <a:r>
              <a:rPr lang="tr-TR" sz="2000" dirty="0" err="1" smtClean="0">
                <a:latin typeface="Maiandra"/>
              </a:rPr>
              <a:t>sedating</a:t>
            </a:r>
            <a:r>
              <a:rPr lang="tr-TR" sz="2000" dirty="0" smtClean="0">
                <a:latin typeface="Maiandra"/>
              </a:rPr>
              <a:t> in </a:t>
            </a:r>
            <a:r>
              <a:rPr lang="tr-TR" sz="2000" dirty="0" err="1" smtClean="0">
                <a:latin typeface="Maiandra"/>
              </a:rPr>
              <a:t>the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night</a:t>
            </a:r>
            <a:r>
              <a:rPr lang="en-US" sz="2000" dirty="0" smtClean="0">
                <a:latin typeface="Maiandra"/>
              </a:rPr>
              <a:t> 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tr-TR" dirty="0" smtClean="0"/>
              <a:t>7.</a:t>
            </a: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</a:t>
            </a:r>
            <a:r>
              <a:rPr lang="tr-TR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Enviroment</a:t>
            </a: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and </a:t>
            </a:r>
            <a:r>
              <a:rPr lang="tr-TR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diet</a:t>
            </a:r>
            <a:endParaRPr lang="tr-TR" dirty="0"/>
          </a:p>
        </p:txBody>
      </p:sp>
      <p:sp>
        <p:nvSpPr>
          <p:cNvPr id="4" name="TextBox 8"/>
          <p:cNvSpPr txBox="1"/>
          <p:nvPr/>
        </p:nvSpPr>
        <p:spPr>
          <a:xfrm>
            <a:off x="539552" y="3068960"/>
            <a:ext cx="501611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err="1" smtClean="0">
                <a:latin typeface="Maiandra"/>
              </a:rPr>
              <a:t>Insectisides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with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organic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chlor</a:t>
            </a:r>
            <a:endParaRPr lang="tr-TR" sz="2000" dirty="0" smtClean="0">
              <a:latin typeface="Maiandra"/>
            </a:endParaRPr>
          </a:p>
          <a:p>
            <a:r>
              <a:rPr lang="tr-TR" sz="2000" dirty="0" err="1" smtClean="0">
                <a:latin typeface="Maiandra"/>
              </a:rPr>
              <a:t>Hydrocarbons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caused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by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charcoal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cooking</a:t>
            </a:r>
            <a:endParaRPr lang="tr-TR" sz="2000" dirty="0" smtClean="0">
              <a:latin typeface="Maiandra"/>
            </a:endParaRPr>
          </a:p>
          <a:p>
            <a:r>
              <a:rPr lang="tr-TR" sz="2000" dirty="0" err="1" smtClean="0">
                <a:latin typeface="Maiandra"/>
              </a:rPr>
              <a:t>Smoking</a:t>
            </a:r>
            <a:endParaRPr lang="en-US" sz="2000" dirty="0" smtClean="0">
              <a:latin typeface="Maiandra"/>
            </a:endParaRPr>
          </a:p>
          <a:p>
            <a:endParaRPr lang="en-US" sz="2000" dirty="0">
              <a:latin typeface="Maiandra"/>
            </a:endParaRPr>
          </a:p>
        </p:txBody>
      </p:sp>
      <p:sp>
        <p:nvSpPr>
          <p:cNvPr id="6" name="Rectangle 11"/>
          <p:cNvSpPr/>
          <p:nvPr/>
        </p:nvSpPr>
        <p:spPr>
          <a:xfrm>
            <a:off x="3419872" y="4581128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tr-TR" sz="2000" dirty="0" smtClean="0">
              <a:latin typeface="Maiandra"/>
            </a:endParaRPr>
          </a:p>
          <a:p>
            <a:r>
              <a:rPr lang="tr-TR" sz="2000" dirty="0" err="1" smtClean="0">
                <a:latin typeface="Maiandra"/>
              </a:rPr>
              <a:t>Food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ingredients</a:t>
            </a:r>
            <a:endParaRPr lang="tr-TR" sz="2000" dirty="0" smtClean="0">
              <a:latin typeface="Maiandra"/>
            </a:endParaRPr>
          </a:p>
          <a:p>
            <a:r>
              <a:rPr lang="tr-TR" sz="2000" dirty="0" err="1" smtClean="0">
                <a:latin typeface="Maiandra"/>
              </a:rPr>
              <a:t>Ethanol</a:t>
            </a:r>
            <a:r>
              <a:rPr lang="tr-TR" sz="2000" dirty="0" smtClean="0">
                <a:latin typeface="Maiandra"/>
              </a:rPr>
              <a:t>, </a:t>
            </a:r>
            <a:r>
              <a:rPr lang="tr-TR" sz="2000" dirty="0" err="1" smtClean="0">
                <a:latin typeface="Maiandra"/>
              </a:rPr>
              <a:t>coffee</a:t>
            </a:r>
            <a:endParaRPr lang="tr-TR" sz="2000" dirty="0" smtClean="0">
              <a:latin typeface="Maiandra"/>
            </a:endParaRPr>
          </a:p>
          <a:p>
            <a:r>
              <a:rPr lang="tr-TR" sz="2000" dirty="0" err="1" smtClean="0">
                <a:latin typeface="Maiandra"/>
              </a:rPr>
              <a:t>Malnutrition</a:t>
            </a:r>
            <a:endParaRPr lang="tr-TR" sz="2000" dirty="0" smtClean="0">
              <a:latin typeface="Maiandra"/>
            </a:endParaRPr>
          </a:p>
          <a:p>
            <a:r>
              <a:rPr lang="tr-TR" sz="2000" dirty="0" err="1" smtClean="0">
                <a:latin typeface="Maiandra"/>
              </a:rPr>
              <a:t>Cabbage</a:t>
            </a:r>
            <a:r>
              <a:rPr lang="tr-TR" sz="2000" dirty="0" smtClean="0">
                <a:latin typeface="Maiandra"/>
              </a:rPr>
              <a:t>, </a:t>
            </a:r>
            <a:r>
              <a:rPr lang="tr-TR" sz="2000" dirty="0" err="1" smtClean="0">
                <a:latin typeface="Maiandra"/>
              </a:rPr>
              <a:t>cauliflower</a:t>
            </a:r>
            <a:r>
              <a:rPr lang="tr-TR" sz="2000" dirty="0" smtClean="0">
                <a:latin typeface="Maiandra"/>
              </a:rPr>
              <a:t>, </a:t>
            </a:r>
            <a:r>
              <a:rPr lang="tr-TR" sz="2000" dirty="0" err="1" smtClean="0">
                <a:latin typeface="Maiandra"/>
              </a:rPr>
              <a:t>broccoli</a:t>
            </a:r>
            <a:r>
              <a:rPr lang="tr-TR" sz="2000" dirty="0" smtClean="0">
                <a:latin typeface="Maiandra"/>
              </a:rPr>
              <a:t> </a:t>
            </a:r>
          </a:p>
          <a:p>
            <a:r>
              <a:rPr lang="tr-TR" sz="2000" dirty="0" err="1" smtClean="0">
                <a:latin typeface="Maiandra"/>
              </a:rPr>
              <a:t>Grapefruit</a:t>
            </a:r>
            <a:r>
              <a:rPr lang="tr-TR" sz="2000" dirty="0" smtClean="0">
                <a:latin typeface="Maiandra"/>
              </a:rPr>
              <a:t> </a:t>
            </a:r>
            <a:r>
              <a:rPr lang="tr-TR" sz="2000" dirty="0" err="1" smtClean="0">
                <a:latin typeface="Maiandra"/>
              </a:rPr>
              <a:t>juice</a:t>
            </a:r>
            <a:endParaRPr lang="tr-TR" sz="2000" dirty="0" smtClean="0">
              <a:latin typeface="Maiandra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066800"/>
          </a:xfrm>
        </p:spPr>
        <p:txBody>
          <a:bodyPr>
            <a:normAutofit/>
          </a:bodyPr>
          <a:lstStyle/>
          <a:p>
            <a:pPr lvl="0"/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8.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Genetic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factors</a:t>
            </a:r>
            <a:endParaRPr lang="tr-TR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896" y="1776406"/>
            <a:ext cx="1224136" cy="1220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Chemical</a:t>
            </a:r>
            <a:r>
              <a:rPr lang="tr-TR" dirty="0" smtClean="0"/>
              <a:t> </a:t>
            </a:r>
            <a:r>
              <a:rPr lang="tr-TR" dirty="0" err="1" smtClean="0"/>
              <a:t>antagonism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4941168"/>
            <a:ext cx="8291264" cy="1639008"/>
          </a:xfrm>
        </p:spPr>
        <p:txBody>
          <a:bodyPr>
            <a:normAutofit/>
          </a:bodyPr>
          <a:lstStyle/>
          <a:p>
            <a:pPr>
              <a:buNone/>
            </a:pPr>
            <a:endParaRPr lang="tr-TR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heparin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…………………………..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Protamin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s</a:t>
            </a:r>
            <a:r>
              <a:rPr lang="tr-TR" sz="2000" dirty="0" err="1" smtClean="0">
                <a:latin typeface="Arial" pitchFamily="34" charset="0"/>
                <a:cs typeface="Arial" pitchFamily="34" charset="0"/>
              </a:rPr>
              <a:t>ulphate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000" dirty="0" smtClean="0">
                <a:latin typeface="Arial" pitchFamily="34" charset="0"/>
                <a:cs typeface="Arial" pitchFamily="34" charset="0"/>
              </a:rPr>
            </a:b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dimer</a:t>
            </a:r>
            <a:r>
              <a:rPr lang="tr-TR" sz="2000" b="1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aprol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……………………. </a:t>
            </a:r>
            <a:r>
              <a:rPr lang="tr-TR" sz="2000" dirty="0" err="1" smtClean="0">
                <a:latin typeface="Arial" pitchFamily="34" charset="0"/>
                <a:cs typeface="Arial" pitchFamily="34" charset="0"/>
              </a:rPr>
              <a:t>Mercury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tr-TR" sz="2000" dirty="0" err="1" smtClean="0">
                <a:latin typeface="Arial" pitchFamily="34" charset="0"/>
                <a:cs typeface="Arial" pitchFamily="34" charset="0"/>
              </a:rPr>
              <a:t>gold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tr-TR" sz="2000" dirty="0" err="1" smtClean="0">
                <a:latin typeface="Arial" pitchFamily="34" charset="0"/>
                <a:cs typeface="Arial" pitchFamily="34" charset="0"/>
              </a:rPr>
              <a:t>bismuth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arseni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000" dirty="0" smtClean="0">
                <a:latin typeface="Arial" pitchFamily="34" charset="0"/>
                <a:cs typeface="Arial" pitchFamily="34" charset="0"/>
              </a:rPr>
            </a:b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pralido</a:t>
            </a:r>
            <a:r>
              <a:rPr lang="tr-TR" sz="2000" b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im</a:t>
            </a:r>
            <a:r>
              <a:rPr lang="tr-TR" sz="2000" b="1" dirty="0" smtClean="0">
                <a:latin typeface="Arial" pitchFamily="34" charset="0"/>
                <a:cs typeface="Arial" pitchFamily="34" charset="0"/>
              </a:rPr>
              <a:t>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……………………..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organi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000" dirty="0" err="1" smtClean="0">
                <a:latin typeface="Arial" pitchFamily="34" charset="0"/>
                <a:cs typeface="Arial" pitchFamily="34" charset="0"/>
              </a:rPr>
              <a:t>phospate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3528" y="980728"/>
            <a:ext cx="8534400" cy="758952"/>
          </a:xfrm>
        </p:spPr>
        <p:txBody>
          <a:bodyPr>
            <a:normAutofit fontScale="90000"/>
          </a:bodyPr>
          <a:lstStyle/>
          <a:p>
            <a:pPr lvl="0"/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9.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Diseases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or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special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conditions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1403648" y="2132856"/>
            <a:ext cx="6408712" cy="2923877"/>
          </a:xfrm>
          <a:prstGeom prst="rect">
            <a:avLst/>
          </a:prstGeom>
          <a:noFill/>
        </p:spPr>
        <p:txBody>
          <a:bodyPr wrap="square" numCol="3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tr-TR" sz="2300" dirty="0" err="1" smtClean="0">
                <a:solidFill>
                  <a:srgbClr val="FF0000"/>
                </a:solidFill>
                <a:latin typeface="Maiandra"/>
              </a:rPr>
              <a:t>Depression</a:t>
            </a:r>
            <a:endParaRPr lang="tr-TR" sz="2300" dirty="0" smtClean="0">
              <a:solidFill>
                <a:srgbClr val="FF0000"/>
              </a:solidFill>
              <a:latin typeface="Maiandra"/>
            </a:endParaRPr>
          </a:p>
          <a:p>
            <a:pPr>
              <a:buFont typeface="Arial" pitchFamily="34" charset="0"/>
              <a:buChar char="•"/>
            </a:pPr>
            <a:r>
              <a:rPr lang="tr-TR" sz="2300" dirty="0" err="1" smtClean="0">
                <a:solidFill>
                  <a:srgbClr val="FF0000"/>
                </a:solidFill>
                <a:latin typeface="Maiandra"/>
              </a:rPr>
              <a:t>Myastenia</a:t>
            </a:r>
            <a:r>
              <a:rPr lang="tr-TR" sz="2300" dirty="0" smtClean="0">
                <a:solidFill>
                  <a:srgbClr val="FF0000"/>
                </a:solidFill>
                <a:latin typeface="Maiandra"/>
              </a:rPr>
              <a:t> </a:t>
            </a:r>
            <a:r>
              <a:rPr lang="tr-TR" sz="2300" dirty="0" err="1" smtClean="0">
                <a:solidFill>
                  <a:srgbClr val="FF0000"/>
                </a:solidFill>
                <a:latin typeface="Maiandra"/>
              </a:rPr>
              <a:t>gravis</a:t>
            </a:r>
            <a:endParaRPr lang="tr-TR" sz="2300" dirty="0" smtClean="0">
              <a:solidFill>
                <a:srgbClr val="FF0000"/>
              </a:solidFill>
              <a:latin typeface="Maiandra"/>
            </a:endParaRPr>
          </a:p>
          <a:p>
            <a:pPr>
              <a:buFont typeface="Arial" pitchFamily="34" charset="0"/>
              <a:buChar char="•"/>
            </a:pPr>
            <a:r>
              <a:rPr lang="tr-TR" sz="2300" dirty="0" err="1" smtClean="0">
                <a:solidFill>
                  <a:srgbClr val="FF0000"/>
                </a:solidFill>
                <a:latin typeface="Maiandra"/>
              </a:rPr>
              <a:t>Congestive</a:t>
            </a:r>
            <a:r>
              <a:rPr lang="tr-TR" sz="2300" dirty="0" smtClean="0">
                <a:solidFill>
                  <a:srgbClr val="FF0000"/>
                </a:solidFill>
                <a:latin typeface="Maiandra"/>
              </a:rPr>
              <a:t> </a:t>
            </a:r>
            <a:r>
              <a:rPr lang="tr-TR" sz="2300" dirty="0" err="1" smtClean="0">
                <a:solidFill>
                  <a:srgbClr val="FF0000"/>
                </a:solidFill>
                <a:latin typeface="Maiandra"/>
              </a:rPr>
              <a:t>heart</a:t>
            </a:r>
            <a:r>
              <a:rPr lang="tr-TR" sz="2300" dirty="0" smtClean="0">
                <a:solidFill>
                  <a:srgbClr val="FF0000"/>
                </a:solidFill>
                <a:latin typeface="Maiandra"/>
              </a:rPr>
              <a:t> </a:t>
            </a:r>
            <a:r>
              <a:rPr lang="tr-TR" sz="2300" dirty="0" err="1" smtClean="0">
                <a:solidFill>
                  <a:srgbClr val="FF0000"/>
                </a:solidFill>
                <a:latin typeface="Maiandra"/>
              </a:rPr>
              <a:t>failure</a:t>
            </a:r>
            <a:endParaRPr lang="tr-TR" sz="2300" dirty="0" smtClean="0">
              <a:solidFill>
                <a:srgbClr val="FF0000"/>
              </a:solidFill>
              <a:latin typeface="Maiandra"/>
            </a:endParaRPr>
          </a:p>
          <a:p>
            <a:pPr>
              <a:buFont typeface="Arial" pitchFamily="34" charset="0"/>
              <a:buChar char="•"/>
            </a:pPr>
            <a:r>
              <a:rPr lang="tr-TR" sz="2300" dirty="0" err="1" smtClean="0">
                <a:solidFill>
                  <a:srgbClr val="FF0000"/>
                </a:solidFill>
                <a:latin typeface="Maiandra"/>
              </a:rPr>
              <a:t>Asthma</a:t>
            </a:r>
            <a:endParaRPr lang="tr-TR" sz="2300" dirty="0" smtClean="0">
              <a:solidFill>
                <a:srgbClr val="FF0000"/>
              </a:solidFill>
              <a:latin typeface="Maiandra"/>
            </a:endParaRPr>
          </a:p>
          <a:p>
            <a:pPr>
              <a:buFont typeface="Arial" pitchFamily="34" charset="0"/>
              <a:buChar char="•"/>
            </a:pPr>
            <a:r>
              <a:rPr lang="tr-TR" sz="2300" dirty="0" err="1" smtClean="0">
                <a:solidFill>
                  <a:srgbClr val="FF0000"/>
                </a:solidFill>
                <a:latin typeface="Maiandra"/>
              </a:rPr>
              <a:t>Pregnancy</a:t>
            </a:r>
            <a:endParaRPr lang="tr-TR" sz="2300" dirty="0" smtClean="0">
              <a:solidFill>
                <a:srgbClr val="FF0000"/>
              </a:solidFill>
              <a:latin typeface="Maiandra"/>
            </a:endParaRPr>
          </a:p>
          <a:p>
            <a:pPr>
              <a:buFont typeface="Arial" pitchFamily="34" charset="0"/>
              <a:buChar char="•"/>
            </a:pPr>
            <a:endParaRPr lang="tr-TR" sz="2300" dirty="0" smtClean="0">
              <a:solidFill>
                <a:srgbClr val="FF0000"/>
              </a:solidFill>
              <a:latin typeface="Maiandra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tr-TR" dirty="0" smtClean="0"/>
              <a:t>10.</a:t>
            </a: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</a:t>
            </a:r>
            <a:r>
              <a:rPr lang="tr-TR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Other</a:t>
            </a: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>
                <a:latin typeface="Maiandra"/>
              </a:rPr>
              <a:t>Antihypertensives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decrease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blood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pressure</a:t>
            </a:r>
            <a:endParaRPr lang="tr-TR" dirty="0" smtClean="0">
              <a:latin typeface="Maiandra"/>
            </a:endParaRPr>
          </a:p>
          <a:p>
            <a:r>
              <a:rPr lang="tr-TR" dirty="0" err="1" smtClean="0">
                <a:latin typeface="Maiandra"/>
              </a:rPr>
              <a:t>Kidney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blood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flow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decreases</a:t>
            </a:r>
            <a:endParaRPr lang="tr-TR" dirty="0" smtClean="0">
              <a:latin typeface="Maiandra"/>
            </a:endParaRPr>
          </a:p>
          <a:p>
            <a:r>
              <a:rPr lang="tr-TR" dirty="0" err="1" smtClean="0">
                <a:latin typeface="Maiandra"/>
              </a:rPr>
              <a:t>Water</a:t>
            </a:r>
            <a:r>
              <a:rPr lang="tr-TR" dirty="0" smtClean="0">
                <a:latin typeface="Maiandra"/>
              </a:rPr>
              <a:t> and salt </a:t>
            </a:r>
            <a:r>
              <a:rPr lang="tr-TR" dirty="0" err="1" smtClean="0">
                <a:latin typeface="Maiandra"/>
              </a:rPr>
              <a:t>retension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increases</a:t>
            </a:r>
            <a:endParaRPr lang="tr-TR" dirty="0" smtClean="0">
              <a:latin typeface="Maiandra"/>
            </a:endParaRPr>
          </a:p>
          <a:p>
            <a:r>
              <a:rPr lang="tr-TR" dirty="0" smtClean="0">
                <a:latin typeface="Maiandra"/>
              </a:rPr>
              <a:t>The </a:t>
            </a:r>
            <a:r>
              <a:rPr lang="tr-TR" dirty="0" err="1" smtClean="0">
                <a:latin typeface="Maiandra"/>
              </a:rPr>
              <a:t>blood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pressure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lowering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effect</a:t>
            </a:r>
            <a:r>
              <a:rPr lang="tr-TR" dirty="0" smtClean="0">
                <a:latin typeface="Maiandra"/>
              </a:rPr>
              <a:t> of </a:t>
            </a:r>
            <a:r>
              <a:rPr lang="tr-TR" dirty="0" err="1" smtClean="0">
                <a:latin typeface="Maiandra"/>
              </a:rPr>
              <a:t>the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drug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decreases</a:t>
            </a:r>
            <a:endParaRPr lang="tr-TR" dirty="0" smtClean="0">
              <a:latin typeface="Maiandra"/>
            </a:endParaRPr>
          </a:p>
          <a:p>
            <a:endParaRPr lang="tr-TR" dirty="0" smtClean="0">
              <a:latin typeface="Maiandra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tr-TR" dirty="0" smtClean="0"/>
              <a:t>11.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</a:t>
            </a:r>
            <a:r>
              <a:rPr lang="tr-TR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Biological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</a:t>
            </a:r>
            <a:r>
              <a:rPr lang="tr-TR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Variabilities</a:t>
            </a:r>
            <a:endParaRPr lang="tr-TR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12. </a:t>
            </a:r>
            <a:r>
              <a:rPr lang="tr-TR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Chirality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3528" y="404664"/>
            <a:ext cx="8534400" cy="758952"/>
          </a:xfrm>
        </p:spPr>
        <p:txBody>
          <a:bodyPr>
            <a:normAutofit fontScale="90000"/>
          </a:bodyPr>
          <a:lstStyle/>
          <a:p>
            <a:pPr lvl="0"/>
            <a:r>
              <a:rPr lang="tr-TR" dirty="0" smtClean="0"/>
              <a:t>13.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Tolerance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,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tachyphylaxis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,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desensitization</a:t>
            </a:r>
            <a:endParaRPr lang="tr-TR" dirty="0"/>
          </a:p>
        </p:txBody>
      </p:sp>
      <p:sp>
        <p:nvSpPr>
          <p:cNvPr id="6" name="TextBox 5"/>
          <p:cNvSpPr txBox="1"/>
          <p:nvPr/>
        </p:nvSpPr>
        <p:spPr>
          <a:xfrm>
            <a:off x="611560" y="5380672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 smtClean="0">
              <a:latin typeface="Maiandra"/>
            </a:endParaRPr>
          </a:p>
          <a:p>
            <a:endParaRPr lang="en-US" b="1" dirty="0">
              <a:latin typeface="Maiandra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dirty="0" smtClean="0">
                <a:latin typeface="Maiandra GD" pitchFamily="34" charset="0"/>
              </a:rPr>
              <a:t>TOLERANCE</a:t>
            </a:r>
            <a:endParaRPr lang="tr-TR" dirty="0"/>
          </a:p>
        </p:txBody>
      </p:sp>
      <p:sp>
        <p:nvSpPr>
          <p:cNvPr id="4" name="3 Dikdörtgen"/>
          <p:cNvSpPr/>
          <p:nvPr/>
        </p:nvSpPr>
        <p:spPr>
          <a:xfrm>
            <a:off x="251520" y="191683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tr-TR" dirty="0" err="1" smtClean="0">
                <a:solidFill>
                  <a:srgbClr val="FF0000"/>
                </a:solidFill>
                <a:latin typeface="Maiandra"/>
              </a:rPr>
              <a:t>Pharmacokinetic</a:t>
            </a:r>
            <a:endParaRPr lang="tr-TR" dirty="0" smtClean="0">
              <a:solidFill>
                <a:srgbClr val="FF0000"/>
              </a:solidFill>
              <a:latin typeface="Maiandra"/>
            </a:endParaRPr>
          </a:p>
          <a:p>
            <a:pPr lvl="0"/>
            <a:r>
              <a:rPr lang="tr-TR" dirty="0" smtClean="0">
                <a:solidFill>
                  <a:srgbClr val="FF0000"/>
                </a:solidFill>
                <a:latin typeface="Maiandra"/>
              </a:rPr>
              <a:t>          (</a:t>
            </a:r>
            <a:r>
              <a:rPr lang="tr-TR" dirty="0" err="1" smtClean="0">
                <a:solidFill>
                  <a:srgbClr val="FF0000"/>
                </a:solidFill>
                <a:latin typeface="Maiandra"/>
              </a:rPr>
              <a:t>Biochemical</a:t>
            </a:r>
            <a:r>
              <a:rPr lang="tr-TR" dirty="0" smtClean="0">
                <a:solidFill>
                  <a:srgbClr val="FF0000"/>
                </a:solidFill>
                <a:latin typeface="Maiandra"/>
              </a:rPr>
              <a:t>)</a:t>
            </a:r>
            <a:r>
              <a:rPr lang="tr-TR" dirty="0" smtClean="0">
                <a:latin typeface="Maiandra"/>
              </a:rPr>
              <a:t>	</a:t>
            </a:r>
            <a:endParaRPr lang="en-US" dirty="0">
              <a:latin typeface="Maiandra"/>
            </a:endParaRPr>
          </a:p>
        </p:txBody>
      </p:sp>
      <p:sp>
        <p:nvSpPr>
          <p:cNvPr id="5" name="4 Dikdörtgen"/>
          <p:cNvSpPr/>
          <p:nvPr/>
        </p:nvSpPr>
        <p:spPr>
          <a:xfrm>
            <a:off x="251520" y="450912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tr-TR" dirty="0" err="1" smtClean="0">
                <a:solidFill>
                  <a:srgbClr val="FF0000"/>
                </a:solidFill>
                <a:latin typeface="Maiandra"/>
              </a:rPr>
              <a:t>Pharmacodynamic</a:t>
            </a:r>
            <a:r>
              <a:rPr lang="tr-TR" dirty="0" smtClean="0">
                <a:solidFill>
                  <a:srgbClr val="FF0000"/>
                </a:solidFill>
                <a:latin typeface="Maiandra"/>
              </a:rPr>
              <a:t> (</a:t>
            </a:r>
            <a:r>
              <a:rPr lang="tr-TR" dirty="0" err="1" smtClean="0">
                <a:solidFill>
                  <a:srgbClr val="FF0000"/>
                </a:solidFill>
                <a:latin typeface="Maiandra"/>
              </a:rPr>
              <a:t>cellular</a:t>
            </a:r>
            <a:r>
              <a:rPr lang="tr-TR" dirty="0" smtClean="0">
                <a:solidFill>
                  <a:srgbClr val="FF0000"/>
                </a:solidFill>
                <a:latin typeface="Maiandra"/>
              </a:rPr>
              <a:t>)</a:t>
            </a:r>
            <a:endParaRPr lang="en-US" dirty="0">
              <a:solidFill>
                <a:srgbClr val="FF0000"/>
              </a:solidFill>
              <a:latin typeface="Maiandra"/>
            </a:endParaRPr>
          </a:p>
        </p:txBody>
      </p:sp>
      <p:sp>
        <p:nvSpPr>
          <p:cNvPr id="6" name="5 Dikdörtgen"/>
          <p:cNvSpPr/>
          <p:nvPr/>
        </p:nvSpPr>
        <p:spPr>
          <a:xfrm>
            <a:off x="3851920" y="191683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tr-TR" dirty="0" err="1" smtClean="0">
                <a:latin typeface="Maiandra"/>
              </a:rPr>
              <a:t>Drug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induces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the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system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which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inactives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itself</a:t>
            </a:r>
            <a:r>
              <a:rPr lang="tr-TR" dirty="0" smtClean="0">
                <a:latin typeface="Maiandra"/>
              </a:rPr>
              <a:t> (</a:t>
            </a:r>
            <a:r>
              <a:rPr lang="tr-TR" dirty="0" err="1" smtClean="0">
                <a:latin typeface="Maiandra"/>
              </a:rPr>
              <a:t>autoinduction</a:t>
            </a:r>
            <a:r>
              <a:rPr lang="tr-TR" dirty="0" smtClean="0">
                <a:latin typeface="Maiandra"/>
              </a:rPr>
              <a:t>), i.e. </a:t>
            </a:r>
            <a:r>
              <a:rPr lang="tr-TR" dirty="0" err="1" smtClean="0">
                <a:latin typeface="Maiandra"/>
              </a:rPr>
              <a:t>organic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nitrates</a:t>
            </a:r>
            <a:endParaRPr lang="en-US" dirty="0">
              <a:latin typeface="Maiandra"/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3779912" y="4365104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>
                <a:latin typeface="Maiandra"/>
              </a:rPr>
              <a:t>Down-</a:t>
            </a:r>
            <a:r>
              <a:rPr lang="en-US" b="1" dirty="0" err="1" smtClean="0">
                <a:latin typeface="Maiandra"/>
              </a:rPr>
              <a:t>reg</a:t>
            </a:r>
            <a:r>
              <a:rPr lang="tr-TR" b="1" dirty="0" err="1" smtClean="0">
                <a:latin typeface="Maiandra"/>
              </a:rPr>
              <a:t>ulation</a:t>
            </a:r>
            <a:r>
              <a:rPr lang="tr-TR" b="1" dirty="0" smtClean="0">
                <a:latin typeface="Maiandra"/>
              </a:rPr>
              <a:t>:</a:t>
            </a:r>
            <a:r>
              <a:rPr lang="en-US" b="1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decreased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receptor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expression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due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to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agonist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stimulation</a:t>
            </a:r>
            <a:r>
              <a:rPr lang="en-US" dirty="0" smtClean="0">
                <a:latin typeface="Maiandra"/>
              </a:rPr>
              <a:t> </a:t>
            </a:r>
          </a:p>
          <a:p>
            <a:endParaRPr lang="en-US" b="1" dirty="0" smtClean="0">
              <a:latin typeface="Maiandra"/>
            </a:endParaRPr>
          </a:p>
          <a:p>
            <a:r>
              <a:rPr lang="en-US" b="1" dirty="0" smtClean="0">
                <a:latin typeface="Maiandra"/>
              </a:rPr>
              <a:t>Up-</a:t>
            </a:r>
            <a:r>
              <a:rPr lang="en-US" b="1" dirty="0" err="1" smtClean="0">
                <a:latin typeface="Maiandra"/>
              </a:rPr>
              <a:t>reg</a:t>
            </a:r>
            <a:r>
              <a:rPr lang="tr-TR" b="1" dirty="0" err="1" smtClean="0">
                <a:latin typeface="Maiandra"/>
              </a:rPr>
              <a:t>ulation</a:t>
            </a:r>
            <a:r>
              <a:rPr lang="en-US" b="1" dirty="0" smtClean="0">
                <a:latin typeface="Maiandra"/>
              </a:rPr>
              <a:t>: </a:t>
            </a:r>
            <a:r>
              <a:rPr lang="tr-TR" dirty="0" err="1" smtClean="0">
                <a:latin typeface="Maiandra"/>
              </a:rPr>
              <a:t>increased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receptor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expression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due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to</a:t>
            </a:r>
            <a:r>
              <a:rPr lang="tr-TR" dirty="0" smtClean="0">
                <a:latin typeface="Maiandra"/>
              </a:rPr>
              <a:t> antagonist </a:t>
            </a:r>
            <a:r>
              <a:rPr lang="tr-TR" dirty="0" err="1" smtClean="0">
                <a:latin typeface="Maiandra"/>
              </a:rPr>
              <a:t>exposure</a:t>
            </a:r>
            <a:r>
              <a:rPr lang="en-US" dirty="0" smtClean="0">
                <a:latin typeface="Maiandra"/>
              </a:rPr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692696"/>
            <a:ext cx="8229600" cy="4325112"/>
          </a:xfrm>
        </p:spPr>
        <p:txBody>
          <a:bodyPr/>
          <a:lstStyle/>
          <a:p>
            <a:r>
              <a:rPr lang="tr-TR" b="1" dirty="0" err="1" smtClean="0">
                <a:latin typeface="Maiandra"/>
              </a:rPr>
              <a:t>Resistance</a:t>
            </a:r>
            <a:r>
              <a:rPr lang="tr-TR" b="1" dirty="0" smtClean="0">
                <a:latin typeface="Maiandra"/>
              </a:rPr>
              <a:t> :</a:t>
            </a:r>
            <a:r>
              <a:rPr lang="tr-TR" b="1" dirty="0" err="1" smtClean="0">
                <a:latin typeface="Maiandra"/>
              </a:rPr>
              <a:t>Tolerance</a:t>
            </a:r>
            <a:r>
              <a:rPr lang="tr-TR" b="1" dirty="0" smtClean="0">
                <a:latin typeface="Maiandra"/>
              </a:rPr>
              <a:t> </a:t>
            </a:r>
            <a:r>
              <a:rPr lang="tr-TR" b="1" dirty="0" err="1" smtClean="0">
                <a:latin typeface="Maiandra"/>
              </a:rPr>
              <a:t>to</a:t>
            </a:r>
            <a:r>
              <a:rPr lang="tr-TR" b="1" dirty="0" smtClean="0">
                <a:latin typeface="Maiandra"/>
              </a:rPr>
              <a:t> </a:t>
            </a:r>
            <a:r>
              <a:rPr lang="tr-TR" b="1" dirty="0" err="1" smtClean="0">
                <a:latin typeface="Maiandra"/>
              </a:rPr>
              <a:t>antibacterial</a:t>
            </a:r>
            <a:r>
              <a:rPr lang="tr-TR" b="1" dirty="0" smtClean="0">
                <a:latin typeface="Maiandra"/>
              </a:rPr>
              <a:t> </a:t>
            </a:r>
            <a:r>
              <a:rPr lang="tr-TR" b="1" dirty="0" err="1" smtClean="0">
                <a:latin typeface="Maiandra"/>
              </a:rPr>
              <a:t>effect</a:t>
            </a:r>
            <a:r>
              <a:rPr lang="tr-TR" b="1" dirty="0" smtClean="0">
                <a:latin typeface="Maiandra"/>
              </a:rPr>
              <a:t> </a:t>
            </a:r>
            <a:endParaRPr lang="en-US" dirty="0" smtClean="0">
              <a:latin typeface="Maiandra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/>
          <p:nvPr/>
        </p:nvSpPr>
        <p:spPr>
          <a:xfrm>
            <a:off x="611560" y="764704"/>
            <a:ext cx="7848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err="1" smtClean="0">
                <a:latin typeface="Maiandra"/>
              </a:rPr>
              <a:t>Desensitization</a:t>
            </a:r>
            <a:r>
              <a:rPr lang="tr-TR" b="1" dirty="0" smtClean="0">
                <a:latin typeface="Maiandra"/>
              </a:rPr>
              <a:t>: </a:t>
            </a:r>
            <a:r>
              <a:rPr lang="tr-TR" b="1" dirty="0" err="1" smtClean="0">
                <a:latin typeface="Maiandra"/>
              </a:rPr>
              <a:t>decresed</a:t>
            </a:r>
            <a:r>
              <a:rPr lang="tr-TR" b="1" dirty="0" smtClean="0">
                <a:latin typeface="Maiandra"/>
              </a:rPr>
              <a:t> </a:t>
            </a:r>
            <a:r>
              <a:rPr lang="tr-TR" b="1" dirty="0" err="1" smtClean="0">
                <a:latin typeface="Maiandra"/>
              </a:rPr>
              <a:t>effect</a:t>
            </a:r>
            <a:r>
              <a:rPr lang="tr-TR" b="1" dirty="0" smtClean="0">
                <a:latin typeface="Maiandra"/>
              </a:rPr>
              <a:t> </a:t>
            </a:r>
            <a:r>
              <a:rPr lang="tr-TR" b="1" dirty="0" err="1" smtClean="0">
                <a:latin typeface="Maiandra"/>
              </a:rPr>
              <a:t>to</a:t>
            </a:r>
            <a:r>
              <a:rPr lang="tr-TR" b="1" dirty="0" smtClean="0">
                <a:latin typeface="Maiandra"/>
              </a:rPr>
              <a:t> </a:t>
            </a:r>
            <a:r>
              <a:rPr lang="tr-TR" b="1" dirty="0" err="1" smtClean="0">
                <a:latin typeface="Maiandra"/>
              </a:rPr>
              <a:t>agonist</a:t>
            </a:r>
            <a:r>
              <a:rPr lang="tr-TR" b="1" dirty="0" smtClean="0">
                <a:latin typeface="Maiandra"/>
              </a:rPr>
              <a:t> </a:t>
            </a:r>
            <a:r>
              <a:rPr lang="tr-TR" b="1" dirty="0" err="1" smtClean="0">
                <a:latin typeface="Maiandra"/>
              </a:rPr>
              <a:t>stimulation</a:t>
            </a:r>
            <a:endParaRPr lang="en-US" dirty="0">
              <a:latin typeface="Maiandra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764704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14.</a:t>
            </a:r>
            <a:r>
              <a:rPr lang="tr-TR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Mood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and </a:t>
            </a:r>
            <a:r>
              <a:rPr lang="tr-TR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social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life</a:t>
            </a:r>
            <a:b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</a:b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15.</a:t>
            </a:r>
            <a:r>
              <a:rPr lang="tr-TR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concominant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</a:t>
            </a:r>
            <a:r>
              <a:rPr lang="tr-TR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drugs</a:t>
            </a:r>
            <a:endParaRPr lang="tr-TR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16.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Plasebo</a:t>
            </a:r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Physiological</a:t>
            </a:r>
            <a:r>
              <a:rPr lang="tr-TR" dirty="0" smtClean="0"/>
              <a:t> </a:t>
            </a:r>
            <a:r>
              <a:rPr lang="tr-TR" dirty="0" err="1" smtClean="0"/>
              <a:t>antagonism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5229200"/>
            <a:ext cx="8075240" cy="1368152"/>
          </a:xfrm>
        </p:spPr>
        <p:txBody>
          <a:bodyPr/>
          <a:lstStyle/>
          <a:p>
            <a:endParaRPr lang="tr-TR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tr-TR" sz="2000" b="1" dirty="0" err="1" smtClean="0">
                <a:latin typeface="Arial" pitchFamily="34" charset="0"/>
                <a:cs typeface="Arial" pitchFamily="34" charset="0"/>
              </a:rPr>
              <a:t>Insulin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…………………………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glu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agon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barbit</a:t>
            </a:r>
            <a:r>
              <a:rPr lang="tr-TR" sz="2000" b="1" dirty="0" err="1" smtClean="0">
                <a:latin typeface="Arial" pitchFamily="34" charset="0"/>
                <a:cs typeface="Arial" pitchFamily="34" charset="0"/>
              </a:rPr>
              <a:t>urate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……………………. 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f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fein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Metin kutusu"/>
          <p:cNvSpPr txBox="1">
            <a:spLocks noGrp="1"/>
          </p:cNvSpPr>
          <p:nvPr>
            <p:ph type="title"/>
          </p:nvPr>
        </p:nvSpPr>
        <p:spPr>
          <a:xfrm>
            <a:off x="1763688" y="422811"/>
            <a:ext cx="28392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/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Compliance</a:t>
            </a:r>
            <a:endParaRPr lang="tr-T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25112"/>
          </a:xfrm>
        </p:spPr>
        <p:txBody>
          <a:bodyPr/>
          <a:lstStyle/>
          <a:p>
            <a:r>
              <a:rPr lang="tr-TR" dirty="0" smtClean="0">
                <a:latin typeface="Maiandra GD" pitchFamily="34" charset="0"/>
              </a:rPr>
              <a:t>The </a:t>
            </a:r>
            <a:r>
              <a:rPr lang="tr-TR" dirty="0" err="1" smtClean="0">
                <a:latin typeface="Maiandra GD" pitchFamily="34" charset="0"/>
              </a:rPr>
              <a:t>degree</a:t>
            </a:r>
            <a:r>
              <a:rPr lang="tr-TR" dirty="0" smtClean="0">
                <a:latin typeface="Maiandra GD" pitchFamily="34" charset="0"/>
              </a:rPr>
              <a:t> </a:t>
            </a:r>
            <a:r>
              <a:rPr lang="tr-TR" dirty="0" err="1" smtClean="0">
                <a:latin typeface="Maiandra GD" pitchFamily="34" charset="0"/>
              </a:rPr>
              <a:t>to</a:t>
            </a:r>
            <a:r>
              <a:rPr lang="tr-TR" dirty="0" smtClean="0">
                <a:latin typeface="Maiandra GD" pitchFamily="34" charset="0"/>
              </a:rPr>
              <a:t> </a:t>
            </a:r>
            <a:r>
              <a:rPr lang="tr-TR" dirty="0" err="1" smtClean="0">
                <a:latin typeface="Maiandra GD" pitchFamily="34" charset="0"/>
              </a:rPr>
              <a:t>which</a:t>
            </a:r>
            <a:r>
              <a:rPr lang="tr-TR" dirty="0" smtClean="0">
                <a:latin typeface="Maiandra GD" pitchFamily="34" charset="0"/>
              </a:rPr>
              <a:t> a </a:t>
            </a:r>
            <a:r>
              <a:rPr lang="tr-TR" dirty="0" err="1" smtClean="0">
                <a:latin typeface="Maiandra GD" pitchFamily="34" charset="0"/>
              </a:rPr>
              <a:t>patient</a:t>
            </a:r>
            <a:r>
              <a:rPr lang="tr-TR" dirty="0" smtClean="0">
                <a:latin typeface="Maiandra GD" pitchFamily="34" charset="0"/>
              </a:rPr>
              <a:t> </a:t>
            </a:r>
            <a:r>
              <a:rPr lang="tr-TR" dirty="0" err="1" smtClean="0">
                <a:latin typeface="Maiandra GD" pitchFamily="34" charset="0"/>
              </a:rPr>
              <a:t>correctly</a:t>
            </a:r>
            <a:r>
              <a:rPr lang="tr-TR" dirty="0" smtClean="0">
                <a:latin typeface="Maiandra GD" pitchFamily="34" charset="0"/>
              </a:rPr>
              <a:t> </a:t>
            </a:r>
            <a:r>
              <a:rPr lang="tr-TR" dirty="0" err="1" smtClean="0">
                <a:latin typeface="Maiandra GD" pitchFamily="34" charset="0"/>
              </a:rPr>
              <a:t>follows</a:t>
            </a:r>
            <a:r>
              <a:rPr lang="tr-TR" dirty="0" smtClean="0">
                <a:latin typeface="Maiandra GD" pitchFamily="34" charset="0"/>
              </a:rPr>
              <a:t> </a:t>
            </a:r>
            <a:r>
              <a:rPr lang="tr-TR" dirty="0" err="1" smtClean="0">
                <a:latin typeface="Maiandra GD" pitchFamily="34" charset="0"/>
              </a:rPr>
              <a:t>medical</a:t>
            </a:r>
            <a:r>
              <a:rPr lang="tr-TR" dirty="0" smtClean="0">
                <a:latin typeface="Maiandra GD" pitchFamily="34" charset="0"/>
              </a:rPr>
              <a:t> </a:t>
            </a:r>
            <a:r>
              <a:rPr lang="tr-TR" dirty="0" err="1" smtClean="0">
                <a:latin typeface="Maiandra GD" pitchFamily="34" charset="0"/>
              </a:rPr>
              <a:t>advice</a:t>
            </a:r>
            <a:r>
              <a:rPr lang="en-US" dirty="0" smtClean="0">
                <a:latin typeface="Maiandra GD" pitchFamily="34" charset="0"/>
              </a:rPr>
              <a:t>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/>
          <a:lstStyle/>
          <a:p>
            <a:r>
              <a:rPr lang="tr-TR" dirty="0" err="1" smtClean="0">
                <a:cs typeface="Arial" pitchFamily="34" charset="0"/>
              </a:rPr>
              <a:t>Mechanism</a:t>
            </a:r>
            <a:r>
              <a:rPr lang="tr-TR" dirty="0" smtClean="0">
                <a:cs typeface="Arial" pitchFamily="34" charset="0"/>
              </a:rPr>
              <a:t> of </a:t>
            </a:r>
            <a:r>
              <a:rPr lang="tr-TR" dirty="0" err="1" smtClean="0">
                <a:cs typeface="Arial" pitchFamily="34" charset="0"/>
              </a:rPr>
              <a:t>effect</a:t>
            </a:r>
            <a:r>
              <a:rPr lang="tr-TR" dirty="0" smtClean="0">
                <a:cs typeface="Arial" pitchFamily="34" charset="0"/>
              </a:rPr>
              <a:t> of </a:t>
            </a:r>
            <a:r>
              <a:rPr lang="tr-TR" dirty="0" err="1" smtClean="0">
                <a:cs typeface="Arial" pitchFamily="34" charset="0"/>
              </a:rPr>
              <a:t>drugs</a:t>
            </a:r>
            <a:endParaRPr lang="tr-TR" dirty="0">
              <a:cs typeface="Arial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1560" y="1844824"/>
            <a:ext cx="7772400" cy="4572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dirty="0" smtClean="0">
                <a:latin typeface="+mj-lt"/>
                <a:cs typeface="Arial" pitchFamily="34" charset="0"/>
              </a:rPr>
              <a:t>1.</a:t>
            </a:r>
            <a:r>
              <a:rPr lang="tr-TR" dirty="0" err="1" smtClean="0">
                <a:latin typeface="+mj-lt"/>
                <a:cs typeface="Arial" pitchFamily="34" charset="0"/>
              </a:rPr>
              <a:t>Neuromediator</a:t>
            </a:r>
            <a:r>
              <a:rPr lang="tr-TR" dirty="0" smtClean="0">
                <a:latin typeface="+mj-lt"/>
                <a:cs typeface="Arial" pitchFamily="34" charset="0"/>
              </a:rPr>
              <a:t>, </a:t>
            </a:r>
            <a:r>
              <a:rPr lang="tr-TR" dirty="0" err="1" smtClean="0">
                <a:latin typeface="+mj-lt"/>
                <a:cs typeface="Arial" pitchFamily="34" charset="0"/>
              </a:rPr>
              <a:t>endogenous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active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compounds</a:t>
            </a: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tr-TR" dirty="0" err="1" smtClean="0">
                <a:latin typeface="+mj-lt"/>
                <a:cs typeface="Arial" pitchFamily="34" charset="0"/>
              </a:rPr>
              <a:t>cAMP</a:t>
            </a:r>
            <a:r>
              <a:rPr lang="tr-TR" dirty="0" smtClean="0">
                <a:latin typeface="+mj-lt"/>
                <a:cs typeface="Arial" pitchFamily="34" charset="0"/>
              </a:rPr>
              <a:t>, </a:t>
            </a:r>
            <a:r>
              <a:rPr lang="tr-TR" dirty="0" err="1" smtClean="0">
                <a:latin typeface="+mj-lt"/>
                <a:cs typeface="Arial" pitchFamily="34" charset="0"/>
              </a:rPr>
              <a:t>phospholipase</a:t>
            </a:r>
            <a:r>
              <a:rPr lang="tr-TR" dirty="0" smtClean="0">
                <a:latin typeface="+mj-lt"/>
                <a:cs typeface="Arial" pitchFamily="34" charset="0"/>
              </a:rPr>
              <a:t> C, </a:t>
            </a:r>
            <a:r>
              <a:rPr lang="tr-TR" dirty="0" err="1" smtClean="0">
                <a:latin typeface="+mj-lt"/>
                <a:cs typeface="Arial" pitchFamily="34" charset="0"/>
              </a:rPr>
              <a:t>ion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channel</a:t>
            </a: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tr-TR" dirty="0" smtClean="0">
                <a:latin typeface="+mj-lt"/>
                <a:cs typeface="Arial" pitchFamily="34" charset="0"/>
              </a:rPr>
              <a:t>2. </a:t>
            </a:r>
            <a:r>
              <a:rPr lang="tr-TR" dirty="0" err="1" smtClean="0">
                <a:latin typeface="+mj-lt"/>
                <a:cs typeface="Arial" pitchFamily="34" charset="0"/>
              </a:rPr>
              <a:t>Physical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or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chemical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properties</a:t>
            </a:r>
            <a:r>
              <a:rPr lang="tr-TR" dirty="0" smtClean="0">
                <a:latin typeface="+mj-lt"/>
                <a:cs typeface="Arial" pitchFamily="34" charset="0"/>
              </a:rPr>
              <a:t> of </a:t>
            </a:r>
            <a:r>
              <a:rPr lang="tr-TR" dirty="0" err="1" smtClean="0">
                <a:latin typeface="+mj-lt"/>
                <a:cs typeface="Arial" pitchFamily="34" charset="0"/>
              </a:rPr>
              <a:t>the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drug</a:t>
            </a: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tr-TR" dirty="0" err="1" smtClean="0">
                <a:latin typeface="+mj-lt"/>
                <a:cs typeface="Arial" pitchFamily="34" charset="0"/>
              </a:rPr>
              <a:t>antiacids</a:t>
            </a: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tr-TR" dirty="0" smtClean="0">
                <a:latin typeface="+mj-lt"/>
                <a:cs typeface="Arial" pitchFamily="34" charset="0"/>
              </a:rPr>
              <a:t>3. </a:t>
            </a:r>
            <a:r>
              <a:rPr lang="tr-TR" dirty="0" err="1" smtClean="0">
                <a:latin typeface="+mj-lt"/>
                <a:cs typeface="Arial" pitchFamily="34" charset="0"/>
              </a:rPr>
              <a:t>İnhibition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or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activation</a:t>
            </a:r>
            <a:r>
              <a:rPr lang="tr-TR" dirty="0" smtClean="0">
                <a:latin typeface="+mj-lt"/>
                <a:cs typeface="Arial" pitchFamily="34" charset="0"/>
              </a:rPr>
              <a:t> of a </a:t>
            </a:r>
            <a:r>
              <a:rPr lang="tr-TR" dirty="0" err="1" smtClean="0">
                <a:latin typeface="+mj-lt"/>
                <a:cs typeface="Arial" pitchFamily="34" charset="0"/>
              </a:rPr>
              <a:t>physiological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enzyme</a:t>
            </a: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tr-TR" dirty="0" smtClean="0">
                <a:latin typeface="+mj-lt"/>
                <a:cs typeface="Arial" pitchFamily="34" charset="0"/>
              </a:rPr>
              <a:t>ACE </a:t>
            </a:r>
            <a:r>
              <a:rPr lang="tr-TR" dirty="0" err="1" smtClean="0">
                <a:latin typeface="+mj-lt"/>
                <a:cs typeface="Arial" pitchFamily="34" charset="0"/>
              </a:rPr>
              <a:t>inhibitors</a:t>
            </a:r>
            <a:endParaRPr lang="tr-TR" dirty="0">
              <a:latin typeface="+mj-lt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3568" y="980728"/>
            <a:ext cx="7772400" cy="4572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dirty="0" smtClean="0">
                <a:latin typeface="+mj-lt"/>
                <a:cs typeface="Arial" pitchFamily="34" charset="0"/>
              </a:rPr>
              <a:t>4. </a:t>
            </a:r>
            <a:r>
              <a:rPr lang="tr-TR" dirty="0" err="1" smtClean="0">
                <a:latin typeface="+mj-lt"/>
                <a:cs typeface="Arial" pitchFamily="34" charset="0"/>
              </a:rPr>
              <a:t>Antimetabolite</a:t>
            </a: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tr-TR" dirty="0" smtClean="0">
                <a:latin typeface="+mj-lt"/>
                <a:cs typeface="Arial" pitchFamily="34" charset="0"/>
              </a:rPr>
              <a:t>K </a:t>
            </a:r>
            <a:r>
              <a:rPr lang="tr-TR" dirty="0" err="1" smtClean="0">
                <a:latin typeface="+mj-lt"/>
                <a:cs typeface="Arial" pitchFamily="34" charset="0"/>
              </a:rPr>
              <a:t>vit</a:t>
            </a:r>
            <a:r>
              <a:rPr lang="tr-TR" dirty="0" smtClean="0">
                <a:latin typeface="+mj-lt"/>
                <a:cs typeface="Arial" pitchFamily="34" charset="0"/>
              </a:rPr>
              <a:t> - </a:t>
            </a:r>
            <a:r>
              <a:rPr lang="tr-TR" dirty="0" err="1" smtClean="0">
                <a:latin typeface="+mj-lt"/>
                <a:cs typeface="Arial" pitchFamily="34" charset="0"/>
              </a:rPr>
              <a:t>warfarin</a:t>
            </a: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tr-TR" dirty="0" smtClean="0">
                <a:latin typeface="+mj-lt"/>
                <a:cs typeface="Arial" pitchFamily="34" charset="0"/>
              </a:rPr>
              <a:t>5. </a:t>
            </a:r>
            <a:r>
              <a:rPr lang="tr-TR" dirty="0" err="1" smtClean="0">
                <a:latin typeface="+mj-lt"/>
                <a:cs typeface="Arial" pitchFamily="34" charset="0"/>
              </a:rPr>
              <a:t>Inhibitionor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activation</a:t>
            </a:r>
            <a:r>
              <a:rPr lang="tr-TR" dirty="0" smtClean="0">
                <a:latin typeface="+mj-lt"/>
                <a:cs typeface="Arial" pitchFamily="34" charset="0"/>
              </a:rPr>
              <a:t> of </a:t>
            </a:r>
            <a:r>
              <a:rPr lang="tr-TR" dirty="0" err="1" smtClean="0">
                <a:latin typeface="+mj-lt"/>
                <a:cs typeface="Arial" pitchFamily="34" charset="0"/>
              </a:rPr>
              <a:t>active</a:t>
            </a:r>
            <a:r>
              <a:rPr lang="tr-TR" dirty="0" smtClean="0">
                <a:latin typeface="+mj-lt"/>
                <a:cs typeface="Arial" pitchFamily="34" charset="0"/>
              </a:rPr>
              <a:t> transport </a:t>
            </a:r>
            <a:r>
              <a:rPr lang="tr-TR" dirty="0" err="1" smtClean="0">
                <a:latin typeface="+mj-lt"/>
                <a:cs typeface="Arial" pitchFamily="34" charset="0"/>
              </a:rPr>
              <a:t>system</a:t>
            </a: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tr-TR" dirty="0" err="1" smtClean="0">
                <a:latin typeface="+mj-lt"/>
                <a:cs typeface="Arial" pitchFamily="34" charset="0"/>
              </a:rPr>
              <a:t>Digitalis</a:t>
            </a:r>
            <a:r>
              <a:rPr lang="tr-TR" dirty="0" smtClean="0">
                <a:latin typeface="+mj-lt"/>
                <a:cs typeface="Arial" pitchFamily="34" charset="0"/>
              </a:rPr>
              <a:t> - </a:t>
            </a:r>
            <a:r>
              <a:rPr lang="tr-TR" dirty="0" err="1" smtClean="0">
                <a:latin typeface="+mj-lt"/>
                <a:cs typeface="Arial" pitchFamily="34" charset="0"/>
              </a:rPr>
              <a:t>Na</a:t>
            </a:r>
            <a:r>
              <a:rPr lang="tr-TR" dirty="0" smtClean="0">
                <a:latin typeface="+mj-lt"/>
                <a:cs typeface="Arial" pitchFamily="34" charset="0"/>
              </a:rPr>
              <a:t>-K-</a:t>
            </a:r>
            <a:r>
              <a:rPr lang="tr-TR" dirty="0" err="1" smtClean="0">
                <a:latin typeface="+mj-lt"/>
                <a:cs typeface="Arial" pitchFamily="34" charset="0"/>
              </a:rPr>
              <a:t>ATPaz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inh</a:t>
            </a: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tr-TR" dirty="0" smtClean="0">
                <a:latin typeface="+mj-lt"/>
                <a:cs typeface="Arial" pitchFamily="34" charset="0"/>
              </a:rPr>
              <a:t>6. </a:t>
            </a:r>
            <a:r>
              <a:rPr lang="tr-TR" dirty="0" err="1" smtClean="0">
                <a:latin typeface="+mj-lt"/>
                <a:cs typeface="Arial" pitchFamily="34" charset="0"/>
              </a:rPr>
              <a:t>opening</a:t>
            </a:r>
            <a:r>
              <a:rPr lang="tr-TR" dirty="0" smtClean="0">
                <a:latin typeface="+mj-lt"/>
                <a:cs typeface="Arial" pitchFamily="34" charset="0"/>
              </a:rPr>
              <a:t>/</a:t>
            </a:r>
            <a:r>
              <a:rPr lang="tr-TR" dirty="0" err="1" smtClean="0">
                <a:latin typeface="+mj-lt"/>
                <a:cs typeface="Arial" pitchFamily="34" charset="0"/>
              </a:rPr>
              <a:t>closing</a:t>
            </a:r>
            <a:r>
              <a:rPr lang="tr-TR" dirty="0" smtClean="0">
                <a:latin typeface="+mj-lt"/>
                <a:cs typeface="Arial" pitchFamily="34" charset="0"/>
              </a:rPr>
              <a:t> of </a:t>
            </a:r>
            <a:r>
              <a:rPr lang="tr-TR" dirty="0" err="1" smtClean="0">
                <a:latin typeface="+mj-lt"/>
                <a:cs typeface="Arial" pitchFamily="34" charset="0"/>
              </a:rPr>
              <a:t>ion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channels</a:t>
            </a: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tr-TR" dirty="0" err="1" smtClean="0">
                <a:latin typeface="+mj-lt"/>
                <a:cs typeface="Arial" pitchFamily="34" charset="0"/>
              </a:rPr>
              <a:t>Lidocaine</a:t>
            </a:r>
            <a:r>
              <a:rPr lang="tr-TR" dirty="0" smtClean="0">
                <a:latin typeface="+mj-lt"/>
                <a:cs typeface="Arial" pitchFamily="34" charset="0"/>
              </a:rPr>
              <a:t> – </a:t>
            </a:r>
            <a:r>
              <a:rPr lang="tr-TR" dirty="0" err="1" smtClean="0">
                <a:latin typeface="+mj-lt"/>
                <a:cs typeface="Arial" pitchFamily="34" charset="0"/>
              </a:rPr>
              <a:t>Na</a:t>
            </a:r>
            <a:r>
              <a:rPr lang="tr-TR" dirty="0" smtClean="0">
                <a:latin typeface="+mj-lt"/>
                <a:cs typeface="Arial" pitchFamily="34" charset="0"/>
              </a:rPr>
              <a:t>+ </a:t>
            </a:r>
            <a:r>
              <a:rPr lang="tr-TR" dirty="0" err="1" smtClean="0">
                <a:latin typeface="+mj-lt"/>
                <a:cs typeface="Arial" pitchFamily="34" charset="0"/>
              </a:rPr>
              <a:t>channel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closure</a:t>
            </a: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endParaRPr lang="tr-T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14348" y="785794"/>
            <a:ext cx="7772400" cy="4572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dirty="0" smtClean="0">
                <a:latin typeface="+mj-lt"/>
                <a:cs typeface="Arial" pitchFamily="34" charset="0"/>
              </a:rPr>
              <a:t>7. </a:t>
            </a:r>
            <a:r>
              <a:rPr lang="tr-TR" dirty="0" err="1" smtClean="0">
                <a:latin typeface="+mj-lt"/>
                <a:cs typeface="Arial" pitchFamily="34" charset="0"/>
              </a:rPr>
              <a:t>replacement</a:t>
            </a: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tr-TR" dirty="0" smtClean="0">
                <a:latin typeface="+mj-lt"/>
                <a:cs typeface="Arial" pitchFamily="34" charset="0"/>
              </a:rPr>
              <a:t>Vitamin, </a:t>
            </a:r>
            <a:r>
              <a:rPr lang="tr-TR" dirty="0" err="1" smtClean="0">
                <a:latin typeface="+mj-lt"/>
                <a:cs typeface="Arial" pitchFamily="34" charset="0"/>
              </a:rPr>
              <a:t>hormone</a:t>
            </a: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tr-TR" dirty="0" smtClean="0">
                <a:latin typeface="+mj-lt"/>
                <a:cs typeface="Arial" pitchFamily="34" charset="0"/>
              </a:rPr>
              <a:t>8. </a:t>
            </a:r>
            <a:r>
              <a:rPr lang="tr-TR" dirty="0" err="1" smtClean="0">
                <a:latin typeface="+mj-lt"/>
                <a:cs typeface="Arial" pitchFamily="34" charset="0"/>
              </a:rPr>
              <a:t>Activation</a:t>
            </a:r>
            <a:r>
              <a:rPr lang="tr-TR" dirty="0" smtClean="0">
                <a:latin typeface="+mj-lt"/>
                <a:cs typeface="Arial" pitchFamily="34" charset="0"/>
              </a:rPr>
              <a:t> of an </a:t>
            </a:r>
            <a:r>
              <a:rPr lang="tr-TR" dirty="0" err="1" smtClean="0">
                <a:latin typeface="+mj-lt"/>
                <a:cs typeface="Arial" pitchFamily="34" charset="0"/>
              </a:rPr>
              <a:t>inactive</a:t>
            </a:r>
            <a:r>
              <a:rPr lang="tr-TR" dirty="0" smtClean="0">
                <a:latin typeface="+mj-lt"/>
                <a:cs typeface="Arial" pitchFamily="34" charset="0"/>
              </a:rPr>
              <a:t> </a:t>
            </a:r>
            <a:r>
              <a:rPr lang="tr-TR" dirty="0" err="1" smtClean="0">
                <a:latin typeface="+mj-lt"/>
                <a:cs typeface="Arial" pitchFamily="34" charset="0"/>
              </a:rPr>
              <a:t>substance</a:t>
            </a: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tr-TR" dirty="0" err="1" smtClean="0">
                <a:latin typeface="+mj-lt"/>
                <a:cs typeface="Arial" pitchFamily="34" charset="0"/>
              </a:rPr>
              <a:t>Ephedrine</a:t>
            </a:r>
            <a:r>
              <a:rPr lang="tr-TR" dirty="0" smtClean="0">
                <a:latin typeface="+mj-lt"/>
                <a:cs typeface="Arial" pitchFamily="34" charset="0"/>
              </a:rPr>
              <a:t> – NE </a:t>
            </a:r>
            <a:r>
              <a:rPr lang="tr-TR" dirty="0" err="1" smtClean="0">
                <a:latin typeface="+mj-lt"/>
                <a:cs typeface="Arial" pitchFamily="34" charset="0"/>
              </a:rPr>
              <a:t>release</a:t>
            </a: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tr-TR" dirty="0" smtClean="0">
                <a:latin typeface="+mj-lt"/>
                <a:cs typeface="Arial" pitchFamily="34" charset="0"/>
              </a:rPr>
              <a:t>9. </a:t>
            </a:r>
            <a:r>
              <a:rPr lang="tr-TR" dirty="0" err="1" smtClean="0">
                <a:latin typeface="+mj-lt"/>
                <a:cs typeface="Arial" pitchFamily="34" charset="0"/>
              </a:rPr>
              <a:t>chelation</a:t>
            </a: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tr-TR" dirty="0" err="1" smtClean="0">
                <a:latin typeface="+mj-lt"/>
                <a:cs typeface="Arial" pitchFamily="34" charset="0"/>
              </a:rPr>
              <a:t>Dimerkaprol</a:t>
            </a:r>
            <a:r>
              <a:rPr lang="tr-TR" dirty="0" smtClean="0">
                <a:latin typeface="+mj-lt"/>
                <a:cs typeface="Arial" pitchFamily="34" charset="0"/>
              </a:rPr>
              <a:t> – </a:t>
            </a:r>
            <a:r>
              <a:rPr lang="tr-TR" dirty="0" err="1" smtClean="0">
                <a:latin typeface="+mj-lt"/>
                <a:cs typeface="Arial" pitchFamily="34" charset="0"/>
              </a:rPr>
              <a:t>heavy</a:t>
            </a:r>
            <a:r>
              <a:rPr lang="tr-TR" dirty="0" smtClean="0">
                <a:latin typeface="+mj-lt"/>
                <a:cs typeface="Arial" pitchFamily="34" charset="0"/>
              </a:rPr>
              <a:t> metal </a:t>
            </a:r>
            <a:r>
              <a:rPr lang="tr-TR" dirty="0" err="1" smtClean="0">
                <a:latin typeface="+mj-lt"/>
                <a:cs typeface="Arial" pitchFamily="34" charset="0"/>
              </a:rPr>
              <a:t>poisoning</a:t>
            </a: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tr-TR" dirty="0" smtClean="0">
                <a:latin typeface="+mj-lt"/>
                <a:cs typeface="Arial" pitchFamily="34" charset="0"/>
              </a:rPr>
              <a:t>10. </a:t>
            </a:r>
            <a:r>
              <a:rPr lang="tr-TR" dirty="0" err="1" smtClean="0">
                <a:latin typeface="+mj-lt"/>
                <a:cs typeface="Arial" pitchFamily="34" charset="0"/>
              </a:rPr>
              <a:t>Changing</a:t>
            </a:r>
            <a:r>
              <a:rPr lang="tr-TR" dirty="0" smtClean="0">
                <a:latin typeface="+mj-lt"/>
                <a:cs typeface="Arial" pitchFamily="34" charset="0"/>
              </a:rPr>
              <a:t> gene </a:t>
            </a:r>
            <a:r>
              <a:rPr lang="tr-TR" dirty="0" err="1" smtClean="0">
                <a:latin typeface="+mj-lt"/>
                <a:cs typeface="Arial" pitchFamily="34" charset="0"/>
              </a:rPr>
              <a:t>expression</a:t>
            </a:r>
            <a:endParaRPr lang="tr-TR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endParaRPr lang="tr-TR" dirty="0">
              <a:latin typeface="+mj-lt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Pharmacological</a:t>
            </a:r>
            <a:r>
              <a:rPr lang="tr-TR" dirty="0" smtClean="0"/>
              <a:t> </a:t>
            </a:r>
            <a:r>
              <a:rPr lang="tr-TR" dirty="0" err="1" smtClean="0"/>
              <a:t>antagonism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5013176"/>
            <a:ext cx="8229600" cy="1539616"/>
          </a:xfrm>
        </p:spPr>
        <p:txBody>
          <a:bodyPr>
            <a:normAutofit/>
          </a:bodyPr>
          <a:lstStyle/>
          <a:p>
            <a:r>
              <a:rPr lang="tr-TR" sz="2000" dirty="0" smtClean="0">
                <a:latin typeface="Arial" pitchFamily="34" charset="0"/>
                <a:cs typeface="Arial" pitchFamily="34" charset="0"/>
              </a:rPr>
              <a:t>Örn: </a:t>
            </a:r>
          </a:p>
          <a:p>
            <a:r>
              <a:rPr lang="fi-FI" sz="2000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tr-TR" sz="2000" b="1" dirty="0" err="1" smtClean="0">
                <a:latin typeface="Arial" pitchFamily="34" charset="0"/>
                <a:cs typeface="Arial" pitchFamily="34" charset="0"/>
              </a:rPr>
              <a:t>cetylcholine</a:t>
            </a:r>
            <a:r>
              <a:rPr lang="fi-FI" sz="2000" dirty="0" smtClean="0">
                <a:latin typeface="Arial" pitchFamily="34" charset="0"/>
                <a:cs typeface="Arial" pitchFamily="34" charset="0"/>
              </a:rPr>
              <a:t>……………………….. atropin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e</a:t>
            </a:r>
            <a:r>
              <a:rPr lang="fi-FI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fi-FI" sz="2000" dirty="0" smtClean="0">
                <a:latin typeface="Arial" pitchFamily="34" charset="0"/>
                <a:cs typeface="Arial" pitchFamily="34" charset="0"/>
              </a:rPr>
            </a:br>
            <a:r>
              <a:rPr lang="fi-FI" sz="2000" b="1" dirty="0" smtClean="0">
                <a:latin typeface="Arial" pitchFamily="34" charset="0"/>
                <a:cs typeface="Arial" pitchFamily="34" charset="0"/>
              </a:rPr>
              <a:t>histamin</a:t>
            </a:r>
            <a:r>
              <a:rPr lang="fi-FI" sz="2000" dirty="0" smtClean="0">
                <a:latin typeface="Arial" pitchFamily="34" charset="0"/>
                <a:cs typeface="Arial" pitchFamily="34" charset="0"/>
              </a:rPr>
              <a:t>…………………………. 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000" dirty="0" err="1" smtClean="0">
                <a:latin typeface="Arial" pitchFamily="34" charset="0"/>
                <a:cs typeface="Arial" pitchFamily="34" charset="0"/>
              </a:rPr>
              <a:t>antihistaminergics</a:t>
            </a:r>
            <a:endParaRPr lang="tr-TR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tr-TR" sz="2000" b="1" dirty="0" err="1" smtClean="0">
                <a:latin typeface="Arial" pitchFamily="34" charset="0"/>
                <a:cs typeface="Arial" pitchFamily="34" charset="0"/>
              </a:rPr>
              <a:t>norepinephrine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………………………</a:t>
            </a:r>
            <a:r>
              <a:rPr lang="tr-TR" sz="2000" dirty="0" err="1" smtClean="0">
                <a:latin typeface="Arial" pitchFamily="34" charset="0"/>
                <a:cs typeface="Arial" pitchFamily="34" charset="0"/>
              </a:rPr>
              <a:t>phenoxybenzamine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Pharmacokinetic</a:t>
            </a:r>
            <a:r>
              <a:rPr lang="tr-TR" dirty="0" smtClean="0"/>
              <a:t> </a:t>
            </a:r>
            <a:r>
              <a:rPr lang="tr-TR" dirty="0" err="1" smtClean="0"/>
              <a:t>interactions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2448272"/>
          </a:xfrm>
        </p:spPr>
        <p:txBody>
          <a:bodyPr>
            <a:normAutofit fontScale="92500" lnSpcReduction="10000"/>
          </a:bodyPr>
          <a:lstStyle/>
          <a:p>
            <a:r>
              <a:rPr lang="tr-TR" dirty="0" err="1" smtClean="0"/>
              <a:t>Therapeutic</a:t>
            </a:r>
            <a:r>
              <a:rPr lang="tr-TR" dirty="0" smtClean="0"/>
              <a:t> </a:t>
            </a:r>
            <a:r>
              <a:rPr lang="tr-TR" dirty="0" err="1" smtClean="0"/>
              <a:t>index</a:t>
            </a:r>
            <a:r>
              <a:rPr lang="tr-TR" dirty="0" smtClean="0"/>
              <a:t> </a:t>
            </a:r>
            <a:r>
              <a:rPr lang="tr-TR" dirty="0" err="1" smtClean="0"/>
              <a:t>narrow</a:t>
            </a:r>
            <a:r>
              <a:rPr lang="tr-TR" dirty="0" smtClean="0"/>
              <a:t> (</a:t>
            </a:r>
            <a:r>
              <a:rPr lang="tr-TR" dirty="0" err="1" smtClean="0"/>
              <a:t>digoxin</a:t>
            </a:r>
            <a:r>
              <a:rPr lang="tr-TR" dirty="0" smtClean="0"/>
              <a:t>, </a:t>
            </a:r>
            <a:r>
              <a:rPr lang="tr-TR" dirty="0" err="1" smtClean="0"/>
              <a:t>lithium</a:t>
            </a:r>
            <a:r>
              <a:rPr lang="tr-TR" dirty="0" smtClean="0"/>
              <a:t>, </a:t>
            </a:r>
            <a:r>
              <a:rPr lang="tr-TR" dirty="0" err="1" smtClean="0"/>
              <a:t>warfarin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Dose</a:t>
            </a:r>
            <a:r>
              <a:rPr lang="tr-TR" dirty="0" smtClean="0"/>
              <a:t> </a:t>
            </a:r>
            <a:r>
              <a:rPr lang="tr-TR" dirty="0" err="1" smtClean="0"/>
              <a:t>concentration</a:t>
            </a:r>
            <a:r>
              <a:rPr lang="tr-TR" dirty="0" smtClean="0"/>
              <a:t> </a:t>
            </a:r>
            <a:r>
              <a:rPr lang="tr-TR" dirty="0" err="1" smtClean="0"/>
              <a:t>curve</a:t>
            </a:r>
            <a:r>
              <a:rPr lang="tr-TR" dirty="0" smtClean="0"/>
              <a:t> </a:t>
            </a:r>
            <a:r>
              <a:rPr lang="tr-TR" dirty="0" err="1" smtClean="0"/>
              <a:t>steep</a:t>
            </a:r>
            <a:endParaRPr lang="tr-TR" dirty="0" smtClean="0"/>
          </a:p>
          <a:p>
            <a:r>
              <a:rPr lang="tr-TR" dirty="0" err="1" smtClean="0"/>
              <a:t>Hepatic</a:t>
            </a:r>
            <a:r>
              <a:rPr lang="tr-TR" dirty="0" smtClean="0"/>
              <a:t> </a:t>
            </a:r>
            <a:r>
              <a:rPr lang="tr-TR" dirty="0" err="1" smtClean="0"/>
              <a:t>metabolism</a:t>
            </a:r>
            <a:r>
              <a:rPr lang="tr-TR" dirty="0" smtClean="0"/>
              <a:t> </a:t>
            </a:r>
            <a:r>
              <a:rPr lang="tr-TR" dirty="0" err="1" smtClean="0"/>
              <a:t>easily</a:t>
            </a:r>
            <a:r>
              <a:rPr lang="tr-TR" dirty="0" smtClean="0"/>
              <a:t> </a:t>
            </a:r>
            <a:r>
              <a:rPr lang="tr-TR" dirty="0" err="1" smtClean="0"/>
              <a:t>saturated</a:t>
            </a:r>
            <a:r>
              <a:rPr lang="tr-TR" dirty="0" smtClean="0"/>
              <a:t> (</a:t>
            </a:r>
            <a:r>
              <a:rPr lang="tr-TR" dirty="0" err="1" smtClean="0"/>
              <a:t>theophylline</a:t>
            </a:r>
            <a:r>
              <a:rPr lang="tr-TR" dirty="0" smtClean="0"/>
              <a:t>, </a:t>
            </a:r>
            <a:r>
              <a:rPr lang="tr-TR" dirty="0" err="1" smtClean="0"/>
              <a:t>fenitoin</a:t>
            </a:r>
            <a:r>
              <a:rPr lang="tr-TR" dirty="0" smtClean="0"/>
              <a:t>)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Serious</a:t>
            </a:r>
            <a:r>
              <a:rPr lang="tr-TR" dirty="0" smtClean="0"/>
              <a:t> </a:t>
            </a:r>
            <a:r>
              <a:rPr lang="tr-TR" dirty="0" err="1" smtClean="0"/>
              <a:t>liver</a:t>
            </a:r>
            <a:r>
              <a:rPr lang="tr-TR" dirty="0" smtClean="0"/>
              <a:t> and </a:t>
            </a:r>
            <a:r>
              <a:rPr lang="tr-TR" dirty="0" err="1" smtClean="0"/>
              <a:t>kidney</a:t>
            </a:r>
            <a:r>
              <a:rPr lang="tr-TR" dirty="0" smtClean="0"/>
              <a:t> </a:t>
            </a:r>
            <a:r>
              <a:rPr lang="tr-TR" dirty="0" err="1" smtClean="0"/>
              <a:t>diseases</a:t>
            </a:r>
            <a:endParaRPr lang="tr-TR" dirty="0" smtClean="0"/>
          </a:p>
          <a:p>
            <a:r>
              <a:rPr lang="tr-TR" dirty="0" err="1" smtClean="0"/>
              <a:t>Elderly</a:t>
            </a:r>
            <a:r>
              <a:rPr lang="tr-TR" dirty="0" smtClean="0"/>
              <a:t> </a:t>
            </a:r>
            <a:r>
              <a:rPr lang="tr-TR" dirty="0" err="1" smtClean="0"/>
              <a:t>patients</a:t>
            </a:r>
            <a:endParaRPr lang="tr-TR" dirty="0" smtClean="0"/>
          </a:p>
          <a:p>
            <a:r>
              <a:rPr lang="tr-TR" dirty="0" err="1" smtClean="0"/>
              <a:t>Serious</a:t>
            </a:r>
            <a:r>
              <a:rPr lang="tr-TR" dirty="0" smtClean="0"/>
              <a:t> </a:t>
            </a:r>
            <a:r>
              <a:rPr lang="tr-TR" dirty="0" err="1" smtClean="0"/>
              <a:t>diseases</a:t>
            </a:r>
            <a:r>
              <a:rPr lang="tr-TR" dirty="0" smtClean="0"/>
              <a:t> (</a:t>
            </a:r>
            <a:r>
              <a:rPr lang="tr-TR" dirty="0" err="1" smtClean="0"/>
              <a:t>heart</a:t>
            </a:r>
            <a:r>
              <a:rPr lang="tr-TR" dirty="0" smtClean="0"/>
              <a:t> </a:t>
            </a:r>
            <a:r>
              <a:rPr lang="tr-TR" dirty="0" err="1" smtClean="0"/>
              <a:t>failure</a:t>
            </a:r>
            <a:r>
              <a:rPr lang="tr-TR" dirty="0" smtClean="0"/>
              <a:t>, </a:t>
            </a:r>
            <a:r>
              <a:rPr lang="tr-TR" dirty="0" err="1" smtClean="0"/>
              <a:t>anemia</a:t>
            </a:r>
            <a:r>
              <a:rPr lang="tr-TR" dirty="0" smtClean="0"/>
              <a:t>, </a:t>
            </a:r>
            <a:r>
              <a:rPr lang="tr-TR" dirty="0" err="1" smtClean="0"/>
              <a:t>pneumonia</a:t>
            </a:r>
            <a:r>
              <a:rPr lang="tr-TR" dirty="0" smtClean="0"/>
              <a:t>…)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8333</TotalTime>
  <Words>1047</Words>
  <Application>Microsoft Office PowerPoint</Application>
  <PresentationFormat>Ekran Gösterisi (4:3)</PresentationFormat>
  <Paragraphs>219</Paragraphs>
  <Slides>53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53</vt:i4>
      </vt:variant>
    </vt:vector>
  </HeadingPairs>
  <TitlesOfParts>
    <vt:vector size="54" baseType="lpstr">
      <vt:lpstr>Ofis Teması</vt:lpstr>
      <vt:lpstr>Pharmaceutical interactions</vt:lpstr>
      <vt:lpstr>Pharmacodynamic interactions</vt:lpstr>
      <vt:lpstr>Slayt 3</vt:lpstr>
      <vt:lpstr>Chemical antagonism</vt:lpstr>
      <vt:lpstr>Physiological antagonism</vt:lpstr>
      <vt:lpstr>Pharmacological antagonism</vt:lpstr>
      <vt:lpstr>Pharmacokinetic interactions</vt:lpstr>
      <vt:lpstr>Slayt 8</vt:lpstr>
      <vt:lpstr>Slayt 9</vt:lpstr>
      <vt:lpstr>Slayt 10</vt:lpstr>
      <vt:lpstr>Interaction related to absorbtion</vt:lpstr>
      <vt:lpstr>Interactions related to p-glycoprotein and CYP3A</vt:lpstr>
      <vt:lpstr>Slayt 13</vt:lpstr>
      <vt:lpstr>Slayt 14</vt:lpstr>
      <vt:lpstr>Slayt 15</vt:lpstr>
      <vt:lpstr>Slayt 16</vt:lpstr>
      <vt:lpstr>Slayt 17</vt:lpstr>
      <vt:lpstr>Slayt 18</vt:lpstr>
      <vt:lpstr>The factors that change the drug effect</vt:lpstr>
      <vt:lpstr>Slayt 20</vt:lpstr>
      <vt:lpstr>Slayt 21</vt:lpstr>
      <vt:lpstr>Slayt 22</vt:lpstr>
      <vt:lpstr>2.Age</vt:lpstr>
      <vt:lpstr>Slayt 24</vt:lpstr>
      <vt:lpstr>Slayt 25</vt:lpstr>
      <vt:lpstr>Slayt 26</vt:lpstr>
      <vt:lpstr>Slayt 27</vt:lpstr>
      <vt:lpstr>Slayt 28</vt:lpstr>
      <vt:lpstr>Slayt 29</vt:lpstr>
      <vt:lpstr>Slayt 30</vt:lpstr>
      <vt:lpstr>Slayt 31</vt:lpstr>
      <vt:lpstr>Slayt 32</vt:lpstr>
      <vt:lpstr>3.Decreased absorbtion and diseases of elimination organs </vt:lpstr>
      <vt:lpstr>Slayt 34</vt:lpstr>
      <vt:lpstr>5. Administration route </vt:lpstr>
      <vt:lpstr>6. Administration time, circadien rythm and other biorythms</vt:lpstr>
      <vt:lpstr>Slayt 37</vt:lpstr>
      <vt:lpstr>7. Enviroment and diet</vt:lpstr>
      <vt:lpstr>8.Genetic factors</vt:lpstr>
      <vt:lpstr>9. Diseases or special conditions</vt:lpstr>
      <vt:lpstr>10. Other </vt:lpstr>
      <vt:lpstr>11. Biological Variabilities</vt:lpstr>
      <vt:lpstr>12. Chirality</vt:lpstr>
      <vt:lpstr>13. Tolerance, tachyphylaxis, desensitization</vt:lpstr>
      <vt:lpstr>TOLERANCE</vt:lpstr>
      <vt:lpstr>Slayt 46</vt:lpstr>
      <vt:lpstr>Slayt 47</vt:lpstr>
      <vt:lpstr>14.Mood and social life 15.concominant drugs</vt:lpstr>
      <vt:lpstr>16.Plasebo</vt:lpstr>
      <vt:lpstr>Compliance</vt:lpstr>
      <vt:lpstr>Mechanism of effect of drugs</vt:lpstr>
      <vt:lpstr>Slayt 52</vt:lpstr>
      <vt:lpstr>Slayt 53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ebru</dc:creator>
  <cp:lastModifiedBy>ebru</cp:lastModifiedBy>
  <cp:revision>450</cp:revision>
  <dcterms:created xsi:type="dcterms:W3CDTF">2016-09-26T08:55:45Z</dcterms:created>
  <dcterms:modified xsi:type="dcterms:W3CDTF">2019-12-11T08:31:02Z</dcterms:modified>
</cp:coreProperties>
</file>