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4" r:id="rId3"/>
    <p:sldId id="337" r:id="rId4"/>
    <p:sldId id="325" r:id="rId5"/>
    <p:sldId id="326" r:id="rId6"/>
    <p:sldId id="328" r:id="rId7"/>
    <p:sldId id="330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icey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B0B1-BEF2-4B2E-A81B-47F6AA2B0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Синтаксис </a:t>
            </a:r>
            <a:r>
              <a:rPr lang="tr-TR" dirty="0"/>
              <a:t>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8CD69-D3F2-4000-8667-1A55860AC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Единственное и множественное число сказуемого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81809"/>
            <a:ext cx="9766852" cy="3985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Выбор правильной формы числа сказуемого – трудная задача, если в составе подлежащего имеются слова, указывающие на количество или совокупность предметов. Среди таких слов:</a:t>
            </a:r>
          </a:p>
          <a:p>
            <a:endParaRPr lang="ru-RU" b="1" dirty="0"/>
          </a:p>
          <a:p>
            <a:r>
              <a:rPr lang="ru-RU" dirty="0"/>
              <a:t>собирательные существительные (напр. большинство),</a:t>
            </a:r>
          </a:p>
          <a:p>
            <a:r>
              <a:rPr lang="ru-RU" dirty="0"/>
              <a:t>количественные числительные (пять, двадцать),</a:t>
            </a:r>
          </a:p>
          <a:p>
            <a:r>
              <a:rPr lang="ru-RU" dirty="0"/>
              <a:t>собирательные числительные (двое, трое, пятеро),</a:t>
            </a:r>
          </a:p>
          <a:p>
            <a:r>
              <a:rPr lang="ru-RU" dirty="0"/>
              <a:t>счетные существительные (тысяча, миллион, миллиард),</a:t>
            </a:r>
          </a:p>
          <a:p>
            <a:r>
              <a:rPr lang="ru-RU" dirty="0"/>
              <a:t>слова, обозначающие приблизительное количество (более десятка, менее пятидесяти, несколько),</a:t>
            </a:r>
          </a:p>
          <a:p>
            <a:r>
              <a:rPr lang="ru-RU" dirty="0"/>
              <a:t>счетные местоименные наречия (много, столько, сколько),</a:t>
            </a:r>
          </a:p>
          <a:p>
            <a:r>
              <a:rPr lang="ru-RU" dirty="0"/>
              <a:t>существительные со значением определенного (тройка, пара, сотня) и неопределенного (масса, уйма) количества, существительные с первой частью пол- (полгода, полдома),</a:t>
            </a:r>
          </a:p>
          <a:p>
            <a:r>
              <a:rPr lang="ru-RU" dirty="0"/>
              <a:t>сочетания типа брат с сестрой.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9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Единственное и множественное число сказуемого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81809"/>
            <a:ext cx="9766852" cy="398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Выбор правильной формы сказуемого осложняется тем, что опорное слово подлежащего (ряд, большинство, множество и т. п.), представляя собой существительное в форме единственного числа,  фактически означает множество предметов или явлений как совокупность. В этой связи появляются две возможности для согласования сказуемого:</a:t>
            </a:r>
          </a:p>
          <a:p>
            <a:pPr marL="0" indent="0">
              <a:buNone/>
            </a:pPr>
            <a:r>
              <a:rPr lang="ru-RU" b="1" dirty="0"/>
              <a:t>формально-грамматическое согласование</a:t>
            </a:r>
            <a:r>
              <a:rPr lang="ru-RU" dirty="0"/>
              <a:t>: сказуемое принимает такую же грамматическую форму, как и подлежащее; большинство граждан проголосовало за нового президента («большинство» и «проголосовало» – единственное число, средний род); ряд пользователей отказался от платной услуги («ряд» и «отказался» – единственное число, мужской род);</a:t>
            </a:r>
          </a:p>
          <a:p>
            <a:pPr marL="0" indent="0">
              <a:buNone/>
            </a:pPr>
            <a:r>
              <a:rPr lang="ru-RU" b="1" dirty="0"/>
              <a:t>согласование по смыслу:</a:t>
            </a:r>
            <a:r>
              <a:rPr lang="ru-RU" dirty="0"/>
              <a:t> сказуемое принимает форму множественного числа, поскольку подлежащее обозначает множество предметов или явлений: большинство граждан проголосовали за нового президента, ряд пользователей отказались от платной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64137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Единственное и множественное число сказуемого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81809"/>
            <a:ext cx="9766852" cy="398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современном русском языке формально-грамматическое согласование сказуемого и согласование по смыслу конкурируют, и в большинстве случаев (но не всегда!) формы единственного и множественного числа сказуемого взаимозаменяемы.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Формальное согласование рода и числа сказуемого требуется, если собирательное существительное не имеет при себе зависимых слов, а также если в составе подлежащего нет существительных в форме множественного числа: За принятие постановления проголосовало большинство, меньшинство было против; Подавляющее большинство парламента проголосовало против принятия закона; Часть населения безграмотна.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Единственное и множественное число сказуемого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81809"/>
            <a:ext cx="9766852" cy="398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Согласование по смыслу предпочтительно: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если между подлежащим и сказуемым располагаются другие члены предложения: Множество замечаний по содержанию диссертации и оформлению библиографии были высказаны молодому аспиранту;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2) если при подлежащем имеется последующее определение в форме множественного числа, выраженное причастным оборотом или придаточным предложением со словом которые: Часть средств, вырученных от продажи книги, пойдут на содержание больниц; Часть средств, которые будут выручены от продажи книг, пойдут на содержание больниц;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8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Единственное и множественное число сказуемого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81809"/>
            <a:ext cx="9766852" cy="398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Согласование по смыслу предпочтительно:</a:t>
            </a:r>
          </a:p>
          <a:p>
            <a:pPr marL="0" indent="0">
              <a:buNone/>
            </a:pPr>
            <a:r>
              <a:rPr lang="ru-RU" dirty="0"/>
              <a:t>3) если нужно подчеркнуть раздельность действий каждого действующего лица, называемого подлежащим, а также подчеркнуть активность действующих лиц: Ряд сотрудников нашей организации выступили с инициативой; ср.: В прошлом году было построено множество дорог.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4) если сказуемых – несколько: Ряд учеников не считают выполнение домашних заданий необходимым и приходят на урок неподготовленными.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5) если в составе сказуемого есть существительное или прилагательное в форме множественного числа: Большинство домов в этой деревне были деревянными.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3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1D1D-5D66-4DB7-A70C-9CE2B2CC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4704"/>
          </a:xfrm>
        </p:spPr>
        <p:txBody>
          <a:bodyPr/>
          <a:lstStyle/>
          <a:p>
            <a:r>
              <a:rPr lang="tr-TR" dirty="0"/>
              <a:t>Kaynakça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E66-6187-4CB0-8599-77BFBBA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784"/>
            <a:ext cx="9601200" cy="3988904"/>
          </a:xfrm>
        </p:spPr>
        <p:txBody>
          <a:bodyPr>
            <a:normAutofit/>
          </a:bodyPr>
          <a:lstStyle/>
          <a:p>
            <a:r>
              <a:rPr lang="tr-TR" dirty="0" err="1"/>
              <a:t>Nenkova</a:t>
            </a:r>
            <a:r>
              <a:rPr lang="tr-TR" dirty="0"/>
              <a:t>, T. </a:t>
            </a:r>
            <a:r>
              <a:rPr lang="tr-TR" dirty="0" err="1"/>
              <a:t>Praktiçeskaya</a:t>
            </a:r>
            <a:r>
              <a:rPr lang="tr-TR" dirty="0"/>
              <a:t> </a:t>
            </a:r>
            <a:r>
              <a:rPr lang="tr-TR" dirty="0" err="1"/>
              <a:t>grammatika</a:t>
            </a:r>
            <a:r>
              <a:rPr lang="tr-TR" dirty="0"/>
              <a:t> </a:t>
            </a:r>
            <a:r>
              <a:rPr lang="tr-TR" dirty="0" err="1"/>
              <a:t>russkogo</a:t>
            </a:r>
            <a:r>
              <a:rPr lang="tr-TR" dirty="0"/>
              <a:t> </a:t>
            </a:r>
            <a:r>
              <a:rPr lang="tr-TR" dirty="0" err="1"/>
              <a:t>yazıka</a:t>
            </a:r>
            <a:r>
              <a:rPr lang="tr-TR" dirty="0"/>
              <a:t>, </a:t>
            </a:r>
            <a:r>
              <a:rPr lang="tr-TR" dirty="0" err="1"/>
              <a:t>Veles</a:t>
            </a:r>
            <a:r>
              <a:rPr lang="tr-TR" dirty="0"/>
              <a:t>, Sofya, 2002.</a:t>
            </a:r>
          </a:p>
          <a:p>
            <a:r>
              <a:rPr lang="tr-TR" dirty="0" err="1"/>
              <a:t>Lekant</a:t>
            </a:r>
            <a:r>
              <a:rPr lang="tr-TR" dirty="0"/>
              <a:t>, P.A. </a:t>
            </a:r>
            <a:r>
              <a:rPr lang="tr-TR" dirty="0" err="1"/>
              <a:t>v.d</a:t>
            </a:r>
            <a:r>
              <a:rPr lang="tr-TR" dirty="0"/>
              <a:t>. </a:t>
            </a:r>
            <a:r>
              <a:rPr lang="tr-TR" dirty="0" err="1"/>
              <a:t>Sovremennıy</a:t>
            </a:r>
            <a:r>
              <a:rPr lang="tr-TR" dirty="0"/>
              <a:t> </a:t>
            </a:r>
            <a:r>
              <a:rPr lang="tr-TR" dirty="0" err="1"/>
              <a:t>russkiy</a:t>
            </a:r>
            <a:r>
              <a:rPr lang="tr-TR" dirty="0"/>
              <a:t> yazık, </a:t>
            </a:r>
            <a:r>
              <a:rPr lang="tr-TR" dirty="0" err="1"/>
              <a:t>Drofa</a:t>
            </a:r>
            <a:r>
              <a:rPr lang="tr-TR" dirty="0"/>
              <a:t>, </a:t>
            </a:r>
            <a:r>
              <a:rPr lang="tr-TR" dirty="0" err="1"/>
              <a:t>Moskva</a:t>
            </a:r>
            <a:r>
              <a:rPr lang="tr-TR" dirty="0"/>
              <a:t>, 2001.</a:t>
            </a:r>
          </a:p>
          <a:p>
            <a:r>
              <a:rPr lang="tr-TR" dirty="0" err="1"/>
              <a:t>İvanova</a:t>
            </a:r>
            <a:r>
              <a:rPr lang="tr-TR" dirty="0"/>
              <a:t>, İ.S. </a:t>
            </a:r>
            <a:r>
              <a:rPr lang="tr-TR" dirty="0" err="1"/>
              <a:t>v.d</a:t>
            </a:r>
            <a:r>
              <a:rPr lang="tr-TR" dirty="0"/>
              <a:t>. </a:t>
            </a:r>
            <a:r>
              <a:rPr lang="tr-TR" dirty="0" err="1"/>
              <a:t>Sintaksis</a:t>
            </a:r>
            <a:r>
              <a:rPr lang="tr-TR" dirty="0"/>
              <a:t>, </a:t>
            </a:r>
            <a:r>
              <a:rPr lang="tr-TR" dirty="0" err="1"/>
              <a:t>Zlatoust</a:t>
            </a:r>
            <a:r>
              <a:rPr lang="tr-TR" dirty="0"/>
              <a:t>, </a:t>
            </a:r>
            <a:r>
              <a:rPr lang="tr-TR" dirty="0" err="1"/>
              <a:t>Sankt</a:t>
            </a:r>
            <a:r>
              <a:rPr lang="tr-TR" dirty="0"/>
              <a:t>-Petersburg, 2018.</a:t>
            </a:r>
          </a:p>
          <a:p>
            <a:r>
              <a:rPr lang="tr-TR" dirty="0" err="1"/>
              <a:t>Veliçko</a:t>
            </a:r>
            <a:r>
              <a:rPr lang="tr-TR" dirty="0"/>
              <a:t>, A.V. </a:t>
            </a:r>
            <a:r>
              <a:rPr lang="tr-TR" dirty="0" err="1"/>
              <a:t>v.d</a:t>
            </a:r>
            <a:r>
              <a:rPr lang="tr-TR" dirty="0"/>
              <a:t>. </a:t>
            </a:r>
            <a:r>
              <a:rPr lang="tr-TR" dirty="0" err="1"/>
              <a:t>Kniga</a:t>
            </a:r>
            <a:r>
              <a:rPr lang="tr-TR" dirty="0"/>
              <a:t> o </a:t>
            </a:r>
            <a:r>
              <a:rPr lang="tr-TR" dirty="0" err="1"/>
              <a:t>grammatike</a:t>
            </a:r>
            <a:r>
              <a:rPr lang="tr-TR" dirty="0"/>
              <a:t>, </a:t>
            </a:r>
            <a:r>
              <a:rPr lang="tr-TR" dirty="0" err="1"/>
              <a:t>Zlatoust</a:t>
            </a:r>
            <a:r>
              <a:rPr lang="tr-TR" dirty="0"/>
              <a:t>, </a:t>
            </a:r>
            <a:r>
              <a:rPr lang="tr-TR" dirty="0" err="1"/>
              <a:t>Sankt</a:t>
            </a:r>
            <a:r>
              <a:rPr lang="tr-TR" dirty="0"/>
              <a:t>-Petersburg, 2018.</a:t>
            </a:r>
          </a:p>
          <a:p>
            <a:r>
              <a:rPr lang="tr-TR" dirty="0" err="1"/>
              <a:t>Babaytseva</a:t>
            </a:r>
            <a:r>
              <a:rPr lang="tr-TR" dirty="0"/>
              <a:t>, V.V. </a:t>
            </a:r>
            <a:r>
              <a:rPr lang="tr-TR" dirty="0" err="1"/>
              <a:t>v.d</a:t>
            </a:r>
            <a:r>
              <a:rPr lang="tr-TR" dirty="0"/>
              <a:t>. </a:t>
            </a:r>
            <a:r>
              <a:rPr lang="tr-TR" dirty="0" err="1"/>
              <a:t>Russkiy</a:t>
            </a:r>
            <a:r>
              <a:rPr lang="tr-TR" dirty="0"/>
              <a:t> yazık, </a:t>
            </a:r>
            <a:r>
              <a:rPr lang="tr-TR" dirty="0" err="1"/>
              <a:t>Drofa</a:t>
            </a:r>
            <a:r>
              <a:rPr lang="tr-TR" dirty="0"/>
              <a:t>, </a:t>
            </a:r>
            <a:r>
              <a:rPr lang="tr-TR" dirty="0" err="1"/>
              <a:t>Moskva</a:t>
            </a:r>
            <a:r>
              <a:rPr lang="tr-TR" dirty="0"/>
              <a:t>, 2010.</a:t>
            </a:r>
          </a:p>
          <a:p>
            <a:r>
              <a:rPr lang="tr-TR" dirty="0" err="1"/>
              <a:t>Rozental</a:t>
            </a:r>
            <a:r>
              <a:rPr lang="tr-TR" dirty="0"/>
              <a:t>, D.E. </a:t>
            </a:r>
            <a:r>
              <a:rPr lang="tr-TR" dirty="0" err="1"/>
              <a:t>v.d</a:t>
            </a:r>
            <a:r>
              <a:rPr lang="tr-TR" dirty="0"/>
              <a:t>. </a:t>
            </a:r>
            <a:r>
              <a:rPr lang="tr-TR" dirty="0" err="1"/>
              <a:t>Sovremennıy</a:t>
            </a:r>
            <a:r>
              <a:rPr lang="tr-TR" dirty="0"/>
              <a:t> </a:t>
            </a:r>
            <a:r>
              <a:rPr lang="tr-TR" dirty="0" err="1"/>
              <a:t>russkiy</a:t>
            </a:r>
            <a:r>
              <a:rPr lang="tr-TR" dirty="0"/>
              <a:t> yazık, </a:t>
            </a:r>
            <a:r>
              <a:rPr lang="tr-TR" dirty="0" err="1"/>
              <a:t>Ayris-Press</a:t>
            </a:r>
            <a:r>
              <a:rPr lang="tr-TR" dirty="0"/>
              <a:t>: </a:t>
            </a:r>
            <a:r>
              <a:rPr lang="tr-TR" dirty="0" err="1"/>
              <a:t>Moskva</a:t>
            </a:r>
            <a:r>
              <a:rPr lang="tr-TR" dirty="0"/>
              <a:t>, 2004.</a:t>
            </a:r>
            <a:endParaRPr lang="ru-RU" dirty="0"/>
          </a:p>
          <a:p>
            <a:r>
              <a:rPr lang="tr-TR" dirty="0" err="1"/>
              <a:t>Skoblikova</a:t>
            </a:r>
            <a:r>
              <a:rPr lang="tr-TR" dirty="0"/>
              <a:t>, Ye.S.,</a:t>
            </a:r>
            <a:r>
              <a:rPr lang="tr-TR" dirty="0" err="1"/>
              <a:t>Sovremennıy</a:t>
            </a:r>
            <a:r>
              <a:rPr lang="tr-TR" dirty="0"/>
              <a:t> </a:t>
            </a:r>
            <a:r>
              <a:rPr lang="tr-TR" dirty="0" err="1"/>
              <a:t>russkiy</a:t>
            </a:r>
            <a:r>
              <a:rPr lang="tr-TR" dirty="0"/>
              <a:t> yazık. </a:t>
            </a:r>
            <a:r>
              <a:rPr lang="tr-TR" dirty="0" err="1"/>
              <a:t>Sintaksis</a:t>
            </a:r>
            <a:r>
              <a:rPr lang="tr-TR" dirty="0"/>
              <a:t> </a:t>
            </a:r>
            <a:r>
              <a:rPr lang="tr-TR" dirty="0" err="1"/>
              <a:t>slojnogopredlojeniya</a:t>
            </a:r>
            <a:r>
              <a:rPr lang="tr-TR" dirty="0"/>
              <a:t>, </a:t>
            </a:r>
            <a:r>
              <a:rPr lang="tr-TR" dirty="0" err="1"/>
              <a:t>Flinta</a:t>
            </a:r>
            <a:r>
              <a:rPr lang="tr-TR" dirty="0"/>
              <a:t>, </a:t>
            </a:r>
            <a:r>
              <a:rPr lang="tr-TR" dirty="0" err="1"/>
              <a:t>Moskva</a:t>
            </a:r>
            <a:r>
              <a:rPr lang="tr-TR" dirty="0"/>
              <a:t>, 2006.</a:t>
            </a:r>
            <a:endParaRPr lang="ru-RU" dirty="0"/>
          </a:p>
          <a:p>
            <a:r>
              <a:rPr lang="en-US" dirty="0">
                <a:hlinkClick r:id="rId2"/>
              </a:rPr>
              <a:t>https://licey.net/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5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Цельные словосочетания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1313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en-US" dirty="0"/>
          </a:p>
        </p:txBody>
      </p:sp>
      <p:pic>
        <p:nvPicPr>
          <p:cNvPr id="1026" name="Picture 2" descr="Типы связи слов в словосочетании">
            <a:extLst>
              <a:ext uri="{FF2B5EF4-FFF2-40B4-BE49-F238E27FC236}">
                <a16:creationId xmlns:a16="http://schemas.microsoft.com/office/drawing/2014/main" id="{C5990A8C-93AD-442E-A9DB-C39F69BB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38" y="1563757"/>
            <a:ext cx="6599583" cy="4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5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F9BB-576D-4812-AAE6-638CC694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30E90-2A24-4A73-AD2B-AC90B1263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5" y="58211"/>
            <a:ext cx="9069385" cy="67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0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Цельные словосочетания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1313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B8252-F98D-40A4-B32B-8F7544FE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1563757"/>
            <a:ext cx="6546574" cy="49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1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1313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4784B-6936-4991-AE0C-E21EE912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69" y="733892"/>
            <a:ext cx="8047383" cy="53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Фразеологизмы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131365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Смысл этих выражений не выводится из значений слов, которые их составляют.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Такие сочетания слов называют устойчивыми.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Устойчивые выражения слов называют фразеологизмами.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В них нельзя заменить или пропустить какое – либо слово, иначе изменится смысл: ни свет ни заря, прикусил язык.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Когда мы объясняем значение устойчивых сочетаний, мы имеем ввиду смысл всего выражения в целом, а не отдельных слов.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6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Фразеологизмы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56522"/>
            <a:ext cx="9601200" cy="4131365"/>
          </a:xfrm>
        </p:spPr>
        <p:txBody>
          <a:bodyPr/>
          <a:lstStyle/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Водить за нос (обманывать).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Льёт как из ведра (проливной дождь).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Бить баклуши (ничего не делать).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Все эти словосочетания имеют переносное значение. Они означают не то, что есть на самом деле.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Водить за нос – обманывать.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Льёт как из ведра – проливной дождь.</a:t>
            </a:r>
          </a:p>
          <a:p>
            <a:pPr algn="l"/>
            <a:r>
              <a:rPr lang="ru-RU" b="0" dirty="0">
                <a:solidFill>
                  <a:srgbClr val="1D1D1B"/>
                </a:solidFill>
                <a:effectLst/>
                <a:latin typeface="robotoregular"/>
              </a:rPr>
              <a:t>Бить баклуши – ничего не делать.</a:t>
            </a:r>
          </a:p>
        </p:txBody>
      </p:sp>
    </p:spTree>
    <p:extLst>
      <p:ext uri="{BB962C8B-B14F-4D97-AF65-F5344CB8AC3E}">
        <p14:creationId xmlns:p14="http://schemas.microsoft.com/office/powerpoint/2010/main" val="260967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Разбор словосочетаний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AE15-54EB-45A7-9880-69ED1DD3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1313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BA798-554E-4289-AB15-BB158500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35" y="1563757"/>
            <a:ext cx="6586330" cy="49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F63-A9E9-4CE4-9477-A4E99BD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ru-RU" dirty="0"/>
              <a:t>Проанализируйте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C9196-9DF2-4348-B428-0357942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3757"/>
            <a:ext cx="9601200" cy="4303643"/>
          </a:xfrm>
        </p:spPr>
        <p:txBody>
          <a:bodyPr/>
          <a:lstStyle/>
          <a:p>
            <a:r>
              <a:rPr lang="ru-RU" dirty="0"/>
              <a:t>Погнаться за двумя зайцами</a:t>
            </a:r>
          </a:p>
          <a:p>
            <a:r>
              <a:rPr lang="ru-RU" dirty="0"/>
              <a:t>Обещать золотые горы</a:t>
            </a:r>
          </a:p>
          <a:p>
            <a:r>
              <a:rPr lang="ru-RU" dirty="0"/>
              <a:t>Кто-то из учеников</a:t>
            </a:r>
          </a:p>
          <a:p>
            <a:r>
              <a:rPr lang="ru-RU" dirty="0"/>
              <a:t>Много студентов</a:t>
            </a:r>
          </a:p>
          <a:p>
            <a:r>
              <a:rPr lang="ru-RU" dirty="0"/>
              <a:t>Тысячи людей</a:t>
            </a:r>
          </a:p>
          <a:p>
            <a:r>
              <a:rPr lang="ru-RU" dirty="0"/>
              <a:t>Громко говорить</a:t>
            </a:r>
          </a:p>
          <a:p>
            <a:r>
              <a:rPr lang="ru-RU" dirty="0"/>
              <a:t>Любить читать</a:t>
            </a:r>
          </a:p>
          <a:p>
            <a:r>
              <a:rPr lang="ru-RU" dirty="0"/>
              <a:t>Выбросить из головы</a:t>
            </a:r>
          </a:p>
          <a:p>
            <a:r>
              <a:rPr lang="ru-RU" dirty="0"/>
              <a:t>Блины со сметаной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01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1763</TotalTime>
  <Words>839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Franklin Gothic Book</vt:lpstr>
      <vt:lpstr>robotoregular</vt:lpstr>
      <vt:lpstr>Crop</vt:lpstr>
      <vt:lpstr>Синтаксис I</vt:lpstr>
      <vt:lpstr>Цельные словосочетания</vt:lpstr>
      <vt:lpstr>PowerPoint Presentation</vt:lpstr>
      <vt:lpstr>Цельные словосочетания</vt:lpstr>
      <vt:lpstr>PowerPoint Presentation</vt:lpstr>
      <vt:lpstr>Фразеологизмы</vt:lpstr>
      <vt:lpstr>Фразеологизмы</vt:lpstr>
      <vt:lpstr>Разбор словосочетаний</vt:lpstr>
      <vt:lpstr>Проанализируйте </vt:lpstr>
      <vt:lpstr>Единственное и множественное число сказуемого</vt:lpstr>
      <vt:lpstr>Единственное и множественное число сказуемого</vt:lpstr>
      <vt:lpstr>Единственное и множественное число сказуемого</vt:lpstr>
      <vt:lpstr>Единственное и множественное число сказуемого</vt:lpstr>
      <vt:lpstr>Единственное и множественное число сказуемого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Синтаксис II</dc:title>
  <dc:creator>asus</dc:creator>
  <cp:lastModifiedBy>Zulfiya</cp:lastModifiedBy>
  <cp:revision>318</cp:revision>
  <dcterms:created xsi:type="dcterms:W3CDTF">2020-03-16T17:46:39Z</dcterms:created>
  <dcterms:modified xsi:type="dcterms:W3CDTF">2021-10-19T07:07:20Z</dcterms:modified>
</cp:coreProperties>
</file>