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57" r:id="rId2"/>
  </p:sldMasterIdLst>
  <p:notesMasterIdLst>
    <p:notesMasterId r:id="rId14"/>
  </p:notesMasterIdLst>
  <p:sldIdLst>
    <p:sldId id="337" r:id="rId3"/>
    <p:sldId id="327" r:id="rId4"/>
    <p:sldId id="314" r:id="rId5"/>
    <p:sldId id="336" r:id="rId6"/>
    <p:sldId id="330" r:id="rId7"/>
    <p:sldId id="317" r:id="rId8"/>
    <p:sldId id="331" r:id="rId9"/>
    <p:sldId id="332" r:id="rId10"/>
    <p:sldId id="325" r:id="rId11"/>
    <p:sldId id="333" r:id="rId12"/>
    <p:sldId id="335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8E29"/>
    <a:srgbClr val="A8122A"/>
    <a:srgbClr val="DDBB73"/>
    <a:srgbClr val="FFFFFE"/>
    <a:srgbClr val="2B0105"/>
    <a:srgbClr val="6C3217"/>
    <a:srgbClr val="766C5D"/>
    <a:srgbClr val="E3D59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105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44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B8CADE7A-2B0D-44B9-B582-292D9A3830B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657537-76C0-49E2-822D-9E689E320C46}" type="slidenum">
              <a:rPr lang="en-US"/>
              <a:pPr/>
              <a:t>2</a:t>
            </a:fld>
            <a:endParaRPr lang="en-US"/>
          </a:p>
        </p:txBody>
      </p:sp>
      <p:sp>
        <p:nvSpPr>
          <p:cNvPr id="19459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72323C4-58A9-4B63-A674-D3B207B44BCF}" type="slidenum">
              <a:rPr lang="en-US" sz="1200" b="0">
                <a:latin typeface="Times" charset="0"/>
              </a:rPr>
              <a:pPr algn="r"/>
              <a:t>2</a:t>
            </a:fld>
            <a:endParaRPr lang="en-US" sz="1200" b="0">
              <a:latin typeface="Times" charset="0"/>
            </a:endParaRPr>
          </a:p>
        </p:txBody>
      </p:sp>
      <p:sp>
        <p:nvSpPr>
          <p:cNvPr id="194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C61CA0-9EF2-4459-A3B4-7124AE65F0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AD844E-60BA-454E-BC9E-331D19E9C3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D243BE-A461-4533-95BC-2A75AFA199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6404BB-59D1-46A5-A69A-E6D1B8D72A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E33F48-B18C-4CC4-B5B0-04CB3D8945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EE3DF4-6492-42EC-A904-01CD1F5D3F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F9CE0B-9646-441C-8A78-A267678EF6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371AF1-D698-416E-AB01-2F28A44DE2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09CD2B-A3C2-4A4F-85D5-526D6874C0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719666" y="274638"/>
            <a:ext cx="7704667" cy="69056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727605" y="1083204"/>
            <a:ext cx="7696728" cy="5402262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spcBef>
                <a:spcPts val="0"/>
              </a:spcBef>
              <a:defRPr sz="2400">
                <a:solidFill>
                  <a:srgbClr val="FFFFFF"/>
                </a:solidFill>
              </a:defRPr>
            </a:lvl1pPr>
            <a:lvl2pPr>
              <a:defRPr sz="2400">
                <a:solidFill>
                  <a:srgbClr val="FFFFFF"/>
                </a:solidFill>
              </a:defRPr>
            </a:lvl2pPr>
            <a:lvl3pPr>
              <a:defRPr sz="2400">
                <a:solidFill>
                  <a:srgbClr val="FFFFFF"/>
                </a:solidFill>
              </a:defRPr>
            </a:lvl3pPr>
            <a:lvl4pPr>
              <a:defRPr sz="2400">
                <a:solidFill>
                  <a:srgbClr val="FFFFFF"/>
                </a:solidFill>
              </a:defRPr>
            </a:lvl4pPr>
            <a:lvl5pPr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3FEC5E8F-B80D-4645-A10F-760F0C09CAE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69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074738"/>
            <a:ext cx="8229600" cy="505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Line 8"/>
          <p:cNvSpPr>
            <a:spLocks noChangeShapeType="1"/>
          </p:cNvSpPr>
          <p:nvPr userDrawn="1"/>
        </p:nvSpPr>
        <p:spPr bwMode="auto">
          <a:xfrm>
            <a:off x="723900" y="990600"/>
            <a:ext cx="7696200" cy="0"/>
          </a:xfrm>
          <a:prstGeom prst="line">
            <a:avLst/>
          </a:prstGeom>
          <a:noFill/>
          <a:ln w="28575">
            <a:solidFill>
              <a:srgbClr val="E3D59E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Verdana"/>
              <a:ea typeface="+mn-ea"/>
              <a:cs typeface="Verdan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E3D39C"/>
          </a:solidFill>
          <a:latin typeface="Verdana"/>
          <a:ea typeface="ＭＳ Ｐゴシック" charset="-128"/>
          <a:cs typeface="Verdana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Verdana"/>
          <a:ea typeface="ＭＳ Ｐゴシック" charset="-128"/>
          <a:cs typeface="Verdan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Fundamentals of </a:t>
            </a:r>
            <a:r>
              <a:rPr lang="tr-TR" dirty="0" err="1" smtClean="0"/>
              <a:t>Biological</a:t>
            </a:r>
            <a:r>
              <a:rPr lang="tr-TR" dirty="0" smtClean="0"/>
              <a:t> </a:t>
            </a:r>
            <a:r>
              <a:rPr lang="tr-TR" dirty="0" err="1" smtClean="0"/>
              <a:t>Sciences</a:t>
            </a:r>
            <a:endParaRPr lang="tr-TR" dirty="0"/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/>
              <a:t>Lecture2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Dr. Açelya </a:t>
            </a:r>
            <a:r>
              <a:rPr lang="tr-TR" dirty="0" err="1" smtClean="0"/>
              <a:t>Yılmazer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38" y="241300"/>
            <a:ext cx="7705725" cy="690563"/>
          </a:xfrm>
        </p:spPr>
        <p:txBody>
          <a:bodyPr>
            <a:normAutofit fontScale="90000"/>
          </a:bodyPr>
          <a:lstStyle/>
          <a:p>
            <a:r>
              <a:rPr lang="en-US" sz="2500" smtClean="0">
                <a:latin typeface="Verdana" charset="0"/>
              </a:rPr>
              <a:t>THE REGULATION OF CHROMOSOME STRUCTURE</a:t>
            </a:r>
          </a:p>
        </p:txBody>
      </p:sp>
      <p:sp>
        <p:nvSpPr>
          <p:cNvPr id="121859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-11867" y="1094550"/>
            <a:ext cx="9167750" cy="5775325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Changes in </a:t>
            </a:r>
            <a:r>
              <a:rPr lang="en-US" dirty="0" err="1" smtClean="0">
                <a:latin typeface="Verdana" charset="0"/>
              </a:rPr>
              <a:t>Nucleosome</a:t>
            </a:r>
            <a:r>
              <a:rPr lang="en-US" dirty="0" smtClean="0">
                <a:latin typeface="Verdana" charset="0"/>
              </a:rPr>
              <a:t> Structure Allow Access to DNA</a:t>
            </a: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</a:pP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Therefore</a:t>
            </a:r>
            <a:r>
              <a:rPr lang="tr-TR" dirty="0" smtClean="0">
                <a:latin typeface="Verdana" charset="0"/>
              </a:rPr>
              <a:t> a </a:t>
            </a:r>
            <a:r>
              <a:rPr lang="tr-TR" dirty="0" err="1" smtClean="0">
                <a:latin typeface="Verdana" charset="0"/>
              </a:rPr>
              <a:t>cell</a:t>
            </a:r>
            <a:r>
              <a:rPr lang="tr-TR" dirty="0" smtClean="0">
                <a:latin typeface="Verdana" charset="0"/>
              </a:rPr>
              <a:t> can </a:t>
            </a:r>
            <a:r>
              <a:rPr lang="tr-TR" dirty="0" err="1" smtClean="0">
                <a:latin typeface="Verdana" charset="0"/>
              </a:rPr>
              <a:t>regulate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its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chromatin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structure</a:t>
            </a:r>
            <a:r>
              <a:rPr lang="tr-TR" dirty="0" smtClean="0">
                <a:latin typeface="Verdana" charset="0"/>
              </a:rPr>
              <a:t> (</a:t>
            </a:r>
            <a:r>
              <a:rPr lang="tr-TR" dirty="0" err="1" smtClean="0">
                <a:latin typeface="Verdana" charset="0"/>
              </a:rPr>
              <a:t>condense</a:t>
            </a:r>
            <a:r>
              <a:rPr lang="tr-TR" dirty="0" smtClean="0">
                <a:latin typeface="Verdana" charset="0"/>
              </a:rPr>
              <a:t>/</a:t>
            </a:r>
            <a:r>
              <a:rPr lang="tr-TR" dirty="0" err="1" smtClean="0">
                <a:latin typeface="Verdana" charset="0"/>
              </a:rPr>
              <a:t>decondense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particular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regions</a:t>
            </a:r>
            <a:r>
              <a:rPr lang="tr-TR" dirty="0" smtClean="0">
                <a:latin typeface="Verdana" charset="0"/>
              </a:rPr>
              <a:t>). – </a:t>
            </a:r>
            <a:r>
              <a:rPr lang="tr-TR" b="1" dirty="0" err="1" smtClean="0">
                <a:latin typeface="Verdana" charset="0"/>
              </a:rPr>
              <a:t>chromatin</a:t>
            </a:r>
            <a:r>
              <a:rPr lang="tr-TR" b="1" dirty="0" smtClean="0">
                <a:latin typeface="Verdana" charset="0"/>
              </a:rPr>
              <a:t> </a:t>
            </a:r>
            <a:r>
              <a:rPr lang="tr-TR" b="1" dirty="0" err="1" smtClean="0">
                <a:latin typeface="Verdana" charset="0"/>
              </a:rPr>
              <a:t>remodeling</a:t>
            </a:r>
            <a:r>
              <a:rPr lang="tr-TR" b="1" dirty="0" smtClean="0">
                <a:latin typeface="Verdana" charset="0"/>
              </a:rPr>
              <a:t> </a:t>
            </a:r>
            <a:r>
              <a:rPr lang="tr-TR" b="1" dirty="0" err="1" smtClean="0">
                <a:latin typeface="Verdana" charset="0"/>
              </a:rPr>
              <a:t>complexes</a:t>
            </a:r>
            <a:endParaRPr lang="tr-TR" b="1" dirty="0" smtClean="0">
              <a:latin typeface="Verdana" charset="0"/>
            </a:endParaRPr>
          </a:p>
          <a:p>
            <a:pPr>
              <a:spcBef>
                <a:spcPct val="0"/>
              </a:spcBef>
            </a:pP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Loosining</a:t>
            </a:r>
            <a:r>
              <a:rPr lang="tr-TR" dirty="0" smtClean="0">
                <a:latin typeface="Verdana" charset="0"/>
              </a:rPr>
              <a:t> of </a:t>
            </a:r>
            <a:r>
              <a:rPr lang="tr-TR" dirty="0" err="1" smtClean="0">
                <a:latin typeface="Verdana" charset="0"/>
              </a:rPr>
              <a:t>chromatin</a:t>
            </a:r>
            <a:r>
              <a:rPr lang="tr-TR" dirty="0" smtClean="0">
                <a:latin typeface="Verdana" charset="0"/>
              </a:rPr>
              <a:t>: gene </a:t>
            </a:r>
            <a:r>
              <a:rPr lang="tr-TR" dirty="0" err="1" smtClean="0">
                <a:latin typeface="Verdana" charset="0"/>
              </a:rPr>
              <a:t>expression</a:t>
            </a:r>
            <a:r>
              <a:rPr lang="tr-TR" dirty="0" smtClean="0">
                <a:latin typeface="Verdana" charset="0"/>
              </a:rPr>
              <a:t>, DNA </a:t>
            </a:r>
            <a:r>
              <a:rPr lang="tr-TR" dirty="0" err="1" smtClean="0">
                <a:latin typeface="Verdana" charset="0"/>
              </a:rPr>
              <a:t>replication</a:t>
            </a:r>
            <a:r>
              <a:rPr lang="tr-TR" dirty="0" smtClean="0">
                <a:latin typeface="Verdana" charset="0"/>
              </a:rPr>
              <a:t>, DNA </a:t>
            </a:r>
            <a:r>
              <a:rPr lang="tr-TR" dirty="0" err="1" smtClean="0">
                <a:latin typeface="Verdana" charset="0"/>
              </a:rPr>
              <a:t>repair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mechanisms</a:t>
            </a:r>
            <a:r>
              <a:rPr lang="tr-TR" dirty="0" smtClean="0">
                <a:latin typeface="Verdana" charset="0"/>
              </a:rPr>
              <a:t> </a:t>
            </a:r>
          </a:p>
          <a:p>
            <a:pPr>
              <a:spcBef>
                <a:spcPct val="0"/>
              </a:spcBef>
            </a:pPr>
            <a:endParaRPr lang="en-US" dirty="0" smtClean="0"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en-US" dirty="0" err="1" smtClean="0">
                <a:latin typeface="Verdana" charset="0"/>
              </a:rPr>
              <a:t>Interphase</a:t>
            </a:r>
            <a:r>
              <a:rPr lang="en-US" dirty="0" smtClean="0">
                <a:latin typeface="Verdana" charset="0"/>
              </a:rPr>
              <a:t> Chromosomes Contain Both Condensed and More Extended Forms of Chromatin</a:t>
            </a:r>
          </a:p>
        </p:txBody>
      </p:sp>
      <p:sp>
        <p:nvSpPr>
          <p:cNvPr id="4" name="Rectangle 7"/>
          <p:cNvSpPr/>
          <p:nvPr/>
        </p:nvSpPr>
        <p:spPr>
          <a:xfrm>
            <a:off x="349354" y="5082638"/>
            <a:ext cx="8794646" cy="950027"/>
          </a:xfrm>
          <a:prstGeom prst="rect">
            <a:avLst/>
          </a:prstGeom>
          <a:solidFill>
            <a:srgbClr val="FFFFFF">
              <a:alpha val="2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WATCH </a:t>
            </a:r>
            <a:r>
              <a:rPr lang="tr-TR" dirty="0" err="1" smtClean="0"/>
              <a:t>VIdeo</a:t>
            </a:r>
            <a:r>
              <a:rPr lang="tr-TR" dirty="0" smtClean="0"/>
              <a:t> - </a:t>
            </a:r>
            <a:r>
              <a:rPr lang="tr-TR" b="0" dirty="0" err="1" smtClean="0"/>
              <a:t>Chromosome</a:t>
            </a:r>
            <a:r>
              <a:rPr lang="tr-TR" b="0" dirty="0" smtClean="0"/>
              <a:t> </a:t>
            </a:r>
            <a:r>
              <a:rPr lang="tr-TR" b="0" dirty="0" err="1" smtClean="0"/>
              <a:t>Coiling</a:t>
            </a:r>
            <a:r>
              <a:rPr lang="tr-TR" b="0" dirty="0" smtClean="0"/>
              <a:t/>
            </a:r>
            <a:br>
              <a:rPr lang="tr-TR" b="0" dirty="0" smtClean="0"/>
            </a:br>
            <a:endParaRPr lang="tr-TR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/>
        </p:nvSpPr>
        <p:spPr bwMode="auto">
          <a:xfrm>
            <a:off x="415636" y="304800"/>
            <a:ext cx="8728364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tr-TR" sz="2800" dirty="0" smtClean="0">
                <a:solidFill>
                  <a:srgbClr val="DDBB7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NUCLEUS – THE INFORMATION STORE </a:t>
            </a:r>
            <a:endParaRPr lang="en-US" sz="2800" dirty="0">
              <a:solidFill>
                <a:srgbClr val="DDBB73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8435" name="Line 8"/>
          <p:cNvSpPr>
            <a:spLocks noChangeShapeType="1"/>
          </p:cNvSpPr>
          <p:nvPr/>
        </p:nvSpPr>
        <p:spPr bwMode="auto">
          <a:xfrm>
            <a:off x="723900" y="990600"/>
            <a:ext cx="7696200" cy="0"/>
          </a:xfrm>
          <a:prstGeom prst="line">
            <a:avLst/>
          </a:prstGeom>
          <a:noFill/>
          <a:ln w="28575">
            <a:solidFill>
              <a:srgbClr val="DDBB73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746125" y="1174750"/>
            <a:ext cx="7754938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120000"/>
              </a:lnSpc>
              <a:buFontTx/>
              <a:buChar char="•"/>
            </a:pPr>
            <a:r>
              <a:rPr lang="tr-TR" dirty="0" err="1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Nucleus</a:t>
            </a:r>
            <a:r>
              <a:rPr lang="tr-TR" dirty="0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(</a:t>
            </a:r>
            <a:r>
              <a:rPr lang="tr-TR" dirty="0" err="1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nuclei</a:t>
            </a:r>
            <a:r>
              <a:rPr lang="tr-TR" dirty="0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i="1" dirty="0" err="1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pl</a:t>
            </a:r>
            <a:r>
              <a:rPr lang="tr-TR" i="1" dirty="0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tr-TR" dirty="0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tr-TR" b="0" dirty="0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tr-TR" b="0" dirty="0" err="1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</a:t>
            </a:r>
            <a:r>
              <a:rPr lang="tr-TR" b="0" dirty="0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most</a:t>
            </a:r>
            <a:r>
              <a:rPr lang="tr-TR" b="0" dirty="0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prominent</a:t>
            </a:r>
            <a:r>
              <a:rPr lang="tr-TR" b="0" dirty="0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organelle</a:t>
            </a:r>
            <a:r>
              <a:rPr lang="tr-TR" b="0" dirty="0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in an </a:t>
            </a:r>
            <a:r>
              <a:rPr lang="tr-TR" b="0" dirty="0" err="1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eukaryotic</a:t>
            </a:r>
            <a:r>
              <a:rPr lang="tr-TR" b="0" dirty="0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cell</a:t>
            </a:r>
            <a:r>
              <a:rPr lang="tr-TR" b="0" dirty="0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  <a:p>
            <a:pPr marL="800100" lvl="1" indent="-342900">
              <a:lnSpc>
                <a:spcPct val="120000"/>
              </a:lnSpc>
              <a:buFontTx/>
              <a:buChar char="•"/>
            </a:pPr>
            <a:r>
              <a:rPr lang="tr-TR" b="0" dirty="0" err="1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Enclosed</a:t>
            </a:r>
            <a:r>
              <a:rPr lang="tr-TR" b="0" dirty="0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within</a:t>
            </a:r>
            <a:r>
              <a:rPr lang="tr-TR" b="0" dirty="0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2 </a:t>
            </a:r>
            <a:r>
              <a:rPr lang="tr-TR" b="0" dirty="0" err="1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concentric</a:t>
            </a:r>
            <a:r>
              <a:rPr lang="tr-TR" b="0" dirty="0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membranes</a:t>
            </a:r>
            <a:r>
              <a:rPr lang="tr-TR" b="0" dirty="0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(</a:t>
            </a:r>
            <a:r>
              <a:rPr lang="tr-TR" b="0" dirty="0" err="1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nuclear</a:t>
            </a:r>
            <a:r>
              <a:rPr lang="tr-TR" b="0" dirty="0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envelope</a:t>
            </a:r>
            <a:r>
              <a:rPr lang="tr-TR" b="0" dirty="0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pPr marL="800100" lvl="1" indent="-342900">
              <a:lnSpc>
                <a:spcPct val="120000"/>
              </a:lnSpc>
              <a:buFontTx/>
              <a:buChar char="•"/>
            </a:pPr>
            <a:r>
              <a:rPr lang="tr-TR" b="0" dirty="0" err="1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Contains</a:t>
            </a:r>
            <a:r>
              <a:rPr lang="tr-TR" b="0" dirty="0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DNA </a:t>
            </a:r>
            <a:r>
              <a:rPr lang="tr-TR" b="0" dirty="0" err="1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molecules</a:t>
            </a:r>
            <a:r>
              <a:rPr lang="tr-TR" b="0" dirty="0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(</a:t>
            </a:r>
            <a:r>
              <a:rPr lang="tr-TR" b="0" dirty="0" err="1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carrying</a:t>
            </a:r>
            <a:r>
              <a:rPr lang="tr-TR" b="0" dirty="0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genetic</a:t>
            </a:r>
            <a:r>
              <a:rPr lang="tr-TR" b="0" dirty="0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information</a:t>
            </a:r>
            <a:r>
              <a:rPr lang="tr-TR" b="0" dirty="0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pPr marL="800100" lvl="1" indent="-342900">
              <a:lnSpc>
                <a:spcPct val="120000"/>
              </a:lnSpc>
              <a:buFontTx/>
              <a:buChar char="•"/>
            </a:pPr>
            <a:endParaRPr lang="tr-TR" b="0" dirty="0">
              <a:solidFill>
                <a:srgbClr val="FFFF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indent="-342900">
              <a:lnSpc>
                <a:spcPct val="120000"/>
              </a:lnSpc>
              <a:buFontTx/>
              <a:buChar char="•"/>
            </a:pPr>
            <a:r>
              <a:rPr lang="tr-TR" b="0" dirty="0" err="1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</a:t>
            </a:r>
            <a:r>
              <a:rPr lang="tr-TR" b="0" dirty="0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prokaryotes</a:t>
            </a:r>
            <a:r>
              <a:rPr lang="tr-TR" b="0" dirty="0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DNA is </a:t>
            </a:r>
            <a:r>
              <a:rPr lang="tr-TR" b="0" dirty="0" err="1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again</a:t>
            </a:r>
            <a:r>
              <a:rPr lang="tr-TR" b="0" dirty="0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</a:t>
            </a:r>
            <a:r>
              <a:rPr lang="tr-TR" b="0" dirty="0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genetic</a:t>
            </a:r>
            <a:r>
              <a:rPr lang="tr-TR" b="0" dirty="0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material</a:t>
            </a:r>
            <a:r>
              <a:rPr lang="tr-TR" b="0" dirty="0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but not </a:t>
            </a:r>
            <a:r>
              <a:rPr lang="tr-TR" b="0" dirty="0" err="1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enclosed</a:t>
            </a:r>
            <a:r>
              <a:rPr lang="tr-TR" b="0" dirty="0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in an </a:t>
            </a:r>
            <a:r>
              <a:rPr lang="tr-TR" b="0" dirty="0" err="1" smtClean="0">
                <a:solidFill>
                  <a:srgbClr val="FF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envelope</a:t>
            </a:r>
            <a:endParaRPr lang="tr-TR" b="0" dirty="0" smtClean="0">
              <a:solidFill>
                <a:srgbClr val="FFFF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indent="-342900">
              <a:lnSpc>
                <a:spcPct val="120000"/>
              </a:lnSpc>
              <a:buFontTx/>
              <a:buChar char="•"/>
            </a:pPr>
            <a:endParaRPr lang="en-US" b="0" dirty="0">
              <a:solidFill>
                <a:srgbClr val="FFFF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84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smtClean="0">
                <a:latin typeface="Verdana" charset="0"/>
              </a:rPr>
              <a:t>THE STRUCTURE OF DNA</a:t>
            </a:r>
          </a:p>
        </p:txBody>
      </p:sp>
      <p:sp>
        <p:nvSpPr>
          <p:cNvPr id="1638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54380" y="1082675"/>
            <a:ext cx="8989620" cy="5567507"/>
          </a:xfrm>
        </p:spPr>
        <p:txBody>
          <a:bodyPr>
            <a:normAutofit lnSpcReduction="10000"/>
          </a:bodyPr>
          <a:lstStyle/>
          <a:p>
            <a:pPr>
              <a:spcBef>
                <a:spcPct val="0"/>
              </a:spcBef>
            </a:pPr>
            <a:r>
              <a:rPr lang="tr-TR" dirty="0" smtClean="0">
                <a:latin typeface="Verdana" charset="0"/>
              </a:rPr>
              <a:t>Life </a:t>
            </a:r>
            <a:r>
              <a:rPr lang="tr-TR" dirty="0" err="1" smtClean="0">
                <a:latin typeface="Verdana" charset="0"/>
              </a:rPr>
              <a:t>depends</a:t>
            </a:r>
            <a:r>
              <a:rPr lang="tr-TR" dirty="0" smtClean="0">
                <a:latin typeface="Verdana" charset="0"/>
              </a:rPr>
              <a:t> on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stable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storage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and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inheritance</a:t>
            </a:r>
            <a:r>
              <a:rPr lang="tr-TR" dirty="0" smtClean="0">
                <a:latin typeface="Verdana" charset="0"/>
              </a:rPr>
              <a:t> of </a:t>
            </a:r>
            <a:r>
              <a:rPr lang="tr-TR" dirty="0" err="1" smtClean="0">
                <a:latin typeface="Verdana" charset="0"/>
              </a:rPr>
              <a:t>genetic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information</a:t>
            </a:r>
            <a:r>
              <a:rPr lang="tr-TR" dirty="0" smtClean="0">
                <a:latin typeface="Verdana" charset="0"/>
              </a:rPr>
              <a:t>.</a:t>
            </a:r>
          </a:p>
          <a:p>
            <a:pPr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Genetic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info</a:t>
            </a:r>
            <a:r>
              <a:rPr lang="tr-TR" dirty="0" smtClean="0">
                <a:latin typeface="Verdana" charset="0"/>
              </a:rPr>
              <a:t> is </a:t>
            </a:r>
            <a:r>
              <a:rPr lang="tr-TR" dirty="0" err="1" smtClean="0">
                <a:latin typeface="Verdana" charset="0"/>
              </a:rPr>
              <a:t>carried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by</a:t>
            </a:r>
            <a:r>
              <a:rPr lang="tr-TR" dirty="0" smtClean="0">
                <a:latin typeface="Verdana" charset="0"/>
              </a:rPr>
              <a:t> DNA </a:t>
            </a:r>
            <a:r>
              <a:rPr lang="tr-TR" dirty="0" err="1" smtClean="0">
                <a:latin typeface="Verdana" charset="0"/>
              </a:rPr>
              <a:t>molecules</a:t>
            </a:r>
            <a:r>
              <a:rPr lang="tr-TR" dirty="0" smtClean="0">
                <a:latin typeface="Verdana" charset="0"/>
              </a:rPr>
              <a:t> (</a:t>
            </a:r>
            <a:r>
              <a:rPr lang="tr-TR" dirty="0" err="1" smtClean="0">
                <a:latin typeface="Verdana" charset="0"/>
              </a:rPr>
              <a:t>deoxyribonucleic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acid</a:t>
            </a:r>
            <a:r>
              <a:rPr lang="tr-TR" dirty="0" smtClean="0">
                <a:latin typeface="Verdana" charset="0"/>
              </a:rPr>
              <a:t>)</a:t>
            </a:r>
          </a:p>
          <a:p>
            <a:pPr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genetic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info</a:t>
            </a:r>
            <a:r>
              <a:rPr lang="tr-TR" dirty="0" smtClean="0">
                <a:latin typeface="Verdana" charset="0"/>
              </a:rPr>
              <a:t> is </a:t>
            </a:r>
            <a:r>
              <a:rPr lang="tr-TR" dirty="0" err="1" smtClean="0">
                <a:latin typeface="Verdana" charset="0"/>
              </a:rPr>
              <a:t>encoded</a:t>
            </a:r>
            <a:r>
              <a:rPr lang="tr-TR" dirty="0" smtClean="0">
                <a:latin typeface="Verdana" charset="0"/>
              </a:rPr>
              <a:t> in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linear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seqeunce</a:t>
            </a:r>
            <a:r>
              <a:rPr lang="tr-TR" dirty="0" smtClean="0">
                <a:latin typeface="Verdana" charset="0"/>
              </a:rPr>
              <a:t> of 4 </a:t>
            </a:r>
            <a:r>
              <a:rPr lang="tr-TR" dirty="0" err="1" smtClean="0">
                <a:latin typeface="Verdana" charset="0"/>
              </a:rPr>
              <a:t>nucleotides</a:t>
            </a:r>
            <a:r>
              <a:rPr lang="tr-TR" dirty="0" smtClean="0">
                <a:latin typeface="Verdana" charset="0"/>
              </a:rPr>
              <a:t> (A, T, G, C)</a:t>
            </a:r>
          </a:p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A DNA Molecule Consists of Two Complementary Chains of Nucleotides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Double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helix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Antiparallel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Complimentary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Hydrogen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bonding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required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for</a:t>
            </a:r>
            <a:r>
              <a:rPr lang="tr-TR" dirty="0" smtClean="0">
                <a:latin typeface="Verdana" charset="0"/>
              </a:rPr>
              <a:t> AT </a:t>
            </a:r>
            <a:r>
              <a:rPr lang="tr-TR" dirty="0" err="1" smtClean="0">
                <a:latin typeface="Verdana" charset="0"/>
              </a:rPr>
              <a:t>and</a:t>
            </a:r>
            <a:r>
              <a:rPr lang="tr-TR" dirty="0" smtClean="0">
                <a:latin typeface="Verdana" charset="0"/>
              </a:rPr>
              <a:t> GC </a:t>
            </a:r>
            <a:r>
              <a:rPr lang="tr-TR" dirty="0" err="1" smtClean="0">
                <a:latin typeface="Verdana" charset="0"/>
              </a:rPr>
              <a:t>pairing</a:t>
            </a:r>
            <a:endParaRPr lang="en-US" dirty="0" smtClean="0"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The Structure of DNA Provides a Mechanism for Heredity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WATCH </a:t>
            </a:r>
            <a:r>
              <a:rPr lang="tr-TR" dirty="0" err="1" smtClean="0"/>
              <a:t>VIdeo</a:t>
            </a:r>
            <a:r>
              <a:rPr lang="tr-TR" dirty="0" smtClean="0"/>
              <a:t> – </a:t>
            </a:r>
            <a:r>
              <a:rPr lang="tr-TR" b="0" dirty="0" smtClean="0"/>
              <a:t>DNA </a:t>
            </a:r>
            <a:r>
              <a:rPr lang="tr-TR" b="0" dirty="0" err="1" smtClean="0"/>
              <a:t>Structure</a:t>
            </a:r>
            <a:r>
              <a:rPr lang="tr-TR" b="0" dirty="0" smtClean="0"/>
              <a:t/>
            </a:r>
            <a:br>
              <a:rPr lang="tr-TR" b="0" dirty="0" smtClean="0"/>
            </a:br>
            <a:endParaRPr lang="tr-TR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smtClean="0">
                <a:latin typeface="Verdana" charset="0"/>
              </a:rPr>
              <a:t>THE STRUCTURE OF DNA</a:t>
            </a:r>
          </a:p>
        </p:txBody>
      </p:sp>
      <p:sp>
        <p:nvSpPr>
          <p:cNvPr id="1638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54380" y="1082675"/>
            <a:ext cx="8989620" cy="5567507"/>
          </a:xfrm>
        </p:spPr>
        <p:txBody>
          <a:bodyPr>
            <a:normAutofit lnSpcReduction="10000"/>
          </a:bodyPr>
          <a:lstStyle/>
          <a:p>
            <a:pPr>
              <a:spcBef>
                <a:spcPct val="0"/>
              </a:spcBef>
            </a:pPr>
            <a:r>
              <a:rPr lang="tr-TR" dirty="0" smtClean="0">
                <a:latin typeface="Verdana" charset="0"/>
              </a:rPr>
              <a:t>Life </a:t>
            </a:r>
            <a:r>
              <a:rPr lang="tr-TR" dirty="0" err="1" smtClean="0">
                <a:latin typeface="Verdana" charset="0"/>
              </a:rPr>
              <a:t>depends</a:t>
            </a:r>
            <a:r>
              <a:rPr lang="tr-TR" dirty="0" smtClean="0">
                <a:latin typeface="Verdana" charset="0"/>
              </a:rPr>
              <a:t> on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stable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storage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and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inheritance</a:t>
            </a:r>
            <a:r>
              <a:rPr lang="tr-TR" dirty="0" smtClean="0">
                <a:latin typeface="Verdana" charset="0"/>
              </a:rPr>
              <a:t> of </a:t>
            </a:r>
            <a:r>
              <a:rPr lang="tr-TR" dirty="0" err="1" smtClean="0">
                <a:latin typeface="Verdana" charset="0"/>
              </a:rPr>
              <a:t>genetic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information</a:t>
            </a:r>
            <a:r>
              <a:rPr lang="tr-TR" dirty="0" smtClean="0">
                <a:latin typeface="Verdana" charset="0"/>
              </a:rPr>
              <a:t>.</a:t>
            </a:r>
          </a:p>
          <a:p>
            <a:pPr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Genetic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info</a:t>
            </a:r>
            <a:r>
              <a:rPr lang="tr-TR" dirty="0" smtClean="0">
                <a:latin typeface="Verdana" charset="0"/>
              </a:rPr>
              <a:t> is </a:t>
            </a:r>
            <a:r>
              <a:rPr lang="tr-TR" dirty="0" err="1" smtClean="0">
                <a:latin typeface="Verdana" charset="0"/>
              </a:rPr>
              <a:t>carried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by</a:t>
            </a:r>
            <a:r>
              <a:rPr lang="tr-TR" dirty="0" smtClean="0">
                <a:latin typeface="Verdana" charset="0"/>
              </a:rPr>
              <a:t> DNA </a:t>
            </a:r>
            <a:r>
              <a:rPr lang="tr-TR" dirty="0" err="1" smtClean="0">
                <a:latin typeface="Verdana" charset="0"/>
              </a:rPr>
              <a:t>molecules</a:t>
            </a:r>
            <a:r>
              <a:rPr lang="tr-TR" dirty="0" smtClean="0">
                <a:latin typeface="Verdana" charset="0"/>
              </a:rPr>
              <a:t> (</a:t>
            </a:r>
            <a:r>
              <a:rPr lang="tr-TR" dirty="0" err="1" smtClean="0">
                <a:latin typeface="Verdana" charset="0"/>
              </a:rPr>
              <a:t>deoxyribonucleic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acid</a:t>
            </a:r>
            <a:r>
              <a:rPr lang="tr-TR" dirty="0" smtClean="0">
                <a:latin typeface="Verdana" charset="0"/>
              </a:rPr>
              <a:t>)</a:t>
            </a:r>
          </a:p>
          <a:p>
            <a:pPr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genetic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info</a:t>
            </a:r>
            <a:r>
              <a:rPr lang="tr-TR" dirty="0" smtClean="0">
                <a:latin typeface="Verdana" charset="0"/>
              </a:rPr>
              <a:t> is </a:t>
            </a:r>
            <a:r>
              <a:rPr lang="tr-TR" dirty="0" err="1" smtClean="0">
                <a:latin typeface="Verdana" charset="0"/>
              </a:rPr>
              <a:t>encoded</a:t>
            </a:r>
            <a:r>
              <a:rPr lang="tr-TR" dirty="0" smtClean="0">
                <a:latin typeface="Verdana" charset="0"/>
              </a:rPr>
              <a:t> in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linear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seqeunce</a:t>
            </a:r>
            <a:r>
              <a:rPr lang="tr-TR" dirty="0" smtClean="0">
                <a:latin typeface="Verdana" charset="0"/>
              </a:rPr>
              <a:t> of 4 </a:t>
            </a:r>
            <a:r>
              <a:rPr lang="tr-TR" dirty="0" err="1" smtClean="0">
                <a:latin typeface="Verdana" charset="0"/>
              </a:rPr>
              <a:t>nucleotides</a:t>
            </a:r>
            <a:r>
              <a:rPr lang="tr-TR" dirty="0" smtClean="0">
                <a:latin typeface="Verdana" charset="0"/>
              </a:rPr>
              <a:t> (A, T, G, C)</a:t>
            </a:r>
          </a:p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A DNA Molecule Consists of Two Complementary Chains of Nucleotides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Double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helix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Antiparallel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Complimentary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Hydrogen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bonding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required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for</a:t>
            </a:r>
            <a:r>
              <a:rPr lang="tr-TR" dirty="0" smtClean="0">
                <a:latin typeface="Verdana" charset="0"/>
              </a:rPr>
              <a:t> AT </a:t>
            </a:r>
            <a:r>
              <a:rPr lang="tr-TR" dirty="0" err="1" smtClean="0">
                <a:latin typeface="Verdana" charset="0"/>
              </a:rPr>
              <a:t>and</a:t>
            </a:r>
            <a:r>
              <a:rPr lang="tr-TR" dirty="0" smtClean="0">
                <a:latin typeface="Verdana" charset="0"/>
              </a:rPr>
              <a:t> GC </a:t>
            </a:r>
            <a:r>
              <a:rPr lang="tr-TR" dirty="0" err="1" smtClean="0">
                <a:latin typeface="Verdana" charset="0"/>
              </a:rPr>
              <a:t>pairing</a:t>
            </a:r>
            <a:endParaRPr lang="en-US" dirty="0" smtClean="0"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The Structure of DNA Provides a Mechanism for Heredity</a:t>
            </a:r>
          </a:p>
        </p:txBody>
      </p:sp>
      <p:sp>
        <p:nvSpPr>
          <p:cNvPr id="4" name="Rectangle 7"/>
          <p:cNvSpPr/>
          <p:nvPr/>
        </p:nvSpPr>
        <p:spPr>
          <a:xfrm>
            <a:off x="183098" y="5711063"/>
            <a:ext cx="8545265" cy="823912"/>
          </a:xfrm>
          <a:prstGeom prst="rect">
            <a:avLst/>
          </a:prstGeom>
          <a:solidFill>
            <a:srgbClr val="FFFFFF">
              <a:alpha val="2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>
            <a:normAutofit fontScale="90000"/>
          </a:bodyPr>
          <a:lstStyle/>
          <a:p>
            <a:r>
              <a:rPr lang="en-US" sz="2500" smtClean="0">
                <a:latin typeface="Verdana" charset="0"/>
              </a:rPr>
              <a:t>THE STRUCTURE OF EUKARYOTIC CHROMOSOMES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261256" y="1082675"/>
            <a:ext cx="8562109" cy="5775325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Eukaryotic DNA Is Packaged into Multiple Chromosomes</a:t>
            </a:r>
          </a:p>
          <a:p>
            <a:pPr>
              <a:lnSpc>
                <a:spcPct val="110000"/>
              </a:lnSpc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Chromosomes Contain Long Strings of </a:t>
            </a:r>
            <a:r>
              <a:rPr lang="en-US" b="1" dirty="0" smtClean="0">
                <a:latin typeface="Verdana" charset="0"/>
              </a:rPr>
              <a:t>Genes</a:t>
            </a:r>
          </a:p>
          <a:p>
            <a:pPr>
              <a:lnSpc>
                <a:spcPct val="110000"/>
              </a:lnSpc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When</a:t>
            </a:r>
            <a:r>
              <a:rPr lang="tr-TR" dirty="0" smtClean="0">
                <a:latin typeface="Verdana" charset="0"/>
              </a:rPr>
              <a:t> a gene is </a:t>
            </a:r>
            <a:r>
              <a:rPr lang="tr-TR" dirty="0" err="1" smtClean="0">
                <a:latin typeface="Verdana" charset="0"/>
              </a:rPr>
              <a:t>expressed</a:t>
            </a:r>
            <a:r>
              <a:rPr lang="tr-TR" dirty="0" smtClean="0">
                <a:latin typeface="Verdana" charset="0"/>
              </a:rPr>
              <a:t>, </a:t>
            </a:r>
            <a:r>
              <a:rPr lang="tr-TR" dirty="0" err="1" smtClean="0">
                <a:latin typeface="Verdana" charset="0"/>
              </a:rPr>
              <a:t>part</a:t>
            </a:r>
            <a:r>
              <a:rPr lang="tr-TR" dirty="0" smtClean="0">
                <a:latin typeface="Verdana" charset="0"/>
              </a:rPr>
              <a:t> of </a:t>
            </a:r>
            <a:r>
              <a:rPr lang="tr-TR" dirty="0" err="1" smtClean="0">
                <a:latin typeface="Verdana" charset="0"/>
              </a:rPr>
              <a:t>its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nucleotide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seqeunce</a:t>
            </a:r>
            <a:r>
              <a:rPr lang="tr-TR" dirty="0" smtClean="0">
                <a:latin typeface="Verdana" charset="0"/>
              </a:rPr>
              <a:t> is </a:t>
            </a:r>
            <a:r>
              <a:rPr lang="tr-TR" dirty="0" err="1" smtClean="0">
                <a:latin typeface="Verdana" charset="0"/>
              </a:rPr>
              <a:t>transcribed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into</a:t>
            </a:r>
            <a:r>
              <a:rPr lang="tr-TR" dirty="0" smtClean="0">
                <a:latin typeface="Verdana" charset="0"/>
              </a:rPr>
              <a:t> RNA </a:t>
            </a:r>
            <a:r>
              <a:rPr lang="tr-TR" dirty="0" err="1" smtClean="0">
                <a:latin typeface="Verdana" charset="0"/>
              </a:rPr>
              <a:t>molecules</a:t>
            </a:r>
            <a:r>
              <a:rPr lang="tr-TR" dirty="0" smtClean="0">
                <a:latin typeface="Verdana" charset="0"/>
              </a:rPr>
              <a:t>, </a:t>
            </a:r>
            <a:r>
              <a:rPr lang="tr-TR" dirty="0" err="1" smtClean="0">
                <a:latin typeface="Verdana" charset="0"/>
              </a:rPr>
              <a:t>many</a:t>
            </a:r>
            <a:r>
              <a:rPr lang="tr-TR" dirty="0" smtClean="0">
                <a:latin typeface="Verdana" charset="0"/>
              </a:rPr>
              <a:t> of </a:t>
            </a:r>
            <a:r>
              <a:rPr lang="tr-TR" dirty="0" err="1" smtClean="0">
                <a:latin typeface="Verdana" charset="0"/>
              </a:rPr>
              <a:t>which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are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translated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into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proteins</a:t>
            </a:r>
            <a:r>
              <a:rPr lang="tr-TR" dirty="0" smtClean="0">
                <a:latin typeface="Verdana" charset="0"/>
              </a:rPr>
              <a:t>.</a:t>
            </a:r>
          </a:p>
          <a:p>
            <a:pPr>
              <a:lnSpc>
                <a:spcPct val="110000"/>
              </a:lnSpc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total </a:t>
            </a:r>
            <a:r>
              <a:rPr lang="tr-TR" dirty="0" err="1" smtClean="0">
                <a:latin typeface="Verdana" charset="0"/>
              </a:rPr>
              <a:t>genetic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info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carried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by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all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chromosomes</a:t>
            </a:r>
            <a:r>
              <a:rPr lang="tr-TR" dirty="0" smtClean="0">
                <a:latin typeface="Verdana" charset="0"/>
              </a:rPr>
              <a:t> in a </a:t>
            </a:r>
            <a:r>
              <a:rPr lang="tr-TR" dirty="0" err="1" smtClean="0">
                <a:latin typeface="Verdana" charset="0"/>
              </a:rPr>
              <a:t>cell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or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organism</a:t>
            </a:r>
            <a:r>
              <a:rPr lang="tr-TR" dirty="0" smtClean="0">
                <a:latin typeface="Verdana" charset="0"/>
              </a:rPr>
              <a:t>: </a:t>
            </a:r>
            <a:r>
              <a:rPr lang="tr-TR" b="1" dirty="0" err="1" smtClean="0">
                <a:latin typeface="Verdana" charset="0"/>
              </a:rPr>
              <a:t>genome</a:t>
            </a:r>
            <a:endParaRPr lang="tr-TR" b="1" dirty="0" smtClean="0">
              <a:latin typeface="Verdana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Specialized DNA Sequences Are Required for DNA Replication and Chromosome Segregation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>
            <a:normAutofit fontScale="90000"/>
          </a:bodyPr>
          <a:lstStyle/>
          <a:p>
            <a:r>
              <a:rPr lang="en-US" sz="2500" smtClean="0">
                <a:latin typeface="Verdana" charset="0"/>
              </a:rPr>
              <a:t>THE STRUCTURE OF EUKARYOTIC CHROMOSOMES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261256" y="1082675"/>
            <a:ext cx="8562109" cy="5775325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The DNA in Chromosomes Is Always Highly Condensed</a:t>
            </a:r>
            <a:endParaRPr lang="tr-TR" dirty="0" smtClean="0">
              <a:latin typeface="Verdana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In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eukaryotes</a:t>
            </a:r>
            <a:r>
              <a:rPr lang="tr-TR" dirty="0" smtClean="0">
                <a:latin typeface="Verdana" charset="0"/>
              </a:rPr>
              <a:t>, DNA is </a:t>
            </a:r>
            <a:r>
              <a:rPr lang="tr-TR" dirty="0" err="1" smtClean="0">
                <a:latin typeface="Verdana" charset="0"/>
              </a:rPr>
              <a:t>tightly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folded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by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binding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to</a:t>
            </a:r>
            <a:r>
              <a:rPr lang="tr-TR" dirty="0" smtClean="0">
                <a:latin typeface="Verdana" charset="0"/>
              </a:rPr>
              <a:t> a set of </a:t>
            </a:r>
            <a:r>
              <a:rPr lang="tr-TR" dirty="0" err="1" smtClean="0">
                <a:latin typeface="Verdana" charset="0"/>
              </a:rPr>
              <a:t>proteins</a:t>
            </a:r>
            <a:r>
              <a:rPr lang="tr-TR" dirty="0" smtClean="0">
                <a:latin typeface="Verdana" charset="0"/>
              </a:rPr>
              <a:t>.</a:t>
            </a:r>
          </a:p>
          <a:p>
            <a:pPr>
              <a:lnSpc>
                <a:spcPct val="110000"/>
              </a:lnSpc>
              <a:spcBef>
                <a:spcPct val="0"/>
              </a:spcBef>
            </a:pPr>
            <a:r>
              <a:rPr lang="tr-TR" b="1" dirty="0" err="1" smtClean="0">
                <a:latin typeface="Verdana" charset="0"/>
              </a:rPr>
              <a:t>Chromatin</a:t>
            </a:r>
            <a:r>
              <a:rPr lang="tr-TR" dirty="0" smtClean="0">
                <a:latin typeface="Verdana" charset="0"/>
              </a:rPr>
              <a:t>: </a:t>
            </a:r>
            <a:r>
              <a:rPr lang="tr-TR" dirty="0" err="1" smtClean="0">
                <a:latin typeface="Verdana" charset="0"/>
              </a:rPr>
              <a:t>nuclear</a:t>
            </a:r>
            <a:r>
              <a:rPr lang="tr-TR" dirty="0" smtClean="0">
                <a:latin typeface="Verdana" charset="0"/>
              </a:rPr>
              <a:t> DNA </a:t>
            </a:r>
            <a:r>
              <a:rPr lang="tr-TR" dirty="0" err="1" smtClean="0">
                <a:latin typeface="Verdana" charset="0"/>
              </a:rPr>
              <a:t>complexed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with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proteins</a:t>
            </a:r>
            <a:endParaRPr lang="tr-TR" dirty="0" smtClean="0">
              <a:latin typeface="Verdana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</a:pPr>
            <a:endParaRPr lang="tr-TR" dirty="0" smtClean="0">
              <a:latin typeface="Verdana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Two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types</a:t>
            </a:r>
            <a:r>
              <a:rPr lang="tr-TR" dirty="0" smtClean="0">
                <a:latin typeface="Verdana" charset="0"/>
              </a:rPr>
              <a:t> of </a:t>
            </a:r>
            <a:r>
              <a:rPr lang="tr-TR" dirty="0" err="1" smtClean="0">
                <a:latin typeface="Verdana" charset="0"/>
              </a:rPr>
              <a:t>proteins</a:t>
            </a:r>
            <a:r>
              <a:rPr lang="tr-TR" dirty="0" smtClean="0">
                <a:latin typeface="Verdana" charset="0"/>
              </a:rPr>
              <a:t> in DNA: </a:t>
            </a:r>
            <a:r>
              <a:rPr lang="tr-TR" dirty="0" err="1" smtClean="0">
                <a:latin typeface="Verdana" charset="0"/>
              </a:rPr>
              <a:t>histones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and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non</a:t>
            </a:r>
            <a:r>
              <a:rPr lang="tr-TR" dirty="0" smtClean="0">
                <a:latin typeface="Verdana" charset="0"/>
              </a:rPr>
              <a:t>-</a:t>
            </a:r>
            <a:r>
              <a:rPr lang="tr-TR" dirty="0" err="1" smtClean="0">
                <a:latin typeface="Verdana" charset="0"/>
              </a:rPr>
              <a:t>histone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proteins</a:t>
            </a:r>
            <a:endParaRPr lang="tr-TR" dirty="0" smtClean="0">
              <a:latin typeface="Verdana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</a:pPr>
            <a:endParaRPr lang="tr-TR" dirty="0" smtClean="0">
              <a:latin typeface="Verdana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</a:pPr>
            <a:r>
              <a:rPr lang="en-US" dirty="0" err="1" smtClean="0">
                <a:latin typeface="Verdana" charset="0"/>
              </a:rPr>
              <a:t>Nucleosomes</a:t>
            </a:r>
            <a:r>
              <a:rPr lang="en-US" dirty="0" smtClean="0">
                <a:latin typeface="Verdana" charset="0"/>
              </a:rPr>
              <a:t> Are the Basic Units of Eukaryotic Chromosome Structure</a:t>
            </a:r>
            <a:endParaRPr lang="tr-TR" dirty="0" smtClean="0">
              <a:latin typeface="Verdana" charset="0"/>
            </a:endParaRPr>
          </a:p>
          <a:p>
            <a:pPr lvl="1">
              <a:lnSpc>
                <a:spcPct val="110000"/>
              </a:lnSpc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They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are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first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and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fundamental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level</a:t>
            </a:r>
            <a:r>
              <a:rPr lang="tr-TR" dirty="0" smtClean="0">
                <a:latin typeface="Verdana" charset="0"/>
              </a:rPr>
              <a:t> of </a:t>
            </a:r>
            <a:r>
              <a:rPr lang="tr-TR" dirty="0" err="1" smtClean="0">
                <a:latin typeface="Verdana" charset="0"/>
              </a:rPr>
              <a:t>chromatin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packing</a:t>
            </a:r>
            <a:endParaRPr lang="tr-TR" dirty="0" smtClean="0">
              <a:latin typeface="Verdana" charset="0"/>
            </a:endParaRPr>
          </a:p>
          <a:p>
            <a:pPr lvl="1">
              <a:lnSpc>
                <a:spcPct val="110000"/>
              </a:lnSpc>
              <a:spcBef>
                <a:spcPct val="0"/>
              </a:spcBef>
            </a:pPr>
            <a:endParaRPr lang="en-US" dirty="0" smtClean="0">
              <a:latin typeface="Verdana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Chromosome Packing Occurs on Multiple Levels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>
            <a:normAutofit fontScale="90000"/>
          </a:bodyPr>
          <a:lstStyle/>
          <a:p>
            <a:r>
              <a:rPr lang="en-US" sz="2500" smtClean="0">
                <a:latin typeface="Verdana" charset="0"/>
              </a:rPr>
              <a:t>THE STRUCTURE OF EUKARYOTIC CHROMOSOMES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261256" y="1082675"/>
            <a:ext cx="8562109" cy="5775325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The DNA in Chromosomes Is Always Highly Condensed</a:t>
            </a:r>
            <a:endParaRPr lang="tr-TR" dirty="0" smtClean="0">
              <a:latin typeface="Verdana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In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eukaryotes</a:t>
            </a:r>
            <a:r>
              <a:rPr lang="tr-TR" dirty="0" smtClean="0">
                <a:latin typeface="Verdana" charset="0"/>
              </a:rPr>
              <a:t>, DNA is </a:t>
            </a:r>
            <a:r>
              <a:rPr lang="tr-TR" dirty="0" err="1" smtClean="0">
                <a:latin typeface="Verdana" charset="0"/>
              </a:rPr>
              <a:t>tightly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folded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by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binding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to</a:t>
            </a:r>
            <a:r>
              <a:rPr lang="tr-TR" dirty="0" smtClean="0">
                <a:latin typeface="Verdana" charset="0"/>
              </a:rPr>
              <a:t> a set of </a:t>
            </a:r>
            <a:r>
              <a:rPr lang="tr-TR" dirty="0" err="1" smtClean="0">
                <a:latin typeface="Verdana" charset="0"/>
              </a:rPr>
              <a:t>proteins</a:t>
            </a:r>
            <a:r>
              <a:rPr lang="tr-TR" dirty="0" smtClean="0">
                <a:latin typeface="Verdana" charset="0"/>
              </a:rPr>
              <a:t>.</a:t>
            </a:r>
          </a:p>
          <a:p>
            <a:pPr>
              <a:lnSpc>
                <a:spcPct val="110000"/>
              </a:lnSpc>
              <a:spcBef>
                <a:spcPct val="0"/>
              </a:spcBef>
            </a:pPr>
            <a:r>
              <a:rPr lang="tr-TR" b="1" dirty="0" err="1" smtClean="0">
                <a:latin typeface="Verdana" charset="0"/>
              </a:rPr>
              <a:t>Chromatin</a:t>
            </a:r>
            <a:r>
              <a:rPr lang="tr-TR" dirty="0" smtClean="0">
                <a:latin typeface="Verdana" charset="0"/>
              </a:rPr>
              <a:t>: </a:t>
            </a:r>
            <a:r>
              <a:rPr lang="tr-TR" dirty="0" err="1" smtClean="0">
                <a:latin typeface="Verdana" charset="0"/>
              </a:rPr>
              <a:t>nuclear</a:t>
            </a:r>
            <a:r>
              <a:rPr lang="tr-TR" dirty="0" smtClean="0">
                <a:latin typeface="Verdana" charset="0"/>
              </a:rPr>
              <a:t> DNA </a:t>
            </a:r>
            <a:r>
              <a:rPr lang="tr-TR" dirty="0" err="1" smtClean="0">
                <a:latin typeface="Verdana" charset="0"/>
              </a:rPr>
              <a:t>complexed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with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proteins</a:t>
            </a:r>
            <a:endParaRPr lang="tr-TR" dirty="0" smtClean="0">
              <a:latin typeface="Verdana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</a:pPr>
            <a:endParaRPr lang="tr-TR" dirty="0" smtClean="0">
              <a:latin typeface="Verdana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Two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types</a:t>
            </a:r>
            <a:r>
              <a:rPr lang="tr-TR" dirty="0" smtClean="0">
                <a:latin typeface="Verdana" charset="0"/>
              </a:rPr>
              <a:t> of </a:t>
            </a:r>
            <a:r>
              <a:rPr lang="tr-TR" dirty="0" err="1" smtClean="0">
                <a:latin typeface="Verdana" charset="0"/>
              </a:rPr>
              <a:t>proteins</a:t>
            </a:r>
            <a:r>
              <a:rPr lang="tr-TR" dirty="0" smtClean="0">
                <a:latin typeface="Verdana" charset="0"/>
              </a:rPr>
              <a:t> in DNA: </a:t>
            </a:r>
            <a:r>
              <a:rPr lang="tr-TR" dirty="0" err="1" smtClean="0">
                <a:latin typeface="Verdana" charset="0"/>
              </a:rPr>
              <a:t>histones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and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non</a:t>
            </a:r>
            <a:r>
              <a:rPr lang="tr-TR" dirty="0" smtClean="0">
                <a:latin typeface="Verdana" charset="0"/>
              </a:rPr>
              <a:t>-</a:t>
            </a:r>
            <a:r>
              <a:rPr lang="tr-TR" dirty="0" err="1" smtClean="0">
                <a:latin typeface="Verdana" charset="0"/>
              </a:rPr>
              <a:t>histone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proteins</a:t>
            </a:r>
            <a:endParaRPr lang="tr-TR" dirty="0" smtClean="0">
              <a:latin typeface="Verdana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</a:pPr>
            <a:endParaRPr lang="tr-TR" dirty="0" smtClean="0">
              <a:latin typeface="Verdana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</a:pPr>
            <a:r>
              <a:rPr lang="en-US" dirty="0" err="1" smtClean="0">
                <a:latin typeface="Verdana" charset="0"/>
              </a:rPr>
              <a:t>Nucleosomes</a:t>
            </a:r>
            <a:r>
              <a:rPr lang="en-US" dirty="0" smtClean="0">
                <a:latin typeface="Verdana" charset="0"/>
              </a:rPr>
              <a:t> Are the Basic Units of Eukaryotic Chromosome Structure</a:t>
            </a:r>
            <a:endParaRPr lang="tr-TR" dirty="0" smtClean="0">
              <a:latin typeface="Verdana" charset="0"/>
            </a:endParaRPr>
          </a:p>
          <a:p>
            <a:pPr lvl="1">
              <a:lnSpc>
                <a:spcPct val="110000"/>
              </a:lnSpc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They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are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first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and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fundamental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level</a:t>
            </a:r>
            <a:r>
              <a:rPr lang="tr-TR" dirty="0" smtClean="0">
                <a:latin typeface="Verdana" charset="0"/>
              </a:rPr>
              <a:t> of </a:t>
            </a:r>
            <a:r>
              <a:rPr lang="tr-TR" dirty="0" err="1" smtClean="0">
                <a:latin typeface="Verdana" charset="0"/>
              </a:rPr>
              <a:t>chromatin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packing</a:t>
            </a:r>
            <a:endParaRPr lang="tr-TR" dirty="0" smtClean="0">
              <a:latin typeface="Verdana" charset="0"/>
            </a:endParaRPr>
          </a:p>
          <a:p>
            <a:pPr lvl="1">
              <a:lnSpc>
                <a:spcPct val="110000"/>
              </a:lnSpc>
              <a:spcBef>
                <a:spcPct val="0"/>
              </a:spcBef>
            </a:pPr>
            <a:endParaRPr lang="en-US" dirty="0" smtClean="0">
              <a:latin typeface="Verdana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Chromosome Packing Occurs on Multiple Levels</a:t>
            </a:r>
          </a:p>
        </p:txBody>
      </p:sp>
      <p:sp>
        <p:nvSpPr>
          <p:cNvPr id="4" name="Rectangle 7"/>
          <p:cNvSpPr/>
          <p:nvPr/>
        </p:nvSpPr>
        <p:spPr>
          <a:xfrm>
            <a:off x="539359" y="6008914"/>
            <a:ext cx="7696200" cy="647845"/>
          </a:xfrm>
          <a:prstGeom prst="rect">
            <a:avLst/>
          </a:prstGeom>
          <a:solidFill>
            <a:srgbClr val="FFFFFF">
              <a:alpha val="2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38" y="241300"/>
            <a:ext cx="7705725" cy="690563"/>
          </a:xfrm>
        </p:spPr>
        <p:txBody>
          <a:bodyPr>
            <a:normAutofit fontScale="90000"/>
          </a:bodyPr>
          <a:lstStyle/>
          <a:p>
            <a:r>
              <a:rPr lang="en-US" sz="2500" smtClean="0">
                <a:latin typeface="Verdana" charset="0"/>
              </a:rPr>
              <a:t>THE REGULATION OF CHROMOSOME STRUCTURE</a:t>
            </a:r>
          </a:p>
        </p:txBody>
      </p:sp>
      <p:sp>
        <p:nvSpPr>
          <p:cNvPr id="121859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-11867" y="1094550"/>
            <a:ext cx="9167750" cy="5775325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Changes in </a:t>
            </a:r>
            <a:r>
              <a:rPr lang="en-US" dirty="0" err="1" smtClean="0">
                <a:latin typeface="Verdana" charset="0"/>
              </a:rPr>
              <a:t>Nucleosome</a:t>
            </a:r>
            <a:r>
              <a:rPr lang="en-US" dirty="0" smtClean="0">
                <a:latin typeface="Verdana" charset="0"/>
              </a:rPr>
              <a:t> Structure Allow Access to DNA</a:t>
            </a: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</a:pP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Therefore</a:t>
            </a:r>
            <a:r>
              <a:rPr lang="tr-TR" dirty="0" smtClean="0">
                <a:latin typeface="Verdana" charset="0"/>
              </a:rPr>
              <a:t> a </a:t>
            </a:r>
            <a:r>
              <a:rPr lang="tr-TR" dirty="0" err="1" smtClean="0">
                <a:latin typeface="Verdana" charset="0"/>
              </a:rPr>
              <a:t>cell</a:t>
            </a:r>
            <a:r>
              <a:rPr lang="tr-TR" dirty="0" smtClean="0">
                <a:latin typeface="Verdana" charset="0"/>
              </a:rPr>
              <a:t> can </a:t>
            </a:r>
            <a:r>
              <a:rPr lang="tr-TR" dirty="0" err="1" smtClean="0">
                <a:latin typeface="Verdana" charset="0"/>
              </a:rPr>
              <a:t>regulate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its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chromatin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structure</a:t>
            </a:r>
            <a:r>
              <a:rPr lang="tr-TR" dirty="0" smtClean="0">
                <a:latin typeface="Verdana" charset="0"/>
              </a:rPr>
              <a:t> (</a:t>
            </a:r>
            <a:r>
              <a:rPr lang="tr-TR" dirty="0" err="1" smtClean="0">
                <a:latin typeface="Verdana" charset="0"/>
              </a:rPr>
              <a:t>condense</a:t>
            </a:r>
            <a:r>
              <a:rPr lang="tr-TR" dirty="0" smtClean="0">
                <a:latin typeface="Verdana" charset="0"/>
              </a:rPr>
              <a:t>/</a:t>
            </a:r>
            <a:r>
              <a:rPr lang="tr-TR" dirty="0" err="1" smtClean="0">
                <a:latin typeface="Verdana" charset="0"/>
              </a:rPr>
              <a:t>decondense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particular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regions</a:t>
            </a:r>
            <a:r>
              <a:rPr lang="tr-TR" dirty="0" smtClean="0">
                <a:latin typeface="Verdana" charset="0"/>
              </a:rPr>
              <a:t>). – </a:t>
            </a:r>
            <a:r>
              <a:rPr lang="tr-TR" b="1" dirty="0" err="1" smtClean="0">
                <a:latin typeface="Verdana" charset="0"/>
              </a:rPr>
              <a:t>chromatin</a:t>
            </a:r>
            <a:r>
              <a:rPr lang="tr-TR" b="1" dirty="0" smtClean="0">
                <a:latin typeface="Verdana" charset="0"/>
              </a:rPr>
              <a:t> </a:t>
            </a:r>
            <a:r>
              <a:rPr lang="tr-TR" b="1" dirty="0" err="1" smtClean="0">
                <a:latin typeface="Verdana" charset="0"/>
              </a:rPr>
              <a:t>remodeling</a:t>
            </a:r>
            <a:r>
              <a:rPr lang="tr-TR" b="1" dirty="0" smtClean="0">
                <a:latin typeface="Verdana" charset="0"/>
              </a:rPr>
              <a:t> </a:t>
            </a:r>
            <a:r>
              <a:rPr lang="tr-TR" b="1" dirty="0" err="1" smtClean="0">
                <a:latin typeface="Verdana" charset="0"/>
              </a:rPr>
              <a:t>complexes</a:t>
            </a:r>
            <a:endParaRPr lang="tr-TR" b="1" dirty="0" smtClean="0">
              <a:latin typeface="Verdana" charset="0"/>
            </a:endParaRPr>
          </a:p>
          <a:p>
            <a:pPr>
              <a:spcBef>
                <a:spcPct val="0"/>
              </a:spcBef>
            </a:pP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Loosining</a:t>
            </a:r>
            <a:r>
              <a:rPr lang="tr-TR" dirty="0" smtClean="0">
                <a:latin typeface="Verdana" charset="0"/>
              </a:rPr>
              <a:t> of </a:t>
            </a:r>
            <a:r>
              <a:rPr lang="tr-TR" dirty="0" err="1" smtClean="0">
                <a:latin typeface="Verdana" charset="0"/>
              </a:rPr>
              <a:t>chromatin</a:t>
            </a:r>
            <a:r>
              <a:rPr lang="tr-TR" dirty="0" smtClean="0">
                <a:latin typeface="Verdana" charset="0"/>
              </a:rPr>
              <a:t>: gene </a:t>
            </a:r>
            <a:r>
              <a:rPr lang="tr-TR" dirty="0" err="1" smtClean="0">
                <a:latin typeface="Verdana" charset="0"/>
              </a:rPr>
              <a:t>expression</a:t>
            </a:r>
            <a:r>
              <a:rPr lang="tr-TR" dirty="0" smtClean="0">
                <a:latin typeface="Verdana" charset="0"/>
              </a:rPr>
              <a:t>, DNA </a:t>
            </a:r>
            <a:r>
              <a:rPr lang="tr-TR" dirty="0" err="1" smtClean="0">
                <a:latin typeface="Verdana" charset="0"/>
              </a:rPr>
              <a:t>replication</a:t>
            </a:r>
            <a:r>
              <a:rPr lang="tr-TR" dirty="0" smtClean="0">
                <a:latin typeface="Verdana" charset="0"/>
              </a:rPr>
              <a:t>, DNA </a:t>
            </a:r>
            <a:r>
              <a:rPr lang="tr-TR" dirty="0" err="1" smtClean="0">
                <a:latin typeface="Verdana" charset="0"/>
              </a:rPr>
              <a:t>repair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mechanisms</a:t>
            </a:r>
            <a:r>
              <a:rPr lang="tr-TR" dirty="0" smtClean="0">
                <a:latin typeface="Verdana" charset="0"/>
              </a:rPr>
              <a:t> </a:t>
            </a:r>
          </a:p>
          <a:p>
            <a:pPr>
              <a:spcBef>
                <a:spcPct val="0"/>
              </a:spcBef>
            </a:pPr>
            <a:endParaRPr lang="en-US" dirty="0" smtClean="0"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en-US" dirty="0" err="1" smtClean="0">
                <a:latin typeface="Verdana" charset="0"/>
              </a:rPr>
              <a:t>Interphase</a:t>
            </a:r>
            <a:r>
              <a:rPr lang="en-US" dirty="0" smtClean="0">
                <a:latin typeface="Verdana" charset="0"/>
              </a:rPr>
              <a:t> Chromosomes Contain Both Condensed and More Extended Forms of Chromatin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1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</TotalTime>
  <Words>550</Words>
  <Application>Microsoft Office PowerPoint</Application>
  <PresentationFormat>Ekran Gösterisi (4:3)</PresentationFormat>
  <Paragraphs>78</Paragraphs>
  <Slides>11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11</vt:i4>
      </vt:variant>
    </vt:vector>
  </HeadingPairs>
  <TitlesOfParts>
    <vt:vector size="13" baseType="lpstr">
      <vt:lpstr>Blank Presentation</vt:lpstr>
      <vt:lpstr>Office Theme</vt:lpstr>
      <vt:lpstr>Fundamentals of Biological Sciences</vt:lpstr>
      <vt:lpstr>Slayt 2</vt:lpstr>
      <vt:lpstr>THE STRUCTURE OF DNA</vt:lpstr>
      <vt:lpstr>WATCH VIdeo – DNA Structure </vt:lpstr>
      <vt:lpstr>THE STRUCTURE OF DNA</vt:lpstr>
      <vt:lpstr>THE STRUCTURE OF EUKARYOTIC CHROMOSOMES</vt:lpstr>
      <vt:lpstr>THE STRUCTURE OF EUKARYOTIC CHROMOSOMES</vt:lpstr>
      <vt:lpstr>THE STRUCTURE OF EUKARYOTIC CHROMOSOMES</vt:lpstr>
      <vt:lpstr>THE REGULATION OF CHROMOSOME STRUCTURE</vt:lpstr>
      <vt:lpstr>THE REGULATION OF CHROMOSOME STRUCTURE</vt:lpstr>
      <vt:lpstr>WATCH VIdeo - Chromosome Coiling </vt:lpstr>
    </vt:vector>
  </TitlesOfParts>
  <Manager>Sumanas, Inc.</Manager>
  <Company>© Garland Science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Cell Biology</dc:title>
  <dc:creator>Alberts et al.</dc:creator>
  <cp:lastModifiedBy>ASUSPC</cp:lastModifiedBy>
  <cp:revision>89</cp:revision>
  <dcterms:created xsi:type="dcterms:W3CDTF">2002-12-24T01:08:46Z</dcterms:created>
  <dcterms:modified xsi:type="dcterms:W3CDTF">2018-02-12T15:00:05Z</dcterms:modified>
</cp:coreProperties>
</file>