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24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4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52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493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940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560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381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27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06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96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8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21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68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63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25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55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445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2804"/>
          </a:xfrm>
        </p:spPr>
        <p:txBody>
          <a:bodyPr/>
          <a:lstStyle/>
          <a:p>
            <a:r>
              <a:rPr lang="tr-TR" altLang="tr-TR" dirty="0" smtClean="0"/>
              <a:t>İşletme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1863" y="1698171"/>
            <a:ext cx="9662749" cy="4213051"/>
          </a:xfrm>
        </p:spPr>
        <p:txBody>
          <a:bodyPr/>
          <a:lstStyle/>
          <a:p>
            <a:r>
              <a:rPr lang="tr-TR" altLang="tr-TR" dirty="0" smtClean="0"/>
              <a:t>İnsanların ihtiyaçlarını karşılamak için mal ve hizmet üreten kuruluşlardır.</a:t>
            </a:r>
          </a:p>
          <a:p>
            <a:r>
              <a:rPr lang="tr-TR" altLang="tr-TR" dirty="0" smtClean="0"/>
              <a:t>İşletmeler </a:t>
            </a:r>
            <a:r>
              <a:rPr lang="tr-TR" altLang="tr-TR" dirty="0"/>
              <a:t>iktisadi mal ve hizmet </a:t>
            </a:r>
            <a:r>
              <a:rPr lang="tr-TR" altLang="tr-TR" dirty="0" smtClean="0"/>
              <a:t>üretirler, çünkü bunların özelliği </a:t>
            </a:r>
            <a:r>
              <a:rPr lang="tr-TR" altLang="tr-TR" dirty="0"/>
              <a:t>fayda yaratmaları ve kıt olmalarıdır.</a:t>
            </a:r>
          </a:p>
          <a:p>
            <a:r>
              <a:rPr lang="tr-TR" altLang="tr-TR" dirty="0"/>
              <a:t>İşletmelerin bu üretimi gerçekleştirebilmeleri </a:t>
            </a:r>
            <a:r>
              <a:rPr lang="tr-TR" altLang="tr-TR" dirty="0" smtClean="0"/>
              <a:t>için üretim </a:t>
            </a:r>
            <a:r>
              <a:rPr lang="tr-TR" altLang="tr-TR" dirty="0"/>
              <a:t>faktörleri adı verilen emek, </a:t>
            </a:r>
            <a:r>
              <a:rPr lang="tr-TR" altLang="tr-TR" dirty="0" smtClean="0"/>
              <a:t>doğal kaynak, </a:t>
            </a:r>
            <a:r>
              <a:rPr lang="tr-TR" altLang="tr-TR" dirty="0"/>
              <a:t>sermaye ve </a:t>
            </a:r>
            <a:r>
              <a:rPr lang="tr-TR" altLang="tr-TR" dirty="0" smtClean="0"/>
              <a:t>girişimcinin  </a:t>
            </a:r>
            <a:r>
              <a:rPr lang="tr-TR" altLang="tr-TR" dirty="0"/>
              <a:t>bir araya getirilmesine bağlıdır.</a:t>
            </a:r>
          </a:p>
          <a:p>
            <a:r>
              <a:rPr lang="tr-TR" altLang="tr-TR" dirty="0" smtClean="0"/>
              <a:t>İşletmelerin amacı kardır.</a:t>
            </a:r>
          </a:p>
          <a:p>
            <a:r>
              <a:rPr lang="tr-TR" altLang="tr-TR" dirty="0" smtClean="0"/>
              <a:t>Başka bir ifadeyle işletme, kişi yada </a:t>
            </a:r>
            <a:r>
              <a:rPr lang="tr-TR" altLang="tr-TR" dirty="0"/>
              <a:t>kurumların ihtiyaçlarını karşılamak üzere, üretim faktörlerini bir araya getirerek mal veya hizmet üreten, pazarlayan, </a:t>
            </a:r>
            <a:r>
              <a:rPr lang="tr-TR" altLang="tr-TR" dirty="0" smtClean="0"/>
              <a:t>kar </a:t>
            </a:r>
            <a:r>
              <a:rPr lang="tr-TR" altLang="tr-TR" dirty="0"/>
              <a:t>elde etmeyi amaçlayan iktisadi, teknik ve hukuki birimlerdir.</a:t>
            </a:r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987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İşletme Fonksiyonları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672046"/>
            <a:ext cx="8915400" cy="4239176"/>
          </a:xfrm>
        </p:spPr>
        <p:txBody>
          <a:bodyPr>
            <a:normAutofit lnSpcReduction="10000"/>
          </a:bodyPr>
          <a:lstStyle/>
          <a:p>
            <a:r>
              <a:rPr lang="tr-TR" altLang="tr-TR" dirty="0"/>
              <a:t>Bir işletmede </a:t>
            </a:r>
            <a:r>
              <a:rPr lang="tr-TR" altLang="tr-TR" dirty="0" smtClean="0"/>
              <a:t>birbirinden farklı faaliyetler </a:t>
            </a:r>
            <a:r>
              <a:rPr lang="tr-TR" altLang="tr-TR" dirty="0"/>
              <a:t>gerçekleştirilmektedir. Bu faaliyetler işletmenin içinde bulunduğu sektöre göre farklılık göstermekte, işletmenin büyüklüğüne göre bağımsız </a:t>
            </a:r>
            <a:r>
              <a:rPr lang="tr-TR" altLang="tr-TR" dirty="0" smtClean="0"/>
              <a:t>bölümler </a:t>
            </a:r>
            <a:r>
              <a:rPr lang="tr-TR" altLang="tr-TR" dirty="0"/>
              <a:t>halinde gruplandırılmakta </a:t>
            </a:r>
            <a:r>
              <a:rPr lang="tr-TR" altLang="tr-TR" dirty="0" smtClean="0"/>
              <a:t>yada </a:t>
            </a:r>
            <a:r>
              <a:rPr lang="tr-TR" altLang="tr-TR" dirty="0"/>
              <a:t>gruplandırılmamaktadır</a:t>
            </a:r>
            <a:r>
              <a:rPr lang="tr-TR" altLang="tr-TR" sz="2400" dirty="0" smtClean="0"/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üretim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pazarlama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finansman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insan kaynakları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muhasebe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ar-ge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halkla ilişkiler</a:t>
            </a:r>
          </a:p>
          <a:p>
            <a:pPr>
              <a:lnSpc>
                <a:spcPct val="80000"/>
              </a:lnSpc>
              <a:buNone/>
            </a:pPr>
            <a:r>
              <a:rPr lang="tr-TR" altLang="tr-TR" sz="2400" dirty="0"/>
              <a:t>	</a:t>
            </a:r>
            <a:r>
              <a:rPr lang="tr-TR" altLang="tr-TR" sz="2400" dirty="0" smtClean="0"/>
              <a:t>	-</a:t>
            </a:r>
            <a:r>
              <a:rPr lang="tr-TR" altLang="tr-TR" sz="2400" dirty="0"/>
              <a:t>yönetim</a:t>
            </a:r>
          </a:p>
          <a:p>
            <a:endParaRPr lang="tr-TR" alt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067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92330"/>
            <a:ext cx="8911687" cy="640081"/>
          </a:xfrm>
        </p:spPr>
        <p:txBody>
          <a:bodyPr/>
          <a:lstStyle/>
          <a:p>
            <a:r>
              <a:rPr lang="tr-TR" altLang="tr-TR" dirty="0" smtClean="0"/>
              <a:t>İşletmenin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619793"/>
            <a:ext cx="8915400" cy="4585063"/>
          </a:xfrm>
        </p:spPr>
        <p:txBody>
          <a:bodyPr/>
          <a:lstStyle/>
          <a:p>
            <a:pPr algn="just"/>
            <a:r>
              <a:rPr lang="tr-TR" altLang="tr-TR" dirty="0" smtClean="0"/>
              <a:t>İşletmelerin ekonomik </a:t>
            </a:r>
            <a:r>
              <a:rPr lang="tr-TR" altLang="tr-TR" dirty="0"/>
              <a:t>ve Sosyal </a:t>
            </a:r>
            <a:r>
              <a:rPr lang="tr-TR" altLang="tr-TR" dirty="0" smtClean="0"/>
              <a:t>amaçları vardır.</a:t>
            </a:r>
          </a:p>
          <a:p>
            <a:pPr algn="just"/>
            <a:endParaRPr lang="tr-TR" altLang="tr-TR" dirty="0"/>
          </a:p>
          <a:p>
            <a:pPr lvl="1" algn="just"/>
            <a:r>
              <a:rPr lang="tr-TR" altLang="tr-TR" b="1" dirty="0"/>
              <a:t>Ekonomik </a:t>
            </a:r>
            <a:r>
              <a:rPr lang="tr-TR" altLang="tr-TR" b="1" dirty="0" smtClean="0"/>
              <a:t>amaç, </a:t>
            </a:r>
            <a:r>
              <a:rPr lang="tr-TR" altLang="tr-TR" dirty="0"/>
              <a:t>faaliyetlerden kar elde </a:t>
            </a:r>
            <a:r>
              <a:rPr lang="tr-TR" altLang="tr-TR" dirty="0" smtClean="0"/>
              <a:t>etmektir.</a:t>
            </a:r>
          </a:p>
          <a:p>
            <a:pPr lvl="1" algn="just"/>
            <a:endParaRPr lang="tr-TR" altLang="tr-TR" dirty="0" smtClean="0"/>
          </a:p>
          <a:p>
            <a:pPr lvl="1" algn="just"/>
            <a:r>
              <a:rPr lang="tr-TR" altLang="tr-TR" b="1" dirty="0"/>
              <a:t>S</a:t>
            </a:r>
            <a:r>
              <a:rPr lang="tr-TR" altLang="tr-TR" b="1" dirty="0" smtClean="0"/>
              <a:t>osyal amaç, </a:t>
            </a:r>
            <a:r>
              <a:rPr lang="tr-TR" altLang="tr-TR" dirty="0"/>
              <a:t>işletmenin faaliyetleri üzerinde etkili olan çıkar ve baskı gruplarının beklentileriyle ilgilidir.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5935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200" dirty="0" smtClean="0"/>
              <a:t>İşletmenin Belli Başlı EKONOMİK</a:t>
            </a:r>
            <a:br>
              <a:rPr lang="tr-TR" altLang="tr-TR" sz="3200" dirty="0" smtClean="0"/>
            </a:br>
            <a:r>
              <a:rPr lang="tr-TR" altLang="tr-TR" sz="3200" dirty="0" smtClean="0"/>
              <a:t> Amaçları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pPr marL="533400" indent="-533400"/>
            <a:r>
              <a:rPr lang="tr-TR" altLang="tr-TR" dirty="0"/>
              <a:t>Karlılık</a:t>
            </a:r>
          </a:p>
          <a:p>
            <a:pPr marL="533400" indent="-533400"/>
            <a:r>
              <a:rPr lang="tr-TR" altLang="tr-TR" dirty="0"/>
              <a:t>Süreklilik</a:t>
            </a:r>
          </a:p>
          <a:p>
            <a:pPr marL="533400" indent="-533400"/>
            <a:r>
              <a:rPr lang="tr-TR" altLang="tr-TR" dirty="0"/>
              <a:t>Büyüme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7587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16183" y="624110"/>
            <a:ext cx="9388429" cy="708301"/>
          </a:xfrm>
        </p:spPr>
        <p:txBody>
          <a:bodyPr>
            <a:noAutofit/>
          </a:bodyPr>
          <a:lstStyle/>
          <a:p>
            <a:r>
              <a:rPr lang="tr-TR" altLang="tr-TR" sz="3200" dirty="0" smtClean="0"/>
              <a:t>İşletmenin Belli Başlı SOSYAL Amaçları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5554" y="1698171"/>
            <a:ext cx="9519058" cy="4213051"/>
          </a:xfrm>
        </p:spPr>
        <p:txBody>
          <a:bodyPr/>
          <a:lstStyle/>
          <a:p>
            <a:r>
              <a:rPr lang="tr-TR" altLang="tr-TR" dirty="0" smtClean="0"/>
              <a:t>Kültürel miras </a:t>
            </a:r>
            <a:r>
              <a:rPr lang="tr-TR" altLang="tr-TR" dirty="0" smtClean="0"/>
              <a:t>ve d</a:t>
            </a:r>
            <a:r>
              <a:rPr lang="tr-TR" altLang="tr-TR" dirty="0" smtClean="0"/>
              <a:t>oğanın korunması</a:t>
            </a:r>
            <a:endParaRPr lang="tr-TR" altLang="tr-TR" dirty="0"/>
          </a:p>
          <a:p>
            <a:r>
              <a:rPr lang="tr-TR" altLang="tr-TR" dirty="0" smtClean="0"/>
              <a:t>Kültür sanat ve eğitim faaliyetlerinin </a:t>
            </a:r>
            <a:r>
              <a:rPr lang="tr-TR" altLang="tr-TR" dirty="0"/>
              <a:t>desteklenmesi</a:t>
            </a:r>
          </a:p>
          <a:p>
            <a:r>
              <a:rPr lang="tr-TR" altLang="tr-TR" dirty="0"/>
              <a:t>Toplumsal </a:t>
            </a:r>
            <a:r>
              <a:rPr lang="tr-TR" altLang="tr-TR" dirty="0" smtClean="0"/>
              <a:t>değerleri korumak ve </a:t>
            </a:r>
            <a:r>
              <a:rPr lang="tr-TR" altLang="tr-TR" dirty="0"/>
              <a:t>iş ahlakı</a:t>
            </a:r>
          </a:p>
          <a:p>
            <a:r>
              <a:rPr lang="tr-TR" altLang="tr-TR" dirty="0"/>
              <a:t>Çalışma </a:t>
            </a:r>
            <a:r>
              <a:rPr lang="tr-TR" altLang="tr-TR" dirty="0" smtClean="0"/>
              <a:t>hayatının geliştirilmesi</a:t>
            </a:r>
            <a:endParaRPr lang="tr-TR" altLang="tr-TR" dirty="0"/>
          </a:p>
          <a:p>
            <a:r>
              <a:rPr lang="tr-TR" altLang="tr-TR" dirty="0"/>
              <a:t>Sosyal </a:t>
            </a:r>
            <a:r>
              <a:rPr lang="tr-TR" altLang="tr-TR" smtClean="0"/>
              <a:t>faydaya yönelik yatırımın </a:t>
            </a:r>
            <a:r>
              <a:rPr lang="tr-TR" altLang="tr-TR" dirty="0"/>
              <a:t>yapılması</a:t>
            </a:r>
          </a:p>
          <a:p>
            <a:r>
              <a:rPr lang="tr-TR" altLang="tr-TR" dirty="0" smtClean="0"/>
              <a:t>Tüketici haklarının </a:t>
            </a:r>
            <a:r>
              <a:rPr lang="tr-TR" altLang="tr-TR" dirty="0"/>
              <a:t>korunması</a:t>
            </a:r>
            <a:endParaRPr lang="en-US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83755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191</Words>
  <Application>Microsoft Office PowerPoint</Application>
  <PresentationFormat>Geniş ekran</PresentationFormat>
  <Paragraphs>33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İşletme Nedir?</vt:lpstr>
      <vt:lpstr>İşletme Fonksiyonları</vt:lpstr>
      <vt:lpstr>İşletmenin Amaçları</vt:lpstr>
      <vt:lpstr>İşletmenin Belli Başlı EKONOMİK  Amaçları</vt:lpstr>
      <vt:lpstr>İşletmenin Belli Başlı SOSYAL Amaçları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2020-02-22T14:31:07Z</dcterms:created>
  <dcterms:modified xsi:type="dcterms:W3CDTF">2020-02-22T15:15:49Z</dcterms:modified>
</cp:coreProperties>
</file>