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8"/>
    <p:restoredTop sz="94436"/>
  </p:normalViewPr>
  <p:slideViewPr>
    <p:cSldViewPr snapToGrid="0" snapToObjects="1">
      <p:cViewPr varScale="1">
        <p:scale>
          <a:sx n="81" d="100"/>
          <a:sy n="81" d="100"/>
        </p:scale>
        <p:origin x="208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6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7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8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5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3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96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2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2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2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4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0619A-9295-EE4D-8DEB-F7EF69D95C3C}" type="datetimeFigureOut">
              <a:rPr lang="en-US" smtClean="0"/>
              <a:t>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74C2C-8AF1-AF49-92BA-81557FC606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0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>
            <a:spLocks noGrp="1"/>
          </p:cNvSpPr>
          <p:nvPr>
            <p:ph type="title"/>
          </p:nvPr>
        </p:nvSpPr>
        <p:spPr>
          <a:xfrm>
            <a:off x="2217683" y="225448"/>
            <a:ext cx="7578436" cy="1143001"/>
          </a:xfrm>
          <a:prstGeom prst="rect">
            <a:avLst/>
          </a:prstGeom>
        </p:spPr>
        <p:txBody>
          <a:bodyPr/>
          <a:lstStyle/>
          <a:p>
            <a:pPr algn="ctr" defTabSz="905255">
              <a:defRPr sz="3762">
                <a:ln w="490"/>
              </a:defRPr>
            </a:pPr>
            <a:r>
              <a:rPr lang="tr-TR" b="1" dirty="0" smtClean="0">
                <a:solidFill>
                  <a:srgbClr val="FF0000"/>
                </a:solidFill>
              </a:rPr>
              <a:t>Diş eksiklikleri ve Kennedy Sınıflaması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669" name="Shape 669"/>
          <p:cNvSpPr>
            <a:spLocks noGrp="1"/>
          </p:cNvSpPr>
          <p:nvPr>
            <p:ph type="body" idx="1"/>
          </p:nvPr>
        </p:nvSpPr>
        <p:spPr>
          <a:xfrm>
            <a:off x="1981199" y="1609418"/>
            <a:ext cx="8426336" cy="226431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defRPr sz="1800"/>
            </a:pPr>
            <a:r>
              <a:rPr sz="3200" b="1" dirty="0"/>
              <a:t>Kısmi dişsizlik vakalarında vakanın sınıflaması </a:t>
            </a:r>
            <a:endParaRPr lang="tr-TR" sz="3200" b="1" dirty="0" smtClean="0"/>
          </a:p>
          <a:p>
            <a:pPr marL="0" lvl="0" indent="0" algn="ctr">
              <a:buNone/>
              <a:defRPr sz="1800"/>
            </a:pPr>
            <a:r>
              <a:rPr sz="3200" b="1" dirty="0" smtClean="0"/>
              <a:t>büyük </a:t>
            </a:r>
            <a:r>
              <a:rPr sz="3200" b="1" dirty="0"/>
              <a:t>önem taşır.</a:t>
            </a:r>
          </a:p>
          <a:p>
            <a:pPr lvl="0" algn="ctr">
              <a:defRPr sz="1800"/>
            </a:pPr>
            <a:endParaRPr sz="3200" b="1" dirty="0"/>
          </a:p>
          <a:p>
            <a:pPr lvl="0" algn="ctr">
              <a:defRPr sz="1800"/>
            </a:pPr>
            <a:r>
              <a:rPr sz="3200" b="1" dirty="0"/>
              <a:t>Sınıflamalar içinde en çok kullanılanı ve </a:t>
            </a:r>
            <a:r>
              <a:rPr sz="3200" b="1" dirty="0" smtClean="0"/>
              <a:t>bilineni</a:t>
            </a:r>
            <a:endParaRPr lang="tr-TR" sz="3200" b="1" dirty="0" smtClean="0"/>
          </a:p>
          <a:p>
            <a:pPr marL="0" lvl="0" indent="0" algn="ctr">
              <a:buNone/>
              <a:defRPr sz="1800"/>
            </a:pPr>
            <a:r>
              <a:rPr sz="3200" b="1" dirty="0" smtClean="0">
                <a:solidFill>
                  <a:srgbClr val="FF0000"/>
                </a:solidFill>
              </a:rPr>
              <a:t> </a:t>
            </a:r>
            <a:r>
              <a:rPr sz="3200" b="1" dirty="0">
                <a:solidFill>
                  <a:srgbClr val="FF0000"/>
                </a:solidFill>
              </a:rPr>
              <a:t>Kennedy sınıflaması’dır. </a:t>
            </a:r>
          </a:p>
        </p:txBody>
      </p:sp>
    </p:spTree>
    <p:extLst>
      <p:ext uri="{BB962C8B-B14F-4D97-AF65-F5344CB8AC3E}">
        <p14:creationId xmlns:p14="http://schemas.microsoft.com/office/powerpoint/2010/main" val="130424725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Shape 671"/>
          <p:cNvSpPr>
            <a:spLocks noGrp="1"/>
          </p:cNvSpPr>
          <p:nvPr>
            <p:ph type="title"/>
          </p:nvPr>
        </p:nvSpPr>
        <p:spPr>
          <a:xfrm>
            <a:off x="1770810" y="189064"/>
            <a:ext cx="7239000" cy="11430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13F9A"/>
                </a:solidFill>
              </a:defRPr>
            </a:lvl1pPr>
          </a:lstStyle>
          <a:p>
            <a:pPr lvl="0">
              <a:defRPr sz="1800" b="0" cap="none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3800" b="1" cap="all" dirty="0">
                <a:ln w="500">
                  <a:solidFill>
                    <a:srgbClr val="5B194D"/>
                  </a:solidFill>
                </a:ln>
                <a:solidFill>
                  <a:srgbClr val="FF0000"/>
                </a:solidFill>
              </a:rPr>
              <a:t>Kennedy sInIflamasI</a:t>
            </a:r>
          </a:p>
        </p:txBody>
      </p:sp>
      <p:sp>
        <p:nvSpPr>
          <p:cNvPr id="672" name="Shape 672"/>
          <p:cNvSpPr>
            <a:spLocks noGrp="1"/>
          </p:cNvSpPr>
          <p:nvPr>
            <p:ph type="body" idx="1"/>
          </p:nvPr>
        </p:nvSpPr>
        <p:spPr>
          <a:xfrm>
            <a:off x="1524000" y="1559390"/>
            <a:ext cx="5770984" cy="4846321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>
              <a:lnSpc>
                <a:spcPct val="90000"/>
              </a:lnSpc>
              <a:defRPr sz="1800"/>
            </a:pPr>
            <a:r>
              <a:rPr sz="2600" b="1" dirty="0">
                <a:solidFill>
                  <a:srgbClr val="FF0000"/>
                </a:solidFill>
              </a:rPr>
              <a:t>Sınıf I: </a:t>
            </a:r>
            <a:r>
              <a:rPr sz="2600" b="1" dirty="0"/>
              <a:t>Mevcut dişlerin distalinde çift taraflı dişsiz sonlanan boşluklar</a:t>
            </a:r>
          </a:p>
          <a:p>
            <a:pPr lvl="0">
              <a:lnSpc>
                <a:spcPct val="90000"/>
              </a:lnSpc>
              <a:defRPr sz="1800"/>
            </a:pPr>
            <a:endParaRPr lang="tr-TR" sz="2600" b="1" dirty="0">
              <a:solidFill>
                <a:srgbClr val="FF0000"/>
              </a:solidFill>
            </a:endParaRPr>
          </a:p>
          <a:p>
            <a:pPr lvl="0">
              <a:lnSpc>
                <a:spcPct val="90000"/>
              </a:lnSpc>
              <a:defRPr sz="1800"/>
            </a:pPr>
            <a:endParaRPr lang="tr-TR" sz="2600" b="1" dirty="0">
              <a:solidFill>
                <a:srgbClr val="FF0000"/>
              </a:solidFill>
            </a:endParaRPr>
          </a:p>
          <a:p>
            <a:pPr lvl="0">
              <a:lnSpc>
                <a:spcPct val="90000"/>
              </a:lnSpc>
              <a:defRPr sz="1800"/>
            </a:pPr>
            <a:r>
              <a:rPr sz="2600" b="1" dirty="0">
                <a:solidFill>
                  <a:srgbClr val="FF0000"/>
                </a:solidFill>
              </a:rPr>
              <a:t>Sınıf </a:t>
            </a:r>
            <a:r>
              <a:rPr sz="2600" b="1" dirty="0">
                <a:solidFill>
                  <a:srgbClr val="FF0000"/>
                </a:solidFill>
              </a:rPr>
              <a:t>II: </a:t>
            </a:r>
            <a:r>
              <a:rPr sz="2600" b="1" dirty="0"/>
              <a:t>Mevcut dişlerin distalinde tek taraflı dişsiz sonlanan boşluk</a:t>
            </a:r>
          </a:p>
          <a:p>
            <a:pPr lvl="0">
              <a:lnSpc>
                <a:spcPct val="90000"/>
              </a:lnSpc>
              <a:defRPr sz="1800"/>
            </a:pPr>
            <a:endParaRPr lang="tr-TR" sz="2600" b="1" dirty="0">
              <a:solidFill>
                <a:srgbClr val="FF0000"/>
              </a:solidFill>
            </a:endParaRPr>
          </a:p>
          <a:p>
            <a:pPr lvl="0">
              <a:lnSpc>
                <a:spcPct val="90000"/>
              </a:lnSpc>
              <a:defRPr sz="1800"/>
            </a:pPr>
            <a:endParaRPr lang="tr-TR" sz="2600" b="1" dirty="0">
              <a:solidFill>
                <a:srgbClr val="FF0000"/>
              </a:solidFill>
            </a:endParaRPr>
          </a:p>
          <a:p>
            <a:pPr lvl="0">
              <a:lnSpc>
                <a:spcPct val="90000"/>
              </a:lnSpc>
              <a:defRPr sz="1800"/>
            </a:pPr>
            <a:r>
              <a:rPr sz="2600" b="1" dirty="0">
                <a:solidFill>
                  <a:srgbClr val="FF0000"/>
                </a:solidFill>
              </a:rPr>
              <a:t>Sınıf </a:t>
            </a:r>
            <a:r>
              <a:rPr sz="2600" b="1" dirty="0">
                <a:solidFill>
                  <a:srgbClr val="FF0000"/>
                </a:solidFill>
              </a:rPr>
              <a:t>III: </a:t>
            </a:r>
            <a:r>
              <a:rPr sz="2600" b="1" dirty="0"/>
              <a:t>Tek tarafta, mezialinde ve distalinde dişle sonlanan boşluk</a:t>
            </a:r>
          </a:p>
          <a:p>
            <a:pPr lvl="0">
              <a:lnSpc>
                <a:spcPct val="90000"/>
              </a:lnSpc>
              <a:defRPr sz="1800"/>
            </a:pPr>
            <a:endParaRPr lang="tr-TR" sz="2600" b="1" dirty="0">
              <a:solidFill>
                <a:srgbClr val="FF0000"/>
              </a:solidFill>
            </a:endParaRPr>
          </a:p>
          <a:p>
            <a:pPr lvl="0">
              <a:lnSpc>
                <a:spcPct val="90000"/>
              </a:lnSpc>
              <a:defRPr sz="1800"/>
            </a:pPr>
            <a:endParaRPr lang="tr-TR" sz="2600" b="1" dirty="0">
              <a:solidFill>
                <a:srgbClr val="FF0000"/>
              </a:solidFill>
            </a:endParaRPr>
          </a:p>
          <a:p>
            <a:pPr lvl="0">
              <a:lnSpc>
                <a:spcPct val="90000"/>
              </a:lnSpc>
              <a:defRPr sz="1800"/>
            </a:pPr>
            <a:r>
              <a:rPr sz="2600" b="1" dirty="0">
                <a:solidFill>
                  <a:srgbClr val="FF0000"/>
                </a:solidFill>
              </a:rPr>
              <a:t>Sınıf </a:t>
            </a:r>
            <a:r>
              <a:rPr sz="2600" b="1" dirty="0">
                <a:solidFill>
                  <a:srgbClr val="FF0000"/>
                </a:solidFill>
              </a:rPr>
              <a:t>IV: </a:t>
            </a:r>
            <a:r>
              <a:rPr sz="2600" b="1" dirty="0"/>
              <a:t>Mevcut dişlerin mezialinde çift taraflı tek dişsiz boşluk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695615" y="1037488"/>
            <a:ext cx="1739245" cy="5576192"/>
            <a:chOff x="7213651" y="848296"/>
            <a:chExt cx="1739245" cy="5576192"/>
          </a:xfrm>
        </p:grpSpPr>
        <p:pic>
          <p:nvPicPr>
            <p:cNvPr id="676" name="image76.png"/>
            <p:cNvPicPr>
              <a:picLocks noChangeAspect="1"/>
            </p:cNvPicPr>
            <p:nvPr/>
          </p:nvPicPr>
          <p:blipFill rotWithShape="1">
            <a:blip r:embed="rId2">
              <a:duotone>
                <a:prstClr val="black"/>
                <a:schemeClr val="accent1">
                  <a:tint val="45000"/>
                  <a:satMod val="400000"/>
                </a:schemeClr>
              </a:duotone>
              <a:extLst/>
            </a:blip>
            <a:srcRect l="8842" b="4193"/>
            <a:stretch/>
          </p:blipFill>
          <p:spPr>
            <a:xfrm>
              <a:off x="7213651" y="5037558"/>
              <a:ext cx="1737360" cy="1386930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3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308" t="1037" r="3642" b="56293"/>
            <a:stretch/>
          </p:blipFill>
          <p:spPr>
            <a:xfrm>
              <a:off x="7215536" y="2206259"/>
              <a:ext cx="1737360" cy="1431586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4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  <a14:imgEffect>
                        <a14:saturation sat="33000"/>
                      </a14:imgEffect>
                      <a14:imgEffect>
                        <a14:brightnessContrast brigh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357" t="55283" r="62590" b="6209"/>
            <a:stretch/>
          </p:blipFill>
          <p:spPr>
            <a:xfrm>
              <a:off x="7213651" y="3626266"/>
              <a:ext cx="1737360" cy="143006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3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60" t="1162" r="62590" b="58492"/>
            <a:stretch/>
          </p:blipFill>
          <p:spPr>
            <a:xfrm>
              <a:off x="7213651" y="848296"/>
              <a:ext cx="1737360" cy="13579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80466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Shape 678"/>
          <p:cNvSpPr>
            <a:spLocks noGrp="1"/>
          </p:cNvSpPr>
          <p:nvPr>
            <p:ph type="body" idx="1"/>
          </p:nvPr>
        </p:nvSpPr>
        <p:spPr>
          <a:xfrm>
            <a:off x="2135560" y="1212078"/>
            <a:ext cx="7239000" cy="4846321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None/>
              <a:defRPr sz="1800"/>
            </a:pPr>
            <a:endParaRPr sz="2200" b="1" dirty="0"/>
          </a:p>
          <a:p>
            <a:pPr marL="0" indent="0">
              <a:lnSpc>
                <a:spcPct val="80000"/>
              </a:lnSpc>
              <a:buNone/>
              <a:defRPr sz="1800"/>
            </a:pPr>
            <a:endParaRPr sz="2200" dirty="0"/>
          </a:p>
          <a:p>
            <a:pPr marL="0" indent="0">
              <a:lnSpc>
                <a:spcPct val="80000"/>
              </a:lnSpc>
              <a:buNone/>
              <a:defRPr sz="1800"/>
            </a:pPr>
            <a:endParaRPr sz="2200" b="1" dirty="0"/>
          </a:p>
          <a:p>
            <a:pPr marL="0" indent="0">
              <a:lnSpc>
                <a:spcPct val="80000"/>
              </a:lnSpc>
              <a:buNone/>
              <a:defRPr sz="1800"/>
            </a:pPr>
            <a:endParaRPr sz="2200" b="1" dirty="0"/>
          </a:p>
          <a:p>
            <a:pPr marL="0" indent="0">
              <a:lnSpc>
                <a:spcPct val="80000"/>
              </a:lnSpc>
              <a:buNone/>
              <a:defRPr sz="1800"/>
            </a:pPr>
            <a:r>
              <a:rPr sz="2200" b="1" dirty="0"/>
              <a:t>Kennedy sınıflamasına göre, yukarıdaki şekilde gösterilen vakayı aşağıdakilerden hangisi tanımlar?</a:t>
            </a:r>
            <a:endParaRPr lang="tr-TR" sz="2200" b="1" dirty="0"/>
          </a:p>
          <a:p>
            <a:pPr marL="0" indent="0">
              <a:lnSpc>
                <a:spcPct val="80000"/>
              </a:lnSpc>
              <a:buNone/>
              <a:defRPr sz="1800"/>
            </a:pPr>
            <a:endParaRPr sz="2200" dirty="0"/>
          </a:p>
          <a:p>
            <a:pPr marL="514350" indent="-514350">
              <a:lnSpc>
                <a:spcPct val="80000"/>
              </a:lnSpc>
              <a:buFontTx/>
              <a:buAutoNum type="alphaUcPeriod"/>
              <a:defRPr sz="1800"/>
            </a:pPr>
            <a:r>
              <a:rPr sz="2200" dirty="0"/>
              <a:t>Sınıf </a:t>
            </a:r>
            <a:r>
              <a:rPr sz="2200" dirty="0"/>
              <a:t>1 modifikasyon 1</a:t>
            </a:r>
          </a:p>
          <a:p>
            <a:pPr marL="514350" indent="-514350">
              <a:lnSpc>
                <a:spcPct val="80000"/>
              </a:lnSpc>
              <a:buFontTx/>
              <a:buAutoNum type="alphaUcPeriod"/>
              <a:defRPr sz="1800"/>
            </a:pPr>
            <a:r>
              <a:rPr sz="2200" dirty="0"/>
              <a:t>Sınıf 1 modifikasyon 3</a:t>
            </a:r>
          </a:p>
          <a:p>
            <a:pPr marL="514350" indent="-514350">
              <a:lnSpc>
                <a:spcPct val="80000"/>
              </a:lnSpc>
              <a:buFontTx/>
              <a:buAutoNum type="alphaUcPeriod"/>
              <a:defRPr sz="1800"/>
            </a:pPr>
            <a:r>
              <a:rPr sz="2200" dirty="0"/>
              <a:t>Sınıf 3 modifikasyon 1</a:t>
            </a:r>
          </a:p>
          <a:p>
            <a:pPr marL="514350" indent="-514350">
              <a:lnSpc>
                <a:spcPct val="80000"/>
              </a:lnSpc>
              <a:buFontTx/>
              <a:buAutoNum type="alphaUcPeriod"/>
              <a:defRPr sz="1800"/>
            </a:pPr>
            <a:r>
              <a:rPr sz="2200" dirty="0"/>
              <a:t>Sınıf 4 modifikasyon 1</a:t>
            </a:r>
          </a:p>
          <a:p>
            <a:pPr marL="514350" indent="-514350">
              <a:lnSpc>
                <a:spcPct val="80000"/>
              </a:lnSpc>
              <a:buFontTx/>
              <a:buAutoNum type="alphaUcPeriod"/>
              <a:defRPr sz="1800"/>
            </a:pPr>
            <a:r>
              <a:rPr sz="2200" dirty="0"/>
              <a:t>Sınıf 4 modifikasyon 2</a:t>
            </a:r>
          </a:p>
          <a:p>
            <a:pPr marL="0" indent="0">
              <a:lnSpc>
                <a:spcPct val="80000"/>
              </a:lnSpc>
              <a:buNone/>
              <a:defRPr sz="1800"/>
            </a:pPr>
            <a:endParaRPr lang="tr-TR" sz="2200" b="1" dirty="0"/>
          </a:p>
          <a:p>
            <a:pPr marL="0" indent="0">
              <a:lnSpc>
                <a:spcPct val="80000"/>
              </a:lnSpc>
              <a:buNone/>
              <a:defRPr sz="1800"/>
            </a:pPr>
            <a:r>
              <a:rPr sz="2200" b="1" dirty="0" smtClean="0">
                <a:solidFill>
                  <a:srgbClr val="FF0000"/>
                </a:solidFill>
              </a:rPr>
              <a:t>Doğru </a:t>
            </a:r>
            <a:r>
              <a:rPr sz="2200" b="1" dirty="0">
                <a:solidFill>
                  <a:srgbClr val="FF0000"/>
                </a:solidFill>
              </a:rPr>
              <a:t>Cevap: A</a:t>
            </a:r>
          </a:p>
        </p:txBody>
      </p:sp>
      <p:pic>
        <p:nvPicPr>
          <p:cNvPr id="679" name="image77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64460" y="620688"/>
            <a:ext cx="2298492" cy="191756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2835379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Shape 681"/>
          <p:cNvSpPr>
            <a:spLocks noGrp="1"/>
          </p:cNvSpPr>
          <p:nvPr>
            <p:ph type="body" idx="1"/>
          </p:nvPr>
        </p:nvSpPr>
        <p:spPr>
          <a:xfrm>
            <a:off x="1981200" y="457199"/>
            <a:ext cx="8991600" cy="5722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  <a:defRPr sz="1800"/>
            </a:pPr>
            <a:r>
              <a:rPr sz="3200" b="1" dirty="0">
                <a:solidFill>
                  <a:srgbClr val="FF0000"/>
                </a:solidFill>
              </a:rPr>
              <a:t>Applegate kuralları</a:t>
            </a:r>
            <a:r>
              <a:rPr sz="3200" b="1" dirty="0">
                <a:solidFill>
                  <a:srgbClr val="FF0000"/>
                </a:solidFill>
              </a:rPr>
              <a:t>;</a:t>
            </a:r>
            <a:endParaRPr lang="tr-TR" sz="3200" b="1" dirty="0">
              <a:solidFill>
                <a:srgbClr val="FF0000"/>
              </a:solidFill>
            </a:endParaRPr>
          </a:p>
          <a:p>
            <a:pPr marL="0" indent="0">
              <a:buNone/>
              <a:defRPr sz="1800"/>
            </a:pPr>
            <a:endParaRPr sz="3200" b="1" dirty="0"/>
          </a:p>
          <a:p>
            <a:pPr lvl="0">
              <a:buFont typeface="Wingdings"/>
              <a:buChar char="❖"/>
              <a:defRPr sz="1800"/>
            </a:pPr>
            <a:r>
              <a:rPr sz="3200" dirty="0"/>
              <a:t>Sınıflandırma, sınıflandırmayı değiştirebilecek diş çekimlerinin tamamlanmasından sonra yapılmalıdır.</a:t>
            </a:r>
          </a:p>
          <a:p>
            <a:pPr lvl="0">
              <a:buFont typeface="Wingdings"/>
              <a:buChar char="❖"/>
              <a:defRPr sz="1800"/>
            </a:pPr>
            <a:r>
              <a:rPr sz="3200" b="1" dirty="0">
                <a:solidFill>
                  <a:srgbClr val="FF0000"/>
                </a:solidFill>
              </a:rPr>
              <a:t>Üçüncü molarlar </a:t>
            </a:r>
            <a:r>
              <a:rPr sz="3200" dirty="0"/>
              <a:t>eğer yoksa veya proteze dahil edilmeyecek ise sınıflandırmada göz önüne </a:t>
            </a:r>
            <a:r>
              <a:rPr sz="3200" b="1" dirty="0">
                <a:solidFill>
                  <a:srgbClr val="FF0000"/>
                </a:solidFill>
              </a:rPr>
              <a:t>alınmamalıdır.</a:t>
            </a:r>
          </a:p>
          <a:p>
            <a:pPr lvl="0">
              <a:buFont typeface="Wingdings"/>
              <a:buChar char="❖"/>
              <a:defRPr sz="1800"/>
            </a:pPr>
            <a:r>
              <a:rPr sz="3200" b="1" dirty="0">
                <a:solidFill>
                  <a:srgbClr val="FF0000"/>
                </a:solidFill>
              </a:rPr>
              <a:t>İkinci molar </a:t>
            </a:r>
            <a:r>
              <a:rPr sz="3200" dirty="0"/>
              <a:t>eksik ise ve protezde ikinci molar yapılmayacaksa sınıflandırmada göz önüne </a:t>
            </a:r>
            <a:r>
              <a:rPr sz="3200" b="1" dirty="0">
                <a:solidFill>
                  <a:srgbClr val="FF0000"/>
                </a:solidFill>
              </a:rPr>
              <a:t>alınmamalıdır. </a:t>
            </a:r>
          </a:p>
        </p:txBody>
      </p:sp>
    </p:spTree>
    <p:extLst>
      <p:ext uri="{BB962C8B-B14F-4D97-AF65-F5344CB8AC3E}">
        <p14:creationId xmlns:p14="http://schemas.microsoft.com/office/powerpoint/2010/main" val="19728499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Shape 683"/>
          <p:cNvSpPr>
            <a:spLocks noGrp="1"/>
          </p:cNvSpPr>
          <p:nvPr>
            <p:ph type="body" idx="1"/>
          </p:nvPr>
        </p:nvSpPr>
        <p:spPr>
          <a:xfrm>
            <a:off x="1639614" y="709448"/>
            <a:ext cx="9144000" cy="5801711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buFont typeface="Wingdings"/>
              <a:buChar char="❖"/>
              <a:defRPr sz="1800"/>
            </a:pPr>
            <a:r>
              <a:rPr sz="3200" dirty="0"/>
              <a:t>Daima en arkadaki dişsiz alan/alanlar sınıflandırmayı belirler.</a:t>
            </a:r>
          </a:p>
          <a:p>
            <a:pPr lvl="0">
              <a:buFont typeface="Wingdings"/>
              <a:buChar char="❖"/>
              <a:defRPr sz="1800"/>
            </a:pPr>
            <a:r>
              <a:rPr sz="3200" dirty="0"/>
              <a:t>Sınıflandırmayı belirlemeyen diğer dişsiz alanlar </a:t>
            </a:r>
            <a:r>
              <a:rPr sz="3200" b="1" dirty="0">
                <a:solidFill>
                  <a:srgbClr val="FF0000"/>
                </a:solidFill>
              </a:rPr>
              <a:t>modifikasyon</a:t>
            </a:r>
            <a:r>
              <a:rPr sz="3200" dirty="0">
                <a:solidFill>
                  <a:srgbClr val="FF0000"/>
                </a:solidFill>
              </a:rPr>
              <a:t> </a:t>
            </a:r>
            <a:r>
              <a:rPr sz="3200" dirty="0"/>
              <a:t>olarak adlandırılır ve numaralar ile ifade edilir(mod 1, mod 2….).</a:t>
            </a:r>
          </a:p>
          <a:p>
            <a:pPr lvl="0">
              <a:buFont typeface="Wingdings"/>
              <a:buChar char="❖"/>
              <a:defRPr sz="1800"/>
            </a:pPr>
            <a:r>
              <a:rPr sz="3200" dirty="0"/>
              <a:t>Sınıflandırmada, modifikasyon alanının büyüklüğü </a:t>
            </a:r>
            <a:r>
              <a:rPr sz="3200" b="1" dirty="0"/>
              <a:t>dikkate alınmaz</a:t>
            </a:r>
            <a:r>
              <a:rPr sz="3200" dirty="0"/>
              <a:t>, sadece dişsiz alanların sayısı ifade edilir.</a:t>
            </a:r>
          </a:p>
          <a:p>
            <a:pPr lvl="0">
              <a:buFont typeface="Wingdings"/>
              <a:buChar char="❖"/>
              <a:defRPr sz="1800"/>
            </a:pPr>
            <a:r>
              <a:rPr sz="3200" b="1" dirty="0"/>
              <a:t>Sınıf IV te modifikasyon olmaz. </a:t>
            </a:r>
          </a:p>
        </p:txBody>
      </p:sp>
    </p:spTree>
    <p:extLst>
      <p:ext uri="{BB962C8B-B14F-4D97-AF65-F5344CB8AC3E}">
        <p14:creationId xmlns:p14="http://schemas.microsoft.com/office/powerpoint/2010/main" val="541095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196</Words>
  <Application>Microsoft Macintosh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Wingdings</vt:lpstr>
      <vt:lpstr>Arial</vt:lpstr>
      <vt:lpstr>Office Theme</vt:lpstr>
      <vt:lpstr>Diş eksiklikleri ve Kennedy Sınıflaması</vt:lpstr>
      <vt:lpstr>Kennedy sInIflamasI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Diş eksiklikleri ve Kennedy Sınıflaması</dc:title>
  <dc:creator>burcu burcu</dc:creator>
  <cp:lastModifiedBy>burcu burcu</cp:lastModifiedBy>
  <cp:revision>4</cp:revision>
  <dcterms:created xsi:type="dcterms:W3CDTF">2020-01-15T22:57:11Z</dcterms:created>
  <dcterms:modified xsi:type="dcterms:W3CDTF">2020-01-15T23:12:47Z</dcterms:modified>
</cp:coreProperties>
</file>