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49"/>
  </p:notesMasterIdLst>
  <p:sldIdLst>
    <p:sldId id="256" r:id="rId2"/>
    <p:sldId id="343" r:id="rId3"/>
    <p:sldId id="344" r:id="rId4"/>
    <p:sldId id="257" r:id="rId5"/>
    <p:sldId id="271" r:id="rId6"/>
    <p:sldId id="272" r:id="rId7"/>
    <p:sldId id="264" r:id="rId8"/>
    <p:sldId id="273" r:id="rId9"/>
    <p:sldId id="265" r:id="rId10"/>
    <p:sldId id="279" r:id="rId11"/>
    <p:sldId id="282" r:id="rId12"/>
    <p:sldId id="274" r:id="rId13"/>
    <p:sldId id="275" r:id="rId14"/>
    <p:sldId id="276" r:id="rId15"/>
    <p:sldId id="277" r:id="rId16"/>
    <p:sldId id="283" r:id="rId17"/>
    <p:sldId id="278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3" r:id="rId27"/>
    <p:sldId id="294" r:id="rId28"/>
    <p:sldId id="295" r:id="rId29"/>
    <p:sldId id="296" r:id="rId30"/>
    <p:sldId id="297" r:id="rId31"/>
    <p:sldId id="299" r:id="rId32"/>
    <p:sldId id="300" r:id="rId33"/>
    <p:sldId id="301" r:id="rId34"/>
    <p:sldId id="302" r:id="rId35"/>
    <p:sldId id="268" r:id="rId36"/>
    <p:sldId id="303" r:id="rId37"/>
    <p:sldId id="304" r:id="rId38"/>
    <p:sldId id="305" r:id="rId39"/>
    <p:sldId id="306" r:id="rId40"/>
    <p:sldId id="307" r:id="rId41"/>
    <p:sldId id="308" r:id="rId42"/>
    <p:sldId id="309" r:id="rId43"/>
    <p:sldId id="311" r:id="rId44"/>
    <p:sldId id="312" r:id="rId45"/>
    <p:sldId id="313" r:id="rId46"/>
    <p:sldId id="314" r:id="rId47"/>
    <p:sldId id="315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98"/>
    <p:restoredTop sz="93971"/>
  </p:normalViewPr>
  <p:slideViewPr>
    <p:cSldViewPr snapToGrid="0" snapToObjects="1">
      <p:cViewPr varScale="1">
        <p:scale>
          <a:sx n="105" d="100"/>
          <a:sy n="105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C67DE-4298-4D24-A542-39A2609C183A}" type="datetimeFigureOut">
              <a:rPr lang="tr-TR" smtClean="0"/>
              <a:pPr/>
              <a:t>27.04.2020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742346-82C3-4C90-B56F-498D15F06B4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742346-82C3-4C90-B56F-498D15F06B4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4/27/2020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0B5FFC2-80C3-3F4A-808B-67EA7CD546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128" y="298764"/>
            <a:ext cx="10765971" cy="3329581"/>
          </a:xfrm>
        </p:spPr>
        <p:txBody>
          <a:bodyPr>
            <a:normAutofit/>
          </a:bodyPr>
          <a:lstStyle/>
          <a:p>
            <a:r>
              <a:rPr lang="tr-TR" sz="6600" dirty="0" err="1">
                <a:solidFill>
                  <a:srgbClr val="FF0000"/>
                </a:solidFill>
              </a:rPr>
              <a:t>Adrenocorticostreoids</a:t>
            </a:r>
            <a:r>
              <a:rPr lang="tr-TR" sz="6600" dirty="0">
                <a:solidFill>
                  <a:srgbClr val="FF0000"/>
                </a:solidFill>
              </a:rPr>
              <a:t>-</a:t>
            </a:r>
            <a:br>
              <a:rPr lang="tr-TR" sz="6600" dirty="0">
                <a:solidFill>
                  <a:srgbClr val="FF0000"/>
                </a:solidFill>
              </a:rPr>
            </a:br>
            <a:r>
              <a:rPr lang="tr-TR" sz="6600" dirty="0" err="1">
                <a:solidFill>
                  <a:srgbClr val="FF0000"/>
                </a:solidFill>
              </a:rPr>
              <a:t>Adrenocortical</a:t>
            </a:r>
            <a:r>
              <a:rPr lang="tr-TR" sz="6600" dirty="0">
                <a:solidFill>
                  <a:srgbClr val="FF0000"/>
                </a:solidFill>
              </a:rPr>
              <a:t> </a:t>
            </a:r>
            <a:r>
              <a:rPr lang="tr-TR" sz="6600" dirty="0" err="1">
                <a:solidFill>
                  <a:srgbClr val="FF0000"/>
                </a:solidFill>
              </a:rPr>
              <a:t>Antagonists</a:t>
            </a:r>
            <a:endParaRPr lang="tr-TR" sz="6600" dirty="0">
              <a:solidFill>
                <a:srgbClr val="FF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8100381" y="6014281"/>
            <a:ext cx="3953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200" dirty="0" smtClean="0"/>
              <a:t>Ebru Arioglu </a:t>
            </a:r>
            <a:r>
              <a:rPr lang="tr-TR" sz="3200" dirty="0" err="1" smtClean="0"/>
              <a:t>Inan</a:t>
            </a:r>
            <a:r>
              <a:rPr lang="tr-TR" sz="3200" dirty="0" smtClean="0"/>
              <a:t>, </a:t>
            </a:r>
            <a:r>
              <a:rPr lang="tr-TR" sz="3200" dirty="0" err="1" smtClean="0"/>
              <a:t>PhD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767757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BB40FF1-3029-AC4E-8E62-C6CE0643F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623" y="433187"/>
            <a:ext cx="5298284" cy="5991625"/>
          </a:xfrm>
        </p:spPr>
        <p:txBody>
          <a:bodyPr>
            <a:normAutofit fontScale="70000" lnSpcReduction="20000"/>
          </a:bodyPr>
          <a:lstStyle/>
          <a:p>
            <a:endParaRPr lang="tr-TR" dirty="0"/>
          </a:p>
          <a:p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err="1"/>
              <a:t>ligand</a:t>
            </a:r>
            <a:r>
              <a:rPr lang="tr-TR" dirty="0"/>
              <a:t>, </a:t>
            </a:r>
            <a:r>
              <a:rPr lang="tr-TR" dirty="0" err="1"/>
              <a:t>GRs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in </a:t>
            </a:r>
            <a:r>
              <a:rPr lang="tr-TR" dirty="0" err="1">
                <a:solidFill>
                  <a:srgbClr val="FF0000"/>
                </a:solidFill>
              </a:rPr>
              <a:t>oligomeric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complexes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with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chaperone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heatshock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proteins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hsp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When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hormone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binds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conformational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,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dissociates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from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heat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shock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proteins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err="1"/>
              <a:t>Dimeric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ligand-bound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complex</a:t>
            </a:r>
            <a:r>
              <a:rPr lang="tr-TR" dirty="0"/>
              <a:t>  is </a:t>
            </a:r>
            <a:r>
              <a:rPr lang="tr-TR" dirty="0" err="1"/>
              <a:t>transported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nucleus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interacts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DNA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proteins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And</a:t>
            </a:r>
            <a:r>
              <a:rPr lang="tr-TR" dirty="0"/>
              <a:t> it </a:t>
            </a:r>
            <a:r>
              <a:rPr lang="tr-TR" dirty="0" err="1"/>
              <a:t>binds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glucocorticoid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receptor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elements</a:t>
            </a:r>
            <a:r>
              <a:rPr lang="tr-TR" dirty="0">
                <a:solidFill>
                  <a:srgbClr val="FF0000"/>
                </a:solidFill>
              </a:rPr>
              <a:t> (GRE)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responsive</a:t>
            </a:r>
            <a:r>
              <a:rPr lang="tr-TR" dirty="0"/>
              <a:t> </a:t>
            </a:r>
            <a:r>
              <a:rPr lang="tr-TR" dirty="0" err="1"/>
              <a:t>genes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166665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BB40FF1-3029-AC4E-8E62-C6CE0643F8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949" y="280657"/>
            <a:ext cx="3981691" cy="5991625"/>
          </a:xfrm>
        </p:spPr>
        <p:txBody>
          <a:bodyPr>
            <a:normAutofit/>
          </a:bodyPr>
          <a:lstStyle/>
          <a:p>
            <a:endParaRPr lang="tr-TR" sz="1900" dirty="0"/>
          </a:p>
          <a:p>
            <a:endParaRPr lang="tr-TR" sz="1900" dirty="0"/>
          </a:p>
          <a:p>
            <a:pPr marL="0" indent="0">
              <a:buNone/>
            </a:pPr>
            <a:r>
              <a:rPr lang="tr-TR" sz="1900" dirty="0" err="1"/>
              <a:t>There</a:t>
            </a:r>
            <a:r>
              <a:rPr lang="tr-TR" sz="1900" dirty="0"/>
              <a:t> </a:t>
            </a:r>
            <a:r>
              <a:rPr lang="tr-TR" sz="1900" dirty="0" err="1"/>
              <a:t>are</a:t>
            </a:r>
            <a:r>
              <a:rPr lang="tr-TR" sz="1900" dirty="0"/>
              <a:t> </a:t>
            </a:r>
            <a:r>
              <a:rPr lang="tr-TR" sz="1900" dirty="0" err="1"/>
              <a:t>two</a:t>
            </a:r>
            <a:r>
              <a:rPr lang="tr-TR" sz="1900" dirty="0"/>
              <a:t> </a:t>
            </a:r>
            <a:r>
              <a:rPr lang="tr-TR" sz="1900" dirty="0" err="1"/>
              <a:t>genes</a:t>
            </a:r>
            <a:r>
              <a:rPr lang="tr-TR" sz="1900" dirty="0"/>
              <a:t> </a:t>
            </a:r>
            <a:r>
              <a:rPr lang="tr-TR" sz="1900" dirty="0" err="1"/>
              <a:t>for</a:t>
            </a:r>
            <a:r>
              <a:rPr lang="tr-TR" sz="1900" dirty="0"/>
              <a:t>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corticoid</a:t>
            </a:r>
            <a:r>
              <a:rPr lang="tr-TR" sz="1900" dirty="0"/>
              <a:t> </a:t>
            </a:r>
            <a:r>
              <a:rPr lang="tr-TR" sz="1900" dirty="0" err="1"/>
              <a:t>receptors</a:t>
            </a:r>
            <a:r>
              <a:rPr lang="tr-TR" sz="1900" dirty="0"/>
              <a:t>;</a:t>
            </a:r>
          </a:p>
          <a:p>
            <a:pPr marL="0" indent="0">
              <a:buNone/>
            </a:pPr>
            <a:endParaRPr lang="tr-TR" sz="1900" dirty="0"/>
          </a:p>
          <a:p>
            <a:r>
              <a:rPr lang="tr-TR" sz="1900" dirty="0" err="1"/>
              <a:t>Encoding</a:t>
            </a:r>
            <a:r>
              <a:rPr lang="tr-TR" sz="1900" dirty="0"/>
              <a:t>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classic</a:t>
            </a:r>
            <a:r>
              <a:rPr lang="tr-TR" sz="1900" dirty="0"/>
              <a:t> </a:t>
            </a:r>
            <a:r>
              <a:rPr lang="tr-TR" sz="1900" dirty="0" err="1"/>
              <a:t>glucocorticoid</a:t>
            </a:r>
            <a:r>
              <a:rPr lang="tr-TR" sz="1900" dirty="0"/>
              <a:t> </a:t>
            </a:r>
            <a:r>
              <a:rPr lang="tr-TR" sz="1900" dirty="0" err="1"/>
              <a:t>receptors</a:t>
            </a:r>
            <a:r>
              <a:rPr lang="tr-TR" sz="1900" dirty="0"/>
              <a:t> </a:t>
            </a:r>
            <a:r>
              <a:rPr lang="tr-TR" sz="1900" dirty="0">
                <a:solidFill>
                  <a:srgbClr val="FF0000"/>
                </a:solidFill>
              </a:rPr>
              <a:t>(GR)</a:t>
            </a:r>
          </a:p>
          <a:p>
            <a:r>
              <a:rPr lang="tr-TR" sz="1900" dirty="0" err="1"/>
              <a:t>Encoding</a:t>
            </a:r>
            <a:r>
              <a:rPr lang="tr-TR" sz="1900" dirty="0"/>
              <a:t>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mineralocorticoid</a:t>
            </a:r>
            <a:r>
              <a:rPr lang="tr-TR" sz="1900" dirty="0"/>
              <a:t> </a:t>
            </a:r>
            <a:r>
              <a:rPr lang="tr-TR" sz="1900" dirty="0" err="1"/>
              <a:t>receptor</a:t>
            </a:r>
            <a:r>
              <a:rPr lang="tr-TR" sz="1900" dirty="0"/>
              <a:t> </a:t>
            </a:r>
            <a:r>
              <a:rPr lang="tr-TR" sz="1900" dirty="0">
                <a:solidFill>
                  <a:srgbClr val="FF0000"/>
                </a:solidFill>
              </a:rPr>
              <a:t>(MR)</a:t>
            </a:r>
          </a:p>
          <a:p>
            <a:endParaRPr lang="tr-TR" sz="1900" dirty="0">
              <a:solidFill>
                <a:srgbClr val="FF0000"/>
              </a:solidFill>
            </a:endParaRPr>
          </a:p>
          <a:p>
            <a:r>
              <a:rPr lang="tr-TR" sz="1900" dirty="0" err="1"/>
              <a:t>Some</a:t>
            </a:r>
            <a:r>
              <a:rPr lang="tr-TR" sz="1900" dirty="0"/>
              <a:t> of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effects</a:t>
            </a:r>
            <a:r>
              <a:rPr lang="tr-TR" sz="1900" dirty="0"/>
              <a:t> of </a:t>
            </a:r>
            <a:r>
              <a:rPr lang="tr-TR" sz="1900" dirty="0" err="1"/>
              <a:t>glucocorticoids</a:t>
            </a:r>
            <a:r>
              <a:rPr lang="tr-TR" sz="1900" dirty="0"/>
              <a:t> can be </a:t>
            </a:r>
            <a:r>
              <a:rPr lang="tr-TR" sz="1900" dirty="0" err="1"/>
              <a:t>attributed</a:t>
            </a:r>
            <a:r>
              <a:rPr lang="tr-TR" sz="1900" dirty="0"/>
              <a:t> </a:t>
            </a:r>
            <a:r>
              <a:rPr lang="tr-TR" sz="1900" dirty="0" err="1"/>
              <a:t>to</a:t>
            </a:r>
            <a:r>
              <a:rPr lang="tr-TR" sz="1900" dirty="0"/>
              <a:t> </a:t>
            </a:r>
            <a:r>
              <a:rPr lang="tr-TR" sz="1900" dirty="0" err="1"/>
              <a:t>their</a:t>
            </a:r>
            <a:r>
              <a:rPr lang="tr-TR" sz="1900" dirty="0"/>
              <a:t> </a:t>
            </a:r>
            <a:r>
              <a:rPr lang="tr-TR" sz="1900" dirty="0" err="1"/>
              <a:t>binding</a:t>
            </a:r>
            <a:r>
              <a:rPr lang="tr-TR" sz="1900" dirty="0"/>
              <a:t> </a:t>
            </a:r>
            <a:r>
              <a:rPr lang="tr-TR" sz="1900" dirty="0" err="1"/>
              <a:t>to</a:t>
            </a:r>
            <a:r>
              <a:rPr lang="tr-TR" sz="1900" dirty="0"/>
              <a:t> </a:t>
            </a:r>
            <a:r>
              <a:rPr lang="tr-TR" sz="1900" dirty="0" err="1"/>
              <a:t>MRs</a:t>
            </a:r>
            <a:endParaRPr lang="tr-TR" sz="1900" dirty="0"/>
          </a:p>
        </p:txBody>
      </p:sp>
    </p:spTree>
    <p:extLst>
      <p:ext uri="{BB962C8B-B14F-4D97-AF65-F5344CB8AC3E}">
        <p14:creationId xmlns="" xmlns:p14="http://schemas.microsoft.com/office/powerpoint/2010/main" val="2878947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B08DE2-F5AC-ED4F-B471-5EF5A4798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415" y="1219540"/>
            <a:ext cx="10644992" cy="419548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Physiologic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Metabolic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direct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 of </a:t>
            </a:r>
            <a:r>
              <a:rPr lang="tr-TR" dirty="0" err="1"/>
              <a:t>hormones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cell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dose-related</a:t>
            </a:r>
            <a:endParaRPr lang="tr-TR" dirty="0"/>
          </a:p>
          <a:p>
            <a:pPr marL="0" indent="0">
              <a:buNone/>
            </a:pPr>
            <a:r>
              <a:rPr lang="tr-TR" u="sng" dirty="0" err="1" smtClean="0"/>
              <a:t>However</a:t>
            </a:r>
            <a:r>
              <a:rPr lang="tr-TR" u="sng" dirty="0"/>
              <a:t>;</a:t>
            </a:r>
          </a:p>
          <a:p>
            <a:pPr marL="0" indent="0">
              <a:buNone/>
            </a:pP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(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permissive</a:t>
            </a:r>
            <a:r>
              <a:rPr lang="tr-TR" dirty="0"/>
              <a:t>)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normal </a:t>
            </a:r>
            <a:r>
              <a:rPr lang="tr-TR" dirty="0" err="1"/>
              <a:t>functions</a:t>
            </a:r>
            <a:r>
              <a:rPr lang="tr-TR" dirty="0"/>
              <a:t> </a:t>
            </a:r>
            <a:r>
              <a:rPr lang="tr-TR" dirty="0" err="1"/>
              <a:t>work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(</a:t>
            </a:r>
            <a:r>
              <a:rPr lang="tr-TR" dirty="0" err="1"/>
              <a:t>Ex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of </a:t>
            </a:r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bronchial</a:t>
            </a:r>
            <a:r>
              <a:rPr lang="tr-TR" dirty="0"/>
              <a:t> </a:t>
            </a:r>
            <a:r>
              <a:rPr lang="tr-TR" dirty="0" err="1"/>
              <a:t>smooth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catecholamines</a:t>
            </a:r>
            <a:r>
              <a:rPr lang="tr-TR" dirty="0"/>
              <a:t> is </a:t>
            </a:r>
            <a:r>
              <a:rPr lang="tr-TR" dirty="0" err="1"/>
              <a:t>diminished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is </a:t>
            </a:r>
            <a:r>
              <a:rPr lang="tr-TR" dirty="0" err="1"/>
              <a:t>restored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of </a:t>
            </a:r>
            <a:r>
              <a:rPr lang="tr-TR" dirty="0" err="1"/>
              <a:t>glucocorticoid</a:t>
            </a:r>
            <a:r>
              <a:rPr lang="tr-TR" dirty="0"/>
              <a:t>)</a:t>
            </a: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98791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5E7224C-1EDB-EC44-8AF0-4CD805DA0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967" y="1331259"/>
            <a:ext cx="10274603" cy="419548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Metabolic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Dose-related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on </a:t>
            </a:r>
            <a:r>
              <a:rPr lang="tr-TR" dirty="0" err="1">
                <a:solidFill>
                  <a:srgbClr val="FF0000"/>
                </a:solidFill>
              </a:rPr>
              <a:t>carbohydrate</a:t>
            </a:r>
            <a:r>
              <a:rPr lang="tr-TR" dirty="0">
                <a:solidFill>
                  <a:srgbClr val="FF0000"/>
                </a:solidFill>
              </a:rPr>
              <a:t>, protein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fat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metabolism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needed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gluconeogenesis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glycogen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synthesis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Glucocorticoids</a:t>
            </a:r>
            <a:r>
              <a:rPr lang="tr-TR" dirty="0"/>
              <a:t>;</a:t>
            </a:r>
          </a:p>
          <a:p>
            <a:r>
              <a:rPr lang="tr-TR" dirty="0" err="1"/>
              <a:t>increase</a:t>
            </a:r>
            <a:r>
              <a:rPr lang="tr-TR" dirty="0"/>
              <a:t> serum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levels</a:t>
            </a:r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And </a:t>
            </a:r>
            <a:r>
              <a:rPr lang="tr-TR" dirty="0" err="1" smtClean="0">
                <a:solidFill>
                  <a:srgbClr val="FF0000"/>
                </a:solidFill>
              </a:rPr>
              <a:t>thus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stimulate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insulin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release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and </a:t>
            </a:r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uptake</a:t>
            </a:r>
            <a:r>
              <a:rPr lang="tr-TR" dirty="0"/>
              <a:t> of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,</a:t>
            </a:r>
          </a:p>
          <a:p>
            <a:r>
              <a:rPr lang="tr-TR" dirty="0" err="1"/>
              <a:t>stimulate</a:t>
            </a:r>
            <a:r>
              <a:rPr lang="tr-TR" dirty="0"/>
              <a:t> </a:t>
            </a:r>
            <a:r>
              <a:rPr lang="tr-TR" dirty="0" err="1"/>
              <a:t>hormone-sensitive</a:t>
            </a:r>
            <a:r>
              <a:rPr lang="tr-TR" dirty="0"/>
              <a:t> </a:t>
            </a:r>
            <a:r>
              <a:rPr lang="tr-TR" dirty="0" err="1"/>
              <a:t>lipase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lipolysis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585306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9E86172-9A62-5C49-9D22-401D23A446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25" y="1219541"/>
            <a:ext cx="10795464" cy="41954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Catabolic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Antianabolic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Glucocorticoids</a:t>
            </a:r>
            <a:r>
              <a:rPr lang="tr-TR" dirty="0"/>
              <a:t>,</a:t>
            </a:r>
          </a:p>
          <a:p>
            <a:r>
              <a:rPr lang="tr-TR" dirty="0" err="1" smtClean="0"/>
              <a:t>Although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stimulate</a:t>
            </a:r>
            <a:r>
              <a:rPr lang="tr-TR" dirty="0" smtClean="0"/>
              <a:t> </a:t>
            </a:r>
            <a:r>
              <a:rPr lang="tr-TR" dirty="0"/>
              <a:t>RNA and protein </a:t>
            </a:r>
            <a:r>
              <a:rPr lang="tr-TR" dirty="0" err="1" smtClean="0"/>
              <a:t>synthesis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liver</a:t>
            </a:r>
            <a:r>
              <a:rPr lang="tr-TR" dirty="0" smtClean="0"/>
              <a:t>,</a:t>
            </a:r>
            <a:endParaRPr lang="tr-TR" dirty="0"/>
          </a:p>
          <a:p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catabolic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in </a:t>
            </a:r>
            <a:r>
              <a:rPr lang="tr-TR" dirty="0" err="1"/>
              <a:t>lymphoid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connective</a:t>
            </a:r>
            <a:r>
              <a:rPr lang="tr-TR" dirty="0"/>
              <a:t> </a:t>
            </a:r>
            <a:r>
              <a:rPr lang="tr-TR" dirty="0" err="1"/>
              <a:t>tissue</a:t>
            </a:r>
            <a:r>
              <a:rPr lang="tr-TR" dirty="0"/>
              <a:t>, </a:t>
            </a:r>
            <a:r>
              <a:rPr lang="tr-TR" dirty="0" err="1"/>
              <a:t>muscle</a:t>
            </a:r>
            <a:r>
              <a:rPr lang="tr-TR" dirty="0"/>
              <a:t>, </a:t>
            </a:r>
            <a:r>
              <a:rPr lang="tr-TR" dirty="0" err="1"/>
              <a:t>peripheral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skin</a:t>
            </a:r>
          </a:p>
          <a:p>
            <a:r>
              <a:rPr lang="tr-TR" dirty="0" err="1"/>
              <a:t>reduce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in </a:t>
            </a:r>
            <a:r>
              <a:rPr lang="tr-TR" dirty="0" err="1"/>
              <a:t>children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Antianabolic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bone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osteoporosis</a:t>
            </a:r>
            <a:r>
              <a:rPr lang="tr-TR" dirty="0"/>
              <a:t> in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70213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58E762E-28F8-7E4E-BB17-CEE9DCD4E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738" y="1331259"/>
            <a:ext cx="10587232" cy="503332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Anti-</a:t>
            </a:r>
            <a:r>
              <a:rPr lang="tr-TR" dirty="0" err="1">
                <a:solidFill>
                  <a:srgbClr val="FF0000"/>
                </a:solidFill>
              </a:rPr>
              <a:t>Inflammatory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Immunosuppressive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suppresive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inflammatory</a:t>
            </a:r>
            <a:r>
              <a:rPr lang="tr-TR" dirty="0"/>
              <a:t> </a:t>
            </a:r>
            <a:r>
              <a:rPr lang="tr-TR" dirty="0" err="1" smtClean="0"/>
              <a:t>cytokines</a:t>
            </a:r>
            <a:r>
              <a:rPr lang="tr-TR" dirty="0" smtClean="0"/>
              <a:t> </a:t>
            </a:r>
            <a:r>
              <a:rPr lang="tr-TR" dirty="0"/>
              <a:t>and </a:t>
            </a:r>
            <a:r>
              <a:rPr lang="tr-TR" dirty="0" err="1"/>
              <a:t>chemokines</a:t>
            </a:r>
            <a:r>
              <a:rPr lang="tr-TR" dirty="0"/>
              <a:t> and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mediators</a:t>
            </a:r>
            <a:r>
              <a:rPr lang="tr-TR" dirty="0"/>
              <a:t> of </a:t>
            </a:r>
            <a:r>
              <a:rPr lang="tr-TR" dirty="0" err="1"/>
              <a:t>inflammation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single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of a </a:t>
            </a:r>
            <a:r>
              <a:rPr lang="tr-TR" dirty="0" err="1"/>
              <a:t>short-acting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, </a:t>
            </a:r>
            <a:r>
              <a:rPr lang="tr-TR" dirty="0" err="1"/>
              <a:t>neutrophil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lymphocytes</a:t>
            </a:r>
            <a:r>
              <a:rPr lang="tr-TR" dirty="0"/>
              <a:t>, </a:t>
            </a:r>
            <a:r>
              <a:rPr lang="tr-TR" dirty="0" err="1"/>
              <a:t>monocytes</a:t>
            </a:r>
            <a:r>
              <a:rPr lang="tr-TR" dirty="0"/>
              <a:t>, </a:t>
            </a:r>
            <a:r>
              <a:rPr lang="tr-TR" dirty="0" err="1"/>
              <a:t>eosinophils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basophils</a:t>
            </a:r>
            <a:r>
              <a:rPr lang="tr-TR" dirty="0"/>
              <a:t> </a:t>
            </a:r>
            <a:r>
              <a:rPr lang="tr-TR" dirty="0" err="1"/>
              <a:t>decrease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of </a:t>
            </a:r>
            <a:r>
              <a:rPr lang="tr-TR" dirty="0" err="1"/>
              <a:t>macrophages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43136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5972D3D-CA41-7E4D-A757-1A765061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01884"/>
            <a:ext cx="10552394" cy="5646515"/>
          </a:xfrm>
        </p:spPr>
        <p:txBody>
          <a:bodyPr>
            <a:normAutofit fontScale="92500" lnSpcReduction="20000"/>
          </a:bodyPr>
          <a:lstStyle/>
          <a:p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Anti-</a:t>
            </a:r>
            <a:r>
              <a:rPr lang="tr-TR" dirty="0" err="1">
                <a:solidFill>
                  <a:srgbClr val="FF0000"/>
                </a:solidFill>
              </a:rPr>
              <a:t>Inflammatory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Immunosuppressive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;</a:t>
            </a:r>
          </a:p>
          <a:p>
            <a:r>
              <a:rPr lang="tr-TR" dirty="0" err="1"/>
              <a:t>inhibit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phospholipase</a:t>
            </a:r>
            <a:r>
              <a:rPr lang="tr-TR" dirty="0">
                <a:solidFill>
                  <a:srgbClr val="FF0000"/>
                </a:solidFill>
              </a:rPr>
              <a:t> A</a:t>
            </a:r>
            <a:r>
              <a:rPr lang="tr-TR" baseline="-25000" dirty="0">
                <a:solidFill>
                  <a:srgbClr val="FF0000"/>
                </a:solidFill>
              </a:rPr>
              <a:t>2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synthesis</a:t>
            </a:r>
            <a:r>
              <a:rPr lang="tr-TR" dirty="0"/>
              <a:t> of </a:t>
            </a:r>
            <a:r>
              <a:rPr lang="tr-TR" dirty="0" err="1"/>
              <a:t>arachidonic</a:t>
            </a:r>
            <a:r>
              <a:rPr lang="tr-TR" dirty="0"/>
              <a:t> </a:t>
            </a:r>
            <a:r>
              <a:rPr lang="tr-TR" dirty="0" err="1"/>
              <a:t>acid</a:t>
            </a:r>
            <a:endParaRPr lang="tr-TR" dirty="0"/>
          </a:p>
          <a:p>
            <a:r>
              <a:rPr lang="tr-TR" dirty="0" err="1"/>
              <a:t>reduce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of cyclooxygenase-2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enzyme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prostaglandins</a:t>
            </a:r>
            <a:r>
              <a:rPr lang="tr-TR" dirty="0"/>
              <a:t>)</a:t>
            </a:r>
          </a:p>
          <a:p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 smtClean="0"/>
              <a:t>vasoconstriction</a:t>
            </a:r>
            <a:r>
              <a:rPr lang="tr-TR" dirty="0" smtClean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skin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suppressing</a:t>
            </a:r>
            <a:r>
              <a:rPr lang="tr-TR" dirty="0"/>
              <a:t> </a:t>
            </a:r>
            <a:r>
              <a:rPr lang="tr-TR" dirty="0" err="1"/>
              <a:t>mast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</a:t>
            </a:r>
            <a:r>
              <a:rPr lang="tr-TR" dirty="0" err="1"/>
              <a:t>degranulation</a:t>
            </a:r>
            <a:endParaRPr lang="tr-TR" dirty="0"/>
          </a:p>
          <a:p>
            <a:r>
              <a:rPr lang="tr-TR" dirty="0" err="1"/>
              <a:t>decrease</a:t>
            </a:r>
            <a:r>
              <a:rPr lang="tr-TR" dirty="0"/>
              <a:t> </a:t>
            </a:r>
            <a:r>
              <a:rPr lang="tr-TR" dirty="0" err="1"/>
              <a:t>capillary</a:t>
            </a:r>
            <a:r>
              <a:rPr lang="tr-TR" dirty="0"/>
              <a:t> </a:t>
            </a:r>
            <a:r>
              <a:rPr lang="tr-TR" dirty="0" err="1"/>
              <a:t>permeability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reducing</a:t>
            </a:r>
            <a:r>
              <a:rPr lang="tr-TR" dirty="0"/>
              <a:t> </a:t>
            </a:r>
            <a:r>
              <a:rPr lang="tr-TR" dirty="0" err="1"/>
              <a:t>histamine</a:t>
            </a:r>
            <a:r>
              <a:rPr lang="tr-TR" dirty="0"/>
              <a:t> </a:t>
            </a:r>
            <a:r>
              <a:rPr lang="tr-TR" dirty="0" err="1"/>
              <a:t>released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basophils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mast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5367092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CD3AFF7-1D87-7249-B19C-C85A3F3B9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2209" y="1331259"/>
            <a:ext cx="9131877" cy="419548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nervous</a:t>
            </a:r>
            <a:r>
              <a:rPr lang="tr-TR" dirty="0"/>
              <a:t> </a:t>
            </a:r>
            <a:r>
              <a:rPr lang="tr-TR" dirty="0" err="1"/>
              <a:t>system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behavioral</a:t>
            </a:r>
            <a:r>
              <a:rPr lang="tr-TR" dirty="0"/>
              <a:t> </a:t>
            </a:r>
            <a:r>
              <a:rPr lang="tr-TR" dirty="0" err="1"/>
              <a:t>disturbances</a:t>
            </a:r>
            <a:r>
              <a:rPr lang="tr-TR" dirty="0"/>
              <a:t> in </a:t>
            </a:r>
            <a:r>
              <a:rPr lang="tr-TR" dirty="0" err="1"/>
              <a:t>humans</a:t>
            </a:r>
            <a:r>
              <a:rPr lang="tr-TR" dirty="0"/>
              <a:t>; </a:t>
            </a:r>
            <a:r>
              <a:rPr lang="tr-TR" dirty="0" err="1"/>
              <a:t>insomnia</a:t>
            </a:r>
            <a:r>
              <a:rPr lang="tr-TR" dirty="0"/>
              <a:t>, </a:t>
            </a:r>
            <a:r>
              <a:rPr lang="tr-TR" dirty="0" err="1"/>
              <a:t>euphoria</a:t>
            </a:r>
            <a:r>
              <a:rPr lang="tr-TR" dirty="0"/>
              <a:t>, </a:t>
            </a:r>
            <a:r>
              <a:rPr lang="tr-TR" dirty="0" err="1"/>
              <a:t>depression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intracranial</a:t>
            </a:r>
            <a:r>
              <a:rPr lang="tr-TR" dirty="0"/>
              <a:t> </a:t>
            </a:r>
            <a:r>
              <a:rPr lang="tr-TR" dirty="0" err="1"/>
              <a:t>pressure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847815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9D0EA5D6-58D9-034A-B528-E250501CA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833377"/>
            <a:ext cx="10430803" cy="56489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suppress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pituitary</a:t>
            </a:r>
            <a:r>
              <a:rPr lang="tr-TR" dirty="0"/>
              <a:t> </a:t>
            </a:r>
            <a:r>
              <a:rPr lang="tr-TR" dirty="0" err="1"/>
              <a:t>release</a:t>
            </a:r>
            <a:r>
              <a:rPr lang="tr-TR" dirty="0"/>
              <a:t> of ACTH,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, </a:t>
            </a:r>
            <a:r>
              <a:rPr lang="tr-TR" dirty="0" err="1"/>
              <a:t>thyroid-stimulating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, </a:t>
            </a:r>
            <a:r>
              <a:rPr lang="tr-TR" dirty="0" err="1"/>
              <a:t>luteinizing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chronically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associated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peptic</a:t>
            </a:r>
            <a:r>
              <a:rPr lang="tr-TR" dirty="0"/>
              <a:t> </a:t>
            </a:r>
            <a:r>
              <a:rPr lang="tr-TR" dirty="0" err="1"/>
              <a:t>ulcer</a:t>
            </a:r>
            <a:r>
              <a:rPr lang="tr-TR" dirty="0"/>
              <a:t> (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suppressing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immune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i="1" dirty="0"/>
              <a:t>H. </a:t>
            </a:r>
            <a:r>
              <a:rPr lang="tr-TR" i="1" dirty="0" err="1"/>
              <a:t>pylori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redistribution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body; </a:t>
            </a:r>
            <a:r>
              <a:rPr lang="tr-TR" dirty="0" err="1"/>
              <a:t>increase</a:t>
            </a:r>
            <a:r>
              <a:rPr lang="tr-TR" dirty="0"/>
              <a:t> of </a:t>
            </a:r>
            <a:r>
              <a:rPr lang="tr-TR" dirty="0" err="1"/>
              <a:t>visceral</a:t>
            </a:r>
            <a:r>
              <a:rPr lang="tr-TR" dirty="0"/>
              <a:t>, </a:t>
            </a:r>
            <a:r>
              <a:rPr lang="tr-TR" dirty="0" err="1"/>
              <a:t>facial</a:t>
            </a:r>
            <a:r>
              <a:rPr lang="tr-TR" dirty="0"/>
              <a:t>, </a:t>
            </a:r>
            <a:r>
              <a:rPr lang="tr-TR" dirty="0" err="1"/>
              <a:t>nuchal</a:t>
            </a:r>
            <a:r>
              <a:rPr lang="tr-TR" dirty="0"/>
              <a:t>, </a:t>
            </a:r>
            <a:r>
              <a:rPr lang="tr-TR" dirty="0" err="1"/>
              <a:t>supraclavicular</a:t>
            </a:r>
            <a:r>
              <a:rPr lang="tr-TR" dirty="0"/>
              <a:t> </a:t>
            </a:r>
            <a:r>
              <a:rPr lang="tr-TR" dirty="0" err="1"/>
              <a:t>fat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Antagonize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vitamin D on </a:t>
            </a:r>
            <a:r>
              <a:rPr lang="tr-TR" dirty="0" err="1"/>
              <a:t>calcium</a:t>
            </a:r>
            <a:r>
              <a:rPr lang="tr-TR" dirty="0"/>
              <a:t> </a:t>
            </a:r>
            <a:r>
              <a:rPr lang="tr-TR" dirty="0" err="1"/>
              <a:t>absorbtion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58198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02287B21-FFE3-1F44-AD51-731F5CA5A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864" y="1018572"/>
            <a:ext cx="8946541" cy="5565493"/>
          </a:xfrm>
        </p:spPr>
        <p:txBody>
          <a:bodyPr/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  <a:p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platelets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cells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deficiency</a:t>
            </a:r>
            <a:r>
              <a:rPr lang="tr-TR" dirty="0"/>
              <a:t> </a:t>
            </a:r>
            <a:r>
              <a:rPr lang="tr-TR" dirty="0" err="1"/>
              <a:t>causes</a:t>
            </a:r>
            <a:r>
              <a:rPr lang="tr-TR" dirty="0"/>
              <a:t> </a:t>
            </a:r>
            <a:r>
              <a:rPr lang="tr-TR" dirty="0" err="1"/>
              <a:t>impaired</a:t>
            </a:r>
            <a:r>
              <a:rPr lang="tr-TR" dirty="0"/>
              <a:t>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 (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vasopressin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fetal</a:t>
            </a:r>
            <a:r>
              <a:rPr lang="tr-TR" dirty="0"/>
              <a:t> </a:t>
            </a:r>
            <a:r>
              <a:rPr lang="tr-TR" dirty="0" err="1"/>
              <a:t>lungs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71894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Scopes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clarify</a:t>
            </a:r>
            <a:r>
              <a:rPr lang="tr-TR" dirty="0" smtClean="0"/>
              <a:t> </a:t>
            </a:r>
            <a:r>
              <a:rPr lang="tr-TR" dirty="0" err="1" smtClean="0"/>
              <a:t>circadien</a:t>
            </a:r>
            <a:r>
              <a:rPr lang="tr-TR" dirty="0" smtClean="0"/>
              <a:t> </a:t>
            </a:r>
            <a:r>
              <a:rPr lang="tr-TR" dirty="0" err="1" smtClean="0"/>
              <a:t>release</a:t>
            </a:r>
            <a:r>
              <a:rPr lang="tr-TR" dirty="0" smtClean="0"/>
              <a:t> </a:t>
            </a:r>
            <a:r>
              <a:rPr lang="tr-TR" dirty="0" err="1" smtClean="0"/>
              <a:t>pattern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clarify</a:t>
            </a:r>
            <a:r>
              <a:rPr lang="tr-TR" dirty="0" smtClean="0"/>
              <a:t> </a:t>
            </a:r>
            <a:r>
              <a:rPr lang="tr-TR" dirty="0" err="1" smtClean="0"/>
              <a:t>glucocorticoid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 and </a:t>
            </a:r>
            <a:r>
              <a:rPr lang="tr-TR" dirty="0" err="1" smtClean="0"/>
              <a:t>signaling</a:t>
            </a:r>
            <a:r>
              <a:rPr lang="tr-TR" dirty="0" smtClean="0"/>
              <a:t> </a:t>
            </a:r>
            <a:r>
              <a:rPr lang="tr-TR" dirty="0" err="1" smtClean="0"/>
              <a:t>pathways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premissive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pathologies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adrenal </a:t>
            </a:r>
            <a:r>
              <a:rPr lang="tr-TR" dirty="0" err="1" smtClean="0"/>
              <a:t>hormone</a:t>
            </a:r>
            <a:r>
              <a:rPr lang="tr-TR" dirty="0" smtClean="0"/>
              <a:t> </a:t>
            </a:r>
            <a:r>
              <a:rPr lang="tr-TR" dirty="0" err="1" smtClean="0"/>
              <a:t>defects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glucocorticoids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tr-TR" dirty="0" err="1" smtClean="0"/>
              <a:t>several</a:t>
            </a:r>
            <a:r>
              <a:rPr lang="tr-TR" dirty="0" smtClean="0"/>
              <a:t> </a:t>
            </a:r>
            <a:r>
              <a:rPr lang="tr-TR" dirty="0" err="1" smtClean="0"/>
              <a:t>diseases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clarify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-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mineralocorticoids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adrenal </a:t>
            </a:r>
            <a:r>
              <a:rPr lang="tr-TR" dirty="0" err="1" smtClean="0"/>
              <a:t>androgens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describe</a:t>
            </a:r>
            <a:r>
              <a:rPr lang="tr-TR" dirty="0" smtClean="0"/>
              <a:t> </a:t>
            </a:r>
            <a:r>
              <a:rPr lang="tr-TR" dirty="0" err="1" smtClean="0"/>
              <a:t>adrenocorticoid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 smtClean="0"/>
          </a:p>
          <a:p>
            <a:pPr marL="514350" indent="-514350">
              <a:buAutoNum type="arabicPeriod"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43C6BE9-6BA5-BC46-A824-50B47251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4927" y="609601"/>
            <a:ext cx="9404723" cy="1202462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SYNTHETIC CORTICOSTEROIDS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57F19C-07C7-5E4A-B765-E46BAF32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70" y="1698171"/>
            <a:ext cx="4031230" cy="484999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/>
              <a:t>Using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inflammatory</a:t>
            </a:r>
            <a:r>
              <a:rPr lang="tr-TR" dirty="0"/>
              <a:t>, </a:t>
            </a:r>
            <a:r>
              <a:rPr lang="tr-TR" dirty="0" err="1"/>
              <a:t>immunologic</a:t>
            </a:r>
            <a:r>
              <a:rPr lang="tr-TR" dirty="0"/>
              <a:t>, </a:t>
            </a:r>
            <a:r>
              <a:rPr lang="tr-TR" dirty="0" err="1"/>
              <a:t>hematologic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disorders</a:t>
            </a:r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Pharmacokinetics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synthesized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cholic</a:t>
            </a:r>
            <a:r>
              <a:rPr lang="tr-TR" dirty="0"/>
              <a:t> </a:t>
            </a:r>
            <a:r>
              <a:rPr lang="tr-TR" dirty="0" err="1"/>
              <a:t>acid</a:t>
            </a:r>
            <a:endParaRPr lang="tr-TR" dirty="0"/>
          </a:p>
          <a:p>
            <a:pPr algn="just"/>
            <a:r>
              <a:rPr lang="tr-TR" dirty="0" err="1"/>
              <a:t>Rapidly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completely</a:t>
            </a:r>
            <a:r>
              <a:rPr lang="tr-TR" dirty="0"/>
              <a:t> </a:t>
            </a:r>
            <a:r>
              <a:rPr lang="tr-TR" dirty="0" err="1"/>
              <a:t>absorbed</a:t>
            </a:r>
            <a:r>
              <a:rPr lang="tr-TR" dirty="0"/>
              <a:t> in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mouth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2853800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043C6BE9-6BA5-BC46-A824-50B47251F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285" y="74078"/>
            <a:ext cx="9404723" cy="1202462"/>
          </a:xfrm>
        </p:spPr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SYNTHETIC CORTICOSTEROIDS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B57F19C-07C7-5E4A-B765-E46BAF32D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59" y="1276540"/>
            <a:ext cx="4178133" cy="3232086"/>
          </a:xfrm>
        </p:spPr>
        <p:txBody>
          <a:bodyPr>
            <a:normAutofit fontScale="85000" lnSpcReduction="20000"/>
          </a:bodyPr>
          <a:lstStyle/>
          <a:p>
            <a:pPr algn="just"/>
            <a:endParaRPr lang="tr-TR" dirty="0"/>
          </a:p>
          <a:p>
            <a:pPr marL="0" indent="0" algn="just">
              <a:buNone/>
            </a:pPr>
            <a:r>
              <a:rPr lang="tr-TR" sz="2600" dirty="0" err="1">
                <a:solidFill>
                  <a:srgbClr val="FF0000"/>
                </a:solidFill>
              </a:rPr>
              <a:t>Pharmacodynamics</a:t>
            </a:r>
            <a:endParaRPr lang="tr-TR" sz="2600" dirty="0">
              <a:solidFill>
                <a:srgbClr val="FF0000"/>
              </a:solidFill>
            </a:endParaRPr>
          </a:p>
          <a:p>
            <a:pPr algn="just"/>
            <a:endParaRPr lang="tr-TR" sz="2600" dirty="0">
              <a:solidFill>
                <a:srgbClr val="FF0000"/>
              </a:solidFill>
            </a:endParaRPr>
          </a:p>
          <a:p>
            <a:pPr algn="just"/>
            <a:r>
              <a:rPr lang="tr-TR" sz="2600" dirty="0" err="1" smtClean="0"/>
              <a:t>Similar</a:t>
            </a:r>
            <a:r>
              <a:rPr lang="tr-TR" sz="2600" dirty="0" smtClean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cortisol</a:t>
            </a:r>
            <a:r>
              <a:rPr lang="tr-TR" sz="2600" dirty="0"/>
              <a:t> in </a:t>
            </a:r>
            <a:r>
              <a:rPr lang="tr-TR" sz="2600" dirty="0" err="1"/>
              <a:t>terms</a:t>
            </a:r>
            <a:r>
              <a:rPr lang="tr-TR" sz="2600" dirty="0"/>
              <a:t> of </a:t>
            </a:r>
            <a:r>
              <a:rPr lang="tr-TR" sz="2600" dirty="0" err="1"/>
              <a:t>action</a:t>
            </a:r>
            <a:endParaRPr lang="tr-TR" sz="2600" dirty="0"/>
          </a:p>
          <a:p>
            <a:pPr algn="just"/>
            <a:r>
              <a:rPr lang="tr-TR" sz="2600" dirty="0" err="1"/>
              <a:t>Bind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specific</a:t>
            </a:r>
            <a:r>
              <a:rPr lang="tr-TR" sz="2600" dirty="0"/>
              <a:t> </a:t>
            </a:r>
            <a:r>
              <a:rPr lang="tr-TR" sz="2600" dirty="0" err="1"/>
              <a:t>receptors</a:t>
            </a:r>
            <a:r>
              <a:rPr lang="tr-TR" sz="2600" dirty="0"/>
              <a:t> </a:t>
            </a:r>
            <a:r>
              <a:rPr lang="tr-TR" sz="2600" dirty="0" err="1"/>
              <a:t>and</a:t>
            </a:r>
            <a:r>
              <a:rPr lang="tr-TR" sz="2600" dirty="0"/>
              <a:t> </a:t>
            </a:r>
            <a:r>
              <a:rPr lang="tr-TR" sz="2600" dirty="0" err="1"/>
              <a:t>produce</a:t>
            </a:r>
            <a:r>
              <a:rPr lang="tr-TR" sz="2600" dirty="0"/>
              <a:t> </a:t>
            </a:r>
            <a:r>
              <a:rPr lang="tr-TR" sz="2600" dirty="0" err="1"/>
              <a:t>the</a:t>
            </a:r>
            <a:r>
              <a:rPr lang="tr-TR" sz="2600" dirty="0"/>
              <a:t> </a:t>
            </a:r>
            <a:r>
              <a:rPr lang="tr-TR" sz="2600" dirty="0" err="1"/>
              <a:t>same</a:t>
            </a:r>
            <a:r>
              <a:rPr lang="tr-TR" sz="2600" dirty="0"/>
              <a:t> </a:t>
            </a:r>
            <a:r>
              <a:rPr lang="tr-TR" sz="2600" dirty="0" err="1"/>
              <a:t>effects</a:t>
            </a:r>
            <a:endParaRPr lang="tr-TR" sz="2600" dirty="0"/>
          </a:p>
          <a:p>
            <a:pPr algn="just"/>
            <a:r>
              <a:rPr lang="tr-TR" sz="2600" dirty="0" err="1"/>
              <a:t>The</a:t>
            </a:r>
            <a:r>
              <a:rPr lang="tr-TR" sz="2600" dirty="0"/>
              <a:t> </a:t>
            </a:r>
            <a:r>
              <a:rPr lang="tr-TR" sz="2600" dirty="0" err="1"/>
              <a:t>ratio</a:t>
            </a:r>
            <a:r>
              <a:rPr lang="tr-TR" sz="2600" dirty="0"/>
              <a:t> of </a:t>
            </a:r>
            <a:r>
              <a:rPr lang="tr-TR" sz="2600" dirty="0" err="1"/>
              <a:t>glucocorticoid</a:t>
            </a:r>
            <a:r>
              <a:rPr lang="tr-TR" sz="2600" dirty="0"/>
              <a:t> </a:t>
            </a:r>
            <a:r>
              <a:rPr lang="tr-TR" sz="2600" dirty="0" err="1"/>
              <a:t>to</a:t>
            </a:r>
            <a:r>
              <a:rPr lang="tr-TR" sz="2600" dirty="0"/>
              <a:t> </a:t>
            </a:r>
            <a:r>
              <a:rPr lang="tr-TR" sz="2600" dirty="0" err="1"/>
              <a:t>mineralocorticoid</a:t>
            </a:r>
            <a:r>
              <a:rPr lang="tr-TR" sz="2600" dirty="0"/>
              <a:t> </a:t>
            </a:r>
            <a:r>
              <a:rPr lang="tr-TR" sz="2600" dirty="0" err="1"/>
              <a:t>potency</a:t>
            </a:r>
            <a:r>
              <a:rPr lang="tr-TR" sz="2600" dirty="0"/>
              <a:t> is </a:t>
            </a:r>
            <a:r>
              <a:rPr lang="tr-TR" sz="2600" dirty="0" err="1"/>
              <a:t>different</a:t>
            </a:r>
            <a:endParaRPr lang="tr-TR" sz="2600" dirty="0"/>
          </a:p>
          <a:p>
            <a:pPr algn="just"/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727583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519518"/>
            <a:ext cx="7304313" cy="518608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 smtClean="0">
                <a:solidFill>
                  <a:srgbClr val="FF0000"/>
                </a:solidFill>
              </a:rPr>
              <a:t>Diagnosis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>
                <a:solidFill>
                  <a:srgbClr val="FF0000"/>
                </a:solidFill>
              </a:rPr>
              <a:t>and </a:t>
            </a:r>
            <a:r>
              <a:rPr lang="tr-TR" dirty="0" err="1">
                <a:solidFill>
                  <a:srgbClr val="FF0000"/>
                </a:solidFill>
              </a:rPr>
              <a:t>Treatment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Disturbed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Function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1. </a:t>
            </a:r>
            <a:r>
              <a:rPr lang="tr-TR" dirty="0" err="1">
                <a:solidFill>
                  <a:srgbClr val="FF0000"/>
                </a:solidFill>
              </a:rPr>
              <a:t>Adrenocortical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insufficiency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Chronic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Addison’s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disease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pPr marL="0" indent="0" algn="just">
              <a:buNone/>
            </a:pPr>
            <a:r>
              <a:rPr lang="tr-TR" dirty="0" err="1"/>
              <a:t>Characterized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weakness</a:t>
            </a:r>
            <a:r>
              <a:rPr lang="tr-TR" dirty="0"/>
              <a:t>, </a:t>
            </a:r>
            <a:r>
              <a:rPr lang="tr-TR" dirty="0" err="1"/>
              <a:t>fatigue</a:t>
            </a:r>
            <a:r>
              <a:rPr lang="tr-TR" dirty="0"/>
              <a:t>, 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loss</a:t>
            </a:r>
            <a:r>
              <a:rPr lang="tr-TR" dirty="0"/>
              <a:t>, </a:t>
            </a:r>
            <a:r>
              <a:rPr lang="tr-TR" dirty="0" err="1"/>
              <a:t>hypotension</a:t>
            </a:r>
            <a:r>
              <a:rPr lang="tr-TR" dirty="0"/>
              <a:t>, </a:t>
            </a:r>
            <a:r>
              <a:rPr lang="tr-TR" dirty="0" err="1"/>
              <a:t>hyperpigmentation</a:t>
            </a:r>
            <a:r>
              <a:rPr lang="tr-TR" dirty="0"/>
              <a:t>, </a:t>
            </a:r>
            <a:r>
              <a:rPr lang="tr-TR" dirty="0" err="1"/>
              <a:t>inability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maintain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level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fasting</a:t>
            </a:r>
            <a:endParaRPr lang="tr-TR" dirty="0"/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primary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insufficiency</a:t>
            </a:r>
            <a:r>
              <a:rPr lang="tr-TR" dirty="0"/>
              <a:t>, 20-30 mg of </a:t>
            </a:r>
            <a:r>
              <a:rPr lang="tr-TR" dirty="0" err="1"/>
              <a:t>hydrocortisone</a:t>
            </a:r>
            <a:r>
              <a:rPr lang="tr-TR" dirty="0"/>
              <a:t>,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an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amount</a:t>
            </a:r>
            <a:r>
              <a:rPr lang="tr-TR" dirty="0"/>
              <a:t> of a salt-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(</a:t>
            </a:r>
            <a:r>
              <a:rPr lang="tr-TR" dirty="0" err="1"/>
              <a:t>fludrocortisone</a:t>
            </a:r>
            <a:r>
              <a:rPr lang="tr-TR" dirty="0"/>
              <a:t>)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given</a:t>
            </a:r>
            <a:endParaRPr lang="tr-TR" dirty="0"/>
          </a:p>
          <a:p>
            <a:pPr algn="just"/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salt-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acting</a:t>
            </a:r>
            <a:r>
              <a:rPr lang="tr-TR" dirty="0"/>
              <a:t> </a:t>
            </a:r>
            <a:r>
              <a:rPr lang="tr-TR" dirty="0" err="1"/>
              <a:t>ones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not be </a:t>
            </a:r>
            <a:r>
              <a:rPr lang="tr-TR" dirty="0" err="1"/>
              <a:t>given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56515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1DEE247-BB3B-F84A-9602-9BF77CC6F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487" y="1035839"/>
            <a:ext cx="6564086" cy="543197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Diagnosis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Treatment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Disturbed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Function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1. </a:t>
            </a:r>
            <a:r>
              <a:rPr lang="tr-TR" dirty="0" err="1">
                <a:solidFill>
                  <a:srgbClr val="FF0000"/>
                </a:solidFill>
              </a:rPr>
              <a:t>Adrenocortical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insufficiency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Acute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adrenocortical</a:t>
            </a:r>
            <a:r>
              <a:rPr lang="tr-TR" dirty="0"/>
              <a:t> </a:t>
            </a:r>
            <a:r>
              <a:rPr lang="tr-TR" dirty="0" err="1"/>
              <a:t>insufficiency</a:t>
            </a:r>
            <a:r>
              <a:rPr lang="tr-TR" dirty="0"/>
              <a:t>,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administered</a:t>
            </a:r>
            <a:r>
              <a:rPr lang="tr-TR" dirty="0"/>
              <a:t> </a:t>
            </a:r>
            <a:r>
              <a:rPr lang="tr-TR" dirty="0" err="1"/>
              <a:t>immediately</a:t>
            </a:r>
            <a:endParaRPr lang="tr-TR" dirty="0"/>
          </a:p>
          <a:p>
            <a:pPr marL="0" indent="0" algn="just">
              <a:buNone/>
            </a:pP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of </a:t>
            </a:r>
            <a:r>
              <a:rPr lang="tr-TR" dirty="0" err="1"/>
              <a:t>parenteral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hydrocortisone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correction</a:t>
            </a:r>
            <a:r>
              <a:rPr lang="tr-TR" dirty="0"/>
              <a:t> of </a:t>
            </a:r>
            <a:r>
              <a:rPr lang="tr-TR" dirty="0" err="1"/>
              <a:t>fluid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electrolyte</a:t>
            </a:r>
            <a:r>
              <a:rPr lang="tr-TR" dirty="0"/>
              <a:t> </a:t>
            </a:r>
            <a:r>
              <a:rPr lang="tr-TR" dirty="0" err="1"/>
              <a:t>abnormalities</a:t>
            </a:r>
            <a:endParaRPr lang="tr-TR" dirty="0"/>
          </a:p>
          <a:p>
            <a:pPr marL="0" indent="0" algn="just">
              <a:buNone/>
            </a:pPr>
            <a:r>
              <a:rPr lang="tr-TR" dirty="0" err="1"/>
              <a:t>Hydrocortisone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succinate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phosphate</a:t>
            </a:r>
            <a:r>
              <a:rPr lang="tr-TR" dirty="0"/>
              <a:t> (100 mg) </a:t>
            </a:r>
            <a:r>
              <a:rPr lang="tr-TR" dirty="0" err="1"/>
              <a:t>intravenously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8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till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remains</a:t>
            </a:r>
            <a:r>
              <a:rPr lang="tr-TR" dirty="0"/>
              <a:t> </a:t>
            </a:r>
            <a:r>
              <a:rPr lang="tr-TR" dirty="0" err="1"/>
              <a:t>stable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  <p:sp>
        <p:nvSpPr>
          <p:cNvPr id="5" name="Metin kutusu 4">
            <a:extLst>
              <a:ext uri="{FF2B5EF4-FFF2-40B4-BE49-F238E27FC236}">
                <a16:creationId xmlns="" xmlns:a16="http://schemas.microsoft.com/office/drawing/2014/main" id="{286F2128-8B58-F94D-A745-B7E1A17D1D37}"/>
              </a:ext>
            </a:extLst>
          </p:cNvPr>
          <p:cNvSpPr txBox="1"/>
          <p:nvPr/>
        </p:nvSpPr>
        <p:spPr>
          <a:xfrm>
            <a:off x="10957979" y="6467809"/>
            <a:ext cx="10776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dirty="0" err="1"/>
              <a:t>hrt.org</a:t>
            </a:r>
            <a:endParaRPr lang="tr-TR" sz="900" dirty="0"/>
          </a:p>
        </p:txBody>
      </p:sp>
    </p:spTree>
    <p:extLst>
      <p:ext uri="{BB962C8B-B14F-4D97-AF65-F5344CB8AC3E}">
        <p14:creationId xmlns="" xmlns:p14="http://schemas.microsoft.com/office/powerpoint/2010/main" val="21196407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0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6" y="878186"/>
            <a:ext cx="9625127" cy="5857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 smtClean="0">
                <a:solidFill>
                  <a:srgbClr val="FF0000"/>
                </a:solidFill>
              </a:rPr>
              <a:t>2</a:t>
            </a:r>
            <a:r>
              <a:rPr lang="tr-TR" sz="2400" dirty="0">
                <a:solidFill>
                  <a:srgbClr val="FF0000"/>
                </a:solidFill>
              </a:rPr>
              <a:t>. </a:t>
            </a:r>
            <a:r>
              <a:rPr lang="tr-TR" sz="2400" dirty="0" err="1">
                <a:solidFill>
                  <a:srgbClr val="FF0000"/>
                </a:solidFill>
              </a:rPr>
              <a:t>Adrenocortical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hypo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and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hyperfunction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sz="2400" dirty="0" err="1">
                <a:solidFill>
                  <a:srgbClr val="FF0000"/>
                </a:solidFill>
              </a:rPr>
              <a:t>Congenital</a:t>
            </a:r>
            <a:r>
              <a:rPr lang="tr-TR" sz="2400" dirty="0">
                <a:solidFill>
                  <a:srgbClr val="FF0000"/>
                </a:solidFill>
              </a:rPr>
              <a:t> adrenal </a:t>
            </a:r>
            <a:r>
              <a:rPr lang="tr-TR" sz="2400" dirty="0" err="1">
                <a:solidFill>
                  <a:srgbClr val="FF0000"/>
                </a:solidFill>
              </a:rPr>
              <a:t>hyperplasia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tr-TR" sz="2400" dirty="0" err="1"/>
              <a:t>Characterized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defects</a:t>
            </a:r>
            <a:r>
              <a:rPr lang="tr-TR" sz="2400" dirty="0"/>
              <a:t> in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synthesis</a:t>
            </a:r>
            <a:r>
              <a:rPr lang="tr-TR" sz="2400" dirty="0"/>
              <a:t> of </a:t>
            </a:r>
            <a:r>
              <a:rPr lang="tr-TR" sz="2400" dirty="0" err="1"/>
              <a:t>cortisol</a:t>
            </a:r>
            <a:r>
              <a:rPr lang="tr-TR" sz="2400" dirty="0"/>
              <a:t>, </a:t>
            </a:r>
            <a:r>
              <a:rPr lang="tr-TR" sz="2400" dirty="0" err="1"/>
              <a:t>if</a:t>
            </a:r>
            <a:r>
              <a:rPr lang="tr-TR" sz="2400" dirty="0"/>
              <a:t> </a:t>
            </a:r>
            <a:r>
              <a:rPr lang="tr-TR" sz="2400" dirty="0" err="1"/>
              <a:t>there</a:t>
            </a:r>
            <a:r>
              <a:rPr lang="tr-TR" sz="2400" dirty="0"/>
              <a:t> is a </a:t>
            </a:r>
            <a:r>
              <a:rPr lang="tr-TR" sz="2400" dirty="0" err="1"/>
              <a:t>high</a:t>
            </a:r>
            <a:r>
              <a:rPr lang="tr-TR" sz="2400" dirty="0"/>
              <a:t> risk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congenital</a:t>
            </a:r>
            <a:r>
              <a:rPr lang="tr-TR" sz="2400" dirty="0"/>
              <a:t> adrenal </a:t>
            </a:r>
            <a:r>
              <a:rPr lang="tr-TR" sz="2400" dirty="0" err="1"/>
              <a:t>hyperplasia</a:t>
            </a:r>
            <a:r>
              <a:rPr lang="tr-TR" sz="2400" dirty="0"/>
              <a:t> </a:t>
            </a:r>
            <a:r>
              <a:rPr lang="tr-TR" sz="2400" dirty="0" err="1"/>
              <a:t>during</a:t>
            </a:r>
            <a:r>
              <a:rPr lang="tr-TR" sz="2400" dirty="0"/>
              <a:t> </a:t>
            </a:r>
            <a:r>
              <a:rPr lang="tr-TR" sz="2400" dirty="0" err="1"/>
              <a:t>pregnancy</a:t>
            </a:r>
            <a:r>
              <a:rPr lang="tr-TR" sz="2400" dirty="0"/>
              <a:t>, </a:t>
            </a:r>
            <a:r>
              <a:rPr lang="tr-TR" sz="2400" dirty="0" err="1"/>
              <a:t>mothers</a:t>
            </a:r>
            <a:r>
              <a:rPr lang="tr-TR" sz="2400" dirty="0"/>
              <a:t> can be </a:t>
            </a:r>
            <a:r>
              <a:rPr lang="tr-TR" sz="2400" dirty="0" err="1"/>
              <a:t>given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dexamethasone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protect</a:t>
            </a:r>
            <a:r>
              <a:rPr lang="tr-TR" sz="2400" dirty="0"/>
              <a:t> </a:t>
            </a:r>
            <a:r>
              <a:rPr lang="tr-TR" sz="2400" dirty="0" err="1" smtClean="0"/>
              <a:t>fetuses</a:t>
            </a:r>
            <a:endParaRPr lang="tr-TR" sz="2400" dirty="0" smtClean="0"/>
          </a:p>
          <a:p>
            <a:r>
              <a:rPr lang="tr-TR" sz="2400" dirty="0" err="1" smtClean="0"/>
              <a:t>Defects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synthesis</a:t>
            </a:r>
            <a:r>
              <a:rPr lang="tr-TR" sz="2400" dirty="0" smtClean="0"/>
              <a:t> of </a:t>
            </a:r>
            <a:r>
              <a:rPr lang="tr-TR" sz="2400" dirty="0" err="1" smtClean="0"/>
              <a:t>cortisol</a:t>
            </a:r>
            <a:r>
              <a:rPr lang="tr-TR" sz="2400" dirty="0" smtClean="0"/>
              <a:t>,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common</a:t>
            </a:r>
            <a:r>
              <a:rPr lang="tr-TR" sz="2400" dirty="0" smtClean="0"/>
              <a:t> </a:t>
            </a:r>
            <a:r>
              <a:rPr lang="tr-TR" sz="2400" dirty="0" err="1" smtClean="0"/>
              <a:t>one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decrease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lack</a:t>
            </a:r>
            <a:r>
              <a:rPr lang="tr-TR" sz="2400" dirty="0" smtClean="0"/>
              <a:t> of </a:t>
            </a:r>
            <a:r>
              <a:rPr lang="el-GR" sz="2400" dirty="0" smtClean="0"/>
              <a:t>21α-</a:t>
            </a:r>
            <a:r>
              <a:rPr lang="tr-TR" sz="2400" dirty="0" err="1" smtClean="0"/>
              <a:t>hydroxylase</a:t>
            </a:r>
            <a:endParaRPr lang="tr-TR" sz="2400" dirty="0" smtClean="0"/>
          </a:p>
          <a:p>
            <a:r>
              <a:rPr lang="tr-TR" sz="2400" dirty="0" err="1" smtClean="0"/>
              <a:t>Reduction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cortisol</a:t>
            </a:r>
            <a:r>
              <a:rPr lang="tr-TR" sz="2400" dirty="0" smtClean="0"/>
              <a:t> </a:t>
            </a:r>
            <a:r>
              <a:rPr lang="tr-TR" sz="2400" dirty="0" err="1" smtClean="0"/>
              <a:t>synthesis</a:t>
            </a:r>
            <a:r>
              <a:rPr lang="tr-TR" sz="2400" dirty="0" smtClean="0"/>
              <a:t> </a:t>
            </a:r>
            <a:r>
              <a:rPr lang="tr-TR" sz="2400" dirty="0" err="1" smtClean="0"/>
              <a:t>lead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a </a:t>
            </a:r>
            <a:r>
              <a:rPr lang="tr-TR" sz="2400" dirty="0" err="1" smtClean="0"/>
              <a:t>compensatory</a:t>
            </a:r>
            <a:r>
              <a:rPr lang="tr-TR" sz="2400" dirty="0" smtClean="0"/>
              <a:t> </a:t>
            </a:r>
            <a:r>
              <a:rPr lang="tr-TR" sz="2400" dirty="0" err="1" smtClean="0"/>
              <a:t>increase</a:t>
            </a:r>
            <a:r>
              <a:rPr lang="tr-TR" sz="2400" dirty="0" smtClean="0"/>
              <a:t> in ACTH </a:t>
            </a:r>
            <a:r>
              <a:rPr lang="tr-TR" sz="2400" dirty="0" err="1" smtClean="0"/>
              <a:t>release</a:t>
            </a:r>
            <a:r>
              <a:rPr lang="tr-TR" sz="2400" dirty="0" smtClean="0"/>
              <a:t>, adrenal </a:t>
            </a:r>
            <a:r>
              <a:rPr lang="tr-TR" sz="2400" dirty="0" err="1" smtClean="0"/>
              <a:t>becomes</a:t>
            </a:r>
            <a:r>
              <a:rPr lang="tr-TR" sz="2400" dirty="0" smtClean="0"/>
              <a:t> </a:t>
            </a:r>
            <a:r>
              <a:rPr lang="tr-TR" sz="2400" dirty="0" err="1" smtClean="0"/>
              <a:t>hyperplastic</a:t>
            </a:r>
            <a:r>
              <a:rPr lang="tr-TR" sz="2400" dirty="0" smtClean="0"/>
              <a:t> and </a:t>
            </a:r>
            <a:r>
              <a:rPr lang="tr-TR" sz="2400" dirty="0" err="1" smtClean="0"/>
              <a:t>produces</a:t>
            </a:r>
            <a:r>
              <a:rPr lang="tr-TR" sz="2400" dirty="0" smtClean="0"/>
              <a:t> </a:t>
            </a:r>
            <a:r>
              <a:rPr lang="tr-TR" sz="2400" dirty="0" err="1" smtClean="0"/>
              <a:t>high</a:t>
            </a:r>
            <a:r>
              <a:rPr lang="tr-TR" sz="2400" dirty="0" smtClean="0"/>
              <a:t> </a:t>
            </a:r>
            <a:r>
              <a:rPr lang="tr-TR" sz="2400" dirty="0" err="1" smtClean="0"/>
              <a:t>amounts</a:t>
            </a:r>
            <a:r>
              <a:rPr lang="tr-TR" sz="2400" dirty="0" smtClean="0"/>
              <a:t> of </a:t>
            </a:r>
            <a:r>
              <a:rPr lang="tr-TR" sz="2400" dirty="0" err="1" smtClean="0"/>
              <a:t>precursors</a:t>
            </a:r>
            <a:endParaRPr lang="tr-TR" sz="2400" dirty="0" smtClean="0"/>
          </a:p>
          <a:p>
            <a:pPr algn="just"/>
            <a:r>
              <a:rPr lang="tr-TR" sz="2400" dirty="0" smtClean="0"/>
              <a:t>The </a:t>
            </a:r>
            <a:r>
              <a:rPr lang="tr-TR" sz="2400" dirty="0" err="1"/>
              <a:t>infant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congenital</a:t>
            </a:r>
            <a:r>
              <a:rPr lang="tr-TR" sz="2400" dirty="0"/>
              <a:t> adrenal </a:t>
            </a:r>
            <a:r>
              <a:rPr lang="tr-TR" sz="2400" dirty="0" err="1"/>
              <a:t>hyperplasia</a:t>
            </a:r>
            <a:r>
              <a:rPr lang="tr-TR" sz="2400" dirty="0"/>
              <a:t> </a:t>
            </a:r>
            <a:r>
              <a:rPr lang="tr-TR" sz="2400" dirty="0" err="1"/>
              <a:t>should</a:t>
            </a:r>
            <a:r>
              <a:rPr lang="tr-TR" sz="2400" dirty="0"/>
              <a:t> be </a:t>
            </a:r>
            <a:r>
              <a:rPr lang="tr-TR" sz="2400" dirty="0" err="1"/>
              <a:t>treated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intravenous</a:t>
            </a:r>
            <a:r>
              <a:rPr lang="tr-TR" sz="2400" dirty="0"/>
              <a:t> </a:t>
            </a:r>
            <a:r>
              <a:rPr lang="tr-TR" sz="2400" dirty="0" err="1"/>
              <a:t>hydrocortisone</a:t>
            </a:r>
            <a:r>
              <a:rPr lang="tr-TR" sz="2400" dirty="0"/>
              <a:t> in </a:t>
            </a:r>
            <a:r>
              <a:rPr lang="tr-TR" sz="2400" dirty="0" err="1"/>
              <a:t>stress</a:t>
            </a:r>
            <a:r>
              <a:rPr lang="tr-TR" sz="2400" dirty="0"/>
              <a:t> </a:t>
            </a:r>
            <a:r>
              <a:rPr lang="tr-TR" sz="2400" dirty="0" err="1"/>
              <a:t>doses</a:t>
            </a:r>
            <a:r>
              <a:rPr lang="tr-TR" sz="2400" dirty="0"/>
              <a:t> and </a:t>
            </a:r>
            <a:r>
              <a:rPr lang="tr-TR" sz="2400" dirty="0" err="1"/>
              <a:t>electrolyte</a:t>
            </a:r>
            <a:r>
              <a:rPr lang="tr-TR" sz="2400" dirty="0"/>
              <a:t> </a:t>
            </a:r>
            <a:r>
              <a:rPr lang="tr-TR" sz="2400" dirty="0" err="1"/>
              <a:t>solutions</a:t>
            </a:r>
            <a:endParaRPr lang="tr-TR" sz="2400" dirty="0"/>
          </a:p>
          <a:p>
            <a:pPr algn="just"/>
            <a:r>
              <a:rPr lang="tr-TR" sz="2400" dirty="0" err="1"/>
              <a:t>When</a:t>
            </a:r>
            <a:r>
              <a:rPr lang="tr-TR" sz="2400" dirty="0"/>
              <a:t> he/</a:t>
            </a:r>
            <a:r>
              <a:rPr lang="tr-TR" sz="2400" dirty="0" err="1"/>
              <a:t>she</a:t>
            </a:r>
            <a:r>
              <a:rPr lang="tr-TR" sz="2400" dirty="0"/>
              <a:t> is </a:t>
            </a:r>
            <a:r>
              <a:rPr lang="tr-TR" sz="2400" dirty="0" err="1"/>
              <a:t>stabilized</a:t>
            </a:r>
            <a:r>
              <a:rPr lang="tr-TR" sz="2400" dirty="0"/>
              <a:t>, oral </a:t>
            </a:r>
            <a:r>
              <a:rPr lang="tr-TR" sz="2400" dirty="0" err="1"/>
              <a:t>hydrocortisone</a:t>
            </a:r>
            <a:r>
              <a:rPr lang="tr-TR" sz="2400" dirty="0"/>
              <a:t> (12-18 mg/m</a:t>
            </a:r>
            <a:r>
              <a:rPr lang="tr-TR" sz="2400" baseline="30000" dirty="0"/>
              <a:t>2</a:t>
            </a:r>
            <a:r>
              <a:rPr lang="tr-TR" sz="2400" dirty="0"/>
              <a:t>/d) in 2 </a:t>
            </a:r>
            <a:r>
              <a:rPr lang="tr-TR" sz="2400" dirty="0" err="1"/>
              <a:t>unequally</a:t>
            </a:r>
            <a:r>
              <a:rPr lang="tr-TR" sz="2400" dirty="0"/>
              <a:t> </a:t>
            </a:r>
            <a:r>
              <a:rPr lang="tr-TR" sz="2400" dirty="0" err="1"/>
              <a:t>doses</a:t>
            </a:r>
            <a:r>
              <a:rPr lang="tr-TR" sz="2400" dirty="0"/>
              <a:t> </a:t>
            </a:r>
            <a:r>
              <a:rPr lang="tr-TR" sz="2400" dirty="0" err="1"/>
              <a:t>must</a:t>
            </a:r>
            <a:r>
              <a:rPr lang="tr-TR" sz="2400" dirty="0"/>
              <a:t> be </a:t>
            </a:r>
            <a:r>
              <a:rPr lang="tr-TR" sz="2400" dirty="0" err="1"/>
              <a:t>begun</a:t>
            </a:r>
            <a:r>
              <a:rPr lang="tr-TR" sz="2400" dirty="0"/>
              <a:t>. </a:t>
            </a:r>
            <a:r>
              <a:rPr lang="tr-TR" sz="2400" dirty="0" err="1"/>
              <a:t>Fludrocortisone</a:t>
            </a:r>
            <a:r>
              <a:rPr lang="tr-TR" sz="2400" dirty="0"/>
              <a:t> </a:t>
            </a:r>
            <a:r>
              <a:rPr lang="tr-TR" sz="2400" dirty="0" err="1"/>
              <a:t>should</a:t>
            </a:r>
            <a:r>
              <a:rPr lang="tr-TR" sz="2400" dirty="0"/>
              <a:t> </a:t>
            </a:r>
            <a:r>
              <a:rPr lang="tr-TR" sz="2400" dirty="0" err="1"/>
              <a:t>also</a:t>
            </a:r>
            <a:r>
              <a:rPr lang="tr-TR" sz="2400" dirty="0"/>
              <a:t> be </a:t>
            </a:r>
            <a:r>
              <a:rPr lang="tr-TR" sz="2400" dirty="0" err="1"/>
              <a:t>given</a:t>
            </a:r>
            <a:r>
              <a:rPr lang="tr-TR" sz="2400" dirty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/>
              <a:t>maintain</a:t>
            </a:r>
            <a:r>
              <a:rPr lang="tr-TR" sz="2400" dirty="0"/>
              <a:t> normal </a:t>
            </a:r>
            <a:r>
              <a:rPr lang="tr-TR" sz="2400" dirty="0" err="1"/>
              <a:t>blood</a:t>
            </a:r>
            <a:r>
              <a:rPr lang="tr-TR" sz="2400" dirty="0"/>
              <a:t> </a:t>
            </a:r>
            <a:r>
              <a:rPr lang="tr-TR" sz="2400" dirty="0" err="1" smtClean="0"/>
              <a:t>pressure</a:t>
            </a:r>
            <a:endParaRPr lang="tr-T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6076371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0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230087"/>
            <a:ext cx="5928941" cy="512538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Diagnosis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Treatment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Disturbed</a:t>
            </a:r>
            <a:r>
              <a:rPr lang="tr-TR" dirty="0">
                <a:solidFill>
                  <a:srgbClr val="FF0000"/>
                </a:solidFill>
              </a:rPr>
              <a:t> Adrenal </a:t>
            </a:r>
            <a:r>
              <a:rPr lang="tr-TR" dirty="0" err="1">
                <a:solidFill>
                  <a:srgbClr val="FF0000"/>
                </a:solidFill>
              </a:rPr>
              <a:t>Function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 err="1">
                <a:solidFill>
                  <a:srgbClr val="FF0000"/>
                </a:solidFill>
              </a:rPr>
              <a:t>Adrenocortical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hypo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hyperfunction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Cushing’s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syndrome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result</a:t>
            </a:r>
            <a:r>
              <a:rPr lang="tr-TR" dirty="0"/>
              <a:t> of an ACTH-</a:t>
            </a:r>
            <a:r>
              <a:rPr lang="tr-TR" dirty="0" err="1"/>
              <a:t>secreting</a:t>
            </a:r>
            <a:r>
              <a:rPr lang="tr-TR" dirty="0"/>
              <a:t> </a:t>
            </a:r>
            <a:r>
              <a:rPr lang="tr-TR" dirty="0" err="1"/>
              <a:t>pituitary</a:t>
            </a:r>
            <a:r>
              <a:rPr lang="tr-TR" dirty="0"/>
              <a:t> adenoma (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)</a:t>
            </a:r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bilateral</a:t>
            </a:r>
            <a:r>
              <a:rPr lang="tr-TR" dirty="0"/>
              <a:t> adrenal </a:t>
            </a:r>
            <a:r>
              <a:rPr lang="tr-TR" dirty="0" err="1"/>
              <a:t>hyperplasia</a:t>
            </a:r>
            <a:endParaRPr lang="tr-TR" dirty="0"/>
          </a:p>
          <a:p>
            <a:pPr algn="just"/>
            <a:r>
              <a:rPr lang="tr-TR" dirty="0" err="1" smtClean="0"/>
              <a:t>Bilateral</a:t>
            </a:r>
            <a:r>
              <a:rPr lang="tr-TR" dirty="0" smtClean="0"/>
              <a:t> </a:t>
            </a:r>
            <a:r>
              <a:rPr lang="tr-TR" dirty="0"/>
              <a:t>adrenal </a:t>
            </a:r>
            <a:r>
              <a:rPr lang="tr-TR" dirty="0" err="1"/>
              <a:t>hyperplasia</a:t>
            </a:r>
            <a:r>
              <a:rPr lang="tr-TR" dirty="0"/>
              <a:t> </a:t>
            </a:r>
            <a:r>
              <a:rPr lang="tr-TR" dirty="0" err="1"/>
              <a:t>l</a:t>
            </a:r>
            <a:r>
              <a:rPr lang="tr-TR" dirty="0" err="1" smtClean="0"/>
              <a:t>eads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hypersecretion</a:t>
            </a:r>
            <a:endParaRPr lang="tr-TR" dirty="0"/>
          </a:p>
          <a:p>
            <a:pPr algn="just"/>
            <a:r>
              <a:rPr lang="tr-TR" dirty="0"/>
              <a:t>A </a:t>
            </a:r>
            <a:r>
              <a:rPr lang="tr-TR" dirty="0" err="1"/>
              <a:t>rounded</a:t>
            </a:r>
            <a:r>
              <a:rPr lang="tr-TR" dirty="0"/>
              <a:t>, </a:t>
            </a:r>
            <a:r>
              <a:rPr lang="tr-TR" dirty="0" err="1"/>
              <a:t>plethoric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trunk</a:t>
            </a:r>
            <a:r>
              <a:rPr lang="tr-TR" dirty="0"/>
              <a:t> </a:t>
            </a:r>
            <a:r>
              <a:rPr lang="tr-TR" dirty="0" err="1"/>
              <a:t>obesity</a:t>
            </a:r>
            <a:r>
              <a:rPr lang="tr-TR" dirty="0"/>
              <a:t> in </a:t>
            </a:r>
            <a:r>
              <a:rPr lang="tr-TR" dirty="0" err="1"/>
              <a:t>appearance</a:t>
            </a:r>
            <a:endParaRPr lang="tr-TR" dirty="0"/>
          </a:p>
          <a:p>
            <a:pPr algn="just"/>
            <a:r>
              <a:rPr lang="tr-TR" dirty="0"/>
              <a:t>Protein </a:t>
            </a:r>
            <a:r>
              <a:rPr lang="tr-TR" dirty="0" err="1"/>
              <a:t>loss</a:t>
            </a:r>
            <a:r>
              <a:rPr lang="tr-TR" dirty="0"/>
              <a:t>,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wasting</a:t>
            </a:r>
            <a:r>
              <a:rPr lang="tr-TR" dirty="0"/>
              <a:t>, </a:t>
            </a:r>
            <a:r>
              <a:rPr lang="tr-TR" dirty="0" err="1"/>
              <a:t>purple</a:t>
            </a:r>
            <a:r>
              <a:rPr lang="tr-TR" dirty="0"/>
              <a:t> </a:t>
            </a:r>
            <a:r>
              <a:rPr lang="tr-TR" dirty="0" err="1"/>
              <a:t>striae</a:t>
            </a:r>
            <a:r>
              <a:rPr lang="tr-TR" dirty="0"/>
              <a:t>, </a:t>
            </a:r>
            <a:r>
              <a:rPr lang="tr-TR" dirty="0" err="1"/>
              <a:t>easy</a:t>
            </a:r>
            <a:r>
              <a:rPr lang="tr-TR" dirty="0"/>
              <a:t> </a:t>
            </a:r>
            <a:r>
              <a:rPr lang="tr-TR" dirty="0" err="1"/>
              <a:t>bruising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skin, </a:t>
            </a:r>
            <a:r>
              <a:rPr lang="tr-TR" dirty="0" err="1"/>
              <a:t>poor</a:t>
            </a:r>
            <a:r>
              <a:rPr lang="tr-TR" dirty="0"/>
              <a:t> </a:t>
            </a:r>
            <a:r>
              <a:rPr lang="tr-TR" dirty="0" err="1"/>
              <a:t>wound</a:t>
            </a:r>
            <a:r>
              <a:rPr lang="tr-TR" dirty="0"/>
              <a:t> </a:t>
            </a:r>
            <a:r>
              <a:rPr lang="tr-TR" dirty="0" err="1"/>
              <a:t>healing</a:t>
            </a:r>
            <a:r>
              <a:rPr lang="tr-TR" dirty="0"/>
              <a:t>, </a:t>
            </a:r>
            <a:r>
              <a:rPr lang="tr-TR" dirty="0" err="1"/>
              <a:t>osteoporosis</a:t>
            </a:r>
            <a:endParaRPr lang="tr-TR" dirty="0"/>
          </a:p>
          <a:p>
            <a:pPr algn="just"/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disturbances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disorders</a:t>
            </a:r>
            <a:r>
              <a:rPr lang="tr-TR" dirty="0"/>
              <a:t>,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 smtClean="0"/>
              <a:t>diabetes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107355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0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7336971" cy="537754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/>
              <a:t> 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 smtClean="0"/>
              <a:t>Treated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surgical</a:t>
            </a:r>
            <a:r>
              <a:rPr lang="tr-TR" dirty="0"/>
              <a:t> </a:t>
            </a:r>
            <a:r>
              <a:rPr lang="tr-TR" dirty="0" err="1"/>
              <a:t>removal</a:t>
            </a:r>
            <a:r>
              <a:rPr lang="tr-TR" dirty="0"/>
              <a:t> of </a:t>
            </a:r>
            <a:r>
              <a:rPr lang="tr-TR" dirty="0" err="1"/>
              <a:t>tumor</a:t>
            </a:r>
            <a:r>
              <a:rPr lang="tr-TR" dirty="0"/>
              <a:t>, </a:t>
            </a:r>
            <a:r>
              <a:rPr lang="tr-TR" dirty="0" err="1"/>
              <a:t>irradiation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pituarity</a:t>
            </a:r>
            <a:r>
              <a:rPr lang="tr-TR" dirty="0"/>
              <a:t> </a:t>
            </a:r>
            <a:r>
              <a:rPr lang="tr-TR" dirty="0" err="1"/>
              <a:t>tumor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resection</a:t>
            </a:r>
            <a:r>
              <a:rPr lang="tr-TR" dirty="0"/>
              <a:t> of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adrenals</a:t>
            </a:r>
            <a:endParaRPr lang="tr-TR" dirty="0"/>
          </a:p>
          <a:p>
            <a:pPr algn="just"/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surgery</a:t>
            </a:r>
            <a:r>
              <a:rPr lang="tr-TR" dirty="0"/>
              <a:t> (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300 mg </a:t>
            </a:r>
            <a:r>
              <a:rPr lang="tr-TR" dirty="0" err="1"/>
              <a:t>contunious</a:t>
            </a:r>
            <a:r>
              <a:rPr lang="tr-TR" dirty="0"/>
              <a:t> </a:t>
            </a:r>
            <a:r>
              <a:rPr lang="tr-TR" dirty="0" err="1"/>
              <a:t>intravenous</a:t>
            </a:r>
            <a:r>
              <a:rPr lang="tr-TR" dirty="0"/>
              <a:t> </a:t>
            </a:r>
            <a:r>
              <a:rPr lang="tr-TR" dirty="0" err="1"/>
              <a:t>infusion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of </a:t>
            </a:r>
            <a:r>
              <a:rPr lang="tr-TR" dirty="0" err="1"/>
              <a:t>surgery</a:t>
            </a:r>
            <a:r>
              <a:rPr lang="tr-TR" dirty="0"/>
              <a:t>)</a:t>
            </a:r>
          </a:p>
          <a:p>
            <a:pPr algn="just"/>
            <a:r>
              <a:rPr lang="tr-TR" dirty="0" err="1"/>
              <a:t>Dose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reduced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normal </a:t>
            </a:r>
            <a:r>
              <a:rPr lang="tr-TR" dirty="0" err="1"/>
              <a:t>levels</a:t>
            </a:r>
            <a:r>
              <a:rPr lang="tr-TR" dirty="0"/>
              <a:t>,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rapid</a:t>
            </a:r>
            <a:r>
              <a:rPr lang="tr-TR" dirty="0"/>
              <a:t> </a:t>
            </a:r>
            <a:r>
              <a:rPr lang="tr-TR" dirty="0" err="1"/>
              <a:t>reduction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withdrawal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fever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joint</a:t>
            </a:r>
            <a:r>
              <a:rPr lang="tr-TR" dirty="0"/>
              <a:t> </a:t>
            </a:r>
            <a:r>
              <a:rPr lang="tr-TR" dirty="0" err="1"/>
              <a:t>pain</a:t>
            </a:r>
            <a:endParaRPr lang="tr-TR" dirty="0"/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2824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11103428" cy="537754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c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Primary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generalized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glucorticoid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resistance</a:t>
            </a:r>
            <a:r>
              <a:rPr lang="tr-TR" dirty="0">
                <a:solidFill>
                  <a:srgbClr val="FF0000"/>
                </a:solidFill>
              </a:rPr>
              <a:t> (</a:t>
            </a:r>
            <a:r>
              <a:rPr lang="tr-TR" dirty="0" err="1">
                <a:solidFill>
                  <a:srgbClr val="FF0000"/>
                </a:solidFill>
              </a:rPr>
              <a:t>Chrousos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syndrome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pPr algn="just"/>
            <a:r>
              <a:rPr lang="tr-TR" dirty="0" err="1"/>
              <a:t>Rare</a:t>
            </a:r>
            <a:r>
              <a:rPr lang="tr-TR" dirty="0"/>
              <a:t> </a:t>
            </a:r>
            <a:r>
              <a:rPr lang="tr-TR" dirty="0" err="1"/>
              <a:t>sporadic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familial</a:t>
            </a:r>
            <a:r>
              <a:rPr lang="tr-TR" dirty="0"/>
              <a:t> 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disease</a:t>
            </a:r>
            <a:endParaRPr lang="tr-TR" dirty="0"/>
          </a:p>
          <a:p>
            <a:pPr algn="just"/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occurs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inactivating</a:t>
            </a:r>
            <a:r>
              <a:rPr lang="tr-TR" dirty="0"/>
              <a:t> </a:t>
            </a:r>
            <a:r>
              <a:rPr lang="tr-TR" dirty="0" err="1"/>
              <a:t>mutations</a:t>
            </a:r>
            <a:r>
              <a:rPr lang="tr-TR" dirty="0"/>
              <a:t> of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gene</a:t>
            </a:r>
          </a:p>
          <a:p>
            <a:pPr algn="just"/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compensate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defect</a:t>
            </a:r>
            <a:r>
              <a:rPr lang="tr-TR" dirty="0"/>
              <a:t>, ACTH </a:t>
            </a:r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(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hypothalamic</a:t>
            </a:r>
            <a:r>
              <a:rPr lang="tr-TR" dirty="0"/>
              <a:t>-</a:t>
            </a:r>
            <a:r>
              <a:rPr lang="tr-TR" dirty="0" err="1"/>
              <a:t>pituitary</a:t>
            </a:r>
            <a:r>
              <a:rPr lang="tr-TR" dirty="0"/>
              <a:t>-adrenal </a:t>
            </a:r>
            <a:r>
              <a:rPr lang="tr-TR" dirty="0" err="1"/>
              <a:t>axis</a:t>
            </a:r>
            <a:r>
              <a:rPr lang="tr-TR" dirty="0"/>
              <a:t> </a:t>
            </a:r>
            <a:r>
              <a:rPr lang="tr-TR" dirty="0" err="1"/>
              <a:t>hyperfunction</a:t>
            </a:r>
            <a:r>
              <a:rPr lang="tr-TR" dirty="0"/>
              <a:t>),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precursors</a:t>
            </a:r>
            <a:r>
              <a:rPr lang="tr-TR" dirty="0"/>
              <a:t> </a:t>
            </a:r>
            <a:r>
              <a:rPr lang="tr-TR" dirty="0" err="1"/>
              <a:t>like</a:t>
            </a:r>
            <a:r>
              <a:rPr lang="tr-TR" dirty="0"/>
              <a:t> </a:t>
            </a:r>
            <a:r>
              <a:rPr lang="tr-TR" dirty="0" err="1"/>
              <a:t>corticosterone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adrenal </a:t>
            </a:r>
            <a:r>
              <a:rPr lang="tr-TR" dirty="0" err="1"/>
              <a:t>androgens</a:t>
            </a:r>
            <a:r>
              <a:rPr lang="tr-TR" dirty="0"/>
              <a:t> </a:t>
            </a:r>
          </a:p>
          <a:p>
            <a:pPr algn="just"/>
            <a:r>
              <a:rPr lang="tr-TR" dirty="0" err="1"/>
              <a:t>Treatment</a:t>
            </a:r>
            <a:r>
              <a:rPr lang="tr-TR" dirty="0"/>
              <a:t> is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dexamethasone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inherent</a:t>
            </a:r>
            <a:r>
              <a:rPr lang="tr-TR" dirty="0"/>
              <a:t> </a:t>
            </a:r>
            <a:r>
              <a:rPr lang="tr-TR" dirty="0" err="1"/>
              <a:t>mineralocorticoid</a:t>
            </a:r>
            <a:r>
              <a:rPr lang="tr-TR" dirty="0"/>
              <a:t> </a:t>
            </a:r>
            <a:r>
              <a:rPr lang="tr-TR" dirty="0" err="1"/>
              <a:t>activity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05469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EE33476-5B69-744E-942A-A0EDE435A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27720BEE-F125-F749-BAB1-74D8C2601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6" y="1328057"/>
            <a:ext cx="9963749" cy="53775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d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Aldosteronism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excessive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abnormal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hyperplastic</a:t>
            </a:r>
            <a:r>
              <a:rPr lang="tr-TR" dirty="0"/>
              <a:t> </a:t>
            </a:r>
            <a:r>
              <a:rPr lang="tr-TR" dirty="0" err="1"/>
              <a:t>glands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a </a:t>
            </a:r>
            <a:r>
              <a:rPr lang="tr-TR" dirty="0" err="1"/>
              <a:t>malignant</a:t>
            </a:r>
            <a:r>
              <a:rPr lang="tr-TR" dirty="0"/>
              <a:t> </a:t>
            </a:r>
            <a:r>
              <a:rPr lang="tr-TR" dirty="0" err="1"/>
              <a:t>tumor</a:t>
            </a:r>
            <a:endParaRPr lang="tr-TR" dirty="0"/>
          </a:p>
          <a:p>
            <a:r>
              <a:rPr lang="tr-TR" dirty="0"/>
              <a:t>The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of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weakness</a:t>
            </a:r>
            <a:r>
              <a:rPr lang="tr-TR" dirty="0"/>
              <a:t>, </a:t>
            </a:r>
            <a:r>
              <a:rPr lang="tr-TR" dirty="0" err="1"/>
              <a:t>tetany</a:t>
            </a:r>
            <a:r>
              <a:rPr lang="tr-TR" dirty="0"/>
              <a:t> 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renal</a:t>
            </a:r>
            <a:r>
              <a:rPr lang="tr-TR" dirty="0" smtClean="0"/>
              <a:t> </a:t>
            </a:r>
            <a:r>
              <a:rPr lang="tr-TR" dirty="0" err="1"/>
              <a:t>loss</a:t>
            </a:r>
            <a:r>
              <a:rPr lang="tr-TR" dirty="0"/>
              <a:t> of </a:t>
            </a:r>
            <a:r>
              <a:rPr lang="tr-TR" dirty="0" err="1"/>
              <a:t>potassium</a:t>
            </a:r>
            <a:r>
              <a:rPr lang="tr-TR" dirty="0"/>
              <a:t>, </a:t>
            </a:r>
            <a:r>
              <a:rPr lang="tr-TR" dirty="0" err="1"/>
              <a:t>hypokalemia</a:t>
            </a:r>
            <a:r>
              <a:rPr lang="tr-TR" dirty="0"/>
              <a:t>, </a:t>
            </a:r>
            <a:r>
              <a:rPr lang="tr-TR" dirty="0" err="1"/>
              <a:t>alkalosis</a:t>
            </a:r>
            <a:r>
              <a:rPr lang="tr-TR" dirty="0"/>
              <a:t>, </a:t>
            </a:r>
            <a:r>
              <a:rPr lang="tr-TR" dirty="0" err="1"/>
              <a:t>increase</a:t>
            </a:r>
            <a:r>
              <a:rPr lang="tr-TR" dirty="0"/>
              <a:t> in serum </a:t>
            </a:r>
            <a:r>
              <a:rPr lang="tr-TR" dirty="0" err="1"/>
              <a:t>sodium</a:t>
            </a:r>
            <a:endParaRPr lang="tr-TR" dirty="0"/>
          </a:p>
          <a:p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</a:t>
            </a:r>
            <a:r>
              <a:rPr lang="tr-TR" dirty="0" err="1"/>
              <a:t>plasma</a:t>
            </a:r>
            <a:r>
              <a:rPr lang="tr-TR" dirty="0"/>
              <a:t> renin </a:t>
            </a:r>
            <a:r>
              <a:rPr lang="tr-TR" dirty="0" err="1"/>
              <a:t>activity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angiotensin</a:t>
            </a:r>
            <a:r>
              <a:rPr lang="tr-TR" dirty="0"/>
              <a:t> II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disorder</a:t>
            </a:r>
            <a:r>
              <a:rPr lang="tr-TR" dirty="0"/>
              <a:t> is </a:t>
            </a:r>
            <a:r>
              <a:rPr lang="tr-TR" dirty="0" err="1"/>
              <a:t>mild</a:t>
            </a:r>
            <a:r>
              <a:rPr lang="tr-TR" dirty="0"/>
              <a:t>,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detection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escaped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serum </a:t>
            </a:r>
            <a:r>
              <a:rPr lang="tr-TR" dirty="0" err="1"/>
              <a:t>potassium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screening</a:t>
            </a:r>
            <a:r>
              <a:rPr lang="tr-TR" dirty="0"/>
              <a:t>, but it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detected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an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ratio</a:t>
            </a:r>
            <a:r>
              <a:rPr lang="tr-TR" dirty="0"/>
              <a:t> of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aldosterone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renin.</a:t>
            </a:r>
          </a:p>
          <a:p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improve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treated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spironolactone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06424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72" y="1306286"/>
            <a:ext cx="10163402" cy="529045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3</a:t>
            </a:r>
            <a:r>
              <a:rPr lang="tr-TR" dirty="0">
                <a:solidFill>
                  <a:srgbClr val="FF0000"/>
                </a:solidFill>
              </a:rPr>
              <a:t>. </a:t>
            </a:r>
            <a:r>
              <a:rPr lang="tr-TR" dirty="0" err="1">
                <a:solidFill>
                  <a:srgbClr val="FF0000"/>
                </a:solidFill>
              </a:rPr>
              <a:t>Use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glucocorticoids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diagnostic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purposes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suppress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ACTH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identify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of a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determine</a:t>
            </a:r>
            <a:r>
              <a:rPr lang="tr-TR" dirty="0"/>
              <a:t>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is </a:t>
            </a:r>
            <a:r>
              <a:rPr lang="tr-TR" dirty="0" err="1"/>
              <a:t>affected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of ACTH</a:t>
            </a:r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, a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potent</a:t>
            </a:r>
            <a:r>
              <a:rPr lang="tr-TR" dirty="0"/>
              <a:t> </a:t>
            </a:r>
            <a:r>
              <a:rPr lang="tr-TR" dirty="0" err="1"/>
              <a:t>substance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dexamethasone</a:t>
            </a:r>
            <a:r>
              <a:rPr lang="tr-TR" dirty="0"/>
              <a:t> is </a:t>
            </a:r>
            <a:r>
              <a:rPr lang="tr-TR" dirty="0" err="1"/>
              <a:t>better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,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quantities</a:t>
            </a:r>
            <a:r>
              <a:rPr lang="tr-TR" dirty="0"/>
              <a:t>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possibility</a:t>
            </a:r>
            <a:r>
              <a:rPr lang="tr-TR" dirty="0"/>
              <a:t> of </a:t>
            </a:r>
            <a:r>
              <a:rPr lang="tr-TR" dirty="0" err="1"/>
              <a:t>confusion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interpretation</a:t>
            </a:r>
            <a:r>
              <a:rPr lang="tr-TR" dirty="0"/>
              <a:t> of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assays</a:t>
            </a:r>
            <a:r>
              <a:rPr lang="tr-TR" dirty="0"/>
              <a:t> in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urine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011307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Content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tr-TR" dirty="0" smtClean="0"/>
              <a:t>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Circadien</a:t>
            </a:r>
            <a:r>
              <a:rPr lang="tr-TR" dirty="0" smtClean="0"/>
              <a:t> </a:t>
            </a:r>
            <a:r>
              <a:rPr lang="tr-TR" dirty="0" err="1" smtClean="0"/>
              <a:t>release</a:t>
            </a:r>
            <a:r>
              <a:rPr lang="tr-TR" dirty="0" smtClean="0"/>
              <a:t> </a:t>
            </a:r>
            <a:r>
              <a:rPr lang="tr-TR" dirty="0" err="1" smtClean="0"/>
              <a:t>pattern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Glucocorticoid</a:t>
            </a:r>
            <a:r>
              <a:rPr lang="tr-TR" dirty="0" smtClean="0"/>
              <a:t> </a:t>
            </a:r>
            <a:r>
              <a:rPr lang="tr-TR" dirty="0" err="1" smtClean="0"/>
              <a:t>receptors</a:t>
            </a:r>
            <a:r>
              <a:rPr lang="tr-TR" dirty="0" smtClean="0"/>
              <a:t> and </a:t>
            </a:r>
            <a:r>
              <a:rPr lang="tr-TR" dirty="0" err="1" smtClean="0"/>
              <a:t>signaling</a:t>
            </a:r>
            <a:r>
              <a:rPr lang="tr-TR" dirty="0" smtClean="0"/>
              <a:t> </a:t>
            </a:r>
            <a:r>
              <a:rPr lang="tr-TR" dirty="0" err="1" smtClean="0"/>
              <a:t>pathways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Permissive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adrenal </a:t>
            </a:r>
            <a:r>
              <a:rPr lang="tr-TR" dirty="0" err="1" smtClean="0"/>
              <a:t>hormones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Pathologies</a:t>
            </a:r>
            <a:r>
              <a:rPr lang="tr-TR" dirty="0" smtClean="0"/>
              <a:t> </a:t>
            </a:r>
            <a:r>
              <a:rPr lang="tr-TR" dirty="0" err="1" smtClean="0"/>
              <a:t>related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adrenal </a:t>
            </a:r>
            <a:r>
              <a:rPr lang="tr-TR" dirty="0" err="1" smtClean="0"/>
              <a:t>hormone</a:t>
            </a:r>
            <a:r>
              <a:rPr lang="tr-TR" dirty="0" smtClean="0"/>
              <a:t> </a:t>
            </a:r>
            <a:r>
              <a:rPr lang="tr-TR" dirty="0" err="1" smtClean="0"/>
              <a:t>defects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Glucorticoids</a:t>
            </a:r>
            <a:r>
              <a:rPr lang="tr-TR" dirty="0" smtClean="0"/>
              <a:t>, </a:t>
            </a:r>
            <a:r>
              <a:rPr lang="tr-TR" dirty="0" err="1" smtClean="0"/>
              <a:t>indications</a:t>
            </a:r>
            <a:r>
              <a:rPr lang="tr-TR" dirty="0" smtClean="0"/>
              <a:t>,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Physiological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mineraolocorticoids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Mineralocorticoids</a:t>
            </a:r>
            <a:r>
              <a:rPr lang="tr-TR" dirty="0" smtClean="0"/>
              <a:t>, </a:t>
            </a:r>
            <a:r>
              <a:rPr lang="tr-TR" dirty="0" err="1" smtClean="0"/>
              <a:t>indications</a:t>
            </a:r>
            <a:r>
              <a:rPr lang="tr-TR" dirty="0" smtClean="0"/>
              <a:t>, </a:t>
            </a:r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smtClean="0"/>
              <a:t>Adrenal </a:t>
            </a:r>
            <a:r>
              <a:rPr lang="tr-TR" dirty="0" err="1" smtClean="0"/>
              <a:t>androgens</a:t>
            </a:r>
            <a:endParaRPr lang="tr-TR" dirty="0" smtClean="0"/>
          </a:p>
          <a:p>
            <a:pPr marL="514350" indent="-514350">
              <a:buAutoNum type="arabicPeriod"/>
            </a:pPr>
            <a:r>
              <a:rPr lang="tr-TR" dirty="0" err="1" smtClean="0"/>
              <a:t>Adrenocortical</a:t>
            </a:r>
            <a:r>
              <a:rPr lang="tr-TR" dirty="0" smtClean="0"/>
              <a:t> </a:t>
            </a:r>
            <a:r>
              <a:rPr lang="tr-TR" dirty="0" err="1" smtClean="0"/>
              <a:t>antagonists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515" y="1317172"/>
            <a:ext cx="6852485" cy="529045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dexamethasone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suppression</a:t>
            </a:r>
            <a:r>
              <a:rPr lang="tr-TR" dirty="0">
                <a:solidFill>
                  <a:srgbClr val="FF0000"/>
                </a:solidFill>
              </a:rPr>
              <a:t> test </a:t>
            </a:r>
            <a:r>
              <a:rPr lang="tr-TR" dirty="0"/>
              <a:t>is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diagnosis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Cushing’s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syndrome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has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differential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 of </a:t>
            </a:r>
            <a:r>
              <a:rPr lang="tr-TR" dirty="0" err="1"/>
              <a:t>depressive</a:t>
            </a:r>
            <a:r>
              <a:rPr lang="tr-TR" dirty="0"/>
              <a:t> </a:t>
            </a:r>
            <a:r>
              <a:rPr lang="tr-TR" dirty="0" err="1"/>
              <a:t>psychiatric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distinguish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hypercortisolism</a:t>
            </a:r>
            <a:r>
              <a:rPr lang="tr-TR" dirty="0"/>
              <a:t> </a:t>
            </a:r>
            <a:r>
              <a:rPr lang="tr-TR" dirty="0" err="1"/>
              <a:t>due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anxiety</a:t>
            </a:r>
            <a:r>
              <a:rPr lang="tr-TR" dirty="0"/>
              <a:t>, </a:t>
            </a:r>
            <a:r>
              <a:rPr lang="tr-TR" dirty="0" err="1"/>
              <a:t>depression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alcoholism</a:t>
            </a:r>
            <a:r>
              <a:rPr lang="tr-TR" dirty="0"/>
              <a:t> (</a:t>
            </a:r>
            <a:r>
              <a:rPr lang="tr-TR" dirty="0" err="1"/>
              <a:t>pseudo-Cushing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)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bona</a:t>
            </a:r>
            <a:r>
              <a:rPr lang="tr-TR" dirty="0"/>
              <a:t> fide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, a </a:t>
            </a:r>
            <a:r>
              <a:rPr lang="tr-TR" dirty="0" err="1"/>
              <a:t>combined</a:t>
            </a:r>
            <a:r>
              <a:rPr lang="tr-TR" dirty="0"/>
              <a:t> test is </a:t>
            </a:r>
            <a:r>
              <a:rPr lang="tr-TR" dirty="0" err="1"/>
              <a:t>carried</a:t>
            </a:r>
            <a:r>
              <a:rPr lang="tr-TR" dirty="0"/>
              <a:t> </a:t>
            </a:r>
            <a:r>
              <a:rPr lang="tr-TR" dirty="0" err="1"/>
              <a:t>out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dexamethasone</a:t>
            </a:r>
            <a:r>
              <a:rPr lang="tr-TR" dirty="0"/>
              <a:t> (0.5 mg </a:t>
            </a:r>
            <a:r>
              <a:rPr lang="tr-TR" dirty="0" err="1"/>
              <a:t>orally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6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2 </a:t>
            </a:r>
            <a:r>
              <a:rPr lang="tr-TR" dirty="0" err="1"/>
              <a:t>days</a:t>
            </a:r>
            <a:r>
              <a:rPr lang="tr-TR" dirty="0"/>
              <a:t>) </a:t>
            </a:r>
            <a:r>
              <a:rPr lang="tr-TR" dirty="0" err="1"/>
              <a:t>followed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 </a:t>
            </a:r>
            <a:r>
              <a:rPr lang="tr-TR" dirty="0" err="1"/>
              <a:t>standard</a:t>
            </a:r>
            <a:r>
              <a:rPr lang="tr-TR" dirty="0"/>
              <a:t> </a:t>
            </a:r>
            <a:r>
              <a:rPr lang="tr-TR" dirty="0" err="1"/>
              <a:t>corticotropin-releasing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 (CRH) test (1 mg/kg </a:t>
            </a:r>
            <a:r>
              <a:rPr lang="tr-TR" dirty="0" err="1"/>
              <a:t>given</a:t>
            </a:r>
            <a:r>
              <a:rPr lang="tr-TR" dirty="0"/>
              <a:t> as a </a:t>
            </a:r>
            <a:r>
              <a:rPr lang="tr-TR" dirty="0" err="1"/>
              <a:t>bolus</a:t>
            </a:r>
            <a:r>
              <a:rPr lang="tr-TR" dirty="0"/>
              <a:t> </a:t>
            </a:r>
            <a:r>
              <a:rPr lang="tr-TR" dirty="0" err="1"/>
              <a:t>intravenous</a:t>
            </a:r>
            <a:r>
              <a:rPr lang="tr-TR" dirty="0"/>
              <a:t> </a:t>
            </a:r>
            <a:r>
              <a:rPr lang="tr-TR" dirty="0" err="1"/>
              <a:t>infusion</a:t>
            </a:r>
            <a:r>
              <a:rPr lang="tr-TR" dirty="0"/>
              <a:t> 2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of </a:t>
            </a:r>
            <a:r>
              <a:rPr lang="tr-TR" dirty="0" err="1"/>
              <a:t>dexamethasone</a:t>
            </a:r>
            <a:r>
              <a:rPr lang="tr-TR" dirty="0"/>
              <a:t>).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6924331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>
            <a:extLst>
              <a:ext uri="{FF2B5EF4-FFF2-40B4-BE49-F238E27FC236}">
                <a16:creationId xmlns="" xmlns:a16="http://schemas.microsoft.com/office/drawing/2014/main" id="{101071AA-94B8-F346-B0D2-E09974DC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8BA76DE9-09F3-B64A-9E4D-CD5F7657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72" y="1306286"/>
            <a:ext cx="10793114" cy="529045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confirmed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 </a:t>
            </a:r>
            <a:r>
              <a:rPr lang="tr-TR" dirty="0" err="1"/>
              <a:t>finding</a:t>
            </a:r>
            <a:r>
              <a:rPr lang="tr-TR" dirty="0"/>
              <a:t> of </a:t>
            </a:r>
            <a:r>
              <a:rPr lang="tr-TR" dirty="0" err="1"/>
              <a:t>elevated</a:t>
            </a:r>
            <a:r>
              <a:rPr lang="tr-TR" dirty="0"/>
              <a:t> </a:t>
            </a:r>
            <a:r>
              <a:rPr lang="tr-TR" dirty="0" err="1"/>
              <a:t>free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urine</a:t>
            </a:r>
            <a:r>
              <a:rPr lang="tr-TR" dirty="0"/>
              <a:t>, </a:t>
            </a:r>
            <a:r>
              <a:rPr lang="tr-TR" dirty="0" err="1"/>
              <a:t>suppression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dexamethasone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help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distinguish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steroid-producing</a:t>
            </a:r>
            <a:r>
              <a:rPr lang="tr-TR" dirty="0"/>
              <a:t> </a:t>
            </a:r>
            <a:r>
              <a:rPr lang="tr-TR" dirty="0" err="1"/>
              <a:t>tumors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adrenal </a:t>
            </a:r>
            <a:r>
              <a:rPr lang="tr-TR" dirty="0" err="1"/>
              <a:t>cortex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ectopic</a:t>
            </a:r>
            <a:r>
              <a:rPr lang="tr-TR" dirty="0"/>
              <a:t> ACTH </a:t>
            </a:r>
            <a:r>
              <a:rPr lang="tr-TR" dirty="0" err="1"/>
              <a:t>syndrome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/>
              <a:t> </a:t>
            </a:r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, </a:t>
            </a:r>
            <a:r>
              <a:rPr lang="tr-TR" dirty="0" err="1"/>
              <a:t>dexamethasone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produces</a:t>
            </a:r>
            <a:r>
              <a:rPr lang="tr-TR" dirty="0"/>
              <a:t> a 50% </a:t>
            </a:r>
            <a:r>
              <a:rPr lang="tr-TR" dirty="0" err="1"/>
              <a:t>reduction</a:t>
            </a:r>
            <a:r>
              <a:rPr lang="tr-TR" dirty="0"/>
              <a:t> in </a:t>
            </a:r>
            <a:r>
              <a:rPr lang="tr-TR" dirty="0" err="1"/>
              <a:t>hormone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in </a:t>
            </a:r>
            <a:r>
              <a:rPr lang="tr-TR" dirty="0" err="1"/>
              <a:t>whom</a:t>
            </a:r>
            <a:r>
              <a:rPr lang="tr-TR" dirty="0"/>
              <a:t> </a:t>
            </a:r>
            <a:r>
              <a:rPr lang="tr-TR" dirty="0" err="1"/>
              <a:t>suppression</a:t>
            </a:r>
            <a:r>
              <a:rPr lang="tr-TR" dirty="0"/>
              <a:t> </a:t>
            </a:r>
            <a:r>
              <a:rPr lang="tr-TR" dirty="0" err="1"/>
              <a:t>does</a:t>
            </a:r>
            <a:r>
              <a:rPr lang="tr-TR" dirty="0"/>
              <a:t> not </a:t>
            </a:r>
            <a:r>
              <a:rPr lang="tr-TR" dirty="0" err="1"/>
              <a:t>occur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ACTH </a:t>
            </a:r>
            <a:r>
              <a:rPr lang="tr-TR" dirty="0" err="1"/>
              <a:t>level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low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presence of a </a:t>
            </a:r>
            <a:r>
              <a:rPr lang="tr-TR" dirty="0" err="1"/>
              <a:t>cortisol-producing</a:t>
            </a:r>
            <a:r>
              <a:rPr lang="tr-TR" dirty="0"/>
              <a:t> adrenal </a:t>
            </a:r>
            <a:r>
              <a:rPr lang="tr-TR" dirty="0" err="1"/>
              <a:t>tumor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elevated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an </a:t>
            </a:r>
            <a:r>
              <a:rPr lang="tr-TR" dirty="0" err="1"/>
              <a:t>ectopic</a:t>
            </a:r>
            <a:r>
              <a:rPr lang="tr-TR" dirty="0"/>
              <a:t> ACTH-</a:t>
            </a:r>
            <a:r>
              <a:rPr lang="tr-TR" dirty="0" err="1"/>
              <a:t>producing</a:t>
            </a:r>
            <a:r>
              <a:rPr lang="tr-TR" dirty="0"/>
              <a:t> </a:t>
            </a:r>
            <a:r>
              <a:rPr lang="tr-TR" dirty="0" err="1"/>
              <a:t>tumor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291729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1D4187BC-3763-5948-812A-3A42F926F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413657"/>
            <a:ext cx="9404723" cy="1105861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6A6CBF4-092D-984C-887E-188A7E603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684" y="1519518"/>
            <a:ext cx="7964488" cy="492482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Corticosteroids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Stimulation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Lung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Maturation</a:t>
            </a:r>
            <a:r>
              <a:rPr lang="tr-TR" dirty="0">
                <a:solidFill>
                  <a:srgbClr val="FF0000"/>
                </a:solidFill>
              </a:rPr>
              <a:t> in </a:t>
            </a:r>
            <a:r>
              <a:rPr lang="tr-TR" dirty="0" err="1">
                <a:solidFill>
                  <a:srgbClr val="FF0000"/>
                </a:solidFill>
              </a:rPr>
              <a:t>the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Fetus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Lung</a:t>
            </a:r>
            <a:r>
              <a:rPr lang="tr-TR" dirty="0"/>
              <a:t> </a:t>
            </a:r>
            <a:r>
              <a:rPr lang="tr-TR" dirty="0" err="1"/>
              <a:t>maturation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 is </a:t>
            </a:r>
            <a:r>
              <a:rPr lang="tr-TR" dirty="0" err="1"/>
              <a:t>regulated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of </a:t>
            </a:r>
            <a:r>
              <a:rPr lang="tr-TR" dirty="0" err="1"/>
              <a:t>cortisol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Treatment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mother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glucocorticoid</a:t>
            </a:r>
            <a:r>
              <a:rPr lang="tr-TR" dirty="0"/>
              <a:t> </a:t>
            </a:r>
            <a:r>
              <a:rPr lang="tr-TR" dirty="0" err="1"/>
              <a:t>reduces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incidence</a:t>
            </a:r>
            <a:r>
              <a:rPr lang="tr-TR" dirty="0"/>
              <a:t> of </a:t>
            </a:r>
            <a:r>
              <a:rPr lang="tr-TR" dirty="0" err="1"/>
              <a:t>respiratory</a:t>
            </a:r>
            <a:r>
              <a:rPr lang="tr-TR" dirty="0"/>
              <a:t> </a:t>
            </a:r>
            <a:r>
              <a:rPr lang="tr-TR" dirty="0" err="1"/>
              <a:t>distress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 in </a:t>
            </a:r>
            <a:r>
              <a:rPr lang="tr-TR" dirty="0" err="1"/>
              <a:t>infants</a:t>
            </a:r>
            <a:r>
              <a:rPr lang="tr-TR" dirty="0"/>
              <a:t> </a:t>
            </a:r>
            <a:r>
              <a:rPr lang="tr-TR" dirty="0" err="1"/>
              <a:t>delivered</a:t>
            </a:r>
            <a:r>
              <a:rPr lang="tr-TR" dirty="0"/>
              <a:t> </a:t>
            </a:r>
            <a:r>
              <a:rPr lang="tr-TR" dirty="0" err="1"/>
              <a:t>prematurely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delivery</a:t>
            </a:r>
            <a:r>
              <a:rPr lang="tr-TR" dirty="0"/>
              <a:t> is </a:t>
            </a:r>
            <a:r>
              <a:rPr lang="tr-TR" dirty="0" err="1"/>
              <a:t>anticipated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34 </a:t>
            </a:r>
            <a:r>
              <a:rPr lang="tr-TR" dirty="0" err="1"/>
              <a:t>weeks</a:t>
            </a:r>
            <a:r>
              <a:rPr lang="tr-TR" dirty="0"/>
              <a:t> of </a:t>
            </a:r>
            <a:r>
              <a:rPr lang="tr-TR" dirty="0" err="1"/>
              <a:t>gestation</a:t>
            </a:r>
            <a:r>
              <a:rPr lang="tr-TR" dirty="0"/>
              <a:t>, </a:t>
            </a:r>
            <a:r>
              <a:rPr lang="tr-TR" dirty="0" err="1"/>
              <a:t>intramuscular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betamethasone</a:t>
            </a:r>
            <a:r>
              <a:rPr lang="tr-TR" dirty="0"/>
              <a:t>, 12 mg, </a:t>
            </a:r>
            <a:r>
              <a:rPr lang="tr-TR" dirty="0" err="1"/>
              <a:t>followed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an </a:t>
            </a:r>
            <a:r>
              <a:rPr lang="tr-TR" dirty="0" err="1"/>
              <a:t>additional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of 12 mg 18–24 </a:t>
            </a:r>
            <a:r>
              <a:rPr lang="tr-TR" dirty="0" err="1"/>
              <a:t>hours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, is </a:t>
            </a:r>
            <a:r>
              <a:rPr lang="tr-TR" dirty="0" err="1"/>
              <a:t>commonly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. (</a:t>
            </a:r>
            <a:r>
              <a:rPr lang="tr-TR" dirty="0" err="1"/>
              <a:t>Betamethasone</a:t>
            </a:r>
            <a:r>
              <a:rPr lang="tr-TR" dirty="0"/>
              <a:t> </a:t>
            </a:r>
            <a:r>
              <a:rPr lang="tr-TR" dirty="0" err="1"/>
              <a:t>allows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transfer </a:t>
            </a:r>
            <a:r>
              <a:rPr lang="tr-TR" dirty="0" err="1"/>
              <a:t>across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placenta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fetus</a:t>
            </a:r>
            <a:r>
              <a:rPr lang="tr-TR" dirty="0"/>
              <a:t>, </a:t>
            </a:r>
            <a:r>
              <a:rPr lang="tr-TR" dirty="0" err="1"/>
              <a:t>because</a:t>
            </a:r>
            <a:r>
              <a:rPr lang="tr-TR" dirty="0"/>
              <a:t> protein </a:t>
            </a:r>
            <a:r>
              <a:rPr lang="tr-TR" dirty="0" err="1"/>
              <a:t>binding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placental</a:t>
            </a:r>
            <a:r>
              <a:rPr lang="tr-TR" dirty="0"/>
              <a:t> </a:t>
            </a:r>
            <a:r>
              <a:rPr lang="tr-TR" dirty="0" err="1"/>
              <a:t>metabolism</a:t>
            </a:r>
            <a:r>
              <a:rPr lang="tr-TR" dirty="0"/>
              <a:t> is 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8651658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B705780E-9AA5-D540-9FC3-2CF6198A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356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EC7E1F3-8583-4342-A239-CAC6DE414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306286"/>
            <a:ext cx="7870373" cy="5344885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>
                <a:solidFill>
                  <a:srgbClr val="FF0000"/>
                </a:solidFill>
              </a:rPr>
              <a:t>C. </a:t>
            </a:r>
            <a:r>
              <a:rPr lang="tr-TR" dirty="0" err="1">
                <a:solidFill>
                  <a:srgbClr val="FF0000"/>
                </a:solidFill>
              </a:rPr>
              <a:t>Corticosteroids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Nonadrenal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Disorders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corticosteroids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of a </a:t>
            </a:r>
            <a:r>
              <a:rPr lang="tr-TR" dirty="0" err="1"/>
              <a:t>diverse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of </a:t>
            </a:r>
            <a:r>
              <a:rPr lang="tr-TR" dirty="0" err="1"/>
              <a:t>diseases</a:t>
            </a:r>
            <a:r>
              <a:rPr lang="tr-TR" dirty="0"/>
              <a:t> (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suppress</a:t>
            </a:r>
            <a:r>
              <a:rPr lang="tr-TR" dirty="0"/>
              <a:t> </a:t>
            </a:r>
            <a:r>
              <a:rPr lang="tr-TR" dirty="0" err="1"/>
              <a:t>inflammatory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immune</a:t>
            </a:r>
            <a:r>
              <a:rPr lang="tr-TR" dirty="0"/>
              <a:t> </a:t>
            </a:r>
            <a:r>
              <a:rPr lang="tr-TR" dirty="0" err="1"/>
              <a:t>responses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alter</a:t>
            </a:r>
            <a:r>
              <a:rPr lang="tr-TR" dirty="0"/>
              <a:t> </a:t>
            </a:r>
            <a:r>
              <a:rPr lang="tr-TR" dirty="0" err="1"/>
              <a:t>leukocyte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/>
              <a:t>)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useful</a:t>
            </a:r>
            <a:r>
              <a:rPr lang="tr-TR" dirty="0"/>
              <a:t> in </a:t>
            </a:r>
            <a:r>
              <a:rPr lang="tr-TR" dirty="0" err="1"/>
              <a:t>disorders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host</a:t>
            </a:r>
            <a:r>
              <a:rPr lang="tr-TR" dirty="0"/>
              <a:t> </a:t>
            </a:r>
            <a:r>
              <a:rPr lang="tr-TR" dirty="0" err="1"/>
              <a:t>response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manifestations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952955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="" xmlns:a16="http://schemas.microsoft.com/office/drawing/2014/main" id="{B705780E-9AA5-D540-9FC3-2CF6198A5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53568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CLINICAL PHARMACOLOGY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EC7E1F3-8583-4342-A239-CAC6DE414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1317172"/>
            <a:ext cx="11146972" cy="534488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Chronic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undertaken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great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, </a:t>
            </a:r>
            <a:r>
              <a:rPr lang="tr-TR" dirty="0" err="1"/>
              <a:t>medium</a:t>
            </a:r>
            <a:r>
              <a:rPr lang="tr-TR" dirty="0"/>
              <a:t>-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intermediate-acting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prednisone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prednisolone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control</a:t>
            </a:r>
            <a:r>
              <a:rPr lang="tr-TR" dirty="0"/>
              <a:t> in general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possible</a:t>
            </a:r>
            <a:r>
              <a:rPr lang="tr-TR" dirty="0"/>
              <a:t>, </a:t>
            </a:r>
            <a:r>
              <a:rPr lang="tr-TR" dirty="0" err="1"/>
              <a:t>alternate-day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. </a:t>
            </a:r>
            <a:r>
              <a:rPr lang="tr-TR" dirty="0" err="1"/>
              <a:t>Therapy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should</a:t>
            </a:r>
            <a:r>
              <a:rPr lang="tr-TR" dirty="0">
                <a:solidFill>
                  <a:srgbClr val="FF0000"/>
                </a:solidFill>
              </a:rPr>
              <a:t> not be</a:t>
            </a:r>
            <a:r>
              <a:rPr lang="tr-TR" dirty="0"/>
              <a:t> </a:t>
            </a:r>
            <a:r>
              <a:rPr lang="tr-TR" dirty="0" err="1"/>
              <a:t>decreased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stopped</a:t>
            </a:r>
            <a:r>
              <a:rPr lang="tr-TR" dirty="0"/>
              <a:t> </a:t>
            </a:r>
            <a:r>
              <a:rPr lang="tr-TR" dirty="0" err="1"/>
              <a:t>abruptly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prolonged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is </a:t>
            </a:r>
            <a:r>
              <a:rPr lang="tr-TR" dirty="0" err="1"/>
              <a:t>anticipated</a:t>
            </a:r>
            <a:r>
              <a:rPr lang="tr-TR" dirty="0"/>
              <a:t>, it is </a:t>
            </a:r>
            <a:r>
              <a:rPr lang="tr-TR" dirty="0" err="1"/>
              <a:t>helpful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obtain</a:t>
            </a:r>
            <a:r>
              <a:rPr lang="tr-TR" dirty="0"/>
              <a:t> </a:t>
            </a:r>
            <a:r>
              <a:rPr lang="tr-TR" dirty="0" err="1"/>
              <a:t>chest</a:t>
            </a:r>
            <a:r>
              <a:rPr lang="tr-TR" dirty="0"/>
              <a:t> X-</a:t>
            </a:r>
            <a:r>
              <a:rPr lang="tr-TR" dirty="0" err="1"/>
              <a:t>rays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tuberculin</a:t>
            </a:r>
            <a:r>
              <a:rPr lang="tr-TR" dirty="0"/>
              <a:t> test,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glucocorticoid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therapy</a:t>
            </a:r>
            <a:r>
              <a:rPr lang="tr-TR" dirty="0">
                <a:solidFill>
                  <a:srgbClr val="FF0000"/>
                </a:solidFill>
              </a:rPr>
              <a:t> can </a:t>
            </a:r>
            <a:r>
              <a:rPr lang="tr-TR" dirty="0" err="1">
                <a:solidFill>
                  <a:srgbClr val="FF0000"/>
                </a:solidFill>
              </a:rPr>
              <a:t>reactivate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dormant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tuberculosis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The</a:t>
            </a:r>
            <a:r>
              <a:rPr lang="tr-TR" dirty="0"/>
              <a:t> presence of </a:t>
            </a:r>
            <a:r>
              <a:rPr lang="tr-TR" dirty="0" err="1">
                <a:solidFill>
                  <a:srgbClr val="FF0000"/>
                </a:solidFill>
              </a:rPr>
              <a:t>diabetes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peptic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ulcer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osteoporosis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psychological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disturbances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consideration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cardiovascular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function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assessed</a:t>
            </a:r>
            <a:r>
              <a:rPr lang="tr-TR" dirty="0"/>
              <a:t>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9956840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1C5886C-9739-2B4D-A0AE-E42CB5235F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500" y="1965832"/>
            <a:ext cx="11049000" cy="4195481"/>
          </a:xfrm>
        </p:spPr>
        <p:txBody>
          <a:bodyPr/>
          <a:lstStyle/>
          <a:p>
            <a:pPr algn="just"/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transplant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rejection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is </a:t>
            </a:r>
            <a:r>
              <a:rPr lang="tr-TR" dirty="0" err="1"/>
              <a:t>also</a:t>
            </a:r>
            <a:r>
              <a:rPr lang="tr-TR" dirty="0"/>
              <a:t> an </a:t>
            </a:r>
            <a:r>
              <a:rPr lang="tr-TR" dirty="0" err="1"/>
              <a:t>application</a:t>
            </a:r>
            <a:r>
              <a:rPr lang="tr-TR" dirty="0"/>
              <a:t> of </a:t>
            </a:r>
            <a:r>
              <a:rPr lang="tr-TR" dirty="0" err="1"/>
              <a:t>glucocorticoids</a:t>
            </a:r>
            <a:r>
              <a:rPr lang="tr-TR" dirty="0"/>
              <a:t> (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ability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reduce</a:t>
            </a:r>
            <a:r>
              <a:rPr lang="tr-TR" dirty="0"/>
              <a:t> </a:t>
            </a:r>
            <a:r>
              <a:rPr lang="tr-TR" dirty="0" err="1"/>
              <a:t>antigen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grafted</a:t>
            </a:r>
            <a:r>
              <a:rPr lang="tr-TR" dirty="0"/>
              <a:t> </a:t>
            </a:r>
            <a:r>
              <a:rPr lang="tr-TR" dirty="0" err="1"/>
              <a:t>tissue</a:t>
            </a:r>
            <a:r>
              <a:rPr lang="tr-TR" dirty="0"/>
              <a:t>, </a:t>
            </a:r>
            <a:r>
              <a:rPr lang="tr-TR" dirty="0" err="1"/>
              <a:t>delay</a:t>
            </a:r>
            <a:r>
              <a:rPr lang="tr-TR" dirty="0"/>
              <a:t> </a:t>
            </a:r>
            <a:r>
              <a:rPr lang="tr-TR" dirty="0" err="1"/>
              <a:t>revascularization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interfere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sensitization</a:t>
            </a:r>
            <a:r>
              <a:rPr lang="tr-TR" dirty="0"/>
              <a:t> of </a:t>
            </a:r>
            <a:r>
              <a:rPr lang="tr-TR" dirty="0" err="1"/>
              <a:t>cytotoxic</a:t>
            </a:r>
            <a:r>
              <a:rPr lang="tr-TR" dirty="0"/>
              <a:t> T </a:t>
            </a:r>
            <a:r>
              <a:rPr lang="tr-TR" dirty="0" err="1"/>
              <a:t>lymphocytes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generation</a:t>
            </a:r>
            <a:r>
              <a:rPr lang="tr-TR" dirty="0"/>
              <a:t> of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antibody-forming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).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4014826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12A6914-F0DF-C045-9373-707B0F67D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398" y="1055912"/>
            <a:ext cx="6549346" cy="534488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of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err="1"/>
              <a:t>actions</a:t>
            </a:r>
            <a:r>
              <a:rPr lang="tr-TR" dirty="0"/>
              <a:t> (</a:t>
            </a:r>
            <a:r>
              <a:rPr lang="tr-TR" dirty="0" err="1"/>
              <a:t>lead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iatrogenic</a:t>
            </a:r>
            <a:r>
              <a:rPr lang="tr-TR" dirty="0"/>
              <a:t> </a:t>
            </a:r>
            <a:r>
              <a:rPr lang="tr-TR" dirty="0" err="1"/>
              <a:t>Cushing’s</a:t>
            </a:r>
            <a:r>
              <a:rPr lang="tr-TR" dirty="0"/>
              <a:t> </a:t>
            </a:r>
            <a:r>
              <a:rPr lang="tr-TR" dirty="0" err="1"/>
              <a:t>syndrome</a:t>
            </a:r>
            <a:r>
              <a:rPr lang="tr-TR" dirty="0"/>
              <a:t>)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short</a:t>
            </a:r>
            <a:r>
              <a:rPr lang="tr-TR" dirty="0"/>
              <a:t> </a:t>
            </a:r>
            <a:r>
              <a:rPr lang="tr-TR" dirty="0" err="1"/>
              <a:t>periods</a:t>
            </a:r>
            <a:r>
              <a:rPr lang="tr-TR" dirty="0"/>
              <a:t> (&lt; 2 </a:t>
            </a:r>
            <a:r>
              <a:rPr lang="tr-TR" dirty="0" err="1"/>
              <a:t>weeks</a:t>
            </a:r>
            <a:r>
              <a:rPr lang="tr-TR" dirty="0"/>
              <a:t>), it is </a:t>
            </a:r>
            <a:r>
              <a:rPr lang="tr-TR" dirty="0" err="1"/>
              <a:t>unusual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see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, but </a:t>
            </a:r>
            <a:r>
              <a:rPr lang="tr-TR" dirty="0" err="1"/>
              <a:t>insomnia</a:t>
            </a:r>
            <a:r>
              <a:rPr lang="tr-TR" dirty="0"/>
              <a:t>, </a:t>
            </a:r>
            <a:r>
              <a:rPr lang="tr-TR" dirty="0" err="1"/>
              <a:t>behavioral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(</a:t>
            </a:r>
            <a:r>
              <a:rPr lang="tr-TR" dirty="0" err="1"/>
              <a:t>primarily</a:t>
            </a:r>
            <a:r>
              <a:rPr lang="tr-TR" dirty="0"/>
              <a:t> </a:t>
            </a:r>
            <a:r>
              <a:rPr lang="tr-TR" dirty="0" err="1"/>
              <a:t>hypomania</a:t>
            </a:r>
            <a:r>
              <a:rPr lang="tr-TR" dirty="0"/>
              <a:t>),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peptic</a:t>
            </a:r>
            <a:r>
              <a:rPr lang="tr-TR" dirty="0"/>
              <a:t> </a:t>
            </a:r>
            <a:r>
              <a:rPr lang="tr-TR" dirty="0" err="1"/>
              <a:t>ulcers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observed</a:t>
            </a:r>
            <a:r>
              <a:rPr lang="tr-TR" dirty="0"/>
              <a:t>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a </a:t>
            </a:r>
            <a:r>
              <a:rPr lang="tr-TR" dirty="0" err="1"/>
              <a:t>few</a:t>
            </a:r>
            <a:r>
              <a:rPr lang="tr-TR" dirty="0"/>
              <a:t> </a:t>
            </a:r>
            <a:r>
              <a:rPr lang="tr-TR" dirty="0" err="1"/>
              <a:t>days</a:t>
            </a:r>
            <a:r>
              <a:rPr lang="tr-TR" dirty="0"/>
              <a:t> of </a:t>
            </a:r>
            <a:r>
              <a:rPr lang="tr-TR" dirty="0" err="1"/>
              <a:t>treatment</a:t>
            </a:r>
            <a:r>
              <a:rPr lang="tr-TR" dirty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pancreatitis</a:t>
            </a:r>
            <a:r>
              <a:rPr lang="tr-TR" dirty="0"/>
              <a:t> is a </a:t>
            </a:r>
            <a:r>
              <a:rPr lang="tr-TR" dirty="0" err="1"/>
              <a:t>rare</a:t>
            </a:r>
            <a:r>
              <a:rPr lang="tr-TR" dirty="0"/>
              <a:t> but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effect</a:t>
            </a:r>
            <a:r>
              <a:rPr lang="tr-TR" dirty="0"/>
              <a:t> of </a:t>
            </a:r>
            <a:r>
              <a:rPr lang="tr-TR" dirty="0" err="1"/>
              <a:t>high-dose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216850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903514"/>
            <a:ext cx="8011885" cy="585651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A.Metabolic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100 mg of </a:t>
            </a:r>
            <a:r>
              <a:rPr lang="tr-TR" dirty="0" err="1"/>
              <a:t>hydrocortisone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longer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2 </a:t>
            </a:r>
            <a:r>
              <a:rPr lang="tr-TR" dirty="0" err="1"/>
              <a:t>weeks</a:t>
            </a:r>
            <a:r>
              <a:rPr lang="tr-TR" dirty="0"/>
              <a:t>       </a:t>
            </a:r>
            <a:r>
              <a:rPr lang="tr-TR" dirty="0" err="1">
                <a:solidFill>
                  <a:srgbClr val="FF0000"/>
                </a:solidFill>
              </a:rPr>
              <a:t>iatrogenic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Cushing’s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syndrome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, </a:t>
            </a:r>
            <a:r>
              <a:rPr lang="tr-TR" dirty="0" err="1"/>
              <a:t>rounding</a:t>
            </a:r>
            <a:r>
              <a:rPr lang="tr-TR" dirty="0"/>
              <a:t>, </a:t>
            </a:r>
            <a:r>
              <a:rPr lang="tr-TR" dirty="0" err="1"/>
              <a:t>puffiness</a:t>
            </a:r>
            <a:r>
              <a:rPr lang="tr-TR" dirty="0"/>
              <a:t>, </a:t>
            </a:r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deposition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plethora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appear</a:t>
            </a:r>
            <a:r>
              <a:rPr lang="tr-TR" dirty="0"/>
              <a:t> (</a:t>
            </a:r>
            <a:r>
              <a:rPr lang="tr-TR" dirty="0" err="1"/>
              <a:t>moon</a:t>
            </a:r>
            <a:r>
              <a:rPr lang="tr-TR" dirty="0"/>
              <a:t> </a:t>
            </a:r>
            <a:r>
              <a:rPr lang="tr-TR" dirty="0" err="1"/>
              <a:t>facies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tends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redistributed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extremities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trunk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neck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supraclavicular</a:t>
            </a:r>
            <a:r>
              <a:rPr lang="tr-TR" dirty="0"/>
              <a:t> </a:t>
            </a:r>
            <a:r>
              <a:rPr lang="tr-TR" dirty="0" err="1"/>
              <a:t>fossae</a:t>
            </a:r>
            <a:r>
              <a:rPr lang="tr-TR" dirty="0"/>
              <a:t>.</a:t>
            </a:r>
          </a:p>
          <a:p>
            <a:pPr algn="just"/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of </a:t>
            </a:r>
            <a:r>
              <a:rPr lang="tr-TR" dirty="0" err="1"/>
              <a:t>fine</a:t>
            </a:r>
            <a:r>
              <a:rPr lang="tr-TR" dirty="0"/>
              <a:t> </a:t>
            </a:r>
            <a:r>
              <a:rPr lang="tr-TR" dirty="0" err="1"/>
              <a:t>hair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face</a:t>
            </a:r>
            <a:r>
              <a:rPr lang="tr-TR" dirty="0"/>
              <a:t>, </a:t>
            </a:r>
            <a:r>
              <a:rPr lang="tr-TR" dirty="0" err="1"/>
              <a:t>thighs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trunk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Steroid-induced</a:t>
            </a:r>
            <a:r>
              <a:rPr lang="tr-TR" dirty="0"/>
              <a:t> </a:t>
            </a:r>
            <a:r>
              <a:rPr lang="tr-TR" dirty="0" err="1"/>
              <a:t>punctate</a:t>
            </a:r>
            <a:r>
              <a:rPr lang="tr-TR" dirty="0"/>
              <a:t> </a:t>
            </a:r>
            <a:r>
              <a:rPr lang="tr-TR" dirty="0" err="1"/>
              <a:t>acne</a:t>
            </a:r>
            <a:r>
              <a:rPr lang="tr-TR" dirty="0"/>
              <a:t>, </a:t>
            </a:r>
            <a:r>
              <a:rPr lang="tr-TR" dirty="0" err="1"/>
              <a:t>insomnia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appetite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r>
              <a:rPr lang="tr-TR" dirty="0"/>
              <a:t> </a:t>
            </a:r>
          </a:p>
        </p:txBody>
      </p:sp>
      <p:sp>
        <p:nvSpPr>
          <p:cNvPr id="4" name="Sağ Ok 3">
            <a:extLst>
              <a:ext uri="{FF2B5EF4-FFF2-40B4-BE49-F238E27FC236}">
                <a16:creationId xmlns="" xmlns:a16="http://schemas.microsoft.com/office/drawing/2014/main" id="{49CDB0C2-2C11-C04C-B16A-6AC743C09AFD}"/>
              </a:ext>
            </a:extLst>
          </p:cNvPr>
          <p:cNvSpPr/>
          <p:nvPr/>
        </p:nvSpPr>
        <p:spPr>
          <a:xfrm>
            <a:off x="6531428" y="2296886"/>
            <a:ext cx="337458" cy="16328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6291212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</a:t>
            </a:r>
            <a:r>
              <a:rPr lang="tr-TR" dirty="0" err="1">
                <a:solidFill>
                  <a:srgbClr val="FF0000"/>
                </a:solidFill>
              </a:rPr>
              <a:t>Metabolic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Effects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continuing</a:t>
            </a:r>
            <a:r>
              <a:rPr lang="tr-TR" dirty="0"/>
              <a:t> </a:t>
            </a:r>
            <a:r>
              <a:rPr lang="tr-TR" dirty="0" err="1"/>
              <a:t>breakdown</a:t>
            </a:r>
            <a:r>
              <a:rPr lang="tr-TR" dirty="0"/>
              <a:t> of protein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diversion</a:t>
            </a:r>
            <a:r>
              <a:rPr lang="tr-TR" dirty="0"/>
              <a:t> of amino </a:t>
            </a:r>
            <a:r>
              <a:rPr lang="tr-TR" dirty="0" err="1"/>
              <a:t>acids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glucose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insulin</a:t>
            </a:r>
            <a:r>
              <a:rPr lang="tr-TR" dirty="0"/>
              <a:t>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gain</a:t>
            </a:r>
            <a:r>
              <a:rPr lang="tr-TR" dirty="0"/>
              <a:t>, </a:t>
            </a:r>
            <a:r>
              <a:rPr lang="tr-TR" dirty="0" err="1"/>
              <a:t>visceral</a:t>
            </a:r>
            <a:r>
              <a:rPr lang="tr-TR" dirty="0"/>
              <a:t> </a:t>
            </a:r>
            <a:r>
              <a:rPr lang="tr-TR" dirty="0" err="1"/>
              <a:t>fat</a:t>
            </a:r>
            <a:r>
              <a:rPr lang="tr-TR" dirty="0"/>
              <a:t> </a:t>
            </a:r>
            <a:r>
              <a:rPr lang="tr-TR" dirty="0" err="1"/>
              <a:t>deposition</a:t>
            </a:r>
            <a:r>
              <a:rPr lang="tr-TR" dirty="0"/>
              <a:t>, </a:t>
            </a:r>
            <a:r>
              <a:rPr lang="tr-TR" dirty="0" err="1"/>
              <a:t>myopathy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muscle</a:t>
            </a:r>
            <a:r>
              <a:rPr lang="tr-TR" dirty="0"/>
              <a:t> </a:t>
            </a:r>
            <a:r>
              <a:rPr lang="tr-TR" dirty="0" err="1"/>
              <a:t>wasting</a:t>
            </a:r>
            <a:r>
              <a:rPr lang="tr-TR" dirty="0"/>
              <a:t>, </a:t>
            </a:r>
            <a:r>
              <a:rPr lang="tr-TR" dirty="0" err="1"/>
              <a:t>thinning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skin,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striae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bruising</a:t>
            </a:r>
            <a:r>
              <a:rPr lang="tr-TR" dirty="0"/>
              <a:t>; </a:t>
            </a:r>
            <a:r>
              <a:rPr lang="tr-TR" dirty="0" err="1"/>
              <a:t>hyperglycemia</a:t>
            </a:r>
            <a:r>
              <a:rPr lang="tr-TR" dirty="0"/>
              <a:t>, </a:t>
            </a:r>
            <a:r>
              <a:rPr lang="tr-TR" dirty="0" err="1"/>
              <a:t>osteoporosis</a:t>
            </a:r>
            <a:r>
              <a:rPr lang="tr-TR" dirty="0"/>
              <a:t>, </a:t>
            </a:r>
            <a:r>
              <a:rPr lang="tr-TR" dirty="0" err="1"/>
              <a:t>diabetes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aseptic</a:t>
            </a:r>
            <a:r>
              <a:rPr lang="tr-TR" dirty="0"/>
              <a:t> </a:t>
            </a:r>
            <a:r>
              <a:rPr lang="tr-TR" dirty="0" err="1"/>
              <a:t>necrosis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hip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seen</a:t>
            </a:r>
            <a:r>
              <a:rPr lang="tr-TR" dirty="0"/>
              <a:t>. </a:t>
            </a:r>
            <a:r>
              <a:rPr lang="tr-TR" dirty="0" err="1"/>
              <a:t>Wound</a:t>
            </a:r>
            <a:r>
              <a:rPr lang="tr-TR" dirty="0"/>
              <a:t> </a:t>
            </a:r>
            <a:r>
              <a:rPr lang="tr-TR" dirty="0" err="1"/>
              <a:t>healing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impaired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.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diabetes</a:t>
            </a:r>
            <a:r>
              <a:rPr lang="tr-TR" dirty="0"/>
              <a:t> </a:t>
            </a:r>
            <a:r>
              <a:rPr lang="tr-TR" dirty="0" err="1"/>
              <a:t>occurs</a:t>
            </a:r>
            <a:r>
              <a:rPr lang="tr-TR" dirty="0"/>
              <a:t>, it is </a:t>
            </a:r>
            <a:r>
              <a:rPr lang="tr-TR" dirty="0" err="1"/>
              <a:t>treated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diet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insulin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In</a:t>
            </a:r>
            <a:r>
              <a:rPr lang="tr-TR" dirty="0"/>
              <a:t> general,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treated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corticosteroids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on </a:t>
            </a:r>
            <a:r>
              <a:rPr lang="tr-TR" dirty="0" err="1"/>
              <a:t>high</a:t>
            </a:r>
            <a:r>
              <a:rPr lang="tr-TR" dirty="0"/>
              <a:t>-protein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potassium-enriched</a:t>
            </a:r>
            <a:r>
              <a:rPr lang="tr-TR" dirty="0"/>
              <a:t> </a:t>
            </a:r>
            <a:r>
              <a:rPr lang="tr-TR" dirty="0" err="1"/>
              <a:t>diets</a:t>
            </a:r>
            <a:r>
              <a:rPr lang="tr-TR" dirty="0"/>
              <a:t>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3288817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Complications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Peptic</a:t>
            </a:r>
            <a:r>
              <a:rPr lang="tr-TR" dirty="0"/>
              <a:t> </a:t>
            </a:r>
            <a:r>
              <a:rPr lang="tr-TR" dirty="0" err="1"/>
              <a:t>ulcers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consequences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clinical</a:t>
            </a:r>
            <a:r>
              <a:rPr lang="tr-TR" dirty="0"/>
              <a:t> </a:t>
            </a:r>
            <a:r>
              <a:rPr lang="tr-TR" dirty="0" err="1"/>
              <a:t>findings</a:t>
            </a:r>
            <a:r>
              <a:rPr lang="tr-TR" dirty="0"/>
              <a:t>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disorders</a:t>
            </a:r>
            <a:r>
              <a:rPr lang="tr-TR" dirty="0"/>
              <a:t>, </a:t>
            </a:r>
            <a:r>
              <a:rPr lang="tr-TR" dirty="0" err="1"/>
              <a:t>particularly</a:t>
            </a:r>
            <a:r>
              <a:rPr lang="tr-TR" dirty="0"/>
              <a:t> </a:t>
            </a:r>
            <a:r>
              <a:rPr lang="tr-TR" dirty="0" err="1"/>
              <a:t>bacterial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mycotic</a:t>
            </a:r>
            <a:r>
              <a:rPr lang="tr-TR" dirty="0"/>
              <a:t> </a:t>
            </a:r>
            <a:r>
              <a:rPr lang="tr-TR" dirty="0" err="1"/>
              <a:t>infections</a:t>
            </a:r>
            <a:r>
              <a:rPr lang="tr-TR" dirty="0"/>
              <a:t>,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masked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corticosteroids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/>
              <a:t>Severe </a:t>
            </a:r>
            <a:r>
              <a:rPr lang="tr-TR" dirty="0" err="1"/>
              <a:t>myopathy</a:t>
            </a:r>
            <a:r>
              <a:rPr lang="tr-TR" dirty="0"/>
              <a:t> is  </a:t>
            </a:r>
            <a:r>
              <a:rPr lang="tr-TR" dirty="0" err="1"/>
              <a:t>frequent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treated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long-acting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; </a:t>
            </a:r>
            <a:r>
              <a:rPr lang="tr-TR" dirty="0" err="1"/>
              <a:t>nausea</a:t>
            </a:r>
            <a:r>
              <a:rPr lang="tr-TR" dirty="0"/>
              <a:t>, </a:t>
            </a:r>
            <a:r>
              <a:rPr lang="tr-TR" dirty="0" err="1"/>
              <a:t>dizziness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loss</a:t>
            </a:r>
            <a:r>
              <a:rPr lang="tr-TR" dirty="0"/>
              <a:t> in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treated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changing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drugs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reducing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dosage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increasing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potassium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protein </a:t>
            </a:r>
            <a:r>
              <a:rPr lang="tr-TR" dirty="0" err="1">
                <a:solidFill>
                  <a:srgbClr val="FF0000"/>
                </a:solidFill>
              </a:rPr>
              <a:t>intake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8521638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FFFDF584-6C09-DD48-AD51-A079F6EB2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2291" y="1190641"/>
            <a:ext cx="7960659" cy="490907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/>
              <a:t>Adrenocortical</a:t>
            </a:r>
            <a:r>
              <a:rPr lang="tr-TR" dirty="0"/>
              <a:t> </a:t>
            </a:r>
            <a:r>
              <a:rPr lang="tr-TR" dirty="0" err="1" smtClean="0"/>
              <a:t>hormones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>
                <a:solidFill>
                  <a:srgbClr val="FF0000"/>
                </a:solidFill>
              </a:rPr>
              <a:t>steroid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molecules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that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are</a:t>
            </a:r>
            <a:r>
              <a:rPr lang="tr-TR" dirty="0" smtClean="0"/>
              <a:t> </a:t>
            </a:r>
            <a:r>
              <a:rPr lang="tr-TR" dirty="0" err="1"/>
              <a:t>produced</a:t>
            </a:r>
            <a:r>
              <a:rPr lang="tr-TR" dirty="0"/>
              <a:t> and </a:t>
            </a:r>
            <a:r>
              <a:rPr lang="tr-TR" dirty="0" err="1"/>
              <a:t>released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adrenal </a:t>
            </a:r>
            <a:r>
              <a:rPr lang="tr-TR" dirty="0" err="1">
                <a:solidFill>
                  <a:srgbClr val="FF0000"/>
                </a:solidFill>
              </a:rPr>
              <a:t>cortex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/>
              <a:t>Natural and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corticosteroids</a:t>
            </a:r>
            <a:r>
              <a:rPr lang="tr-TR" dirty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>
                <a:solidFill>
                  <a:srgbClr val="FF0000"/>
                </a:solidFill>
              </a:rPr>
              <a:t>diagnosis</a:t>
            </a:r>
            <a:r>
              <a:rPr lang="tr-TR" dirty="0">
                <a:solidFill>
                  <a:srgbClr val="FF0000"/>
                </a:solidFill>
              </a:rPr>
              <a:t> and </a:t>
            </a:r>
            <a:r>
              <a:rPr lang="tr-TR" dirty="0" err="1">
                <a:solidFill>
                  <a:srgbClr val="FF0000"/>
                </a:solidFill>
              </a:rPr>
              <a:t>treatment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of adrenal </a:t>
            </a:r>
            <a:r>
              <a:rPr lang="tr-TR" dirty="0" err="1"/>
              <a:t>function</a:t>
            </a:r>
            <a:r>
              <a:rPr lang="tr-TR" dirty="0"/>
              <a:t> </a:t>
            </a:r>
            <a:r>
              <a:rPr lang="tr-TR" dirty="0" smtClean="0"/>
              <a:t>(in </a:t>
            </a:r>
            <a:r>
              <a:rPr lang="tr-TR" dirty="0" err="1" smtClean="0"/>
              <a:t>addition</a:t>
            </a:r>
            <a:r>
              <a:rPr lang="tr-TR" dirty="0" smtClean="0"/>
              <a:t>;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>
                <a:solidFill>
                  <a:srgbClr val="FF0000"/>
                </a:solidFill>
              </a:rPr>
              <a:t>inflammatory</a:t>
            </a:r>
            <a:r>
              <a:rPr lang="tr-TR" dirty="0">
                <a:solidFill>
                  <a:srgbClr val="FF0000"/>
                </a:solidFill>
              </a:rPr>
              <a:t> and </a:t>
            </a:r>
            <a:r>
              <a:rPr lang="tr-TR" dirty="0" err="1">
                <a:solidFill>
                  <a:srgbClr val="FF0000"/>
                </a:solidFill>
              </a:rPr>
              <a:t>immunologic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/>
              <a:t>diseases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Pituitary</a:t>
            </a:r>
            <a:r>
              <a:rPr lang="tr-TR" dirty="0"/>
              <a:t> </a:t>
            </a:r>
            <a:r>
              <a:rPr lang="tr-TR" dirty="0" err="1"/>
              <a:t>release</a:t>
            </a:r>
            <a:r>
              <a:rPr lang="tr-TR" dirty="0"/>
              <a:t> of </a:t>
            </a:r>
            <a:r>
              <a:rPr lang="tr-TR" dirty="0" err="1" smtClean="0"/>
              <a:t>adrenocorticotropic</a:t>
            </a:r>
            <a:r>
              <a:rPr lang="tr-TR" dirty="0" smtClean="0"/>
              <a:t> hormon </a:t>
            </a:r>
            <a:r>
              <a:rPr lang="tr-TR" dirty="0" smtClean="0">
                <a:solidFill>
                  <a:srgbClr val="FF0000"/>
                </a:solidFill>
              </a:rPr>
              <a:t>(=</a:t>
            </a:r>
            <a:r>
              <a:rPr lang="tr-TR" dirty="0" err="1" smtClean="0">
                <a:solidFill>
                  <a:srgbClr val="FF0000"/>
                </a:solidFill>
              </a:rPr>
              <a:t>corticotropin</a:t>
            </a:r>
            <a:r>
              <a:rPr lang="tr-TR" dirty="0" smtClean="0"/>
              <a:t> </a:t>
            </a:r>
            <a:r>
              <a:rPr lang="tr-TR" dirty="0">
                <a:solidFill>
                  <a:srgbClr val="FF0000"/>
                </a:solidFill>
              </a:rPr>
              <a:t>(ACTH</a:t>
            </a:r>
            <a:r>
              <a:rPr lang="tr-TR" dirty="0" smtClean="0">
                <a:solidFill>
                  <a:srgbClr val="FF0000"/>
                </a:solidFill>
              </a:rPr>
              <a:t>)) </a:t>
            </a:r>
            <a:r>
              <a:rPr lang="tr-TR" dirty="0" err="1"/>
              <a:t>controls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of </a:t>
            </a:r>
            <a:r>
              <a:rPr lang="tr-TR" dirty="0" err="1"/>
              <a:t>adrenocortical</a:t>
            </a:r>
            <a:r>
              <a:rPr lang="tr-TR" dirty="0"/>
              <a:t> </a:t>
            </a:r>
            <a:r>
              <a:rPr lang="tr-TR" dirty="0" err="1"/>
              <a:t>steroids</a:t>
            </a:r>
            <a:r>
              <a:rPr lang="tr-TR" dirty="0"/>
              <a:t>.</a:t>
            </a:r>
          </a:p>
          <a:p>
            <a:pPr algn="just"/>
            <a:endParaRPr lang="tr-TR" dirty="0"/>
          </a:p>
          <a:p>
            <a:pPr algn="just"/>
            <a:endParaRPr lang="tr-TR" dirty="0"/>
          </a:p>
          <a:p>
            <a:pPr algn="just"/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30277956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Complications</a:t>
            </a:r>
            <a:endParaRPr lang="tr-T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r>
              <a:rPr lang="tr-TR" dirty="0" err="1"/>
              <a:t>hypomania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acute</a:t>
            </a:r>
            <a:r>
              <a:rPr lang="tr-TR" dirty="0"/>
              <a:t> </a:t>
            </a:r>
            <a:r>
              <a:rPr lang="tr-TR" dirty="0" err="1"/>
              <a:t>psychosis</a:t>
            </a:r>
            <a:r>
              <a:rPr lang="tr-TR" dirty="0"/>
              <a:t> 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posterior</a:t>
            </a:r>
            <a:r>
              <a:rPr lang="tr-TR" dirty="0"/>
              <a:t> </a:t>
            </a:r>
            <a:r>
              <a:rPr lang="tr-TR" dirty="0" err="1"/>
              <a:t>subcapsular</a:t>
            </a:r>
            <a:r>
              <a:rPr lang="tr-TR" dirty="0"/>
              <a:t> </a:t>
            </a:r>
            <a:r>
              <a:rPr lang="tr-TR" dirty="0" err="1"/>
              <a:t>cataracts</a:t>
            </a:r>
            <a:r>
              <a:rPr lang="tr-TR" dirty="0"/>
              <a:t> in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</a:t>
            </a:r>
            <a:r>
              <a:rPr lang="tr-TR" dirty="0" err="1"/>
              <a:t>therapy</a:t>
            </a:r>
            <a:endParaRPr lang="tr-TR" dirty="0"/>
          </a:p>
          <a:p>
            <a:r>
              <a:rPr lang="tr-TR" dirty="0" err="1"/>
              <a:t>psychiatric</a:t>
            </a:r>
            <a:r>
              <a:rPr lang="tr-TR" dirty="0"/>
              <a:t> </a:t>
            </a:r>
            <a:r>
              <a:rPr lang="tr-TR" dirty="0" err="1"/>
              <a:t>follow-up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periodic</a:t>
            </a:r>
            <a:r>
              <a:rPr lang="tr-TR" dirty="0"/>
              <a:t> </a:t>
            </a:r>
            <a:r>
              <a:rPr lang="tr-TR" dirty="0" err="1"/>
              <a:t>slit-lamp</a:t>
            </a:r>
            <a:r>
              <a:rPr lang="tr-TR" dirty="0"/>
              <a:t> </a:t>
            </a:r>
            <a:r>
              <a:rPr lang="tr-TR" dirty="0" err="1"/>
              <a:t>examination</a:t>
            </a:r>
            <a:r>
              <a:rPr lang="tr-TR" dirty="0"/>
              <a:t> </a:t>
            </a:r>
          </a:p>
          <a:p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intraocular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glaucoma</a:t>
            </a:r>
            <a:r>
              <a:rPr lang="tr-TR" dirty="0"/>
              <a:t> </a:t>
            </a:r>
          </a:p>
          <a:p>
            <a:r>
              <a:rPr lang="tr-TR" dirty="0" err="1"/>
              <a:t>benign</a:t>
            </a:r>
            <a:r>
              <a:rPr lang="tr-TR" dirty="0"/>
              <a:t> </a:t>
            </a:r>
            <a:r>
              <a:rPr lang="tr-TR" dirty="0" err="1"/>
              <a:t>intracranial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dosages</a:t>
            </a:r>
            <a:r>
              <a:rPr lang="tr-TR" dirty="0"/>
              <a:t> of 45 mg/m2/d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of </a:t>
            </a:r>
            <a:r>
              <a:rPr lang="tr-TR" dirty="0" err="1"/>
              <a:t>hydrocortisone</a:t>
            </a:r>
            <a:r>
              <a:rPr lang="tr-TR" dirty="0"/>
              <a:t>,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retardation</a:t>
            </a:r>
            <a:r>
              <a:rPr lang="tr-TR" dirty="0"/>
              <a:t> in </a:t>
            </a:r>
            <a:r>
              <a:rPr lang="tr-TR" dirty="0" err="1"/>
              <a:t>children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984103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Other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Complications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in </a:t>
            </a:r>
            <a:r>
              <a:rPr lang="tr-TR" dirty="0" err="1"/>
              <a:t>larger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physiologic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, </a:t>
            </a:r>
            <a:r>
              <a:rPr lang="tr-TR" dirty="0" err="1"/>
              <a:t>steroids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cortisone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hydrocortisone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mineralocorticoid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fluid</a:t>
            </a:r>
            <a:r>
              <a:rPr lang="tr-TR" dirty="0"/>
              <a:t> </a:t>
            </a:r>
            <a:r>
              <a:rPr lang="tr-TR" dirty="0" err="1"/>
              <a:t>retention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loss</a:t>
            </a:r>
            <a:r>
              <a:rPr lang="tr-TR" dirty="0"/>
              <a:t> of </a:t>
            </a:r>
            <a:r>
              <a:rPr lang="tr-TR" dirty="0" err="1"/>
              <a:t>potassium</a:t>
            </a:r>
            <a:r>
              <a:rPr lang="tr-TR" dirty="0"/>
              <a:t> (</a:t>
            </a:r>
            <a:r>
              <a:rPr lang="tr-TR" dirty="0" err="1"/>
              <a:t>leads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hypokalemic</a:t>
            </a:r>
            <a:r>
              <a:rPr lang="tr-TR" dirty="0"/>
              <a:t>, </a:t>
            </a:r>
            <a:r>
              <a:rPr lang="tr-TR" dirty="0" err="1"/>
              <a:t>hypochloremic</a:t>
            </a:r>
            <a:r>
              <a:rPr lang="tr-TR" dirty="0"/>
              <a:t> </a:t>
            </a:r>
            <a:r>
              <a:rPr lang="tr-TR" dirty="0" err="1"/>
              <a:t>alkalosis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eventually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rise</a:t>
            </a:r>
            <a:r>
              <a:rPr lang="tr-TR" dirty="0"/>
              <a:t> in </a:t>
            </a:r>
            <a:r>
              <a:rPr lang="tr-TR" dirty="0" err="1"/>
              <a:t>blood</a:t>
            </a:r>
            <a:r>
              <a:rPr lang="tr-TR" dirty="0"/>
              <a:t> </a:t>
            </a:r>
            <a:r>
              <a:rPr lang="tr-TR" dirty="0" err="1"/>
              <a:t>pressure</a:t>
            </a:r>
            <a:r>
              <a:rPr lang="tr-TR" dirty="0"/>
              <a:t>)</a:t>
            </a:r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hypoproteinemia</a:t>
            </a:r>
            <a:r>
              <a:rPr lang="tr-TR" dirty="0"/>
              <a:t>, </a:t>
            </a:r>
            <a:r>
              <a:rPr lang="tr-TR" dirty="0" err="1"/>
              <a:t>renal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liver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, </a:t>
            </a:r>
            <a:r>
              <a:rPr lang="tr-TR" dirty="0" err="1"/>
              <a:t>edema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, </a:t>
            </a:r>
            <a:r>
              <a:rPr lang="tr-TR" dirty="0" err="1"/>
              <a:t>even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</a:t>
            </a:r>
            <a:r>
              <a:rPr lang="tr-TR" dirty="0" err="1"/>
              <a:t>degrees</a:t>
            </a:r>
            <a:r>
              <a:rPr lang="tr-TR" dirty="0"/>
              <a:t> of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retention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lead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endParaRPr lang="tr-TR" dirty="0"/>
          </a:p>
          <a:p>
            <a:pPr algn="just"/>
            <a:endParaRPr lang="tr-TR" dirty="0"/>
          </a:p>
          <a:p>
            <a:pPr algn="just"/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 can be </a:t>
            </a:r>
            <a:r>
              <a:rPr lang="tr-TR" dirty="0" err="1"/>
              <a:t>minimized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using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synthetic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non</a:t>
            </a:r>
            <a:r>
              <a:rPr lang="tr-TR" dirty="0">
                <a:solidFill>
                  <a:srgbClr val="FF0000"/>
                </a:solidFill>
              </a:rPr>
              <a:t>-salt-</a:t>
            </a:r>
            <a:r>
              <a:rPr lang="tr-TR" dirty="0" err="1">
                <a:solidFill>
                  <a:srgbClr val="FF0000"/>
                </a:solidFill>
              </a:rPr>
              <a:t>retaining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steroids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sodium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restriction</a:t>
            </a:r>
            <a:r>
              <a:rPr lang="tr-TR" dirty="0">
                <a:solidFill>
                  <a:srgbClr val="FF0000"/>
                </a:solidFill>
              </a:rPr>
              <a:t>, </a:t>
            </a:r>
            <a:r>
              <a:rPr lang="tr-TR" dirty="0" err="1">
                <a:solidFill>
                  <a:srgbClr val="FF0000"/>
                </a:solidFill>
              </a:rPr>
              <a:t>and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jacceptable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amounts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potassium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supplements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45257939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545B017B-47C6-E745-A87E-186CC862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686" y="751114"/>
            <a:ext cx="11332029" cy="585651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Toxicity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C. Adrenal </a:t>
            </a:r>
            <a:r>
              <a:rPr lang="tr-TR" dirty="0" err="1">
                <a:solidFill>
                  <a:srgbClr val="FF0000"/>
                </a:solidFill>
              </a:rPr>
              <a:t>Suppression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corticosteroids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administered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2 </a:t>
            </a:r>
            <a:r>
              <a:rPr lang="tr-TR" dirty="0" err="1"/>
              <a:t>weeks</a:t>
            </a:r>
            <a:r>
              <a:rPr lang="tr-TR" dirty="0"/>
              <a:t>, it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occur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 </a:t>
            </a:r>
          </a:p>
          <a:p>
            <a:pPr algn="just"/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treatment</a:t>
            </a:r>
            <a:r>
              <a:rPr lang="tr-TR" dirty="0"/>
              <a:t> </a:t>
            </a:r>
            <a:r>
              <a:rPr lang="tr-TR" dirty="0" err="1"/>
              <a:t>extends</a:t>
            </a:r>
            <a:r>
              <a:rPr lang="tr-TR" dirty="0"/>
              <a:t> </a:t>
            </a:r>
            <a:r>
              <a:rPr lang="tr-TR" dirty="0" err="1"/>
              <a:t>over</a:t>
            </a:r>
            <a:r>
              <a:rPr lang="tr-TR" dirty="0"/>
              <a:t> </a:t>
            </a:r>
            <a:r>
              <a:rPr lang="tr-TR" dirty="0" err="1"/>
              <a:t>weeks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months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patient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supplementary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at </a:t>
            </a:r>
            <a:r>
              <a:rPr lang="tr-TR" dirty="0" err="1"/>
              <a:t>times</a:t>
            </a:r>
            <a:r>
              <a:rPr lang="tr-TR" dirty="0"/>
              <a:t> of </a:t>
            </a:r>
            <a:r>
              <a:rPr lang="tr-TR" dirty="0" err="1"/>
              <a:t>minor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 (</a:t>
            </a:r>
            <a:r>
              <a:rPr lang="tr-TR" dirty="0" err="1"/>
              <a:t>twofold</a:t>
            </a:r>
            <a:r>
              <a:rPr lang="tr-TR" dirty="0"/>
              <a:t> </a:t>
            </a:r>
            <a:r>
              <a:rPr lang="tr-TR" dirty="0" err="1"/>
              <a:t>dosage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24–48 </a:t>
            </a:r>
            <a:r>
              <a:rPr lang="tr-TR" dirty="0" err="1"/>
              <a:t>hours</a:t>
            </a:r>
            <a:r>
              <a:rPr lang="tr-TR" dirty="0"/>
              <a:t>) </a:t>
            </a:r>
            <a:r>
              <a:rPr lang="tr-TR" dirty="0" err="1"/>
              <a:t>or</a:t>
            </a:r>
            <a:r>
              <a:rPr lang="tr-TR" dirty="0"/>
              <a:t> severe </a:t>
            </a:r>
            <a:r>
              <a:rPr lang="tr-TR" dirty="0" err="1"/>
              <a:t>stress</a:t>
            </a:r>
            <a:r>
              <a:rPr lang="tr-TR" dirty="0"/>
              <a:t> (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tenfold</a:t>
            </a:r>
            <a:r>
              <a:rPr lang="tr-TR" dirty="0"/>
              <a:t> </a:t>
            </a:r>
            <a:r>
              <a:rPr lang="tr-TR" dirty="0" err="1"/>
              <a:t>dosage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48–72 </a:t>
            </a:r>
            <a:r>
              <a:rPr lang="tr-TR" dirty="0" err="1"/>
              <a:t>hours</a:t>
            </a:r>
            <a:r>
              <a:rPr lang="tr-TR" dirty="0"/>
              <a:t>)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corticosteroid</a:t>
            </a:r>
            <a:r>
              <a:rPr lang="tr-TR" dirty="0"/>
              <a:t> </a:t>
            </a:r>
            <a:r>
              <a:rPr lang="tr-TR" dirty="0" err="1"/>
              <a:t>dosage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reduced</a:t>
            </a:r>
            <a:r>
              <a:rPr lang="tr-TR" dirty="0"/>
              <a:t>, it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tapered</a:t>
            </a:r>
            <a:r>
              <a:rPr lang="tr-TR" dirty="0"/>
              <a:t> </a:t>
            </a:r>
            <a:r>
              <a:rPr lang="tr-TR" dirty="0" err="1"/>
              <a:t>slowly</a:t>
            </a:r>
            <a:r>
              <a:rPr lang="tr-TR" dirty="0"/>
              <a:t>.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is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stopped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reduction</a:t>
            </a:r>
            <a:r>
              <a:rPr lang="tr-TR" dirty="0"/>
              <a:t> </a:t>
            </a:r>
            <a:r>
              <a:rPr lang="tr-TR" dirty="0" err="1"/>
              <a:t>process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quite</a:t>
            </a:r>
            <a:r>
              <a:rPr lang="tr-TR" dirty="0"/>
              <a:t> </a:t>
            </a:r>
            <a:r>
              <a:rPr lang="tr-TR" dirty="0" err="1"/>
              <a:t>slow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</a:t>
            </a:r>
            <a:r>
              <a:rPr lang="tr-TR" dirty="0" err="1"/>
              <a:t>reaches</a:t>
            </a:r>
            <a:r>
              <a:rPr lang="tr-TR" dirty="0"/>
              <a:t> </a:t>
            </a:r>
            <a:r>
              <a:rPr lang="tr-TR" dirty="0" err="1"/>
              <a:t>replacement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. </a:t>
            </a:r>
          </a:p>
          <a:p>
            <a:pPr algn="just"/>
            <a:endParaRPr lang="tr-TR" dirty="0"/>
          </a:p>
          <a:p>
            <a:pPr algn="just"/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dosage</a:t>
            </a:r>
            <a:r>
              <a:rPr lang="tr-TR" dirty="0"/>
              <a:t> is </a:t>
            </a:r>
            <a:r>
              <a:rPr lang="tr-TR" dirty="0" err="1"/>
              <a:t>reduced</a:t>
            </a:r>
            <a:r>
              <a:rPr lang="tr-TR" dirty="0"/>
              <a:t> </a:t>
            </a:r>
            <a:r>
              <a:rPr lang="tr-TR" dirty="0" err="1"/>
              <a:t>too</a:t>
            </a:r>
            <a:r>
              <a:rPr lang="tr-TR" dirty="0"/>
              <a:t> </a:t>
            </a:r>
            <a:r>
              <a:rPr lang="tr-TR" dirty="0" err="1"/>
              <a:t>rapidly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symptoms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disorder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reappear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intensity</a:t>
            </a:r>
            <a:endParaRPr lang="tr-TR" dirty="0"/>
          </a:p>
          <a:p>
            <a:pPr algn="just"/>
            <a:endParaRPr lang="tr-TR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69253110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D5B93A86-6F01-EB4A-B11F-C0DF50200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4" y="334978"/>
            <a:ext cx="10972800" cy="557348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2400" dirty="0" err="1">
                <a:solidFill>
                  <a:srgbClr val="FF0000"/>
                </a:solidFill>
              </a:rPr>
              <a:t>Contraindications</a:t>
            </a:r>
            <a:r>
              <a:rPr lang="tr-TR" sz="2400" dirty="0">
                <a:solidFill>
                  <a:srgbClr val="FF0000"/>
                </a:solidFill>
              </a:rPr>
              <a:t> &amp; </a:t>
            </a:r>
            <a:r>
              <a:rPr lang="tr-TR" sz="2400" dirty="0" err="1">
                <a:solidFill>
                  <a:srgbClr val="FF0000"/>
                </a:solidFill>
              </a:rPr>
              <a:t>Cautions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Special </a:t>
            </a:r>
            <a:r>
              <a:rPr lang="tr-TR" dirty="0" err="1">
                <a:solidFill>
                  <a:srgbClr val="FF0000"/>
                </a:solidFill>
              </a:rPr>
              <a:t>Precautions</a:t>
            </a:r>
            <a:endParaRPr lang="tr-TR" dirty="0">
              <a:solidFill>
                <a:srgbClr val="FF0000"/>
              </a:solidFill>
            </a:endParaRPr>
          </a:p>
          <a:p>
            <a:pPr algn="just"/>
            <a:endParaRPr lang="tr-TR" dirty="0"/>
          </a:p>
          <a:p>
            <a:pPr algn="just"/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receiving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monitored</a:t>
            </a:r>
            <a:r>
              <a:rPr lang="tr-TR" dirty="0"/>
              <a:t> </a:t>
            </a:r>
            <a:r>
              <a:rPr lang="tr-TR" dirty="0" err="1"/>
              <a:t>carefully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hyperglycemia</a:t>
            </a:r>
            <a:r>
              <a:rPr lang="tr-TR" dirty="0"/>
              <a:t>, </a:t>
            </a:r>
            <a:r>
              <a:rPr lang="tr-TR" dirty="0" err="1"/>
              <a:t>glycosuria</a:t>
            </a:r>
            <a:r>
              <a:rPr lang="tr-TR" dirty="0"/>
              <a:t>,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retention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edema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, </a:t>
            </a:r>
            <a:r>
              <a:rPr lang="tr-TR" dirty="0" err="1"/>
              <a:t>hypokalemia</a:t>
            </a:r>
            <a:r>
              <a:rPr lang="tr-TR" dirty="0"/>
              <a:t>, </a:t>
            </a:r>
            <a:r>
              <a:rPr lang="tr-TR" dirty="0" err="1"/>
              <a:t>peptic</a:t>
            </a:r>
            <a:r>
              <a:rPr lang="tr-TR" dirty="0"/>
              <a:t> </a:t>
            </a:r>
            <a:r>
              <a:rPr lang="tr-TR" dirty="0" err="1"/>
              <a:t>ulcer</a:t>
            </a:r>
            <a:r>
              <a:rPr lang="tr-TR" dirty="0"/>
              <a:t>, </a:t>
            </a:r>
            <a:r>
              <a:rPr lang="tr-TR" dirty="0" err="1"/>
              <a:t>osteoporosis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hidden</a:t>
            </a:r>
            <a:r>
              <a:rPr lang="tr-TR" dirty="0"/>
              <a:t> </a:t>
            </a:r>
            <a:r>
              <a:rPr lang="tr-TR" dirty="0" err="1"/>
              <a:t>infections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dosage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kept</a:t>
            </a:r>
            <a:r>
              <a:rPr lang="tr-TR" dirty="0"/>
              <a:t> as </a:t>
            </a:r>
            <a:r>
              <a:rPr lang="tr-TR" dirty="0" err="1"/>
              <a:t>low</a:t>
            </a:r>
            <a:r>
              <a:rPr lang="tr-TR" dirty="0"/>
              <a:t> as </a:t>
            </a:r>
            <a:r>
              <a:rPr lang="tr-TR" dirty="0" err="1"/>
              <a:t>possible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algn="just"/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maintained</a:t>
            </a:r>
            <a:r>
              <a:rPr lang="tr-TR" dirty="0"/>
              <a:t> on </a:t>
            </a:r>
            <a:r>
              <a:rPr lang="tr-TR" dirty="0" err="1"/>
              <a:t>relatively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doses</a:t>
            </a:r>
            <a:r>
              <a:rPr lang="tr-TR" dirty="0"/>
              <a:t> of </a:t>
            </a:r>
            <a:r>
              <a:rPr lang="tr-TR" dirty="0" err="1"/>
              <a:t>corticosteroids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require</a:t>
            </a:r>
            <a:r>
              <a:rPr lang="tr-TR" dirty="0"/>
              <a:t> </a:t>
            </a:r>
            <a:r>
              <a:rPr lang="tr-TR" dirty="0" err="1"/>
              <a:t>supplementary</a:t>
            </a:r>
            <a:r>
              <a:rPr lang="tr-TR" dirty="0"/>
              <a:t> </a:t>
            </a:r>
            <a:r>
              <a:rPr lang="tr-TR" dirty="0" err="1"/>
              <a:t>therapy</a:t>
            </a:r>
            <a:r>
              <a:rPr lang="tr-TR" dirty="0"/>
              <a:t> at </a:t>
            </a:r>
            <a:r>
              <a:rPr lang="tr-TR" dirty="0" err="1"/>
              <a:t>times</a:t>
            </a:r>
            <a:r>
              <a:rPr lang="tr-TR" dirty="0"/>
              <a:t> of </a:t>
            </a:r>
            <a:r>
              <a:rPr lang="tr-TR" dirty="0" err="1"/>
              <a:t>stress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surgical</a:t>
            </a:r>
            <a:r>
              <a:rPr lang="tr-TR" dirty="0"/>
              <a:t> </a:t>
            </a:r>
            <a:r>
              <a:rPr lang="tr-TR" dirty="0" err="1"/>
              <a:t>procedures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performed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intercurrent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accidents</a:t>
            </a:r>
            <a:r>
              <a:rPr lang="tr-TR" dirty="0"/>
              <a:t> </a:t>
            </a:r>
            <a:r>
              <a:rPr lang="tr-TR" dirty="0" err="1"/>
              <a:t>occur</a:t>
            </a: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925410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F66F83F-C9CE-4641-A47E-ED23BE76A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13" y="1295401"/>
            <a:ext cx="10196059" cy="4430485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B. </a:t>
            </a:r>
            <a:r>
              <a:rPr lang="tr-TR" dirty="0" err="1">
                <a:solidFill>
                  <a:srgbClr val="FF0000"/>
                </a:solidFill>
              </a:rPr>
              <a:t>Contraindications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Glucocorticoids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carefully</a:t>
            </a:r>
            <a:r>
              <a:rPr lang="tr-TR" dirty="0"/>
              <a:t> in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peptic</a:t>
            </a:r>
            <a:r>
              <a:rPr lang="tr-TR" dirty="0"/>
              <a:t> </a:t>
            </a:r>
            <a:r>
              <a:rPr lang="tr-TR" dirty="0" err="1"/>
              <a:t>ulcer</a:t>
            </a:r>
            <a:r>
              <a:rPr lang="tr-TR" dirty="0"/>
              <a:t>,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hypertension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</a:t>
            </a:r>
            <a:r>
              <a:rPr lang="tr-TR" dirty="0" err="1"/>
              <a:t>failure</a:t>
            </a:r>
            <a:r>
              <a:rPr lang="tr-TR" dirty="0"/>
              <a:t>,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infectious</a:t>
            </a:r>
            <a:r>
              <a:rPr lang="tr-TR" dirty="0"/>
              <a:t> </a:t>
            </a:r>
            <a:r>
              <a:rPr lang="tr-TR" dirty="0" err="1"/>
              <a:t>illnesses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varicella</a:t>
            </a:r>
            <a:r>
              <a:rPr lang="tr-TR" dirty="0"/>
              <a:t> and </a:t>
            </a:r>
            <a:r>
              <a:rPr lang="tr-TR" dirty="0" err="1"/>
              <a:t>tuberculosis</a:t>
            </a:r>
            <a:r>
              <a:rPr lang="tr-TR" dirty="0"/>
              <a:t>, </a:t>
            </a:r>
            <a:r>
              <a:rPr lang="tr-TR" dirty="0" err="1" smtClean="0"/>
              <a:t>psychosis</a:t>
            </a:r>
            <a:r>
              <a:rPr lang="tr-TR" dirty="0"/>
              <a:t>, </a:t>
            </a:r>
            <a:r>
              <a:rPr lang="tr-TR" dirty="0" err="1"/>
              <a:t>diabetes</a:t>
            </a:r>
            <a:r>
              <a:rPr lang="tr-TR" dirty="0"/>
              <a:t>, </a:t>
            </a:r>
            <a:r>
              <a:rPr lang="tr-TR" dirty="0" err="1"/>
              <a:t>osteoporosis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glaucoma</a:t>
            </a:r>
            <a:r>
              <a:rPr lang="tr-TR" dirty="0"/>
              <a:t>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5626016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6D353494-AE21-AD4E-AF34-450B89E121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855" y="1029661"/>
            <a:ext cx="10065431" cy="566505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FF0000"/>
                </a:solidFill>
              </a:rPr>
              <a:t>Selection</a:t>
            </a:r>
            <a:r>
              <a:rPr lang="tr-TR" dirty="0">
                <a:solidFill>
                  <a:srgbClr val="FF0000"/>
                </a:solidFill>
              </a:rPr>
              <a:t> of </a:t>
            </a:r>
            <a:r>
              <a:rPr lang="tr-TR" dirty="0" err="1">
                <a:solidFill>
                  <a:srgbClr val="FF0000"/>
                </a:solidFill>
              </a:rPr>
              <a:t>Drug</a:t>
            </a:r>
            <a:r>
              <a:rPr lang="tr-TR" dirty="0">
                <a:solidFill>
                  <a:srgbClr val="FF0000"/>
                </a:solidFill>
              </a:rPr>
              <a:t> &amp; </a:t>
            </a:r>
            <a:r>
              <a:rPr lang="tr-TR" dirty="0" err="1">
                <a:solidFill>
                  <a:srgbClr val="FF0000"/>
                </a:solidFill>
              </a:rPr>
              <a:t>Dosage</a:t>
            </a:r>
            <a:r>
              <a:rPr lang="tr-TR" dirty="0">
                <a:solidFill>
                  <a:srgbClr val="FF0000"/>
                </a:solidFill>
              </a:rPr>
              <a:t> Schedule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>
                <a:solidFill>
                  <a:srgbClr val="FF0000"/>
                </a:solidFill>
              </a:rPr>
              <a:t>A. ACTH </a:t>
            </a:r>
            <a:r>
              <a:rPr lang="tr-TR" dirty="0" err="1">
                <a:solidFill>
                  <a:srgbClr val="FF0000"/>
                </a:solidFill>
              </a:rPr>
              <a:t>versus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Adrenocortical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Steroids</a:t>
            </a:r>
            <a:endParaRPr lang="tr-TR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dirty="0">
              <a:solidFill>
                <a:srgbClr val="FF0000"/>
              </a:solidFill>
            </a:endParaRPr>
          </a:p>
          <a:p>
            <a:pPr algn="just"/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patients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normal </a:t>
            </a:r>
            <a:r>
              <a:rPr lang="tr-TR" dirty="0" err="1"/>
              <a:t>adrenals</a:t>
            </a:r>
            <a:r>
              <a:rPr lang="tr-TR" dirty="0"/>
              <a:t>, ACTH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past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induce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endogenous</a:t>
            </a:r>
            <a:r>
              <a:rPr lang="tr-TR" dirty="0"/>
              <a:t> </a:t>
            </a:r>
            <a:r>
              <a:rPr lang="tr-TR" dirty="0" err="1"/>
              <a:t>production</a:t>
            </a:r>
            <a:r>
              <a:rPr lang="tr-TR" dirty="0"/>
              <a:t> of </a:t>
            </a:r>
            <a:r>
              <a:rPr lang="tr-TR" dirty="0" err="1"/>
              <a:t>cortisol</a:t>
            </a:r>
            <a:r>
              <a:rPr lang="tr-TR" dirty="0"/>
              <a:t> but </a:t>
            </a:r>
            <a:r>
              <a:rPr lang="tr-TR" dirty="0" err="1"/>
              <a:t>except</a:t>
            </a:r>
            <a:r>
              <a:rPr lang="tr-TR" dirty="0"/>
              <a:t> </a:t>
            </a:r>
            <a:r>
              <a:rPr lang="tr-TR" dirty="0" err="1"/>
              <a:t>when</a:t>
            </a:r>
            <a:r>
              <a:rPr lang="tr-TR" dirty="0"/>
              <a:t> an </a:t>
            </a:r>
            <a:r>
              <a:rPr lang="tr-TR" dirty="0" err="1"/>
              <a:t>increase</a:t>
            </a:r>
            <a:r>
              <a:rPr lang="tr-TR" dirty="0"/>
              <a:t> in </a:t>
            </a:r>
            <a:r>
              <a:rPr lang="tr-TR" dirty="0" err="1"/>
              <a:t>androgens</a:t>
            </a:r>
            <a:r>
              <a:rPr lang="tr-TR" dirty="0"/>
              <a:t> is </a:t>
            </a:r>
            <a:r>
              <a:rPr lang="tr-TR" dirty="0" err="1"/>
              <a:t>desirable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of ACTH as a </a:t>
            </a:r>
            <a:r>
              <a:rPr lang="tr-TR" dirty="0" err="1"/>
              <a:t>therapeutic</a:t>
            </a:r>
            <a:r>
              <a:rPr lang="tr-TR" dirty="0"/>
              <a:t> </a:t>
            </a:r>
            <a:r>
              <a:rPr lang="tr-TR" dirty="0" err="1"/>
              <a:t>agent</a:t>
            </a:r>
            <a:r>
              <a:rPr lang="tr-TR" dirty="0"/>
              <a:t>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abandoned</a:t>
            </a:r>
            <a:r>
              <a:rPr lang="tr-TR" dirty="0"/>
              <a:t>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7404500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259C34D-2ACD-7A4A-879A-DF92D4F57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426" y="609601"/>
            <a:ext cx="9836831" cy="56932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1800" dirty="0">
                <a:solidFill>
                  <a:srgbClr val="FF0000"/>
                </a:solidFill>
              </a:rPr>
              <a:t>B. </a:t>
            </a:r>
            <a:r>
              <a:rPr lang="tr-TR" sz="1800" dirty="0" err="1">
                <a:solidFill>
                  <a:srgbClr val="FF0000"/>
                </a:solidFill>
              </a:rPr>
              <a:t>Dosage</a:t>
            </a:r>
            <a:endParaRPr lang="tr-TR" sz="18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tr-TR" sz="2800" dirty="0">
              <a:solidFill>
                <a:srgbClr val="FF0000"/>
              </a:solidFill>
            </a:endParaRPr>
          </a:p>
          <a:p>
            <a:pPr algn="just"/>
            <a:r>
              <a:rPr lang="tr-TR" sz="2800" dirty="0"/>
              <a:t> </a:t>
            </a:r>
            <a:r>
              <a:rPr lang="tr-TR" sz="2800" dirty="0" err="1"/>
              <a:t>In</a:t>
            </a:r>
            <a:r>
              <a:rPr lang="tr-TR" sz="2800" dirty="0"/>
              <a:t> </a:t>
            </a:r>
            <a:r>
              <a:rPr lang="tr-TR" sz="2800" dirty="0" err="1"/>
              <a:t>some</a:t>
            </a:r>
            <a:r>
              <a:rPr lang="tr-TR" sz="2800" dirty="0"/>
              <a:t> </a:t>
            </a:r>
            <a:r>
              <a:rPr lang="tr-TR" sz="2800" dirty="0" err="1"/>
              <a:t>diseases</a:t>
            </a:r>
            <a:r>
              <a:rPr lang="tr-TR" sz="2800" dirty="0"/>
              <a:t>,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amount</a:t>
            </a:r>
            <a:r>
              <a:rPr lang="tr-TR" sz="2800" dirty="0"/>
              <a:t> </a:t>
            </a:r>
            <a:r>
              <a:rPr lang="tr-TR" sz="2800" dirty="0" err="1"/>
              <a:t>required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maintenance</a:t>
            </a:r>
            <a:r>
              <a:rPr lang="tr-TR" sz="2800" dirty="0"/>
              <a:t> of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desired</a:t>
            </a:r>
            <a:r>
              <a:rPr lang="tr-TR" sz="2800" dirty="0"/>
              <a:t> </a:t>
            </a:r>
            <a:r>
              <a:rPr lang="tr-TR" sz="2800" dirty="0" err="1"/>
              <a:t>therapeutic</a:t>
            </a:r>
            <a:r>
              <a:rPr lang="tr-TR" sz="2800" dirty="0"/>
              <a:t> </a:t>
            </a:r>
            <a:r>
              <a:rPr lang="tr-TR" sz="2800" dirty="0" err="1"/>
              <a:t>effect</a:t>
            </a:r>
            <a:r>
              <a:rPr lang="tr-TR" sz="2800" dirty="0"/>
              <a:t> </a:t>
            </a:r>
            <a:r>
              <a:rPr lang="tr-TR" sz="2800" dirty="0" err="1"/>
              <a:t>could</a:t>
            </a:r>
            <a:r>
              <a:rPr lang="tr-TR" sz="2800" dirty="0"/>
              <a:t> be </a:t>
            </a:r>
            <a:r>
              <a:rPr lang="tr-TR" sz="2800" dirty="0" err="1"/>
              <a:t>less</a:t>
            </a:r>
            <a:r>
              <a:rPr lang="tr-TR" sz="2800" dirty="0"/>
              <a:t> </a:t>
            </a:r>
            <a:r>
              <a:rPr lang="tr-TR" sz="2800" dirty="0" err="1"/>
              <a:t>than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dose</a:t>
            </a:r>
            <a:r>
              <a:rPr lang="tr-TR" sz="2800" dirty="0"/>
              <a:t> </a:t>
            </a:r>
            <a:r>
              <a:rPr lang="tr-TR" sz="2800" dirty="0" err="1"/>
              <a:t>needed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obtain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initial</a:t>
            </a:r>
            <a:r>
              <a:rPr lang="tr-TR" sz="2800" dirty="0"/>
              <a:t> </a:t>
            </a:r>
            <a:r>
              <a:rPr lang="tr-TR" sz="2800" dirty="0" err="1" smtClean="0"/>
              <a:t>effect</a:t>
            </a:r>
            <a:endParaRPr lang="tr-TR" sz="2800" dirty="0"/>
          </a:p>
          <a:p>
            <a:pPr algn="just"/>
            <a:r>
              <a:rPr lang="tr-TR" sz="2800" dirty="0" err="1"/>
              <a:t>When</a:t>
            </a:r>
            <a:r>
              <a:rPr lang="tr-TR" sz="2800" dirty="0"/>
              <a:t> it is </a:t>
            </a:r>
            <a:r>
              <a:rPr lang="tr-TR" sz="2800" dirty="0" err="1"/>
              <a:t>necessary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maintain</a:t>
            </a:r>
            <a:r>
              <a:rPr lang="tr-TR" sz="2800" dirty="0"/>
              <a:t> </a:t>
            </a:r>
            <a:r>
              <a:rPr lang="tr-TR" sz="2800" dirty="0" err="1"/>
              <a:t>continuously</a:t>
            </a:r>
            <a:r>
              <a:rPr lang="tr-TR" sz="2800" dirty="0"/>
              <a:t> </a:t>
            </a:r>
            <a:r>
              <a:rPr lang="tr-TR" sz="2800" dirty="0" err="1"/>
              <a:t>elevated</a:t>
            </a:r>
            <a:r>
              <a:rPr lang="tr-TR" sz="2800" dirty="0"/>
              <a:t> </a:t>
            </a:r>
            <a:r>
              <a:rPr lang="tr-TR" sz="2800" dirty="0" err="1"/>
              <a:t>plasma</a:t>
            </a:r>
            <a:r>
              <a:rPr lang="tr-TR" sz="2800" dirty="0"/>
              <a:t> </a:t>
            </a:r>
            <a:r>
              <a:rPr lang="tr-TR" sz="2800" dirty="0" err="1"/>
              <a:t>corticosteroid</a:t>
            </a:r>
            <a:r>
              <a:rPr lang="tr-TR" sz="2800" dirty="0"/>
              <a:t> </a:t>
            </a:r>
            <a:r>
              <a:rPr lang="tr-TR" sz="2800" dirty="0" err="1"/>
              <a:t>levels</a:t>
            </a:r>
            <a:r>
              <a:rPr lang="tr-TR" sz="2800" dirty="0"/>
              <a:t> </a:t>
            </a:r>
            <a:r>
              <a:rPr lang="tr-TR" sz="2800" dirty="0" err="1"/>
              <a:t>to</a:t>
            </a:r>
            <a:r>
              <a:rPr lang="tr-TR" sz="2800" dirty="0"/>
              <a:t> </a:t>
            </a:r>
            <a:r>
              <a:rPr lang="tr-TR" sz="2800" dirty="0" err="1"/>
              <a:t>suppress</a:t>
            </a:r>
            <a:r>
              <a:rPr lang="tr-TR" sz="2800" dirty="0"/>
              <a:t> ACTH, a </a:t>
            </a:r>
            <a:r>
              <a:rPr lang="tr-TR" sz="2800" dirty="0" err="1"/>
              <a:t>slowly</a:t>
            </a:r>
            <a:r>
              <a:rPr lang="tr-TR" sz="2800" dirty="0"/>
              <a:t> </a:t>
            </a:r>
            <a:r>
              <a:rPr lang="tr-TR" sz="2800" dirty="0" err="1"/>
              <a:t>absorbed</a:t>
            </a:r>
            <a:r>
              <a:rPr lang="tr-TR" sz="2800" dirty="0"/>
              <a:t> </a:t>
            </a:r>
            <a:r>
              <a:rPr lang="tr-TR" sz="2800" dirty="0" err="1"/>
              <a:t>parenteral</a:t>
            </a:r>
            <a:r>
              <a:rPr lang="tr-TR" sz="2800" dirty="0"/>
              <a:t> </a:t>
            </a:r>
            <a:r>
              <a:rPr lang="tr-TR" sz="2800" dirty="0" err="1"/>
              <a:t>preparation</a:t>
            </a:r>
            <a:r>
              <a:rPr lang="tr-TR" sz="2800" dirty="0"/>
              <a:t>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  <a:r>
              <a:rPr lang="tr-TR" sz="2800" dirty="0" err="1"/>
              <a:t>small</a:t>
            </a:r>
            <a:r>
              <a:rPr lang="tr-TR" sz="2800" dirty="0"/>
              <a:t> oral </a:t>
            </a:r>
            <a:r>
              <a:rPr lang="tr-TR" sz="2800" dirty="0" err="1"/>
              <a:t>doses</a:t>
            </a:r>
            <a:r>
              <a:rPr lang="tr-TR" sz="2800" dirty="0"/>
              <a:t> at </a:t>
            </a:r>
            <a:r>
              <a:rPr lang="tr-TR" sz="2800" dirty="0" err="1"/>
              <a:t>frequent</a:t>
            </a:r>
            <a:r>
              <a:rPr lang="tr-TR" sz="2800" dirty="0"/>
              <a:t> </a:t>
            </a:r>
            <a:r>
              <a:rPr lang="tr-TR" sz="2800" dirty="0" err="1"/>
              <a:t>intervals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 smtClean="0"/>
              <a:t>required</a:t>
            </a:r>
            <a:endParaRPr lang="tr-TR" sz="2800" dirty="0"/>
          </a:p>
          <a:p>
            <a:pPr algn="just"/>
            <a:r>
              <a:rPr lang="tr-TR" sz="2800" dirty="0"/>
              <a:t>Severe </a:t>
            </a:r>
            <a:r>
              <a:rPr lang="tr-TR" sz="2800" dirty="0" err="1"/>
              <a:t>autoimmune</a:t>
            </a:r>
            <a:r>
              <a:rPr lang="tr-TR" sz="2800" dirty="0"/>
              <a:t> </a:t>
            </a:r>
            <a:r>
              <a:rPr lang="tr-TR" sz="2800" dirty="0" err="1"/>
              <a:t>conditions</a:t>
            </a:r>
            <a:r>
              <a:rPr lang="tr-TR" sz="2800" dirty="0"/>
              <a:t> </a:t>
            </a:r>
            <a:r>
              <a:rPr lang="tr-TR" sz="2800" dirty="0" err="1"/>
              <a:t>involving</a:t>
            </a:r>
            <a:r>
              <a:rPr lang="tr-TR" sz="2800" dirty="0"/>
              <a:t> </a:t>
            </a:r>
            <a:r>
              <a:rPr lang="tr-TR" sz="2800" dirty="0" err="1"/>
              <a:t>vital</a:t>
            </a:r>
            <a:r>
              <a:rPr lang="tr-TR" sz="2800" dirty="0"/>
              <a:t> </a:t>
            </a:r>
            <a:r>
              <a:rPr lang="tr-TR" sz="2800" dirty="0" err="1"/>
              <a:t>organs</a:t>
            </a:r>
            <a:r>
              <a:rPr lang="tr-TR" sz="2800" dirty="0"/>
              <a:t> </a:t>
            </a:r>
            <a:r>
              <a:rPr lang="tr-TR" sz="2800" dirty="0" err="1"/>
              <a:t>must</a:t>
            </a:r>
            <a:r>
              <a:rPr lang="tr-TR" sz="2800" dirty="0"/>
              <a:t> be </a:t>
            </a:r>
            <a:r>
              <a:rPr lang="tr-TR" sz="2800" dirty="0" err="1"/>
              <a:t>treated</a:t>
            </a:r>
            <a:r>
              <a:rPr lang="tr-TR" sz="2800" dirty="0"/>
              <a:t> </a:t>
            </a:r>
            <a:r>
              <a:rPr lang="tr-TR" sz="2800" dirty="0" err="1"/>
              <a:t>aggressively</a:t>
            </a:r>
            <a:r>
              <a:rPr lang="tr-TR" sz="2800" dirty="0"/>
              <a:t>. </a:t>
            </a:r>
            <a:r>
              <a:rPr lang="tr-TR" sz="2800" dirty="0" err="1"/>
              <a:t>To</a:t>
            </a:r>
            <a:r>
              <a:rPr lang="tr-TR" sz="2800" dirty="0"/>
              <a:t> minimize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deposition</a:t>
            </a:r>
            <a:r>
              <a:rPr lang="tr-TR" sz="2800" dirty="0"/>
              <a:t> of </a:t>
            </a:r>
            <a:r>
              <a:rPr lang="tr-TR" sz="2800" dirty="0" err="1"/>
              <a:t>immune</a:t>
            </a:r>
            <a:r>
              <a:rPr lang="tr-TR" sz="2800" dirty="0"/>
              <a:t> </a:t>
            </a:r>
            <a:r>
              <a:rPr lang="tr-TR" sz="2800" dirty="0" err="1"/>
              <a:t>complexes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influx</a:t>
            </a:r>
            <a:r>
              <a:rPr lang="tr-TR" sz="2800" dirty="0"/>
              <a:t> of </a:t>
            </a:r>
            <a:r>
              <a:rPr lang="tr-TR" sz="2800" dirty="0" err="1"/>
              <a:t>leukocytes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macrophages</a:t>
            </a:r>
            <a:r>
              <a:rPr lang="tr-TR" sz="2800" dirty="0"/>
              <a:t>, 1 mg/kg/d of </a:t>
            </a:r>
            <a:r>
              <a:rPr lang="tr-TR" sz="2800" dirty="0" err="1"/>
              <a:t>prednisone</a:t>
            </a:r>
            <a:r>
              <a:rPr lang="tr-TR" sz="2800" dirty="0"/>
              <a:t> in </a:t>
            </a:r>
            <a:r>
              <a:rPr lang="tr-TR" sz="2800" dirty="0" err="1"/>
              <a:t>divided</a:t>
            </a:r>
            <a:r>
              <a:rPr lang="tr-TR" sz="2800" dirty="0"/>
              <a:t> </a:t>
            </a:r>
            <a:r>
              <a:rPr lang="tr-TR" sz="2800" dirty="0" err="1"/>
              <a:t>doses</a:t>
            </a:r>
            <a:r>
              <a:rPr lang="tr-TR" sz="2800" dirty="0"/>
              <a:t> is </a:t>
            </a:r>
            <a:r>
              <a:rPr lang="tr-TR" sz="2800" dirty="0" err="1"/>
              <a:t>required</a:t>
            </a: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  <a:p>
            <a:pPr algn="just"/>
            <a:r>
              <a:rPr lang="tr-TR" sz="2800" dirty="0" err="1"/>
              <a:t>When</a:t>
            </a:r>
            <a:r>
              <a:rPr lang="tr-TR" sz="2800" dirty="0"/>
              <a:t> </a:t>
            </a:r>
            <a:r>
              <a:rPr lang="tr-TR" sz="2800" dirty="0" err="1"/>
              <a:t>selecting</a:t>
            </a:r>
            <a:r>
              <a:rPr lang="tr-TR" sz="2800" dirty="0"/>
              <a:t> a </a:t>
            </a:r>
            <a:r>
              <a:rPr lang="tr-TR" sz="2800" dirty="0" err="1"/>
              <a:t>drug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use</a:t>
            </a:r>
            <a:r>
              <a:rPr lang="tr-TR" sz="2800" dirty="0"/>
              <a:t> in </a:t>
            </a:r>
            <a:r>
              <a:rPr lang="tr-TR" sz="2800" dirty="0" err="1"/>
              <a:t>large</a:t>
            </a:r>
            <a:r>
              <a:rPr lang="tr-TR" sz="2800" dirty="0"/>
              <a:t> </a:t>
            </a:r>
            <a:r>
              <a:rPr lang="tr-TR" sz="2800" dirty="0" err="1"/>
              <a:t>doses</a:t>
            </a:r>
            <a:r>
              <a:rPr lang="tr-TR" sz="2800" dirty="0"/>
              <a:t>, a </a:t>
            </a:r>
            <a:r>
              <a:rPr lang="tr-TR" sz="2800" dirty="0" err="1"/>
              <a:t>medium</a:t>
            </a:r>
            <a:r>
              <a:rPr lang="tr-TR" sz="2800" dirty="0"/>
              <a:t>- </a:t>
            </a:r>
            <a:r>
              <a:rPr lang="tr-TR" sz="2800" dirty="0" err="1"/>
              <a:t>or</a:t>
            </a:r>
            <a:r>
              <a:rPr lang="tr-TR" sz="2800" dirty="0"/>
              <a:t> </a:t>
            </a:r>
            <a:r>
              <a:rPr lang="tr-TR" sz="2800" dirty="0" err="1"/>
              <a:t>intermediate-acting</a:t>
            </a:r>
            <a:r>
              <a:rPr lang="tr-TR" sz="2800" dirty="0"/>
              <a:t> </a:t>
            </a:r>
            <a:r>
              <a:rPr lang="tr-TR" sz="2800" dirty="0" err="1"/>
              <a:t>synthetic</a:t>
            </a:r>
            <a:r>
              <a:rPr lang="tr-TR" sz="2800" dirty="0"/>
              <a:t> </a:t>
            </a:r>
            <a:r>
              <a:rPr lang="tr-TR" sz="2800" dirty="0" err="1"/>
              <a:t>steroid</a:t>
            </a:r>
            <a:r>
              <a:rPr lang="tr-TR" sz="2800" dirty="0"/>
              <a:t>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little</a:t>
            </a:r>
            <a:r>
              <a:rPr lang="tr-TR" sz="2800" dirty="0"/>
              <a:t> </a:t>
            </a:r>
            <a:r>
              <a:rPr lang="tr-TR" sz="2800" dirty="0" err="1"/>
              <a:t>mineralocorticoid</a:t>
            </a:r>
            <a:r>
              <a:rPr lang="tr-TR" sz="2800" dirty="0"/>
              <a:t> </a:t>
            </a:r>
            <a:r>
              <a:rPr lang="tr-TR" sz="2800" dirty="0" err="1"/>
              <a:t>effect</a:t>
            </a:r>
            <a:r>
              <a:rPr lang="tr-TR" sz="2800" dirty="0"/>
              <a:t> is </a:t>
            </a:r>
            <a:r>
              <a:rPr lang="tr-TR" sz="2800" dirty="0" err="1"/>
              <a:t>advisable</a:t>
            </a:r>
            <a:endParaRPr lang="tr-TR" sz="2800" dirty="0"/>
          </a:p>
          <a:p>
            <a:pPr algn="just"/>
            <a:endParaRPr lang="tr-TR" sz="1800" dirty="0"/>
          </a:p>
        </p:txBody>
      </p:sp>
    </p:spTree>
    <p:extLst>
      <p:ext uri="{BB962C8B-B14F-4D97-AF65-F5344CB8AC3E}">
        <p14:creationId xmlns="" xmlns:p14="http://schemas.microsoft.com/office/powerpoint/2010/main" val="6626889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18C8FB6-6AF4-6543-B052-F3E40854B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429" y="772886"/>
            <a:ext cx="9165771" cy="584562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>
                <a:solidFill>
                  <a:srgbClr val="FF0000"/>
                </a:solidFill>
              </a:rPr>
              <a:t>C. Special </a:t>
            </a:r>
            <a:r>
              <a:rPr lang="tr-TR" sz="2800" dirty="0" err="1">
                <a:solidFill>
                  <a:srgbClr val="FF0000"/>
                </a:solidFill>
              </a:rPr>
              <a:t>Dosage</a:t>
            </a:r>
            <a:r>
              <a:rPr lang="tr-TR" sz="2800" dirty="0">
                <a:solidFill>
                  <a:srgbClr val="FF0000"/>
                </a:solidFill>
              </a:rPr>
              <a:t> Forms</a:t>
            </a:r>
          </a:p>
          <a:p>
            <a:pPr marL="0" indent="0" algn="just">
              <a:buNone/>
            </a:pPr>
            <a:endParaRPr lang="tr-TR" sz="2800" dirty="0">
              <a:solidFill>
                <a:srgbClr val="FF0000"/>
              </a:solidFill>
            </a:endParaRPr>
          </a:p>
          <a:p>
            <a:pPr algn="just"/>
            <a:r>
              <a:rPr lang="tr-TR" sz="2800" dirty="0" err="1"/>
              <a:t>Local</a:t>
            </a:r>
            <a:r>
              <a:rPr lang="tr-TR" sz="2800" dirty="0"/>
              <a:t> </a:t>
            </a:r>
            <a:r>
              <a:rPr lang="tr-TR" sz="2800" dirty="0" err="1"/>
              <a:t>therapy</a:t>
            </a:r>
            <a:r>
              <a:rPr lang="tr-TR" sz="2800" dirty="0"/>
              <a:t>, </a:t>
            </a:r>
            <a:r>
              <a:rPr lang="tr-TR" sz="2800" dirty="0" err="1"/>
              <a:t>such</a:t>
            </a:r>
            <a:r>
              <a:rPr lang="tr-TR" sz="2800" dirty="0"/>
              <a:t> as </a:t>
            </a:r>
            <a:r>
              <a:rPr lang="tr-TR" sz="2800" dirty="0" err="1"/>
              <a:t>topical</a:t>
            </a:r>
            <a:r>
              <a:rPr lang="tr-TR" sz="2800" dirty="0"/>
              <a:t> </a:t>
            </a:r>
            <a:r>
              <a:rPr lang="tr-TR" sz="2800" dirty="0" err="1"/>
              <a:t>preparations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skin </a:t>
            </a:r>
            <a:r>
              <a:rPr lang="tr-TR" sz="2800" dirty="0" err="1"/>
              <a:t>disease</a:t>
            </a:r>
            <a:r>
              <a:rPr lang="tr-TR" sz="2800" dirty="0"/>
              <a:t>, </a:t>
            </a:r>
            <a:r>
              <a:rPr lang="tr-TR" sz="2800" dirty="0" err="1"/>
              <a:t>ophthalmic</a:t>
            </a:r>
            <a:r>
              <a:rPr lang="tr-TR" sz="2800" dirty="0"/>
              <a:t> </a:t>
            </a:r>
            <a:r>
              <a:rPr lang="tr-TR" sz="2800" dirty="0" err="1"/>
              <a:t>forms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eye</a:t>
            </a:r>
            <a:r>
              <a:rPr lang="tr-TR" sz="2800" dirty="0"/>
              <a:t> </a:t>
            </a:r>
            <a:r>
              <a:rPr lang="tr-TR" sz="2800" dirty="0" err="1"/>
              <a:t>disease</a:t>
            </a:r>
            <a:r>
              <a:rPr lang="tr-TR" sz="2800" dirty="0"/>
              <a:t>, </a:t>
            </a:r>
            <a:r>
              <a:rPr lang="tr-TR" sz="2800" dirty="0" err="1"/>
              <a:t>intra</a:t>
            </a:r>
            <a:r>
              <a:rPr lang="tr-TR" sz="2800" dirty="0"/>
              <a:t>-</a:t>
            </a:r>
            <a:r>
              <a:rPr lang="tr-TR" sz="2800" dirty="0" err="1"/>
              <a:t>articular</a:t>
            </a:r>
            <a:r>
              <a:rPr lang="tr-TR" sz="2800" dirty="0"/>
              <a:t> </a:t>
            </a:r>
            <a:r>
              <a:rPr lang="tr-TR" sz="2800" dirty="0" err="1"/>
              <a:t>injections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joint</a:t>
            </a:r>
            <a:r>
              <a:rPr lang="tr-TR" sz="2800" dirty="0"/>
              <a:t> </a:t>
            </a:r>
            <a:r>
              <a:rPr lang="tr-TR" sz="2800" dirty="0" err="1"/>
              <a:t>disease</a:t>
            </a:r>
            <a:r>
              <a:rPr lang="tr-TR" sz="2800" dirty="0"/>
              <a:t>, </a:t>
            </a:r>
            <a:r>
              <a:rPr lang="tr-TR" sz="2800" dirty="0" err="1"/>
              <a:t>inhaled</a:t>
            </a:r>
            <a:r>
              <a:rPr lang="tr-TR" sz="2800" dirty="0"/>
              <a:t> </a:t>
            </a:r>
            <a:r>
              <a:rPr lang="tr-TR" sz="2800" dirty="0" err="1"/>
              <a:t>steroids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asthma</a:t>
            </a:r>
            <a:r>
              <a:rPr lang="tr-TR" sz="2800" dirty="0"/>
              <a:t>, and </a:t>
            </a:r>
            <a:r>
              <a:rPr lang="tr-TR" sz="2800" dirty="0" err="1"/>
              <a:t>hydrocortisone</a:t>
            </a:r>
            <a:r>
              <a:rPr lang="tr-TR" sz="2800" dirty="0"/>
              <a:t> </a:t>
            </a:r>
            <a:r>
              <a:rPr lang="tr-TR" sz="2800" dirty="0" err="1"/>
              <a:t>enemas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ulcerative</a:t>
            </a:r>
            <a:r>
              <a:rPr lang="tr-TR" sz="2800" dirty="0"/>
              <a:t> </a:t>
            </a:r>
            <a:r>
              <a:rPr lang="tr-TR" sz="2800" dirty="0" err="1"/>
              <a:t>colitis</a:t>
            </a:r>
            <a:r>
              <a:rPr lang="tr-TR" sz="2800" dirty="0"/>
              <a:t>, </a:t>
            </a:r>
            <a:r>
              <a:rPr lang="tr-TR" sz="2800" dirty="0" err="1"/>
              <a:t>with</a:t>
            </a:r>
            <a:r>
              <a:rPr lang="tr-TR" sz="2800" dirty="0"/>
              <a:t> </a:t>
            </a:r>
            <a:r>
              <a:rPr lang="tr-TR" sz="2800" dirty="0" err="1"/>
              <a:t>reduced</a:t>
            </a:r>
            <a:r>
              <a:rPr lang="tr-TR" sz="2800" dirty="0"/>
              <a:t> </a:t>
            </a:r>
            <a:r>
              <a:rPr lang="tr-TR" sz="2800" dirty="0" err="1"/>
              <a:t>systemic</a:t>
            </a:r>
            <a:r>
              <a:rPr lang="tr-TR" sz="2800" dirty="0"/>
              <a:t> </a:t>
            </a:r>
            <a:r>
              <a:rPr lang="tr-TR" sz="2800" dirty="0" err="1" smtClean="0"/>
              <a:t>effects</a:t>
            </a:r>
            <a:endParaRPr lang="tr-TR" sz="2800" dirty="0"/>
          </a:p>
          <a:p>
            <a:pPr algn="just"/>
            <a:r>
              <a:rPr lang="tr-TR" sz="2800" dirty="0" err="1"/>
              <a:t>Beclomethasone</a:t>
            </a:r>
            <a:r>
              <a:rPr lang="tr-TR" sz="2800" dirty="0"/>
              <a:t> </a:t>
            </a:r>
            <a:r>
              <a:rPr lang="tr-TR" sz="2800" dirty="0" err="1"/>
              <a:t>dipropionate</a:t>
            </a:r>
            <a:r>
              <a:rPr lang="tr-TR" sz="2800" dirty="0"/>
              <a:t>, and </a:t>
            </a:r>
            <a:r>
              <a:rPr lang="tr-TR" sz="2800" dirty="0" err="1"/>
              <a:t>several</a:t>
            </a:r>
            <a:r>
              <a:rPr lang="tr-TR" sz="2800" dirty="0"/>
              <a:t> </a:t>
            </a:r>
            <a:r>
              <a:rPr lang="tr-TR" sz="2800" dirty="0" err="1"/>
              <a:t>other</a:t>
            </a:r>
            <a:r>
              <a:rPr lang="tr-TR" sz="2800" dirty="0"/>
              <a:t> </a:t>
            </a:r>
            <a:r>
              <a:rPr lang="tr-TR" sz="2800" dirty="0" err="1"/>
              <a:t>glucocorticoids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useful</a:t>
            </a:r>
            <a:r>
              <a:rPr lang="tr-TR" sz="2800" dirty="0"/>
              <a:t> in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treatment</a:t>
            </a:r>
            <a:r>
              <a:rPr lang="tr-TR" sz="2800" dirty="0"/>
              <a:t> of </a:t>
            </a:r>
            <a:r>
              <a:rPr lang="tr-TR" sz="2800" dirty="0" err="1"/>
              <a:t>asthma</a:t>
            </a:r>
            <a:r>
              <a:rPr lang="tr-TR" sz="2800" dirty="0"/>
              <a:t> </a:t>
            </a:r>
          </a:p>
          <a:p>
            <a:pPr algn="just"/>
            <a:r>
              <a:rPr lang="tr-TR" sz="2800" dirty="0" err="1"/>
              <a:t>Beclomethasone</a:t>
            </a:r>
            <a:r>
              <a:rPr lang="tr-TR" sz="2800" dirty="0"/>
              <a:t> </a:t>
            </a:r>
            <a:r>
              <a:rPr lang="tr-TR" sz="2800" dirty="0" err="1"/>
              <a:t>dipropionate</a:t>
            </a:r>
            <a:r>
              <a:rPr lang="tr-TR" sz="2800" dirty="0"/>
              <a:t>, </a:t>
            </a:r>
            <a:r>
              <a:rPr lang="tr-TR" sz="2800" dirty="0" err="1"/>
              <a:t>triamcinolone</a:t>
            </a:r>
            <a:r>
              <a:rPr lang="tr-TR" sz="2800" dirty="0"/>
              <a:t> </a:t>
            </a:r>
            <a:r>
              <a:rPr lang="tr-TR" sz="2800" dirty="0" err="1"/>
              <a:t>acetonide</a:t>
            </a:r>
            <a:r>
              <a:rPr lang="tr-TR" sz="2800" dirty="0"/>
              <a:t>, </a:t>
            </a:r>
            <a:r>
              <a:rPr lang="tr-TR" sz="2800" dirty="0" err="1"/>
              <a:t>budesonide</a:t>
            </a:r>
            <a:r>
              <a:rPr lang="tr-TR" sz="2800" dirty="0"/>
              <a:t>, </a:t>
            </a:r>
            <a:r>
              <a:rPr lang="tr-TR" sz="2800" dirty="0" err="1"/>
              <a:t>flunisolide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others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available</a:t>
            </a:r>
            <a:r>
              <a:rPr lang="tr-TR" sz="2800" dirty="0"/>
              <a:t> as </a:t>
            </a:r>
            <a:r>
              <a:rPr lang="tr-TR" sz="2800" dirty="0" err="1"/>
              <a:t>nasal</a:t>
            </a:r>
            <a:r>
              <a:rPr lang="tr-TR" sz="2800" dirty="0"/>
              <a:t> </a:t>
            </a:r>
            <a:r>
              <a:rPr lang="tr-TR" sz="2800" dirty="0" err="1"/>
              <a:t>sprays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topical</a:t>
            </a:r>
            <a:r>
              <a:rPr lang="tr-TR" sz="2800" dirty="0"/>
              <a:t> </a:t>
            </a:r>
            <a:r>
              <a:rPr lang="tr-TR" sz="2800" dirty="0" err="1"/>
              <a:t>treatment</a:t>
            </a:r>
            <a:r>
              <a:rPr lang="tr-TR" sz="2800" dirty="0"/>
              <a:t> of </a:t>
            </a:r>
            <a:r>
              <a:rPr lang="tr-TR" sz="2800" dirty="0" err="1"/>
              <a:t>allergic</a:t>
            </a:r>
            <a:r>
              <a:rPr lang="tr-TR" sz="2800" dirty="0"/>
              <a:t> </a:t>
            </a:r>
            <a:r>
              <a:rPr lang="tr-TR" sz="2800" dirty="0" err="1"/>
              <a:t>rhinitis</a:t>
            </a:r>
            <a:endParaRPr lang="tr-TR" sz="2800" dirty="0"/>
          </a:p>
          <a:p>
            <a:pPr marL="0" indent="0" algn="just">
              <a:buNone/>
            </a:pPr>
            <a:endParaRPr lang="tr-TR" sz="2800" dirty="0"/>
          </a:p>
          <a:p>
            <a:pPr algn="just"/>
            <a:r>
              <a:rPr lang="tr-TR" sz="2800" dirty="0" err="1"/>
              <a:t>Corticosteroids</a:t>
            </a:r>
            <a:r>
              <a:rPr lang="tr-TR" sz="2800" dirty="0"/>
              <a:t> </a:t>
            </a:r>
            <a:r>
              <a:rPr lang="tr-TR" sz="2800" dirty="0" err="1"/>
              <a:t>incorporated</a:t>
            </a:r>
            <a:r>
              <a:rPr lang="tr-TR" sz="2800" dirty="0"/>
              <a:t> in </a:t>
            </a:r>
            <a:r>
              <a:rPr lang="tr-TR" sz="2800" dirty="0" err="1"/>
              <a:t>ointments</a:t>
            </a:r>
            <a:r>
              <a:rPr lang="tr-TR" sz="2800" dirty="0"/>
              <a:t>, </a:t>
            </a:r>
            <a:r>
              <a:rPr lang="tr-TR" sz="2800" dirty="0" err="1"/>
              <a:t>creams</a:t>
            </a:r>
            <a:r>
              <a:rPr lang="tr-TR" sz="2800" dirty="0"/>
              <a:t>, </a:t>
            </a:r>
            <a:r>
              <a:rPr lang="tr-TR" sz="2800" dirty="0" err="1"/>
              <a:t>lotions</a:t>
            </a:r>
            <a:r>
              <a:rPr lang="tr-TR" sz="2800" dirty="0"/>
              <a:t>,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sprays</a:t>
            </a:r>
            <a:r>
              <a:rPr lang="tr-TR" sz="2800" dirty="0"/>
              <a:t> </a:t>
            </a:r>
            <a:r>
              <a:rPr lang="tr-TR" sz="2800" dirty="0" err="1"/>
              <a:t>are</a:t>
            </a:r>
            <a:r>
              <a:rPr lang="tr-TR" sz="2800" dirty="0"/>
              <a:t> </a:t>
            </a:r>
            <a:r>
              <a:rPr lang="tr-TR" sz="2800" dirty="0" err="1"/>
              <a:t>used</a:t>
            </a:r>
            <a:r>
              <a:rPr lang="tr-TR" sz="2800" dirty="0"/>
              <a:t> </a:t>
            </a:r>
            <a:r>
              <a:rPr lang="tr-TR" sz="2800" dirty="0" err="1"/>
              <a:t>extensively</a:t>
            </a:r>
            <a:r>
              <a:rPr lang="tr-TR" sz="2800" dirty="0"/>
              <a:t> in </a:t>
            </a:r>
            <a:r>
              <a:rPr lang="tr-TR" sz="2800" dirty="0" err="1"/>
              <a:t>dermatology</a:t>
            </a:r>
            <a:endParaRPr lang="tr-TR" sz="2800" dirty="0"/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New </a:t>
            </a:r>
            <a:r>
              <a:rPr lang="tr-TR" sz="2800" dirty="0" err="1"/>
              <a:t>timed-release</a:t>
            </a:r>
            <a:r>
              <a:rPr lang="tr-TR" sz="2800" dirty="0"/>
              <a:t> </a:t>
            </a:r>
            <a:r>
              <a:rPr lang="tr-TR" sz="2800" dirty="0" err="1"/>
              <a:t>hydrocortisone</a:t>
            </a:r>
            <a:r>
              <a:rPr lang="tr-TR" sz="2800" dirty="0"/>
              <a:t> </a:t>
            </a:r>
            <a:r>
              <a:rPr lang="tr-TR" sz="2800" dirty="0" err="1"/>
              <a:t>tablets</a:t>
            </a:r>
            <a:r>
              <a:rPr lang="tr-TR" sz="2800" dirty="0"/>
              <a:t> </a:t>
            </a:r>
            <a:r>
              <a:rPr lang="tr-TR" sz="2800" dirty="0" err="1"/>
              <a:t>were</a:t>
            </a:r>
            <a:r>
              <a:rPr lang="tr-TR" sz="2800" dirty="0"/>
              <a:t> </a:t>
            </a:r>
            <a:r>
              <a:rPr lang="tr-TR" sz="2800" dirty="0" err="1"/>
              <a:t>developed</a:t>
            </a:r>
            <a:r>
              <a:rPr lang="tr-TR" sz="2800" dirty="0"/>
              <a:t> </a:t>
            </a:r>
            <a:r>
              <a:rPr lang="tr-TR" sz="2800" dirty="0" err="1"/>
              <a:t>recently</a:t>
            </a:r>
            <a:r>
              <a:rPr lang="tr-TR" sz="2800" dirty="0"/>
              <a:t> </a:t>
            </a:r>
            <a:r>
              <a:rPr lang="tr-TR" sz="2800" dirty="0" err="1"/>
              <a:t>for</a:t>
            </a:r>
            <a:r>
              <a:rPr lang="tr-TR" sz="2800" dirty="0"/>
              <a:t>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replacement</a:t>
            </a:r>
            <a:r>
              <a:rPr lang="tr-TR" sz="2800" dirty="0"/>
              <a:t> </a:t>
            </a:r>
            <a:r>
              <a:rPr lang="tr-TR" sz="2800" dirty="0" err="1"/>
              <a:t>treatment</a:t>
            </a:r>
            <a:r>
              <a:rPr lang="tr-TR" sz="2800" dirty="0"/>
              <a:t> of </a:t>
            </a:r>
            <a:r>
              <a:rPr lang="tr-TR" sz="2800" dirty="0" err="1"/>
              <a:t>addisonian</a:t>
            </a:r>
            <a:r>
              <a:rPr lang="tr-TR" sz="2800" dirty="0"/>
              <a:t> </a:t>
            </a:r>
            <a:r>
              <a:rPr lang="tr-TR" sz="2800" dirty="0" err="1"/>
              <a:t>and</a:t>
            </a:r>
            <a:r>
              <a:rPr lang="tr-TR" sz="2800" dirty="0"/>
              <a:t> </a:t>
            </a:r>
            <a:r>
              <a:rPr lang="tr-TR" sz="2800" dirty="0" err="1"/>
              <a:t>congenital</a:t>
            </a:r>
            <a:r>
              <a:rPr lang="tr-TR" sz="2800" dirty="0"/>
              <a:t> adrenal </a:t>
            </a:r>
            <a:r>
              <a:rPr lang="tr-TR" sz="2800" dirty="0" err="1"/>
              <a:t>hyperplasia</a:t>
            </a:r>
            <a:r>
              <a:rPr lang="tr-TR" sz="2800" dirty="0"/>
              <a:t> </a:t>
            </a:r>
            <a:r>
              <a:rPr lang="tr-TR" sz="2800" dirty="0" err="1"/>
              <a:t>patients</a:t>
            </a:r>
            <a:r>
              <a:rPr lang="tr-TR" sz="2800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572541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6B529130-F4D2-9640-BEA9-6F7EAB0D8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925158"/>
            <a:ext cx="9404723" cy="928090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ADRENOCORTICOSTEROIDS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C8DD23BE-8893-0B4A-B274-A1A3AF0BE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0" y="2118511"/>
            <a:ext cx="8743314" cy="406534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Adrenal </a:t>
            </a:r>
            <a:r>
              <a:rPr lang="tr-TR" dirty="0" err="1"/>
              <a:t>cortex</a:t>
            </a:r>
            <a:endParaRPr lang="tr-TR" dirty="0"/>
          </a:p>
          <a:p>
            <a:endParaRPr lang="tr-TR" dirty="0"/>
          </a:p>
          <a:p>
            <a:pPr marL="0" indent="0" algn="just">
              <a:buNone/>
            </a:pPr>
            <a:r>
              <a:rPr lang="tr-TR" dirty="0" err="1"/>
              <a:t>Hormonal</a:t>
            </a:r>
            <a:r>
              <a:rPr lang="tr-TR" dirty="0"/>
              <a:t> </a:t>
            </a:r>
            <a:r>
              <a:rPr lang="tr-TR" dirty="0" err="1" smtClean="0"/>
              <a:t>steroids</a:t>
            </a:r>
            <a:r>
              <a:rPr lang="tr-TR" dirty="0" smtClean="0"/>
              <a:t>:   </a:t>
            </a:r>
          </a:p>
          <a:p>
            <a:pPr marL="0" indent="0" algn="just"/>
            <a:r>
              <a:rPr lang="tr-TR" dirty="0" err="1" smtClean="0">
                <a:solidFill>
                  <a:srgbClr val="FF0000"/>
                </a:solidFill>
              </a:rPr>
              <a:t>Glucocorticoids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(</a:t>
            </a:r>
            <a:r>
              <a:rPr lang="tr-TR" dirty="0" err="1"/>
              <a:t>effective</a:t>
            </a:r>
            <a:r>
              <a:rPr lang="tr-TR" dirty="0"/>
              <a:t> on </a:t>
            </a:r>
            <a:r>
              <a:rPr lang="tr-TR" dirty="0" err="1"/>
              <a:t>intermediary</a:t>
            </a:r>
            <a:r>
              <a:rPr lang="tr-TR" dirty="0"/>
              <a:t> </a:t>
            </a:r>
            <a:r>
              <a:rPr lang="tr-TR" dirty="0" err="1"/>
              <a:t>metabolism</a:t>
            </a:r>
            <a:r>
              <a:rPr lang="tr-TR" dirty="0"/>
              <a:t> and </a:t>
            </a:r>
            <a:r>
              <a:rPr lang="tr-TR" dirty="0" err="1"/>
              <a:t>immune</a:t>
            </a:r>
            <a:r>
              <a:rPr lang="tr-TR" dirty="0"/>
              <a:t> </a:t>
            </a:r>
            <a:r>
              <a:rPr lang="tr-TR" dirty="0" err="1"/>
              <a:t>function</a:t>
            </a:r>
            <a:r>
              <a:rPr lang="tr-TR" dirty="0" smtClean="0"/>
              <a:t>)</a:t>
            </a:r>
          </a:p>
          <a:p>
            <a:pPr marL="0" indent="0" algn="just"/>
            <a:r>
              <a:rPr lang="tr-TR" dirty="0" err="1" smtClean="0">
                <a:solidFill>
                  <a:srgbClr val="FF0000"/>
                </a:solidFill>
              </a:rPr>
              <a:t>mineralocorticoids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have</a:t>
            </a:r>
            <a:r>
              <a:rPr lang="tr-TR" dirty="0"/>
              <a:t> salt-</a:t>
            </a:r>
            <a:r>
              <a:rPr lang="tr-TR" dirty="0" err="1"/>
              <a:t>retaining</a:t>
            </a:r>
            <a:r>
              <a:rPr lang="tr-TR" dirty="0"/>
              <a:t> </a:t>
            </a:r>
            <a:r>
              <a:rPr lang="tr-TR" dirty="0" err="1"/>
              <a:t>activity</a:t>
            </a:r>
            <a:r>
              <a:rPr lang="tr-TR" dirty="0" smtClean="0"/>
              <a:t>)</a:t>
            </a:r>
          </a:p>
          <a:p>
            <a:pPr marL="0" indent="0" algn="just"/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>
                <a:solidFill>
                  <a:srgbClr val="FF0000"/>
                </a:solidFill>
              </a:rPr>
              <a:t>androgenic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or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estrogenic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activity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Cortisol</a:t>
            </a:r>
            <a:r>
              <a:rPr lang="tr-TR" dirty="0"/>
              <a:t>, </a:t>
            </a:r>
            <a:r>
              <a:rPr lang="tr-TR" dirty="0" err="1"/>
              <a:t>major</a:t>
            </a:r>
            <a:r>
              <a:rPr lang="tr-TR" dirty="0"/>
              <a:t> </a:t>
            </a:r>
            <a:r>
              <a:rPr lang="tr-TR" dirty="0" err="1"/>
              <a:t>glucocorticoid</a:t>
            </a:r>
            <a:r>
              <a:rPr lang="tr-TR" dirty="0"/>
              <a:t>  </a:t>
            </a:r>
          </a:p>
          <a:p>
            <a:r>
              <a:rPr lang="tr-TR" dirty="0" err="1">
                <a:solidFill>
                  <a:srgbClr val="FF0000"/>
                </a:solidFill>
              </a:rPr>
              <a:t>Aldosterone</a:t>
            </a:r>
            <a:r>
              <a:rPr lang="tr-TR" dirty="0"/>
              <a:t>,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mineralocorticoid</a:t>
            </a:r>
            <a:endParaRPr lang="tr-TR" dirty="0"/>
          </a:p>
        </p:txBody>
      </p:sp>
      <p:sp>
        <p:nvSpPr>
          <p:cNvPr id="4" name="Aşağı Ok 3">
            <a:extLst>
              <a:ext uri="{FF2B5EF4-FFF2-40B4-BE49-F238E27FC236}">
                <a16:creationId xmlns="" xmlns:a16="http://schemas.microsoft.com/office/drawing/2014/main" id="{539F0D0F-97BC-E84A-B64F-F69421B57CBB}"/>
              </a:ext>
            </a:extLst>
          </p:cNvPr>
          <p:cNvSpPr/>
          <p:nvPr/>
        </p:nvSpPr>
        <p:spPr>
          <a:xfrm>
            <a:off x="1710466" y="2441986"/>
            <a:ext cx="225910" cy="3657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62989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2D35A311-3393-CF46-A51F-4473AB94F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THE NATURAL </a:t>
            </a:r>
            <a:r>
              <a:rPr lang="tr-TR" dirty="0" smtClean="0">
                <a:solidFill>
                  <a:srgbClr val="FF0000"/>
                </a:solidFill>
              </a:rPr>
              <a:t>GLUCOCORTICOIDS</a:t>
            </a:r>
            <a:r>
              <a:rPr lang="tr-TR" dirty="0">
                <a:solidFill>
                  <a:srgbClr val="FF0000"/>
                </a:solidFill>
              </a:rPr>
              <a:t>: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br>
              <a:rPr lang="tr-TR" dirty="0" smtClean="0">
                <a:solidFill>
                  <a:srgbClr val="FF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>CORTISOL </a:t>
            </a:r>
            <a:r>
              <a:rPr lang="tr-TR" dirty="0">
                <a:solidFill>
                  <a:srgbClr val="FF0000"/>
                </a:solidFill>
              </a:rPr>
              <a:t>(HYDROCORTISONE)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7C8552EB-19A6-0045-B6F1-DAB3F2682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2"/>
            <a:ext cx="8733576" cy="42392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err="1"/>
              <a:t>Physiologic</a:t>
            </a:r>
            <a:r>
              <a:rPr lang="tr-TR" dirty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regulation</a:t>
            </a:r>
            <a:r>
              <a:rPr lang="tr-TR" dirty="0" smtClean="0"/>
              <a:t> </a:t>
            </a:r>
            <a:r>
              <a:rPr lang="tr-TR" dirty="0"/>
              <a:t>of </a:t>
            </a:r>
            <a:r>
              <a:rPr lang="tr-TR" dirty="0" err="1" smtClean="0"/>
              <a:t>metabolism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cardiovascular</a:t>
            </a:r>
            <a:r>
              <a:rPr lang="tr-TR" dirty="0" smtClean="0"/>
              <a:t> </a:t>
            </a:r>
            <a:r>
              <a:rPr lang="tr-TR" dirty="0" err="1" smtClean="0"/>
              <a:t>function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growth</a:t>
            </a:r>
            <a:endParaRPr lang="tr-TR" dirty="0" smtClean="0"/>
          </a:p>
          <a:p>
            <a:r>
              <a:rPr lang="tr-TR" dirty="0" err="1" smtClean="0"/>
              <a:t>immunity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>
              <a:buNone/>
            </a:pPr>
            <a:r>
              <a:rPr lang="tr-TR" dirty="0" err="1" smtClean="0"/>
              <a:t>synthesis</a:t>
            </a:r>
            <a:r>
              <a:rPr lang="tr-TR" dirty="0" smtClean="0"/>
              <a:t> </a:t>
            </a:r>
            <a:r>
              <a:rPr lang="tr-TR" dirty="0"/>
              <a:t>and </a:t>
            </a:r>
            <a:r>
              <a:rPr lang="tr-TR" dirty="0" err="1"/>
              <a:t>secretion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regulated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central</a:t>
            </a:r>
            <a:r>
              <a:rPr lang="tr-TR" dirty="0" smtClean="0"/>
              <a:t> </a:t>
            </a:r>
            <a:r>
              <a:rPr lang="tr-TR" dirty="0" err="1" smtClean="0"/>
              <a:t>nervous</a:t>
            </a:r>
            <a:r>
              <a:rPr lang="tr-TR" dirty="0" smtClean="0"/>
              <a:t> </a:t>
            </a:r>
            <a:r>
              <a:rPr lang="tr-TR" dirty="0" err="1" smtClean="0"/>
              <a:t>system</a:t>
            </a:r>
            <a:r>
              <a:rPr lang="tr-TR" dirty="0" smtClean="0"/>
              <a:t> (</a:t>
            </a:r>
            <a:r>
              <a:rPr lang="tr-TR" dirty="0" err="1" smtClean="0"/>
              <a:t>sensitive</a:t>
            </a:r>
            <a:r>
              <a:rPr lang="tr-TR" dirty="0" smtClean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negative</a:t>
            </a:r>
            <a:r>
              <a:rPr lang="tr-TR" dirty="0"/>
              <a:t> </a:t>
            </a:r>
            <a:r>
              <a:rPr lang="tr-TR" dirty="0" err="1"/>
              <a:t>feedback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circulating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synthetic</a:t>
            </a:r>
            <a:r>
              <a:rPr lang="tr-TR" dirty="0"/>
              <a:t> </a:t>
            </a:r>
            <a:r>
              <a:rPr lang="tr-TR" dirty="0" err="1"/>
              <a:t>glucocorticoids</a:t>
            </a:r>
            <a:r>
              <a:rPr lang="tr-TR" dirty="0"/>
              <a:t>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440708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BA4CD003-C1AC-7242-9354-CB5A6F6635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378" y="660903"/>
            <a:ext cx="4521798" cy="4821219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is 10-20 mg (</a:t>
            </a:r>
            <a:r>
              <a:rPr lang="tr-TR" dirty="0" err="1"/>
              <a:t>daily</a:t>
            </a:r>
            <a:r>
              <a:rPr lang="tr-TR" dirty="0"/>
              <a:t> in normal </a:t>
            </a:r>
            <a:r>
              <a:rPr lang="tr-TR" dirty="0" err="1" smtClean="0"/>
              <a:t>adults</a:t>
            </a:r>
            <a:r>
              <a:rPr lang="tr-TR" dirty="0" smtClean="0"/>
              <a:t>,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absence</a:t>
            </a:r>
            <a:r>
              <a:rPr lang="tr-TR" dirty="0" smtClean="0"/>
              <a:t> of </a:t>
            </a:r>
            <a:r>
              <a:rPr lang="tr-TR" dirty="0" err="1" smtClean="0"/>
              <a:t>stress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is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circadian</a:t>
            </a:r>
            <a:r>
              <a:rPr lang="tr-TR" dirty="0"/>
              <a:t> </a:t>
            </a:r>
            <a:r>
              <a:rPr lang="tr-TR" dirty="0" err="1"/>
              <a:t>rhythm</a:t>
            </a:r>
            <a:r>
              <a:rPr lang="tr-TR" dirty="0"/>
              <a:t> (</a:t>
            </a:r>
            <a:r>
              <a:rPr lang="tr-TR" dirty="0" err="1">
                <a:solidFill>
                  <a:schemeClr val="accent1"/>
                </a:solidFill>
              </a:rPr>
              <a:t>pulses</a:t>
            </a:r>
            <a:r>
              <a:rPr lang="tr-TR" dirty="0">
                <a:solidFill>
                  <a:schemeClr val="accent1"/>
                </a:solidFill>
              </a:rPr>
              <a:t> of ACTH </a:t>
            </a:r>
            <a:r>
              <a:rPr lang="tr-TR" dirty="0" err="1">
                <a:solidFill>
                  <a:schemeClr val="accent1"/>
                </a:solidFill>
              </a:rPr>
              <a:t>peak</a:t>
            </a:r>
            <a:r>
              <a:rPr lang="tr-TR" dirty="0">
                <a:solidFill>
                  <a:schemeClr val="accent1"/>
                </a:solidFill>
              </a:rPr>
              <a:t> in </a:t>
            </a:r>
            <a:r>
              <a:rPr lang="tr-TR" dirty="0" err="1">
                <a:solidFill>
                  <a:schemeClr val="accent1"/>
                </a:solidFill>
              </a:rPr>
              <a:t>the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early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morning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hours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and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after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meals</a:t>
            </a:r>
            <a:r>
              <a:rPr lang="tr-TR" dirty="0"/>
              <a:t>)</a:t>
            </a:r>
          </a:p>
          <a:p>
            <a:endParaRPr lang="tr-TR" dirty="0"/>
          </a:p>
          <a:p>
            <a:r>
              <a:rPr lang="tr-TR" dirty="0" err="1">
                <a:solidFill>
                  <a:schemeClr val="accent1"/>
                </a:solidFill>
              </a:rPr>
              <a:t>Corticosteroid-binding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 err="1">
                <a:solidFill>
                  <a:schemeClr val="accent1"/>
                </a:solidFill>
              </a:rPr>
              <a:t>globulin</a:t>
            </a:r>
            <a:r>
              <a:rPr lang="tr-TR" dirty="0">
                <a:solidFill>
                  <a:schemeClr val="accent1"/>
                </a:solidFill>
              </a:rPr>
              <a:t> </a:t>
            </a:r>
            <a:r>
              <a:rPr lang="tr-TR" dirty="0"/>
              <a:t>(CBG), a2 </a:t>
            </a:r>
            <a:r>
              <a:rPr lang="tr-TR" dirty="0" err="1"/>
              <a:t>globulin</a:t>
            </a:r>
            <a:r>
              <a:rPr lang="tr-TR" dirty="0"/>
              <a:t>, </a:t>
            </a:r>
            <a:r>
              <a:rPr lang="tr-TR" dirty="0" err="1"/>
              <a:t>binds</a:t>
            </a:r>
            <a:r>
              <a:rPr lang="tr-TR" dirty="0"/>
              <a:t> %90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hormone</a:t>
            </a:r>
            <a:r>
              <a:rPr lang="tr-TR" dirty="0"/>
              <a:t>, </a:t>
            </a:r>
            <a:r>
              <a:rPr lang="tr-TR" dirty="0" err="1"/>
              <a:t>remainder</a:t>
            </a:r>
            <a:r>
              <a:rPr lang="tr-TR" dirty="0"/>
              <a:t> is </a:t>
            </a:r>
            <a:r>
              <a:rPr lang="tr-TR" dirty="0" err="1"/>
              <a:t>free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loosely</a:t>
            </a:r>
            <a:r>
              <a:rPr lang="tr-TR" dirty="0"/>
              <a:t> </a:t>
            </a:r>
            <a:r>
              <a:rPr lang="tr-TR" dirty="0" err="1"/>
              <a:t>bound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albumin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1296499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134E4B7-9079-AB45-A0A4-66055AE0F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870" y="449516"/>
            <a:ext cx="6083730" cy="5958967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plasma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</a:t>
            </a:r>
            <a:r>
              <a:rPr lang="tr-TR" dirty="0" err="1"/>
              <a:t>exceed</a:t>
            </a:r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20-30 </a:t>
            </a:r>
            <a:r>
              <a:rPr lang="tr-TR" dirty="0" err="1">
                <a:solidFill>
                  <a:srgbClr val="FF0000"/>
                </a:solidFill>
              </a:rPr>
              <a:t>mcg</a:t>
            </a:r>
            <a:r>
              <a:rPr lang="tr-TR" dirty="0">
                <a:solidFill>
                  <a:srgbClr val="FF0000"/>
                </a:solidFill>
              </a:rPr>
              <a:t>/</a:t>
            </a:r>
            <a:r>
              <a:rPr lang="tr-TR" dirty="0" err="1">
                <a:solidFill>
                  <a:srgbClr val="FF0000"/>
                </a:solidFill>
              </a:rPr>
              <a:t>dL</a:t>
            </a:r>
            <a:r>
              <a:rPr lang="tr-TR" dirty="0"/>
              <a:t>, CBG is </a:t>
            </a:r>
            <a:r>
              <a:rPr lang="tr-TR" dirty="0" err="1"/>
              <a:t>saturated</a:t>
            </a:r>
            <a:r>
              <a:rPr lang="tr-TR" dirty="0"/>
              <a:t>, </a:t>
            </a:r>
            <a:r>
              <a:rPr lang="tr-TR" dirty="0" err="1"/>
              <a:t>free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</a:t>
            </a:r>
            <a:r>
              <a:rPr lang="tr-TR" dirty="0" err="1"/>
              <a:t>concentration</a:t>
            </a:r>
            <a:r>
              <a:rPr lang="tr-TR" dirty="0"/>
              <a:t> </a:t>
            </a:r>
            <a:r>
              <a:rPr lang="tr-TR" dirty="0" err="1"/>
              <a:t>rises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CBG</a:t>
            </a:r>
            <a:r>
              <a:rPr lang="tr-TR" dirty="0"/>
              <a:t> is </a:t>
            </a:r>
            <a:r>
              <a:rPr lang="tr-TR" dirty="0" err="1">
                <a:solidFill>
                  <a:srgbClr val="FF0000"/>
                </a:solidFill>
              </a:rPr>
              <a:t>increased</a:t>
            </a:r>
            <a:r>
              <a:rPr lang="tr-TR" dirty="0"/>
              <a:t> in </a:t>
            </a:r>
            <a:r>
              <a:rPr lang="tr-TR" dirty="0" err="1"/>
              <a:t>pregnancy</a:t>
            </a:r>
            <a:r>
              <a:rPr lang="tr-TR" dirty="0"/>
              <a:t>,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estrogen</a:t>
            </a:r>
            <a:r>
              <a:rPr lang="tr-TR" dirty="0"/>
              <a:t> </a:t>
            </a:r>
            <a:r>
              <a:rPr lang="tr-TR" dirty="0" err="1"/>
              <a:t>administration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in </a:t>
            </a:r>
            <a:r>
              <a:rPr lang="tr-TR" dirty="0" err="1"/>
              <a:t>hyperthyroidism</a:t>
            </a:r>
            <a:r>
              <a:rPr lang="tr-TR" dirty="0"/>
              <a:t>, </a:t>
            </a:r>
            <a:r>
              <a:rPr lang="tr-TR" dirty="0" err="1">
                <a:solidFill>
                  <a:srgbClr val="FF0000"/>
                </a:solidFill>
              </a:rPr>
              <a:t>decreased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hypothyroidism</a:t>
            </a:r>
            <a:r>
              <a:rPr lang="tr-TR" dirty="0"/>
              <a:t>, </a:t>
            </a:r>
            <a:r>
              <a:rPr lang="tr-TR" dirty="0" err="1"/>
              <a:t>genetic</a:t>
            </a:r>
            <a:r>
              <a:rPr lang="tr-TR" dirty="0"/>
              <a:t> </a:t>
            </a:r>
            <a:r>
              <a:rPr lang="tr-TR" dirty="0" err="1"/>
              <a:t>defents</a:t>
            </a:r>
            <a:r>
              <a:rPr lang="tr-TR" dirty="0"/>
              <a:t> in </a:t>
            </a:r>
            <a:r>
              <a:rPr lang="tr-TR" dirty="0" err="1"/>
              <a:t>synthesis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protein </a:t>
            </a:r>
            <a:r>
              <a:rPr lang="tr-TR" dirty="0" err="1"/>
              <a:t>deficiency</a:t>
            </a:r>
            <a:r>
              <a:rPr lang="tr-TR" dirty="0"/>
              <a:t> </a:t>
            </a:r>
          </a:p>
          <a:p>
            <a:endParaRPr lang="tr-TR" dirty="0"/>
          </a:p>
          <a:p>
            <a:endParaRPr lang="tr-TR" dirty="0"/>
          </a:p>
          <a:p>
            <a:r>
              <a:rPr lang="tr-TR" dirty="0" err="1">
                <a:solidFill>
                  <a:srgbClr val="FF0000"/>
                </a:solidFill>
              </a:rPr>
              <a:t>Half</a:t>
            </a:r>
            <a:r>
              <a:rPr lang="tr-TR" dirty="0">
                <a:solidFill>
                  <a:srgbClr val="FF0000"/>
                </a:solidFill>
              </a:rPr>
              <a:t>-life of </a:t>
            </a:r>
            <a:r>
              <a:rPr lang="tr-TR" dirty="0" err="1">
                <a:solidFill>
                  <a:srgbClr val="FF0000"/>
                </a:solidFill>
              </a:rPr>
              <a:t>cortisol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is </a:t>
            </a:r>
            <a:r>
              <a:rPr lang="tr-TR" dirty="0" err="1"/>
              <a:t>normally</a:t>
            </a:r>
            <a:r>
              <a:rPr lang="tr-TR" dirty="0"/>
              <a:t> 60-90 </a:t>
            </a:r>
            <a:r>
              <a:rPr lang="tr-TR" dirty="0" err="1"/>
              <a:t>minutes</a:t>
            </a:r>
            <a:r>
              <a:rPr lang="tr-TR" dirty="0"/>
              <a:t>,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increased</a:t>
            </a:r>
            <a:r>
              <a:rPr lang="tr-TR" dirty="0"/>
              <a:t> 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hydrocortisone</a:t>
            </a:r>
            <a:r>
              <a:rPr lang="tr-TR" dirty="0"/>
              <a:t> is </a:t>
            </a:r>
            <a:r>
              <a:rPr lang="tr-TR" dirty="0" err="1"/>
              <a:t>given</a:t>
            </a:r>
            <a:r>
              <a:rPr lang="tr-TR" dirty="0"/>
              <a:t> in </a:t>
            </a:r>
            <a:r>
              <a:rPr lang="tr-TR" dirty="0" err="1"/>
              <a:t>large</a:t>
            </a:r>
            <a:r>
              <a:rPr lang="tr-TR" dirty="0"/>
              <a:t> </a:t>
            </a:r>
            <a:r>
              <a:rPr lang="tr-TR" dirty="0" err="1"/>
              <a:t>amounts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in </a:t>
            </a:r>
            <a:r>
              <a:rPr lang="tr-TR" dirty="0" err="1"/>
              <a:t>stress</a:t>
            </a:r>
            <a:r>
              <a:rPr lang="tr-TR" dirty="0"/>
              <a:t>, </a:t>
            </a:r>
            <a:r>
              <a:rPr lang="tr-TR" dirty="0" err="1"/>
              <a:t>hypothyroidism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liver</a:t>
            </a:r>
            <a:r>
              <a:rPr lang="tr-TR" dirty="0"/>
              <a:t> </a:t>
            </a:r>
            <a:r>
              <a:rPr lang="tr-TR" dirty="0" err="1"/>
              <a:t>disease</a:t>
            </a:r>
            <a:r>
              <a:rPr lang="tr-TR" dirty="0"/>
              <a:t> </a:t>
            </a:r>
            <a:r>
              <a:rPr lang="tr-TR" dirty="0" err="1"/>
              <a:t>states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 err="1"/>
              <a:t>Cortisol</a:t>
            </a:r>
            <a:r>
              <a:rPr lang="tr-TR" dirty="0"/>
              <a:t> is </a:t>
            </a:r>
            <a:r>
              <a:rPr lang="tr-TR" dirty="0" err="1">
                <a:solidFill>
                  <a:srgbClr val="FF0000"/>
                </a:solidFill>
              </a:rPr>
              <a:t>metabolized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liver</a:t>
            </a:r>
            <a:r>
              <a:rPr lang="tr-TR" dirty="0"/>
              <a:t>,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produced</a:t>
            </a:r>
            <a:r>
              <a:rPr lang="tr-TR" dirty="0"/>
              <a:t> </a:t>
            </a:r>
            <a:r>
              <a:rPr lang="tr-TR" dirty="0" err="1"/>
              <a:t>cortisol</a:t>
            </a:r>
            <a:r>
              <a:rPr lang="tr-TR" dirty="0"/>
              <a:t> (1/3) is </a:t>
            </a:r>
            <a:r>
              <a:rPr lang="tr-TR" dirty="0" err="1"/>
              <a:t>excreted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urine</a:t>
            </a:r>
            <a:r>
              <a:rPr lang="tr-TR" dirty="0"/>
              <a:t> as </a:t>
            </a:r>
            <a:r>
              <a:rPr lang="tr-TR" dirty="0" err="1"/>
              <a:t>dihydroxy</a:t>
            </a:r>
            <a:r>
              <a:rPr lang="tr-TR" dirty="0"/>
              <a:t> </a:t>
            </a:r>
            <a:r>
              <a:rPr lang="tr-TR" dirty="0" err="1"/>
              <a:t>ketone</a:t>
            </a:r>
            <a:r>
              <a:rPr lang="tr-TR" dirty="0"/>
              <a:t> </a:t>
            </a:r>
            <a:r>
              <a:rPr lang="tr-TR" dirty="0" err="1"/>
              <a:t>metabolites</a:t>
            </a:r>
            <a:r>
              <a:rPr lang="tr-TR" dirty="0"/>
              <a:t> (</a:t>
            </a:r>
            <a:r>
              <a:rPr lang="tr-TR" dirty="0" err="1"/>
              <a:t>measured</a:t>
            </a:r>
            <a:r>
              <a:rPr lang="tr-TR" dirty="0"/>
              <a:t> as 17-hydroxysteroids)</a:t>
            </a:r>
          </a:p>
          <a:p>
            <a:endParaRPr lang="tr-TR" dirty="0"/>
          </a:p>
          <a:p>
            <a:endParaRPr lang="tr-T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778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40A4BA6D-0CDF-814A-B4ED-0E04EBE42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88" y="425513"/>
            <a:ext cx="3499819" cy="5607934"/>
          </a:xfrm>
        </p:spPr>
        <p:txBody>
          <a:bodyPr>
            <a:noAutofit/>
          </a:bodyPr>
          <a:lstStyle/>
          <a:p>
            <a:endParaRPr lang="tr-TR" sz="1900" dirty="0"/>
          </a:p>
          <a:p>
            <a:pPr marL="0" indent="0">
              <a:buNone/>
            </a:pPr>
            <a:r>
              <a:rPr lang="tr-TR" sz="1900" dirty="0" err="1"/>
              <a:t>Known</a:t>
            </a:r>
            <a:r>
              <a:rPr lang="tr-TR" sz="1900" dirty="0"/>
              <a:t> </a:t>
            </a:r>
            <a:r>
              <a:rPr lang="tr-TR" sz="1900" dirty="0" err="1"/>
              <a:t>effects</a:t>
            </a:r>
            <a:r>
              <a:rPr lang="tr-TR" sz="1900" dirty="0"/>
              <a:t> of </a:t>
            </a:r>
            <a:r>
              <a:rPr lang="tr-TR" sz="1900" dirty="0" err="1"/>
              <a:t>glucocorticoids</a:t>
            </a:r>
            <a:r>
              <a:rPr lang="tr-TR" sz="1900" dirty="0"/>
              <a:t> </a:t>
            </a:r>
            <a:r>
              <a:rPr lang="tr-TR" sz="1900" dirty="0" err="1"/>
              <a:t>are</a:t>
            </a:r>
            <a:r>
              <a:rPr lang="tr-TR" sz="1900" dirty="0"/>
              <a:t>  </a:t>
            </a:r>
            <a:r>
              <a:rPr lang="tr-TR" sz="1900" dirty="0" err="1"/>
              <a:t>mediated</a:t>
            </a:r>
            <a:r>
              <a:rPr lang="tr-TR" sz="1900" dirty="0"/>
              <a:t> </a:t>
            </a:r>
            <a:r>
              <a:rPr lang="tr-TR" sz="1900" dirty="0" err="1"/>
              <a:t>by</a:t>
            </a:r>
            <a:r>
              <a:rPr lang="tr-TR" sz="1900" dirty="0"/>
              <a:t> </a:t>
            </a:r>
            <a:r>
              <a:rPr lang="tr-TR" sz="1900" dirty="0" err="1">
                <a:solidFill>
                  <a:srgbClr val="FF0000"/>
                </a:solidFill>
              </a:rPr>
              <a:t>glucocorticoid</a:t>
            </a:r>
            <a:r>
              <a:rPr lang="tr-TR" sz="1900" dirty="0">
                <a:solidFill>
                  <a:srgbClr val="FF0000"/>
                </a:solidFill>
              </a:rPr>
              <a:t> </a:t>
            </a:r>
            <a:r>
              <a:rPr lang="tr-TR" sz="1900" dirty="0" err="1">
                <a:solidFill>
                  <a:srgbClr val="FF0000"/>
                </a:solidFill>
              </a:rPr>
              <a:t>receptors</a:t>
            </a: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900" dirty="0" err="1">
                <a:solidFill>
                  <a:srgbClr val="FF0000"/>
                </a:solidFill>
              </a:rPr>
              <a:t>Glucocorticoid</a:t>
            </a:r>
            <a:r>
              <a:rPr lang="tr-TR" sz="1900" dirty="0">
                <a:solidFill>
                  <a:srgbClr val="FF0000"/>
                </a:solidFill>
              </a:rPr>
              <a:t> </a:t>
            </a:r>
            <a:r>
              <a:rPr lang="tr-TR" sz="1900" dirty="0" err="1">
                <a:solidFill>
                  <a:srgbClr val="FF0000"/>
                </a:solidFill>
              </a:rPr>
              <a:t>receptors</a:t>
            </a:r>
            <a:r>
              <a:rPr lang="tr-TR" sz="1900" dirty="0">
                <a:solidFill>
                  <a:srgbClr val="FF0000"/>
                </a:solidFill>
              </a:rPr>
              <a:t> (</a:t>
            </a:r>
            <a:r>
              <a:rPr lang="tr-TR" sz="1900" dirty="0" err="1">
                <a:solidFill>
                  <a:srgbClr val="FF0000"/>
                </a:solidFill>
              </a:rPr>
              <a:t>GRs</a:t>
            </a:r>
            <a:r>
              <a:rPr lang="tr-TR" sz="1900" dirty="0">
                <a:solidFill>
                  <a:srgbClr val="FF0000"/>
                </a:solidFill>
              </a:rPr>
              <a:t>) </a:t>
            </a:r>
            <a:r>
              <a:rPr lang="tr-TR" sz="1900" dirty="0"/>
              <a:t>(</a:t>
            </a:r>
            <a:r>
              <a:rPr lang="tr-TR" sz="1900" dirty="0" err="1"/>
              <a:t>members</a:t>
            </a:r>
            <a:r>
              <a:rPr lang="tr-TR" sz="1900" dirty="0"/>
              <a:t> of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superfamily</a:t>
            </a:r>
            <a:r>
              <a:rPr lang="tr-TR" sz="1900" dirty="0"/>
              <a:t> of </a:t>
            </a:r>
            <a:r>
              <a:rPr lang="tr-TR" sz="1900" dirty="0" err="1">
                <a:solidFill>
                  <a:srgbClr val="FF0000"/>
                </a:solidFill>
              </a:rPr>
              <a:t>nuclear</a:t>
            </a:r>
            <a:r>
              <a:rPr lang="tr-TR" sz="1900" dirty="0">
                <a:solidFill>
                  <a:srgbClr val="FF0000"/>
                </a:solidFill>
              </a:rPr>
              <a:t> </a:t>
            </a:r>
            <a:r>
              <a:rPr lang="tr-TR" sz="1900" dirty="0" err="1">
                <a:solidFill>
                  <a:srgbClr val="FF0000"/>
                </a:solidFill>
              </a:rPr>
              <a:t>receptors</a:t>
            </a:r>
            <a:r>
              <a:rPr lang="tr-TR" sz="1900" dirty="0"/>
              <a:t>) </a:t>
            </a:r>
            <a:r>
              <a:rPr lang="tr-TR" sz="1900" dirty="0" err="1"/>
              <a:t>interact</a:t>
            </a:r>
            <a:r>
              <a:rPr lang="tr-TR" sz="1900" dirty="0"/>
              <a:t> </a:t>
            </a:r>
            <a:r>
              <a:rPr lang="tr-TR" sz="1900" dirty="0" err="1"/>
              <a:t>with</a:t>
            </a:r>
            <a:r>
              <a:rPr lang="tr-TR" sz="1900" dirty="0"/>
              <a:t>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promoters</a:t>
            </a:r>
            <a:r>
              <a:rPr lang="tr-TR" sz="1900" dirty="0"/>
              <a:t> of </a:t>
            </a:r>
            <a:r>
              <a:rPr lang="tr-TR" sz="1900" dirty="0" err="1"/>
              <a:t>target</a:t>
            </a:r>
            <a:r>
              <a:rPr lang="tr-TR" sz="1900" dirty="0"/>
              <a:t> </a:t>
            </a:r>
            <a:r>
              <a:rPr lang="tr-TR" sz="1900" dirty="0" err="1"/>
              <a:t>genes</a:t>
            </a:r>
            <a:r>
              <a:rPr lang="tr-TR" sz="1900" dirty="0"/>
              <a:t> (</a:t>
            </a:r>
            <a:r>
              <a:rPr lang="tr-TR" sz="1900" dirty="0" err="1"/>
              <a:t>regulate</a:t>
            </a:r>
            <a:r>
              <a:rPr lang="tr-TR" sz="1900" dirty="0"/>
              <a:t> </a:t>
            </a:r>
            <a:r>
              <a:rPr lang="tr-TR" sz="1900" dirty="0" err="1"/>
              <a:t>the</a:t>
            </a:r>
            <a:r>
              <a:rPr lang="tr-TR" sz="1900" dirty="0"/>
              <a:t> </a:t>
            </a:r>
            <a:r>
              <a:rPr lang="tr-TR" sz="1900" dirty="0" err="1"/>
              <a:t>transcription</a:t>
            </a:r>
            <a:r>
              <a:rPr lang="tr-TR" sz="1900" dirty="0"/>
              <a:t> of </a:t>
            </a:r>
            <a:r>
              <a:rPr lang="tr-TR" sz="1900" dirty="0" err="1"/>
              <a:t>them</a:t>
            </a:r>
            <a:r>
              <a:rPr lang="tr-TR" sz="1900" dirty="0"/>
              <a:t>)</a:t>
            </a: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r-T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1900" dirty="0"/>
              <a:t>  </a:t>
            </a:r>
          </a:p>
        </p:txBody>
      </p:sp>
    </p:spTree>
    <p:extLst>
      <p:ext uri="{BB962C8B-B14F-4D97-AF65-F5344CB8AC3E}">
        <p14:creationId xmlns="" xmlns:p14="http://schemas.microsoft.com/office/powerpoint/2010/main" val="21762113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</TotalTime>
  <Words>3161</Words>
  <Application>Microsoft Office PowerPoint</Application>
  <PresentationFormat>Özel</PresentationFormat>
  <Paragraphs>369</Paragraphs>
  <Slides>47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47</vt:i4>
      </vt:variant>
    </vt:vector>
  </HeadingPairs>
  <TitlesOfParts>
    <vt:vector size="48" baseType="lpstr">
      <vt:lpstr>Ofis Teması</vt:lpstr>
      <vt:lpstr>Adrenocorticostreoids- Adrenocortical Antagonists</vt:lpstr>
      <vt:lpstr>Scopes:</vt:lpstr>
      <vt:lpstr>Content:</vt:lpstr>
      <vt:lpstr>Slayt 4</vt:lpstr>
      <vt:lpstr>ADRENOCORTICOSTEROIDS</vt:lpstr>
      <vt:lpstr>THE NATURAL GLUCOCORTICOIDS:  CORTISOL (HYDROCORTISONE)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SYNTHETIC CORTICOSTEROIDS </vt:lpstr>
      <vt:lpstr>SYNTHETIC CORTICOSTEROIDS </vt:lpstr>
      <vt:lpstr>CLINICAL PHARMACOLOGY</vt:lpstr>
      <vt:lpstr>Slayt 23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CLINICAL PHARMACOLOGY</vt:lpstr>
      <vt:lpstr>Slayt 35</vt:lpstr>
      <vt:lpstr>Slayt 36</vt:lpstr>
      <vt:lpstr>Slayt 37</vt:lpstr>
      <vt:lpstr>Slayt 38</vt:lpstr>
      <vt:lpstr>Slayt 39</vt:lpstr>
      <vt:lpstr>Slayt 40</vt:lpstr>
      <vt:lpstr>Slayt 41</vt:lpstr>
      <vt:lpstr>Slayt 42</vt:lpstr>
      <vt:lpstr>Slayt 43</vt:lpstr>
      <vt:lpstr>Slayt 44</vt:lpstr>
      <vt:lpstr>Slayt 45</vt:lpstr>
      <vt:lpstr>Slayt 46</vt:lpstr>
      <vt:lpstr>Slayt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 Elif Yeşilyurt</dc:creator>
  <cp:lastModifiedBy>ebru</cp:lastModifiedBy>
  <cp:revision>318</cp:revision>
  <dcterms:created xsi:type="dcterms:W3CDTF">2020-02-04T10:12:07Z</dcterms:created>
  <dcterms:modified xsi:type="dcterms:W3CDTF">2020-04-27T07:28:27Z</dcterms:modified>
</cp:coreProperties>
</file>