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3/24/2021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3/24/2021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Tüketicinin korunması </a:t>
            </a:r>
            <a:r>
              <a:rPr lang="tr-TR" dirty="0"/>
              <a:t>Hukuku</a:t>
            </a:r>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a:t>Bazı tüketici sözleşmelerindeki özel koruma önlemleri</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tr-TR" dirty="0" smtClean="0"/>
              <a:t>Mesafeli sözleşmelerde koruma</a:t>
            </a:r>
          </a:p>
          <a:p>
            <a:pPr lvl="1"/>
            <a:r>
              <a:rPr lang="tr-TR" dirty="0" smtClean="0"/>
              <a:t>«</a:t>
            </a:r>
            <a:r>
              <a:rPr lang="en-US" dirty="0" err="1" smtClean="0"/>
              <a:t>Mesafeli</a:t>
            </a:r>
            <a:r>
              <a:rPr lang="en-US" dirty="0" smtClean="0"/>
              <a:t> </a:t>
            </a:r>
            <a:r>
              <a:rPr lang="en-US" dirty="0" err="1"/>
              <a:t>sözleşme</a:t>
            </a:r>
            <a:r>
              <a:rPr lang="en-US" dirty="0"/>
              <a:t>, </a:t>
            </a:r>
            <a:r>
              <a:rPr lang="en-US" dirty="0" err="1"/>
              <a:t>satıcı</a:t>
            </a:r>
            <a:r>
              <a:rPr lang="en-US" dirty="0"/>
              <a:t> </a:t>
            </a:r>
            <a:r>
              <a:rPr lang="en-US" dirty="0" err="1"/>
              <a:t>veya</a:t>
            </a:r>
            <a:r>
              <a:rPr lang="en-US" dirty="0"/>
              <a:t> </a:t>
            </a:r>
            <a:r>
              <a:rPr lang="en-US" dirty="0" err="1"/>
              <a:t>sağlayıcı</a:t>
            </a:r>
            <a:r>
              <a:rPr lang="en-US" dirty="0"/>
              <a:t> </a:t>
            </a:r>
            <a:r>
              <a:rPr lang="en-US" dirty="0" err="1"/>
              <a:t>ile</a:t>
            </a:r>
            <a:r>
              <a:rPr lang="en-US" dirty="0"/>
              <a:t> </a:t>
            </a:r>
            <a:r>
              <a:rPr lang="en-US" dirty="0" err="1"/>
              <a:t>tüketicinin</a:t>
            </a:r>
            <a:r>
              <a:rPr lang="en-US" dirty="0"/>
              <a:t> </a:t>
            </a:r>
            <a:r>
              <a:rPr lang="en-US" dirty="0" err="1"/>
              <a:t>eş</a:t>
            </a:r>
            <a:r>
              <a:rPr lang="en-US" dirty="0"/>
              <a:t> </a:t>
            </a:r>
            <a:r>
              <a:rPr lang="en-US" dirty="0" err="1"/>
              <a:t>zamanlı</a:t>
            </a:r>
            <a:r>
              <a:rPr lang="en-US" dirty="0"/>
              <a:t> </a:t>
            </a:r>
            <a:r>
              <a:rPr lang="en-US" dirty="0" err="1"/>
              <a:t>fiziksel</a:t>
            </a:r>
            <a:r>
              <a:rPr lang="en-US" dirty="0"/>
              <a:t> </a:t>
            </a:r>
            <a:r>
              <a:rPr lang="en-US" dirty="0" err="1"/>
              <a:t>varlığı</a:t>
            </a:r>
            <a:r>
              <a:rPr lang="en-US" dirty="0"/>
              <a:t> </a:t>
            </a:r>
            <a:r>
              <a:rPr lang="en-US" dirty="0" err="1"/>
              <a:t>olmaksızın</a:t>
            </a:r>
            <a:r>
              <a:rPr lang="en-US" dirty="0"/>
              <a:t>, mal </a:t>
            </a:r>
            <a:r>
              <a:rPr lang="en-US" dirty="0" err="1"/>
              <a:t>veya</a:t>
            </a:r>
            <a:r>
              <a:rPr lang="en-US" dirty="0"/>
              <a:t> </a:t>
            </a:r>
            <a:r>
              <a:rPr lang="en-US" dirty="0" err="1"/>
              <a:t>hizmetlerin</a:t>
            </a:r>
            <a:r>
              <a:rPr lang="en-US" dirty="0"/>
              <a:t> </a:t>
            </a:r>
            <a:r>
              <a:rPr lang="en-US" dirty="0" err="1"/>
              <a:t>uzaktan</a:t>
            </a:r>
            <a:r>
              <a:rPr lang="en-US" dirty="0"/>
              <a:t> </a:t>
            </a:r>
            <a:r>
              <a:rPr lang="en-US" dirty="0" err="1"/>
              <a:t>pazarlanmasına</a:t>
            </a:r>
            <a:r>
              <a:rPr lang="en-US" dirty="0"/>
              <a:t> </a:t>
            </a:r>
            <a:r>
              <a:rPr lang="en-US" dirty="0" err="1"/>
              <a:t>yönelik</a:t>
            </a:r>
            <a:r>
              <a:rPr lang="en-US" dirty="0"/>
              <a:t> </a:t>
            </a:r>
            <a:r>
              <a:rPr lang="en-US" dirty="0" err="1"/>
              <a:t>olarak</a:t>
            </a:r>
            <a:r>
              <a:rPr lang="en-US" dirty="0"/>
              <a:t> </a:t>
            </a:r>
            <a:r>
              <a:rPr lang="en-US" dirty="0" err="1"/>
              <a:t>oluşturulmuş</a:t>
            </a:r>
            <a:r>
              <a:rPr lang="en-US" dirty="0"/>
              <a:t> </a:t>
            </a:r>
            <a:r>
              <a:rPr lang="en-US" dirty="0" err="1"/>
              <a:t>bir</a:t>
            </a:r>
            <a:r>
              <a:rPr lang="en-US" dirty="0"/>
              <a:t> </a:t>
            </a:r>
            <a:r>
              <a:rPr lang="en-US" dirty="0" err="1"/>
              <a:t>sistem</a:t>
            </a:r>
            <a:r>
              <a:rPr lang="en-US" dirty="0"/>
              <a:t> </a:t>
            </a:r>
            <a:r>
              <a:rPr lang="en-US" dirty="0" err="1"/>
              <a:t>çerçevesinde</a:t>
            </a:r>
            <a:r>
              <a:rPr lang="en-US" dirty="0"/>
              <a:t>, </a:t>
            </a:r>
            <a:r>
              <a:rPr lang="en-US" dirty="0" err="1"/>
              <a:t>taraflar</a:t>
            </a:r>
            <a:r>
              <a:rPr lang="en-US" dirty="0"/>
              <a:t> </a:t>
            </a:r>
            <a:r>
              <a:rPr lang="en-US" dirty="0" err="1"/>
              <a:t>arasında</a:t>
            </a:r>
            <a:r>
              <a:rPr lang="en-US" dirty="0"/>
              <a:t> </a:t>
            </a:r>
            <a:r>
              <a:rPr lang="en-US" dirty="0" err="1"/>
              <a:t>sözleşmenin</a:t>
            </a:r>
            <a:r>
              <a:rPr lang="en-US" dirty="0"/>
              <a:t> </a:t>
            </a:r>
            <a:r>
              <a:rPr lang="en-US" dirty="0" err="1"/>
              <a:t>kurulduğu</a:t>
            </a:r>
            <a:r>
              <a:rPr lang="en-US" dirty="0"/>
              <a:t> </a:t>
            </a:r>
            <a:r>
              <a:rPr lang="en-US" dirty="0" err="1"/>
              <a:t>ana</a:t>
            </a:r>
            <a:r>
              <a:rPr lang="en-US" dirty="0"/>
              <a:t> </a:t>
            </a:r>
            <a:r>
              <a:rPr lang="en-US" dirty="0" err="1"/>
              <a:t>kadar</a:t>
            </a:r>
            <a:r>
              <a:rPr lang="en-US" dirty="0"/>
              <a:t> </a:t>
            </a:r>
            <a:r>
              <a:rPr lang="en-US" dirty="0" err="1"/>
              <a:t>ve</a:t>
            </a:r>
            <a:r>
              <a:rPr lang="en-US" dirty="0"/>
              <a:t> </a:t>
            </a:r>
            <a:r>
              <a:rPr lang="en-US" dirty="0" err="1"/>
              <a:t>kurulduğu</a:t>
            </a:r>
            <a:r>
              <a:rPr lang="en-US" dirty="0"/>
              <a:t> an da </a:t>
            </a:r>
            <a:r>
              <a:rPr lang="en-US" dirty="0" err="1"/>
              <a:t>dâhil</a:t>
            </a:r>
            <a:r>
              <a:rPr lang="en-US" dirty="0"/>
              <a:t> </a:t>
            </a:r>
            <a:r>
              <a:rPr lang="en-US" dirty="0" err="1"/>
              <a:t>olmak</a:t>
            </a:r>
            <a:r>
              <a:rPr lang="en-US" dirty="0"/>
              <a:t> </a:t>
            </a:r>
            <a:r>
              <a:rPr lang="en-US" dirty="0" err="1"/>
              <a:t>üzere</a:t>
            </a:r>
            <a:r>
              <a:rPr lang="en-US" dirty="0"/>
              <a:t> </a:t>
            </a:r>
            <a:r>
              <a:rPr lang="en-US" dirty="0" err="1"/>
              <a:t>uzaktan</a:t>
            </a:r>
            <a:r>
              <a:rPr lang="en-US" dirty="0"/>
              <a:t> </a:t>
            </a:r>
            <a:r>
              <a:rPr lang="en-US" dirty="0" err="1"/>
              <a:t>iletişim</a:t>
            </a:r>
            <a:r>
              <a:rPr lang="en-US" dirty="0"/>
              <a:t> </a:t>
            </a:r>
            <a:r>
              <a:rPr lang="en-US" dirty="0" err="1"/>
              <a:t>araçlarının</a:t>
            </a:r>
            <a:r>
              <a:rPr lang="en-US" dirty="0"/>
              <a:t> </a:t>
            </a:r>
            <a:r>
              <a:rPr lang="en-US" dirty="0" err="1"/>
              <a:t>kullanılması</a:t>
            </a:r>
            <a:r>
              <a:rPr lang="en-US" dirty="0"/>
              <a:t> </a:t>
            </a:r>
            <a:r>
              <a:rPr lang="en-US" dirty="0" err="1"/>
              <a:t>suretiyle</a:t>
            </a:r>
            <a:r>
              <a:rPr lang="en-US" dirty="0"/>
              <a:t> </a:t>
            </a:r>
            <a:r>
              <a:rPr lang="en-US" dirty="0" err="1"/>
              <a:t>kurulan</a:t>
            </a:r>
            <a:r>
              <a:rPr lang="en-US" dirty="0"/>
              <a:t> </a:t>
            </a:r>
            <a:r>
              <a:rPr lang="en-US" dirty="0" err="1"/>
              <a:t>sözleşmelerdir</a:t>
            </a:r>
            <a:r>
              <a:rPr lang="en-US" dirty="0" smtClean="0"/>
              <a:t>.</a:t>
            </a:r>
            <a:r>
              <a:rPr lang="tr-TR" dirty="0" smtClean="0"/>
              <a:t>» (TKHK m. 48/1)</a:t>
            </a:r>
          </a:p>
          <a:p>
            <a:pPr lvl="1"/>
            <a:r>
              <a:rPr lang="tr-TR" dirty="0"/>
              <a:t>Mesafeli </a:t>
            </a:r>
            <a:r>
              <a:rPr lang="tr-TR" dirty="0" smtClean="0"/>
              <a:t>sözleşmelerin riskleri ve olumsuz yanları</a:t>
            </a:r>
          </a:p>
          <a:p>
            <a:pPr lvl="1"/>
            <a:r>
              <a:rPr lang="tr-TR" dirty="0"/>
              <a:t>Mesafeli </a:t>
            </a:r>
            <a:r>
              <a:rPr lang="tr-TR" dirty="0" smtClean="0"/>
              <a:t>sözleşmelerde aydınlatma yükümlülüğü</a:t>
            </a:r>
          </a:p>
          <a:p>
            <a:pPr lvl="1"/>
            <a:r>
              <a:rPr lang="tr-TR" dirty="0" smtClean="0"/>
              <a:t>Satıcı veya sağlayıcının edimi yerine getirme süresi</a:t>
            </a:r>
            <a:endParaRPr lang="en-US" dirty="0"/>
          </a:p>
        </p:txBody>
      </p:sp>
    </p:spTree>
    <p:extLst>
      <p:ext uri="{BB962C8B-B14F-4D97-AF65-F5344CB8AC3E}">
        <p14:creationId xmlns:p14="http://schemas.microsoft.com/office/powerpoint/2010/main" val="841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normAutofit/>
          </a:bodyPr>
          <a:lstStyle/>
          <a:p>
            <a:r>
              <a:rPr lang="tr-TR" dirty="0"/>
              <a:t>Mesafeli sözleşmelerde </a:t>
            </a:r>
            <a:r>
              <a:rPr lang="tr-TR" dirty="0" smtClean="0"/>
              <a:t>koruma</a:t>
            </a:r>
            <a:r>
              <a:rPr lang="tr-TR" dirty="0"/>
              <a:t> </a:t>
            </a:r>
            <a:r>
              <a:rPr lang="tr-TR" dirty="0" smtClean="0"/>
              <a:t>(devam)</a:t>
            </a:r>
          </a:p>
          <a:p>
            <a:pPr lvl="1"/>
            <a:r>
              <a:rPr lang="tr-TR" dirty="0" smtClean="0"/>
              <a:t>Cayma hakkı</a:t>
            </a:r>
          </a:p>
          <a:p>
            <a:pPr lvl="2"/>
            <a:r>
              <a:rPr lang="tr-TR" dirty="0"/>
              <a:t>Tüketici, on dört gün içinde herhangi bir gerekçe göstermeksizin ve cezai şart ödemeksizin sözleşmeden cayma hakkına sahiptir. Cayma hakkının kullanıldığına dair bildirimin bu süre içinde satıcı veya sağlayıcıya yöneltilmiş olması yeterlidir. Satıcı veya sağlayıcı, cayma hakkı konusunda tüketicinin bilgilendirildiğini ispat etmekle yükümlüdür. Tüketici, cayma hakkı konusunda gerektiği şekilde bilgilendirilmezse, cayma hakkını kullanmak için on dört günlük süreyle bağlı değildir. Her hâlükârda bu süre cayma süresinin bittiği tarihten itibaren bir yıl sonra sona erer. Tüketici, cayma hakkı süresi içinde malın mutat kullanımı sebebiyle meydana gelen değişiklik ve bozulmalardan sorumlu değildir</a:t>
            </a:r>
            <a:r>
              <a:rPr lang="tr-TR" dirty="0" smtClean="0"/>
              <a:t>. (TKHK m. 48/4)</a:t>
            </a:r>
            <a:endParaRPr lang="tr-TR" dirty="0"/>
          </a:p>
        </p:txBody>
      </p:sp>
    </p:spTree>
    <p:extLst>
      <p:ext uri="{BB962C8B-B14F-4D97-AF65-F5344CB8AC3E}">
        <p14:creationId xmlns:p14="http://schemas.microsoft.com/office/powerpoint/2010/main" val="950976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a:xfrm>
            <a:off x="1451579" y="2015732"/>
            <a:ext cx="9603275" cy="3901742"/>
          </a:xfrm>
        </p:spPr>
        <p:txBody>
          <a:bodyPr/>
          <a:lstStyle/>
          <a:p>
            <a:r>
              <a:rPr lang="tr-TR" dirty="0"/>
              <a:t>Mesafeli sözleşmelerde koruma (devam)</a:t>
            </a:r>
          </a:p>
          <a:p>
            <a:pPr lvl="1"/>
            <a:r>
              <a:rPr lang="tr-TR" dirty="0" smtClean="0"/>
              <a:t>Satıcı veya sağlayıcı adına aracılık edenlerin sorumluluğu</a:t>
            </a:r>
          </a:p>
          <a:p>
            <a:pPr lvl="1"/>
            <a:r>
              <a:rPr lang="tr-TR" dirty="0" smtClean="0"/>
              <a:t>Elektronik Ticaretin Düzenlenmesi Hakkında Kanun</a:t>
            </a:r>
          </a:p>
          <a:p>
            <a:r>
              <a:rPr lang="tr-TR" dirty="0" smtClean="0"/>
              <a:t>Finansal hizmetlere ilişkin mesafeli sözleşmelerde koruma</a:t>
            </a:r>
          </a:p>
          <a:p>
            <a:pPr lvl="1"/>
            <a:r>
              <a:rPr lang="tr-TR" dirty="0" smtClean="0"/>
              <a:t>«Finansal </a:t>
            </a:r>
            <a:r>
              <a:rPr lang="tr-TR" dirty="0"/>
              <a:t>hizmetler, her türlü banka hizmeti, kredi, sigorta, bireysel emeklilik, yatırım ve ödeme ile ilgili hizmetleri ifade eder. Finansal hizmetlere ilişkin mesafeli sözleşme, finansal hizmetlerin uzaktan pazarlanmasına yönelik olarak oluşturulmuş bir sistem çerçevesinde, sağlayıcı ile tüketici arasında uzaktan iletişim araçlarının kullanılması suretiyle kurulan sözleşmelerdir</a:t>
            </a:r>
            <a:r>
              <a:rPr lang="tr-TR" dirty="0" smtClean="0"/>
              <a:t>.» (TKHK m. 49/1)</a:t>
            </a:r>
          </a:p>
        </p:txBody>
      </p:sp>
    </p:spTree>
    <p:extLst>
      <p:ext uri="{BB962C8B-B14F-4D97-AF65-F5344CB8AC3E}">
        <p14:creationId xmlns:p14="http://schemas.microsoft.com/office/powerpoint/2010/main" val="3433795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a:xfrm>
            <a:off x="1451579" y="2015732"/>
            <a:ext cx="9603275" cy="4071559"/>
          </a:xfrm>
        </p:spPr>
        <p:txBody>
          <a:bodyPr>
            <a:normAutofit/>
          </a:bodyPr>
          <a:lstStyle/>
          <a:p>
            <a:r>
              <a:rPr lang="tr-TR" dirty="0"/>
              <a:t>Finansal hizmetlere ilişkin mesafeli sözleşmelerde </a:t>
            </a:r>
            <a:r>
              <a:rPr lang="tr-TR" dirty="0" smtClean="0"/>
              <a:t>koruma (devam)</a:t>
            </a:r>
          </a:p>
          <a:p>
            <a:pPr lvl="1"/>
            <a:r>
              <a:rPr lang="tr-TR" dirty="0" smtClean="0"/>
              <a:t>Aydınlatma yükümlülüğü</a:t>
            </a:r>
          </a:p>
          <a:p>
            <a:pPr lvl="1"/>
            <a:r>
              <a:rPr lang="tr-TR" dirty="0" smtClean="0"/>
              <a:t>Sözleşme metninin bir örneğinin tüketiciye verilmesi zorunluluğu</a:t>
            </a:r>
          </a:p>
          <a:p>
            <a:pPr lvl="1"/>
            <a:r>
              <a:rPr lang="tr-TR" dirty="0" smtClean="0"/>
              <a:t>Tüketicinin cayma hakkı</a:t>
            </a:r>
          </a:p>
          <a:p>
            <a:pPr lvl="2"/>
            <a:r>
              <a:rPr lang="tr-TR" dirty="0" smtClean="0"/>
              <a:t>«Tüketici</a:t>
            </a:r>
            <a:r>
              <a:rPr lang="tr-TR" dirty="0"/>
              <a:t>, finansal hizmetlere ilişkin mesafeli sözleşmelerden on dört gün içinde herhangi bir gerekçe göstermeksizin ve cezai şart ödemeksizin cayma hakkına sahiptir. Cayma hakkının kullanıldığına dair bildirimin bu süre içinde sağlayıcıya yöneltilmiş olması yeterlidir. Sağlayıcı, cayma hakkı konusunda tüketicinin bilgilendirildiğini ispatla yükümlüdür. Sigorta sözleşmelerine ve bireysel emekliliğe ilişkin sözleşmelerde ise cayma süresi hakkında diğer mevzuatta yer alan tüketici lehine olan hükümler uygulanır</a:t>
            </a:r>
            <a:r>
              <a:rPr lang="tr-TR" dirty="0" smtClean="0"/>
              <a:t>.» (TKHK m. 49/5)</a:t>
            </a:r>
          </a:p>
          <a:p>
            <a:pPr lvl="1"/>
            <a:r>
              <a:rPr lang="tr-TR" dirty="0" smtClean="0"/>
              <a:t>Tüketicinin sözleşmeyi sona erdirmesi</a:t>
            </a:r>
            <a:endParaRPr lang="tr-TR" dirty="0"/>
          </a:p>
          <a:p>
            <a:endParaRPr lang="en-US" dirty="0"/>
          </a:p>
        </p:txBody>
      </p:sp>
    </p:spTree>
    <p:extLst>
      <p:ext uri="{BB962C8B-B14F-4D97-AF65-F5344CB8AC3E}">
        <p14:creationId xmlns:p14="http://schemas.microsoft.com/office/powerpoint/2010/main" val="3353862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p:txBody>
          <a:bodyPr/>
          <a:lstStyle/>
          <a:p>
            <a:r>
              <a:rPr lang="en-US" dirty="0" err="1"/>
              <a:t>Devre</a:t>
            </a:r>
            <a:r>
              <a:rPr lang="en-US" dirty="0"/>
              <a:t> </a:t>
            </a:r>
            <a:r>
              <a:rPr lang="en-US" dirty="0" err="1"/>
              <a:t>tatil</a:t>
            </a:r>
            <a:r>
              <a:rPr lang="en-US" dirty="0"/>
              <a:t> </a:t>
            </a:r>
            <a:r>
              <a:rPr lang="en-US" dirty="0" err="1"/>
              <a:t>ve</a:t>
            </a:r>
            <a:r>
              <a:rPr lang="en-US" dirty="0"/>
              <a:t> </a:t>
            </a:r>
            <a:r>
              <a:rPr lang="en-US" dirty="0" err="1"/>
              <a:t>uzun</a:t>
            </a:r>
            <a:r>
              <a:rPr lang="en-US" dirty="0"/>
              <a:t> </a:t>
            </a:r>
            <a:r>
              <a:rPr lang="en-US" dirty="0" err="1"/>
              <a:t>süreli</a:t>
            </a:r>
            <a:r>
              <a:rPr lang="en-US" dirty="0"/>
              <a:t> </a:t>
            </a:r>
            <a:r>
              <a:rPr lang="en-US" dirty="0" err="1"/>
              <a:t>tatil</a:t>
            </a:r>
            <a:r>
              <a:rPr lang="en-US" dirty="0"/>
              <a:t> </a:t>
            </a:r>
            <a:r>
              <a:rPr lang="en-US" dirty="0" err="1"/>
              <a:t>hizmeti</a:t>
            </a:r>
            <a:r>
              <a:rPr lang="en-US" dirty="0"/>
              <a:t> </a:t>
            </a:r>
            <a:r>
              <a:rPr lang="en-US" dirty="0" err="1" smtClean="0"/>
              <a:t>sözleşmeleri</a:t>
            </a:r>
            <a:r>
              <a:rPr lang="tr-TR" dirty="0" err="1" smtClean="0"/>
              <a:t>nde</a:t>
            </a:r>
            <a:r>
              <a:rPr lang="tr-TR" dirty="0" smtClean="0"/>
              <a:t> koruma</a:t>
            </a:r>
          </a:p>
          <a:p>
            <a:pPr lvl="1"/>
            <a:r>
              <a:rPr lang="tr-TR" dirty="0" smtClean="0"/>
              <a:t>«</a:t>
            </a:r>
            <a:r>
              <a:rPr lang="en-US" dirty="0" err="1" smtClean="0"/>
              <a:t>Devre</a:t>
            </a:r>
            <a:r>
              <a:rPr lang="en-US" dirty="0" smtClean="0"/>
              <a:t> </a:t>
            </a:r>
            <a:r>
              <a:rPr lang="en-US" dirty="0" err="1"/>
              <a:t>tatil</a:t>
            </a:r>
            <a:r>
              <a:rPr lang="en-US" dirty="0"/>
              <a:t> </a:t>
            </a:r>
            <a:r>
              <a:rPr lang="en-US" dirty="0" err="1"/>
              <a:t>sözleşmesi</a:t>
            </a:r>
            <a:r>
              <a:rPr lang="en-US" dirty="0"/>
              <a:t>, </a:t>
            </a:r>
            <a:r>
              <a:rPr lang="en-US" dirty="0" err="1"/>
              <a:t>bir</a:t>
            </a:r>
            <a:r>
              <a:rPr lang="en-US" dirty="0"/>
              <a:t> </a:t>
            </a:r>
            <a:r>
              <a:rPr lang="en-US" dirty="0" err="1"/>
              <a:t>yıldan</a:t>
            </a:r>
            <a:r>
              <a:rPr lang="en-US" dirty="0"/>
              <a:t> </a:t>
            </a:r>
            <a:r>
              <a:rPr lang="en-US" dirty="0" err="1"/>
              <a:t>uzun</a:t>
            </a:r>
            <a:r>
              <a:rPr lang="en-US" dirty="0"/>
              <a:t> </a:t>
            </a:r>
            <a:r>
              <a:rPr lang="en-US" dirty="0" err="1"/>
              <a:t>süre</a:t>
            </a:r>
            <a:r>
              <a:rPr lang="en-US" dirty="0"/>
              <a:t> </a:t>
            </a:r>
            <a:r>
              <a:rPr lang="en-US" dirty="0" err="1"/>
              <a:t>için</a:t>
            </a:r>
            <a:r>
              <a:rPr lang="en-US" dirty="0"/>
              <a:t> </a:t>
            </a:r>
            <a:r>
              <a:rPr lang="en-US" dirty="0" err="1"/>
              <a:t>kurulan</a:t>
            </a:r>
            <a:r>
              <a:rPr lang="en-US" dirty="0"/>
              <a:t> </a:t>
            </a:r>
            <a:r>
              <a:rPr lang="en-US" dirty="0" err="1"/>
              <a:t>ve</a:t>
            </a:r>
            <a:r>
              <a:rPr lang="en-US" dirty="0"/>
              <a:t> </a:t>
            </a:r>
            <a:r>
              <a:rPr lang="en-US" dirty="0" err="1"/>
              <a:t>tüketiciye</a:t>
            </a:r>
            <a:r>
              <a:rPr lang="en-US" dirty="0"/>
              <a:t> </a:t>
            </a:r>
            <a:r>
              <a:rPr lang="en-US" dirty="0" err="1"/>
              <a:t>bu</a:t>
            </a:r>
            <a:r>
              <a:rPr lang="en-US" dirty="0"/>
              <a:t> </a:t>
            </a:r>
            <a:r>
              <a:rPr lang="en-US" dirty="0" err="1"/>
              <a:t>süre</a:t>
            </a:r>
            <a:r>
              <a:rPr lang="en-US" dirty="0"/>
              <a:t> </a:t>
            </a:r>
            <a:r>
              <a:rPr lang="en-US" dirty="0" err="1"/>
              <a:t>zarfında</a:t>
            </a:r>
            <a:r>
              <a:rPr lang="en-US" dirty="0"/>
              <a:t> </a:t>
            </a:r>
            <a:r>
              <a:rPr lang="en-US" dirty="0" err="1"/>
              <a:t>birden</a:t>
            </a:r>
            <a:r>
              <a:rPr lang="en-US" dirty="0"/>
              <a:t> </a:t>
            </a:r>
            <a:r>
              <a:rPr lang="en-US" dirty="0" err="1"/>
              <a:t>fazla</a:t>
            </a:r>
            <a:r>
              <a:rPr lang="en-US" dirty="0"/>
              <a:t> </a:t>
            </a:r>
            <a:r>
              <a:rPr lang="en-US" dirty="0" err="1"/>
              <a:t>dönem</a:t>
            </a:r>
            <a:r>
              <a:rPr lang="en-US" dirty="0"/>
              <a:t> </a:t>
            </a:r>
            <a:r>
              <a:rPr lang="en-US" dirty="0" err="1"/>
              <a:t>için</a:t>
            </a:r>
            <a:r>
              <a:rPr lang="en-US" dirty="0"/>
              <a:t> </a:t>
            </a:r>
            <a:r>
              <a:rPr lang="en-US" dirty="0" err="1"/>
              <a:t>bir</a:t>
            </a:r>
            <a:r>
              <a:rPr lang="en-US" dirty="0"/>
              <a:t> </a:t>
            </a:r>
            <a:r>
              <a:rPr lang="en-US" dirty="0" err="1"/>
              <a:t>veya</a:t>
            </a:r>
            <a:r>
              <a:rPr lang="en-US" dirty="0"/>
              <a:t> </a:t>
            </a:r>
            <a:r>
              <a:rPr lang="en-US" dirty="0" err="1"/>
              <a:t>daha</a:t>
            </a:r>
            <a:r>
              <a:rPr lang="en-US" dirty="0"/>
              <a:t> </a:t>
            </a:r>
            <a:r>
              <a:rPr lang="en-US" dirty="0" err="1"/>
              <a:t>fazla</a:t>
            </a:r>
            <a:r>
              <a:rPr lang="en-US" dirty="0"/>
              <a:t> </a:t>
            </a:r>
            <a:r>
              <a:rPr lang="en-US" dirty="0" err="1"/>
              <a:t>sayıda</a:t>
            </a:r>
            <a:r>
              <a:rPr lang="en-US" dirty="0"/>
              <a:t> </a:t>
            </a:r>
            <a:r>
              <a:rPr lang="en-US" dirty="0" err="1"/>
              <a:t>gecelik</a:t>
            </a:r>
            <a:r>
              <a:rPr lang="en-US" dirty="0"/>
              <a:t> </a:t>
            </a:r>
            <a:r>
              <a:rPr lang="en-US" dirty="0" err="1"/>
              <a:t>konaklama</a:t>
            </a:r>
            <a:r>
              <a:rPr lang="en-US" dirty="0"/>
              <a:t> </a:t>
            </a:r>
            <a:r>
              <a:rPr lang="en-US" dirty="0" err="1"/>
              <a:t>imkânı</a:t>
            </a:r>
            <a:r>
              <a:rPr lang="en-US" dirty="0"/>
              <a:t> </a:t>
            </a:r>
            <a:r>
              <a:rPr lang="en-US" dirty="0" err="1"/>
              <a:t>veren</a:t>
            </a:r>
            <a:r>
              <a:rPr lang="en-US" dirty="0"/>
              <a:t> </a:t>
            </a:r>
            <a:r>
              <a:rPr lang="en-US" dirty="0" err="1"/>
              <a:t>sözleşmelerdir</a:t>
            </a:r>
            <a:r>
              <a:rPr lang="en-US" dirty="0" smtClean="0"/>
              <a:t>.</a:t>
            </a:r>
            <a:r>
              <a:rPr lang="tr-TR" dirty="0" smtClean="0"/>
              <a:t>» (TKHK m. 50/1)</a:t>
            </a:r>
          </a:p>
          <a:p>
            <a:pPr lvl="1"/>
            <a:r>
              <a:rPr lang="tr-TR" dirty="0" smtClean="0"/>
              <a:t>«</a:t>
            </a:r>
            <a:r>
              <a:rPr lang="en-US" dirty="0" err="1" smtClean="0"/>
              <a:t>Uzun</a:t>
            </a:r>
            <a:r>
              <a:rPr lang="en-US" dirty="0" smtClean="0"/>
              <a:t> </a:t>
            </a:r>
            <a:r>
              <a:rPr lang="en-US" dirty="0" err="1"/>
              <a:t>süreli</a:t>
            </a:r>
            <a:r>
              <a:rPr lang="en-US" dirty="0"/>
              <a:t> </a:t>
            </a:r>
            <a:r>
              <a:rPr lang="en-US" dirty="0" err="1"/>
              <a:t>tatil</a:t>
            </a:r>
            <a:r>
              <a:rPr lang="en-US" dirty="0"/>
              <a:t> </a:t>
            </a:r>
            <a:r>
              <a:rPr lang="en-US" dirty="0" err="1"/>
              <a:t>hizmeti</a:t>
            </a:r>
            <a:r>
              <a:rPr lang="en-US" dirty="0"/>
              <a:t> </a:t>
            </a:r>
            <a:r>
              <a:rPr lang="en-US" dirty="0" err="1"/>
              <a:t>sözleşmesi</a:t>
            </a:r>
            <a:r>
              <a:rPr lang="en-US" dirty="0"/>
              <a:t>, </a:t>
            </a:r>
            <a:r>
              <a:rPr lang="en-US" dirty="0" err="1"/>
              <a:t>bir</a:t>
            </a:r>
            <a:r>
              <a:rPr lang="en-US" dirty="0"/>
              <a:t> </a:t>
            </a:r>
            <a:r>
              <a:rPr lang="en-US" dirty="0" err="1"/>
              <a:t>yıldan</a:t>
            </a:r>
            <a:r>
              <a:rPr lang="en-US" dirty="0"/>
              <a:t> </a:t>
            </a:r>
            <a:r>
              <a:rPr lang="en-US" dirty="0" err="1"/>
              <a:t>uzun</a:t>
            </a:r>
            <a:r>
              <a:rPr lang="en-US" dirty="0"/>
              <a:t> </a:t>
            </a:r>
            <a:r>
              <a:rPr lang="en-US" dirty="0" err="1"/>
              <a:t>süre</a:t>
            </a:r>
            <a:r>
              <a:rPr lang="en-US" dirty="0"/>
              <a:t> </a:t>
            </a:r>
            <a:r>
              <a:rPr lang="en-US" dirty="0" err="1"/>
              <a:t>için</a:t>
            </a:r>
            <a:r>
              <a:rPr lang="en-US" dirty="0"/>
              <a:t> </a:t>
            </a:r>
            <a:r>
              <a:rPr lang="en-US" dirty="0" err="1"/>
              <a:t>kurulan</a:t>
            </a:r>
            <a:r>
              <a:rPr lang="en-US" dirty="0"/>
              <a:t> </a:t>
            </a:r>
            <a:r>
              <a:rPr lang="en-US" dirty="0" err="1"/>
              <a:t>ve</a:t>
            </a:r>
            <a:r>
              <a:rPr lang="en-US" dirty="0"/>
              <a:t> </a:t>
            </a:r>
            <a:r>
              <a:rPr lang="en-US" dirty="0" err="1"/>
              <a:t>tüketiciye</a:t>
            </a:r>
            <a:r>
              <a:rPr lang="en-US" dirty="0"/>
              <a:t>, </a:t>
            </a:r>
            <a:r>
              <a:rPr lang="en-US" dirty="0" err="1"/>
              <a:t>belirlenen</a:t>
            </a:r>
            <a:r>
              <a:rPr lang="en-US" dirty="0"/>
              <a:t> </a:t>
            </a:r>
            <a:r>
              <a:rPr lang="en-US" dirty="0" err="1"/>
              <a:t>süre</a:t>
            </a:r>
            <a:r>
              <a:rPr lang="en-US" dirty="0"/>
              <a:t> </a:t>
            </a:r>
            <a:r>
              <a:rPr lang="en-US" dirty="0" err="1"/>
              <a:t>zarfında</a:t>
            </a:r>
            <a:r>
              <a:rPr lang="en-US" dirty="0"/>
              <a:t> </a:t>
            </a:r>
            <a:r>
              <a:rPr lang="en-US" dirty="0" err="1"/>
              <a:t>konaklamaya</a:t>
            </a:r>
            <a:r>
              <a:rPr lang="en-US" dirty="0"/>
              <a:t> </a:t>
            </a:r>
            <a:r>
              <a:rPr lang="en-US" dirty="0" err="1"/>
              <a:t>veya</a:t>
            </a:r>
            <a:r>
              <a:rPr lang="en-US" dirty="0"/>
              <a:t> </a:t>
            </a:r>
            <a:r>
              <a:rPr lang="en-US" dirty="0" err="1"/>
              <a:t>konaklama</a:t>
            </a:r>
            <a:r>
              <a:rPr lang="en-US" dirty="0"/>
              <a:t> </a:t>
            </a:r>
            <a:r>
              <a:rPr lang="en-US" dirty="0" err="1"/>
              <a:t>ile</a:t>
            </a:r>
            <a:r>
              <a:rPr lang="en-US" dirty="0"/>
              <a:t> </a:t>
            </a:r>
            <a:r>
              <a:rPr lang="en-US" dirty="0" err="1"/>
              <a:t>birlikte</a:t>
            </a:r>
            <a:r>
              <a:rPr lang="en-US" dirty="0"/>
              <a:t> </a:t>
            </a:r>
            <a:r>
              <a:rPr lang="en-US" dirty="0" err="1"/>
              <a:t>seyahat</a:t>
            </a:r>
            <a:r>
              <a:rPr lang="en-US" dirty="0"/>
              <a:t> </a:t>
            </a:r>
            <a:r>
              <a:rPr lang="en-US" dirty="0" err="1"/>
              <a:t>ya</a:t>
            </a:r>
            <a:r>
              <a:rPr lang="en-US" dirty="0"/>
              <a:t> da </a:t>
            </a:r>
            <a:r>
              <a:rPr lang="en-US" dirty="0" err="1"/>
              <a:t>diğer</a:t>
            </a:r>
            <a:r>
              <a:rPr lang="en-US" dirty="0"/>
              <a:t> </a:t>
            </a:r>
            <a:r>
              <a:rPr lang="en-US" dirty="0" err="1"/>
              <a:t>hizmetlerin</a:t>
            </a:r>
            <a:r>
              <a:rPr lang="en-US" dirty="0"/>
              <a:t> </a:t>
            </a:r>
            <a:r>
              <a:rPr lang="en-US" dirty="0" err="1"/>
              <a:t>beraber</a:t>
            </a:r>
            <a:r>
              <a:rPr lang="en-US" dirty="0"/>
              <a:t> </a:t>
            </a:r>
            <a:r>
              <a:rPr lang="en-US" dirty="0" err="1"/>
              <a:t>sunulduğu</a:t>
            </a:r>
            <a:r>
              <a:rPr lang="en-US" dirty="0"/>
              <a:t> </a:t>
            </a:r>
            <a:r>
              <a:rPr lang="en-US" dirty="0" err="1"/>
              <a:t>durumlara</a:t>
            </a:r>
            <a:r>
              <a:rPr lang="en-US" dirty="0"/>
              <a:t> </a:t>
            </a:r>
            <a:r>
              <a:rPr lang="en-US" dirty="0" err="1"/>
              <a:t>ilişkin</a:t>
            </a:r>
            <a:r>
              <a:rPr lang="en-US" dirty="0"/>
              <a:t> </a:t>
            </a:r>
            <a:r>
              <a:rPr lang="en-US" dirty="0" err="1"/>
              <a:t>indirim</a:t>
            </a:r>
            <a:r>
              <a:rPr lang="en-US" dirty="0"/>
              <a:t> </a:t>
            </a:r>
            <a:r>
              <a:rPr lang="en-US" dirty="0" err="1"/>
              <a:t>yahut</a:t>
            </a:r>
            <a:r>
              <a:rPr lang="en-US" dirty="0"/>
              <a:t> </a:t>
            </a:r>
            <a:r>
              <a:rPr lang="en-US" dirty="0" err="1"/>
              <a:t>diğer</a:t>
            </a:r>
            <a:r>
              <a:rPr lang="en-US" dirty="0"/>
              <a:t> </a:t>
            </a:r>
            <a:r>
              <a:rPr lang="en-US" dirty="0" err="1"/>
              <a:t>menfaatlerden</a:t>
            </a:r>
            <a:r>
              <a:rPr lang="en-US" dirty="0"/>
              <a:t> </a:t>
            </a:r>
            <a:r>
              <a:rPr lang="en-US" dirty="0" err="1"/>
              <a:t>faydalanma</a:t>
            </a:r>
            <a:r>
              <a:rPr lang="en-US" dirty="0"/>
              <a:t> </a:t>
            </a:r>
            <a:r>
              <a:rPr lang="en-US" dirty="0" err="1"/>
              <a:t>hakkı</a:t>
            </a:r>
            <a:r>
              <a:rPr lang="en-US" dirty="0"/>
              <a:t> </a:t>
            </a:r>
            <a:r>
              <a:rPr lang="en-US" dirty="0" err="1"/>
              <a:t>verilen</a:t>
            </a:r>
            <a:r>
              <a:rPr lang="en-US" dirty="0"/>
              <a:t> </a:t>
            </a:r>
            <a:r>
              <a:rPr lang="en-US" dirty="0" err="1"/>
              <a:t>sözleşmelerdir</a:t>
            </a:r>
            <a:r>
              <a:rPr lang="en-US" dirty="0" smtClean="0"/>
              <a:t>.</a:t>
            </a:r>
            <a:r>
              <a:rPr lang="tr-TR" dirty="0" smtClean="0"/>
              <a:t>» </a:t>
            </a:r>
            <a:r>
              <a:rPr lang="tr-TR" dirty="0"/>
              <a:t>(TKHK m. </a:t>
            </a:r>
            <a:r>
              <a:rPr lang="tr-TR" dirty="0" smtClean="0"/>
              <a:t>50/3)</a:t>
            </a:r>
            <a:endParaRPr lang="en-US" dirty="0"/>
          </a:p>
        </p:txBody>
      </p:sp>
    </p:spTree>
    <p:extLst>
      <p:ext uri="{BB962C8B-B14F-4D97-AF65-F5344CB8AC3E}">
        <p14:creationId xmlns:p14="http://schemas.microsoft.com/office/powerpoint/2010/main" val="145946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a:xfrm>
            <a:off x="1451579" y="2015732"/>
            <a:ext cx="9603275" cy="3914805"/>
          </a:xfrm>
        </p:spPr>
        <p:txBody>
          <a:bodyPr>
            <a:normAutofit lnSpcReduction="10000"/>
          </a:bodyPr>
          <a:lstStyle/>
          <a:p>
            <a:r>
              <a:rPr lang="en-US" dirty="0" err="1"/>
              <a:t>Devre</a:t>
            </a:r>
            <a:r>
              <a:rPr lang="en-US" dirty="0"/>
              <a:t> </a:t>
            </a:r>
            <a:r>
              <a:rPr lang="en-US" dirty="0" err="1"/>
              <a:t>tatil</a:t>
            </a:r>
            <a:r>
              <a:rPr lang="en-US" dirty="0"/>
              <a:t> </a:t>
            </a:r>
            <a:r>
              <a:rPr lang="en-US" dirty="0" err="1"/>
              <a:t>ve</a:t>
            </a:r>
            <a:r>
              <a:rPr lang="en-US" dirty="0"/>
              <a:t> </a:t>
            </a:r>
            <a:r>
              <a:rPr lang="en-US" dirty="0" err="1"/>
              <a:t>uzun</a:t>
            </a:r>
            <a:r>
              <a:rPr lang="en-US" dirty="0"/>
              <a:t> </a:t>
            </a:r>
            <a:r>
              <a:rPr lang="en-US" dirty="0" err="1"/>
              <a:t>süreli</a:t>
            </a:r>
            <a:r>
              <a:rPr lang="en-US" dirty="0"/>
              <a:t> </a:t>
            </a:r>
            <a:r>
              <a:rPr lang="en-US" dirty="0" err="1"/>
              <a:t>tatil</a:t>
            </a:r>
            <a:r>
              <a:rPr lang="en-US" dirty="0"/>
              <a:t> </a:t>
            </a:r>
            <a:r>
              <a:rPr lang="en-US" dirty="0" err="1"/>
              <a:t>hizmeti</a:t>
            </a:r>
            <a:r>
              <a:rPr lang="en-US" dirty="0"/>
              <a:t> </a:t>
            </a:r>
            <a:r>
              <a:rPr lang="en-US" dirty="0" err="1"/>
              <a:t>sözleşmeleri</a:t>
            </a:r>
            <a:r>
              <a:rPr lang="tr-TR" dirty="0" err="1"/>
              <a:t>nde</a:t>
            </a:r>
            <a:r>
              <a:rPr lang="tr-TR" dirty="0"/>
              <a:t> </a:t>
            </a:r>
            <a:r>
              <a:rPr lang="tr-TR" dirty="0" smtClean="0"/>
              <a:t>koruma (devam)</a:t>
            </a:r>
          </a:p>
          <a:p>
            <a:pPr lvl="1"/>
            <a:r>
              <a:rPr lang="tr-TR" dirty="0" smtClean="0"/>
              <a:t>Devre tatil sözleşmelerinin konusu</a:t>
            </a:r>
          </a:p>
          <a:p>
            <a:pPr lvl="1"/>
            <a:r>
              <a:rPr lang="tr-TR" dirty="0" smtClean="0"/>
              <a:t>Devre mülk sözleşmesi</a:t>
            </a:r>
          </a:p>
          <a:p>
            <a:pPr lvl="1"/>
            <a:r>
              <a:rPr lang="tr-TR" dirty="0" smtClean="0"/>
              <a:t>Değişim sözleşmeleri ve yeniden satış sözleşmeleri</a:t>
            </a:r>
          </a:p>
          <a:p>
            <a:pPr lvl="1"/>
            <a:r>
              <a:rPr lang="tr-TR" dirty="0" smtClean="0"/>
              <a:t>Aydınlatma yükümlülüğü</a:t>
            </a:r>
          </a:p>
          <a:p>
            <a:pPr lvl="1"/>
            <a:r>
              <a:rPr lang="tr-TR" dirty="0" smtClean="0"/>
              <a:t>Şekil zorunluluğu</a:t>
            </a:r>
            <a:r>
              <a:rPr lang="tr-TR" dirty="0"/>
              <a:t>: </a:t>
            </a:r>
            <a:endParaRPr lang="tr-TR" dirty="0" smtClean="0"/>
          </a:p>
          <a:p>
            <a:pPr lvl="2"/>
            <a:r>
              <a:rPr lang="tr-TR" dirty="0" smtClean="0"/>
              <a:t>«Mesafeli </a:t>
            </a:r>
            <a:r>
              <a:rPr lang="tr-TR" dirty="0"/>
              <a:t>satış yöntemiyle kurulan sözleşmeler hariç olmak üzere satıcı veya sağlayıcı, tüketicinin kendi el yazısıyla sözleşme tarihini yazmasını ve sözleşmeyi imzalamasını sağlamakla yükümlüdür. Yazılı veya mesafeli olarak kurulan bu sözleşmelerin bir nüshasının kâğıt üzerinde veya kalıcı veri saklayıcısı ile tüketiciye verilmesi zorunludur. Daha ağır şekil şartları öngören kanun hükümleri saklıdır</a:t>
            </a:r>
            <a:r>
              <a:rPr lang="tr-TR" dirty="0" smtClean="0"/>
              <a:t>.» (TKHK m. 50/5)</a:t>
            </a:r>
            <a:endParaRPr lang="tr-TR" dirty="0"/>
          </a:p>
          <a:p>
            <a:endParaRPr lang="en-US" dirty="0"/>
          </a:p>
        </p:txBody>
      </p:sp>
    </p:spTree>
    <p:extLst>
      <p:ext uri="{BB962C8B-B14F-4D97-AF65-F5344CB8AC3E}">
        <p14:creationId xmlns:p14="http://schemas.microsoft.com/office/powerpoint/2010/main" val="4155974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Bazı tüketici sözleşmelerindeki özel koruma önlemleri</a:t>
            </a:r>
            <a:endParaRPr lang="en-US" dirty="0"/>
          </a:p>
        </p:txBody>
      </p:sp>
      <p:sp>
        <p:nvSpPr>
          <p:cNvPr id="3" name="İçerik Yer Tutucusu 2"/>
          <p:cNvSpPr>
            <a:spLocks noGrp="1"/>
          </p:cNvSpPr>
          <p:nvPr>
            <p:ph idx="1"/>
          </p:nvPr>
        </p:nvSpPr>
        <p:spPr>
          <a:xfrm>
            <a:off x="1451579" y="2015732"/>
            <a:ext cx="9603275" cy="4006245"/>
          </a:xfrm>
        </p:spPr>
        <p:txBody>
          <a:bodyPr/>
          <a:lstStyle/>
          <a:p>
            <a:r>
              <a:rPr lang="en-US" dirty="0" err="1"/>
              <a:t>Devre</a:t>
            </a:r>
            <a:r>
              <a:rPr lang="en-US" dirty="0"/>
              <a:t> </a:t>
            </a:r>
            <a:r>
              <a:rPr lang="en-US" dirty="0" err="1"/>
              <a:t>tatil</a:t>
            </a:r>
            <a:r>
              <a:rPr lang="en-US" dirty="0"/>
              <a:t> </a:t>
            </a:r>
            <a:r>
              <a:rPr lang="en-US" dirty="0" err="1"/>
              <a:t>ve</a:t>
            </a:r>
            <a:r>
              <a:rPr lang="en-US" dirty="0"/>
              <a:t> </a:t>
            </a:r>
            <a:r>
              <a:rPr lang="en-US" dirty="0" err="1"/>
              <a:t>uzun</a:t>
            </a:r>
            <a:r>
              <a:rPr lang="en-US" dirty="0"/>
              <a:t> </a:t>
            </a:r>
            <a:r>
              <a:rPr lang="en-US" dirty="0" err="1"/>
              <a:t>süreli</a:t>
            </a:r>
            <a:r>
              <a:rPr lang="en-US" dirty="0"/>
              <a:t> </a:t>
            </a:r>
            <a:r>
              <a:rPr lang="en-US" dirty="0" err="1"/>
              <a:t>tatil</a:t>
            </a:r>
            <a:r>
              <a:rPr lang="en-US" dirty="0"/>
              <a:t> </a:t>
            </a:r>
            <a:r>
              <a:rPr lang="en-US" dirty="0" err="1"/>
              <a:t>hizmeti</a:t>
            </a:r>
            <a:r>
              <a:rPr lang="en-US" dirty="0"/>
              <a:t> </a:t>
            </a:r>
            <a:r>
              <a:rPr lang="en-US" dirty="0" err="1"/>
              <a:t>sözleşmeleri</a:t>
            </a:r>
            <a:r>
              <a:rPr lang="tr-TR" dirty="0" err="1"/>
              <a:t>nde</a:t>
            </a:r>
            <a:r>
              <a:rPr lang="tr-TR" dirty="0"/>
              <a:t> koruma (devam)</a:t>
            </a:r>
          </a:p>
          <a:p>
            <a:pPr lvl="1"/>
            <a:r>
              <a:rPr lang="tr-TR" dirty="0" smtClean="0"/>
              <a:t>Cayma hakkı</a:t>
            </a:r>
          </a:p>
          <a:p>
            <a:pPr lvl="2"/>
            <a:r>
              <a:rPr lang="tr-TR" dirty="0" smtClean="0"/>
              <a:t>«</a:t>
            </a:r>
            <a:r>
              <a:rPr lang="en-US" dirty="0" err="1" smtClean="0"/>
              <a:t>Tüketici</a:t>
            </a:r>
            <a:r>
              <a:rPr lang="en-US" dirty="0"/>
              <a:t>, on </a:t>
            </a:r>
            <a:r>
              <a:rPr lang="en-US" dirty="0" err="1"/>
              <a:t>dört</a:t>
            </a:r>
            <a:r>
              <a:rPr lang="en-US" dirty="0"/>
              <a:t> </a:t>
            </a:r>
            <a:r>
              <a:rPr lang="en-US" dirty="0" err="1"/>
              <a:t>gün</a:t>
            </a:r>
            <a:r>
              <a:rPr lang="en-US" dirty="0"/>
              <a:t> </a:t>
            </a:r>
            <a:r>
              <a:rPr lang="en-US" dirty="0" err="1"/>
              <a:t>içinde</a:t>
            </a:r>
            <a:r>
              <a:rPr lang="en-US" dirty="0"/>
              <a:t> </a:t>
            </a:r>
            <a:r>
              <a:rPr lang="en-US" dirty="0" err="1"/>
              <a:t>herhangi</a:t>
            </a:r>
            <a:r>
              <a:rPr lang="en-US" dirty="0"/>
              <a:t> </a:t>
            </a:r>
            <a:r>
              <a:rPr lang="en-US" dirty="0" err="1"/>
              <a:t>bir</a:t>
            </a:r>
            <a:r>
              <a:rPr lang="en-US" dirty="0"/>
              <a:t> </a:t>
            </a:r>
            <a:r>
              <a:rPr lang="en-US" dirty="0" err="1"/>
              <a:t>gerekçe</a:t>
            </a:r>
            <a:r>
              <a:rPr lang="en-US" dirty="0"/>
              <a:t> </a:t>
            </a:r>
            <a:r>
              <a:rPr lang="en-US" dirty="0" err="1"/>
              <a:t>göstermeksizin</a:t>
            </a:r>
            <a:r>
              <a:rPr lang="en-US" dirty="0"/>
              <a:t> </a:t>
            </a:r>
            <a:r>
              <a:rPr lang="en-US" dirty="0" err="1"/>
              <a:t>ve</a:t>
            </a:r>
            <a:r>
              <a:rPr lang="en-US" dirty="0"/>
              <a:t> </a:t>
            </a:r>
            <a:r>
              <a:rPr lang="en-US" dirty="0" err="1"/>
              <a:t>cezai</a:t>
            </a:r>
            <a:r>
              <a:rPr lang="en-US" dirty="0"/>
              <a:t> </a:t>
            </a:r>
            <a:r>
              <a:rPr lang="en-US" dirty="0" err="1"/>
              <a:t>şart</a:t>
            </a:r>
            <a:r>
              <a:rPr lang="en-US" dirty="0"/>
              <a:t> </a:t>
            </a:r>
            <a:r>
              <a:rPr lang="en-US" dirty="0" err="1"/>
              <a:t>ödemeksizin</a:t>
            </a:r>
            <a:r>
              <a:rPr lang="en-US" dirty="0"/>
              <a:t> </a:t>
            </a:r>
            <a:r>
              <a:rPr lang="en-US" dirty="0" err="1"/>
              <a:t>sözleşmeden</a:t>
            </a:r>
            <a:r>
              <a:rPr lang="en-US" dirty="0"/>
              <a:t> </a:t>
            </a:r>
            <a:r>
              <a:rPr lang="en-US" dirty="0" err="1"/>
              <a:t>cayma</a:t>
            </a:r>
            <a:r>
              <a:rPr lang="en-US" dirty="0"/>
              <a:t> </a:t>
            </a:r>
            <a:r>
              <a:rPr lang="en-US" dirty="0" err="1"/>
              <a:t>hakkına</a:t>
            </a:r>
            <a:r>
              <a:rPr lang="en-US" dirty="0"/>
              <a:t> </a:t>
            </a:r>
            <a:r>
              <a:rPr lang="en-US" dirty="0" err="1"/>
              <a:t>sahiptir</a:t>
            </a:r>
            <a:r>
              <a:rPr lang="en-US" dirty="0"/>
              <a:t>. </a:t>
            </a:r>
            <a:r>
              <a:rPr lang="en-US" dirty="0" err="1"/>
              <a:t>Devre</a:t>
            </a:r>
            <a:r>
              <a:rPr lang="en-US" dirty="0"/>
              <a:t> </a:t>
            </a:r>
            <a:r>
              <a:rPr lang="en-US" dirty="0" err="1"/>
              <a:t>mülk</a:t>
            </a:r>
            <a:r>
              <a:rPr lang="en-US" dirty="0"/>
              <a:t> </a:t>
            </a:r>
            <a:r>
              <a:rPr lang="en-US" dirty="0" err="1"/>
              <a:t>hakkı</a:t>
            </a:r>
            <a:r>
              <a:rPr lang="en-US" dirty="0"/>
              <a:t> </a:t>
            </a:r>
            <a:r>
              <a:rPr lang="en-US" dirty="0" err="1"/>
              <a:t>veren</a:t>
            </a:r>
            <a:r>
              <a:rPr lang="en-US" dirty="0"/>
              <a:t> </a:t>
            </a:r>
            <a:r>
              <a:rPr lang="en-US" dirty="0" err="1"/>
              <a:t>sözleşmeler</a:t>
            </a:r>
            <a:r>
              <a:rPr lang="en-US" dirty="0"/>
              <a:t> </a:t>
            </a:r>
            <a:r>
              <a:rPr lang="en-US" dirty="0" err="1"/>
              <a:t>hariç</a:t>
            </a:r>
            <a:r>
              <a:rPr lang="en-US" dirty="0"/>
              <a:t> </a:t>
            </a:r>
            <a:r>
              <a:rPr lang="en-US" dirty="0" err="1"/>
              <a:t>olmak</a:t>
            </a:r>
            <a:r>
              <a:rPr lang="en-US" dirty="0"/>
              <a:t> </a:t>
            </a:r>
            <a:r>
              <a:rPr lang="en-US" dirty="0" err="1"/>
              <a:t>üzere</a:t>
            </a:r>
            <a:r>
              <a:rPr lang="en-US" dirty="0"/>
              <a:t>, </a:t>
            </a:r>
            <a:r>
              <a:rPr lang="en-US" dirty="0" err="1"/>
              <a:t>cayma</a:t>
            </a:r>
            <a:r>
              <a:rPr lang="en-US" dirty="0"/>
              <a:t> </a:t>
            </a:r>
            <a:r>
              <a:rPr lang="en-US" dirty="0" err="1"/>
              <a:t>süresi</a:t>
            </a:r>
            <a:r>
              <a:rPr lang="en-US" dirty="0"/>
              <a:t> </a:t>
            </a:r>
            <a:r>
              <a:rPr lang="en-US" dirty="0" err="1"/>
              <a:t>dolmadan</a:t>
            </a:r>
            <a:r>
              <a:rPr lang="en-US" dirty="0"/>
              <a:t> </a:t>
            </a:r>
            <a:r>
              <a:rPr lang="en-US" dirty="0" err="1"/>
              <a:t>satıcı</a:t>
            </a:r>
            <a:r>
              <a:rPr lang="en-US" dirty="0"/>
              <a:t> </a:t>
            </a:r>
            <a:r>
              <a:rPr lang="en-US" dirty="0" err="1"/>
              <a:t>veya</a:t>
            </a:r>
            <a:r>
              <a:rPr lang="en-US" dirty="0"/>
              <a:t> </a:t>
            </a:r>
            <a:r>
              <a:rPr lang="en-US" dirty="0" err="1"/>
              <a:t>sağlayıcı</a:t>
            </a:r>
            <a:r>
              <a:rPr lang="en-US" dirty="0"/>
              <a:t>, </a:t>
            </a:r>
            <a:r>
              <a:rPr lang="en-US" dirty="0" err="1"/>
              <a:t>tüketiciden</a:t>
            </a:r>
            <a:r>
              <a:rPr lang="en-US" dirty="0"/>
              <a:t> </a:t>
            </a:r>
            <a:r>
              <a:rPr lang="en-US" dirty="0" err="1"/>
              <a:t>herhangi</a:t>
            </a:r>
            <a:r>
              <a:rPr lang="en-US" dirty="0"/>
              <a:t> </a:t>
            </a:r>
            <a:r>
              <a:rPr lang="en-US" dirty="0" err="1"/>
              <a:t>bir</a:t>
            </a:r>
            <a:r>
              <a:rPr lang="en-US" dirty="0"/>
              <a:t> </a:t>
            </a:r>
            <a:r>
              <a:rPr lang="en-US" dirty="0" err="1"/>
              <a:t>isim</a:t>
            </a:r>
            <a:r>
              <a:rPr lang="en-US" dirty="0"/>
              <a:t> </a:t>
            </a:r>
            <a:r>
              <a:rPr lang="en-US" dirty="0" err="1"/>
              <a:t>altında</a:t>
            </a:r>
            <a:r>
              <a:rPr lang="en-US" dirty="0"/>
              <a:t> </a:t>
            </a:r>
            <a:r>
              <a:rPr lang="en-US" dirty="0" err="1"/>
              <a:t>ödeme</a:t>
            </a:r>
            <a:r>
              <a:rPr lang="en-US" dirty="0"/>
              <a:t> </a:t>
            </a:r>
            <a:r>
              <a:rPr lang="en-US" dirty="0" err="1"/>
              <a:t>yapmasını</a:t>
            </a:r>
            <a:r>
              <a:rPr lang="en-US" dirty="0"/>
              <a:t> </a:t>
            </a:r>
            <a:r>
              <a:rPr lang="en-US" dirty="0" err="1"/>
              <a:t>veya</a:t>
            </a:r>
            <a:r>
              <a:rPr lang="en-US" dirty="0"/>
              <a:t> </a:t>
            </a:r>
            <a:r>
              <a:rPr lang="en-US" dirty="0" err="1"/>
              <a:t>tüketiciyi</a:t>
            </a:r>
            <a:r>
              <a:rPr lang="en-US" dirty="0"/>
              <a:t> </a:t>
            </a:r>
            <a:r>
              <a:rPr lang="en-US" dirty="0" err="1"/>
              <a:t>borç</a:t>
            </a:r>
            <a:r>
              <a:rPr lang="en-US" dirty="0"/>
              <a:t> </a:t>
            </a:r>
            <a:r>
              <a:rPr lang="en-US" dirty="0" err="1"/>
              <a:t>altına</a:t>
            </a:r>
            <a:r>
              <a:rPr lang="en-US" dirty="0"/>
              <a:t> </a:t>
            </a:r>
            <a:r>
              <a:rPr lang="en-US" dirty="0" err="1"/>
              <a:t>sokan</a:t>
            </a:r>
            <a:r>
              <a:rPr lang="en-US" dirty="0"/>
              <a:t> </a:t>
            </a:r>
            <a:r>
              <a:rPr lang="en-US" dirty="0" err="1"/>
              <a:t>herhangi</a:t>
            </a:r>
            <a:r>
              <a:rPr lang="en-US" dirty="0"/>
              <a:t> </a:t>
            </a:r>
            <a:r>
              <a:rPr lang="en-US" dirty="0" err="1"/>
              <a:t>bir</a:t>
            </a:r>
            <a:r>
              <a:rPr lang="en-US" dirty="0"/>
              <a:t> </a:t>
            </a:r>
            <a:r>
              <a:rPr lang="en-US" dirty="0" err="1"/>
              <a:t>belge</a:t>
            </a:r>
            <a:r>
              <a:rPr lang="en-US" dirty="0"/>
              <a:t> </a:t>
            </a:r>
            <a:r>
              <a:rPr lang="en-US" dirty="0" err="1"/>
              <a:t>vermesini</a:t>
            </a:r>
            <a:r>
              <a:rPr lang="en-US" dirty="0"/>
              <a:t> </a:t>
            </a:r>
            <a:r>
              <a:rPr lang="en-US" dirty="0" err="1"/>
              <a:t>isteyemez</a:t>
            </a:r>
            <a:r>
              <a:rPr lang="en-US" dirty="0"/>
              <a:t>. </a:t>
            </a:r>
            <a:r>
              <a:rPr lang="en-US" dirty="0" err="1"/>
              <a:t>Devre</a:t>
            </a:r>
            <a:r>
              <a:rPr lang="en-US" dirty="0"/>
              <a:t> </a:t>
            </a:r>
            <a:r>
              <a:rPr lang="en-US" dirty="0" err="1"/>
              <a:t>tatil</a:t>
            </a:r>
            <a:r>
              <a:rPr lang="en-US" dirty="0"/>
              <a:t>, </a:t>
            </a:r>
            <a:r>
              <a:rPr lang="en-US" dirty="0" err="1"/>
              <a:t>uzun</a:t>
            </a:r>
            <a:r>
              <a:rPr lang="en-US" dirty="0"/>
              <a:t> </a:t>
            </a:r>
            <a:r>
              <a:rPr lang="en-US" dirty="0" err="1"/>
              <a:t>süreli</a:t>
            </a:r>
            <a:r>
              <a:rPr lang="en-US" dirty="0"/>
              <a:t> </a:t>
            </a:r>
            <a:r>
              <a:rPr lang="en-US" dirty="0" err="1"/>
              <a:t>tatil</a:t>
            </a:r>
            <a:r>
              <a:rPr lang="en-US" dirty="0"/>
              <a:t> </a:t>
            </a:r>
            <a:r>
              <a:rPr lang="en-US" dirty="0" err="1"/>
              <a:t>hizmeti</a:t>
            </a:r>
            <a:r>
              <a:rPr lang="en-US" dirty="0"/>
              <a:t> </a:t>
            </a:r>
            <a:r>
              <a:rPr lang="en-US" dirty="0" err="1"/>
              <a:t>sözleşmeleri</a:t>
            </a:r>
            <a:r>
              <a:rPr lang="en-US" dirty="0"/>
              <a:t> </a:t>
            </a:r>
            <a:r>
              <a:rPr lang="en-US" dirty="0" err="1"/>
              <a:t>ve</a:t>
            </a:r>
            <a:r>
              <a:rPr lang="en-US" dirty="0"/>
              <a:t> </a:t>
            </a:r>
            <a:r>
              <a:rPr lang="en-US" dirty="0" err="1"/>
              <a:t>bu</a:t>
            </a:r>
            <a:r>
              <a:rPr lang="en-US" dirty="0"/>
              <a:t> </a:t>
            </a:r>
            <a:r>
              <a:rPr lang="en-US" dirty="0" err="1"/>
              <a:t>sözleşmelerle</a:t>
            </a:r>
            <a:r>
              <a:rPr lang="en-US" dirty="0"/>
              <a:t> </a:t>
            </a:r>
            <a:r>
              <a:rPr lang="en-US" dirty="0" err="1"/>
              <a:t>birlikte</a:t>
            </a:r>
            <a:r>
              <a:rPr lang="en-US" dirty="0"/>
              <a:t> </a:t>
            </a:r>
            <a:r>
              <a:rPr lang="en-US" dirty="0" err="1"/>
              <a:t>düzenlenmiş</a:t>
            </a:r>
            <a:r>
              <a:rPr lang="en-US" dirty="0"/>
              <a:t> </a:t>
            </a:r>
            <a:r>
              <a:rPr lang="en-US" dirty="0" err="1"/>
              <a:t>olan</a:t>
            </a:r>
            <a:r>
              <a:rPr lang="en-US" dirty="0"/>
              <a:t> </a:t>
            </a:r>
            <a:r>
              <a:rPr lang="en-US" dirty="0" err="1"/>
              <a:t>yeniden</a:t>
            </a:r>
            <a:r>
              <a:rPr lang="en-US" dirty="0"/>
              <a:t> </a:t>
            </a:r>
            <a:r>
              <a:rPr lang="en-US" dirty="0" err="1"/>
              <a:t>satım</a:t>
            </a:r>
            <a:r>
              <a:rPr lang="en-US" dirty="0"/>
              <a:t>, </a:t>
            </a:r>
            <a:r>
              <a:rPr lang="en-US" dirty="0" err="1"/>
              <a:t>değişim</a:t>
            </a:r>
            <a:r>
              <a:rPr lang="en-US" dirty="0"/>
              <a:t> </a:t>
            </a:r>
            <a:r>
              <a:rPr lang="en-US" dirty="0" err="1"/>
              <a:t>ve</a:t>
            </a:r>
            <a:r>
              <a:rPr lang="en-US" dirty="0"/>
              <a:t> </a:t>
            </a:r>
            <a:r>
              <a:rPr lang="en-US" dirty="0" err="1"/>
              <a:t>ilgili</a:t>
            </a:r>
            <a:r>
              <a:rPr lang="en-US" dirty="0"/>
              <a:t> </a:t>
            </a:r>
            <a:r>
              <a:rPr lang="en-US" dirty="0" err="1"/>
              <a:t>diğer</a:t>
            </a:r>
            <a:r>
              <a:rPr lang="en-US" dirty="0"/>
              <a:t> </a:t>
            </a:r>
            <a:r>
              <a:rPr lang="en-US" dirty="0" err="1"/>
              <a:t>tüm</a:t>
            </a:r>
            <a:r>
              <a:rPr lang="en-US" dirty="0"/>
              <a:t> </a:t>
            </a:r>
            <a:r>
              <a:rPr lang="en-US" dirty="0" err="1"/>
              <a:t>sözleşmeler</a:t>
            </a:r>
            <a:r>
              <a:rPr lang="en-US" dirty="0"/>
              <a:t> </a:t>
            </a:r>
            <a:r>
              <a:rPr lang="en-US" dirty="0" err="1"/>
              <a:t>cayma</a:t>
            </a:r>
            <a:r>
              <a:rPr lang="en-US" dirty="0"/>
              <a:t> </a:t>
            </a:r>
            <a:r>
              <a:rPr lang="en-US" dirty="0" err="1"/>
              <a:t>hakkının</a:t>
            </a:r>
            <a:r>
              <a:rPr lang="en-US" dirty="0"/>
              <a:t> </a:t>
            </a:r>
            <a:r>
              <a:rPr lang="en-US" dirty="0" err="1"/>
              <a:t>kullanılması</a:t>
            </a:r>
            <a:r>
              <a:rPr lang="en-US" dirty="0"/>
              <a:t> </a:t>
            </a:r>
            <a:r>
              <a:rPr lang="en-US" dirty="0" err="1"/>
              <a:t>ile</a:t>
            </a:r>
            <a:r>
              <a:rPr lang="en-US" dirty="0"/>
              <a:t> </a:t>
            </a:r>
            <a:r>
              <a:rPr lang="en-US" dirty="0" err="1"/>
              <a:t>birlikte</a:t>
            </a:r>
            <a:r>
              <a:rPr lang="en-US" dirty="0"/>
              <a:t> </a:t>
            </a:r>
            <a:r>
              <a:rPr lang="en-US" dirty="0" err="1"/>
              <a:t>kendiliğinden</a:t>
            </a:r>
            <a:r>
              <a:rPr lang="en-US" dirty="0"/>
              <a:t> </a:t>
            </a:r>
            <a:r>
              <a:rPr lang="en-US" dirty="0" err="1"/>
              <a:t>sona</a:t>
            </a:r>
            <a:r>
              <a:rPr lang="en-US" dirty="0"/>
              <a:t> </a:t>
            </a:r>
            <a:r>
              <a:rPr lang="en-US" dirty="0" err="1"/>
              <a:t>erer</a:t>
            </a:r>
            <a:r>
              <a:rPr lang="en-US" dirty="0" smtClean="0"/>
              <a:t>.</a:t>
            </a:r>
            <a:r>
              <a:rPr lang="tr-TR" dirty="0" smtClean="0"/>
              <a:t>» (TKHK m. 50/6)</a:t>
            </a:r>
          </a:p>
          <a:p>
            <a:pPr lvl="1"/>
            <a:r>
              <a:rPr lang="tr-TR" dirty="0" smtClean="0"/>
              <a:t>Devre tatil sözleşmelerinin ön ödemeli şekilde yapılabilmesi</a:t>
            </a:r>
            <a:endParaRPr lang="en-US" dirty="0"/>
          </a:p>
        </p:txBody>
      </p:sp>
    </p:spTree>
    <p:extLst>
      <p:ext uri="{BB962C8B-B14F-4D97-AF65-F5344CB8AC3E}">
        <p14:creationId xmlns:p14="http://schemas.microsoft.com/office/powerpoint/2010/main" val="1801156719"/>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459</TotalTime>
  <Words>727</Words>
  <Application>Microsoft Office PowerPoint</Application>
  <PresentationFormat>Geniş ekran</PresentationFormat>
  <Paragraphs>42</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Galeri</vt:lpstr>
      <vt:lpstr>Tüketicinin korunması Hukuku</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lpstr>Bazı tüketici sözleşmelerindeki özel koruma önlemleri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27</cp:revision>
  <dcterms:created xsi:type="dcterms:W3CDTF">2020-07-01T13:53:34Z</dcterms:created>
  <dcterms:modified xsi:type="dcterms:W3CDTF">2021-03-24T11:35:03Z</dcterms:modified>
</cp:coreProperties>
</file>