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5" r:id="rId2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27.5.2015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Çocuk ve Sanat\cocuk ve sanat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9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85804" y="260359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Tüm Beyin, Tam Öğrenme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857232"/>
            <a:ext cx="4429156" cy="5608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37673"/>
            <a:ext cx="6143669" cy="5966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Çocuklar Yakınsak ya da Iraksak Düşünme </a:t>
            </a:r>
            <a:r>
              <a:rPr lang="tr-TR" b="1" dirty="0" smtClean="0">
                <a:solidFill>
                  <a:srgbClr val="00B0F0"/>
                </a:solidFill>
              </a:rPr>
              <a:t>ile Uğraşmaya </a:t>
            </a:r>
            <a:r>
              <a:rPr lang="tr-TR" b="1" dirty="0" smtClean="0">
                <a:solidFill>
                  <a:srgbClr val="00B0F0"/>
                </a:solidFill>
              </a:rPr>
              <a:t>İhtiyaç </a:t>
            </a:r>
            <a:r>
              <a:rPr lang="tr-TR" b="1" dirty="0" smtClean="0">
                <a:solidFill>
                  <a:srgbClr val="00B0F0"/>
                </a:solidFill>
              </a:rPr>
              <a:t>Duyarlar</a:t>
            </a:r>
          </a:p>
          <a:p>
            <a:r>
              <a:rPr lang="tr-TR" sz="2500" b="1" dirty="0" smtClean="0"/>
              <a:t>Iraksak düşünme</a:t>
            </a:r>
            <a:r>
              <a:rPr lang="tr-TR" sz="2500" dirty="0" smtClean="0"/>
              <a:t> açık </a:t>
            </a:r>
            <a:r>
              <a:rPr lang="tr-TR" sz="2500" dirty="0" smtClean="0"/>
              <a:t>uçludur ve </a:t>
            </a:r>
            <a:r>
              <a:rPr lang="tr-TR" sz="2500" dirty="0" smtClean="0"/>
              <a:t>birçok olasılığa izin verir.</a:t>
            </a:r>
            <a:endParaRPr lang="tr-TR" sz="25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YARATICI DÜŞÜNME İÇİN </a:t>
            </a:r>
            <a:r>
              <a:rPr lang="tr-TR" b="1" dirty="0" smtClean="0">
                <a:solidFill>
                  <a:srgbClr val="FF9900"/>
                </a:solidFill>
              </a:rPr>
              <a:t>ETKİNLİKLER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Resmimi </a:t>
            </a:r>
            <a:r>
              <a:rPr lang="tr-TR" b="1" dirty="0" smtClean="0">
                <a:solidFill>
                  <a:srgbClr val="00B0F0"/>
                </a:solidFill>
              </a:rPr>
              <a:t>Tamamla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Resim Olasılıkları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2328" y="2197121"/>
            <a:ext cx="3524250" cy="416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Bana Resmimi </a:t>
            </a:r>
            <a:r>
              <a:rPr lang="tr-TR" b="1" dirty="0" smtClean="0">
                <a:solidFill>
                  <a:srgbClr val="00B0F0"/>
                </a:solidFill>
              </a:rPr>
              <a:t>Anlat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Resmi </a:t>
            </a:r>
            <a:r>
              <a:rPr lang="tr-TR" b="1" dirty="0" smtClean="0">
                <a:solidFill>
                  <a:srgbClr val="00B0F0"/>
                </a:solidFill>
              </a:rPr>
              <a:t>Tahmin </a:t>
            </a:r>
            <a:r>
              <a:rPr lang="tr-TR" b="1" dirty="0" smtClean="0">
                <a:solidFill>
                  <a:srgbClr val="00B0F0"/>
                </a:solidFill>
              </a:rPr>
              <a:t>Etme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KÜÇÜK ÇOCUKLARIN YARATICI</a:t>
            </a:r>
            <a:br>
              <a:rPr lang="tr-TR" b="1" dirty="0" smtClean="0">
                <a:solidFill>
                  <a:srgbClr val="FF9900"/>
                </a:solidFill>
              </a:rPr>
            </a:br>
            <a:r>
              <a:rPr lang="tr-TR" b="1" dirty="0" smtClean="0">
                <a:solidFill>
                  <a:srgbClr val="FF9900"/>
                </a:solidFill>
              </a:rPr>
              <a:t>DÜŞÜNMELERİNİ KOLAYLAŞTIRMA</a:t>
            </a:r>
            <a:endParaRPr lang="tr-TR" dirty="0">
              <a:solidFill>
                <a:srgbClr val="FF99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5" y="1840810"/>
            <a:ext cx="6000792" cy="423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14"/>
            <a:ext cx="8229600" cy="4525963"/>
          </a:xfrm>
        </p:spPr>
        <p:txBody>
          <a:bodyPr>
            <a:normAutofit/>
          </a:bodyPr>
          <a:lstStyle/>
          <a:p>
            <a:r>
              <a:rPr lang="tr-TR" sz="2700" b="1" dirty="0" smtClean="0">
                <a:solidFill>
                  <a:srgbClr val="00B0F0"/>
                </a:solidFill>
              </a:rPr>
              <a:t>Yaratıcılığı Destekleyen Bir Psikolojik </a:t>
            </a:r>
            <a:r>
              <a:rPr lang="tr-TR" sz="2700" b="1" dirty="0" smtClean="0">
                <a:solidFill>
                  <a:srgbClr val="00B0F0"/>
                </a:solidFill>
              </a:rPr>
              <a:t>Ortam Hazırlayın</a:t>
            </a:r>
          </a:p>
          <a:p>
            <a:r>
              <a:rPr lang="tr-TR" sz="2700" b="1" dirty="0" smtClean="0">
                <a:solidFill>
                  <a:srgbClr val="00B0F0"/>
                </a:solidFill>
              </a:rPr>
              <a:t>Yaratıcı Düşünme Zaman </a:t>
            </a:r>
            <a:r>
              <a:rPr lang="tr-TR" sz="2700" b="1" dirty="0" smtClean="0">
                <a:solidFill>
                  <a:srgbClr val="00B0F0"/>
                </a:solidFill>
              </a:rPr>
              <a:t>Alır</a:t>
            </a:r>
          </a:p>
          <a:p>
            <a:r>
              <a:rPr lang="tr-TR" sz="2700" b="1" dirty="0" smtClean="0">
                <a:solidFill>
                  <a:srgbClr val="00B0F0"/>
                </a:solidFill>
              </a:rPr>
              <a:t>Çocuklar Yaratıcı Olabilecekleri </a:t>
            </a:r>
            <a:r>
              <a:rPr lang="tr-TR" sz="2700" b="1" dirty="0" smtClean="0">
                <a:solidFill>
                  <a:srgbClr val="00B0F0"/>
                </a:solidFill>
              </a:rPr>
              <a:t>Alanlara İhtiyaç </a:t>
            </a:r>
            <a:r>
              <a:rPr lang="tr-TR" sz="2700" b="1" dirty="0" smtClean="0">
                <a:solidFill>
                  <a:srgbClr val="00B0F0"/>
                </a:solidFill>
              </a:rPr>
              <a:t>Duyarlar</a:t>
            </a:r>
            <a:endParaRPr lang="tr-TR" sz="2700" dirty="0">
              <a:solidFill>
                <a:srgbClr val="00B0F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5815916" cy="36369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715016"/>
            <a:ext cx="6448561" cy="69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YARATICILIK VE ERKEN ÇOCUKLUK</a:t>
            </a:r>
            <a:br>
              <a:rPr lang="tr-TR" b="1" dirty="0" smtClean="0">
                <a:solidFill>
                  <a:srgbClr val="FF9900"/>
                </a:solidFill>
              </a:rPr>
            </a:br>
            <a:r>
              <a:rPr lang="tr-TR" b="1" dirty="0" smtClean="0">
                <a:solidFill>
                  <a:srgbClr val="FF9900"/>
                </a:solidFill>
              </a:rPr>
              <a:t>EĞİTİM PROGRAMI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Ebeveynlere çocuklarının belli bir </a:t>
            </a:r>
            <a:r>
              <a:rPr lang="tr-TR" dirty="0" smtClean="0"/>
              <a:t>seviyede okuduğunu </a:t>
            </a:r>
            <a:r>
              <a:rPr lang="tr-TR" dirty="0" smtClean="0"/>
              <a:t>söylemek, çocuklarının yaratıcılığının </a:t>
            </a:r>
            <a:r>
              <a:rPr lang="tr-TR" dirty="0" smtClean="0"/>
              <a:t>ileri düzeyde </a:t>
            </a:r>
            <a:r>
              <a:rPr lang="tr-TR" dirty="0" smtClean="0"/>
              <a:t>olduğunu söylemekten daha çok bilgi içermektedir.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FF9900"/>
                </a:solidFill>
              </a:rPr>
              <a:t>YARATICI DÜŞÜNMEYİ </a:t>
            </a:r>
            <a:r>
              <a:rPr lang="tr-TR" b="1" dirty="0" smtClean="0">
                <a:solidFill>
                  <a:srgbClr val="FF9900"/>
                </a:solidFill>
              </a:rPr>
              <a:t>KOLAYLAŞTIRICI STRATEJİLER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1. Yaratıcı Düşünmeyi Programınıza </a:t>
            </a:r>
            <a:r>
              <a:rPr lang="tr-TR" b="1" dirty="0" smtClean="0">
                <a:solidFill>
                  <a:srgbClr val="00B0F0"/>
                </a:solidFill>
              </a:rPr>
              <a:t>Ekleyin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2. Yaratıcı Düşünme İçin Model Olun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1" y="2214554"/>
            <a:ext cx="3786215" cy="4792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2560471"/>
            <a:ext cx="5018153" cy="2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3. Yaratıcı Düşünme ve Problem Çözme </a:t>
            </a:r>
            <a:r>
              <a:rPr lang="tr-TR" b="1" dirty="0" smtClean="0">
                <a:solidFill>
                  <a:srgbClr val="00B0F0"/>
                </a:solidFill>
              </a:rPr>
              <a:t>Becerilerini Onaylayın</a:t>
            </a:r>
            <a:r>
              <a:rPr lang="tr-TR" b="1" dirty="0" smtClean="0">
                <a:solidFill>
                  <a:srgbClr val="00B0F0"/>
                </a:solidFill>
              </a:rPr>
              <a:t>, Teşvik Edin ve Değer </a:t>
            </a:r>
            <a:r>
              <a:rPr lang="tr-TR" b="1" dirty="0" smtClean="0">
                <a:solidFill>
                  <a:srgbClr val="00B0F0"/>
                </a:solidFill>
              </a:rPr>
              <a:t>Verin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4. Çocukların Yaratıcı Düşünmeye </a:t>
            </a:r>
            <a:r>
              <a:rPr lang="tr-TR" b="1" dirty="0" smtClean="0">
                <a:solidFill>
                  <a:srgbClr val="00B0F0"/>
                </a:solidFill>
              </a:rPr>
              <a:t>Değer Vermelerine </a:t>
            </a:r>
            <a:r>
              <a:rPr lang="tr-TR" b="1" dirty="0" smtClean="0">
                <a:solidFill>
                  <a:srgbClr val="00B0F0"/>
                </a:solidFill>
              </a:rPr>
              <a:t>Yardım </a:t>
            </a:r>
            <a:r>
              <a:rPr lang="tr-TR" b="1" dirty="0" smtClean="0">
                <a:solidFill>
                  <a:srgbClr val="00B0F0"/>
                </a:solidFill>
              </a:rPr>
              <a:t>Edin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5. Yaratıcı Düşünme Gerektiren </a:t>
            </a:r>
            <a:r>
              <a:rPr lang="tr-TR" b="1" dirty="0" smtClean="0">
                <a:solidFill>
                  <a:srgbClr val="00B0F0"/>
                </a:solidFill>
              </a:rPr>
              <a:t>Problemler Ortaya Atın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6. Çocukların Eleştirel Düşünmelerini </a:t>
            </a:r>
            <a:r>
              <a:rPr lang="tr-TR" b="1" dirty="0" smtClean="0">
                <a:solidFill>
                  <a:srgbClr val="00B0F0"/>
                </a:solidFill>
              </a:rPr>
              <a:t>Sağlayın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7. Açık Uçlu Sorular </a:t>
            </a:r>
            <a:r>
              <a:rPr lang="tr-TR" b="1" dirty="0" smtClean="0">
                <a:solidFill>
                  <a:srgbClr val="00B0F0"/>
                </a:solidFill>
              </a:rPr>
              <a:t>Sorun</a:t>
            </a:r>
          </a:p>
          <a:p>
            <a:r>
              <a:rPr lang="tr-TR" dirty="0" smtClean="0"/>
              <a:t>Açık uçlu sorular, tek bir doğru cevabın </a:t>
            </a:r>
            <a:r>
              <a:rPr lang="tr-TR" dirty="0" smtClean="0"/>
              <a:t>beklenmeyeceği şekilde </a:t>
            </a:r>
            <a:r>
              <a:rPr lang="tr-TR" dirty="0" smtClean="0"/>
              <a:t>formüle edilen, birçok farklı olası cevabın </a:t>
            </a:r>
            <a:r>
              <a:rPr lang="tr-TR" dirty="0" smtClean="0"/>
              <a:t>beklendiği soru </a:t>
            </a:r>
            <a:r>
              <a:rPr lang="tr-TR" dirty="0" smtClean="0"/>
              <a:t>tipidir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Kapalı </a:t>
            </a:r>
            <a:r>
              <a:rPr lang="tr-TR" dirty="0" smtClean="0"/>
              <a:t>uçlu soru tek bir </a:t>
            </a:r>
            <a:r>
              <a:rPr lang="tr-TR" dirty="0" smtClean="0"/>
              <a:t>doğru cevabın </a:t>
            </a:r>
            <a:r>
              <a:rPr lang="tr-TR" dirty="0" smtClean="0"/>
              <a:t>beklendiği soru tipidir.</a:t>
            </a:r>
            <a:endParaRPr lang="tr-TR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24" y="2565744"/>
            <a:ext cx="7145386" cy="422084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ÜNİTE 1</a:t>
            </a:r>
            <a:b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tr-TR" b="1" dirty="0" smtClean="0">
                <a:solidFill>
                  <a:schemeClr val="accent5">
                    <a:lumMod val="50000"/>
                  </a:schemeClr>
                </a:solidFill>
              </a:rPr>
              <a:t>Yaratıcılık</a:t>
            </a:r>
            <a:endParaRPr lang="tr-T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609600" y="17859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400" b="1" i="0" u="none" strike="noStrike" kern="1200" cap="none" spc="0" normalizeH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tr-TR" sz="4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2</a:t>
            </a: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chemeClr val="accent5">
                    <a:lumMod val="50000"/>
                  </a:schemeClr>
                </a:solidFill>
              </a:rPr>
              <a:t>Yaratıcı Düşünme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834" y="1285860"/>
            <a:ext cx="888033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ÖZET</a:t>
            </a:r>
            <a:endParaRPr lang="tr-TR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Yaratıcılığı ifade etmenin birçok yolu vardır. Oyun, </a:t>
            </a:r>
            <a:r>
              <a:rPr lang="tr-TR" dirty="0" smtClean="0"/>
              <a:t>ifade edici </a:t>
            </a:r>
            <a:r>
              <a:rPr lang="tr-TR" dirty="0" smtClean="0"/>
              <a:t>sanatlar (resim, müzik, hareket, dans, drama </a:t>
            </a:r>
            <a:r>
              <a:rPr lang="tr-TR" dirty="0" smtClean="0"/>
              <a:t>ve </a:t>
            </a:r>
            <a:r>
              <a:rPr lang="tr-TR" dirty="0" err="1" smtClean="0"/>
              <a:t>pandomim</a:t>
            </a:r>
            <a:r>
              <a:rPr lang="tr-TR" dirty="0" smtClean="0"/>
              <a:t>), dil ve münazara erken çocukluk </a:t>
            </a:r>
            <a:r>
              <a:rPr lang="tr-TR" dirty="0" smtClean="0"/>
              <a:t>dönemi için </a:t>
            </a:r>
            <a:r>
              <a:rPr lang="tr-TR" dirty="0" smtClean="0"/>
              <a:t>sayılabilecek etkinliklerden bazılarıdır. </a:t>
            </a:r>
            <a:r>
              <a:rPr lang="tr-TR" dirty="0" smtClean="0"/>
              <a:t>Yaratıcı düşünme </a:t>
            </a:r>
            <a:r>
              <a:rPr lang="tr-TR" dirty="0" smtClean="0"/>
              <a:t>ve üretim akıcılık, esneklik, özgünlük </a:t>
            </a:r>
            <a:r>
              <a:rPr lang="tr-TR" dirty="0" smtClean="0"/>
              <a:t>ve detaylandırma </a:t>
            </a:r>
            <a:r>
              <a:rPr lang="tr-TR" dirty="0" smtClean="0"/>
              <a:t>ile tanımlanır. Bir </a:t>
            </a:r>
            <a:r>
              <a:rPr lang="tr-TR" smtClean="0"/>
              <a:t>değerlendirme </a:t>
            </a:r>
            <a:r>
              <a:rPr lang="tr-TR" smtClean="0"/>
              <a:t>ölçeği ve </a:t>
            </a:r>
            <a:r>
              <a:rPr lang="tr-TR" dirty="0" smtClean="0"/>
              <a:t>örnek etkinlikler yetişkin okuyucular </a:t>
            </a:r>
            <a:r>
              <a:rPr lang="tr-TR" smtClean="0"/>
              <a:t>için </a:t>
            </a:r>
            <a:r>
              <a:rPr lang="tr-TR" smtClean="0"/>
              <a:t>küçük çocuklara </a:t>
            </a:r>
            <a:r>
              <a:rPr lang="tr-TR" dirty="0" smtClean="0"/>
              <a:t>uygulanmak üzere verilmiştir.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667" y="2357430"/>
            <a:ext cx="860466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19820"/>
            <a:ext cx="6715172" cy="561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61" y="709717"/>
            <a:ext cx="7716892" cy="543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9900"/>
                </a:solidFill>
              </a:rPr>
              <a:t>GİRİŞ</a:t>
            </a:r>
            <a:endParaRPr lang="tr-TR" b="1" dirty="0">
              <a:solidFill>
                <a:srgbClr val="FF99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Yaratıcılık</a:t>
            </a:r>
            <a:r>
              <a:rPr lang="tr-TR" dirty="0" smtClean="0"/>
              <a:t> bir bilişsel süreç </a:t>
            </a:r>
            <a:r>
              <a:rPr lang="tr-TR" dirty="0" smtClean="0"/>
              <a:t>ya da </a:t>
            </a:r>
            <a:r>
              <a:rPr lang="tr-TR" dirty="0" smtClean="0"/>
              <a:t>düşünme biçimi olarak tanımlanmıştır</a:t>
            </a:r>
            <a:r>
              <a:rPr lang="tr-TR" dirty="0" smtClean="0"/>
              <a:t>.</a:t>
            </a:r>
          </a:p>
          <a:p>
            <a:r>
              <a:rPr lang="tr-TR" b="1" dirty="0" smtClean="0"/>
              <a:t>Dikey düşünme</a:t>
            </a:r>
            <a:r>
              <a:rPr lang="tr-TR" dirty="0" smtClean="0"/>
              <a:t>, bir şey hakkında daha fazla bilgi edinme </a:t>
            </a:r>
            <a:r>
              <a:rPr lang="tr-TR" dirty="0" smtClean="0"/>
              <a:t>ya da </a:t>
            </a:r>
            <a:r>
              <a:rPr lang="tr-TR" dirty="0" smtClean="0"/>
              <a:t>kabul gören, yakınsak bir cevaba ulaşmak </a:t>
            </a:r>
            <a:r>
              <a:rPr lang="tr-TR" dirty="0" smtClean="0"/>
              <a:t>anlamına gelir.</a:t>
            </a:r>
          </a:p>
          <a:p>
            <a:r>
              <a:rPr lang="tr-TR" dirty="0" smtClean="0"/>
              <a:t>Amaç</a:t>
            </a:r>
            <a:r>
              <a:rPr lang="tr-TR" dirty="0" smtClean="0"/>
              <a:t>, </a:t>
            </a:r>
            <a:r>
              <a:rPr lang="tr-TR" dirty="0" smtClean="0"/>
              <a:t>problemler için </a:t>
            </a:r>
            <a:r>
              <a:rPr lang="tr-TR" dirty="0" smtClean="0"/>
              <a:t>farklı, alışılmadık, yaratıcı çözümler </a:t>
            </a:r>
            <a:r>
              <a:rPr lang="tr-TR" dirty="0" smtClean="0"/>
              <a:t>bulmak olduğu zaman, </a:t>
            </a:r>
            <a:r>
              <a:rPr lang="tr-TR" b="1" dirty="0" smtClean="0"/>
              <a:t>geniş düşünme</a:t>
            </a:r>
            <a:r>
              <a:rPr lang="tr-TR" dirty="0" smtClean="0"/>
              <a:t> uygun </a:t>
            </a:r>
            <a:r>
              <a:rPr lang="tr-TR" dirty="0" smtClean="0"/>
              <a:t>olacaktır.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00B0F0"/>
                </a:solidFill>
              </a:rPr>
              <a:t>Çocuklar Düşünme Yoluyla </a:t>
            </a:r>
            <a:r>
              <a:rPr lang="tr-TR" b="1" dirty="0" smtClean="0">
                <a:solidFill>
                  <a:srgbClr val="00B0F0"/>
                </a:solidFill>
              </a:rPr>
              <a:t>Kendi Yaratıcılıklarını </a:t>
            </a:r>
            <a:r>
              <a:rPr lang="tr-TR" b="1" dirty="0" smtClean="0">
                <a:solidFill>
                  <a:srgbClr val="00B0F0"/>
                </a:solidFill>
              </a:rPr>
              <a:t>İfade </a:t>
            </a:r>
            <a:r>
              <a:rPr lang="tr-TR" b="1" dirty="0" smtClean="0">
                <a:solidFill>
                  <a:srgbClr val="00B0F0"/>
                </a:solidFill>
              </a:rPr>
              <a:t>Ederler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Çocuğun Yaratıcı Düşünme ve İfade </a:t>
            </a:r>
            <a:r>
              <a:rPr lang="tr-TR" b="1" dirty="0" smtClean="0">
                <a:solidFill>
                  <a:srgbClr val="00B0F0"/>
                </a:solidFill>
              </a:rPr>
              <a:t>Hakkı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Yaratıcılık ve </a:t>
            </a:r>
            <a:r>
              <a:rPr lang="tr-TR" b="1" dirty="0" smtClean="0">
                <a:solidFill>
                  <a:srgbClr val="00B0F0"/>
                </a:solidFill>
              </a:rPr>
              <a:t>Beyin</a:t>
            </a:r>
          </a:p>
          <a:p>
            <a:r>
              <a:rPr lang="tr-TR" sz="2500" b="1" dirty="0" smtClean="0"/>
              <a:t>Neden Sol Beyin Sağ Beyni Kontrol Eder</a:t>
            </a:r>
            <a:r>
              <a:rPr lang="tr-TR" sz="2500" b="1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61" y="836042"/>
            <a:ext cx="7716892" cy="51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B0F0"/>
                </a:solidFill>
              </a:rPr>
              <a:t>Iraksak ya da Yaratıcı Düşünmenin </a:t>
            </a:r>
            <a:r>
              <a:rPr lang="tr-TR" b="1" dirty="0" smtClean="0">
                <a:solidFill>
                  <a:srgbClr val="00B0F0"/>
                </a:solidFill>
              </a:rPr>
              <a:t>Özellikleri</a:t>
            </a:r>
          </a:p>
          <a:p>
            <a:r>
              <a:rPr lang="tr-TR" sz="2500" dirty="0" smtClean="0"/>
              <a:t>Esneklik, </a:t>
            </a:r>
            <a:r>
              <a:rPr lang="tr-TR" sz="2500" dirty="0" smtClean="0"/>
              <a:t>sınırları zihinsel </a:t>
            </a:r>
            <a:r>
              <a:rPr lang="tr-TR" sz="2500" dirty="0" smtClean="0"/>
              <a:t>olarak yıkma, kategorileri dönüştürme ve </a:t>
            </a:r>
            <a:r>
              <a:rPr lang="tr-TR" sz="2500" dirty="0" smtClean="0"/>
              <a:t>zihinsel olarak </a:t>
            </a:r>
            <a:r>
              <a:rPr lang="tr-TR" sz="2500" dirty="0" smtClean="0"/>
              <a:t>farklı düşünme becerisidir</a:t>
            </a:r>
            <a:endParaRPr lang="tr-TR" sz="2500" dirty="0">
              <a:solidFill>
                <a:srgbClr val="00B0F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928802"/>
            <a:ext cx="5786478" cy="4334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Özgünlük</a:t>
            </a:r>
            <a:r>
              <a:rPr lang="tr-TR" dirty="0" smtClean="0"/>
              <a:t> sıradan değildir, farklıdır ve </a:t>
            </a:r>
            <a:r>
              <a:rPr lang="tr-TR" dirty="0" smtClean="0"/>
              <a:t>beklenmeyen türdendir.</a:t>
            </a:r>
          </a:p>
          <a:p>
            <a:r>
              <a:rPr lang="tr-TR" b="1" dirty="0" smtClean="0"/>
              <a:t>Detaylara </a:t>
            </a:r>
            <a:r>
              <a:rPr lang="tr-TR" dirty="0" smtClean="0"/>
              <a:t>girme </a:t>
            </a:r>
            <a:r>
              <a:rPr lang="tr-TR" dirty="0" smtClean="0"/>
              <a:t>birçok detaylı ve zengin ifadeyi kapsar.</a:t>
            </a:r>
            <a:endParaRPr lang="tr-T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360</Words>
  <PresentationFormat>Ekran Gösterisi (4:3)</PresentationFormat>
  <Paragraphs>40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Ofis Teması</vt:lpstr>
      <vt:lpstr>Slayt 1</vt:lpstr>
      <vt:lpstr>ÜNİTE 1 Yaratıcılık</vt:lpstr>
      <vt:lpstr>Slayt 3</vt:lpstr>
      <vt:lpstr>Slayt 4</vt:lpstr>
      <vt:lpstr>GİRİŞ</vt:lpstr>
      <vt:lpstr>Slayt 6</vt:lpstr>
      <vt:lpstr>Slayt 7</vt:lpstr>
      <vt:lpstr>Slayt 8</vt:lpstr>
      <vt:lpstr>Slayt 9</vt:lpstr>
      <vt:lpstr>Slayt 10</vt:lpstr>
      <vt:lpstr>Slayt 11</vt:lpstr>
      <vt:lpstr>Slayt 12</vt:lpstr>
      <vt:lpstr>YARATICI DÜŞÜNME İÇİN ETKİNLİKLER</vt:lpstr>
      <vt:lpstr>Slayt 14</vt:lpstr>
      <vt:lpstr>KÜÇÜK ÇOCUKLARIN YARATICI DÜŞÜNMELERİNİ KOLAYLAŞTIRMA</vt:lpstr>
      <vt:lpstr>Slayt 16</vt:lpstr>
      <vt:lpstr>YARATICILIK VE ERKEN ÇOCUKLUK EĞİTİM PROGRAMI</vt:lpstr>
      <vt:lpstr>YARATICI DÜŞÜNMEYİ KOLAYLAŞTIRICI STRATEJİLER</vt:lpstr>
      <vt:lpstr>Slayt 19</vt:lpstr>
      <vt:lpstr>Slayt 20</vt:lpstr>
      <vt:lpstr>ÖZET</vt:lpstr>
      <vt:lpstr>Slayt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7</cp:revision>
  <dcterms:created xsi:type="dcterms:W3CDTF">2015-05-27T06:02:16Z</dcterms:created>
  <dcterms:modified xsi:type="dcterms:W3CDTF">2015-05-27T08:16:35Z</dcterms:modified>
</cp:coreProperties>
</file>