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 Type="http://schemas.openxmlformats.org/officeDocument/2006/relationships/slide" Target="slides/slide3.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tableStyles" Target="tableStyles.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63C137D-94B0-4219-99F2-CC583E684FA8}" type="datetimeFigureOut">
              <a:rPr lang="tr-TR" smtClean="0"/>
              <a:t>17.09.2018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481564-25F9-4083-8C08-4781C68E8BB8}" type="slidenum">
              <a:rPr lang="tr-TR" smtClean="0"/>
              <a:t>‹#›</a:t>
            </a:fld>
            <a:endParaRPr lang="tr-TR"/>
          </a:p>
        </p:txBody>
      </p:sp>
    </p:spTree>
    <p:extLst>
      <p:ext uri="{BB962C8B-B14F-4D97-AF65-F5344CB8AC3E}">
        <p14:creationId xmlns:p14="http://schemas.microsoft.com/office/powerpoint/2010/main" val="3341382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63C137D-94B0-4219-99F2-CC583E684FA8}" type="datetimeFigureOut">
              <a:rPr lang="tr-TR" smtClean="0"/>
              <a:t>17.09.2018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481564-25F9-4083-8C08-4781C68E8BB8}" type="slidenum">
              <a:rPr lang="tr-TR" smtClean="0"/>
              <a:t>‹#›</a:t>
            </a:fld>
            <a:endParaRPr lang="tr-TR"/>
          </a:p>
        </p:txBody>
      </p:sp>
    </p:spTree>
    <p:extLst>
      <p:ext uri="{BB962C8B-B14F-4D97-AF65-F5344CB8AC3E}">
        <p14:creationId xmlns:p14="http://schemas.microsoft.com/office/powerpoint/2010/main" val="216278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63C137D-94B0-4219-99F2-CC583E684FA8}" type="datetimeFigureOut">
              <a:rPr lang="tr-TR" smtClean="0"/>
              <a:t>17.09.2018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481564-25F9-4083-8C08-4781C68E8BB8}" type="slidenum">
              <a:rPr lang="tr-TR" smtClean="0"/>
              <a:t>‹#›</a:t>
            </a:fld>
            <a:endParaRPr lang="tr-TR"/>
          </a:p>
        </p:txBody>
      </p:sp>
    </p:spTree>
    <p:extLst>
      <p:ext uri="{BB962C8B-B14F-4D97-AF65-F5344CB8AC3E}">
        <p14:creationId xmlns:p14="http://schemas.microsoft.com/office/powerpoint/2010/main" val="27740758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11629" name="Rectangle 7"/>
          <p:cNvSpPr>
            <a:spLocks noGrp="1" noChangeArrowheads="1"/>
          </p:cNvSpPr>
          <p:nvPr>
            <p:ph type="ctrTitle"/>
          </p:nvPr>
        </p:nvSpPr>
        <p:spPr>
          <a:xfrm>
            <a:off x="1151467" y="3876675"/>
            <a:ext cx="9980084" cy="1081088"/>
          </a:xfrm>
        </p:spPr>
        <p:txBody>
          <a:bodyPr anchor="b"/>
          <a:lstStyle>
            <a:lvl1pPr>
              <a:lnSpc>
                <a:spcPct val="110000"/>
              </a:lnSpc>
              <a:defRPr sz="3200">
                <a:solidFill>
                  <a:schemeClr val="bg1"/>
                </a:solidFill>
              </a:defRPr>
            </a:lvl1pPr>
          </a:lstStyle>
          <a:p>
            <a:r>
              <a:rPr lang="de-DE"/>
              <a:t>Titelmasterformat durch Klicken bearbeiten</a:t>
            </a:r>
          </a:p>
        </p:txBody>
      </p:sp>
      <p:sp>
        <p:nvSpPr>
          <p:cNvPr id="111630" name="Rectangle 12"/>
          <p:cNvSpPr>
            <a:spLocks noGrp="1" noChangeArrowheads="1"/>
          </p:cNvSpPr>
          <p:nvPr>
            <p:ph type="subTitle" idx="1"/>
          </p:nvPr>
        </p:nvSpPr>
        <p:spPr bwMode="gray">
          <a:xfrm>
            <a:off x="1151467" y="5068888"/>
            <a:ext cx="10013951" cy="800100"/>
          </a:xfrm>
        </p:spPr>
        <p:txBody>
          <a:bodyPr tIns="45720" bIns="45720"/>
          <a:lstStyle>
            <a:lvl1pPr marL="0" indent="0">
              <a:buFont typeface="Wingdings" pitchFamily="2" charset="2"/>
              <a:buNone/>
              <a:defRPr sz="2400">
                <a:solidFill>
                  <a:schemeClr val="bg1"/>
                </a:solidFill>
              </a:defRPr>
            </a:lvl1pPr>
          </a:lstStyle>
          <a:p>
            <a:r>
              <a:rPr lang="de-DE"/>
              <a:t>Formatvorlage des Untertitelmasters durch Klicken bearbeiten</a:t>
            </a:r>
          </a:p>
        </p:txBody>
      </p:sp>
      <p:sp>
        <p:nvSpPr>
          <p:cNvPr id="4" name="Rectangle 5"/>
          <p:cNvSpPr>
            <a:spLocks noGrp="1" noChangeArrowheads="1"/>
          </p:cNvSpPr>
          <p:nvPr>
            <p:ph type="ftr" sz="quarter" idx="10"/>
          </p:nvPr>
        </p:nvSpPr>
        <p:spPr>
          <a:xfrm>
            <a:off x="4165600" y="6245225"/>
            <a:ext cx="3860800" cy="476250"/>
          </a:xfrm>
        </p:spPr>
        <p:txBody>
          <a:bodyPr/>
          <a:lstStyle>
            <a:lvl1pPr>
              <a:defRPr>
                <a:solidFill>
                  <a:schemeClr val="tx1"/>
                </a:solidFill>
              </a:defRPr>
            </a:lvl1pPr>
          </a:lstStyle>
          <a:p>
            <a:pPr>
              <a:defRPr/>
            </a:pPr>
            <a:endParaRPr lang="tr-TR">
              <a:solidFill>
                <a:srgbClr val="000000"/>
              </a:solidFill>
            </a:endParaRPr>
          </a:p>
        </p:txBody>
      </p:sp>
    </p:spTree>
    <p:extLst>
      <p:ext uri="{BB962C8B-B14F-4D97-AF65-F5344CB8AC3E}">
        <p14:creationId xmlns:p14="http://schemas.microsoft.com/office/powerpoint/2010/main" val="1176467932"/>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5"/>
          <p:cNvSpPr>
            <a:spLocks noGrp="1" noChangeArrowheads="1"/>
          </p:cNvSpPr>
          <p:nvPr>
            <p:ph type="ftr" sz="quarter" idx="10"/>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2071450740"/>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5"/>
          <p:cNvSpPr>
            <a:spLocks noGrp="1" noChangeArrowheads="1"/>
          </p:cNvSpPr>
          <p:nvPr>
            <p:ph type="ftr" sz="quarter" idx="10"/>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979226574"/>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393700" y="1489075"/>
            <a:ext cx="5581651" cy="43132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78552" y="1489075"/>
            <a:ext cx="5581649" cy="43132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5"/>
          <p:cNvSpPr>
            <a:spLocks noGrp="1" noChangeArrowheads="1"/>
          </p:cNvSpPr>
          <p:nvPr>
            <p:ph type="ftr" sz="quarter" idx="10"/>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2415616818"/>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5"/>
          <p:cNvSpPr>
            <a:spLocks noGrp="1" noChangeArrowheads="1"/>
          </p:cNvSpPr>
          <p:nvPr>
            <p:ph type="ftr" sz="quarter" idx="10"/>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1482234570"/>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5"/>
          <p:cNvSpPr>
            <a:spLocks noGrp="1" noChangeArrowheads="1"/>
          </p:cNvSpPr>
          <p:nvPr>
            <p:ph type="ftr" sz="quarter" idx="10"/>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311273251"/>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612563370"/>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5"/>
          <p:cNvSpPr>
            <a:spLocks noGrp="1" noChangeArrowheads="1"/>
          </p:cNvSpPr>
          <p:nvPr>
            <p:ph type="ftr" sz="quarter" idx="10"/>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143364430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63C137D-94B0-4219-99F2-CC583E684FA8}" type="datetimeFigureOut">
              <a:rPr lang="tr-TR" smtClean="0"/>
              <a:t>17.09.2018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481564-25F9-4083-8C08-4781C68E8BB8}" type="slidenum">
              <a:rPr lang="tr-TR" smtClean="0"/>
              <a:t>‹#›</a:t>
            </a:fld>
            <a:endParaRPr lang="tr-TR"/>
          </a:p>
        </p:txBody>
      </p:sp>
    </p:spTree>
    <p:extLst>
      <p:ext uri="{BB962C8B-B14F-4D97-AF65-F5344CB8AC3E}">
        <p14:creationId xmlns:p14="http://schemas.microsoft.com/office/powerpoint/2010/main" val="35140023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5"/>
          <p:cNvSpPr>
            <a:spLocks noGrp="1" noChangeArrowheads="1"/>
          </p:cNvSpPr>
          <p:nvPr>
            <p:ph type="ftr" sz="quarter" idx="10"/>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944959427"/>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5"/>
          <p:cNvSpPr>
            <a:spLocks noGrp="1" noChangeArrowheads="1"/>
          </p:cNvSpPr>
          <p:nvPr>
            <p:ph type="ftr" sz="quarter" idx="10"/>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2878114309"/>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919634" y="349251"/>
            <a:ext cx="2840567" cy="5453063"/>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393700" y="349251"/>
            <a:ext cx="8322733" cy="54530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5"/>
          <p:cNvSpPr>
            <a:spLocks noGrp="1" noChangeArrowheads="1"/>
          </p:cNvSpPr>
          <p:nvPr>
            <p:ph type="ftr" sz="quarter" idx="10"/>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948304487"/>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63C137D-94B0-4219-99F2-CC583E684FA8}" type="datetimeFigureOut">
              <a:rPr lang="tr-TR" smtClean="0"/>
              <a:t>17.09.2018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481564-25F9-4083-8C08-4781C68E8BB8}" type="slidenum">
              <a:rPr lang="tr-TR" smtClean="0"/>
              <a:t>‹#›</a:t>
            </a:fld>
            <a:endParaRPr lang="tr-TR"/>
          </a:p>
        </p:txBody>
      </p:sp>
    </p:spTree>
    <p:extLst>
      <p:ext uri="{BB962C8B-B14F-4D97-AF65-F5344CB8AC3E}">
        <p14:creationId xmlns:p14="http://schemas.microsoft.com/office/powerpoint/2010/main" val="1088873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63C137D-94B0-4219-99F2-CC583E684FA8}" type="datetimeFigureOut">
              <a:rPr lang="tr-TR" smtClean="0"/>
              <a:t>17.09.2018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0481564-25F9-4083-8C08-4781C68E8BB8}" type="slidenum">
              <a:rPr lang="tr-TR" smtClean="0"/>
              <a:t>‹#›</a:t>
            </a:fld>
            <a:endParaRPr lang="tr-TR"/>
          </a:p>
        </p:txBody>
      </p:sp>
    </p:spTree>
    <p:extLst>
      <p:ext uri="{BB962C8B-B14F-4D97-AF65-F5344CB8AC3E}">
        <p14:creationId xmlns:p14="http://schemas.microsoft.com/office/powerpoint/2010/main" val="4264003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63C137D-94B0-4219-99F2-CC583E684FA8}" type="datetimeFigureOut">
              <a:rPr lang="tr-TR" smtClean="0"/>
              <a:t>17.09.2018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0481564-25F9-4083-8C08-4781C68E8BB8}" type="slidenum">
              <a:rPr lang="tr-TR" smtClean="0"/>
              <a:t>‹#›</a:t>
            </a:fld>
            <a:endParaRPr lang="tr-TR"/>
          </a:p>
        </p:txBody>
      </p:sp>
    </p:spTree>
    <p:extLst>
      <p:ext uri="{BB962C8B-B14F-4D97-AF65-F5344CB8AC3E}">
        <p14:creationId xmlns:p14="http://schemas.microsoft.com/office/powerpoint/2010/main" val="3273002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63C137D-94B0-4219-99F2-CC583E684FA8}" type="datetimeFigureOut">
              <a:rPr lang="tr-TR" smtClean="0"/>
              <a:t>17.09.2018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0481564-25F9-4083-8C08-4781C68E8BB8}" type="slidenum">
              <a:rPr lang="tr-TR" smtClean="0"/>
              <a:t>‹#›</a:t>
            </a:fld>
            <a:endParaRPr lang="tr-TR"/>
          </a:p>
        </p:txBody>
      </p:sp>
    </p:spTree>
    <p:extLst>
      <p:ext uri="{BB962C8B-B14F-4D97-AF65-F5344CB8AC3E}">
        <p14:creationId xmlns:p14="http://schemas.microsoft.com/office/powerpoint/2010/main" val="2503130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63C137D-94B0-4219-99F2-CC583E684FA8}" type="datetimeFigureOut">
              <a:rPr lang="tr-TR" smtClean="0"/>
              <a:t>17.09.2018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0481564-25F9-4083-8C08-4781C68E8BB8}" type="slidenum">
              <a:rPr lang="tr-TR" smtClean="0"/>
              <a:t>‹#›</a:t>
            </a:fld>
            <a:endParaRPr lang="tr-TR"/>
          </a:p>
        </p:txBody>
      </p:sp>
    </p:spTree>
    <p:extLst>
      <p:ext uri="{BB962C8B-B14F-4D97-AF65-F5344CB8AC3E}">
        <p14:creationId xmlns:p14="http://schemas.microsoft.com/office/powerpoint/2010/main" val="2432886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63C137D-94B0-4219-99F2-CC583E684FA8}" type="datetimeFigureOut">
              <a:rPr lang="tr-TR" smtClean="0"/>
              <a:t>17.09.2018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0481564-25F9-4083-8C08-4781C68E8BB8}" type="slidenum">
              <a:rPr lang="tr-TR" smtClean="0"/>
              <a:t>‹#›</a:t>
            </a:fld>
            <a:endParaRPr lang="tr-TR"/>
          </a:p>
        </p:txBody>
      </p:sp>
    </p:spTree>
    <p:extLst>
      <p:ext uri="{BB962C8B-B14F-4D97-AF65-F5344CB8AC3E}">
        <p14:creationId xmlns:p14="http://schemas.microsoft.com/office/powerpoint/2010/main" val="2085927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63C137D-94B0-4219-99F2-CC583E684FA8}" type="datetimeFigureOut">
              <a:rPr lang="tr-TR" smtClean="0"/>
              <a:t>17.09.2018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0481564-25F9-4083-8C08-4781C68E8BB8}" type="slidenum">
              <a:rPr lang="tr-TR" smtClean="0"/>
              <a:t>‹#›</a:t>
            </a:fld>
            <a:endParaRPr lang="tr-TR"/>
          </a:p>
        </p:txBody>
      </p:sp>
    </p:spTree>
    <p:extLst>
      <p:ext uri="{BB962C8B-B14F-4D97-AF65-F5344CB8AC3E}">
        <p14:creationId xmlns:p14="http://schemas.microsoft.com/office/powerpoint/2010/main" val="4097622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3C137D-94B0-4219-99F2-CC583E684FA8}" type="datetimeFigureOut">
              <a:rPr lang="tr-TR" smtClean="0"/>
              <a:t>17.09.2018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481564-25F9-4083-8C08-4781C68E8BB8}" type="slidenum">
              <a:rPr lang="tr-TR" smtClean="0"/>
              <a:t>‹#›</a:t>
            </a:fld>
            <a:endParaRPr lang="tr-TR"/>
          </a:p>
        </p:txBody>
      </p:sp>
    </p:spTree>
    <p:extLst>
      <p:ext uri="{BB962C8B-B14F-4D97-AF65-F5344CB8AC3E}">
        <p14:creationId xmlns:p14="http://schemas.microsoft.com/office/powerpoint/2010/main" val="35256776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393701" y="1489075"/>
            <a:ext cx="11366500" cy="431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de-DE" altLang="tr-TR" smtClean="0"/>
              <a:t>Textmasterformate durch Klicken bearbeiten</a:t>
            </a:r>
          </a:p>
          <a:p>
            <a:pPr lvl="1"/>
            <a:r>
              <a:rPr lang="de-DE" altLang="tr-TR" smtClean="0"/>
              <a:t>Zweite Ebene</a:t>
            </a:r>
          </a:p>
          <a:p>
            <a:pPr lvl="2"/>
            <a:r>
              <a:rPr lang="de-DE" altLang="tr-TR" smtClean="0"/>
              <a:t>Dritte Ebene</a:t>
            </a:r>
          </a:p>
          <a:p>
            <a:pPr lvl="3"/>
            <a:r>
              <a:rPr lang="de-DE" altLang="tr-TR" smtClean="0"/>
              <a:t>Vierte Ebene</a:t>
            </a:r>
          </a:p>
          <a:p>
            <a:pPr lvl="4"/>
            <a:r>
              <a:rPr lang="de-DE" altLang="tr-TR" smtClean="0"/>
              <a:t>Fünfte Ebene</a:t>
            </a:r>
          </a:p>
        </p:txBody>
      </p:sp>
      <p:sp>
        <p:nvSpPr>
          <p:cNvPr id="110595" name="Rectangle 5"/>
          <p:cNvSpPr>
            <a:spLocks noGrp="1" noChangeArrowheads="1"/>
          </p:cNvSpPr>
          <p:nvPr>
            <p:ph type="ftr" sz="quarter" idx="3"/>
          </p:nvPr>
        </p:nvSpPr>
        <p:spPr bwMode="gray">
          <a:xfrm>
            <a:off x="4165600" y="6365875"/>
            <a:ext cx="3860800" cy="247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defRPr sz="1000" noProof="1">
                <a:solidFill>
                  <a:schemeClr val="bg1"/>
                </a:solidFill>
                <a:latin typeface="Arial" charset="0"/>
                <a:cs typeface="+mn-cs"/>
              </a:defRPr>
            </a:lvl1pPr>
          </a:lstStyle>
          <a:p>
            <a:pPr fontAlgn="base">
              <a:spcBef>
                <a:spcPct val="0"/>
              </a:spcBef>
              <a:spcAft>
                <a:spcPct val="0"/>
              </a:spcAft>
              <a:defRPr/>
            </a:pPr>
            <a:endParaRPr lang="tr-TR">
              <a:solidFill>
                <a:srgbClr val="FFFFFF"/>
              </a:solidFill>
            </a:endParaRPr>
          </a:p>
        </p:txBody>
      </p:sp>
      <p:sp>
        <p:nvSpPr>
          <p:cNvPr id="1028" name="Rectangle 7"/>
          <p:cNvSpPr>
            <a:spLocks noGrp="1" noChangeArrowheads="1"/>
          </p:cNvSpPr>
          <p:nvPr>
            <p:ph type="title"/>
          </p:nvPr>
        </p:nvSpPr>
        <p:spPr bwMode="gray">
          <a:xfrm>
            <a:off x="400051" y="349250"/>
            <a:ext cx="11360149"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de-DE" altLang="tr-TR" smtClean="0"/>
              <a:t>Klicken Sie, um das Titelformat zu bearbeiten</a:t>
            </a:r>
          </a:p>
        </p:txBody>
      </p:sp>
      <p:sp>
        <p:nvSpPr>
          <p:cNvPr id="110597" name="Rectangle 5"/>
          <p:cNvSpPr>
            <a:spLocks noChangeArrowheads="1"/>
          </p:cNvSpPr>
          <p:nvPr/>
        </p:nvSpPr>
        <p:spPr bwMode="gray">
          <a:xfrm>
            <a:off x="292101" y="6365875"/>
            <a:ext cx="1790700" cy="247650"/>
          </a:xfrm>
          <a:prstGeom prst="rect">
            <a:avLst/>
          </a:prstGeom>
          <a:noFill/>
          <a:ln w="9525">
            <a:noFill/>
            <a:miter lim="800000"/>
            <a:headEnd/>
            <a:tailEnd/>
          </a:ln>
        </p:spPr>
        <p:txBody>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defRPr/>
            </a:pPr>
            <a:r>
              <a:rPr lang="de-DE" sz="1000" smtClean="0">
                <a:solidFill>
                  <a:srgbClr val="000000"/>
                </a:solidFill>
              </a:rPr>
              <a:t>Page </a:t>
            </a:r>
            <a:r>
              <a:rPr lang="de-DE" sz="1000" smtClean="0">
                <a:solidFill>
                  <a:srgbClr val="000000"/>
                </a:solidFill>
                <a:sym typeface="Wingdings" panose="05000000000000000000" pitchFamily="2" charset="2"/>
              </a:rPr>
              <a:t></a:t>
            </a:r>
            <a:r>
              <a:rPr lang="de-DE" sz="1000" smtClean="0">
                <a:solidFill>
                  <a:srgbClr val="000000"/>
                </a:solidFill>
              </a:rPr>
              <a:t> </a:t>
            </a:r>
            <a:fld id="{6F925EED-8DDF-4572-BB01-B3F9200CCBB8}" type="slidenum">
              <a:rPr lang="de-DE" sz="1000" smtClean="0">
                <a:solidFill>
                  <a:srgbClr val="000000"/>
                </a:solidFill>
              </a:rPr>
              <a:pPr eaLnBrk="1" fontAlgn="base" hangingPunct="1">
                <a:spcBef>
                  <a:spcPct val="0"/>
                </a:spcBef>
                <a:spcAft>
                  <a:spcPct val="0"/>
                </a:spcAft>
                <a:defRPr/>
              </a:pPr>
              <a:t>‹#›</a:t>
            </a:fld>
            <a:endParaRPr lang="de-DE" sz="1000" smtClean="0">
              <a:solidFill>
                <a:srgbClr val="000000"/>
              </a:solidFill>
            </a:endParaRPr>
          </a:p>
        </p:txBody>
      </p:sp>
    </p:spTree>
    <p:extLst>
      <p:ext uri="{BB962C8B-B14F-4D97-AF65-F5344CB8AC3E}">
        <p14:creationId xmlns:p14="http://schemas.microsoft.com/office/powerpoint/2010/main" val="32169750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xStyles>
    <p:titleStyle>
      <a:lvl1pPr algn="l" rtl="0" eaLnBrk="0" fontAlgn="base" hangingPunct="0">
        <a:lnSpc>
          <a:spcPct val="90000"/>
        </a:lnSpc>
        <a:spcBef>
          <a:spcPct val="0"/>
        </a:spcBef>
        <a:spcAft>
          <a:spcPct val="0"/>
        </a:spcAft>
        <a:defRPr sz="2600" b="1">
          <a:solidFill>
            <a:schemeClr val="tx1"/>
          </a:solidFill>
          <a:latin typeface="+mj-lt"/>
          <a:ea typeface="+mj-ea"/>
          <a:cs typeface="+mj-cs"/>
        </a:defRPr>
      </a:lvl1pPr>
      <a:lvl2pPr algn="l" rtl="0" eaLnBrk="0" fontAlgn="base" hangingPunct="0">
        <a:lnSpc>
          <a:spcPct val="90000"/>
        </a:lnSpc>
        <a:spcBef>
          <a:spcPct val="0"/>
        </a:spcBef>
        <a:spcAft>
          <a:spcPct val="0"/>
        </a:spcAft>
        <a:defRPr sz="2600" b="1">
          <a:solidFill>
            <a:schemeClr val="tx1"/>
          </a:solidFill>
          <a:latin typeface="Arial" charset="0"/>
          <a:cs typeface="Arial" charset="0"/>
        </a:defRPr>
      </a:lvl2pPr>
      <a:lvl3pPr algn="l" rtl="0" eaLnBrk="0" fontAlgn="base" hangingPunct="0">
        <a:lnSpc>
          <a:spcPct val="90000"/>
        </a:lnSpc>
        <a:spcBef>
          <a:spcPct val="0"/>
        </a:spcBef>
        <a:spcAft>
          <a:spcPct val="0"/>
        </a:spcAft>
        <a:defRPr sz="2600" b="1">
          <a:solidFill>
            <a:schemeClr val="tx1"/>
          </a:solidFill>
          <a:latin typeface="Arial" charset="0"/>
          <a:cs typeface="Arial" charset="0"/>
        </a:defRPr>
      </a:lvl3pPr>
      <a:lvl4pPr algn="l" rtl="0" eaLnBrk="0" fontAlgn="base" hangingPunct="0">
        <a:lnSpc>
          <a:spcPct val="90000"/>
        </a:lnSpc>
        <a:spcBef>
          <a:spcPct val="0"/>
        </a:spcBef>
        <a:spcAft>
          <a:spcPct val="0"/>
        </a:spcAft>
        <a:defRPr sz="2600" b="1">
          <a:solidFill>
            <a:schemeClr val="tx1"/>
          </a:solidFill>
          <a:latin typeface="Arial" charset="0"/>
          <a:cs typeface="Arial" charset="0"/>
        </a:defRPr>
      </a:lvl4pPr>
      <a:lvl5pPr algn="l" rtl="0" eaLnBrk="0" fontAlgn="base" hangingPunct="0">
        <a:lnSpc>
          <a:spcPct val="90000"/>
        </a:lnSpc>
        <a:spcBef>
          <a:spcPct val="0"/>
        </a:spcBef>
        <a:spcAft>
          <a:spcPct val="0"/>
        </a:spcAft>
        <a:defRPr sz="2600" b="1">
          <a:solidFill>
            <a:schemeClr val="tx1"/>
          </a:solidFill>
          <a:latin typeface="Arial" charset="0"/>
          <a:cs typeface="Arial" charset="0"/>
        </a:defRPr>
      </a:lvl5pPr>
      <a:lvl6pPr marL="457200" algn="l" rtl="0" fontAlgn="base">
        <a:lnSpc>
          <a:spcPct val="90000"/>
        </a:lnSpc>
        <a:spcBef>
          <a:spcPct val="0"/>
        </a:spcBef>
        <a:spcAft>
          <a:spcPct val="0"/>
        </a:spcAft>
        <a:defRPr sz="2600" b="1">
          <a:solidFill>
            <a:schemeClr val="tx1"/>
          </a:solidFill>
          <a:latin typeface="Arial" charset="0"/>
          <a:cs typeface="Arial" charset="0"/>
        </a:defRPr>
      </a:lvl6pPr>
      <a:lvl7pPr marL="914400" algn="l" rtl="0" fontAlgn="base">
        <a:lnSpc>
          <a:spcPct val="90000"/>
        </a:lnSpc>
        <a:spcBef>
          <a:spcPct val="0"/>
        </a:spcBef>
        <a:spcAft>
          <a:spcPct val="0"/>
        </a:spcAft>
        <a:defRPr sz="2600" b="1">
          <a:solidFill>
            <a:schemeClr val="tx1"/>
          </a:solidFill>
          <a:latin typeface="Arial" charset="0"/>
          <a:cs typeface="Arial" charset="0"/>
        </a:defRPr>
      </a:lvl7pPr>
      <a:lvl8pPr marL="1371600" algn="l" rtl="0" fontAlgn="base">
        <a:lnSpc>
          <a:spcPct val="90000"/>
        </a:lnSpc>
        <a:spcBef>
          <a:spcPct val="0"/>
        </a:spcBef>
        <a:spcAft>
          <a:spcPct val="0"/>
        </a:spcAft>
        <a:defRPr sz="2600" b="1">
          <a:solidFill>
            <a:schemeClr val="tx1"/>
          </a:solidFill>
          <a:latin typeface="Arial" charset="0"/>
          <a:cs typeface="Arial" charset="0"/>
        </a:defRPr>
      </a:lvl8pPr>
      <a:lvl9pPr marL="1828800" algn="l" rtl="0" fontAlgn="base">
        <a:lnSpc>
          <a:spcPct val="90000"/>
        </a:lnSpc>
        <a:spcBef>
          <a:spcPct val="0"/>
        </a:spcBef>
        <a:spcAft>
          <a:spcPct val="0"/>
        </a:spcAft>
        <a:defRPr sz="2600" b="1">
          <a:solidFill>
            <a:schemeClr val="tx1"/>
          </a:solidFill>
          <a:latin typeface="Arial" charset="0"/>
          <a:cs typeface="Arial" charset="0"/>
        </a:defRPr>
      </a:lvl9pPr>
    </p:titleStyle>
    <p:bodyStyle>
      <a:lvl1pPr marL="180975" indent="-180975" algn="l" rtl="0" eaLnBrk="0" fontAlgn="base" hangingPunct="0">
        <a:spcBef>
          <a:spcPct val="0"/>
        </a:spcBef>
        <a:spcAft>
          <a:spcPct val="40000"/>
        </a:spcAft>
        <a:buFont typeface="Wingdings" panose="05000000000000000000" pitchFamily="2" charset="2"/>
        <a:buChar char="§"/>
        <a:defRPr sz="2000">
          <a:solidFill>
            <a:schemeClr val="tx1"/>
          </a:solidFill>
          <a:latin typeface="+mn-lt"/>
          <a:ea typeface="+mn-ea"/>
          <a:cs typeface="+mn-cs"/>
        </a:defRPr>
      </a:lvl1pPr>
      <a:lvl2pPr marL="444500" indent="-261938" algn="l" rtl="0" eaLnBrk="0" fontAlgn="base" hangingPunct="0">
        <a:spcBef>
          <a:spcPct val="0"/>
        </a:spcBef>
        <a:spcAft>
          <a:spcPct val="40000"/>
        </a:spcAft>
        <a:buChar char="–"/>
        <a:defRPr sz="2800">
          <a:solidFill>
            <a:schemeClr val="tx1"/>
          </a:solidFill>
          <a:latin typeface="+mn-lt"/>
          <a:cs typeface="+mn-cs"/>
        </a:defRPr>
      </a:lvl2pPr>
      <a:lvl3pPr marL="720725" indent="-274638" algn="l" rtl="0" eaLnBrk="0" fontAlgn="base" hangingPunct="0">
        <a:spcBef>
          <a:spcPct val="0"/>
        </a:spcBef>
        <a:spcAft>
          <a:spcPct val="40000"/>
        </a:spcAft>
        <a:buChar char="•"/>
        <a:defRPr sz="2400">
          <a:solidFill>
            <a:schemeClr val="tx1"/>
          </a:solidFill>
          <a:latin typeface="+mn-lt"/>
          <a:cs typeface="+mn-cs"/>
        </a:defRPr>
      </a:lvl3pPr>
      <a:lvl4pPr marL="987425" indent="-265113" algn="l" rtl="0" eaLnBrk="0" fontAlgn="base" hangingPunct="0">
        <a:spcBef>
          <a:spcPct val="0"/>
        </a:spcBef>
        <a:spcAft>
          <a:spcPct val="40000"/>
        </a:spcAft>
        <a:buChar char="–"/>
        <a:defRPr sz="2000">
          <a:solidFill>
            <a:schemeClr val="tx1"/>
          </a:solidFill>
          <a:latin typeface="+mn-lt"/>
          <a:cs typeface="+mn-cs"/>
        </a:defRPr>
      </a:lvl4pPr>
      <a:lvl5pPr marL="1254125" indent="-265113" algn="l" rtl="0" eaLnBrk="0" fontAlgn="base" hangingPunct="0">
        <a:spcBef>
          <a:spcPct val="0"/>
        </a:spcBef>
        <a:spcAft>
          <a:spcPct val="40000"/>
        </a:spcAft>
        <a:buChar char="»"/>
        <a:defRPr sz="2000">
          <a:solidFill>
            <a:schemeClr val="tx1"/>
          </a:solidFill>
          <a:latin typeface="+mn-lt"/>
          <a:cs typeface="+mn-cs"/>
        </a:defRPr>
      </a:lvl5pPr>
      <a:lvl6pPr marL="1711325" indent="-265113" algn="l" rtl="0" fontAlgn="base">
        <a:spcBef>
          <a:spcPct val="0"/>
        </a:spcBef>
        <a:spcAft>
          <a:spcPct val="40000"/>
        </a:spcAft>
        <a:buChar char="»"/>
        <a:defRPr>
          <a:solidFill>
            <a:schemeClr val="tx1"/>
          </a:solidFill>
          <a:latin typeface="+mn-lt"/>
          <a:cs typeface="+mn-cs"/>
        </a:defRPr>
      </a:lvl6pPr>
      <a:lvl7pPr marL="2168525" indent="-265113" algn="l" rtl="0" fontAlgn="base">
        <a:spcBef>
          <a:spcPct val="0"/>
        </a:spcBef>
        <a:spcAft>
          <a:spcPct val="40000"/>
        </a:spcAft>
        <a:buChar char="»"/>
        <a:defRPr>
          <a:solidFill>
            <a:schemeClr val="tx1"/>
          </a:solidFill>
          <a:latin typeface="+mn-lt"/>
          <a:cs typeface="+mn-cs"/>
        </a:defRPr>
      </a:lvl7pPr>
      <a:lvl8pPr marL="2625725" indent="-265113" algn="l" rtl="0" fontAlgn="base">
        <a:spcBef>
          <a:spcPct val="0"/>
        </a:spcBef>
        <a:spcAft>
          <a:spcPct val="40000"/>
        </a:spcAft>
        <a:buChar char="»"/>
        <a:defRPr>
          <a:solidFill>
            <a:schemeClr val="tx1"/>
          </a:solidFill>
          <a:latin typeface="+mn-lt"/>
          <a:cs typeface="+mn-cs"/>
        </a:defRPr>
      </a:lvl8pPr>
      <a:lvl9pPr marL="3082925" indent="-265113" algn="l" rtl="0" fontAlgn="base">
        <a:spcBef>
          <a:spcPct val="0"/>
        </a:spcBef>
        <a:spcAft>
          <a:spcPct val="40000"/>
        </a:spcAft>
        <a:buChar char="»"/>
        <a:defRPr>
          <a:solidFill>
            <a:schemeClr val="tx1"/>
          </a:solidFill>
          <a:latin typeface="+mn-lt"/>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02" name="Rectangle 2"/>
          <p:cNvSpPr>
            <a:spLocks noGrp="1" noChangeArrowheads="1"/>
          </p:cNvSpPr>
          <p:nvPr>
            <p:ph type="title"/>
          </p:nvPr>
        </p:nvSpPr>
        <p:spPr/>
        <p:txBody>
          <a:bodyPr/>
          <a:lstStyle/>
          <a:p>
            <a:r>
              <a:rPr lang="tr-TR" altLang="tr-TR" smtClean="0"/>
              <a:t>YARI ENTANSİF KAFES YETİŞTİRİCİLİĞİ</a:t>
            </a:r>
          </a:p>
        </p:txBody>
      </p:sp>
      <p:sp>
        <p:nvSpPr>
          <p:cNvPr id="409603" name="Rectangle 3"/>
          <p:cNvSpPr>
            <a:spLocks noGrp="1" noChangeArrowheads="1"/>
          </p:cNvSpPr>
          <p:nvPr>
            <p:ph type="body" idx="1"/>
          </p:nvPr>
        </p:nvSpPr>
        <p:spPr/>
        <p:txBody>
          <a:bodyPr>
            <a:normAutofit fontScale="77500" lnSpcReduction="20000"/>
          </a:bodyPr>
          <a:lstStyle/>
          <a:p>
            <a:pPr algn="just">
              <a:lnSpc>
                <a:spcPct val="140000"/>
              </a:lnSpc>
            </a:pPr>
            <a:r>
              <a:rPr lang="tr-TR" altLang="tr-TR" smtClean="0"/>
              <a:t>Yarı entansif yetiştiricilik, doğal besinlere ilaveten yerel olarak bulunabilen ve yaklaşık %10 protein içeren tarım işletmeleri yan ürünleri ile beslenme yapılan yetiştiriciliktir. Ekstansif ve Yarı Ekstansif Yetiştiricilik Arasındaki İlişki İç suların ekstansif yetiştiricilikte kullanılması halinde önce genellikle yüksek verim elde edilir. Verim yüksekliğini gören diğer yetiştiricilerin de devreye girmesiyle verim düşer. Verim düşüklüğünü gören yetiştiricilerden bazılarının işletmeyi kapatmasıyla verim artışı başlar. Ekstansif kafes yetiştiriciliği ile verimlilik arasındaki ilişkileri belirleyen pek az çalışma bulunmaktadır. Bunlara göre planktan ayoması azaldıkça birim alanından elde edilen ürünün azaldığı görülmüştür.</a:t>
            </a:r>
          </a:p>
        </p:txBody>
      </p:sp>
    </p:spTree>
    <p:extLst>
      <p:ext uri="{BB962C8B-B14F-4D97-AF65-F5344CB8AC3E}">
        <p14:creationId xmlns:p14="http://schemas.microsoft.com/office/powerpoint/2010/main" val="392149743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818" name="Rectangle 2"/>
          <p:cNvSpPr>
            <a:spLocks noGrp="1" noChangeArrowheads="1"/>
          </p:cNvSpPr>
          <p:nvPr>
            <p:ph type="title"/>
          </p:nvPr>
        </p:nvSpPr>
        <p:spPr/>
        <p:txBody>
          <a:bodyPr/>
          <a:lstStyle/>
          <a:p>
            <a:r>
              <a:rPr lang="tr-TR" altLang="tr-TR" smtClean="0"/>
              <a:t>2. Günlük Rasyon</a:t>
            </a:r>
          </a:p>
        </p:txBody>
      </p:sp>
      <p:sp>
        <p:nvSpPr>
          <p:cNvPr id="418819" name="Rectangle 3"/>
          <p:cNvSpPr>
            <a:spLocks noGrp="1" noChangeArrowheads="1"/>
          </p:cNvSpPr>
          <p:nvPr>
            <p:ph type="body" idx="1"/>
          </p:nvPr>
        </p:nvSpPr>
        <p:spPr/>
        <p:txBody>
          <a:bodyPr/>
          <a:lstStyle/>
          <a:p>
            <a:pPr algn="just">
              <a:lnSpc>
                <a:spcPct val="140000"/>
              </a:lnSpc>
            </a:pPr>
            <a:r>
              <a:rPr lang="tr-TR" altLang="tr-TR" smtClean="0"/>
              <a:t>Entansif kafes yetiştiriciliğinde doğal yemin değeri genellikle önemsizdir. Bu sebeple yapay yemin seçimi toprak havuzlardaki yetiştiricilikten çok önemlidir. Yapay yemin seçimi, yemleme oranı (canlı ağırlığının yüzdesi halinde) ve yemin değerlendirilmesi, yetiştirilen türlerde, fertlerin büyüklüğüne, yemin kalitesine ve su sıcaklığına bağlıdır. Balık büyüdükçe yem tüketimi azalır. Sıcaklık arttıkça artar.</a:t>
            </a:r>
          </a:p>
        </p:txBody>
      </p:sp>
    </p:spTree>
    <p:extLst>
      <p:ext uri="{BB962C8B-B14F-4D97-AF65-F5344CB8AC3E}">
        <p14:creationId xmlns:p14="http://schemas.microsoft.com/office/powerpoint/2010/main" val="100622598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42" name="Rectangle 2"/>
          <p:cNvSpPr>
            <a:spLocks noGrp="1" noChangeArrowheads="1"/>
          </p:cNvSpPr>
          <p:nvPr>
            <p:ph type="title"/>
          </p:nvPr>
        </p:nvSpPr>
        <p:spPr/>
        <p:txBody>
          <a:bodyPr/>
          <a:lstStyle/>
          <a:p>
            <a:r>
              <a:rPr lang="tr-TR" altLang="tr-TR" smtClean="0"/>
              <a:t>3. Yemin Ete Dönüşüm Oranı</a:t>
            </a:r>
          </a:p>
        </p:txBody>
      </p:sp>
      <p:sp>
        <p:nvSpPr>
          <p:cNvPr id="419843" name="Rectangle 3"/>
          <p:cNvSpPr>
            <a:spLocks noGrp="1" noChangeArrowheads="1"/>
          </p:cNvSpPr>
          <p:nvPr>
            <p:ph type="body" idx="1"/>
          </p:nvPr>
        </p:nvSpPr>
        <p:spPr/>
        <p:txBody>
          <a:bodyPr>
            <a:normAutofit lnSpcReduction="10000"/>
          </a:bodyPr>
          <a:lstStyle/>
          <a:p>
            <a:pPr algn="just">
              <a:lnSpc>
                <a:spcPct val="150000"/>
              </a:lnSpc>
            </a:pPr>
            <a:r>
              <a:rPr lang="tr-TR" altLang="tr-TR" smtClean="0"/>
              <a:t>Yemin ete dönüşüm oranı balığın büyüklüğüne, yoğunluğuna , yemin kalitesin, rasyona ve dağıtım tekniğine, suyun sıcaklığına, erimiş oksijen miktarına ve kafeslerde suyun değişimine bağlı olarak değişme gösterir. Kafeslerde yem kaybı büyük ise yemin değerlendirilmesi azalır. Kafeslerde yem kaybı, yem dağıtımından veya kuvvetli su akıntısından meydana gelir kafeslerde yem kaybının %25 nisbetine kadar olabileceği tespit edilmiştir (Collins, 1970)</a:t>
            </a:r>
          </a:p>
        </p:txBody>
      </p:sp>
    </p:spTree>
    <p:extLst>
      <p:ext uri="{BB962C8B-B14F-4D97-AF65-F5344CB8AC3E}">
        <p14:creationId xmlns:p14="http://schemas.microsoft.com/office/powerpoint/2010/main" val="179509864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0866" name="Rectangle 2"/>
          <p:cNvSpPr>
            <a:spLocks noGrp="1" noChangeArrowheads="1"/>
          </p:cNvSpPr>
          <p:nvPr>
            <p:ph type="title"/>
          </p:nvPr>
        </p:nvSpPr>
        <p:spPr/>
        <p:txBody>
          <a:bodyPr/>
          <a:lstStyle/>
          <a:p>
            <a:r>
              <a:rPr lang="tr-TR" altLang="tr-TR" smtClean="0"/>
              <a:t>4. Kafeslerde Gelişine</a:t>
            </a:r>
          </a:p>
        </p:txBody>
      </p:sp>
      <p:sp>
        <p:nvSpPr>
          <p:cNvPr id="420867" name="Rectangle 3"/>
          <p:cNvSpPr>
            <a:spLocks noGrp="1" noChangeArrowheads="1"/>
          </p:cNvSpPr>
          <p:nvPr>
            <p:ph type="body" idx="1"/>
          </p:nvPr>
        </p:nvSpPr>
        <p:spPr/>
        <p:txBody>
          <a:bodyPr/>
          <a:lstStyle/>
          <a:p>
            <a:pPr algn="just">
              <a:lnSpc>
                <a:spcPct val="150000"/>
              </a:lnSpc>
            </a:pPr>
            <a:r>
              <a:rPr lang="tr-TR" altLang="tr-TR" smtClean="0"/>
              <a:t>Kafeslerde yetiştiricilikte çevre şartlan bozulunca gelişme geriler. Kafes göz açıklığının küçük olması ve oksijen yetersizliğini kritik noktaya getirir. Büyüme hızı birim su hacminde balık yoğunluğu arttıkça azalır. Diğer taraftan nem kalitesi arttıkça artar (Shell, 1967).</a:t>
            </a:r>
          </a:p>
        </p:txBody>
      </p:sp>
    </p:spTree>
    <p:extLst>
      <p:ext uri="{BB962C8B-B14F-4D97-AF65-F5344CB8AC3E}">
        <p14:creationId xmlns:p14="http://schemas.microsoft.com/office/powerpoint/2010/main" val="408285930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1890" name="Rectangle 2"/>
          <p:cNvSpPr>
            <a:spLocks noGrp="1" noChangeArrowheads="1"/>
          </p:cNvSpPr>
          <p:nvPr>
            <p:ph type="title"/>
          </p:nvPr>
        </p:nvSpPr>
        <p:spPr/>
        <p:txBody>
          <a:bodyPr/>
          <a:lstStyle/>
          <a:p>
            <a:r>
              <a:rPr lang="tr-TR" altLang="tr-TR" smtClean="0"/>
              <a:t>5. Stoklama Yoğunluğu ve Üretim</a:t>
            </a:r>
          </a:p>
        </p:txBody>
      </p:sp>
      <p:sp>
        <p:nvSpPr>
          <p:cNvPr id="421891" name="Rectangle 3"/>
          <p:cNvSpPr>
            <a:spLocks noGrp="1" noChangeArrowheads="1"/>
          </p:cNvSpPr>
          <p:nvPr>
            <p:ph type="body" idx="1"/>
          </p:nvPr>
        </p:nvSpPr>
        <p:spPr/>
        <p:txBody>
          <a:bodyPr/>
          <a:lstStyle/>
          <a:p>
            <a:pPr algn="just">
              <a:lnSpc>
                <a:spcPct val="130000"/>
              </a:lnSpc>
            </a:pPr>
            <a:r>
              <a:rPr lang="tr-TR" altLang="tr-TR" sz="1800"/>
              <a:t>Çevre şartlarının kötüleşmesi ile kafeslerde üretim düşer Optimum stoklamaya göre stoklama yoğunluğunun artırılması toplam üretim miktarını artırır. Alabalıklarda aşırı stoklama stres sebebiyle büyüme hızını yavaşlatır (Albrecht ve Gollub, 1971).</a:t>
            </a:r>
          </a:p>
          <a:p>
            <a:pPr algn="just">
              <a:lnSpc>
                <a:spcPct val="130000"/>
              </a:lnSpc>
            </a:pPr>
            <a:r>
              <a:rPr lang="tr-TR" altLang="tr-TR" sz="1800"/>
              <a:t>Stoklama yoğunluğu entansif kafes yetiştiriciliğinde türlere göre 15-25 kg/m</a:t>
            </a:r>
            <a:r>
              <a:rPr lang="tr-TR" altLang="tr-TR" sz="1800" baseline="30000"/>
              <a:t>3</a:t>
            </a:r>
            <a:r>
              <a:rPr lang="tr-TR" altLang="tr-TR" sz="1800"/>
              <a:t> arasında değişir. Kafeslerde maximum üretim kafeslerin hasattaki maksimum kapasitesine bağlıdır. Sazanlarda Doğu Almanya'daki kafes yetiştiriciliğinde max.131 kg/m3 (Steffens, 1970). Hollanda'da 6.5 ayda 160 kg/m</a:t>
            </a:r>
            <a:r>
              <a:rPr lang="tr-TR" altLang="tr-TR" sz="1800" baseline="30000"/>
              <a:t>3</a:t>
            </a:r>
            <a:r>
              <a:rPr lang="tr-TR" altLang="tr-TR" sz="1800"/>
              <a:t>' e ulaşılmıştır. L. Punctatus 175 kg/m</a:t>
            </a:r>
            <a:r>
              <a:rPr lang="tr-TR" altLang="tr-TR" sz="1800" baseline="30000"/>
              <a:t>3</a:t>
            </a:r>
            <a:r>
              <a:rPr lang="tr-TR" altLang="tr-TR" sz="1800"/>
              <a:t> (C M. Collins. 1972). gökkuşağı alabalığında 55-65 kg/m3 (A. Collins, 1972)T.nilotica'da 70 kg/m3'e (Coche, 1977) erişilmiştir.</a:t>
            </a:r>
          </a:p>
        </p:txBody>
      </p:sp>
    </p:spTree>
    <p:extLst>
      <p:ext uri="{BB962C8B-B14F-4D97-AF65-F5344CB8AC3E}">
        <p14:creationId xmlns:p14="http://schemas.microsoft.com/office/powerpoint/2010/main" val="357910870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2914" name="Rectangle 2"/>
          <p:cNvSpPr>
            <a:spLocks noGrp="1" noChangeArrowheads="1"/>
          </p:cNvSpPr>
          <p:nvPr>
            <p:ph type="title"/>
          </p:nvPr>
        </p:nvSpPr>
        <p:spPr/>
        <p:txBody>
          <a:bodyPr/>
          <a:lstStyle/>
          <a:p>
            <a:endParaRPr lang="tr-TR" altLang="tr-TR" smtClean="0"/>
          </a:p>
        </p:txBody>
      </p:sp>
      <p:pic>
        <p:nvPicPr>
          <p:cNvPr id="422915" name="Picture 4" descr="0094"/>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2592388" y="1046164"/>
            <a:ext cx="7143750" cy="5038725"/>
          </a:xfrm>
          <a:noFill/>
        </p:spPr>
      </p:pic>
    </p:spTree>
    <p:extLst>
      <p:ext uri="{BB962C8B-B14F-4D97-AF65-F5344CB8AC3E}">
        <p14:creationId xmlns:p14="http://schemas.microsoft.com/office/powerpoint/2010/main" val="394607616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3938" name="Rectangle 2"/>
          <p:cNvSpPr>
            <a:spLocks noGrp="1" noChangeArrowheads="1"/>
          </p:cNvSpPr>
          <p:nvPr>
            <p:ph type="title"/>
          </p:nvPr>
        </p:nvSpPr>
        <p:spPr/>
        <p:txBody>
          <a:bodyPr/>
          <a:lstStyle/>
          <a:p>
            <a:endParaRPr lang="tr-TR" altLang="tr-TR" smtClean="0"/>
          </a:p>
        </p:txBody>
      </p:sp>
      <p:sp>
        <p:nvSpPr>
          <p:cNvPr id="423939" name="Rectangle 3"/>
          <p:cNvSpPr>
            <a:spLocks noGrp="1" noChangeArrowheads="1"/>
          </p:cNvSpPr>
          <p:nvPr>
            <p:ph type="body" idx="1"/>
          </p:nvPr>
        </p:nvSpPr>
        <p:spPr/>
        <p:txBody>
          <a:bodyPr>
            <a:normAutofit lnSpcReduction="10000"/>
          </a:bodyPr>
          <a:lstStyle/>
          <a:p>
            <a:pPr algn="just">
              <a:lnSpc>
                <a:spcPct val="130000"/>
              </a:lnSpc>
            </a:pPr>
            <a:r>
              <a:rPr lang="tr-TR" altLang="tr-TR" smtClean="0"/>
              <a:t>Kafes yetiştiriciliğinde stoklama yoğunluğunu keşif olduğundan balıkların hastalıklara ve parazitlere dayanıklılığı önemlidir. Ayrıca balıkların kafeslerde arasıra meydana gelebilecek kötü şartlarda yaşama oranı balık türlerinin potansiyelini gösterir. </a:t>
            </a:r>
            <a:r>
              <a:rPr lang="tr-TR" altLang="tr-TR" i="1" smtClean="0"/>
              <a:t>T.nilotica</a:t>
            </a:r>
            <a:r>
              <a:rPr lang="tr-TR" altLang="tr-TR" smtClean="0"/>
              <a:t> aşırı sıcaklığa dayanıklı ve metabolik oranı nisbeten düşüktür. Oksijen ihtiyacı aynı şartlarda </a:t>
            </a:r>
            <a:r>
              <a:rPr lang="tr-TR" altLang="tr-TR" i="1" smtClean="0"/>
              <a:t>S. trutta'dan</a:t>
            </a:r>
            <a:r>
              <a:rPr lang="tr-TR" altLang="tr-TR" smtClean="0"/>
              <a:t> 3.7 defa daha azdır (Denzer, 1968).</a:t>
            </a:r>
          </a:p>
          <a:p>
            <a:pPr algn="just">
              <a:lnSpc>
                <a:spcPct val="130000"/>
              </a:lnSpc>
            </a:pPr>
            <a:r>
              <a:rPr lang="tr-TR" altLang="tr-TR" smtClean="0"/>
              <a:t>Balıklarda kafeslerde üretim potansiyeli tabloda görüleceği üzere çok değişkendir. </a:t>
            </a:r>
          </a:p>
        </p:txBody>
      </p:sp>
    </p:spTree>
    <p:extLst>
      <p:ext uri="{BB962C8B-B14F-4D97-AF65-F5344CB8AC3E}">
        <p14:creationId xmlns:p14="http://schemas.microsoft.com/office/powerpoint/2010/main" val="179278669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4962" name="Rectangle 2"/>
          <p:cNvSpPr>
            <a:spLocks noGrp="1" noChangeArrowheads="1"/>
          </p:cNvSpPr>
          <p:nvPr>
            <p:ph type="title"/>
          </p:nvPr>
        </p:nvSpPr>
        <p:spPr/>
        <p:txBody>
          <a:bodyPr/>
          <a:lstStyle/>
          <a:p>
            <a:endParaRPr lang="tr-TR" altLang="tr-TR" smtClean="0"/>
          </a:p>
        </p:txBody>
      </p:sp>
      <p:sp>
        <p:nvSpPr>
          <p:cNvPr id="424963" name="Rectangle 3"/>
          <p:cNvSpPr>
            <a:spLocks noGrp="1" noChangeArrowheads="1"/>
          </p:cNvSpPr>
          <p:nvPr>
            <p:ph type="body" idx="1"/>
          </p:nvPr>
        </p:nvSpPr>
        <p:spPr/>
        <p:txBody>
          <a:bodyPr/>
          <a:lstStyle/>
          <a:p>
            <a:endParaRPr lang="tr-TR" altLang="tr-TR" smtClean="0"/>
          </a:p>
        </p:txBody>
      </p:sp>
      <p:pic>
        <p:nvPicPr>
          <p:cNvPr id="424964" name="Picture 4" descr="009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14575" y="1541463"/>
            <a:ext cx="7569200" cy="431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6804977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5986" name="Rectangle 2"/>
          <p:cNvSpPr>
            <a:spLocks noGrp="1" noChangeArrowheads="1"/>
          </p:cNvSpPr>
          <p:nvPr>
            <p:ph type="title"/>
          </p:nvPr>
        </p:nvSpPr>
        <p:spPr/>
        <p:txBody>
          <a:bodyPr/>
          <a:lstStyle/>
          <a:p>
            <a:endParaRPr lang="tr-TR" altLang="tr-TR" smtClean="0"/>
          </a:p>
        </p:txBody>
      </p:sp>
      <p:sp>
        <p:nvSpPr>
          <p:cNvPr id="425987" name="Rectangle 3"/>
          <p:cNvSpPr>
            <a:spLocks noGrp="1" noChangeArrowheads="1"/>
          </p:cNvSpPr>
          <p:nvPr>
            <p:ph type="body" idx="1"/>
          </p:nvPr>
        </p:nvSpPr>
        <p:spPr/>
        <p:txBody>
          <a:bodyPr/>
          <a:lstStyle/>
          <a:p>
            <a:pPr algn="just">
              <a:lnSpc>
                <a:spcPct val="150000"/>
              </a:lnSpc>
            </a:pPr>
            <a:r>
              <a:rPr lang="tr-TR" altLang="tr-TR" smtClean="0"/>
              <a:t>Üretim değeri günlük yüzde olarak ifade edildiğinde balık türlerine, göre %0.8-l 6 arasında değişir. En yüksek değerler %1.6-1.8 ile </a:t>
            </a:r>
            <a:r>
              <a:rPr lang="tr-TR" altLang="tr-TR" i="1" smtClean="0"/>
              <a:t>C. carpio</a:t>
            </a:r>
            <a:r>
              <a:rPr lang="tr-TR" altLang="tr-TR" smtClean="0"/>
              <a:t>'ya aittir. İlkbaharda 50-120 g'lık yavru sazanlar 30 adet/m</a:t>
            </a:r>
            <a:r>
              <a:rPr lang="tr-TR" altLang="tr-TR" baseline="30000" smtClean="0"/>
              <a:t>3</a:t>
            </a:r>
            <a:r>
              <a:rPr lang="tr-TR" altLang="tr-TR" smtClean="0"/>
              <a:t> olmak üzere stoklanır. Balıklar günde 4 veya 5 defa yoğun olarak yemlenir. Yaklaşık 800g olunca hasat edildiğinde 20-50 kg/m</a:t>
            </a:r>
            <a:r>
              <a:rPr lang="tr-TR" altLang="tr-TR" baseline="30000" smtClean="0"/>
              <a:t>3</a:t>
            </a:r>
            <a:r>
              <a:rPr lang="tr-TR" altLang="tr-TR" smtClean="0"/>
              <a:t> ürün alınır. Yem değerliliği yaklaşık %70 ve yaşama düzeyi %90 kadardır.</a:t>
            </a:r>
          </a:p>
        </p:txBody>
      </p:sp>
    </p:spTree>
    <p:extLst>
      <p:ext uri="{BB962C8B-B14F-4D97-AF65-F5344CB8AC3E}">
        <p14:creationId xmlns:p14="http://schemas.microsoft.com/office/powerpoint/2010/main" val="141726348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Rectangle 2"/>
          <p:cNvSpPr>
            <a:spLocks noGrp="1" noChangeArrowheads="1"/>
          </p:cNvSpPr>
          <p:nvPr>
            <p:ph type="title"/>
          </p:nvPr>
        </p:nvSpPr>
        <p:spPr/>
        <p:txBody>
          <a:bodyPr/>
          <a:lstStyle/>
          <a:p>
            <a:pPr algn="just"/>
            <a:r>
              <a:rPr lang="tr-TR" altLang="tr-TR" sz="2200"/>
              <a:t>6. Enstansif Kafes Yetiştiriciliği Yapılan Suların Taşıma Kapasitesi, Fosfor ve Rasyon İlişkisi</a:t>
            </a:r>
          </a:p>
        </p:txBody>
      </p:sp>
      <p:sp>
        <p:nvSpPr>
          <p:cNvPr id="427011" name="Rectangle 3"/>
          <p:cNvSpPr>
            <a:spLocks noGrp="1" noChangeArrowheads="1"/>
          </p:cNvSpPr>
          <p:nvPr>
            <p:ph type="body" idx="1"/>
          </p:nvPr>
        </p:nvSpPr>
        <p:spPr/>
        <p:txBody>
          <a:bodyPr>
            <a:normAutofit fontScale="85000" lnSpcReduction="10000"/>
          </a:bodyPr>
          <a:lstStyle/>
          <a:p>
            <a:pPr algn="just">
              <a:lnSpc>
                <a:spcPct val="130000"/>
              </a:lnSpc>
            </a:pPr>
            <a:r>
              <a:rPr lang="tr-TR" altLang="tr-TR" smtClean="0"/>
              <a:t>Fosfor ve ışık, ılıman ve tropik sularda üretimi sınırlayıcı başlıca faktörlerdir. Fosfor; normal gelişme, kemik teşekkülü, asit-baz dengesinin muhafazası, yağ ve karbonhidrat metabolizması için balıklara gerekli bir elementtir. Fosforca eksik rasyonlarla beslenme, stokun azalmasına, yem değerlendirmesinin bozulmasına, gelişmenin gerilemesine sebep olur. Işık yetmezliğinde kemik yapısında bozulmalar görülür ve ölüm meydana gelir Balık fosfor ihtiyacının cüzi kısmını sudan, büyük kısmını yeminden sağlar (Nose ve Arai, 1979).</a:t>
            </a:r>
          </a:p>
          <a:p>
            <a:pPr algn="just">
              <a:lnSpc>
                <a:spcPct val="130000"/>
              </a:lnSpc>
            </a:pPr>
            <a:r>
              <a:rPr lang="tr-TR" altLang="tr-TR" smtClean="0"/>
              <a:t>Balık fosfor ihtiyaçları farklı türlere göre rasyonun %0,29 ile %0.90 arasında değişir.</a:t>
            </a:r>
          </a:p>
        </p:txBody>
      </p:sp>
    </p:spTree>
    <p:extLst>
      <p:ext uri="{BB962C8B-B14F-4D97-AF65-F5344CB8AC3E}">
        <p14:creationId xmlns:p14="http://schemas.microsoft.com/office/powerpoint/2010/main" val="266449765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8034" name="Rectangle 2"/>
          <p:cNvSpPr>
            <a:spLocks noGrp="1" noChangeArrowheads="1"/>
          </p:cNvSpPr>
          <p:nvPr>
            <p:ph type="title"/>
          </p:nvPr>
        </p:nvSpPr>
        <p:spPr/>
        <p:txBody>
          <a:bodyPr/>
          <a:lstStyle/>
          <a:p>
            <a:endParaRPr lang="tr-TR" altLang="tr-TR" smtClean="0"/>
          </a:p>
        </p:txBody>
      </p:sp>
      <p:sp>
        <p:nvSpPr>
          <p:cNvPr id="428035" name="Rectangle 3"/>
          <p:cNvSpPr>
            <a:spLocks noGrp="1" noChangeArrowheads="1"/>
          </p:cNvSpPr>
          <p:nvPr>
            <p:ph type="body" idx="1"/>
          </p:nvPr>
        </p:nvSpPr>
        <p:spPr/>
        <p:txBody>
          <a:bodyPr/>
          <a:lstStyle/>
          <a:p>
            <a:endParaRPr lang="tr-TR" altLang="tr-TR" smtClean="0"/>
          </a:p>
        </p:txBody>
      </p:sp>
      <p:pic>
        <p:nvPicPr>
          <p:cNvPr id="428036" name="Picture 4" descr="009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8475" y="1855788"/>
            <a:ext cx="8885238" cy="3598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2386596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626" name="Rectangle 2"/>
          <p:cNvSpPr>
            <a:spLocks noGrp="1" noChangeArrowheads="1"/>
          </p:cNvSpPr>
          <p:nvPr>
            <p:ph type="title"/>
          </p:nvPr>
        </p:nvSpPr>
        <p:spPr/>
        <p:txBody>
          <a:bodyPr/>
          <a:lstStyle/>
          <a:p>
            <a:endParaRPr lang="tr-TR" altLang="tr-TR" smtClean="0"/>
          </a:p>
        </p:txBody>
      </p:sp>
      <p:sp>
        <p:nvSpPr>
          <p:cNvPr id="410627" name="Rectangle 3"/>
          <p:cNvSpPr>
            <a:spLocks noGrp="1" noChangeArrowheads="1"/>
          </p:cNvSpPr>
          <p:nvPr>
            <p:ph type="body" idx="1"/>
          </p:nvPr>
        </p:nvSpPr>
        <p:spPr/>
        <p:txBody>
          <a:bodyPr>
            <a:normAutofit fontScale="92500" lnSpcReduction="10000"/>
          </a:bodyPr>
          <a:lstStyle/>
          <a:p>
            <a:pPr algn="just">
              <a:lnSpc>
                <a:spcPct val="150000"/>
              </a:lnSpc>
            </a:pPr>
            <a:r>
              <a:rPr lang="tr-TR" altLang="tr-TR" smtClean="0"/>
              <a:t>Yarı Entansif Kafes Yetiştiriciliğinde İç Suların Taşıma Kapasitesi Yetiştiricilik sistemleri içinde dünyada en yaygın ve bununla beraber planlanması en zor olan yarı entansif yetiştiriciliktir.</a:t>
            </a:r>
          </a:p>
          <a:p>
            <a:pPr algn="just">
              <a:lnSpc>
                <a:spcPct val="150000"/>
              </a:lnSpc>
            </a:pPr>
            <a:r>
              <a:rPr lang="tr-TR" altLang="tr-TR" smtClean="0"/>
              <a:t>Yarı entansif yetiştiricilikte temel prensip tabii yemlere ilaveten düşük kaliteli yemlerle beslenmektir. Sistem; işletmenin büyüklüğüne, bulunabilen yem maddelerine ve fiyatlarına bağlı olarak çok değişme gösterir. Sabit ve yüzen kafeslerde polikültür ve yarı entansif yetiştiricilik (FAO. 1983)</a:t>
            </a:r>
          </a:p>
        </p:txBody>
      </p:sp>
    </p:spTree>
    <p:extLst>
      <p:ext uri="{BB962C8B-B14F-4D97-AF65-F5344CB8AC3E}">
        <p14:creationId xmlns:p14="http://schemas.microsoft.com/office/powerpoint/2010/main" val="26958347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9058" name="Rectangle 2"/>
          <p:cNvSpPr>
            <a:spLocks noGrp="1" noChangeArrowheads="1"/>
          </p:cNvSpPr>
          <p:nvPr>
            <p:ph type="title"/>
          </p:nvPr>
        </p:nvSpPr>
        <p:spPr/>
        <p:txBody>
          <a:bodyPr/>
          <a:lstStyle/>
          <a:p>
            <a:endParaRPr lang="tr-TR" altLang="tr-TR" smtClean="0"/>
          </a:p>
        </p:txBody>
      </p:sp>
      <p:sp>
        <p:nvSpPr>
          <p:cNvPr id="429059" name="Rectangle 3"/>
          <p:cNvSpPr>
            <a:spLocks noGrp="1" noChangeArrowheads="1"/>
          </p:cNvSpPr>
          <p:nvPr>
            <p:ph type="body" idx="1"/>
          </p:nvPr>
        </p:nvSpPr>
        <p:spPr/>
        <p:txBody>
          <a:bodyPr>
            <a:normAutofit fontScale="77500" lnSpcReduction="20000"/>
          </a:bodyPr>
          <a:lstStyle/>
          <a:p>
            <a:pPr algn="just">
              <a:lnSpc>
                <a:spcPct val="150000"/>
              </a:lnSpc>
            </a:pPr>
            <a:r>
              <a:rPr lang="tr-TR" altLang="tr-TR" smtClean="0"/>
              <a:t>Cetvel 98 Balıkların fosfor ihtiyaçları, rasyonunun % si olarak Enstansif yetiştiricilikte kullanılan yemler hayvansal orijinlidir. Böyle yemlerde fosforun büyük kısmı inorganik formda ve geri kalanı da proteinler, yağlar ve karbonhidratlarda p-kompleksleri halinde bulunur. Bu şekilde fosforun hemen hepsi alabalık gibi etobur balıklar için alınmaya hazırdır (Ogino ve ark,1979) . Otobur balıklar, balık unu ile beslendiklerinde fosforun alımımı değişkenlik gösterir. Tilapya fosforunun %65'ini alabilirken (Watanabe ve ark . 1980), sazanlarda asitli mide eriyliklerinin bulunmayışı sebebiyle fosfor alımı hemen hemen sıfırdır (Ogino ve ark., 1979).</a:t>
            </a:r>
          </a:p>
        </p:txBody>
      </p:sp>
    </p:spTree>
    <p:extLst>
      <p:ext uri="{BB962C8B-B14F-4D97-AF65-F5344CB8AC3E}">
        <p14:creationId xmlns:p14="http://schemas.microsoft.com/office/powerpoint/2010/main" val="87918780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p:txBody>
          <a:bodyPr/>
          <a:lstStyle/>
          <a:p>
            <a:endParaRPr lang="tr-TR" altLang="tr-TR" smtClean="0"/>
          </a:p>
        </p:txBody>
      </p:sp>
      <p:sp>
        <p:nvSpPr>
          <p:cNvPr id="430083" name="Rectangle 3"/>
          <p:cNvSpPr>
            <a:spLocks noGrp="1" noChangeArrowheads="1"/>
          </p:cNvSpPr>
          <p:nvPr>
            <p:ph type="body" idx="1"/>
          </p:nvPr>
        </p:nvSpPr>
        <p:spPr/>
        <p:txBody>
          <a:bodyPr>
            <a:normAutofit fontScale="85000" lnSpcReduction="10000"/>
          </a:bodyPr>
          <a:lstStyle/>
          <a:p>
            <a:pPr algn="just">
              <a:lnSpc>
                <a:spcPct val="140000"/>
              </a:lnSpc>
            </a:pPr>
            <a:r>
              <a:rPr lang="tr-TR" altLang="tr-TR" smtClean="0"/>
              <a:t>Fosforun bulunabildiği ve değerlendirilmesi, hazım olmasına, vücut fosfor depolarına, mide ve diğer dokulardaki diğer elementlere, hazım elementlerine (Nakamura, 1982), alınan fosfor kaynağının hazım olabilirliğine bağlıdır. Emilme derecesi ve büyüme hızı rasyon fosfor seviyesine bağımlı değildir ve böylece atılma-alınma ile doğrudan, müsbet olarak ilişkilidir (Nakashima ve Leggett, 1980). Fosforca aşırı beslenmelerde böbrekten çok atılma yapılır.</a:t>
            </a:r>
          </a:p>
          <a:p>
            <a:pPr algn="just">
              <a:lnSpc>
                <a:spcPct val="140000"/>
              </a:lnSpc>
            </a:pPr>
            <a:r>
              <a:rPr lang="tr-TR" altLang="tr-TR" smtClean="0"/>
              <a:t>Cetvel 100 Çeşitli ülkelerde sazan ve Tilapya rasyonlannda P miktarı (Coche. 1982)</a:t>
            </a:r>
          </a:p>
        </p:txBody>
      </p:sp>
    </p:spTree>
    <p:extLst>
      <p:ext uri="{BB962C8B-B14F-4D97-AF65-F5344CB8AC3E}">
        <p14:creationId xmlns:p14="http://schemas.microsoft.com/office/powerpoint/2010/main" val="87005785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1106" name="Rectangle 2"/>
          <p:cNvSpPr>
            <a:spLocks noGrp="1" noChangeArrowheads="1"/>
          </p:cNvSpPr>
          <p:nvPr>
            <p:ph type="title"/>
          </p:nvPr>
        </p:nvSpPr>
        <p:spPr/>
        <p:txBody>
          <a:bodyPr/>
          <a:lstStyle/>
          <a:p>
            <a:endParaRPr lang="tr-TR" altLang="tr-TR" smtClean="0"/>
          </a:p>
        </p:txBody>
      </p:sp>
      <p:sp>
        <p:nvSpPr>
          <p:cNvPr id="431107" name="Rectangle 3"/>
          <p:cNvSpPr>
            <a:spLocks noGrp="1" noChangeArrowheads="1"/>
          </p:cNvSpPr>
          <p:nvPr>
            <p:ph type="body" idx="1"/>
          </p:nvPr>
        </p:nvSpPr>
        <p:spPr/>
        <p:txBody>
          <a:bodyPr/>
          <a:lstStyle/>
          <a:p>
            <a:endParaRPr lang="tr-TR" altLang="tr-TR" smtClean="0"/>
          </a:p>
        </p:txBody>
      </p:sp>
      <p:pic>
        <p:nvPicPr>
          <p:cNvPr id="431108" name="Picture 4" descr="009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40176" y="519113"/>
            <a:ext cx="4081463" cy="575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9145075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2130" name="Rectangle 2"/>
          <p:cNvSpPr>
            <a:spLocks noGrp="1" noChangeArrowheads="1"/>
          </p:cNvSpPr>
          <p:nvPr>
            <p:ph type="title"/>
          </p:nvPr>
        </p:nvSpPr>
        <p:spPr/>
        <p:txBody>
          <a:bodyPr/>
          <a:lstStyle/>
          <a:p>
            <a:endParaRPr lang="tr-TR" altLang="tr-TR" smtClean="0"/>
          </a:p>
        </p:txBody>
      </p:sp>
      <p:sp>
        <p:nvSpPr>
          <p:cNvPr id="432131" name="Rectangle 3"/>
          <p:cNvSpPr>
            <a:spLocks noGrp="1" noChangeArrowheads="1"/>
          </p:cNvSpPr>
          <p:nvPr>
            <p:ph type="body" idx="1"/>
          </p:nvPr>
        </p:nvSpPr>
        <p:spPr/>
        <p:txBody>
          <a:bodyPr/>
          <a:lstStyle/>
          <a:p>
            <a:endParaRPr lang="tr-TR" altLang="tr-TR" smtClean="0"/>
          </a:p>
        </p:txBody>
      </p:sp>
      <p:pic>
        <p:nvPicPr>
          <p:cNvPr id="432132" name="Picture 4" descr="009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9713" y="601664"/>
            <a:ext cx="5922962" cy="609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8877323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3154" name="Rectangle 2"/>
          <p:cNvSpPr>
            <a:spLocks noGrp="1" noChangeArrowheads="1"/>
          </p:cNvSpPr>
          <p:nvPr>
            <p:ph type="title"/>
          </p:nvPr>
        </p:nvSpPr>
        <p:spPr/>
        <p:txBody>
          <a:bodyPr/>
          <a:lstStyle/>
          <a:p>
            <a:endParaRPr lang="tr-TR" altLang="tr-TR" smtClean="0"/>
          </a:p>
        </p:txBody>
      </p:sp>
      <p:sp>
        <p:nvSpPr>
          <p:cNvPr id="433155" name="Rectangle 3"/>
          <p:cNvSpPr>
            <a:spLocks noGrp="1" noChangeArrowheads="1"/>
          </p:cNvSpPr>
          <p:nvPr>
            <p:ph type="body" idx="1"/>
          </p:nvPr>
        </p:nvSpPr>
        <p:spPr/>
        <p:txBody>
          <a:bodyPr>
            <a:normAutofit fontScale="92500" lnSpcReduction="20000"/>
          </a:bodyPr>
          <a:lstStyle/>
          <a:p>
            <a:pPr>
              <a:lnSpc>
                <a:spcPct val="120000"/>
              </a:lnSpc>
              <a:buFont typeface="Wingdings" panose="05000000000000000000" pitchFamily="2" charset="2"/>
              <a:buNone/>
            </a:pPr>
            <a:r>
              <a:rPr lang="tr-TR" altLang="tr-TR" smtClean="0"/>
              <a:t>	Enstansif sazan ve Tilapya yetiştiriciliğinde halen bölgesel yemlerden üretilen karma yemler kullanılmaktadır.</a:t>
            </a:r>
            <a:endParaRPr lang="tr-TR" altLang="tr-TR" b="1" smtClean="0"/>
          </a:p>
          <a:p>
            <a:pPr>
              <a:lnSpc>
                <a:spcPct val="120000"/>
              </a:lnSpc>
              <a:buFont typeface="Wingdings" panose="05000000000000000000" pitchFamily="2" charset="2"/>
              <a:buNone/>
            </a:pPr>
            <a:r>
              <a:rPr lang="tr-TR" altLang="tr-TR" b="1" smtClean="0"/>
              <a:t> Fosfor Kayıp Miktarı :</a:t>
            </a:r>
            <a:r>
              <a:rPr lang="tr-TR" altLang="tr-TR" smtClean="0"/>
              <a:t>Ensantif balık   yetiştiriciliğinde  çevrede  fosfor  kayıpları görülmektedir. Bu kayıpların ölçülmesinde çeşitli metodlar kullanılır.</a:t>
            </a:r>
          </a:p>
          <a:p>
            <a:pPr>
              <a:lnSpc>
                <a:spcPct val="120000"/>
              </a:lnSpc>
              <a:buFont typeface="Wingdings" panose="05000000000000000000" pitchFamily="2" charset="2"/>
              <a:buNone/>
            </a:pPr>
            <a:r>
              <a:rPr lang="tr-TR" altLang="tr-TR" smtClean="0"/>
              <a:t>1. Kafeslerden gelen girdilerin doğrudan ölçülmesi,</a:t>
            </a:r>
          </a:p>
          <a:p>
            <a:pPr>
              <a:lnSpc>
                <a:spcPct val="120000"/>
              </a:lnSpc>
              <a:buFont typeface="Wingdings" panose="05000000000000000000" pitchFamily="2" charset="2"/>
              <a:buNone/>
            </a:pPr>
            <a:r>
              <a:rPr lang="tr-TR" altLang="tr-TR" smtClean="0"/>
              <a:t>2. Yemeklerdeki P (Fosfor) miktarına göre teorik hesaplama,</a:t>
            </a:r>
          </a:p>
          <a:p>
            <a:pPr>
              <a:lnSpc>
                <a:spcPct val="120000"/>
              </a:lnSpc>
              <a:buFont typeface="Wingdings" panose="05000000000000000000" pitchFamily="2" charset="2"/>
              <a:buNone/>
            </a:pPr>
            <a:r>
              <a:rPr lang="tr-TR" altLang="tr-TR" smtClean="0"/>
              <a:t>3. Entansif havuz ve kanal yetiştiriciliğindeki verilerden ekstrapolasyon ile tespit edilmelidir. </a:t>
            </a:r>
          </a:p>
        </p:txBody>
      </p:sp>
    </p:spTree>
    <p:extLst>
      <p:ext uri="{BB962C8B-B14F-4D97-AF65-F5344CB8AC3E}">
        <p14:creationId xmlns:p14="http://schemas.microsoft.com/office/powerpoint/2010/main" val="229806923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4178" name="Rectangle 2"/>
          <p:cNvSpPr>
            <a:spLocks noGrp="1" noChangeArrowheads="1"/>
          </p:cNvSpPr>
          <p:nvPr>
            <p:ph type="title"/>
          </p:nvPr>
        </p:nvSpPr>
        <p:spPr/>
        <p:txBody>
          <a:bodyPr/>
          <a:lstStyle/>
          <a:p>
            <a:endParaRPr lang="tr-TR" altLang="tr-TR" smtClean="0"/>
          </a:p>
        </p:txBody>
      </p:sp>
      <p:sp>
        <p:nvSpPr>
          <p:cNvPr id="434179" name="Rectangle 3"/>
          <p:cNvSpPr>
            <a:spLocks noGrp="1" noChangeArrowheads="1"/>
          </p:cNvSpPr>
          <p:nvPr>
            <p:ph type="body" idx="1"/>
          </p:nvPr>
        </p:nvSpPr>
        <p:spPr/>
        <p:txBody>
          <a:bodyPr/>
          <a:lstStyle/>
          <a:p>
            <a:endParaRPr lang="tr-TR" altLang="tr-TR" smtClean="0"/>
          </a:p>
        </p:txBody>
      </p:sp>
      <p:pic>
        <p:nvPicPr>
          <p:cNvPr id="434180" name="Picture 4" descr="009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35276" y="1133475"/>
            <a:ext cx="6113463" cy="476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7688717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5202" name="Rectangle 2"/>
          <p:cNvSpPr>
            <a:spLocks noGrp="1" noChangeArrowheads="1"/>
          </p:cNvSpPr>
          <p:nvPr>
            <p:ph type="title"/>
          </p:nvPr>
        </p:nvSpPr>
        <p:spPr/>
        <p:txBody>
          <a:bodyPr/>
          <a:lstStyle/>
          <a:p>
            <a:endParaRPr lang="tr-TR" altLang="tr-TR" smtClean="0"/>
          </a:p>
        </p:txBody>
      </p:sp>
      <p:sp>
        <p:nvSpPr>
          <p:cNvPr id="435203" name="Rectangle 3"/>
          <p:cNvSpPr>
            <a:spLocks noGrp="1" noChangeArrowheads="1"/>
          </p:cNvSpPr>
          <p:nvPr>
            <p:ph type="body" idx="1"/>
          </p:nvPr>
        </p:nvSpPr>
        <p:spPr/>
        <p:txBody>
          <a:bodyPr/>
          <a:lstStyle/>
          <a:p>
            <a:endParaRPr lang="tr-TR" altLang="tr-TR" smtClean="0"/>
          </a:p>
        </p:txBody>
      </p:sp>
    </p:spTree>
    <p:extLst>
      <p:ext uri="{BB962C8B-B14F-4D97-AF65-F5344CB8AC3E}">
        <p14:creationId xmlns:p14="http://schemas.microsoft.com/office/powerpoint/2010/main" val="99435297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02" name="Rectangle 2"/>
          <p:cNvSpPr>
            <a:spLocks noGrp="1" noChangeArrowheads="1"/>
          </p:cNvSpPr>
          <p:nvPr>
            <p:ph type="title"/>
          </p:nvPr>
        </p:nvSpPr>
        <p:spPr/>
        <p:txBody>
          <a:bodyPr/>
          <a:lstStyle/>
          <a:p>
            <a:r>
              <a:rPr lang="tr-TR" altLang="tr-TR" smtClean="0"/>
              <a:t>YARI ENTANSİF KAFES YETİŞTİRİCİLİĞİ</a:t>
            </a:r>
          </a:p>
        </p:txBody>
      </p:sp>
      <p:sp>
        <p:nvSpPr>
          <p:cNvPr id="409603" name="Rectangle 3"/>
          <p:cNvSpPr>
            <a:spLocks noGrp="1" noChangeArrowheads="1"/>
          </p:cNvSpPr>
          <p:nvPr>
            <p:ph type="body" idx="1"/>
          </p:nvPr>
        </p:nvSpPr>
        <p:spPr/>
        <p:txBody>
          <a:bodyPr/>
          <a:lstStyle/>
          <a:p>
            <a:pPr algn="just">
              <a:lnSpc>
                <a:spcPct val="140000"/>
              </a:lnSpc>
            </a:pPr>
            <a:r>
              <a:rPr lang="tr-TR" altLang="tr-TR" smtClean="0"/>
              <a:t>Yarı entansif yetiştiricilik, doğal besinlere ilaveten yerel olarak bulunabilen ve yaklaşık %10 protein içeren tarım işletmeleri yan ürünleri ile beslenme yapılan yetiştiriciliktir. Ekstansif ve Yarı Ekstansif Yetiştiricilik Arasındaki İlişki İç suların ekstansif yetiştiricilikte kullanılması halinde önce genellikle yüksek verim elde edilir. Verim yüksekliğini gören diğer yetiştiricilerin de devreye girmesiyle verim düşer. Verim düşüklüğünü gören yetiştiricilerden bazılarının işletmeyi kapatmasıyla verim artışı başlar. Ekstansif kafes yetiştiriciliği ile verimlilik arasındaki ilişkileri belirleyen pek az çalışma bulunmaktadır. Bunlara göre planktan ayoması azaldıkça birim alanından elde edilen ürünün azaldığı görülmüştür.</a:t>
            </a:r>
          </a:p>
        </p:txBody>
      </p:sp>
    </p:spTree>
    <p:extLst>
      <p:ext uri="{BB962C8B-B14F-4D97-AF65-F5344CB8AC3E}">
        <p14:creationId xmlns:p14="http://schemas.microsoft.com/office/powerpoint/2010/main" val="1693621251"/>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626" name="Rectangle 2"/>
          <p:cNvSpPr>
            <a:spLocks noGrp="1" noChangeArrowheads="1"/>
          </p:cNvSpPr>
          <p:nvPr>
            <p:ph type="title"/>
          </p:nvPr>
        </p:nvSpPr>
        <p:spPr/>
        <p:txBody>
          <a:bodyPr/>
          <a:lstStyle/>
          <a:p>
            <a:endParaRPr lang="tr-TR" altLang="tr-TR" smtClean="0"/>
          </a:p>
        </p:txBody>
      </p:sp>
      <p:sp>
        <p:nvSpPr>
          <p:cNvPr id="410627" name="Rectangle 3"/>
          <p:cNvSpPr>
            <a:spLocks noGrp="1" noChangeArrowheads="1"/>
          </p:cNvSpPr>
          <p:nvPr>
            <p:ph type="body" idx="1"/>
          </p:nvPr>
        </p:nvSpPr>
        <p:spPr/>
        <p:txBody>
          <a:bodyPr/>
          <a:lstStyle/>
          <a:p>
            <a:pPr algn="just">
              <a:lnSpc>
                <a:spcPct val="150000"/>
              </a:lnSpc>
            </a:pPr>
            <a:r>
              <a:rPr lang="tr-TR" altLang="tr-TR" smtClean="0"/>
              <a:t>Yarı Entansif Kafes Yetiştiriciliğinde İç Suların Taşıma Kapasitesi Yetiştiricilik sistemleri içinde dünyada en yaygın ve bununla beraber planlanması en zor olan yarı entansif yetiştiriciliktir.</a:t>
            </a:r>
          </a:p>
          <a:p>
            <a:pPr algn="just">
              <a:lnSpc>
                <a:spcPct val="150000"/>
              </a:lnSpc>
            </a:pPr>
            <a:r>
              <a:rPr lang="tr-TR" altLang="tr-TR" smtClean="0"/>
              <a:t>Yarı entansif yetiştiricilikte temel prensip tabii yemlere ilaveten düşük kaliteli yemlerle beslenmektir. Sistem; işletmenin büyüklüğüne, bulunabilen yem maddelerine ve fiyatlarına bağlı olarak çok değişme gösterir. Sabit ve yüzen kafeslerde polikültür ve yarı entansif yetiştiricilik (FAO. 1983)</a:t>
            </a:r>
          </a:p>
        </p:txBody>
      </p:sp>
    </p:spTree>
    <p:extLst>
      <p:ext uri="{BB962C8B-B14F-4D97-AF65-F5344CB8AC3E}">
        <p14:creationId xmlns:p14="http://schemas.microsoft.com/office/powerpoint/2010/main" val="3012129968"/>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650" name="Rectangle 2"/>
          <p:cNvSpPr>
            <a:spLocks noGrp="1" noChangeArrowheads="1"/>
          </p:cNvSpPr>
          <p:nvPr>
            <p:ph type="title"/>
          </p:nvPr>
        </p:nvSpPr>
        <p:spPr/>
        <p:txBody>
          <a:bodyPr/>
          <a:lstStyle/>
          <a:p>
            <a:endParaRPr lang="tr-TR" altLang="tr-TR" smtClean="0"/>
          </a:p>
        </p:txBody>
      </p:sp>
      <p:sp>
        <p:nvSpPr>
          <p:cNvPr id="411651" name="Rectangle 3"/>
          <p:cNvSpPr>
            <a:spLocks noGrp="1" noChangeArrowheads="1"/>
          </p:cNvSpPr>
          <p:nvPr>
            <p:ph type="body" idx="1"/>
          </p:nvPr>
        </p:nvSpPr>
        <p:spPr/>
        <p:txBody>
          <a:bodyPr/>
          <a:lstStyle/>
          <a:p>
            <a:endParaRPr lang="tr-TR" altLang="tr-TR" smtClean="0"/>
          </a:p>
        </p:txBody>
      </p:sp>
      <p:pic>
        <p:nvPicPr>
          <p:cNvPr id="411652" name="Picture 4" descr="0089"/>
          <p:cNvPicPr>
            <a:picLocks noChangeAspect="1" noChangeArrowheads="1"/>
          </p:cNvPicPr>
          <p:nvPr/>
        </p:nvPicPr>
        <p:blipFill>
          <a:blip r:embed="rId2">
            <a:lum contrast="30000"/>
            <a:extLst>
              <a:ext uri="{28A0092B-C50C-407E-A947-70E740481C1C}">
                <a14:useLocalDpi xmlns:a14="http://schemas.microsoft.com/office/drawing/2010/main" val="0"/>
              </a:ext>
            </a:extLst>
          </a:blip>
          <a:srcRect/>
          <a:stretch>
            <a:fillRect/>
          </a:stretch>
        </p:blipFill>
        <p:spPr bwMode="auto">
          <a:xfrm>
            <a:off x="3367088" y="1473200"/>
            <a:ext cx="5675312" cy="431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64892868"/>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650" name="Rectangle 2"/>
          <p:cNvSpPr>
            <a:spLocks noGrp="1" noChangeArrowheads="1"/>
          </p:cNvSpPr>
          <p:nvPr>
            <p:ph type="title"/>
          </p:nvPr>
        </p:nvSpPr>
        <p:spPr/>
        <p:txBody>
          <a:bodyPr/>
          <a:lstStyle/>
          <a:p>
            <a:endParaRPr lang="tr-TR" altLang="tr-TR" smtClean="0"/>
          </a:p>
        </p:txBody>
      </p:sp>
      <p:sp>
        <p:nvSpPr>
          <p:cNvPr id="411651" name="Rectangle 3"/>
          <p:cNvSpPr>
            <a:spLocks noGrp="1" noChangeArrowheads="1"/>
          </p:cNvSpPr>
          <p:nvPr>
            <p:ph type="body" idx="1"/>
          </p:nvPr>
        </p:nvSpPr>
        <p:spPr/>
        <p:txBody>
          <a:bodyPr/>
          <a:lstStyle/>
          <a:p>
            <a:endParaRPr lang="tr-TR" altLang="tr-TR" smtClean="0"/>
          </a:p>
        </p:txBody>
      </p:sp>
      <p:pic>
        <p:nvPicPr>
          <p:cNvPr id="411652" name="Picture 4" descr="0089"/>
          <p:cNvPicPr>
            <a:picLocks noChangeAspect="1" noChangeArrowheads="1"/>
          </p:cNvPicPr>
          <p:nvPr/>
        </p:nvPicPr>
        <p:blipFill>
          <a:blip r:embed="rId2">
            <a:lum contrast="30000"/>
            <a:extLst>
              <a:ext uri="{28A0092B-C50C-407E-A947-70E740481C1C}">
                <a14:useLocalDpi xmlns:a14="http://schemas.microsoft.com/office/drawing/2010/main" val="0"/>
              </a:ext>
            </a:extLst>
          </a:blip>
          <a:srcRect/>
          <a:stretch>
            <a:fillRect/>
          </a:stretch>
        </p:blipFill>
        <p:spPr bwMode="auto">
          <a:xfrm>
            <a:off x="3367088" y="1473200"/>
            <a:ext cx="5675312" cy="431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2293095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674" name="Rectangle 2"/>
          <p:cNvSpPr>
            <a:spLocks noGrp="1" noChangeArrowheads="1"/>
          </p:cNvSpPr>
          <p:nvPr>
            <p:ph type="title"/>
          </p:nvPr>
        </p:nvSpPr>
        <p:spPr/>
        <p:txBody>
          <a:bodyPr/>
          <a:lstStyle/>
          <a:p>
            <a:endParaRPr lang="tr-TR" altLang="tr-TR" smtClean="0"/>
          </a:p>
        </p:txBody>
      </p:sp>
      <p:sp>
        <p:nvSpPr>
          <p:cNvPr id="412675" name="Rectangle 3"/>
          <p:cNvSpPr>
            <a:spLocks noGrp="1" noChangeArrowheads="1"/>
          </p:cNvSpPr>
          <p:nvPr>
            <p:ph type="body" idx="1"/>
          </p:nvPr>
        </p:nvSpPr>
        <p:spPr/>
        <p:txBody>
          <a:bodyPr/>
          <a:lstStyle/>
          <a:p>
            <a:endParaRPr lang="tr-TR" altLang="tr-TR" smtClean="0"/>
          </a:p>
        </p:txBody>
      </p:sp>
      <p:pic>
        <p:nvPicPr>
          <p:cNvPr id="412676" name="Picture 4" descr="009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67126" y="379414"/>
            <a:ext cx="4627563" cy="6478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44848721"/>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3698" name="Rectangle 2"/>
          <p:cNvSpPr>
            <a:spLocks noGrp="1" noChangeArrowheads="1"/>
          </p:cNvSpPr>
          <p:nvPr>
            <p:ph type="title"/>
          </p:nvPr>
        </p:nvSpPr>
        <p:spPr/>
        <p:txBody>
          <a:bodyPr/>
          <a:lstStyle/>
          <a:p>
            <a:endParaRPr lang="tr-TR" altLang="tr-TR" smtClean="0"/>
          </a:p>
        </p:txBody>
      </p:sp>
      <p:sp>
        <p:nvSpPr>
          <p:cNvPr id="413699" name="Rectangle 3"/>
          <p:cNvSpPr>
            <a:spLocks noGrp="1" noChangeArrowheads="1"/>
          </p:cNvSpPr>
          <p:nvPr>
            <p:ph type="body" idx="1"/>
          </p:nvPr>
        </p:nvSpPr>
        <p:spPr/>
        <p:txBody>
          <a:bodyPr/>
          <a:lstStyle/>
          <a:p>
            <a:pPr algn="just">
              <a:lnSpc>
                <a:spcPct val="130000"/>
              </a:lnSpc>
              <a:buFont typeface="Wingdings" panose="05000000000000000000" pitchFamily="2" charset="2"/>
              <a:buNone/>
            </a:pPr>
            <a:endParaRPr lang="tr-TR" altLang="tr-TR" smtClean="0"/>
          </a:p>
          <a:p>
            <a:pPr algn="just">
              <a:lnSpc>
                <a:spcPct val="130000"/>
              </a:lnSpc>
              <a:buFont typeface="Wingdings" panose="05000000000000000000" pitchFamily="2" charset="2"/>
              <a:buNone/>
            </a:pPr>
            <a:endParaRPr lang="tr-TR" altLang="tr-TR" smtClean="0"/>
          </a:p>
          <a:p>
            <a:pPr algn="just">
              <a:lnSpc>
                <a:spcPct val="130000"/>
              </a:lnSpc>
              <a:buFont typeface="Wingdings" panose="05000000000000000000" pitchFamily="2" charset="2"/>
              <a:buNone/>
            </a:pPr>
            <a:r>
              <a:rPr lang="tr-TR" altLang="tr-TR" smtClean="0"/>
              <a:t>1. Suyun verimliliğine ve bulunabilen doğal yem miktarına</a:t>
            </a:r>
          </a:p>
          <a:p>
            <a:pPr algn="just">
              <a:lnSpc>
                <a:spcPct val="130000"/>
              </a:lnSpc>
              <a:buFont typeface="Wingdings" panose="05000000000000000000" pitchFamily="2" charset="2"/>
              <a:buNone/>
            </a:pPr>
            <a:r>
              <a:rPr lang="tr-TR" altLang="tr-TR" smtClean="0"/>
              <a:t>2. Tamamlayıcı yemlemenin kalite ve miktarına bağlıdır.</a:t>
            </a:r>
          </a:p>
        </p:txBody>
      </p:sp>
    </p:spTree>
    <p:extLst>
      <p:ext uri="{BB962C8B-B14F-4D97-AF65-F5344CB8AC3E}">
        <p14:creationId xmlns:p14="http://schemas.microsoft.com/office/powerpoint/2010/main" val="2805273764"/>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722" name="Rectangle 2"/>
          <p:cNvSpPr>
            <a:spLocks noGrp="1" noChangeArrowheads="1"/>
          </p:cNvSpPr>
          <p:nvPr>
            <p:ph type="title"/>
          </p:nvPr>
        </p:nvSpPr>
        <p:spPr/>
        <p:txBody>
          <a:bodyPr/>
          <a:lstStyle/>
          <a:p>
            <a:r>
              <a:rPr lang="tr-TR" altLang="tr-TR" smtClean="0"/>
              <a:t>ENTANSİF KAFES YETİŞTİRİCİLİĞİ</a:t>
            </a:r>
          </a:p>
        </p:txBody>
      </p:sp>
      <p:sp>
        <p:nvSpPr>
          <p:cNvPr id="414723" name="Rectangle 3"/>
          <p:cNvSpPr>
            <a:spLocks noGrp="1" noChangeArrowheads="1"/>
          </p:cNvSpPr>
          <p:nvPr>
            <p:ph type="body" idx="1"/>
          </p:nvPr>
        </p:nvSpPr>
        <p:spPr/>
        <p:txBody>
          <a:bodyPr/>
          <a:lstStyle/>
          <a:p>
            <a:pPr algn="just">
              <a:lnSpc>
                <a:spcPct val="130000"/>
              </a:lnSpc>
            </a:pPr>
            <a:r>
              <a:rPr lang="tr-TR" altLang="tr-TR" smtClean="0"/>
              <a:t>Entansif yetiştiricilik tamamen dış beslenmeye dayalı, %20'den daha fazla proteinli ve hayvansal protein (balık unu) kaynaklı yemlerle yemlenen yetiştiricilik sistemidir.</a:t>
            </a:r>
          </a:p>
          <a:p>
            <a:pPr algn="just">
              <a:lnSpc>
                <a:spcPct val="130000"/>
              </a:lnSpc>
            </a:pPr>
            <a:r>
              <a:rPr lang="tr-TR" altLang="tr-TR" smtClean="0"/>
              <a:t>Enstansif yetiştiriciliğinin uygulanmasını ekonomik ve teknik durumlar etkiler. Entansif kafes yetiştiriciliğinde yem giderleri toplam işletme giderlerinin %40-60'ını teşkil eder. Bu durum Batı Avrupa ve Kuzey Amerika'da olduğu gibi balıkların yüksek fiyat bulduğu ülke ve bölgelerde ekonomik olur. Gelişmekte olan ülkelerde özellikle, az gelişmiş ülkelerde yem giderinin balığın çiftlik kapısında satış değerinin %20'sini geçmesi, ekonomikliği olumsuz olarak etkileyeceğinden tavsiye edilmez. </a:t>
            </a:r>
          </a:p>
        </p:txBody>
      </p:sp>
    </p:spTree>
    <p:extLst>
      <p:ext uri="{BB962C8B-B14F-4D97-AF65-F5344CB8AC3E}">
        <p14:creationId xmlns:p14="http://schemas.microsoft.com/office/powerpoint/2010/main" val="1471064691"/>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5746" name="Rectangle 2"/>
          <p:cNvSpPr>
            <a:spLocks noGrp="1" noChangeArrowheads="1"/>
          </p:cNvSpPr>
          <p:nvPr>
            <p:ph type="title"/>
          </p:nvPr>
        </p:nvSpPr>
        <p:spPr/>
        <p:txBody>
          <a:bodyPr/>
          <a:lstStyle/>
          <a:p>
            <a:endParaRPr lang="tr-TR" altLang="tr-TR" smtClean="0"/>
          </a:p>
        </p:txBody>
      </p:sp>
      <p:sp>
        <p:nvSpPr>
          <p:cNvPr id="415747" name="Rectangle 3"/>
          <p:cNvSpPr>
            <a:spLocks noGrp="1" noChangeArrowheads="1"/>
          </p:cNvSpPr>
          <p:nvPr>
            <p:ph type="body" idx="1"/>
          </p:nvPr>
        </p:nvSpPr>
        <p:spPr/>
        <p:txBody>
          <a:bodyPr/>
          <a:lstStyle/>
          <a:p>
            <a:pPr algn="just">
              <a:lnSpc>
                <a:spcPct val="140000"/>
              </a:lnSpc>
            </a:pPr>
            <a:r>
              <a:rPr lang="tr-TR" altLang="tr-TR" smtClean="0"/>
              <a:t>Yem ürünlerinin tekniğe uygun olarak yapılmamaınsı entansif kafes yetiştiriciliğinde ekonomik yapıyı bozar ve problemler meydana getirir. Bazı ülke ve bölgelerde halen kafes yetiştiriciliği için gerekli yavru ve balıkçılık üretimi çözüm bekleyen teknik bir sorundur. Bu sorunların çoğu kafes yetiştiriciliği olduğu kadar havuz tank ve kanal yetiştiriciliklerin, de ilgilendirir. Doğrudan kafes yetiştiriciliğini ilgilendiren sorunlardan biri, oldukça eutrofik olan göllerde alglerin aşırı çoğalması ve alglerin dekompozisyonu sonucu oksijen yetmezliği sebebiyle meydana gelen balık ölümleridir. </a:t>
            </a:r>
          </a:p>
        </p:txBody>
      </p:sp>
    </p:spTree>
    <p:extLst>
      <p:ext uri="{BB962C8B-B14F-4D97-AF65-F5344CB8AC3E}">
        <p14:creationId xmlns:p14="http://schemas.microsoft.com/office/powerpoint/2010/main" val="2190417071"/>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770" name="Rectangle 2"/>
          <p:cNvSpPr>
            <a:spLocks noGrp="1" noChangeArrowheads="1"/>
          </p:cNvSpPr>
          <p:nvPr>
            <p:ph type="title"/>
          </p:nvPr>
        </p:nvSpPr>
        <p:spPr/>
        <p:txBody>
          <a:bodyPr/>
          <a:lstStyle/>
          <a:p>
            <a:endParaRPr lang="tr-TR" altLang="tr-TR" smtClean="0"/>
          </a:p>
        </p:txBody>
      </p:sp>
      <p:sp>
        <p:nvSpPr>
          <p:cNvPr id="416771" name="Rectangle 3"/>
          <p:cNvSpPr>
            <a:spLocks noGrp="1" noChangeArrowheads="1"/>
          </p:cNvSpPr>
          <p:nvPr>
            <p:ph type="body" idx="1"/>
          </p:nvPr>
        </p:nvSpPr>
        <p:spPr/>
        <p:txBody>
          <a:bodyPr/>
          <a:lstStyle/>
          <a:p>
            <a:pPr algn="just">
              <a:lnSpc>
                <a:spcPct val="150000"/>
              </a:lnSpc>
            </a:pPr>
            <a:r>
              <a:rPr lang="tr-TR" altLang="tr-TR" smtClean="0"/>
              <a:t>Endüstri atıklarının meydana getirdiği zehirlilik ve kirlilik kafes yetiştiriciliğinde balık ölümlerinin başlıca sebeplerinden biridir. Kafes yetiştiriciliğinde en önemli sorunlardan biri de balıkların çalınmasıdır.</a:t>
            </a:r>
          </a:p>
          <a:p>
            <a:pPr algn="just">
              <a:lnSpc>
                <a:spcPct val="150000"/>
              </a:lnSpc>
            </a:pPr>
            <a:r>
              <a:rPr lang="tr-TR" altLang="tr-TR" smtClean="0"/>
              <a:t> Yetiştiriciler çalınmayı önlemek için kafesleri evlerinin yakınlarına kontrollü alanlara kurarlar. 91 Kafes yetiştiriciliğinde yem kayıpları, yemin yaş, kuru, yüzer ve batar oluşuna, yemlerin elle, otomatik yemleme ile yapılışına, sistemin kafes ve asıl oluşuna, altında metal taban bulunuşuna, balık türüne, tesis yerine ve stoklama yoğunluğuna bağlı olarak değişir.</a:t>
            </a:r>
          </a:p>
        </p:txBody>
      </p:sp>
    </p:spTree>
    <p:extLst>
      <p:ext uri="{BB962C8B-B14F-4D97-AF65-F5344CB8AC3E}">
        <p14:creationId xmlns:p14="http://schemas.microsoft.com/office/powerpoint/2010/main" val="1489593120"/>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794" name="Rectangle 2"/>
          <p:cNvSpPr>
            <a:spLocks noGrp="1" noChangeArrowheads="1"/>
          </p:cNvSpPr>
          <p:nvPr>
            <p:ph type="title"/>
          </p:nvPr>
        </p:nvSpPr>
        <p:spPr/>
        <p:txBody>
          <a:bodyPr/>
          <a:lstStyle/>
          <a:p>
            <a:r>
              <a:rPr lang="tr-TR" altLang="tr-TR" smtClean="0"/>
              <a:t>1. Yemleme Tipi</a:t>
            </a:r>
          </a:p>
        </p:txBody>
      </p:sp>
      <p:sp>
        <p:nvSpPr>
          <p:cNvPr id="417795" name="Rectangle 3"/>
          <p:cNvSpPr>
            <a:spLocks noGrp="1" noChangeArrowheads="1"/>
          </p:cNvSpPr>
          <p:nvPr>
            <p:ph type="body" idx="1"/>
          </p:nvPr>
        </p:nvSpPr>
        <p:spPr/>
        <p:txBody>
          <a:bodyPr/>
          <a:lstStyle/>
          <a:p>
            <a:pPr algn="just">
              <a:lnSpc>
                <a:spcPct val="120000"/>
              </a:lnSpc>
            </a:pPr>
            <a:r>
              <a:rPr lang="tr-TR" altLang="tr-TR" sz="1800"/>
              <a:t>Kafeslerde genellikle suni yem kullanılır. Bu sebeple yemin yapısı ve verilişi balık üretimini ve yem değerlendirilmesini önemli derecede etkiler.</a:t>
            </a:r>
          </a:p>
          <a:p>
            <a:pPr algn="just">
              <a:lnSpc>
                <a:spcPct val="120000"/>
              </a:lnSpc>
            </a:pPr>
            <a:r>
              <a:rPr lang="tr-TR" altLang="tr-TR" sz="1800"/>
              <a:t>Kafeslerde balıkların yemlenmesi yerel yemlere, yetiştirilen türlere ve uygulanan yetiştirme şekline göre çok değişir. Geleneklere bağlı olarak yapılan kafes yetiştiriciliğinde Tayland'da olduğu gibi değirmencilik artıkları, bira sanayi artıkları, balık artıkları kafeslere yerleştirilir. Benzer uygulama endüstiri yeminin yokluğunda yerel yemlerin karşıtı olarak Japonya'da görülür. ABD. ve Avrupa'da vitamin ve minerallerce dengeli ve suda erimez palet yemler kullanılır. Palet yemler genellikle; alabalık, sazan ve kanal yayınından tercih edilir. ABD.'de, alabalıklara %40. kanal yayınlarına %36 proteinli yüzen palet yem verilir. Yüzmeyen yemler %24.7 proteinli civciv yemlerinden yapılır.</a:t>
            </a:r>
          </a:p>
        </p:txBody>
      </p:sp>
    </p:spTree>
    <p:extLst>
      <p:ext uri="{BB962C8B-B14F-4D97-AF65-F5344CB8AC3E}">
        <p14:creationId xmlns:p14="http://schemas.microsoft.com/office/powerpoint/2010/main" val="2956706321"/>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818" name="Rectangle 2"/>
          <p:cNvSpPr>
            <a:spLocks noGrp="1" noChangeArrowheads="1"/>
          </p:cNvSpPr>
          <p:nvPr>
            <p:ph type="title"/>
          </p:nvPr>
        </p:nvSpPr>
        <p:spPr/>
        <p:txBody>
          <a:bodyPr/>
          <a:lstStyle/>
          <a:p>
            <a:r>
              <a:rPr lang="tr-TR" altLang="tr-TR" smtClean="0"/>
              <a:t>2. Günlük Rasyon</a:t>
            </a:r>
          </a:p>
        </p:txBody>
      </p:sp>
      <p:sp>
        <p:nvSpPr>
          <p:cNvPr id="418819" name="Rectangle 3"/>
          <p:cNvSpPr>
            <a:spLocks noGrp="1" noChangeArrowheads="1"/>
          </p:cNvSpPr>
          <p:nvPr>
            <p:ph type="body" idx="1"/>
          </p:nvPr>
        </p:nvSpPr>
        <p:spPr/>
        <p:txBody>
          <a:bodyPr/>
          <a:lstStyle/>
          <a:p>
            <a:pPr algn="just">
              <a:lnSpc>
                <a:spcPct val="140000"/>
              </a:lnSpc>
            </a:pPr>
            <a:r>
              <a:rPr lang="tr-TR" altLang="tr-TR" smtClean="0"/>
              <a:t>Entansif kafes yetiştiriciliğinde doğal yemin değeri genellikle önemsizdir. Bu sebeple yapay yemin seçimi toprak havuzlardaki yetiştiricilikten çok önemlidir. Yapay yemin seçimi, yemleme oranı (canlı ağırlığının yüzdesi halinde) ve yemin değerlendirilmesi, yetiştirilen türlerde, fertlerin büyüklüğüne, yemin kalitesine ve su sıcaklığına bağlıdır. Balık büyüdükçe yem tüketimi azalır. Sıcaklık arttıkça artar.</a:t>
            </a:r>
          </a:p>
        </p:txBody>
      </p:sp>
    </p:spTree>
    <p:extLst>
      <p:ext uri="{BB962C8B-B14F-4D97-AF65-F5344CB8AC3E}">
        <p14:creationId xmlns:p14="http://schemas.microsoft.com/office/powerpoint/2010/main" val="1041769381"/>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42" name="Rectangle 2"/>
          <p:cNvSpPr>
            <a:spLocks noGrp="1" noChangeArrowheads="1"/>
          </p:cNvSpPr>
          <p:nvPr>
            <p:ph type="title"/>
          </p:nvPr>
        </p:nvSpPr>
        <p:spPr/>
        <p:txBody>
          <a:bodyPr/>
          <a:lstStyle/>
          <a:p>
            <a:r>
              <a:rPr lang="tr-TR" altLang="tr-TR" smtClean="0"/>
              <a:t>3. Yemin Ete Dönüşüm Oranı</a:t>
            </a:r>
          </a:p>
        </p:txBody>
      </p:sp>
      <p:sp>
        <p:nvSpPr>
          <p:cNvPr id="419843" name="Rectangle 3"/>
          <p:cNvSpPr>
            <a:spLocks noGrp="1" noChangeArrowheads="1"/>
          </p:cNvSpPr>
          <p:nvPr>
            <p:ph type="body" idx="1"/>
          </p:nvPr>
        </p:nvSpPr>
        <p:spPr/>
        <p:txBody>
          <a:bodyPr/>
          <a:lstStyle/>
          <a:p>
            <a:pPr algn="just">
              <a:lnSpc>
                <a:spcPct val="150000"/>
              </a:lnSpc>
            </a:pPr>
            <a:r>
              <a:rPr lang="tr-TR" altLang="tr-TR" smtClean="0"/>
              <a:t>Yemin ete dönüşüm oranı balığın büyüklüğüne, yoğunluğuna , yemin kalitesin, rasyona ve dağıtım tekniğine, suyun sıcaklığına, erimiş oksijen miktarına ve kafeslerde suyun değişimine bağlı olarak değişme gösterir. Kafeslerde yem kaybı büyük ise yemin değerlendirilmesi azalır. Kafeslerde yem kaybı, yem dağıtımından veya kuvvetli su akıntısından meydana gelir kafeslerde yem kaybının %25 nisbetine kadar olabileceği tespit edilmiştir (Collins, 1970)</a:t>
            </a:r>
          </a:p>
        </p:txBody>
      </p:sp>
    </p:spTree>
    <p:extLst>
      <p:ext uri="{BB962C8B-B14F-4D97-AF65-F5344CB8AC3E}">
        <p14:creationId xmlns:p14="http://schemas.microsoft.com/office/powerpoint/2010/main" val="3938458433"/>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0866" name="Rectangle 2"/>
          <p:cNvSpPr>
            <a:spLocks noGrp="1" noChangeArrowheads="1"/>
          </p:cNvSpPr>
          <p:nvPr>
            <p:ph type="title"/>
          </p:nvPr>
        </p:nvSpPr>
        <p:spPr/>
        <p:txBody>
          <a:bodyPr/>
          <a:lstStyle/>
          <a:p>
            <a:r>
              <a:rPr lang="tr-TR" altLang="tr-TR" smtClean="0"/>
              <a:t>4. Kafeslerde Gelişine</a:t>
            </a:r>
          </a:p>
        </p:txBody>
      </p:sp>
      <p:sp>
        <p:nvSpPr>
          <p:cNvPr id="420867" name="Rectangle 3"/>
          <p:cNvSpPr>
            <a:spLocks noGrp="1" noChangeArrowheads="1"/>
          </p:cNvSpPr>
          <p:nvPr>
            <p:ph type="body" idx="1"/>
          </p:nvPr>
        </p:nvSpPr>
        <p:spPr/>
        <p:txBody>
          <a:bodyPr/>
          <a:lstStyle/>
          <a:p>
            <a:pPr algn="just">
              <a:lnSpc>
                <a:spcPct val="150000"/>
              </a:lnSpc>
            </a:pPr>
            <a:r>
              <a:rPr lang="tr-TR" altLang="tr-TR" smtClean="0"/>
              <a:t>Kafeslerde yetiştiricilikte çevre şartlan bozulunca gelişme geriler. Kafes göz açıklığının küçük olması ve oksijen yetersizliğini kritik noktaya getirir. Büyüme hızı birim su hacminde balık yoğunluğu arttıkça azalır. Diğer taraftan nem kalitesi arttıkça artar (Shell, 1967).</a:t>
            </a:r>
          </a:p>
        </p:txBody>
      </p:sp>
    </p:spTree>
    <p:extLst>
      <p:ext uri="{BB962C8B-B14F-4D97-AF65-F5344CB8AC3E}">
        <p14:creationId xmlns:p14="http://schemas.microsoft.com/office/powerpoint/2010/main" val="995383028"/>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1890" name="Rectangle 2"/>
          <p:cNvSpPr>
            <a:spLocks noGrp="1" noChangeArrowheads="1"/>
          </p:cNvSpPr>
          <p:nvPr>
            <p:ph type="title"/>
          </p:nvPr>
        </p:nvSpPr>
        <p:spPr/>
        <p:txBody>
          <a:bodyPr/>
          <a:lstStyle/>
          <a:p>
            <a:r>
              <a:rPr lang="tr-TR" altLang="tr-TR" smtClean="0"/>
              <a:t>5. Stoklama Yoğunluğu ve Üretim</a:t>
            </a:r>
          </a:p>
        </p:txBody>
      </p:sp>
      <p:sp>
        <p:nvSpPr>
          <p:cNvPr id="421891" name="Rectangle 3"/>
          <p:cNvSpPr>
            <a:spLocks noGrp="1" noChangeArrowheads="1"/>
          </p:cNvSpPr>
          <p:nvPr>
            <p:ph type="body" idx="1"/>
          </p:nvPr>
        </p:nvSpPr>
        <p:spPr/>
        <p:txBody>
          <a:bodyPr/>
          <a:lstStyle/>
          <a:p>
            <a:pPr algn="just">
              <a:lnSpc>
                <a:spcPct val="130000"/>
              </a:lnSpc>
            </a:pPr>
            <a:r>
              <a:rPr lang="tr-TR" altLang="tr-TR" sz="1800"/>
              <a:t>Çevre şartlarının kötüleşmesi ile kafeslerde üretim düşer Optimum stoklamaya göre stoklama yoğunluğunun artırılması toplam üretim miktarını artırır. Alabalıklarda aşırı stoklama stres sebebiyle büyüme hızını yavaşlatır (Albrecht ve Gollub, 1971).</a:t>
            </a:r>
          </a:p>
          <a:p>
            <a:pPr algn="just">
              <a:lnSpc>
                <a:spcPct val="130000"/>
              </a:lnSpc>
            </a:pPr>
            <a:r>
              <a:rPr lang="tr-TR" altLang="tr-TR" sz="1800"/>
              <a:t>Stoklama yoğunluğu entansif kafes yetiştiriciliğinde türlere göre 15-25 kg/m</a:t>
            </a:r>
            <a:r>
              <a:rPr lang="tr-TR" altLang="tr-TR" sz="1800" baseline="30000"/>
              <a:t>3</a:t>
            </a:r>
            <a:r>
              <a:rPr lang="tr-TR" altLang="tr-TR" sz="1800"/>
              <a:t> arasında değişir. Kafeslerde maximum üretim kafeslerin hasattaki maksimum kapasitesine bağlıdır. Sazanlarda Doğu Almanya'daki kafes yetiştiriciliğinde max.131 kg/m3 (Steffens, 1970). Hollanda'da 6.5 ayda 160 kg/m</a:t>
            </a:r>
            <a:r>
              <a:rPr lang="tr-TR" altLang="tr-TR" sz="1800" baseline="30000"/>
              <a:t>3</a:t>
            </a:r>
            <a:r>
              <a:rPr lang="tr-TR" altLang="tr-TR" sz="1800"/>
              <a:t>' e ulaşılmıştır. L. Punctatus 175 kg/m</a:t>
            </a:r>
            <a:r>
              <a:rPr lang="tr-TR" altLang="tr-TR" sz="1800" baseline="30000"/>
              <a:t>3</a:t>
            </a:r>
            <a:r>
              <a:rPr lang="tr-TR" altLang="tr-TR" sz="1800"/>
              <a:t> (C M. Collins. 1972). gökkuşağı alabalığında 55-65 kg/m3 (A. Collins, 1972)T.nilotica'da 70 kg/m3'e (Coche, 1977) erişilmiştir.</a:t>
            </a:r>
          </a:p>
        </p:txBody>
      </p:sp>
    </p:spTree>
    <p:extLst>
      <p:ext uri="{BB962C8B-B14F-4D97-AF65-F5344CB8AC3E}">
        <p14:creationId xmlns:p14="http://schemas.microsoft.com/office/powerpoint/2010/main" val="150270530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674" name="Rectangle 2"/>
          <p:cNvSpPr>
            <a:spLocks noGrp="1" noChangeArrowheads="1"/>
          </p:cNvSpPr>
          <p:nvPr>
            <p:ph type="title"/>
          </p:nvPr>
        </p:nvSpPr>
        <p:spPr/>
        <p:txBody>
          <a:bodyPr/>
          <a:lstStyle/>
          <a:p>
            <a:endParaRPr lang="tr-TR" altLang="tr-TR" smtClean="0"/>
          </a:p>
        </p:txBody>
      </p:sp>
      <p:sp>
        <p:nvSpPr>
          <p:cNvPr id="412675" name="Rectangle 3"/>
          <p:cNvSpPr>
            <a:spLocks noGrp="1" noChangeArrowheads="1"/>
          </p:cNvSpPr>
          <p:nvPr>
            <p:ph type="body" idx="1"/>
          </p:nvPr>
        </p:nvSpPr>
        <p:spPr/>
        <p:txBody>
          <a:bodyPr/>
          <a:lstStyle/>
          <a:p>
            <a:endParaRPr lang="tr-TR" altLang="tr-TR" smtClean="0"/>
          </a:p>
        </p:txBody>
      </p:sp>
      <p:pic>
        <p:nvPicPr>
          <p:cNvPr id="412676" name="Picture 4" descr="009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67126" y="379414"/>
            <a:ext cx="4627563" cy="6478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7581869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2914" name="Rectangle 2"/>
          <p:cNvSpPr>
            <a:spLocks noGrp="1" noChangeArrowheads="1"/>
          </p:cNvSpPr>
          <p:nvPr>
            <p:ph type="title"/>
          </p:nvPr>
        </p:nvSpPr>
        <p:spPr/>
        <p:txBody>
          <a:bodyPr/>
          <a:lstStyle/>
          <a:p>
            <a:endParaRPr lang="tr-TR" altLang="tr-TR" smtClean="0"/>
          </a:p>
        </p:txBody>
      </p:sp>
      <p:pic>
        <p:nvPicPr>
          <p:cNvPr id="422915" name="Picture 4" descr="0094"/>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2592388" y="1046164"/>
            <a:ext cx="7143750" cy="5038725"/>
          </a:xfrm>
          <a:noFill/>
        </p:spPr>
      </p:pic>
    </p:spTree>
    <p:extLst>
      <p:ext uri="{BB962C8B-B14F-4D97-AF65-F5344CB8AC3E}">
        <p14:creationId xmlns:p14="http://schemas.microsoft.com/office/powerpoint/2010/main" val="862181776"/>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3938" name="Rectangle 2"/>
          <p:cNvSpPr>
            <a:spLocks noGrp="1" noChangeArrowheads="1"/>
          </p:cNvSpPr>
          <p:nvPr>
            <p:ph type="title"/>
          </p:nvPr>
        </p:nvSpPr>
        <p:spPr/>
        <p:txBody>
          <a:bodyPr/>
          <a:lstStyle/>
          <a:p>
            <a:endParaRPr lang="tr-TR" altLang="tr-TR" smtClean="0"/>
          </a:p>
        </p:txBody>
      </p:sp>
      <p:sp>
        <p:nvSpPr>
          <p:cNvPr id="423939" name="Rectangle 3"/>
          <p:cNvSpPr>
            <a:spLocks noGrp="1" noChangeArrowheads="1"/>
          </p:cNvSpPr>
          <p:nvPr>
            <p:ph type="body" idx="1"/>
          </p:nvPr>
        </p:nvSpPr>
        <p:spPr/>
        <p:txBody>
          <a:bodyPr/>
          <a:lstStyle/>
          <a:p>
            <a:pPr algn="just">
              <a:lnSpc>
                <a:spcPct val="130000"/>
              </a:lnSpc>
            </a:pPr>
            <a:r>
              <a:rPr lang="tr-TR" altLang="tr-TR" smtClean="0"/>
              <a:t>Kafes yetiştiriciliğinde stoklama yoğunluğunu keşif olduğundan balıkların hastalıklara ve parazitlere dayanıklılığı önemlidir. Ayrıca balıkların kafeslerde arasıra meydana gelebilecek kötü şartlarda yaşama oranı balık türlerinin potansiyelini gösterir. </a:t>
            </a:r>
            <a:r>
              <a:rPr lang="tr-TR" altLang="tr-TR" i="1" smtClean="0"/>
              <a:t>T.nilotica</a:t>
            </a:r>
            <a:r>
              <a:rPr lang="tr-TR" altLang="tr-TR" smtClean="0"/>
              <a:t> aşırı sıcaklığa dayanıklı ve metabolik oranı nisbeten düşüktür. Oksijen ihtiyacı aynı şartlarda </a:t>
            </a:r>
            <a:r>
              <a:rPr lang="tr-TR" altLang="tr-TR" i="1" smtClean="0"/>
              <a:t>S. trutta'dan</a:t>
            </a:r>
            <a:r>
              <a:rPr lang="tr-TR" altLang="tr-TR" smtClean="0"/>
              <a:t> 3.7 defa daha azdır (Denzer, 1968).</a:t>
            </a:r>
          </a:p>
          <a:p>
            <a:pPr algn="just">
              <a:lnSpc>
                <a:spcPct val="130000"/>
              </a:lnSpc>
            </a:pPr>
            <a:r>
              <a:rPr lang="tr-TR" altLang="tr-TR" smtClean="0"/>
              <a:t>Balıklarda kafeslerde üretim potansiyeli tabloda görüleceği üzere çok değişkendir. </a:t>
            </a:r>
          </a:p>
        </p:txBody>
      </p:sp>
    </p:spTree>
    <p:extLst>
      <p:ext uri="{BB962C8B-B14F-4D97-AF65-F5344CB8AC3E}">
        <p14:creationId xmlns:p14="http://schemas.microsoft.com/office/powerpoint/2010/main" val="4275988203"/>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4962" name="Rectangle 2"/>
          <p:cNvSpPr>
            <a:spLocks noGrp="1" noChangeArrowheads="1"/>
          </p:cNvSpPr>
          <p:nvPr>
            <p:ph type="title"/>
          </p:nvPr>
        </p:nvSpPr>
        <p:spPr/>
        <p:txBody>
          <a:bodyPr/>
          <a:lstStyle/>
          <a:p>
            <a:endParaRPr lang="tr-TR" altLang="tr-TR" smtClean="0"/>
          </a:p>
        </p:txBody>
      </p:sp>
      <p:sp>
        <p:nvSpPr>
          <p:cNvPr id="424963" name="Rectangle 3"/>
          <p:cNvSpPr>
            <a:spLocks noGrp="1" noChangeArrowheads="1"/>
          </p:cNvSpPr>
          <p:nvPr>
            <p:ph type="body" idx="1"/>
          </p:nvPr>
        </p:nvSpPr>
        <p:spPr/>
        <p:txBody>
          <a:bodyPr/>
          <a:lstStyle/>
          <a:p>
            <a:endParaRPr lang="tr-TR" altLang="tr-TR" smtClean="0"/>
          </a:p>
        </p:txBody>
      </p:sp>
      <p:pic>
        <p:nvPicPr>
          <p:cNvPr id="424964" name="Picture 4" descr="009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14575" y="1541463"/>
            <a:ext cx="7569200" cy="431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11241014"/>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5986" name="Rectangle 2"/>
          <p:cNvSpPr>
            <a:spLocks noGrp="1" noChangeArrowheads="1"/>
          </p:cNvSpPr>
          <p:nvPr>
            <p:ph type="title"/>
          </p:nvPr>
        </p:nvSpPr>
        <p:spPr/>
        <p:txBody>
          <a:bodyPr/>
          <a:lstStyle/>
          <a:p>
            <a:endParaRPr lang="tr-TR" altLang="tr-TR" smtClean="0"/>
          </a:p>
        </p:txBody>
      </p:sp>
      <p:sp>
        <p:nvSpPr>
          <p:cNvPr id="425987" name="Rectangle 3"/>
          <p:cNvSpPr>
            <a:spLocks noGrp="1" noChangeArrowheads="1"/>
          </p:cNvSpPr>
          <p:nvPr>
            <p:ph type="body" idx="1"/>
          </p:nvPr>
        </p:nvSpPr>
        <p:spPr/>
        <p:txBody>
          <a:bodyPr/>
          <a:lstStyle/>
          <a:p>
            <a:pPr algn="just">
              <a:lnSpc>
                <a:spcPct val="150000"/>
              </a:lnSpc>
            </a:pPr>
            <a:r>
              <a:rPr lang="tr-TR" altLang="tr-TR" smtClean="0"/>
              <a:t>Üretim değeri günlük yüzde olarak ifade edildiğinde balık türlerine, göre %0.8-l 6 arasında değişir. En yüksek değerler %1.6-1.8 ile </a:t>
            </a:r>
            <a:r>
              <a:rPr lang="tr-TR" altLang="tr-TR" i="1" smtClean="0"/>
              <a:t>C. carpio</a:t>
            </a:r>
            <a:r>
              <a:rPr lang="tr-TR" altLang="tr-TR" smtClean="0"/>
              <a:t>'ya aittir. İlkbaharda 50-120 g'lık yavru sazanlar 30 adet/m</a:t>
            </a:r>
            <a:r>
              <a:rPr lang="tr-TR" altLang="tr-TR" baseline="30000" smtClean="0"/>
              <a:t>3</a:t>
            </a:r>
            <a:r>
              <a:rPr lang="tr-TR" altLang="tr-TR" smtClean="0"/>
              <a:t> olmak üzere stoklanır. Balıklar günde 4 veya 5 defa yoğun olarak yemlenir. Yaklaşık 800g olunca hasat edildiğinde 20-50 kg/m</a:t>
            </a:r>
            <a:r>
              <a:rPr lang="tr-TR" altLang="tr-TR" baseline="30000" smtClean="0"/>
              <a:t>3</a:t>
            </a:r>
            <a:r>
              <a:rPr lang="tr-TR" altLang="tr-TR" smtClean="0"/>
              <a:t> ürün alınır. Yem değerliliği yaklaşık %70 ve yaşama düzeyi %90 kadardır.</a:t>
            </a:r>
          </a:p>
        </p:txBody>
      </p:sp>
    </p:spTree>
    <p:extLst>
      <p:ext uri="{BB962C8B-B14F-4D97-AF65-F5344CB8AC3E}">
        <p14:creationId xmlns:p14="http://schemas.microsoft.com/office/powerpoint/2010/main" val="2421384848"/>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Rectangle 2"/>
          <p:cNvSpPr>
            <a:spLocks noGrp="1" noChangeArrowheads="1"/>
          </p:cNvSpPr>
          <p:nvPr>
            <p:ph type="title"/>
          </p:nvPr>
        </p:nvSpPr>
        <p:spPr/>
        <p:txBody>
          <a:bodyPr/>
          <a:lstStyle/>
          <a:p>
            <a:pPr algn="just"/>
            <a:r>
              <a:rPr lang="tr-TR" altLang="tr-TR" sz="2200"/>
              <a:t>6. Enstansif Kafes Yetiştiriciliği Yapılan Suların Taşıma Kapasitesi, Fosfor ve Rasyon İlişkisi</a:t>
            </a:r>
          </a:p>
        </p:txBody>
      </p:sp>
      <p:sp>
        <p:nvSpPr>
          <p:cNvPr id="427011" name="Rectangle 3"/>
          <p:cNvSpPr>
            <a:spLocks noGrp="1" noChangeArrowheads="1"/>
          </p:cNvSpPr>
          <p:nvPr>
            <p:ph type="body" idx="1"/>
          </p:nvPr>
        </p:nvSpPr>
        <p:spPr/>
        <p:txBody>
          <a:bodyPr/>
          <a:lstStyle/>
          <a:p>
            <a:pPr algn="just">
              <a:lnSpc>
                <a:spcPct val="130000"/>
              </a:lnSpc>
            </a:pPr>
            <a:r>
              <a:rPr lang="tr-TR" altLang="tr-TR" smtClean="0"/>
              <a:t>Fosfor ve ışık, ılıman ve tropik sularda üretimi sınırlayıcı başlıca faktörlerdir. Fosfor; normal gelişme, kemik teşekkülü, asit-baz dengesinin muhafazası, yağ ve karbonhidrat metabolizması için balıklara gerekli bir elementtir. Fosforca eksik rasyonlarla beslenme, stokun azalmasına, yem değerlendirmesinin bozulmasına, gelişmenin gerilemesine sebep olur. Işık yetmezliğinde kemik yapısında bozulmalar görülür ve ölüm meydana gelir Balık fosfor ihtiyacının cüzi kısmını sudan, büyük kısmını yeminden sağlar (Nose ve Arai, 1979).</a:t>
            </a:r>
          </a:p>
          <a:p>
            <a:pPr algn="just">
              <a:lnSpc>
                <a:spcPct val="130000"/>
              </a:lnSpc>
            </a:pPr>
            <a:r>
              <a:rPr lang="tr-TR" altLang="tr-TR" smtClean="0"/>
              <a:t>Balık fosfor ihtiyaçları farklı türlere göre rasyonun %0,29 ile %0.90 arasında değişir.</a:t>
            </a:r>
          </a:p>
        </p:txBody>
      </p:sp>
    </p:spTree>
    <p:extLst>
      <p:ext uri="{BB962C8B-B14F-4D97-AF65-F5344CB8AC3E}">
        <p14:creationId xmlns:p14="http://schemas.microsoft.com/office/powerpoint/2010/main" val="3978411649"/>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8034" name="Rectangle 2"/>
          <p:cNvSpPr>
            <a:spLocks noGrp="1" noChangeArrowheads="1"/>
          </p:cNvSpPr>
          <p:nvPr>
            <p:ph type="title"/>
          </p:nvPr>
        </p:nvSpPr>
        <p:spPr/>
        <p:txBody>
          <a:bodyPr/>
          <a:lstStyle/>
          <a:p>
            <a:endParaRPr lang="tr-TR" altLang="tr-TR" smtClean="0"/>
          </a:p>
        </p:txBody>
      </p:sp>
      <p:sp>
        <p:nvSpPr>
          <p:cNvPr id="428035" name="Rectangle 3"/>
          <p:cNvSpPr>
            <a:spLocks noGrp="1" noChangeArrowheads="1"/>
          </p:cNvSpPr>
          <p:nvPr>
            <p:ph type="body" idx="1"/>
          </p:nvPr>
        </p:nvSpPr>
        <p:spPr/>
        <p:txBody>
          <a:bodyPr/>
          <a:lstStyle/>
          <a:p>
            <a:endParaRPr lang="tr-TR" altLang="tr-TR" smtClean="0"/>
          </a:p>
        </p:txBody>
      </p:sp>
      <p:pic>
        <p:nvPicPr>
          <p:cNvPr id="428036" name="Picture 4" descr="009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8475" y="1855788"/>
            <a:ext cx="8885238" cy="3598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37523336"/>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9058" name="Rectangle 2"/>
          <p:cNvSpPr>
            <a:spLocks noGrp="1" noChangeArrowheads="1"/>
          </p:cNvSpPr>
          <p:nvPr>
            <p:ph type="title"/>
          </p:nvPr>
        </p:nvSpPr>
        <p:spPr/>
        <p:txBody>
          <a:bodyPr/>
          <a:lstStyle/>
          <a:p>
            <a:endParaRPr lang="tr-TR" altLang="tr-TR" smtClean="0"/>
          </a:p>
        </p:txBody>
      </p:sp>
      <p:sp>
        <p:nvSpPr>
          <p:cNvPr id="429059" name="Rectangle 3"/>
          <p:cNvSpPr>
            <a:spLocks noGrp="1" noChangeArrowheads="1"/>
          </p:cNvSpPr>
          <p:nvPr>
            <p:ph type="body" idx="1"/>
          </p:nvPr>
        </p:nvSpPr>
        <p:spPr/>
        <p:txBody>
          <a:bodyPr/>
          <a:lstStyle/>
          <a:p>
            <a:pPr algn="just">
              <a:lnSpc>
                <a:spcPct val="150000"/>
              </a:lnSpc>
            </a:pPr>
            <a:r>
              <a:rPr lang="tr-TR" altLang="tr-TR" smtClean="0"/>
              <a:t>Cetvel 98 Balıkların fosfor ihtiyaçları, rasyonunun % si olarak Enstansif yetiştiricilikte kullanılan yemler hayvansal orijinlidir. Böyle yemlerde fosforun büyük kısmı inorganik formda ve geri kalanı da proteinler, yağlar ve karbonhidratlarda p-kompleksleri halinde bulunur. Bu şekilde fosforun hemen hepsi alabalık gibi etobur balıklar için alınmaya hazırdır (Ogino ve ark,1979) . Otobur balıklar, balık unu ile beslendiklerinde fosforun alımımı değişkenlik gösterir. Tilapya fosforunun %65'ini alabilirken (Watanabe ve ark . 1980), sazanlarda asitli mide eriyliklerinin bulunmayışı sebebiyle fosfor alımı hemen hemen sıfırdır (Ogino ve ark., 1979).</a:t>
            </a:r>
          </a:p>
        </p:txBody>
      </p:sp>
    </p:spTree>
    <p:extLst>
      <p:ext uri="{BB962C8B-B14F-4D97-AF65-F5344CB8AC3E}">
        <p14:creationId xmlns:p14="http://schemas.microsoft.com/office/powerpoint/2010/main" val="1723045564"/>
      </p:ext>
    </p:ext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p:txBody>
          <a:bodyPr/>
          <a:lstStyle/>
          <a:p>
            <a:endParaRPr lang="tr-TR" altLang="tr-TR" smtClean="0"/>
          </a:p>
        </p:txBody>
      </p:sp>
      <p:sp>
        <p:nvSpPr>
          <p:cNvPr id="430083" name="Rectangle 3"/>
          <p:cNvSpPr>
            <a:spLocks noGrp="1" noChangeArrowheads="1"/>
          </p:cNvSpPr>
          <p:nvPr>
            <p:ph type="body" idx="1"/>
          </p:nvPr>
        </p:nvSpPr>
        <p:spPr/>
        <p:txBody>
          <a:bodyPr/>
          <a:lstStyle/>
          <a:p>
            <a:pPr algn="just">
              <a:lnSpc>
                <a:spcPct val="140000"/>
              </a:lnSpc>
            </a:pPr>
            <a:r>
              <a:rPr lang="tr-TR" altLang="tr-TR" smtClean="0"/>
              <a:t>Fosforun bulunabildiği ve değerlendirilmesi, hazım olmasına, vücut fosfor depolarına, mide ve diğer dokulardaki diğer elementlere, hazım elementlerine (Nakamura, 1982), alınan fosfor kaynağının hazım olabilirliğine bağlıdır. Emilme derecesi ve büyüme hızı rasyon fosfor seviyesine bağımlı değildir ve böylece atılma-alınma ile doğrudan, müsbet olarak ilişkilidir (Nakashima ve Leggett, 1980). Fosforca aşırı beslenmelerde böbrekten çok atılma yapılır.</a:t>
            </a:r>
          </a:p>
          <a:p>
            <a:pPr algn="just">
              <a:lnSpc>
                <a:spcPct val="140000"/>
              </a:lnSpc>
            </a:pPr>
            <a:r>
              <a:rPr lang="tr-TR" altLang="tr-TR" smtClean="0"/>
              <a:t>Cetvel 100 Çeşitli ülkelerde sazan ve Tilapya rasyonlannda P miktarı (Coche. 1982)</a:t>
            </a:r>
          </a:p>
        </p:txBody>
      </p:sp>
    </p:spTree>
    <p:extLst>
      <p:ext uri="{BB962C8B-B14F-4D97-AF65-F5344CB8AC3E}">
        <p14:creationId xmlns:p14="http://schemas.microsoft.com/office/powerpoint/2010/main" val="2406433275"/>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1106" name="Rectangle 2"/>
          <p:cNvSpPr>
            <a:spLocks noGrp="1" noChangeArrowheads="1"/>
          </p:cNvSpPr>
          <p:nvPr>
            <p:ph type="title"/>
          </p:nvPr>
        </p:nvSpPr>
        <p:spPr/>
        <p:txBody>
          <a:bodyPr/>
          <a:lstStyle/>
          <a:p>
            <a:endParaRPr lang="tr-TR" altLang="tr-TR" smtClean="0"/>
          </a:p>
        </p:txBody>
      </p:sp>
      <p:sp>
        <p:nvSpPr>
          <p:cNvPr id="431107" name="Rectangle 3"/>
          <p:cNvSpPr>
            <a:spLocks noGrp="1" noChangeArrowheads="1"/>
          </p:cNvSpPr>
          <p:nvPr>
            <p:ph type="body" idx="1"/>
          </p:nvPr>
        </p:nvSpPr>
        <p:spPr/>
        <p:txBody>
          <a:bodyPr/>
          <a:lstStyle/>
          <a:p>
            <a:endParaRPr lang="tr-TR" altLang="tr-TR" smtClean="0"/>
          </a:p>
        </p:txBody>
      </p:sp>
      <p:pic>
        <p:nvPicPr>
          <p:cNvPr id="431108" name="Picture 4" descr="009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40176" y="519113"/>
            <a:ext cx="4081463" cy="575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40495119"/>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2130" name="Rectangle 2"/>
          <p:cNvSpPr>
            <a:spLocks noGrp="1" noChangeArrowheads="1"/>
          </p:cNvSpPr>
          <p:nvPr>
            <p:ph type="title"/>
          </p:nvPr>
        </p:nvSpPr>
        <p:spPr/>
        <p:txBody>
          <a:bodyPr/>
          <a:lstStyle/>
          <a:p>
            <a:endParaRPr lang="tr-TR" altLang="tr-TR" smtClean="0"/>
          </a:p>
        </p:txBody>
      </p:sp>
      <p:sp>
        <p:nvSpPr>
          <p:cNvPr id="432131" name="Rectangle 3"/>
          <p:cNvSpPr>
            <a:spLocks noGrp="1" noChangeArrowheads="1"/>
          </p:cNvSpPr>
          <p:nvPr>
            <p:ph type="body" idx="1"/>
          </p:nvPr>
        </p:nvSpPr>
        <p:spPr/>
        <p:txBody>
          <a:bodyPr/>
          <a:lstStyle/>
          <a:p>
            <a:endParaRPr lang="tr-TR" altLang="tr-TR" smtClean="0"/>
          </a:p>
        </p:txBody>
      </p:sp>
      <p:pic>
        <p:nvPicPr>
          <p:cNvPr id="432132" name="Picture 4" descr="009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9713" y="601664"/>
            <a:ext cx="5922962" cy="609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9122124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3698" name="Rectangle 2"/>
          <p:cNvSpPr>
            <a:spLocks noGrp="1" noChangeArrowheads="1"/>
          </p:cNvSpPr>
          <p:nvPr>
            <p:ph type="title"/>
          </p:nvPr>
        </p:nvSpPr>
        <p:spPr/>
        <p:txBody>
          <a:bodyPr/>
          <a:lstStyle/>
          <a:p>
            <a:endParaRPr lang="tr-TR" altLang="tr-TR" smtClean="0"/>
          </a:p>
        </p:txBody>
      </p:sp>
      <p:sp>
        <p:nvSpPr>
          <p:cNvPr id="413699" name="Rectangle 3"/>
          <p:cNvSpPr>
            <a:spLocks noGrp="1" noChangeArrowheads="1"/>
          </p:cNvSpPr>
          <p:nvPr>
            <p:ph type="body" idx="1"/>
          </p:nvPr>
        </p:nvSpPr>
        <p:spPr/>
        <p:txBody>
          <a:bodyPr/>
          <a:lstStyle/>
          <a:p>
            <a:pPr algn="just">
              <a:lnSpc>
                <a:spcPct val="130000"/>
              </a:lnSpc>
              <a:buFont typeface="Wingdings" panose="05000000000000000000" pitchFamily="2" charset="2"/>
              <a:buNone/>
            </a:pPr>
            <a:endParaRPr lang="tr-TR" altLang="tr-TR" smtClean="0"/>
          </a:p>
          <a:p>
            <a:pPr algn="just">
              <a:lnSpc>
                <a:spcPct val="130000"/>
              </a:lnSpc>
              <a:buFont typeface="Wingdings" panose="05000000000000000000" pitchFamily="2" charset="2"/>
              <a:buNone/>
            </a:pPr>
            <a:endParaRPr lang="tr-TR" altLang="tr-TR" smtClean="0"/>
          </a:p>
          <a:p>
            <a:pPr algn="just">
              <a:lnSpc>
                <a:spcPct val="130000"/>
              </a:lnSpc>
              <a:buFont typeface="Wingdings" panose="05000000000000000000" pitchFamily="2" charset="2"/>
              <a:buNone/>
            </a:pPr>
            <a:r>
              <a:rPr lang="tr-TR" altLang="tr-TR" smtClean="0"/>
              <a:t>1. Suyun verimliliğine ve bulunabilen doğal yem miktarına</a:t>
            </a:r>
          </a:p>
          <a:p>
            <a:pPr algn="just">
              <a:lnSpc>
                <a:spcPct val="130000"/>
              </a:lnSpc>
              <a:buFont typeface="Wingdings" panose="05000000000000000000" pitchFamily="2" charset="2"/>
              <a:buNone/>
            </a:pPr>
            <a:r>
              <a:rPr lang="tr-TR" altLang="tr-TR" smtClean="0"/>
              <a:t>2. Tamamlayıcı yemlemenin kalite ve miktarına bağlıdır.</a:t>
            </a:r>
          </a:p>
        </p:txBody>
      </p:sp>
    </p:spTree>
    <p:extLst>
      <p:ext uri="{BB962C8B-B14F-4D97-AF65-F5344CB8AC3E}">
        <p14:creationId xmlns:p14="http://schemas.microsoft.com/office/powerpoint/2010/main" val="218416289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3154" name="Rectangle 2"/>
          <p:cNvSpPr>
            <a:spLocks noGrp="1" noChangeArrowheads="1"/>
          </p:cNvSpPr>
          <p:nvPr>
            <p:ph type="title"/>
          </p:nvPr>
        </p:nvSpPr>
        <p:spPr/>
        <p:txBody>
          <a:bodyPr/>
          <a:lstStyle/>
          <a:p>
            <a:endParaRPr lang="tr-TR" altLang="tr-TR" smtClean="0"/>
          </a:p>
        </p:txBody>
      </p:sp>
      <p:sp>
        <p:nvSpPr>
          <p:cNvPr id="433155" name="Rectangle 3"/>
          <p:cNvSpPr>
            <a:spLocks noGrp="1" noChangeArrowheads="1"/>
          </p:cNvSpPr>
          <p:nvPr>
            <p:ph type="body" idx="1"/>
          </p:nvPr>
        </p:nvSpPr>
        <p:spPr/>
        <p:txBody>
          <a:bodyPr/>
          <a:lstStyle/>
          <a:p>
            <a:pPr>
              <a:lnSpc>
                <a:spcPct val="120000"/>
              </a:lnSpc>
              <a:buFont typeface="Wingdings" panose="05000000000000000000" pitchFamily="2" charset="2"/>
              <a:buNone/>
            </a:pPr>
            <a:r>
              <a:rPr lang="tr-TR" altLang="tr-TR" smtClean="0"/>
              <a:t>	Enstansif sazan ve Tilapya yetiştiriciliğinde halen bölgesel yemlerden üretilen karma yemler kullanılmaktadır.</a:t>
            </a:r>
            <a:endParaRPr lang="tr-TR" altLang="tr-TR" b="1" smtClean="0"/>
          </a:p>
          <a:p>
            <a:pPr>
              <a:lnSpc>
                <a:spcPct val="120000"/>
              </a:lnSpc>
              <a:buFont typeface="Wingdings" panose="05000000000000000000" pitchFamily="2" charset="2"/>
              <a:buNone/>
            </a:pPr>
            <a:r>
              <a:rPr lang="tr-TR" altLang="tr-TR" b="1" smtClean="0"/>
              <a:t> Fosfor Kayıp Miktarı :</a:t>
            </a:r>
            <a:r>
              <a:rPr lang="tr-TR" altLang="tr-TR" smtClean="0"/>
              <a:t>Ensantif balık   yetiştiriciliğinde  çevrede  fosfor  kayıpları görülmektedir. Bu kayıpların ölçülmesinde çeşitli metodlar kullanılır.</a:t>
            </a:r>
          </a:p>
          <a:p>
            <a:pPr>
              <a:lnSpc>
                <a:spcPct val="120000"/>
              </a:lnSpc>
              <a:buFont typeface="Wingdings" panose="05000000000000000000" pitchFamily="2" charset="2"/>
              <a:buNone/>
            </a:pPr>
            <a:r>
              <a:rPr lang="tr-TR" altLang="tr-TR" smtClean="0"/>
              <a:t>1. Kafeslerden gelen girdilerin doğrudan ölçülmesi,</a:t>
            </a:r>
          </a:p>
          <a:p>
            <a:pPr>
              <a:lnSpc>
                <a:spcPct val="120000"/>
              </a:lnSpc>
              <a:buFont typeface="Wingdings" panose="05000000000000000000" pitchFamily="2" charset="2"/>
              <a:buNone/>
            </a:pPr>
            <a:r>
              <a:rPr lang="tr-TR" altLang="tr-TR" smtClean="0"/>
              <a:t>2. Yemeklerdeki P (Fosfor) miktarına göre teorik hesaplama,</a:t>
            </a:r>
          </a:p>
          <a:p>
            <a:pPr>
              <a:lnSpc>
                <a:spcPct val="120000"/>
              </a:lnSpc>
              <a:buFont typeface="Wingdings" panose="05000000000000000000" pitchFamily="2" charset="2"/>
              <a:buNone/>
            </a:pPr>
            <a:r>
              <a:rPr lang="tr-TR" altLang="tr-TR" smtClean="0"/>
              <a:t>3. Entansif havuz ve kanal yetiştiriciliğindeki verilerden ekstrapolasyon ile tespit edilmelidir. </a:t>
            </a:r>
          </a:p>
        </p:txBody>
      </p:sp>
    </p:spTree>
    <p:extLst>
      <p:ext uri="{BB962C8B-B14F-4D97-AF65-F5344CB8AC3E}">
        <p14:creationId xmlns:p14="http://schemas.microsoft.com/office/powerpoint/2010/main" val="1163145032"/>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4178" name="Rectangle 2"/>
          <p:cNvSpPr>
            <a:spLocks noGrp="1" noChangeArrowheads="1"/>
          </p:cNvSpPr>
          <p:nvPr>
            <p:ph type="title"/>
          </p:nvPr>
        </p:nvSpPr>
        <p:spPr/>
        <p:txBody>
          <a:bodyPr/>
          <a:lstStyle/>
          <a:p>
            <a:endParaRPr lang="tr-TR" altLang="tr-TR" smtClean="0"/>
          </a:p>
        </p:txBody>
      </p:sp>
      <p:sp>
        <p:nvSpPr>
          <p:cNvPr id="434179" name="Rectangle 3"/>
          <p:cNvSpPr>
            <a:spLocks noGrp="1" noChangeArrowheads="1"/>
          </p:cNvSpPr>
          <p:nvPr>
            <p:ph type="body" idx="1"/>
          </p:nvPr>
        </p:nvSpPr>
        <p:spPr/>
        <p:txBody>
          <a:bodyPr/>
          <a:lstStyle/>
          <a:p>
            <a:endParaRPr lang="tr-TR" altLang="tr-TR" smtClean="0"/>
          </a:p>
        </p:txBody>
      </p:sp>
      <p:pic>
        <p:nvPicPr>
          <p:cNvPr id="434180" name="Picture 4" descr="009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35276" y="1133475"/>
            <a:ext cx="6113463" cy="476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9520832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722" name="Rectangle 2"/>
          <p:cNvSpPr>
            <a:spLocks noGrp="1" noChangeArrowheads="1"/>
          </p:cNvSpPr>
          <p:nvPr>
            <p:ph type="title"/>
          </p:nvPr>
        </p:nvSpPr>
        <p:spPr/>
        <p:txBody>
          <a:bodyPr/>
          <a:lstStyle/>
          <a:p>
            <a:r>
              <a:rPr lang="tr-TR" altLang="tr-TR" smtClean="0"/>
              <a:t>ENTANSİF KAFES YETİŞTİRİCİLİĞİ</a:t>
            </a:r>
          </a:p>
        </p:txBody>
      </p:sp>
      <p:sp>
        <p:nvSpPr>
          <p:cNvPr id="414723" name="Rectangle 3"/>
          <p:cNvSpPr>
            <a:spLocks noGrp="1" noChangeArrowheads="1"/>
          </p:cNvSpPr>
          <p:nvPr>
            <p:ph type="body" idx="1"/>
          </p:nvPr>
        </p:nvSpPr>
        <p:spPr/>
        <p:txBody>
          <a:bodyPr>
            <a:normAutofit fontScale="85000" lnSpcReduction="20000"/>
          </a:bodyPr>
          <a:lstStyle/>
          <a:p>
            <a:pPr algn="just">
              <a:lnSpc>
                <a:spcPct val="130000"/>
              </a:lnSpc>
            </a:pPr>
            <a:r>
              <a:rPr lang="tr-TR" altLang="tr-TR" smtClean="0"/>
              <a:t>Entansif yetiştiricilik tamamen dış beslenmeye dayalı, %20'den daha fazla proteinli ve hayvansal protein (balık unu) kaynaklı yemlerle yemlenen yetiştiricilik sistemidir.</a:t>
            </a:r>
          </a:p>
          <a:p>
            <a:pPr algn="just">
              <a:lnSpc>
                <a:spcPct val="130000"/>
              </a:lnSpc>
            </a:pPr>
            <a:r>
              <a:rPr lang="tr-TR" altLang="tr-TR" smtClean="0"/>
              <a:t>Enstansif yetiştiriciliğinin uygulanmasını ekonomik ve teknik durumlar etkiler. Entansif kafes yetiştiriciliğinde yem giderleri toplam işletme giderlerinin %40-60'ını teşkil eder. Bu durum Batı Avrupa ve Kuzey Amerika'da olduğu gibi balıkların yüksek fiyat bulduğu ülke ve bölgelerde ekonomik olur. Gelişmekte olan ülkelerde özellikle, az gelişmiş ülkelerde yem giderinin balığın çiftlik kapısında satış değerinin %20'sini geçmesi, ekonomikliği olumsuz olarak etkileyeceğinden tavsiye edilmez. </a:t>
            </a:r>
          </a:p>
        </p:txBody>
      </p:sp>
    </p:spTree>
    <p:extLst>
      <p:ext uri="{BB962C8B-B14F-4D97-AF65-F5344CB8AC3E}">
        <p14:creationId xmlns:p14="http://schemas.microsoft.com/office/powerpoint/2010/main" val="282951400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5746" name="Rectangle 2"/>
          <p:cNvSpPr>
            <a:spLocks noGrp="1" noChangeArrowheads="1"/>
          </p:cNvSpPr>
          <p:nvPr>
            <p:ph type="title"/>
          </p:nvPr>
        </p:nvSpPr>
        <p:spPr/>
        <p:txBody>
          <a:bodyPr/>
          <a:lstStyle/>
          <a:p>
            <a:endParaRPr lang="tr-TR" altLang="tr-TR" smtClean="0"/>
          </a:p>
        </p:txBody>
      </p:sp>
      <p:sp>
        <p:nvSpPr>
          <p:cNvPr id="415747" name="Rectangle 3"/>
          <p:cNvSpPr>
            <a:spLocks noGrp="1" noChangeArrowheads="1"/>
          </p:cNvSpPr>
          <p:nvPr>
            <p:ph type="body" idx="1"/>
          </p:nvPr>
        </p:nvSpPr>
        <p:spPr/>
        <p:txBody>
          <a:bodyPr>
            <a:normAutofit fontScale="85000" lnSpcReduction="10000"/>
          </a:bodyPr>
          <a:lstStyle/>
          <a:p>
            <a:pPr algn="just">
              <a:lnSpc>
                <a:spcPct val="140000"/>
              </a:lnSpc>
            </a:pPr>
            <a:r>
              <a:rPr lang="tr-TR" altLang="tr-TR" smtClean="0"/>
              <a:t>Yem ürünlerinin tekniğe uygun olarak yapılmamaınsı entansif kafes yetiştiriciliğinde ekonomik yapıyı bozar ve problemler meydana getirir. Bazı ülke ve bölgelerde halen kafes yetiştiriciliği için gerekli yavru ve balıkçılık üretimi çözüm bekleyen teknik bir sorundur. Bu sorunların çoğu kafes yetiştiriciliği olduğu kadar havuz tank ve kanal yetiştiriciliklerin, de ilgilendirir. Doğrudan kafes yetiştiriciliğini ilgilendiren sorunlardan biri, oldukça eutrofik olan göllerde alglerin aşırı çoğalması ve alglerin dekompozisyonu sonucu oksijen yetmezliği sebebiyle meydana gelen balık ölümleridir. </a:t>
            </a:r>
          </a:p>
        </p:txBody>
      </p:sp>
    </p:spTree>
    <p:extLst>
      <p:ext uri="{BB962C8B-B14F-4D97-AF65-F5344CB8AC3E}">
        <p14:creationId xmlns:p14="http://schemas.microsoft.com/office/powerpoint/2010/main" val="371206880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770" name="Rectangle 2"/>
          <p:cNvSpPr>
            <a:spLocks noGrp="1" noChangeArrowheads="1"/>
          </p:cNvSpPr>
          <p:nvPr>
            <p:ph type="title"/>
          </p:nvPr>
        </p:nvSpPr>
        <p:spPr/>
        <p:txBody>
          <a:bodyPr/>
          <a:lstStyle/>
          <a:p>
            <a:endParaRPr lang="tr-TR" altLang="tr-TR" smtClean="0"/>
          </a:p>
        </p:txBody>
      </p:sp>
      <p:sp>
        <p:nvSpPr>
          <p:cNvPr id="416771" name="Rectangle 3"/>
          <p:cNvSpPr>
            <a:spLocks noGrp="1" noChangeArrowheads="1"/>
          </p:cNvSpPr>
          <p:nvPr>
            <p:ph type="body" idx="1"/>
          </p:nvPr>
        </p:nvSpPr>
        <p:spPr/>
        <p:txBody>
          <a:bodyPr>
            <a:normAutofit fontScale="92500" lnSpcReduction="20000"/>
          </a:bodyPr>
          <a:lstStyle/>
          <a:p>
            <a:pPr algn="just">
              <a:lnSpc>
                <a:spcPct val="150000"/>
              </a:lnSpc>
            </a:pPr>
            <a:r>
              <a:rPr lang="tr-TR" altLang="tr-TR" smtClean="0"/>
              <a:t>Endüstri atıklarının meydana getirdiği zehirlilik ve kirlilik kafes yetiştiriciliğinde balık ölümlerinin başlıca sebeplerinden biridir. Kafes yetiştiriciliğinde en önemli sorunlardan biri de balıkların çalınmasıdır.</a:t>
            </a:r>
          </a:p>
          <a:p>
            <a:pPr algn="just">
              <a:lnSpc>
                <a:spcPct val="150000"/>
              </a:lnSpc>
            </a:pPr>
            <a:r>
              <a:rPr lang="tr-TR" altLang="tr-TR" smtClean="0"/>
              <a:t> Yetiştiriciler çalınmayı önlemek için kafesleri evlerinin yakınlarına kontrollü alanlara kurarlar. 91 Kafes yetiştiriciliğinde yem kayıpları, yemin yaş, kuru, yüzer ve batar oluşuna, yemlerin elle, otomatik yemleme ile yapılışına, sistemin kafes ve asıl oluşuna, altında metal taban bulunuşuna, balık türüne, tesis yerine ve stoklama yoğunluğuna bağlı olarak değişir.</a:t>
            </a:r>
          </a:p>
        </p:txBody>
      </p:sp>
    </p:spTree>
    <p:extLst>
      <p:ext uri="{BB962C8B-B14F-4D97-AF65-F5344CB8AC3E}">
        <p14:creationId xmlns:p14="http://schemas.microsoft.com/office/powerpoint/2010/main" val="119271494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794" name="Rectangle 2"/>
          <p:cNvSpPr>
            <a:spLocks noGrp="1" noChangeArrowheads="1"/>
          </p:cNvSpPr>
          <p:nvPr>
            <p:ph type="title"/>
          </p:nvPr>
        </p:nvSpPr>
        <p:spPr/>
        <p:txBody>
          <a:bodyPr/>
          <a:lstStyle/>
          <a:p>
            <a:r>
              <a:rPr lang="tr-TR" altLang="tr-TR" smtClean="0"/>
              <a:t>1. Yemleme Tipi</a:t>
            </a:r>
          </a:p>
        </p:txBody>
      </p:sp>
      <p:sp>
        <p:nvSpPr>
          <p:cNvPr id="417795" name="Rectangle 3"/>
          <p:cNvSpPr>
            <a:spLocks noGrp="1" noChangeArrowheads="1"/>
          </p:cNvSpPr>
          <p:nvPr>
            <p:ph type="body" idx="1"/>
          </p:nvPr>
        </p:nvSpPr>
        <p:spPr/>
        <p:txBody>
          <a:bodyPr/>
          <a:lstStyle/>
          <a:p>
            <a:pPr algn="just">
              <a:lnSpc>
                <a:spcPct val="120000"/>
              </a:lnSpc>
            </a:pPr>
            <a:r>
              <a:rPr lang="tr-TR" altLang="tr-TR" sz="1800"/>
              <a:t>Kafeslerde genellikle suni yem kullanılır. Bu sebeple yemin yapısı ve verilişi balık üretimini ve yem değerlendirilmesini önemli derecede etkiler.</a:t>
            </a:r>
          </a:p>
          <a:p>
            <a:pPr algn="just">
              <a:lnSpc>
                <a:spcPct val="120000"/>
              </a:lnSpc>
            </a:pPr>
            <a:r>
              <a:rPr lang="tr-TR" altLang="tr-TR" sz="1800"/>
              <a:t>Kafeslerde balıkların yemlenmesi yerel yemlere, yetiştirilen türlere ve uygulanan yetiştirme şekline göre çok değişir. Geleneklere bağlı olarak yapılan kafes yetiştiriciliğinde Tayland'da olduğu gibi değirmencilik artıkları, bira sanayi artıkları, balık artıkları kafeslere yerleştirilir. Benzer uygulama endüstiri yeminin yokluğunda yerel yemlerin karşıtı olarak Japonya'da görülür. ABD. ve Avrupa'da vitamin ve minerallerce dengeli ve suda erimez palet yemler kullanılır. Palet yemler genellikle; alabalık, sazan ve kanal yayınından tercih edilir. ABD.'de, alabalıklara %40. kanal yayınlarına %36 proteinli yüzen palet yem verilir. Yüzmeyen yemler %24.7 proteinli civciv yemlerinden yapılır.</a:t>
            </a:r>
          </a:p>
        </p:txBody>
      </p:sp>
    </p:spTree>
    <p:extLst>
      <p:ext uri="{BB962C8B-B14F-4D97-AF65-F5344CB8AC3E}">
        <p14:creationId xmlns:p14="http://schemas.microsoft.com/office/powerpoint/2010/main" val="262476642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tandarddesign">
  <a:themeElements>
    <a:clrScheme name="Standarddesign 1">
      <a:dk1>
        <a:srgbClr val="000000"/>
      </a:dk1>
      <a:lt1>
        <a:srgbClr val="FFFFFF"/>
      </a:lt1>
      <a:dk2>
        <a:srgbClr val="4C7013"/>
      </a:dk2>
      <a:lt2>
        <a:srgbClr val="0061B2"/>
      </a:lt2>
      <a:accent1>
        <a:srgbClr val="FEA501"/>
      </a:accent1>
      <a:accent2>
        <a:srgbClr val="C8A058"/>
      </a:accent2>
      <a:accent3>
        <a:srgbClr val="FFFFFF"/>
      </a:accent3>
      <a:accent4>
        <a:srgbClr val="000000"/>
      </a:accent4>
      <a:accent5>
        <a:srgbClr val="FECFAA"/>
      </a:accent5>
      <a:accent6>
        <a:srgbClr val="B5914F"/>
      </a:accent6>
      <a:hlink>
        <a:srgbClr val="C40505"/>
      </a:hlink>
      <a:folHlink>
        <a:srgbClr val="919191"/>
      </a:folHlink>
    </a:clrScheme>
    <a:fontScheme name="Standarddesign">
      <a:majorFont>
        <a:latin typeface="Arial"/>
        <a:ea typeface=""/>
        <a:cs typeface="Arial"/>
      </a:majorFont>
      <a:minorFont>
        <a:latin typeface="Arial"/>
        <a:ea typeface=""/>
        <a:cs typeface="Arial"/>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0000" tIns="46800" rIns="90000" bIns="4680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0000" tIns="46800" rIns="90000" bIns="4680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Arial" charset="0"/>
          </a:defRPr>
        </a:defPPr>
      </a:lstStyle>
    </a:lnDef>
  </a:objectDefaults>
  <a:extraClrSchemeLst>
    <a:extraClrScheme>
      <a:clrScheme name="Standarddesign 1">
        <a:dk1>
          <a:srgbClr val="000000"/>
        </a:dk1>
        <a:lt1>
          <a:srgbClr val="FFFFFF"/>
        </a:lt1>
        <a:dk2>
          <a:srgbClr val="4C7013"/>
        </a:dk2>
        <a:lt2>
          <a:srgbClr val="0061B2"/>
        </a:lt2>
        <a:accent1>
          <a:srgbClr val="FEA501"/>
        </a:accent1>
        <a:accent2>
          <a:srgbClr val="C8A058"/>
        </a:accent2>
        <a:accent3>
          <a:srgbClr val="FFFFFF"/>
        </a:accent3>
        <a:accent4>
          <a:srgbClr val="000000"/>
        </a:accent4>
        <a:accent5>
          <a:srgbClr val="FECFAA"/>
        </a:accent5>
        <a:accent6>
          <a:srgbClr val="B5914F"/>
        </a:accent6>
        <a:hlink>
          <a:srgbClr val="C40505"/>
        </a:hlink>
        <a:folHlink>
          <a:srgbClr val="919191"/>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Words>2574</Words>
  <Application>Microsoft Office PowerPoint</Application>
  <PresentationFormat>Geniş ekran</PresentationFormat>
  <Paragraphs>80</Paragraphs>
  <Slides>51</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51</vt:i4>
      </vt:variant>
    </vt:vector>
  </HeadingPairs>
  <TitlesOfParts>
    <vt:vector size="57" baseType="lpstr">
      <vt:lpstr>Arial</vt:lpstr>
      <vt:lpstr>Calibri</vt:lpstr>
      <vt:lpstr>Calibri Light</vt:lpstr>
      <vt:lpstr>Wingdings</vt:lpstr>
      <vt:lpstr>Office Teması</vt:lpstr>
      <vt:lpstr>Standarddesign</vt:lpstr>
      <vt:lpstr>YARI ENTANSİF KAFES YETİŞTİRİCİLİĞİ</vt:lpstr>
      <vt:lpstr>PowerPoint Sunusu</vt:lpstr>
      <vt:lpstr>PowerPoint Sunusu</vt:lpstr>
      <vt:lpstr>PowerPoint Sunusu</vt:lpstr>
      <vt:lpstr>PowerPoint Sunusu</vt:lpstr>
      <vt:lpstr>ENTANSİF KAFES YETİŞTİRİCİLİĞİ</vt:lpstr>
      <vt:lpstr>PowerPoint Sunusu</vt:lpstr>
      <vt:lpstr>PowerPoint Sunusu</vt:lpstr>
      <vt:lpstr>1. Yemleme Tipi</vt:lpstr>
      <vt:lpstr>2. Günlük Rasyon</vt:lpstr>
      <vt:lpstr>3. Yemin Ete Dönüşüm Oranı</vt:lpstr>
      <vt:lpstr>4. Kafeslerde Gelişine</vt:lpstr>
      <vt:lpstr>5. Stoklama Yoğunluğu ve Üretim</vt:lpstr>
      <vt:lpstr>PowerPoint Sunusu</vt:lpstr>
      <vt:lpstr>PowerPoint Sunusu</vt:lpstr>
      <vt:lpstr>PowerPoint Sunusu</vt:lpstr>
      <vt:lpstr>PowerPoint Sunusu</vt:lpstr>
      <vt:lpstr>6. Enstansif Kafes Yetiştiriciliği Yapılan Suların Taşıma Kapasitesi, Fosfor ve Rasyon İlişkisi</vt:lpstr>
      <vt:lpstr>PowerPoint Sunusu</vt:lpstr>
      <vt:lpstr>PowerPoint Sunusu</vt:lpstr>
      <vt:lpstr>PowerPoint Sunusu</vt:lpstr>
      <vt:lpstr>PowerPoint Sunusu</vt:lpstr>
      <vt:lpstr>PowerPoint Sunusu</vt:lpstr>
      <vt:lpstr>PowerPoint Sunusu</vt:lpstr>
      <vt:lpstr>PowerPoint Sunusu</vt:lpstr>
      <vt:lpstr>PowerPoint Sunusu</vt:lpstr>
      <vt:lpstr>YARI ENTANSİF KAFES YETİŞTİRİCİLİĞİ</vt:lpstr>
      <vt:lpstr>PowerPoint Sunusu</vt:lpstr>
      <vt:lpstr>PowerPoint Sunusu</vt:lpstr>
      <vt:lpstr>PowerPoint Sunusu</vt:lpstr>
      <vt:lpstr>PowerPoint Sunusu</vt:lpstr>
      <vt:lpstr>ENTANSİF KAFES YETİŞTİRİCİLİĞİ</vt:lpstr>
      <vt:lpstr>PowerPoint Sunusu</vt:lpstr>
      <vt:lpstr>PowerPoint Sunusu</vt:lpstr>
      <vt:lpstr>1. Yemleme Tipi</vt:lpstr>
      <vt:lpstr>2. Günlük Rasyon</vt:lpstr>
      <vt:lpstr>3. Yemin Ete Dönüşüm Oranı</vt:lpstr>
      <vt:lpstr>4. Kafeslerde Gelişine</vt:lpstr>
      <vt:lpstr>5. Stoklama Yoğunluğu ve Üretim</vt:lpstr>
      <vt:lpstr>PowerPoint Sunusu</vt:lpstr>
      <vt:lpstr>PowerPoint Sunusu</vt:lpstr>
      <vt:lpstr>PowerPoint Sunusu</vt:lpstr>
      <vt:lpstr>PowerPoint Sunusu</vt:lpstr>
      <vt:lpstr>6. Enstansif Kafes Yetiştiriciliği Yapılan Suların Taşıma Kapasitesi, Fosfor ve Rasyon İlişkisi</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YARI ENTANSİF KAFES YETİŞTİRİCİLİĞİ</dc:title>
  <dc:creator>SİBEL</dc:creator>
  <cp:lastModifiedBy>SİBEL</cp:lastModifiedBy>
  <cp:revision>1</cp:revision>
  <dcterms:created xsi:type="dcterms:W3CDTF">2018-09-17T08:01:04Z</dcterms:created>
  <dcterms:modified xsi:type="dcterms:W3CDTF">2018-09-17T08:01:25Z</dcterms:modified>
</cp:coreProperties>
</file>