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4" r:id="rId16"/>
    <p:sldId id="270" r:id="rId17"/>
    <p:sldId id="271" r:id="rId18"/>
    <p:sldId id="272" r:id="rId19"/>
    <p:sldId id="273"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12294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3883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279400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2E57E-1B11-49F5-82FE-41D0291262F4}"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414456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982E57E-1B11-49F5-82FE-41D0291262F4}"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79199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82E57E-1B11-49F5-82FE-41D0291262F4}"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052419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82E57E-1B11-49F5-82FE-41D0291262F4}"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793717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82E57E-1B11-49F5-82FE-41D0291262F4}"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108140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82E57E-1B11-49F5-82FE-41D0291262F4}"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34145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82E57E-1B11-49F5-82FE-41D0291262F4}"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36380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82E57E-1B11-49F5-82FE-41D0291262F4}"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F6312-81F0-4618-B6EC-E914A849AC90}" type="slidenum">
              <a:rPr lang="tr-TR" smtClean="0"/>
              <a:t>‹#›</a:t>
            </a:fld>
            <a:endParaRPr lang="tr-TR"/>
          </a:p>
        </p:txBody>
      </p:sp>
    </p:spTree>
    <p:extLst>
      <p:ext uri="{BB962C8B-B14F-4D97-AF65-F5344CB8AC3E}">
        <p14:creationId xmlns:p14="http://schemas.microsoft.com/office/powerpoint/2010/main" val="258076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E57E-1B11-49F5-82FE-41D0291262F4}"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F6312-81F0-4618-B6EC-E914A849AC90}" type="slidenum">
              <a:rPr lang="tr-TR" smtClean="0"/>
              <a:t>‹#›</a:t>
            </a:fld>
            <a:endParaRPr lang="tr-TR"/>
          </a:p>
        </p:txBody>
      </p:sp>
    </p:spTree>
    <p:extLst>
      <p:ext uri="{BB962C8B-B14F-4D97-AF65-F5344CB8AC3E}">
        <p14:creationId xmlns:p14="http://schemas.microsoft.com/office/powerpoint/2010/main" val="113997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Özel </a:t>
            </a:r>
            <a:r>
              <a:rPr lang="tr-TR" dirty="0" err="1" smtClean="0"/>
              <a:t>Gereksinimli</a:t>
            </a:r>
            <a:r>
              <a:rPr lang="tr-TR" smtClean="0"/>
              <a:t> Çocukların </a:t>
            </a:r>
            <a:r>
              <a:rPr lang="tr-TR" dirty="0" smtClean="0"/>
              <a:t>Aileleri </a:t>
            </a:r>
            <a:r>
              <a:rPr lang="tr-TR" dirty="0"/>
              <a:t>ve </a:t>
            </a:r>
            <a:r>
              <a:rPr lang="tr-TR" dirty="0" smtClean="0"/>
              <a:t>Desteklenmesi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56544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Engelli Çocuğa Sahip Olan Ailelerin Ortak Özellikleri</a:t>
            </a:r>
            <a:endParaRPr lang="tr-TR" i="1"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Her ailenin kendine has özellikleri </a:t>
            </a:r>
            <a:r>
              <a:rPr lang="tr-TR" dirty="0" err="1">
                <a:latin typeface="Times New Roman" panose="02020603050405020304" pitchFamily="18" charset="0"/>
                <a:ea typeface="Times New Roman" panose="02020603050405020304" pitchFamily="18" charset="0"/>
              </a:rPr>
              <a:t>vardır.Engelli</a:t>
            </a:r>
            <a:r>
              <a:rPr lang="tr-TR" dirty="0">
                <a:latin typeface="Times New Roman" panose="02020603050405020304" pitchFamily="18" charset="0"/>
                <a:ea typeface="Times New Roman" panose="02020603050405020304" pitchFamily="18" charset="0"/>
              </a:rPr>
              <a:t> çocuğa sahip olan ailelerin de birbirine  benzer özellikleri şu şekilde sıralanabilir:</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Anne babalar aşırı koruyucu ya da aşırı ihmal eden bir tutum içine girerek, çocuklarının gelişimlerini olumsuz yönde etkileyebilirler. Çocuklarının yapabileceklerini kısıtlayarak kendine güven duygusunun gelişmesine engel olabilirler.</a:t>
            </a:r>
            <a:endParaRPr lang="tr-TR" dirty="0"/>
          </a:p>
        </p:txBody>
      </p:sp>
    </p:spTree>
    <p:extLst>
      <p:ext uri="{BB962C8B-B14F-4D97-AF65-F5344CB8AC3E}">
        <p14:creationId xmlns:p14="http://schemas.microsoft.com/office/powerpoint/2010/main" val="319057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Anne babaların çocuklarından beklentileri yüksek olabildiği gibi onların hiçbir şey yapamayacağı konusunda önyargılar geliştirdikleri de görülmektedir. Her iki durumda da, çocuğun kendi özellikleri ve yeterlilikleri doğrultusunda değerlendirilmesi gerektiği konusunda aileler bilgilendirilmelidirler. Bu bilgilendirme, engelli çocukların benlik kavramlarının gelişiminde oldukça önemli bir etkendir.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196393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Anne babalar, çocuklarının varlığını veya çocuklarında bir engelin bulunduğunu inkar edebilmektedirler. Kısa bir süre devam edebildiği gibi, bir ömür boyu bu inkarı yaşayan ailelerde bulunmaktadır.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756601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Aileler, çocuklarını normal akranları ile kıyaslayan bir tutum gösterebilirler. Bu durum, çocuğun çevresindekilere olumsuz duygular beslemesine sebep olabilmekte ve sosyal gelişimini olumsuz yönde etkileyebilmektedir </a:t>
            </a:r>
            <a:endParaRPr lang="tr-TR" dirty="0"/>
          </a:p>
        </p:txBody>
      </p:sp>
    </p:spTree>
    <p:extLst>
      <p:ext uri="{BB962C8B-B14F-4D97-AF65-F5344CB8AC3E}">
        <p14:creationId xmlns:p14="http://schemas.microsoft.com/office/powerpoint/2010/main" val="526090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smtClean="0">
                <a:latin typeface="Times New Roman" panose="02020603050405020304" pitchFamily="18" charset="0"/>
                <a:ea typeface="Times New Roman" panose="02020603050405020304" pitchFamily="18" charset="0"/>
              </a:rPr>
              <a:t>Engelli </a:t>
            </a:r>
            <a:r>
              <a:rPr lang="tr-TR" b="1" dirty="0">
                <a:latin typeface="Times New Roman" panose="02020603050405020304" pitchFamily="18" charset="0"/>
                <a:ea typeface="Times New Roman" panose="02020603050405020304" pitchFamily="18" charset="0"/>
              </a:rPr>
              <a:t>Çocuğa Sahip Olan Ailelerin Ortak </a:t>
            </a:r>
            <a:r>
              <a:rPr lang="tr-TR" b="1" dirty="0" smtClean="0">
                <a:latin typeface="Times New Roman" panose="02020603050405020304" pitchFamily="18" charset="0"/>
                <a:ea typeface="Times New Roman" panose="02020603050405020304" pitchFamily="18" charset="0"/>
              </a:rPr>
              <a:t>Sorunları</a:t>
            </a:r>
          </a:p>
          <a:p>
            <a:pPr>
              <a:lnSpc>
                <a:spcPct val="150000"/>
              </a:lnSpc>
            </a:pPr>
            <a:r>
              <a:rPr lang="tr-TR" dirty="0">
                <a:latin typeface="Times New Roman" panose="02020603050405020304" pitchFamily="18" charset="0"/>
                <a:ea typeface="Times New Roman" panose="02020603050405020304" pitchFamily="18" charset="0"/>
              </a:rPr>
              <a:t>Çocuğun engeli ile ilgili olarak doğduğu andaki tıbbi müdahaleler, engeli kabul etmemek için doktor </a:t>
            </a:r>
            <a:r>
              <a:rPr lang="tr-TR" dirty="0" err="1">
                <a:latin typeface="Times New Roman" panose="02020603050405020304" pitchFamily="18" charset="0"/>
                <a:ea typeface="Times New Roman" panose="02020603050405020304" pitchFamily="18" charset="0"/>
              </a:rPr>
              <a:t>doktor</a:t>
            </a:r>
            <a:r>
              <a:rPr lang="tr-TR" dirty="0">
                <a:latin typeface="Times New Roman" panose="02020603050405020304" pitchFamily="18" charset="0"/>
                <a:ea typeface="Times New Roman" panose="02020603050405020304" pitchFamily="18" charset="0"/>
              </a:rPr>
              <a:t> gezip bekledikleri cevabı alabilmek, hatta bu konuda tedavi edici yanlış inanışlardan çözüm beklemek adına ek masraflar yapmaktadırlar. </a:t>
            </a:r>
            <a:endParaRPr lang="tr-TR" dirty="0"/>
          </a:p>
        </p:txBody>
      </p:sp>
    </p:spTree>
    <p:extLst>
      <p:ext uri="{BB962C8B-B14F-4D97-AF65-F5344CB8AC3E}">
        <p14:creationId xmlns:p14="http://schemas.microsoft.com/office/powerpoint/2010/main" val="2946331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Bunun yanında, bir süre sonra eğitim olanaklarından yaralanabilenler için eğitime ilişkin harcamalar, farklı yerleşim merkezlerine gidip gelenler için yol harcamaları da gündeme gelmektedir.</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1013694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Sosyal Sorunlar</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Engelli bireyin sorunu, ailesini de etkiler. Engelli bir çocuğun varlığı ile aile sosyal açıdan bir sınırlılık içine girer. Bu durum ebeveynlerin ortak sosyal çevrelerinin yanı sıra, kişisel-sosyal çevrelerinde ve sosyal yaşantılarında da sınırlamalar yapmalarına neden olmaktadır. Engelli çocuğun varlığının getireceği baskılar ve zorluklar, ancak sosyal aktivitelere zaman ayırmakla azaltılabilir. </a:t>
            </a:r>
            <a:endParaRPr lang="tr-TR" dirty="0"/>
          </a:p>
        </p:txBody>
      </p:sp>
    </p:spTree>
    <p:extLst>
      <p:ext uri="{BB962C8B-B14F-4D97-AF65-F5344CB8AC3E}">
        <p14:creationId xmlns:p14="http://schemas.microsoft.com/office/powerpoint/2010/main" val="2458358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Psikolojik Sorunlar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Aile, çocuğunun engelli olduğunu öğrendiği andan itibaren çocuklarının gelişimi, davranış ve eğitimi, bakımı ve büyütülmesi ile ilgili gündelik psikolojik sorunlar yaşamaktadır. </a:t>
            </a:r>
            <a:endParaRPr lang="tr-TR" dirty="0"/>
          </a:p>
        </p:txBody>
      </p:sp>
    </p:spTree>
    <p:extLst>
      <p:ext uri="{BB962C8B-B14F-4D97-AF65-F5344CB8AC3E}">
        <p14:creationId xmlns:p14="http://schemas.microsoft.com/office/powerpoint/2010/main" val="1922930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Eğitimsel Sorunlar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Engelli bir çocuğa sahip olan aileler hem çocuğun, hem de kendilerinin eğitimi ile ilgili sorunlar yaşarlar. Ebeveynler böyle bir duruma hazırlıksız olarak yakalandıkları için, birçok hata yapabilirler. Bu nedenle öncellikle anne babanın bu konuda bilgilendirilmeye ihtiyacı vardır. </a:t>
            </a:r>
            <a:endParaRPr lang="tr-TR" dirty="0"/>
          </a:p>
        </p:txBody>
      </p:sp>
    </p:spTree>
    <p:extLst>
      <p:ext uri="{BB962C8B-B14F-4D97-AF65-F5344CB8AC3E}">
        <p14:creationId xmlns:p14="http://schemas.microsoft.com/office/powerpoint/2010/main" val="1222388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Engelli Çocuk ve Kardeşi</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Engelli bir kardeşle büyüme, diğer kardeşlerin yaşamlarında pek çok yönden değişikliğe yol açmakta, psikolojik uyum ve gelişimlerinde güçlükler yaşamalarına neden olabilmektedir. Bu nedenle çocuğa engelli tanısı konulduktan hemen sonra, çocuğun kardeşlerine açıklama yapılmalıdır. </a:t>
            </a:r>
            <a:endParaRPr lang="tr-TR" dirty="0"/>
          </a:p>
        </p:txBody>
      </p:sp>
    </p:spTree>
    <p:extLst>
      <p:ext uri="{BB962C8B-B14F-4D97-AF65-F5344CB8AC3E}">
        <p14:creationId xmlns:p14="http://schemas.microsoft.com/office/powerpoint/2010/main" val="165147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pPr>
            <a:r>
              <a:rPr lang="tr-TR" dirty="0">
                <a:latin typeface="Times New Roman" panose="02020603050405020304" pitchFamily="18" charset="0"/>
                <a:ea typeface="Times New Roman" panose="02020603050405020304" pitchFamily="18" charset="0"/>
              </a:rPr>
              <a:t>Sağlıklı bir çocuğa sahip olmak her anne babanın arzusudur. Anne babalar, annenin hamilelik döneminde, çocukları için en güzel ve özellikleri hayal eder ve onların toplumun ve  kendilerinin değer verdiği, önemli gördüğü tüm özellikleri taşımasını isterler. Sağlıklı bir bebek isterken ve beklerken farklı özellikleri olan bir çocuğun dünyaya gelmesi, ebeveynlerde değişik duygular, düşünceler ve durumlar yaratabilir. Çocukların sorunlu olduğunu öğrenen anne ve babaları derin bir duygusal şok yaşamaktadırlar. </a:t>
            </a:r>
            <a:endParaRPr lang="tr-TR" dirty="0"/>
          </a:p>
        </p:txBody>
      </p:sp>
    </p:spTree>
    <p:extLst>
      <p:ext uri="{BB962C8B-B14F-4D97-AF65-F5344CB8AC3E}">
        <p14:creationId xmlns:p14="http://schemas.microsoft.com/office/powerpoint/2010/main" val="3716717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6633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Anne babalar engelli çocukları olduğunu öğrendiklerinde yaşadıkları duygular; çocuğu kabul edinceye kadar şu aşamalardan geçmektedir:</a:t>
            </a:r>
            <a:endParaRPr lang="tr-TR" i="1" dirty="0">
              <a:latin typeface="Times New Roman" panose="02020603050405020304" pitchFamily="18" charset="0"/>
              <a:ea typeface="Times New Roman" panose="02020603050405020304" pitchFamily="18" charset="0"/>
            </a:endParaRPr>
          </a:p>
          <a:p>
            <a:r>
              <a:rPr lang="tr-TR" b="1" dirty="0">
                <a:latin typeface="Times New Roman" panose="02020603050405020304" pitchFamily="18" charset="0"/>
                <a:ea typeface="Times New Roman" panose="02020603050405020304" pitchFamily="18" charset="0"/>
              </a:rPr>
              <a:t>İnkar:</a:t>
            </a:r>
            <a:r>
              <a:rPr lang="tr-TR" dirty="0">
                <a:latin typeface="Times New Roman" panose="02020603050405020304" pitchFamily="18" charset="0"/>
                <a:ea typeface="Times New Roman" panose="02020603050405020304" pitchFamily="18" charset="0"/>
              </a:rPr>
              <a:t> Herhangi bir sorun ortaya çıktığında kişiler şoka dayanan bir inkar yaşarlar. Doğum öncesinde ya da sonrasında çocuğun engelli olduğunu öğrenen anne baba, bu duruma inanmak istemezler. Özellikle beklenmedik bir olay sonucunda çocukta kalıcı bir engel meydana gelirse, ailede bu durum daha belirgin şekilde gözlenir. </a:t>
            </a:r>
            <a:endParaRPr lang="tr-TR" dirty="0"/>
          </a:p>
        </p:txBody>
      </p:sp>
    </p:spTree>
    <p:extLst>
      <p:ext uri="{BB962C8B-B14F-4D97-AF65-F5344CB8AC3E}">
        <p14:creationId xmlns:p14="http://schemas.microsoft.com/office/powerpoint/2010/main" val="388017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ilk tanı konulduğunda ailenin ilk tepkisi duymazdan gelmektir. Yani eğer ben bunu duymazsam, bu durum yok olabilir anlamını taşımaktadır. Alan uzmanları, hem ana-babalar hem de bu konuda çalışan kişiler için en çok bunalım ve sıkıntı yaratanın bu basamak olduğunu belirtmektedir.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76281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Pazarlık:</a:t>
            </a:r>
            <a:r>
              <a:rPr lang="tr-TR" dirty="0">
                <a:latin typeface="Times New Roman" panose="02020603050405020304" pitchFamily="18" charset="0"/>
                <a:ea typeface="Times New Roman" panose="02020603050405020304" pitchFamily="18" charset="0"/>
              </a:rPr>
              <a:t> Bu basamakta aile öyle ya da böyle çocuk hakkında konulmuş olan tanıyı kabul eder ancak, bu tanının gelişim ve seyri ile ilgili görüşleri benimsemez. Bunu gerçekleştirmek çocukla birlikte, doktorlar dolaşılır, çeşitli tedavi yöntemleri uygulanabilir. </a:t>
            </a:r>
            <a:endParaRPr lang="tr-TR" dirty="0"/>
          </a:p>
        </p:txBody>
      </p:sp>
    </p:spTree>
    <p:extLst>
      <p:ext uri="{BB962C8B-B14F-4D97-AF65-F5344CB8AC3E}">
        <p14:creationId xmlns:p14="http://schemas.microsoft.com/office/powerpoint/2010/main" val="312350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Bir okuldan öbür okula çocuk gezdirilir, anne babaların çoğu kendilerini yoğun etkinlikler içeren örgütlenmelere sokarlar (dernekler, gönüllü kuruluşlar). Bunlar da doğal olarak çocuğun durumunda bir değişikliğe neden olmaz, ancak anne babanın bunalımını denetlemede ve kendini üretici hissetmesine yardımcı olabilir.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809656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b="1" dirty="0">
                <a:latin typeface="Times New Roman" panose="02020603050405020304" pitchFamily="18" charset="0"/>
                <a:ea typeface="Times New Roman" panose="02020603050405020304" pitchFamily="18" charset="0"/>
              </a:rPr>
              <a:t>Öfke:</a:t>
            </a:r>
            <a:r>
              <a:rPr lang="tr-TR" dirty="0">
                <a:latin typeface="Times New Roman" panose="02020603050405020304" pitchFamily="18" charset="0"/>
                <a:ea typeface="Times New Roman" panose="02020603050405020304" pitchFamily="18" charset="0"/>
              </a:rPr>
              <a:t> Öfke çeşitli  biçimlerde olabileceği gibi çeşitli hedeflerde de olabilir. Engelli çocuğa öfkeli olma toplum tarafından kabul edilemeyeceği için, kişi öfkesini bir başkasına yöneltir. Bu aşamada anne, baba birbirleriyle ya da ailedeki diğer çocuklarla tartışırlar</a:t>
            </a:r>
            <a:r>
              <a:rPr lang="tr-TR" dirty="0" smtClean="0">
                <a:latin typeface="Times New Roman" panose="02020603050405020304" pitchFamily="18" charset="0"/>
                <a:ea typeface="Times New Roman" panose="02020603050405020304" pitchFamily="18" charset="0"/>
              </a:rPr>
              <a:t>.</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Kardeşler, engelli kardeşlerine karşı büyük bir öfke duyarlar. Bu duygular onlara suçluluk hissi vermektedir. Neden biz sorusunu sorarlar ve suçlu ararlar. Bu durum çoğu zaman eşler arasında problemlere neden olur.</a:t>
            </a:r>
            <a:endParaRPr lang="tr-TR" i="1" dirty="0">
              <a:latin typeface="Times New Roman" panose="02020603050405020304" pitchFamily="18" charset="0"/>
              <a:ea typeface="Times New Roman" panose="02020603050405020304" pitchFamily="18" charset="0"/>
            </a:endParaRPr>
          </a:p>
          <a:p>
            <a:pPr>
              <a:lnSpc>
                <a:spcPct val="150000"/>
              </a:lnSpc>
            </a:pPr>
            <a:endParaRPr lang="tr-TR" dirty="0"/>
          </a:p>
        </p:txBody>
      </p:sp>
    </p:spTree>
    <p:extLst>
      <p:ext uri="{BB962C8B-B14F-4D97-AF65-F5344CB8AC3E}">
        <p14:creationId xmlns:p14="http://schemas.microsoft.com/office/powerpoint/2010/main" val="36302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nSpc>
                <a:spcPct val="150000"/>
              </a:lnSpc>
            </a:pPr>
            <a:r>
              <a:rPr lang="tr-TR" b="1" dirty="0">
                <a:latin typeface="Times New Roman" panose="02020603050405020304" pitchFamily="18" charset="0"/>
                <a:ea typeface="Times New Roman" panose="02020603050405020304" pitchFamily="18" charset="0"/>
              </a:rPr>
              <a:t>Çöküntü (Depresyon):</a:t>
            </a:r>
            <a:r>
              <a:rPr lang="tr-TR" dirty="0">
                <a:latin typeface="Times New Roman" panose="02020603050405020304" pitchFamily="18" charset="0"/>
                <a:ea typeface="Times New Roman" panose="02020603050405020304" pitchFamily="18" charset="0"/>
              </a:rPr>
              <a:t> Yaşanan olumsuz tepkiler ve ailenin içine düştüğü suçluluk duygusu kişiyi depresyona götürür. Ayrıca çocuklarında hiçbir değişiklik olmadığını gördüklerinde çabalarının yersiz olduğunu görürler ve hayal kırıklığına uğrarlar. Alan uzmanlarının aileye en zor yardım edebildikleri aşama bu aşamadır. Anne baba kendilerini hem umutsuz hem de hiç kimsenin yardım edemeyeceği bir durumda ve yoğun bir stres içerisinde hissederler </a:t>
            </a:r>
            <a:endParaRPr lang="tr-TR" dirty="0"/>
          </a:p>
        </p:txBody>
      </p:sp>
    </p:spTree>
    <p:extLst>
      <p:ext uri="{BB962C8B-B14F-4D97-AF65-F5344CB8AC3E}">
        <p14:creationId xmlns:p14="http://schemas.microsoft.com/office/powerpoint/2010/main" val="418772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Kabul:</a:t>
            </a:r>
            <a:r>
              <a:rPr lang="tr-TR" dirty="0">
                <a:latin typeface="Times New Roman" panose="02020603050405020304" pitchFamily="18" charset="0"/>
                <a:ea typeface="Times New Roman" panose="02020603050405020304" pitchFamily="18" charset="0"/>
              </a:rPr>
              <a:t> Son aşama olarak kabul, engellilik durumuyla baş etme evresidir. Çeşitli araştırmacılar bu son evreye kabulden çok çocuğun engelli oluşuyla ilgili durumla baş etme, kontrol altında tutma olarak benimsemektedirler. Önce eşlerden biri ya da her ikisi de değişmeyen bu durumu kabul edip şimdi ne yapabiliriz? sorusuna cevap ararlar. </a:t>
            </a:r>
            <a:endParaRPr lang="tr-TR" dirty="0"/>
          </a:p>
        </p:txBody>
      </p:sp>
    </p:spTree>
    <p:extLst>
      <p:ext uri="{BB962C8B-B14F-4D97-AF65-F5344CB8AC3E}">
        <p14:creationId xmlns:p14="http://schemas.microsoft.com/office/powerpoint/2010/main" val="7419952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912</Words>
  <Application>Microsoft Office PowerPoint</Application>
  <PresentationFormat>Geniş ekran</PresentationFormat>
  <Paragraphs>31</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Calibri Light</vt:lpstr>
      <vt:lpstr>Symbol</vt:lpstr>
      <vt:lpstr>Times New Roman</vt:lpstr>
      <vt:lpstr>Wingdings 3</vt:lpstr>
      <vt:lpstr>Office Teması</vt:lpstr>
      <vt:lpstr>Özel Gereksinimli Çocukların Aileleri ve Desteklenmesi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8</cp:revision>
  <dcterms:created xsi:type="dcterms:W3CDTF">2020-11-01T13:34:17Z</dcterms:created>
  <dcterms:modified xsi:type="dcterms:W3CDTF">2021-02-13T18:37:02Z</dcterms:modified>
</cp:coreProperties>
</file>