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4" r:id="rId3"/>
    <p:sldId id="265" r:id="rId4"/>
    <p:sldId id="258" r:id="rId5"/>
    <p:sldId id="266" r:id="rId6"/>
    <p:sldId id="269" r:id="rId7"/>
    <p:sldId id="259" r:id="rId8"/>
    <p:sldId id="271" r:id="rId9"/>
    <p:sldId id="272" r:id="rId10"/>
    <p:sldId id="273" r:id="rId11"/>
    <p:sldId id="26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0" d="100"/>
          <a:sy n="60" d="100"/>
        </p:scale>
        <p:origin x="7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58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6848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10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280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100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4768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016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36327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22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532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26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6281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52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689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328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9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0001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14387E-42A6-42CE-9959-D3C04CFBAF3C}" type="datetimeFigureOut">
              <a:rPr lang="tr-TR" smtClean="0"/>
              <a:t>26.07.2018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056B07-5D1E-49D8-8C7E-50271FC1AF4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7720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692398" y="1111827"/>
            <a:ext cx="6815669" cy="2545770"/>
          </a:xfrm>
        </p:spPr>
        <p:txBody>
          <a:bodyPr/>
          <a:lstStyle/>
          <a:p>
            <a:r>
              <a:rPr lang="tr-TR" sz="4400" dirty="0" smtClean="0"/>
              <a:t>GELİŞME VE AZGELİŞME SOSYOLOJİSİ</a:t>
            </a:r>
            <a:endParaRPr lang="tr-TR" sz="440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HAYRİYE ERBAŞ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0911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Modernleşme Okulu’nun Temel Varsayımları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Ülkeler arasında eşit ilişkilerin varlığını kabul etmesi</a:t>
            </a:r>
          </a:p>
          <a:p>
            <a:r>
              <a:rPr lang="tr-TR" dirty="0" smtClean="0"/>
              <a:t>Ülkeler arasındaki çatışma ilişkisi yerine dayanışma ve uyum ilişkisinin varlığını kabul etmesi</a:t>
            </a:r>
          </a:p>
          <a:p>
            <a:r>
              <a:rPr lang="tr-TR" dirty="0" smtClean="0"/>
              <a:t>İlerlemeci ve </a:t>
            </a:r>
            <a:r>
              <a:rPr lang="tr-TR" dirty="0" err="1" smtClean="0"/>
              <a:t>düzçizgisel</a:t>
            </a:r>
            <a:r>
              <a:rPr lang="tr-TR" dirty="0" smtClean="0"/>
              <a:t> bir gelişme/kalkınma anlayışını benimsemesi</a:t>
            </a:r>
          </a:p>
          <a:p>
            <a:r>
              <a:rPr lang="tr-TR" dirty="0" smtClean="0"/>
              <a:t>Gelişmenin tüm toplumlarda aynı aşamalardan geçerek gerçekleşeceğini kabul etmesi</a:t>
            </a:r>
          </a:p>
          <a:p>
            <a:r>
              <a:rPr lang="tr-TR" dirty="0" smtClean="0"/>
              <a:t>İlerlemenin gelişmiş ülkelerin desteği ile gerçekleşeceğini kabul etmesi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883928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hangingPunct="0">
              <a:buFont typeface="Wingdings" panose="05000000000000000000" pitchFamily="2" charset="2"/>
              <a:buChar char="Ø"/>
            </a:pPr>
            <a:r>
              <a:rPr lang="tr-TR" dirty="0" err="1"/>
              <a:t>Cirhinlioğlu</a:t>
            </a:r>
            <a:r>
              <a:rPr lang="tr-TR" dirty="0"/>
              <a:t>, Zafer (1999) Azgelişmişliğin Toplumsal Boyutu, Ankara: İmge Kitabevi</a:t>
            </a:r>
            <a:r>
              <a:rPr lang="tr-TR" dirty="0" smtClean="0"/>
              <a:t>.</a:t>
            </a:r>
          </a:p>
          <a:p>
            <a:pPr hangingPunct="0">
              <a:buFont typeface="Wingdings" panose="05000000000000000000" pitchFamily="2" charset="2"/>
              <a:buChar char="Ø"/>
            </a:pPr>
            <a:r>
              <a:rPr lang="tr-TR" dirty="0" err="1"/>
              <a:t>McClelland</a:t>
            </a:r>
            <a:r>
              <a:rPr lang="tr-TR" dirty="0"/>
              <a:t> (1961), “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Achieving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 smtClean="0"/>
              <a:t>”,</a:t>
            </a:r>
            <a:r>
              <a:rPr lang="en-US" b="1" dirty="0"/>
              <a:t> </a:t>
            </a:r>
            <a:r>
              <a:rPr lang="en-US" dirty="0"/>
              <a:t>Princeton, N. J.: D. Van </a:t>
            </a:r>
            <a:r>
              <a:rPr lang="en-US" dirty="0" err="1"/>
              <a:t>Nostrand</a:t>
            </a:r>
            <a:r>
              <a:rPr lang="en-US" dirty="0"/>
              <a:t> Co.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6144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>
                <a:latin typeface="Baskerville Old Face" pitchFamily="18" charset="0"/>
              </a:rPr>
              <a:t>D. </a:t>
            </a:r>
            <a:r>
              <a:rPr lang="tr-TR" dirty="0" err="1">
                <a:latin typeface="Baskerville Old Face" pitchFamily="18" charset="0"/>
              </a:rPr>
              <a:t>McClelland</a:t>
            </a:r>
            <a:r>
              <a:rPr lang="tr-TR" dirty="0">
                <a:latin typeface="Baskerville Old Face" pitchFamily="18" charset="0"/>
              </a:rPr>
              <a:t>: Gelişmenin Bir Ölçütü Olarak Başarı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McClelland</a:t>
            </a:r>
            <a:r>
              <a:rPr lang="tr-TR" dirty="0"/>
              <a:t> (1961), “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Achieving</a:t>
            </a:r>
            <a:r>
              <a:rPr lang="tr-TR" dirty="0"/>
              <a:t> </a:t>
            </a:r>
            <a:r>
              <a:rPr lang="tr-TR" dirty="0" err="1"/>
              <a:t>Society</a:t>
            </a:r>
            <a:r>
              <a:rPr lang="tr-TR" dirty="0"/>
              <a:t>” </a:t>
            </a:r>
            <a:r>
              <a:rPr lang="tr-TR" dirty="0" smtClean="0"/>
              <a:t>başarı </a:t>
            </a:r>
            <a:r>
              <a:rPr lang="tr-TR" dirty="0"/>
              <a:t>gereksinimine yönelik makro önermeler </a:t>
            </a:r>
            <a:r>
              <a:rPr lang="tr-TR" dirty="0" smtClean="0"/>
              <a:t>getirmiştir. </a:t>
            </a:r>
          </a:p>
          <a:p>
            <a:r>
              <a:rPr lang="tr-TR" dirty="0" smtClean="0"/>
              <a:t>Genel </a:t>
            </a:r>
            <a:r>
              <a:rPr lang="tr-TR" dirty="0"/>
              <a:t>olarak </a:t>
            </a:r>
            <a:r>
              <a:rPr lang="tr-TR" dirty="0" err="1"/>
              <a:t>McCllelland</a:t>
            </a:r>
            <a:r>
              <a:rPr lang="tr-TR" dirty="0"/>
              <a:t>, bir ülkedeki </a:t>
            </a:r>
            <a:r>
              <a:rPr lang="tr-TR" dirty="0" smtClean="0"/>
              <a:t>girişimcilerin hareketlerini </a:t>
            </a:r>
            <a:r>
              <a:rPr lang="tr-TR" dirty="0"/>
              <a:t>inceleyerek ‘gelişmenin’ </a:t>
            </a:r>
            <a:r>
              <a:rPr lang="tr-TR" dirty="0" smtClean="0"/>
              <a:t>koşullarını sergilemeye </a:t>
            </a:r>
            <a:r>
              <a:rPr lang="tr-TR" dirty="0"/>
              <a:t>çalışır</a:t>
            </a:r>
            <a:r>
              <a:rPr lang="tr-T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Ona </a:t>
            </a:r>
            <a:r>
              <a:rPr lang="tr-TR" dirty="0"/>
              <a:t>göre ekonomik eylemlerin hedefi kar  </a:t>
            </a:r>
            <a:r>
              <a:rPr lang="tr-TR" dirty="0" smtClean="0"/>
              <a:t>etmenin yanında </a:t>
            </a:r>
            <a:r>
              <a:rPr lang="tr-TR" dirty="0"/>
              <a:t>başarılı olma içgüdüsüdür</a:t>
            </a:r>
            <a:r>
              <a:rPr lang="tr-T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	Başarılı </a:t>
            </a:r>
            <a:r>
              <a:rPr lang="tr-TR" dirty="0"/>
              <a:t>olma içgüdüsünü şöyle tanımlar: ‘’ Bir şeyi iyi</a:t>
            </a:r>
            <a:r>
              <a:rPr lang="tr-TR" dirty="0" smtClean="0"/>
              <a:t>, hızlı</a:t>
            </a:r>
            <a:r>
              <a:rPr lang="tr-TR" dirty="0"/>
              <a:t>, daha etkili ve daha az enerji sarf ederek yapmak.’’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 smtClean="0"/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00735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askerville Old Face" pitchFamily="18" charset="0"/>
              </a:rPr>
              <a:t>McClelland</a:t>
            </a:r>
            <a:r>
              <a:rPr lang="tr-TR" dirty="0" smtClean="0">
                <a:latin typeface="Baskerville Old Face" pitchFamily="18" charset="0"/>
              </a:rPr>
              <a:t>: </a:t>
            </a:r>
            <a:r>
              <a:rPr lang="tr-TR" dirty="0" smtClean="0"/>
              <a:t>Başarının Anahtarı!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Bireylerin başarılı olma arzularının </a:t>
            </a:r>
            <a:r>
              <a:rPr lang="tr-TR" dirty="0" smtClean="0"/>
              <a:t>incelenmesinin önemli </a:t>
            </a:r>
            <a:r>
              <a:rPr lang="tr-TR" dirty="0"/>
              <a:t>ipuçları vereceğini düşünür ve çalışmasını </a:t>
            </a:r>
            <a:r>
              <a:rPr lang="tr-TR" dirty="0" smtClean="0"/>
              <a:t>bu nokta </a:t>
            </a:r>
            <a:r>
              <a:rPr lang="tr-TR" dirty="0"/>
              <a:t>üzerinde toplar. Bireyin dışında ulusların </a:t>
            </a:r>
            <a:r>
              <a:rPr lang="tr-TR" dirty="0" smtClean="0"/>
              <a:t>da başarıya </a:t>
            </a:r>
            <a:r>
              <a:rPr lang="tr-TR" dirty="0"/>
              <a:t>güdülenme derecelerine göre </a:t>
            </a:r>
            <a:r>
              <a:rPr lang="tr-TR" dirty="0" smtClean="0"/>
              <a:t>sıralanabileceği görüşündedir. </a:t>
            </a:r>
          </a:p>
          <a:p>
            <a:r>
              <a:rPr lang="tr-TR" dirty="0" smtClean="0"/>
              <a:t>Bir ulusun kolektif bilincinin </a:t>
            </a:r>
            <a:r>
              <a:rPr lang="tr-TR" dirty="0" err="1" smtClean="0"/>
              <a:t>folkloründe</a:t>
            </a:r>
            <a:r>
              <a:rPr lang="tr-TR" dirty="0" smtClean="0"/>
              <a:t> ve </a:t>
            </a:r>
            <a:r>
              <a:rPr lang="tr-TR" dirty="0"/>
              <a:t>geleneksel uğraşlarında yattığını öne sürer.</a:t>
            </a:r>
          </a:p>
          <a:p>
            <a:r>
              <a:rPr lang="tr-TR" dirty="0"/>
              <a:t>Ona göre ekonomik bir yükselme içinde </a:t>
            </a:r>
            <a:r>
              <a:rPr lang="tr-TR" dirty="0" smtClean="0"/>
              <a:t>olan toplumlarda </a:t>
            </a:r>
            <a:r>
              <a:rPr lang="tr-TR" dirty="0"/>
              <a:t>aynı zamanda başarılı olma isteği </a:t>
            </a:r>
            <a:r>
              <a:rPr lang="tr-TR" dirty="0" smtClean="0"/>
              <a:t>de artmaktadır. (</a:t>
            </a:r>
            <a:r>
              <a:rPr lang="tr-TR" dirty="0" err="1"/>
              <a:t>örn:İngiltere’nin</a:t>
            </a:r>
            <a:r>
              <a:rPr lang="tr-TR" dirty="0"/>
              <a:t> başarı grafiğinin </a:t>
            </a:r>
            <a:r>
              <a:rPr lang="tr-TR" dirty="0" smtClean="0"/>
              <a:t>sanayi devriminden </a:t>
            </a:r>
            <a:r>
              <a:rPr lang="tr-TR" dirty="0"/>
              <a:t>sonra gerilemesi.)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4276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Baskerville Old Face" pitchFamily="18" charset="0"/>
              </a:rPr>
              <a:t>McClelland</a:t>
            </a:r>
            <a:r>
              <a:rPr lang="tr-TR" dirty="0" smtClean="0">
                <a:latin typeface="Baskerville Old Face" pitchFamily="18" charset="0"/>
              </a:rPr>
              <a:t>: Başarıya Giden Yol!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Başarıya güdülenmenin ailede başlayacağını belirtmektedir.</a:t>
            </a:r>
          </a:p>
          <a:p>
            <a:r>
              <a:rPr lang="tr-TR" dirty="0"/>
              <a:t>Bir çocuğun toplumda iyi bir  yer edinmesi, iyi bir </a:t>
            </a:r>
            <a:r>
              <a:rPr lang="tr-TR" dirty="0" smtClean="0"/>
              <a:t>eğitim alması </a:t>
            </a:r>
            <a:r>
              <a:rPr lang="tr-TR" dirty="0"/>
              <a:t>için gerekli güdüleme annesi ve babası </a:t>
            </a:r>
            <a:r>
              <a:rPr lang="tr-TR" dirty="0" smtClean="0"/>
              <a:t>tarafından verilmektedir</a:t>
            </a:r>
            <a:r>
              <a:rPr lang="tr-TR" dirty="0"/>
              <a:t>. Bir ülke kalkınmak istiyorsa </a:t>
            </a:r>
            <a:r>
              <a:rPr lang="tr-TR" dirty="0" smtClean="0"/>
              <a:t>çocuklar başarıya </a:t>
            </a:r>
            <a:r>
              <a:rPr lang="tr-TR" dirty="0"/>
              <a:t>güdülenerek yetiştirilmelidir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Üçüncü </a:t>
            </a:r>
            <a:r>
              <a:rPr lang="tr-TR" dirty="0" smtClean="0"/>
              <a:t>Dünya ülkelerinin </a:t>
            </a:r>
            <a:r>
              <a:rPr lang="tr-TR" dirty="0"/>
              <a:t>kalkınmaları için gelişmiş ülkelerle </a:t>
            </a:r>
            <a:r>
              <a:rPr lang="tr-TR" dirty="0" smtClean="0"/>
              <a:t>olan ilişkilerini </a:t>
            </a:r>
            <a:r>
              <a:rPr lang="tr-TR" dirty="0"/>
              <a:t>artırmaları ve başarının sırlarını bu </a:t>
            </a:r>
            <a:r>
              <a:rPr lang="tr-TR" dirty="0" smtClean="0"/>
              <a:t>ülkelerden öğrenmeleri </a:t>
            </a:r>
            <a:r>
              <a:rPr lang="tr-TR" dirty="0"/>
              <a:t>gerektiği görüşündedir. Bu ülkeler </a:t>
            </a:r>
            <a:r>
              <a:rPr lang="tr-TR" dirty="0" smtClean="0"/>
              <a:t>başarıya güdülenmedikleri </a:t>
            </a:r>
            <a:r>
              <a:rPr lang="tr-TR" dirty="0"/>
              <a:t>takdirde kalkınamayacaklardır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215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>
                <a:latin typeface="Baskerville Old Face" pitchFamily="18" charset="0"/>
              </a:rPr>
              <a:t>McClelland</a:t>
            </a:r>
            <a:r>
              <a:rPr lang="tr-TR" dirty="0">
                <a:latin typeface="Baskerville Old Face" pitchFamily="18" charset="0"/>
              </a:rPr>
              <a:t>: </a:t>
            </a:r>
            <a:r>
              <a:rPr lang="tr-TR" dirty="0" smtClean="0">
                <a:latin typeface="Baskerville Old Face" pitchFamily="18" charset="0"/>
              </a:rPr>
              <a:t>Başarıya Güdülenmenin Koşulları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McClelland</a:t>
            </a:r>
            <a:r>
              <a:rPr lang="tr-TR" dirty="0"/>
              <a:t>, modernleşme sürecinde başarıya </a:t>
            </a:r>
            <a:r>
              <a:rPr lang="tr-TR" dirty="0" smtClean="0"/>
              <a:t>güdülenmenin tek </a:t>
            </a:r>
            <a:r>
              <a:rPr lang="tr-TR" dirty="0"/>
              <a:t>faktör olduğunda ısrarcı değildir. Toplumsal </a:t>
            </a:r>
            <a:r>
              <a:rPr lang="tr-TR" dirty="0" smtClean="0"/>
              <a:t>grupların çalışmalarında </a:t>
            </a:r>
            <a:r>
              <a:rPr lang="tr-TR" dirty="0"/>
              <a:t>tarihsel özelliklerin de rol oynadığını </a:t>
            </a:r>
            <a:r>
              <a:rPr lang="tr-TR" dirty="0" smtClean="0"/>
              <a:t>kabul eder</a:t>
            </a:r>
            <a:r>
              <a:rPr lang="tr-TR" dirty="0"/>
              <a:t>. Fakat toplumların dinsel/tarihsel özellikleri </a:t>
            </a:r>
            <a:r>
              <a:rPr lang="tr-TR" dirty="0" smtClean="0"/>
              <a:t>başarıya güdülenme </a:t>
            </a:r>
            <a:r>
              <a:rPr lang="tr-TR" dirty="0"/>
              <a:t>sürecini etkiledikleri kadar ele alınmaktadır</a:t>
            </a:r>
            <a:r>
              <a:rPr lang="tr-TR" dirty="0" smtClean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Başka </a:t>
            </a:r>
            <a:r>
              <a:rPr lang="tr-TR" dirty="0"/>
              <a:t>bir deyişle, Toplumların başarıya </a:t>
            </a:r>
            <a:r>
              <a:rPr lang="tr-TR" dirty="0" smtClean="0"/>
              <a:t>güdülenmelerinin çeşitli </a:t>
            </a:r>
            <a:r>
              <a:rPr lang="tr-TR" dirty="0"/>
              <a:t>yolları olduğunu kabul ederken </a:t>
            </a:r>
            <a:r>
              <a:rPr lang="tr-TR" dirty="0" smtClean="0"/>
              <a:t>modernleşmenin başka </a:t>
            </a:r>
            <a:r>
              <a:rPr lang="tr-TR" dirty="0"/>
              <a:t>bir yolu olmadığına dikkat çeker.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9223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95402" y="641684"/>
            <a:ext cx="9601196" cy="802105"/>
          </a:xfrm>
        </p:spPr>
        <p:txBody>
          <a:bodyPr>
            <a:normAutofit/>
          </a:bodyPr>
          <a:lstStyle/>
          <a:p>
            <a:r>
              <a:rPr lang="tr-TR" sz="3600" dirty="0" smtClean="0"/>
              <a:t>Modern İnsanın Sahip Olması Gereken Özellikler</a:t>
            </a:r>
            <a:endParaRPr lang="tr-TR" sz="36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95401" y="1443788"/>
            <a:ext cx="9601196" cy="5414212"/>
          </a:xfrm>
        </p:spPr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endParaRPr lang="tr-TR" sz="2900" dirty="0" smtClean="0"/>
          </a:p>
          <a:p>
            <a:pPr marL="514350" indent="-514350">
              <a:buFont typeface="+mj-lt"/>
              <a:buAutoNum type="arabicPeriod"/>
            </a:pPr>
            <a:r>
              <a:rPr lang="tr-TR" sz="3800" dirty="0" smtClean="0"/>
              <a:t>Yeni </a:t>
            </a:r>
            <a:r>
              <a:rPr lang="tr-TR" sz="3800" dirty="0"/>
              <a:t>deneyimlere hazır olma ve yeniliklere açık olma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/>
              <a:t>Nesnelerle dolaylı yollardan değil direkt ilgilenme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/>
              <a:t>Diğer insanlara yönelik demokratik tavırlar geliştirme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/>
              <a:t>Geçmişe değil geleceğe yönelme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/>
              <a:t>Kendi hayatını kendi planlama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/>
              <a:t>Kendi çevremize kendimizin hakim olacağına ve amaçlarımızı gerçekleştirebileceğimize </a:t>
            </a:r>
            <a:r>
              <a:rPr lang="tr-TR" sz="3800" dirty="0" smtClean="0"/>
              <a:t>inanma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 smtClean="0"/>
              <a:t>Dünyanın </a:t>
            </a:r>
            <a:r>
              <a:rPr lang="tr-TR" sz="3800" dirty="0"/>
              <a:t>matematiksel bir hesabının yapılabileceğini </a:t>
            </a:r>
            <a:r>
              <a:rPr lang="tr-TR" sz="3800" dirty="0" smtClean="0"/>
              <a:t>ve bundan </a:t>
            </a:r>
            <a:r>
              <a:rPr lang="tr-TR" sz="3800" dirty="0"/>
              <a:t>dolayı da kontrol edilebileceğini kabul etme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 smtClean="0"/>
              <a:t>Çevredeki </a:t>
            </a:r>
            <a:r>
              <a:rPr lang="tr-TR" sz="3800" dirty="0"/>
              <a:t>diğer kişilerin saygınlığının ve </a:t>
            </a:r>
            <a:r>
              <a:rPr lang="tr-TR" sz="3800" dirty="0" smtClean="0"/>
              <a:t>gururunun olduğunun </a:t>
            </a:r>
            <a:r>
              <a:rPr lang="tr-TR" sz="3800" dirty="0"/>
              <a:t>bilincinde olma</a:t>
            </a:r>
          </a:p>
          <a:p>
            <a:pPr marL="514350" indent="-514350">
              <a:buFont typeface="+mj-lt"/>
              <a:buAutoNum type="arabicPeriod"/>
            </a:pPr>
            <a:r>
              <a:rPr lang="tr-TR" sz="3800" dirty="0" smtClean="0"/>
              <a:t>Basit </a:t>
            </a:r>
            <a:r>
              <a:rPr lang="tr-TR" sz="3800" dirty="0"/>
              <a:t>bir inanç olmasına rağmen, bilim ve </a:t>
            </a:r>
            <a:r>
              <a:rPr lang="tr-TR" sz="3800" dirty="0" smtClean="0"/>
              <a:t>teknolojinin başarısına ve </a:t>
            </a:r>
            <a:endParaRPr lang="tr-TR" sz="3800" dirty="0"/>
          </a:p>
          <a:p>
            <a:pPr marL="514350" indent="-514350">
              <a:buFont typeface="+mj-lt"/>
              <a:buAutoNum type="arabicPeriod"/>
            </a:pPr>
            <a:r>
              <a:rPr lang="tr-TR" sz="3800" dirty="0" smtClean="0"/>
              <a:t>Adaletin </a:t>
            </a:r>
            <a:r>
              <a:rPr lang="tr-TR" sz="3800" dirty="0"/>
              <a:t>eşit dağıtılacağına inanma</a:t>
            </a:r>
          </a:p>
          <a:p>
            <a:pPr marL="514350" indent="-514350">
              <a:buFont typeface="+mj-lt"/>
              <a:buAutoNum type="arabicPeriod"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3507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Değerlendirme: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tr-TR" sz="3600" dirty="0" err="1"/>
              <a:t>McClelland</a:t>
            </a:r>
            <a:r>
              <a:rPr lang="tr-TR" sz="3600" dirty="0"/>
              <a:t> modernleşme/kalkınma sürecini bireysel düzeyde </a:t>
            </a:r>
            <a:r>
              <a:rPr lang="tr-TR" sz="3600" dirty="0" smtClean="0"/>
              <a:t>ele almakta</a:t>
            </a:r>
            <a:r>
              <a:rPr lang="tr-TR" sz="3600" dirty="0"/>
              <a:t>, bireylerin psikolojisine/güdülenmesine indirgemektedir. </a:t>
            </a:r>
            <a:endParaRPr lang="tr-TR" sz="3600" dirty="0" smtClean="0"/>
          </a:p>
          <a:p>
            <a:r>
              <a:rPr lang="tr-TR" sz="3600" dirty="0" smtClean="0"/>
              <a:t>Bireyin psikolojisini </a:t>
            </a:r>
            <a:r>
              <a:rPr lang="tr-TR" sz="3600" dirty="0"/>
              <a:t>temele alan açıklamalar daha önce de yapılmıştır. </a:t>
            </a:r>
            <a:r>
              <a:rPr lang="tr-TR" sz="3600" dirty="0" err="1" smtClean="0"/>
              <a:t>İbn</a:t>
            </a:r>
            <a:r>
              <a:rPr lang="tr-TR" sz="3600" dirty="0" smtClean="0"/>
              <a:t>-i  Haldun’un </a:t>
            </a:r>
            <a:r>
              <a:rPr lang="tr-TR" sz="3600" dirty="0" err="1" smtClean="0"/>
              <a:t>asabiyye</a:t>
            </a:r>
            <a:r>
              <a:rPr lang="tr-TR" sz="3600" dirty="0" smtClean="0"/>
              <a:t> kavramı buna örnek verilebilir. </a:t>
            </a:r>
            <a:r>
              <a:rPr lang="tr-TR" sz="3600" dirty="0" err="1" smtClean="0"/>
              <a:t>Asabiyye</a:t>
            </a:r>
            <a:r>
              <a:rPr lang="tr-TR" sz="3600" dirty="0" smtClean="0"/>
              <a:t> aynı nesepten </a:t>
            </a:r>
            <a:r>
              <a:rPr lang="tr-TR" sz="3600" dirty="0"/>
              <a:t>gelen kimseler arasındaki yardımlaşma, dayanışma </a:t>
            </a:r>
            <a:r>
              <a:rPr lang="tr-TR" sz="3600" dirty="0" smtClean="0"/>
              <a:t>ve tehlikelere </a:t>
            </a:r>
            <a:r>
              <a:rPr lang="tr-TR" sz="3600" dirty="0"/>
              <a:t>karşı kendini korumak için biyolojik bağlardan doğan, </a:t>
            </a:r>
            <a:r>
              <a:rPr lang="tr-TR" sz="3600" dirty="0" smtClean="0"/>
              <a:t>daha sonraları </a:t>
            </a:r>
            <a:r>
              <a:rPr lang="tr-TR" sz="3600" dirty="0"/>
              <a:t>inanç birliğine dönüşerek devletin kurulmasında rol </a:t>
            </a:r>
            <a:r>
              <a:rPr lang="tr-TR" sz="3600" dirty="0" smtClean="0"/>
              <a:t>oynayan soyut </a:t>
            </a:r>
            <a:r>
              <a:rPr lang="tr-TR" sz="3600" dirty="0"/>
              <a:t>bir kavramdır. </a:t>
            </a:r>
            <a:endParaRPr lang="tr-TR" sz="3600" dirty="0" smtClean="0"/>
          </a:p>
          <a:p>
            <a:r>
              <a:rPr lang="tr-TR" sz="3600" dirty="0" smtClean="0"/>
              <a:t>Bir </a:t>
            </a:r>
            <a:r>
              <a:rPr lang="tr-TR" sz="3600" dirty="0"/>
              <a:t>diğer örnek olarak </a:t>
            </a:r>
            <a:r>
              <a:rPr lang="tr-TR" sz="3600" dirty="0" err="1"/>
              <a:t>Hagen’nin</a:t>
            </a:r>
            <a:r>
              <a:rPr lang="tr-TR" sz="3600" dirty="0"/>
              <a:t> görüşleri verilebilir</a:t>
            </a:r>
            <a:r>
              <a:rPr lang="tr-TR" sz="3600" dirty="0" smtClean="0"/>
              <a:t>. </a:t>
            </a:r>
            <a:r>
              <a:rPr lang="tr-TR" sz="3600" dirty="0" err="1" smtClean="0"/>
              <a:t>Hagen’a</a:t>
            </a:r>
            <a:r>
              <a:rPr lang="tr-TR" sz="3600" dirty="0" smtClean="0"/>
              <a:t> </a:t>
            </a:r>
            <a:r>
              <a:rPr lang="tr-TR" sz="3600" dirty="0"/>
              <a:t>göre çocukluk dönemindeki süreçler bireyin toplumsal </a:t>
            </a:r>
            <a:r>
              <a:rPr lang="tr-TR" sz="3600" dirty="0" smtClean="0"/>
              <a:t>rollerini etkiler</a:t>
            </a:r>
            <a:r>
              <a:rPr lang="tr-TR" sz="3600" dirty="0"/>
              <a:t>. Bireyi rahatsız eden toplumsal olaylar iktidardaki </a:t>
            </a:r>
            <a:r>
              <a:rPr lang="tr-TR" sz="3600" dirty="0" smtClean="0"/>
              <a:t>elitlerin düşmesine </a:t>
            </a:r>
            <a:r>
              <a:rPr lang="tr-TR" sz="3600" dirty="0"/>
              <a:t>neden olabilir. Bunun sonucunda oluşabilecek yeni </a:t>
            </a:r>
            <a:r>
              <a:rPr lang="tr-TR" sz="3600" dirty="0" smtClean="0"/>
              <a:t>değerler ekonominin </a:t>
            </a:r>
            <a:r>
              <a:rPr lang="tr-TR" sz="3600" dirty="0"/>
              <a:t>gelişmesini sağlayabilir.</a:t>
            </a: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4696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Değerlendirme-2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McClelland’a</a:t>
            </a:r>
            <a:r>
              <a:rPr lang="tr-TR" dirty="0"/>
              <a:t> göre gelişmemiş bir ülkenin, gelişmenin </a:t>
            </a:r>
            <a:r>
              <a:rPr lang="tr-TR" dirty="0" smtClean="0"/>
              <a:t>hangi aşamasında </a:t>
            </a:r>
            <a:r>
              <a:rPr lang="tr-TR" dirty="0"/>
              <a:t>olursa olsun, her zaman başarı </a:t>
            </a:r>
            <a:r>
              <a:rPr lang="tr-TR" dirty="0" smtClean="0"/>
              <a:t>duygusunun geliştirilmesi </a:t>
            </a:r>
            <a:r>
              <a:rPr lang="tr-TR" dirty="0"/>
              <a:t>mümkündür. </a:t>
            </a:r>
            <a:endParaRPr lang="tr-TR" dirty="0" smtClean="0"/>
          </a:p>
          <a:p>
            <a:r>
              <a:rPr lang="tr-TR" dirty="0" smtClean="0"/>
              <a:t>Aynı </a:t>
            </a:r>
            <a:r>
              <a:rPr lang="tr-TR" dirty="0"/>
              <a:t>zamanda </a:t>
            </a:r>
            <a:r>
              <a:rPr lang="tr-TR" dirty="0" smtClean="0"/>
              <a:t>gelişmenin sağlanabilmesi </a:t>
            </a:r>
            <a:r>
              <a:rPr lang="tr-TR" dirty="0"/>
              <a:t>için uluslararası kuruluşlardan yardım</a:t>
            </a:r>
          </a:p>
          <a:p>
            <a:r>
              <a:rPr lang="tr-TR" dirty="0"/>
              <a:t>alınabileceğini vurgulamaktadır ve bu devletlerin </a:t>
            </a:r>
            <a:r>
              <a:rPr lang="tr-TR" dirty="0" smtClean="0"/>
              <a:t>başında ABD </a:t>
            </a:r>
            <a:r>
              <a:rPr lang="tr-TR" dirty="0"/>
              <a:t>geldiğinden dolayı </a:t>
            </a:r>
            <a:r>
              <a:rPr lang="tr-TR" dirty="0" err="1"/>
              <a:t>McClelland</a:t>
            </a:r>
            <a:r>
              <a:rPr lang="tr-TR" dirty="0"/>
              <a:t> gelişmiş </a:t>
            </a:r>
            <a:r>
              <a:rPr lang="tr-TR" dirty="0" smtClean="0"/>
              <a:t>ülkelerin kuvvetinin </a:t>
            </a:r>
            <a:r>
              <a:rPr lang="tr-TR" dirty="0"/>
              <a:t>onaylanması ve çıkarlarının artırılmasına </a:t>
            </a:r>
            <a:r>
              <a:rPr lang="tr-TR" dirty="0" smtClean="0"/>
              <a:t>katkıda bulunmuş </a:t>
            </a:r>
            <a:r>
              <a:rPr lang="tr-TR" dirty="0"/>
              <a:t>olur.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832830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Değerlendirme-3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tr-TR" dirty="0" err="1"/>
              <a:t>McClelland’ın</a:t>
            </a:r>
            <a:r>
              <a:rPr lang="tr-TR" dirty="0"/>
              <a:t> </a:t>
            </a:r>
            <a:r>
              <a:rPr lang="tr-TR" dirty="0" smtClean="0"/>
              <a:t>bireysel bir özellikten hareket </a:t>
            </a:r>
            <a:r>
              <a:rPr lang="tr-TR" dirty="0"/>
              <a:t>ederek </a:t>
            </a:r>
            <a:r>
              <a:rPr lang="tr-TR" dirty="0" smtClean="0"/>
              <a:t>genel bir </a:t>
            </a:r>
            <a:r>
              <a:rPr lang="tr-TR" dirty="0"/>
              <a:t>model oluşturmaya çalıştığı söylenebilir. Fakat </a:t>
            </a:r>
            <a:r>
              <a:rPr lang="tr-TR" dirty="0" smtClean="0"/>
              <a:t>gelişmeyi açıklamak </a:t>
            </a:r>
            <a:r>
              <a:rPr lang="tr-TR" dirty="0"/>
              <a:t>için başvurulan bu yöntem </a:t>
            </a:r>
            <a:r>
              <a:rPr lang="tr-TR" dirty="0" smtClean="0"/>
              <a:t>toplumsal </a:t>
            </a:r>
            <a:r>
              <a:rPr lang="tr-TR" dirty="0"/>
              <a:t>yapının </a:t>
            </a:r>
            <a:r>
              <a:rPr lang="tr-TR" dirty="0" smtClean="0"/>
              <a:t>değişmenin açıklanmasına </a:t>
            </a:r>
            <a:r>
              <a:rPr lang="tr-TR" dirty="0"/>
              <a:t>sınırlı bir </a:t>
            </a:r>
            <a:r>
              <a:rPr lang="tr-TR" dirty="0" smtClean="0"/>
              <a:t>katkıda bulunmaktadır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Değişme sınıfsal bir özelliği olan yapısal </a:t>
            </a:r>
            <a:r>
              <a:rPr lang="tr-TR" dirty="0"/>
              <a:t>bir </a:t>
            </a:r>
            <a:r>
              <a:rPr lang="tr-TR" dirty="0" smtClean="0"/>
              <a:t>sorundur. Ancak modernleşme kuramının temsilcilerinde toplumların sınıfsal özelliği de değerlendirmelere alınmamaktadır. Psikolojik </a:t>
            </a:r>
            <a:r>
              <a:rPr lang="tr-TR" dirty="0"/>
              <a:t>açıklamalar </a:t>
            </a:r>
            <a:r>
              <a:rPr lang="tr-TR" dirty="0" smtClean="0"/>
              <a:t>tasvir edici </a:t>
            </a:r>
            <a:r>
              <a:rPr lang="tr-TR" dirty="0"/>
              <a:t>olsalar bile kökenini görememektedir.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61273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345</TotalTime>
  <Words>596</Words>
  <Application>Microsoft Office PowerPoint</Application>
  <PresentationFormat>Geniş ekran</PresentationFormat>
  <Paragraphs>54</Paragraphs>
  <Slides>11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6" baseType="lpstr">
      <vt:lpstr>Arial</vt:lpstr>
      <vt:lpstr>Baskerville Old Face</vt:lpstr>
      <vt:lpstr>Garamond</vt:lpstr>
      <vt:lpstr>Wingdings</vt:lpstr>
      <vt:lpstr>Organik</vt:lpstr>
      <vt:lpstr>GELİŞME VE AZGELİŞME SOSYOLOJİSİ</vt:lpstr>
      <vt:lpstr>D. McClelland: Gelişmenin Bir Ölçütü Olarak Başarı</vt:lpstr>
      <vt:lpstr>McClelland: Başarının Anahtarı!</vt:lpstr>
      <vt:lpstr>McClelland: Başarıya Giden Yol! </vt:lpstr>
      <vt:lpstr>McClelland: Başarıya Güdülenmenin Koşulları</vt:lpstr>
      <vt:lpstr>Modern İnsanın Sahip Olması Gereken Özellikler</vt:lpstr>
      <vt:lpstr>Değerlendirme:</vt:lpstr>
      <vt:lpstr>Değerlendirme-2</vt:lpstr>
      <vt:lpstr>Değerlendirme-3</vt:lpstr>
      <vt:lpstr>Modernleşme Okulu’nun Temel Varsayımları</vt:lpstr>
      <vt:lpstr>Kaynaklar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GELİŞME VE AZGELİŞME SOSYOLOJİSİ</dc:title>
  <dc:creator>Kullanıcı</dc:creator>
  <cp:lastModifiedBy>Kullanıcı</cp:lastModifiedBy>
  <cp:revision>26</cp:revision>
  <dcterms:created xsi:type="dcterms:W3CDTF">2018-07-23T14:29:22Z</dcterms:created>
  <dcterms:modified xsi:type="dcterms:W3CDTF">2018-07-26T08:43:46Z</dcterms:modified>
</cp:coreProperties>
</file>