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499"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D70803-495A-4A71-B72C-D3FF17359417}"/>
              </a:ext>
            </a:extLst>
          </p:cNvPr>
          <p:cNvSpPr>
            <a:spLocks noGrp="1"/>
          </p:cNvSpPr>
          <p:nvPr>
            <p:ph type="ctrTitle"/>
          </p:nvPr>
        </p:nvSpPr>
        <p:spPr/>
        <p:txBody>
          <a:bodyPr/>
          <a:lstStyle/>
          <a:p>
            <a:r>
              <a:rPr lang="tr-TR" dirty="0"/>
              <a:t>KONU 8 </a:t>
            </a:r>
            <a:br>
              <a:rPr lang="tr-TR" dirty="0"/>
            </a:br>
            <a:r>
              <a:rPr lang="tr-TR" dirty="0"/>
              <a:t>ROMA</a:t>
            </a:r>
          </a:p>
        </p:txBody>
      </p:sp>
    </p:spTree>
    <p:extLst>
      <p:ext uri="{BB962C8B-B14F-4D97-AF65-F5344CB8AC3E}">
        <p14:creationId xmlns:p14="http://schemas.microsoft.com/office/powerpoint/2010/main" val="4033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lstStyle/>
          <a:p>
            <a:pPr marL="0" indent="0">
              <a:buNone/>
            </a:pPr>
            <a:r>
              <a:rPr lang="tr-TR" dirty="0"/>
              <a:t>Daha önceden yasalar sadece </a:t>
            </a:r>
            <a:r>
              <a:rPr lang="tr-TR" i="1" dirty="0" err="1"/>
              <a:t>patrici</a:t>
            </a:r>
            <a:r>
              <a:rPr lang="tr-TR" dirty="0" err="1"/>
              <a:t>lerce</a:t>
            </a:r>
            <a:r>
              <a:rPr lang="tr-TR" dirty="0"/>
              <a:t> biliniyordu ve onlarca uygulanıyordu. </a:t>
            </a:r>
            <a:r>
              <a:rPr lang="tr-TR" i="1" dirty="0" err="1"/>
              <a:t>Pleb</a:t>
            </a:r>
            <a:r>
              <a:rPr lang="tr-TR" dirty="0" err="1"/>
              <a:t>ler</a:t>
            </a:r>
            <a:r>
              <a:rPr lang="tr-TR" dirty="0"/>
              <a:t>, </a:t>
            </a:r>
            <a:r>
              <a:rPr lang="tr-TR" i="1" dirty="0" err="1"/>
              <a:t>patrici</a:t>
            </a:r>
            <a:r>
              <a:rPr lang="tr-TR" dirty="0" err="1"/>
              <a:t>lerin</a:t>
            </a:r>
            <a:r>
              <a:rPr lang="tr-TR" dirty="0"/>
              <a:t> yasaları kendilerinden yana yonttuğunu anlayınca onların yazıya geçirilmesini isterler. Böylece sözlü hukukun yerine yazılı hukuk getirilmiş olur. M.Ö. 450’de yasalar 12 taş levhaya yazılıp Forum’a dikilir.</a:t>
            </a:r>
          </a:p>
          <a:p>
            <a:pPr marL="0" indent="0">
              <a:buNone/>
            </a:pPr>
            <a:r>
              <a:rPr lang="tr-TR" dirty="0"/>
              <a:t>M.Ö. 447’de </a:t>
            </a:r>
            <a:r>
              <a:rPr lang="tr-TR" dirty="0" err="1"/>
              <a:t>Pleb</a:t>
            </a:r>
            <a:r>
              <a:rPr lang="tr-TR" dirty="0"/>
              <a:t> Kurultayı’na yasa çıkarma yetkisi tanınır. İki yıl sonra (M.Ö. 445’te) </a:t>
            </a:r>
            <a:r>
              <a:rPr lang="tr-TR" i="1" dirty="0" err="1"/>
              <a:t>pleb</a:t>
            </a:r>
            <a:r>
              <a:rPr lang="tr-TR" dirty="0" err="1"/>
              <a:t>lerin</a:t>
            </a:r>
            <a:r>
              <a:rPr lang="tr-TR" dirty="0"/>
              <a:t> </a:t>
            </a:r>
            <a:r>
              <a:rPr lang="tr-TR" i="1" dirty="0" err="1"/>
              <a:t>patrici</a:t>
            </a:r>
            <a:r>
              <a:rPr lang="tr-TR" dirty="0" err="1"/>
              <a:t>lerle</a:t>
            </a:r>
            <a:r>
              <a:rPr lang="tr-TR" dirty="0"/>
              <a:t> evlenmesini yasaklayan yasa kalkar. M.Ö. 367’de iki konsülden birinin </a:t>
            </a:r>
            <a:r>
              <a:rPr lang="tr-TR" i="1" dirty="0" err="1"/>
              <a:t>pleb</a:t>
            </a:r>
            <a:r>
              <a:rPr lang="tr-TR" dirty="0"/>
              <a:t> olması kabul edilir. Borç köleliği M.Ö. 326’da kalkar. </a:t>
            </a:r>
            <a:endParaRPr lang="en-GB" dirty="0"/>
          </a:p>
          <a:p>
            <a:pPr marL="0" indent="0">
              <a:buNone/>
            </a:pPr>
            <a:endParaRPr lang="tr-TR" dirty="0"/>
          </a:p>
        </p:txBody>
      </p:sp>
    </p:spTree>
    <p:extLst>
      <p:ext uri="{BB962C8B-B14F-4D97-AF65-F5344CB8AC3E}">
        <p14:creationId xmlns:p14="http://schemas.microsoft.com/office/powerpoint/2010/main" val="2952521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9001000" cy="6552728"/>
          </a:xfrm>
        </p:spPr>
        <p:txBody>
          <a:bodyPr>
            <a:normAutofit/>
          </a:bodyPr>
          <a:lstStyle/>
          <a:p>
            <a:pPr marL="0" indent="0">
              <a:buNone/>
            </a:pPr>
            <a:r>
              <a:rPr lang="tr-TR" i="1" dirty="0" err="1"/>
              <a:t>Patrici</a:t>
            </a:r>
            <a:r>
              <a:rPr lang="tr-TR" dirty="0" err="1"/>
              <a:t>lerin</a:t>
            </a:r>
            <a:r>
              <a:rPr lang="tr-TR" dirty="0"/>
              <a:t> </a:t>
            </a:r>
            <a:r>
              <a:rPr lang="tr-TR" i="1" dirty="0" err="1"/>
              <a:t>pleb</a:t>
            </a:r>
            <a:r>
              <a:rPr lang="tr-TR" dirty="0" err="1"/>
              <a:t>lere</a:t>
            </a:r>
            <a:r>
              <a:rPr lang="tr-TR" dirty="0"/>
              <a:t> kendileriyle aynı hakları tanımakta ağır davranmaları üzerine </a:t>
            </a:r>
            <a:r>
              <a:rPr lang="tr-TR" i="1" dirty="0" err="1"/>
              <a:t>pleb</a:t>
            </a:r>
            <a:r>
              <a:rPr lang="tr-TR" dirty="0" err="1"/>
              <a:t>ler</a:t>
            </a:r>
            <a:r>
              <a:rPr lang="tr-TR" dirty="0"/>
              <a:t> yeniden yollara düşer. Aracılar yollanır ve kararlarından vazgeçmeleri istenir. M.Ö. 287’de </a:t>
            </a:r>
            <a:r>
              <a:rPr lang="tr-TR" dirty="0" err="1"/>
              <a:t>Pleb</a:t>
            </a:r>
            <a:r>
              <a:rPr lang="tr-TR" dirty="0"/>
              <a:t> Kurultayı’na Senato ile aynı güçte yasalar çıkarma yetkisi verilir.</a:t>
            </a:r>
            <a:endParaRPr lang="en-GB" dirty="0"/>
          </a:p>
          <a:p>
            <a:pPr marL="0" indent="0">
              <a:buNone/>
            </a:pPr>
            <a:r>
              <a:rPr lang="tr-TR" dirty="0"/>
              <a:t>Roma, geçişin bu kadar uzun sürmesine ve hakların aralıklı olarak alınmasına bakılarak “aristokratik bir cumhuriyet” olarak nitelendirilebilir. Ama yine de ısrarlı bir hak mücadelesi veren </a:t>
            </a:r>
            <a:r>
              <a:rPr lang="tr-TR" i="1" dirty="0" err="1"/>
              <a:t>pleb</a:t>
            </a:r>
            <a:r>
              <a:rPr lang="tr-TR" dirty="0" err="1"/>
              <a:t>ler</a:t>
            </a:r>
            <a:r>
              <a:rPr lang="tr-TR" dirty="0"/>
              <a:t> birçok kurulda ve kamu yönetimde görev almayı başarabilmiştir. M.Ö. 89’da tüm İtalya’daki yetişkin erkeklere Romalı hakları verilir. M.S. 216’da ise tüm imparatorluktaki yetişkin erkeklere yurttaşlık hakları tanınır. </a:t>
            </a:r>
            <a:endParaRPr lang="en-GB" dirty="0"/>
          </a:p>
          <a:p>
            <a:pPr marL="0" indent="0">
              <a:buNone/>
            </a:pPr>
            <a:endParaRPr lang="en-GB" dirty="0"/>
          </a:p>
          <a:p>
            <a:pPr marL="0" indent="0">
              <a:buNone/>
            </a:pPr>
            <a:endParaRPr lang="tr-TR" dirty="0"/>
          </a:p>
        </p:txBody>
      </p:sp>
    </p:spTree>
    <p:extLst>
      <p:ext uri="{BB962C8B-B14F-4D97-AF65-F5344CB8AC3E}">
        <p14:creationId xmlns:p14="http://schemas.microsoft.com/office/powerpoint/2010/main" val="2596799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lstStyle/>
          <a:p>
            <a:r>
              <a:rPr lang="tr-TR" b="1" dirty="0"/>
              <a:t>İmparatorluğa doğru</a:t>
            </a:r>
            <a:endParaRPr lang="en-GB" dirty="0"/>
          </a:p>
          <a:p>
            <a:pPr marL="0" indent="0">
              <a:buNone/>
            </a:pPr>
            <a:r>
              <a:rPr lang="tr-TR" dirty="0"/>
              <a:t>Roma zaman içinde hem bir kara, hem de bir deniz imparatorluğuna dönüşür. Bu yayılma ilk olarak M.Ö. 493’te 30 kentten oluşan Latin Birliği’nin Roma’nın önderliğinde kurulmasıyla ve M.Ö. 448’de deniz ticaretine girişilmesiyle başlar.</a:t>
            </a:r>
          </a:p>
          <a:p>
            <a:pPr marL="0" indent="0">
              <a:buNone/>
            </a:pPr>
            <a:r>
              <a:rPr lang="tr-TR" dirty="0"/>
              <a:t>M.Ö. 390’da Roma kentinin </a:t>
            </a:r>
            <a:r>
              <a:rPr lang="tr-TR" dirty="0" err="1"/>
              <a:t>Galyalı</a:t>
            </a:r>
            <a:r>
              <a:rPr lang="tr-TR" dirty="0"/>
              <a:t> kabilelerce ele geçirilip yağmalanması şok etkisi yaratır. Bunun yinelenmesini önlemek için orduya daha fazla önem verilir. Hem artan savaşçı sayısını beslemek, hem de güvenlik tehditlerini ortadan kaldırmak için çevre ülkeler birer birer fethedilir.</a:t>
            </a:r>
            <a:endParaRPr lang="en-GB" dirty="0"/>
          </a:p>
          <a:p>
            <a:pPr marL="0" indent="0">
              <a:buNone/>
            </a:pPr>
            <a:endParaRPr lang="tr-TR" dirty="0"/>
          </a:p>
        </p:txBody>
      </p:sp>
    </p:spTree>
    <p:extLst>
      <p:ext uri="{BB962C8B-B14F-4D97-AF65-F5344CB8AC3E}">
        <p14:creationId xmlns:p14="http://schemas.microsoft.com/office/powerpoint/2010/main" val="3011327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fontScale="92500" lnSpcReduction="20000"/>
          </a:bodyPr>
          <a:lstStyle/>
          <a:p>
            <a:pPr marL="0" indent="0">
              <a:buNone/>
            </a:pPr>
            <a:r>
              <a:rPr lang="tr-TR" dirty="0"/>
              <a:t>Bu yayılma sürecinde, ağır zırhlı yayalar olan lejyonlar önceleri gerektiğinde yurttaşlardan kurulmaktadır. M.Ö. 113’te ücretli profesyonel askerlerden oluşan sabit lejyonlar ortaya çıkar. Her yerde askeri lejyonları vardır. Bu lejyonlar günümüz ordularına benzeyen ilk ordulardır. Üniforması ve standart bir kılıcı olan farklı alanlarda uzmanlaşmış profesyonel askerlerden oluşur. Ayrıca gerektikçe çevredeki halktan da bu lejyonları desteklemek için milis güçleri oluşturulmaktadır.</a:t>
            </a:r>
            <a:endParaRPr lang="en-GB" dirty="0"/>
          </a:p>
          <a:p>
            <a:pPr marL="0" indent="0">
              <a:buNone/>
            </a:pPr>
            <a:r>
              <a:rPr lang="tr-TR" dirty="0"/>
              <a:t>Tüm imparatorluktan Roma’ya zenginlik akmaktadır. Öyle ki, M.Ö. 167’de Roma kentindekiler vergiden muaf olurlar. Kent halkına dağıtılan buğday bile öğütülerek verilmektedir. İtalya dışında ele geçirilen topraklar komutanlara, savaşçılara ve öteki Roma kenti yurttaşlarına dağıtılmaktadır. </a:t>
            </a:r>
            <a:endParaRPr lang="en-GB" dirty="0"/>
          </a:p>
          <a:p>
            <a:pPr marL="0" indent="0">
              <a:buNone/>
            </a:pPr>
            <a:endParaRPr lang="tr-TR" dirty="0"/>
          </a:p>
        </p:txBody>
      </p:sp>
    </p:spTree>
    <p:extLst>
      <p:ext uri="{BB962C8B-B14F-4D97-AF65-F5344CB8AC3E}">
        <p14:creationId xmlns:p14="http://schemas.microsoft.com/office/powerpoint/2010/main" val="1136169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lnSpcReduction="10000"/>
          </a:bodyPr>
          <a:lstStyle/>
          <a:p>
            <a:pPr marL="0" indent="0">
              <a:buNone/>
            </a:pPr>
            <a:r>
              <a:rPr lang="tr-TR" b="1" dirty="0"/>
              <a:t>İMPARATORLUK DÖNEMİ </a:t>
            </a:r>
            <a:r>
              <a:rPr lang="tr-TR" dirty="0"/>
              <a:t> (M.Ö. 27-MS 476)</a:t>
            </a:r>
            <a:endParaRPr lang="en-GB" dirty="0"/>
          </a:p>
          <a:p>
            <a:pPr marL="0" indent="0">
              <a:buNone/>
            </a:pPr>
            <a:r>
              <a:rPr lang="tr-TR" b="1" dirty="0" err="1"/>
              <a:t>Optimates-Populares</a:t>
            </a:r>
            <a:r>
              <a:rPr lang="tr-TR" b="1" dirty="0"/>
              <a:t> Çatışması: </a:t>
            </a:r>
            <a:r>
              <a:rPr lang="tr-TR" dirty="0"/>
              <a:t>Cumhuriyet döneminde </a:t>
            </a:r>
            <a:r>
              <a:rPr lang="tr-TR" i="1" dirty="0" err="1"/>
              <a:t>pleb</a:t>
            </a:r>
            <a:r>
              <a:rPr lang="tr-TR" dirty="0" err="1"/>
              <a:t>ler</a:t>
            </a:r>
            <a:r>
              <a:rPr lang="tr-TR" dirty="0"/>
              <a:t> ve </a:t>
            </a:r>
            <a:r>
              <a:rPr lang="tr-TR" i="1" dirty="0" err="1"/>
              <a:t>patrici</a:t>
            </a:r>
            <a:r>
              <a:rPr lang="tr-TR" dirty="0" err="1"/>
              <a:t>ler</a:t>
            </a:r>
            <a:r>
              <a:rPr lang="tr-TR" dirty="0"/>
              <a:t> çekişmiş ve </a:t>
            </a:r>
            <a:r>
              <a:rPr lang="tr-TR" i="1" dirty="0" err="1"/>
              <a:t>pleb</a:t>
            </a:r>
            <a:r>
              <a:rPr lang="tr-TR" dirty="0" err="1"/>
              <a:t>ler</a:t>
            </a:r>
            <a:r>
              <a:rPr lang="tr-TR" dirty="0"/>
              <a:t> önemli haklar koparmıştır. Sonradan bazı </a:t>
            </a:r>
            <a:r>
              <a:rPr lang="tr-TR" i="1" dirty="0" err="1"/>
              <a:t>pleb</a:t>
            </a:r>
            <a:r>
              <a:rPr lang="tr-TR" dirty="0" err="1"/>
              <a:t>ler</a:t>
            </a:r>
            <a:r>
              <a:rPr lang="tr-TR" dirty="0"/>
              <a:t> zenginleşir. Bunlar orduya atıyla katılan “atlılar kesimini” oluştururlar. Varlıklı </a:t>
            </a:r>
            <a:r>
              <a:rPr lang="tr-TR" i="1" dirty="0" err="1"/>
              <a:t>pleb</a:t>
            </a:r>
            <a:r>
              <a:rPr lang="tr-TR" dirty="0" err="1"/>
              <a:t>ler</a:t>
            </a:r>
            <a:r>
              <a:rPr lang="tr-TR" dirty="0"/>
              <a:t> ve </a:t>
            </a:r>
            <a:r>
              <a:rPr lang="tr-TR" i="1" dirty="0" err="1"/>
              <a:t>patrici</a:t>
            </a:r>
            <a:r>
              <a:rPr lang="tr-TR" dirty="0" err="1"/>
              <a:t>lerin</a:t>
            </a:r>
            <a:r>
              <a:rPr lang="tr-TR" dirty="0"/>
              <a:t> evlenmesiyle hâli vakti yerinde karışık aileler de ortaya çıkar ki, bunlara durumları iyi anlamına gelen </a:t>
            </a:r>
            <a:r>
              <a:rPr lang="tr-TR" i="1" dirty="0" err="1"/>
              <a:t>optimates</a:t>
            </a:r>
            <a:r>
              <a:rPr lang="tr-TR" i="1" dirty="0"/>
              <a:t> </a:t>
            </a:r>
            <a:r>
              <a:rPr lang="tr-TR" dirty="0"/>
              <a:t>denir. Varsıl olmayan </a:t>
            </a:r>
            <a:r>
              <a:rPr lang="tr-TR" i="1" dirty="0" err="1"/>
              <a:t>pleb</a:t>
            </a:r>
            <a:r>
              <a:rPr lang="tr-TR" dirty="0" err="1"/>
              <a:t>lere</a:t>
            </a:r>
            <a:r>
              <a:rPr lang="tr-TR" dirty="0"/>
              <a:t> ise </a:t>
            </a:r>
            <a:r>
              <a:rPr lang="tr-TR" i="1" dirty="0" err="1"/>
              <a:t>populares</a:t>
            </a:r>
            <a:r>
              <a:rPr lang="tr-TR" i="1" dirty="0"/>
              <a:t> </a:t>
            </a:r>
            <a:r>
              <a:rPr lang="tr-TR" dirty="0"/>
              <a:t>denmeye başlanır. Sınıf savaşı artık </a:t>
            </a:r>
            <a:r>
              <a:rPr lang="tr-TR" i="1" dirty="0" err="1"/>
              <a:t>optimates</a:t>
            </a:r>
            <a:r>
              <a:rPr lang="tr-TR" dirty="0" err="1"/>
              <a:t>ler</a:t>
            </a:r>
            <a:r>
              <a:rPr lang="tr-TR" dirty="0"/>
              <a:t> ile </a:t>
            </a:r>
            <a:r>
              <a:rPr lang="tr-TR" i="1" dirty="0" err="1"/>
              <a:t>populares</a:t>
            </a:r>
            <a:r>
              <a:rPr lang="tr-TR" dirty="0" err="1"/>
              <a:t>ler</a:t>
            </a:r>
            <a:r>
              <a:rPr lang="tr-TR" dirty="0"/>
              <a:t> arasındadır ve her ikisi de atlılar kesimini kendi yanına çekmeye çalışmaktadır. İmparatorluk döneminde </a:t>
            </a:r>
            <a:r>
              <a:rPr lang="tr-TR" i="1" dirty="0" err="1"/>
              <a:t>patrici</a:t>
            </a:r>
            <a:r>
              <a:rPr lang="tr-TR" dirty="0" err="1"/>
              <a:t>lerin</a:t>
            </a:r>
            <a:r>
              <a:rPr lang="tr-TR" dirty="0"/>
              <a:t> ağırlığı pek kalmaz.</a:t>
            </a:r>
            <a:endParaRPr lang="en-GB" dirty="0"/>
          </a:p>
          <a:p>
            <a:pPr marL="0" indent="0">
              <a:buNone/>
            </a:pPr>
            <a:endParaRPr lang="tr-TR" dirty="0"/>
          </a:p>
        </p:txBody>
      </p:sp>
    </p:spTree>
    <p:extLst>
      <p:ext uri="{BB962C8B-B14F-4D97-AF65-F5344CB8AC3E}">
        <p14:creationId xmlns:p14="http://schemas.microsoft.com/office/powerpoint/2010/main" val="1834886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fontScale="85000" lnSpcReduction="10000"/>
          </a:bodyPr>
          <a:lstStyle/>
          <a:p>
            <a:pPr marL="0" indent="0">
              <a:buNone/>
            </a:pPr>
            <a:r>
              <a:rPr lang="tr-TR" b="1" dirty="0"/>
              <a:t>Köle Ayaklanmaları: </a:t>
            </a:r>
            <a:r>
              <a:rPr lang="tr-TR" dirty="0"/>
              <a:t>Roma’da sınıf savaşının bir boyutu </a:t>
            </a:r>
            <a:r>
              <a:rPr lang="tr-TR" i="1" dirty="0" err="1"/>
              <a:t>optimates</a:t>
            </a:r>
            <a:r>
              <a:rPr lang="tr-TR" dirty="0" err="1"/>
              <a:t>-</a:t>
            </a:r>
            <a:r>
              <a:rPr lang="tr-TR" i="1" dirty="0" err="1"/>
              <a:t>populares</a:t>
            </a:r>
            <a:r>
              <a:rPr lang="tr-TR" dirty="0"/>
              <a:t> çatışmasıysa, diğeri de efendiler ile köleler arasındakidir. Roma fetihle sürekli genişlediğinden hep bir savaş tutsakları akını vardır. Bunun yanında büyük çiftliklerde üretim yapacak çok sayıda köle de gerekmektedir. Bu yüzden köle sayısı çok artmıştır. İlk büyük köle ayaklanması M.Ö. 2. yüzyılda (136-132 yıllarında) olur. İkincisi M.Ö. 104-101 arasındadır. Ama Roma’yı asıl sarsan üçüncüsü M.Ö. 73’tedir. Bunun lideri Trakyalı bir gladyatör olan </a:t>
            </a:r>
            <a:r>
              <a:rPr lang="tr-TR" dirty="0" err="1"/>
              <a:t>Spartakus’tür</a:t>
            </a:r>
            <a:r>
              <a:rPr lang="tr-TR" dirty="0"/>
              <a:t>. 74 gladyatörün kaçmasıyla başlayan isyanda sayıları 70.000’e ulaşır ve Sicilya adasına geçmek umuduyla Güney İtalya’ya yürürler. Bu sırada Roma ordularını yener, hatta bir kenti ele geçirirler, ancak oraya yerleşmezler. Güney kıyılarına ulaştıklarında kendilerine tekneler vaat etmiş olan korsanların ihanetine uğrarlar ve Roma ordusu tarafından yenilirler. İki yıl sonra bastırılan bu ayaklanmanın sonunda altı bin köle çarmıha gerilir.</a:t>
            </a:r>
            <a:endParaRPr lang="en-GB" dirty="0"/>
          </a:p>
          <a:p>
            <a:pPr marL="0" indent="0">
              <a:buNone/>
            </a:pPr>
            <a:endParaRPr lang="tr-TR" dirty="0"/>
          </a:p>
        </p:txBody>
      </p:sp>
    </p:spTree>
    <p:extLst>
      <p:ext uri="{BB962C8B-B14F-4D97-AF65-F5344CB8AC3E}">
        <p14:creationId xmlns:p14="http://schemas.microsoft.com/office/powerpoint/2010/main" val="2041860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fontScale="85000" lnSpcReduction="20000"/>
          </a:bodyPr>
          <a:lstStyle/>
          <a:p>
            <a:pPr marL="0" indent="0">
              <a:buNone/>
            </a:pPr>
            <a:r>
              <a:rPr lang="tr-TR" b="1" dirty="0"/>
              <a:t>Komutanların Ağırlığı: </a:t>
            </a:r>
            <a:r>
              <a:rPr lang="tr-TR" dirty="0"/>
              <a:t>Roma imparatorluğa ve dev bir silahlı gücü dönüşünce komutanların önemi artmıştır. Sonuçta tüm imparatorluğun varlığının devamı ve her yerden zenginlik akışı onların kılıçlarıyla sağlanmaktadır. Komutanlardan bazıları </a:t>
            </a:r>
            <a:r>
              <a:rPr lang="tr-TR" i="1" dirty="0" err="1"/>
              <a:t>optimates</a:t>
            </a:r>
            <a:r>
              <a:rPr lang="tr-TR" i="1" dirty="0"/>
              <a:t> </a:t>
            </a:r>
            <a:r>
              <a:rPr lang="tr-TR" dirty="0"/>
              <a:t>partisinden, bazıları da </a:t>
            </a:r>
            <a:r>
              <a:rPr lang="tr-TR" i="1" dirty="0" err="1"/>
              <a:t>populares</a:t>
            </a:r>
            <a:r>
              <a:rPr lang="tr-TR" i="1" dirty="0"/>
              <a:t> </a:t>
            </a:r>
            <a:r>
              <a:rPr lang="tr-TR" dirty="0"/>
              <a:t>partisindendir. Bunlar arasında daha fazla güç elde etmek için kıran kırana savaşlar yapılmaktadır. Karadeniz’e gidecek ordunun komutanlığı için aday olan </a:t>
            </a:r>
            <a:r>
              <a:rPr lang="tr-TR" i="1" dirty="0" err="1"/>
              <a:t>optimates</a:t>
            </a:r>
            <a:r>
              <a:rPr lang="tr-TR" i="1" dirty="0"/>
              <a:t> </a:t>
            </a:r>
            <a:r>
              <a:rPr lang="tr-TR" dirty="0"/>
              <a:t>lideri </a:t>
            </a:r>
            <a:r>
              <a:rPr lang="tr-TR" dirty="0" err="1"/>
              <a:t>Sulla</a:t>
            </a:r>
            <a:r>
              <a:rPr lang="tr-TR" dirty="0"/>
              <a:t> rakiplerini öldürtür ve kendini M.Ö. 82’de diktatör seçtirir. Diktatörlük Roma’da Cumhuriyet döneminde ortaya çıkan yasal bir konumdur; zorlu dönemlerde Senato’nun tüm yetkileri Senato’nun seçtiği bir komutana 6 aylığına (en fazla 10 yıllığına) bırakılmaktadır; ona diktatör denir. Roma’da diktatöre “Sezar” unvanı verilir. Ancak </a:t>
            </a:r>
            <a:r>
              <a:rPr lang="tr-TR" dirty="0" err="1"/>
              <a:t>Sulla</a:t>
            </a:r>
            <a:r>
              <a:rPr lang="tr-TR" dirty="0"/>
              <a:t> bunu 10 yıldan fazla bir süre için alır. İleride de </a:t>
            </a:r>
            <a:r>
              <a:rPr lang="tr-TR" i="1" dirty="0" err="1"/>
              <a:t>populares</a:t>
            </a:r>
            <a:r>
              <a:rPr lang="tr-TR" i="1" dirty="0"/>
              <a:t> </a:t>
            </a:r>
            <a:r>
              <a:rPr lang="tr-TR" dirty="0"/>
              <a:t>lideri Julius Sezar da aynısını yapacaktır. M.Ö. 44’te Julius Sezar, krallığını ilan edeceğinden endişelenen senatörler tarafından Senato’da bıçaklanarak öldürülür. </a:t>
            </a:r>
            <a:endParaRPr lang="en-GB" dirty="0"/>
          </a:p>
          <a:p>
            <a:pPr marL="0" indent="0">
              <a:buNone/>
            </a:pPr>
            <a:endParaRPr lang="tr-TR" dirty="0"/>
          </a:p>
        </p:txBody>
      </p:sp>
    </p:spTree>
    <p:extLst>
      <p:ext uri="{BB962C8B-B14F-4D97-AF65-F5344CB8AC3E}">
        <p14:creationId xmlns:p14="http://schemas.microsoft.com/office/powerpoint/2010/main" val="2397678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fontScale="92500" lnSpcReduction="10000"/>
          </a:bodyPr>
          <a:lstStyle/>
          <a:p>
            <a:pPr marL="0" indent="0">
              <a:buNone/>
            </a:pPr>
            <a:r>
              <a:rPr lang="tr-TR" b="1" dirty="0" err="1"/>
              <a:t>Augustus</a:t>
            </a:r>
            <a:r>
              <a:rPr lang="tr-TR" b="1" dirty="0"/>
              <a:t> (İlk İmparator):</a:t>
            </a:r>
            <a:r>
              <a:rPr lang="tr-TR" dirty="0"/>
              <a:t> Julius Sezar yeğeninin oğlu olan </a:t>
            </a:r>
            <a:r>
              <a:rPr lang="tr-TR" dirty="0" err="1"/>
              <a:t>Octavius’u</a:t>
            </a:r>
            <a:r>
              <a:rPr lang="tr-TR" dirty="0"/>
              <a:t> evlat edinmiştir. </a:t>
            </a:r>
            <a:r>
              <a:rPr lang="tr-TR" dirty="0" err="1"/>
              <a:t>Octavius</a:t>
            </a:r>
            <a:r>
              <a:rPr lang="tr-TR" dirty="0"/>
              <a:t> imparatorluğa giden yolu açar. Önce Senato tarafından konsül (en üst düzeydeki yönetici) seçilir; ardından kendine bağlı askeri güç ve elde ettiği büyük servet sayesinde Senato’ya baskılar yaparak yasaları değiştirtir, güçlü komutanlar arasında çıkan iktidar savaşlarını bastırır ve Senato’nun tüm yetkilerini elinde toplar. Daha sonra da akılcı bir yönetimle uzun yıllar iktidarda kalır. </a:t>
            </a:r>
            <a:r>
              <a:rPr lang="tr-TR" b="1" i="1" dirty="0" err="1"/>
              <a:t>Pax</a:t>
            </a:r>
            <a:r>
              <a:rPr lang="tr-TR" b="1" i="1" dirty="0"/>
              <a:t> Romana</a:t>
            </a:r>
            <a:r>
              <a:rPr lang="tr-TR" b="1" dirty="0"/>
              <a:t> (Roma Barışı) </a:t>
            </a:r>
            <a:r>
              <a:rPr lang="tr-TR" dirty="0"/>
              <a:t>onun döneminde başlar ve yaklaşık 200 yıl devam eder. Kendisine verilen unvanlardan biri de </a:t>
            </a:r>
            <a:r>
              <a:rPr lang="tr-TR" dirty="0" err="1"/>
              <a:t>Augustus’tur</a:t>
            </a:r>
            <a:r>
              <a:rPr lang="tr-TR" dirty="0"/>
              <a:t> (“şanlı olan” diye çevrilebilir) ve günümüzde bu imparator, </a:t>
            </a:r>
            <a:r>
              <a:rPr lang="tr-TR" dirty="0" err="1"/>
              <a:t>Augustus</a:t>
            </a:r>
            <a:r>
              <a:rPr lang="tr-TR" dirty="0"/>
              <a:t> adıyla bilinmektedir</a:t>
            </a:r>
          </a:p>
        </p:txBody>
      </p:sp>
    </p:spTree>
    <p:extLst>
      <p:ext uri="{BB962C8B-B14F-4D97-AF65-F5344CB8AC3E}">
        <p14:creationId xmlns:p14="http://schemas.microsoft.com/office/powerpoint/2010/main" val="837630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lnSpcReduction="10000"/>
          </a:bodyPr>
          <a:lstStyle/>
          <a:p>
            <a:pPr marL="0" indent="0">
              <a:buNone/>
            </a:pPr>
            <a:r>
              <a:rPr lang="tr-TR" b="1" dirty="0" err="1"/>
              <a:t>Pax</a:t>
            </a:r>
            <a:r>
              <a:rPr lang="tr-TR" b="1" dirty="0"/>
              <a:t> Romana: </a:t>
            </a:r>
            <a:r>
              <a:rPr lang="tr-TR" dirty="0"/>
              <a:t>İmparatorluk döneminde iç savaşların olmadığı 200 yıl yaşanır. M.Ö. 27-MS 193 arasındaki bu döneme </a:t>
            </a:r>
            <a:r>
              <a:rPr lang="tr-TR" i="1" dirty="0" err="1"/>
              <a:t>Pax</a:t>
            </a:r>
            <a:r>
              <a:rPr lang="tr-TR" i="1" dirty="0"/>
              <a:t> Romana</a:t>
            </a:r>
            <a:r>
              <a:rPr lang="tr-TR" dirty="0"/>
              <a:t> (Roma Barışı) denir. İmparatorluk içinde huzur ve refah hâkimdir.</a:t>
            </a:r>
            <a:endParaRPr lang="en-GB" dirty="0"/>
          </a:p>
          <a:p>
            <a:pPr marL="0" indent="0">
              <a:buNone/>
            </a:pPr>
            <a:r>
              <a:rPr lang="tr-TR" b="1" dirty="0" err="1"/>
              <a:t>Mare</a:t>
            </a:r>
            <a:r>
              <a:rPr lang="tr-TR" b="1" dirty="0"/>
              <a:t> </a:t>
            </a:r>
            <a:r>
              <a:rPr lang="tr-TR" b="1" dirty="0" err="1"/>
              <a:t>Nostrum</a:t>
            </a:r>
            <a:r>
              <a:rPr lang="tr-TR" b="1" dirty="0"/>
              <a:t>:</a:t>
            </a:r>
            <a:r>
              <a:rPr lang="tr-TR" dirty="0"/>
              <a:t> </a:t>
            </a:r>
            <a:r>
              <a:rPr lang="tr-TR" i="1" dirty="0" err="1"/>
              <a:t>Pax</a:t>
            </a:r>
            <a:r>
              <a:rPr lang="tr-TR" i="1" dirty="0"/>
              <a:t> </a:t>
            </a:r>
            <a:r>
              <a:rPr lang="tr-TR" i="1" dirty="0" err="1"/>
              <a:t>Romana</a:t>
            </a:r>
            <a:r>
              <a:rPr lang="tr-TR" dirty="0" err="1"/>
              <a:t>’nın</a:t>
            </a:r>
            <a:r>
              <a:rPr lang="tr-TR" dirty="0"/>
              <a:t> tesisinde Roma M.Ö. 1.yüzyılda Akdeniz’i “Bizim Deniz” (</a:t>
            </a:r>
            <a:r>
              <a:rPr lang="tr-TR" dirty="0" err="1"/>
              <a:t>mare</a:t>
            </a:r>
            <a:r>
              <a:rPr lang="tr-TR" dirty="0"/>
              <a:t> </a:t>
            </a:r>
            <a:r>
              <a:rPr lang="tr-TR" dirty="0" err="1"/>
              <a:t>nostrum</a:t>
            </a:r>
            <a:r>
              <a:rPr lang="tr-TR" dirty="0"/>
              <a:t>) haline getirmesi de rol oynamıştır. En son Mısır’ı da işgal ederek Akdeniz’de tam denetime kavuşur Roma. Böylece deniz ticaretinde rekabet sona erer. Tahıl, zeytinyağı ve şarap başta olmak üzere her tür ticarette artış görülür. İnsanlar ve fikirler de deniz yoluyla hızlı bir dolaşıma girer.</a:t>
            </a:r>
            <a:endParaRPr lang="en-GB" dirty="0"/>
          </a:p>
          <a:p>
            <a:pPr marL="0" indent="0">
              <a:buNone/>
            </a:pPr>
            <a:endParaRPr lang="tr-TR" dirty="0"/>
          </a:p>
        </p:txBody>
      </p:sp>
    </p:spTree>
    <p:extLst>
      <p:ext uri="{BB962C8B-B14F-4D97-AF65-F5344CB8AC3E}">
        <p14:creationId xmlns:p14="http://schemas.microsoft.com/office/powerpoint/2010/main" val="3726251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fontScale="92500" lnSpcReduction="10000"/>
          </a:bodyPr>
          <a:lstStyle/>
          <a:p>
            <a:r>
              <a:rPr lang="tr-TR" b="1" dirty="0"/>
              <a:t>Roma’da Üretim</a:t>
            </a:r>
            <a:endParaRPr lang="en-GB" dirty="0"/>
          </a:p>
          <a:p>
            <a:pPr marL="0" indent="0">
              <a:buNone/>
            </a:pPr>
            <a:r>
              <a:rPr lang="tr-TR" dirty="0"/>
              <a:t>Roma, köle emeği ve fetihlere dayanır. Üretim, </a:t>
            </a:r>
            <a:r>
              <a:rPr lang="tr-TR" dirty="0" err="1"/>
              <a:t>herbiri</a:t>
            </a:r>
            <a:r>
              <a:rPr lang="tr-TR" dirty="0"/>
              <a:t> bir aileye ait </a:t>
            </a:r>
            <a:r>
              <a:rPr lang="tr-TR" i="1" dirty="0" err="1"/>
              <a:t>latifundiya</a:t>
            </a:r>
            <a:r>
              <a:rPr lang="tr-TR" dirty="0" err="1"/>
              <a:t>larda</a:t>
            </a:r>
            <a:r>
              <a:rPr lang="tr-TR" dirty="0"/>
              <a:t> köleler tarafından yapılır. Ürünler ve gelirleri o aileye aittir (</a:t>
            </a:r>
            <a:r>
              <a:rPr lang="tr-TR" dirty="0" err="1"/>
              <a:t>Sparta’daki</a:t>
            </a:r>
            <a:r>
              <a:rPr lang="tr-TR" dirty="0"/>
              <a:t> gibi kamuya değil). Ailenin kentteki evinin yanı sıra tarlalarının ortasında bir villası bulunur. </a:t>
            </a:r>
            <a:endParaRPr lang="en-GB" dirty="0"/>
          </a:p>
          <a:p>
            <a:r>
              <a:rPr lang="tr-TR" b="1" dirty="0"/>
              <a:t>Roma’nın Bölünmesi</a:t>
            </a:r>
            <a:endParaRPr lang="en-GB" dirty="0"/>
          </a:p>
          <a:p>
            <a:pPr marL="0" indent="0">
              <a:buNone/>
            </a:pPr>
            <a:r>
              <a:rPr lang="tr-TR" dirty="0"/>
              <a:t>Roma, M.S. 395’de iki veliaht arasında paylaşılarak ikiye ayrılır: Doğu Roma ve Batı Roma. Bizanslılar Bizanslı olduklarını bilmezler </a:t>
            </a:r>
            <a:r>
              <a:rPr lang="tr-TR" dirty="0">
                <a:sym typeface="Wingdings" panose="05000000000000000000" pitchFamily="2" charset="2"/>
              </a:rPr>
              <a:t></a:t>
            </a:r>
            <a:r>
              <a:rPr lang="tr-TR" dirty="0"/>
              <a:t> çünkü Doğu Roma için kullanılan Bizans sözcüğü tarihçilerin 16. yüzyıldan itibaren, Doğu Roma’nın başkenti Konstantinopolis’in yerinde daha önceden bulunan </a:t>
            </a:r>
            <a:r>
              <a:rPr lang="tr-TR" dirty="0" err="1"/>
              <a:t>Byzantium</a:t>
            </a:r>
            <a:r>
              <a:rPr lang="tr-TR" dirty="0"/>
              <a:t> kentinden esinlenerek kullandıkları bir addır.</a:t>
            </a:r>
            <a:endParaRPr lang="en-GB" dirty="0"/>
          </a:p>
          <a:p>
            <a:pPr marL="0" indent="0">
              <a:buNone/>
            </a:pPr>
            <a:endParaRPr lang="tr-TR" dirty="0"/>
          </a:p>
        </p:txBody>
      </p:sp>
    </p:spTree>
    <p:extLst>
      <p:ext uri="{BB962C8B-B14F-4D97-AF65-F5344CB8AC3E}">
        <p14:creationId xmlns:p14="http://schemas.microsoft.com/office/powerpoint/2010/main" val="2981574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2 Resim">
            <a:extLst>
              <a:ext uri="{FF2B5EF4-FFF2-40B4-BE49-F238E27FC236}">
                <a16:creationId xmlns:a16="http://schemas.microsoft.com/office/drawing/2014/main" id="{ACA80DE9-706D-4C71-941C-5424006D3633}"/>
              </a:ext>
            </a:extLst>
          </p:cNvPr>
          <p:cNvPicPr>
            <a:picLocks noGrp="1"/>
          </p:cNvPicPr>
          <p:nvPr>
            <p:ph idx="1"/>
          </p:nvPr>
        </p:nvPicPr>
        <p:blipFill>
          <a:blip r:embed="rId2" cstate="print"/>
          <a:stretch>
            <a:fillRect/>
          </a:stretch>
        </p:blipFill>
        <p:spPr>
          <a:xfrm>
            <a:off x="611560" y="130726"/>
            <a:ext cx="8064896" cy="5544616"/>
          </a:xfrm>
          <a:prstGeom prst="rect">
            <a:avLst/>
          </a:prstGeom>
        </p:spPr>
      </p:pic>
      <p:sp>
        <p:nvSpPr>
          <p:cNvPr id="5" name="Dikdörtgen 4">
            <a:extLst>
              <a:ext uri="{FF2B5EF4-FFF2-40B4-BE49-F238E27FC236}">
                <a16:creationId xmlns:a16="http://schemas.microsoft.com/office/drawing/2014/main" id="{64CFFE40-BE3D-4C02-9F46-702C1898B591}"/>
              </a:ext>
            </a:extLst>
          </p:cNvPr>
          <p:cNvSpPr/>
          <p:nvPr/>
        </p:nvSpPr>
        <p:spPr>
          <a:xfrm>
            <a:off x="395536" y="5661248"/>
            <a:ext cx="8352928" cy="1077218"/>
          </a:xfrm>
          <a:prstGeom prst="rect">
            <a:avLst/>
          </a:prstGeom>
        </p:spPr>
        <p:txBody>
          <a:bodyPr wrap="square">
            <a:spAutoFit/>
          </a:bodyPr>
          <a:lstStyle/>
          <a:p>
            <a:pPr indent="540385" algn="just">
              <a:spcAft>
                <a:spcPts val="0"/>
              </a:spcAft>
            </a:pPr>
            <a:r>
              <a:rPr lang="tr-TR" sz="3200" dirty="0">
                <a:latin typeface="Times New Roman" panose="02020603050405020304" pitchFamily="18" charset="0"/>
                <a:ea typeface="MS Mincho" panose="02020609040205080304" pitchFamily="49" charset="-128"/>
                <a:cs typeface="Times New Roman" panose="02020603050405020304" pitchFamily="18" charset="0"/>
              </a:rPr>
              <a:t>Roma Antik Yunan döneminde şimdiki İtalya topraklarında kurulmuş bir kent devletidir (</a:t>
            </a:r>
            <a:r>
              <a:rPr lang="tr-TR" sz="3200" i="1" dirty="0">
                <a:latin typeface="Times New Roman" panose="02020603050405020304" pitchFamily="18" charset="0"/>
                <a:ea typeface="MS Mincho" panose="02020609040205080304" pitchFamily="49" charset="-128"/>
                <a:cs typeface="Times New Roman" panose="02020603050405020304" pitchFamily="18" charset="0"/>
              </a:rPr>
              <a:t>polis</a:t>
            </a:r>
            <a:r>
              <a:rPr lang="tr-TR" sz="3200" dirty="0">
                <a:latin typeface="Times New Roman" panose="02020603050405020304" pitchFamily="18" charset="0"/>
                <a:ea typeface="MS Mincho" panose="02020609040205080304" pitchFamily="49" charset="-128"/>
                <a:cs typeface="Times New Roman" panose="02020603050405020304" pitchFamily="18" charset="0"/>
              </a:rPr>
              <a:t>). </a:t>
            </a:r>
            <a:endParaRPr lang="en-GB" sz="3200" dirty="0">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val="34291410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fontScale="92500" lnSpcReduction="20000"/>
          </a:bodyPr>
          <a:lstStyle/>
          <a:p>
            <a:r>
              <a:rPr lang="tr-TR" b="1" dirty="0"/>
              <a:t>Roma’nın Sonu</a:t>
            </a:r>
            <a:endParaRPr lang="en-GB" dirty="0"/>
          </a:p>
          <a:p>
            <a:pPr marL="0" indent="0">
              <a:buNone/>
            </a:pPr>
            <a:r>
              <a:rPr lang="tr-TR" dirty="0"/>
              <a:t>Roma’nın refahı ve ayakta kalması fetihlere bağlıdır. Fetihlerin sonu gelince de Roma çöküş sürecine girer. </a:t>
            </a:r>
            <a:endParaRPr lang="en-GB" dirty="0"/>
          </a:p>
          <a:p>
            <a:pPr marL="0" indent="0">
              <a:buNone/>
            </a:pPr>
            <a:r>
              <a:rPr lang="tr-TR" dirty="0"/>
              <a:t>Roma genişledikçe yeni topraklar kazanılır ve buralarda </a:t>
            </a:r>
            <a:r>
              <a:rPr lang="tr-TR" dirty="0" err="1"/>
              <a:t>latifundiya</a:t>
            </a:r>
            <a:r>
              <a:rPr lang="tr-TR" dirty="0"/>
              <a:t> denen dev çiftlikler kurulur; oranın halkı da köleleştirilip bu çiftliklerde, madenlerde ve bayındırlık işlerinde çalıştırılır.</a:t>
            </a:r>
          </a:p>
          <a:p>
            <a:pPr marL="0" indent="0">
              <a:buNone/>
            </a:pPr>
            <a:r>
              <a:rPr lang="tr-TR" b="1" dirty="0"/>
              <a:t>Pazara yönelik </a:t>
            </a:r>
            <a:r>
              <a:rPr lang="tr-TR" b="1" dirty="0" err="1"/>
              <a:t>latifundiya</a:t>
            </a:r>
            <a:r>
              <a:rPr lang="tr-TR" b="1" dirty="0"/>
              <a:t> tarımı → topraksız köylüler → orduya alım → büyük ordular → emperyalist yayılma → fetihler → yeni topraklar → yeni köleler → daha çok ve daha büyük </a:t>
            </a:r>
            <a:r>
              <a:rPr lang="tr-TR" b="1" dirty="0" err="1"/>
              <a:t>latifundiyalar</a:t>
            </a:r>
            <a:r>
              <a:rPr lang="tr-TR" b="1" dirty="0"/>
              <a:t> → yeni topraksız köylüler → daha büyük ordular → (Genişleyen Sarmalın Sonu Daralan Sarmalın Başlangıcı) → yenilgiler → toprak kaybı → azalan toplumsal artı → daralma → topraksız köylüler.</a:t>
            </a:r>
            <a:r>
              <a:rPr lang="tr-TR" dirty="0"/>
              <a:t> </a:t>
            </a:r>
            <a:endParaRPr lang="en-GB" dirty="0"/>
          </a:p>
          <a:p>
            <a:pPr marL="0" indent="0">
              <a:buNone/>
            </a:pPr>
            <a:r>
              <a:rPr lang="tr-TR" dirty="0"/>
              <a:t> </a:t>
            </a:r>
          </a:p>
        </p:txBody>
      </p:sp>
    </p:spTree>
    <p:extLst>
      <p:ext uri="{BB962C8B-B14F-4D97-AF65-F5344CB8AC3E}">
        <p14:creationId xmlns:p14="http://schemas.microsoft.com/office/powerpoint/2010/main" val="2706808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lnSpcReduction="10000"/>
          </a:bodyPr>
          <a:lstStyle/>
          <a:p>
            <a:r>
              <a:rPr lang="tr-TR" b="1" dirty="0"/>
              <a:t>Barbar istilaları ve Roma’nın Yıkılması</a:t>
            </a:r>
            <a:endParaRPr lang="en-GB" dirty="0"/>
          </a:p>
          <a:p>
            <a:pPr marL="0" indent="0">
              <a:buNone/>
            </a:pPr>
            <a:r>
              <a:rPr lang="tr-TR" dirty="0"/>
              <a:t>Roma’da kölelerin çocuk sahibi olmasına izin verilmediği için köle nüfusu fetihlerle sağlanmak zorundadır. Bu durum, imparatorluk etrafındaki barbar halklar üzerinde bir tehdit oluşturduğu için Roma’ya düşman olmalarına ve onun yıkılması için çalışmalarına yol açmıştır.</a:t>
            </a:r>
            <a:endParaRPr lang="en-GB" dirty="0"/>
          </a:p>
          <a:p>
            <a:pPr marL="0" indent="0">
              <a:buNone/>
            </a:pPr>
            <a:r>
              <a:rPr lang="tr-TR" dirty="0"/>
              <a:t>M.S. 5. yüzyıldan itibaren, kuzeyli göçebe Germenler, Romalılaşmış homojenliği bozmuştur.  İspanya </a:t>
            </a:r>
            <a:r>
              <a:rPr lang="tr-TR" dirty="0" err="1"/>
              <a:t>Vizigotlar</a:t>
            </a:r>
            <a:r>
              <a:rPr lang="tr-TR" dirty="0"/>
              <a:t>, İtalya </a:t>
            </a:r>
            <a:r>
              <a:rPr lang="tr-TR" dirty="0" err="1"/>
              <a:t>Ostrogotlar</a:t>
            </a:r>
            <a:r>
              <a:rPr lang="tr-TR" dirty="0"/>
              <a:t> tarafından işgal edilmiştir. M.S. 476’da Germen Kralı </a:t>
            </a:r>
            <a:r>
              <a:rPr lang="tr-TR" dirty="0" err="1"/>
              <a:t>Odoacer</a:t>
            </a:r>
            <a:r>
              <a:rPr lang="tr-TR" dirty="0"/>
              <a:t> İtalya’yı ele geçirir ve imparatoru tahttan indirir. Batı Roma İmparatorluğu böylece sona erer. </a:t>
            </a:r>
            <a:endParaRPr lang="en-GB" dirty="0"/>
          </a:p>
          <a:p>
            <a:pPr marL="0" indent="0">
              <a:buNone/>
            </a:pPr>
            <a:endParaRPr lang="tr-TR" dirty="0"/>
          </a:p>
        </p:txBody>
      </p:sp>
    </p:spTree>
    <p:extLst>
      <p:ext uri="{BB962C8B-B14F-4D97-AF65-F5344CB8AC3E}">
        <p14:creationId xmlns:p14="http://schemas.microsoft.com/office/powerpoint/2010/main" val="3421398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lstStyle/>
          <a:p>
            <a:pPr marL="0" indent="0">
              <a:buNone/>
            </a:pPr>
            <a:r>
              <a:rPr lang="tr-TR" dirty="0"/>
              <a:t>Doğu Roma İmparatorluğu ise bir süre Kuzey Rusya’dan gelen ve Orta Avrupa’yı işgal eden göçebe </a:t>
            </a:r>
            <a:r>
              <a:rPr lang="tr-TR" dirty="0" err="1"/>
              <a:t>Avarlar’ın</a:t>
            </a:r>
            <a:r>
              <a:rPr lang="tr-TR" dirty="0"/>
              <a:t> kuşatmasıyla uğraşır. Sonunda onları yener. Bir süreliğine eskiden Batı Roma’nın olan ve barbarlarca ele geçirilmiş bazı toprakları yeniden ele geçirir. Ancak giderek zayıflar ve 1453’de Fatih Sultan Mehmet’in başkent Konstantinopolis’i ele geçirmesiyle sona erer. </a:t>
            </a:r>
            <a:endParaRPr lang="en-GB" dirty="0"/>
          </a:p>
          <a:p>
            <a:pPr marL="0" indent="0">
              <a:buNone/>
            </a:pPr>
            <a:endParaRPr lang="tr-TR" dirty="0"/>
          </a:p>
        </p:txBody>
      </p:sp>
    </p:spTree>
    <p:extLst>
      <p:ext uri="{BB962C8B-B14F-4D97-AF65-F5344CB8AC3E}">
        <p14:creationId xmlns:p14="http://schemas.microsoft.com/office/powerpoint/2010/main" val="987489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lstStyle/>
          <a:p>
            <a:r>
              <a:rPr lang="tr-TR" b="1" dirty="0"/>
              <a:t>DİN</a:t>
            </a:r>
            <a:endParaRPr lang="en-GB" dirty="0"/>
          </a:p>
          <a:p>
            <a:pPr marL="0" indent="0">
              <a:buNone/>
            </a:pPr>
            <a:r>
              <a:rPr lang="tr-TR" dirty="0"/>
              <a:t>İlk Romalılar, </a:t>
            </a:r>
            <a:r>
              <a:rPr lang="tr-TR" b="1" dirty="0"/>
              <a:t>Yunan Olympos tanrıları</a:t>
            </a:r>
            <a:r>
              <a:rPr lang="tr-TR" dirty="0"/>
              <a:t>nı, adlarını değiştirerek benimsemişlerdir. </a:t>
            </a:r>
            <a:r>
              <a:rPr lang="tr-TR" dirty="0" err="1"/>
              <a:t>Baştanrı</a:t>
            </a:r>
            <a:r>
              <a:rPr lang="tr-TR" dirty="0"/>
              <a:t> Zeus’un adı Jüpiter olmuştur. Savaş tanrısı </a:t>
            </a:r>
            <a:r>
              <a:rPr lang="tr-TR" dirty="0" err="1"/>
              <a:t>Ares</a:t>
            </a:r>
            <a:r>
              <a:rPr lang="tr-TR" dirty="0"/>
              <a:t> Mars adını almış ve daha da önem kazanmıştır. Tıpkı Jüpiter ve Mars gibi, tanrılar arasında bazıları daha güçlüdür: örneğin iki yüzü bulunan tanrı </a:t>
            </a:r>
            <a:r>
              <a:rPr lang="tr-TR" dirty="0" err="1"/>
              <a:t>Ianus</a:t>
            </a:r>
            <a:r>
              <a:rPr lang="tr-TR" dirty="0"/>
              <a:t>, başlangıçların ve geçişlerin tanrısıdır- şehir kapıları, ev eşikleri, ayların ve yılların başlangıçları, ona adanmıştır. </a:t>
            </a:r>
            <a:r>
              <a:rPr lang="tr-TR" dirty="0" err="1"/>
              <a:t>Vesta</a:t>
            </a:r>
            <a:r>
              <a:rPr lang="tr-TR" dirty="0"/>
              <a:t>, ocak tanrısıdır. </a:t>
            </a:r>
            <a:endParaRPr lang="en-GB" dirty="0"/>
          </a:p>
          <a:p>
            <a:pPr marL="0" indent="0">
              <a:buNone/>
            </a:pPr>
            <a:endParaRPr lang="tr-TR" dirty="0"/>
          </a:p>
        </p:txBody>
      </p:sp>
    </p:spTree>
    <p:extLst>
      <p:ext uri="{BB962C8B-B14F-4D97-AF65-F5344CB8AC3E}">
        <p14:creationId xmlns:p14="http://schemas.microsoft.com/office/powerpoint/2010/main" val="17875002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lnSpcReduction="10000"/>
          </a:bodyPr>
          <a:lstStyle/>
          <a:p>
            <a:pPr marL="0" indent="0">
              <a:buNone/>
            </a:pPr>
            <a:r>
              <a:rPr lang="tr-TR" b="1" dirty="0"/>
              <a:t>Gizli dinler ve kültler: </a:t>
            </a:r>
            <a:r>
              <a:rPr lang="tr-TR" dirty="0"/>
              <a:t>Fetihler sürdükçe, Helenistik kültür ve gizemli doğu dinleriyle kurulan ilişkiler, Romalının anlayışını değiştirir. </a:t>
            </a:r>
            <a:r>
              <a:rPr lang="tr-TR" dirty="0" err="1"/>
              <a:t>Frigyalı</a:t>
            </a:r>
            <a:r>
              <a:rPr lang="tr-TR" dirty="0"/>
              <a:t> Kibele’nin, Mısırlı </a:t>
            </a:r>
            <a:r>
              <a:rPr lang="tr-TR" dirty="0" err="1"/>
              <a:t>İsis’in</a:t>
            </a:r>
            <a:r>
              <a:rPr lang="tr-TR" dirty="0"/>
              <a:t> ya da Hindistan’dan gelerek Zerdüştlük dininde yer alan </a:t>
            </a:r>
            <a:r>
              <a:rPr lang="tr-TR" dirty="0" err="1"/>
              <a:t>Mithra’nın</a:t>
            </a:r>
            <a:r>
              <a:rPr lang="tr-TR" dirty="0"/>
              <a:t> kültünü halk yaygınlıkla benimser, çünkü bunlar eşitlikçi kültlerdir. Roma’da önemli bir Yahudi toplumu vardır, bu topluluk İmparatora sadakat yemini etmek zorunda değildir. Ancak bu cemaat daha sonra Roma’dan kovulur ve şimdiki İsrail topraklarına yerleşirler. O dönemde burası Roma’ya ait değildir. </a:t>
            </a:r>
            <a:r>
              <a:rPr lang="tr-TR" dirty="0" err="1"/>
              <a:t>Mithra</a:t>
            </a:r>
            <a:r>
              <a:rPr lang="tr-TR" dirty="0"/>
              <a:t> (</a:t>
            </a:r>
            <a:r>
              <a:rPr lang="tr-TR" dirty="0" err="1"/>
              <a:t>Mitra</a:t>
            </a:r>
            <a:r>
              <a:rPr lang="tr-TR" dirty="0"/>
              <a:t>) kültü, Hıristiyanlıkla rekabet edecek güçte bir Roma inanışıdır. </a:t>
            </a:r>
          </a:p>
        </p:txBody>
      </p:sp>
    </p:spTree>
    <p:extLst>
      <p:ext uri="{BB962C8B-B14F-4D97-AF65-F5344CB8AC3E}">
        <p14:creationId xmlns:p14="http://schemas.microsoft.com/office/powerpoint/2010/main" val="40941885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lnSpcReduction="10000"/>
          </a:bodyPr>
          <a:lstStyle/>
          <a:p>
            <a:pPr marL="0" indent="0">
              <a:buNone/>
            </a:pPr>
            <a:r>
              <a:rPr lang="tr-TR" b="1" dirty="0"/>
              <a:t>Hristiyanlık</a:t>
            </a:r>
            <a:r>
              <a:rPr lang="tr-TR" dirty="0"/>
              <a:t>, ilk iki yüzyılı boyunca geniş topluluklarca benimsenmemiştir. Bunda önce köleler arasında benimsenmesi ve Roma’nın onlara yönelik uyguladığı şiddetli bastırma politikası rol oynamıştır. Hristiyanlıkta Yunan ve Yahudi inanç öğelerine benzer öğelere çokça rastlanır. Hristiyanlık köleler arasında hızla yayılır; kölelerin nüfusu da neredeyse özgür insanların nüfusuna yaklaşmıştır. Sonunda bu yayılmayla baş edebilmek için Hristiyanlığı devlet dini olarak kabul etmek zorunda kalırlar. M.S. 381’de ise Hristiyanlık dışındaki bütün inançlar yasaklanır ve cezalandırılır.</a:t>
            </a:r>
            <a:endParaRPr lang="en-GB" dirty="0"/>
          </a:p>
          <a:p>
            <a:pPr marL="0" indent="0">
              <a:buNone/>
            </a:pPr>
            <a:endParaRPr lang="tr-TR" dirty="0"/>
          </a:p>
        </p:txBody>
      </p:sp>
    </p:spTree>
    <p:extLst>
      <p:ext uri="{BB962C8B-B14F-4D97-AF65-F5344CB8AC3E}">
        <p14:creationId xmlns:p14="http://schemas.microsoft.com/office/powerpoint/2010/main" val="10058630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fontScale="92500" lnSpcReduction="20000"/>
          </a:bodyPr>
          <a:lstStyle/>
          <a:p>
            <a:r>
              <a:rPr lang="tr-TR" b="1" dirty="0"/>
              <a:t>Yunan Kültürünün Yok Edilişi</a:t>
            </a:r>
            <a:endParaRPr lang="en-GB" dirty="0"/>
          </a:p>
          <a:p>
            <a:pPr marL="0" indent="0">
              <a:buNone/>
            </a:pPr>
            <a:r>
              <a:rPr lang="tr-TR" dirty="0"/>
              <a:t>Antik Yunan döneminde bir kent devleti olarak kurulan Roma başlangıçta Klasik Yunan kültürünü benimsemiştir. M.S. 5. yüzyıla dek bu kültürün direnebildiği söylenebilir.</a:t>
            </a:r>
            <a:endParaRPr lang="en-GB" dirty="0"/>
          </a:p>
          <a:p>
            <a:pPr marL="0" indent="0">
              <a:buNone/>
            </a:pPr>
            <a:r>
              <a:rPr lang="tr-TR" dirty="0"/>
              <a:t>6. yüzyılda Doğu Roma İmparatoru I. </a:t>
            </a:r>
            <a:r>
              <a:rPr lang="tr-TR" dirty="0" err="1"/>
              <a:t>Justinianos</a:t>
            </a:r>
            <a:r>
              <a:rPr lang="tr-TR" dirty="0"/>
              <a:t> Atina Felsefe Okulu’nu kapatır. Yerel pagan tapınaklar da piskoposlar tarafından kapatılır. Bazı tapınaklar duvar resimleri ve rölyefler sıvayla kapatılarak manastıra dönüştürülür.</a:t>
            </a:r>
            <a:endParaRPr lang="en-GB" dirty="0"/>
          </a:p>
          <a:p>
            <a:pPr marL="0" indent="0">
              <a:buNone/>
            </a:pPr>
            <a:r>
              <a:rPr lang="tr-TR" dirty="0"/>
              <a:t>900 bin civarındaki el yazmasıyla birçok yerden gelen dinsel, bilimsel ve tarihsel metinlerin toplandığı İskenderiye Kütüphanesi’ni yok eden olaylardan biri de M.S. 391 yılında Doğu Roma Valisi’nin göz yummasıyla sofu Hristiyanlar tarafından yakılmasıdır.</a:t>
            </a:r>
            <a:endParaRPr lang="en-GB" dirty="0"/>
          </a:p>
          <a:p>
            <a:pPr marL="0" indent="0">
              <a:buNone/>
            </a:pPr>
            <a:endParaRPr lang="tr-TR" dirty="0"/>
          </a:p>
        </p:txBody>
      </p:sp>
    </p:spTree>
    <p:extLst>
      <p:ext uri="{BB962C8B-B14F-4D97-AF65-F5344CB8AC3E}">
        <p14:creationId xmlns:p14="http://schemas.microsoft.com/office/powerpoint/2010/main" val="26452816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fontScale="92500" lnSpcReduction="20000"/>
          </a:bodyPr>
          <a:lstStyle/>
          <a:p>
            <a:r>
              <a:rPr lang="tr-TR" b="1" dirty="0"/>
              <a:t>BAYINDIRLIK İŞLERİ</a:t>
            </a:r>
            <a:endParaRPr lang="en-GB" dirty="0"/>
          </a:p>
          <a:p>
            <a:pPr marL="0" indent="0">
              <a:buNone/>
            </a:pPr>
            <a:r>
              <a:rPr lang="tr-TR" dirty="0"/>
              <a:t>Roma döneminde köleler kullanılarak inşa edilen yollar ve su kemerleri, bütün Avrupa’yı imar eder. Öncesindeki ve sonrasındaki hiçbir imparatorluğun yapamadığı ölçüde düzenli ve bakımlı bir yol ağı kurarlar; tamamen taş döşenmiş, arabaların ve büyük orduların gidebileceği düzeyde bir yol ağıdır bu. “Bütün yollar Roma’ya çıkar” sözü buradan gelir. Yolların güvenliğini sağlamak için belirli aralıklarla askeri karakollar kurarlar. Güçlü bir siyasal merkez ve ekonomi sayesinde gerçekleştirilen bütün bu bayındırlık faaliyetleri geniş topraklar arasındaki iletişim ve ulaşım ağını sağlayarak, Roma’nın yüzlerce yıl egemenliğini sürdürmesinde önemli rol oynar.</a:t>
            </a:r>
            <a:endParaRPr lang="en-GB" dirty="0"/>
          </a:p>
          <a:p>
            <a:pPr marL="0" indent="0">
              <a:buNone/>
            </a:pPr>
            <a:r>
              <a:rPr lang="tr-TR" dirty="0"/>
              <a:t>Uzak yerlerden suyu getirecek suyolları kurarlar. Her kente çeşmeler, hamamlar yaparlar.</a:t>
            </a:r>
            <a:endParaRPr lang="en-GB" dirty="0"/>
          </a:p>
          <a:p>
            <a:pPr marL="0" indent="0">
              <a:buNone/>
            </a:pPr>
            <a:endParaRPr lang="tr-TR" dirty="0"/>
          </a:p>
        </p:txBody>
      </p:sp>
    </p:spTree>
    <p:extLst>
      <p:ext uri="{BB962C8B-B14F-4D97-AF65-F5344CB8AC3E}">
        <p14:creationId xmlns:p14="http://schemas.microsoft.com/office/powerpoint/2010/main" val="2436489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lstStyle/>
          <a:p>
            <a:r>
              <a:rPr lang="tr-TR" b="1" dirty="0"/>
              <a:t>Hamamlar</a:t>
            </a:r>
            <a:endParaRPr lang="en-GB" dirty="0"/>
          </a:p>
          <a:p>
            <a:pPr marL="0" indent="0">
              <a:buNone/>
            </a:pPr>
            <a:r>
              <a:rPr lang="tr-TR" dirty="0"/>
              <a:t>Roma kültüründe hamamların özel bir yeri vardır. Sadece yıkanılan yerler değil, Romalıların neredeyse tüm günlerini geçirdiği eğlence mekânlarıdır. Hamam komplekslerinde yemekler yenir, müzik dinlenir, “soytarılık” diyebileceğimiz gösterilerle insanlar eğlendirilir. Aynı zamanda günlük işler de (ticaret işleri, siyasî işler) konuşulur; yönetici seçilmek isteyenler için onlara oy atacak yandaşlar buralardaki sohbetlerde ikna edilmeye çalışılır.</a:t>
            </a:r>
            <a:endParaRPr lang="en-GB" dirty="0"/>
          </a:p>
          <a:p>
            <a:pPr marL="0" indent="0">
              <a:buNone/>
            </a:pPr>
            <a:endParaRPr lang="tr-TR" dirty="0"/>
          </a:p>
        </p:txBody>
      </p:sp>
    </p:spTree>
    <p:extLst>
      <p:ext uri="{BB962C8B-B14F-4D97-AF65-F5344CB8AC3E}">
        <p14:creationId xmlns:p14="http://schemas.microsoft.com/office/powerpoint/2010/main" val="4951144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597352"/>
          </a:xfrm>
        </p:spPr>
        <p:txBody>
          <a:bodyPr>
            <a:normAutofit fontScale="85000" lnSpcReduction="20000"/>
          </a:bodyPr>
          <a:lstStyle/>
          <a:p>
            <a:r>
              <a:rPr lang="tr-TR" b="1" dirty="0"/>
              <a:t>FELSEFE</a:t>
            </a:r>
            <a:endParaRPr lang="en-GB" dirty="0"/>
          </a:p>
          <a:p>
            <a:pPr marL="0" indent="0">
              <a:buNone/>
            </a:pPr>
            <a:r>
              <a:rPr lang="tr-TR" dirty="0"/>
              <a:t>Yunan felsefesinin çeşitli akımları da çeşitli dönemlerde Roma yurttaşları arasında ilgi görmüş olsa da, kök salabilen tek akım </a:t>
            </a:r>
            <a:r>
              <a:rPr lang="tr-TR" b="1" dirty="0" err="1"/>
              <a:t>Stoacılık</a:t>
            </a:r>
            <a:r>
              <a:rPr lang="tr-TR" dirty="0"/>
              <a:t> olmuştur. Kendine hâkimiyet, ölçülülük, göreve bağlılık ve kamuya yararlı olma gibi erdemleri yücelten </a:t>
            </a:r>
            <a:r>
              <a:rPr lang="tr-TR" dirty="0" err="1"/>
              <a:t>Stoacılık</a:t>
            </a:r>
            <a:r>
              <a:rPr lang="tr-TR" dirty="0"/>
              <a:t>, Roma yurttaşları için en uygun düşünsel zemini oluşturmuştur.</a:t>
            </a:r>
            <a:endParaRPr lang="en-GB" dirty="0"/>
          </a:p>
          <a:p>
            <a:pPr marL="0" indent="0">
              <a:buNone/>
            </a:pPr>
            <a:r>
              <a:rPr lang="tr-TR" dirty="0"/>
              <a:t>Roma İmparatorluğu genişledikçe ve tüm zenginlikler Roma kentine aktıkça yaşamın amacı zevk ve gösteriş olarak algılanmaya başlar. Sözgelimi hamam sadece temizlenmek için değil, zevk için de kullanılır. Arenalarda ayda bir gladyatörleri savaştırmaktan da zevk alırlar; imparatorluğun son dönemlerinde ise bu, her gün yapılmaya başlanır. Tiyatrolar kamusal yaşama ilişkin tartışmalar açmaktan ya da erdemlerden bahsetmekten ziyade, seyirciyi eğlendiren oyunlar sergilemeye başlar.</a:t>
            </a:r>
            <a:endParaRPr lang="en-GB" dirty="0"/>
          </a:p>
          <a:p>
            <a:pPr marL="0" indent="0">
              <a:buNone/>
            </a:pPr>
            <a:r>
              <a:rPr lang="tr-TR" dirty="0"/>
              <a:t>Yunanlılar soyut ve kurgusal düşünceye eğilimliyken Romalılar pratiktir. Bu nedenle Yunan’da felsefe, Roma’da hukuk temel önemdedir.</a:t>
            </a:r>
            <a:endParaRPr lang="en-GB" dirty="0"/>
          </a:p>
          <a:p>
            <a:pPr marL="0" indent="0">
              <a:buNone/>
            </a:pPr>
            <a:endParaRPr lang="tr-TR" dirty="0"/>
          </a:p>
        </p:txBody>
      </p:sp>
    </p:spTree>
    <p:extLst>
      <p:ext uri="{BB962C8B-B14F-4D97-AF65-F5344CB8AC3E}">
        <p14:creationId xmlns:p14="http://schemas.microsoft.com/office/powerpoint/2010/main" val="314870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lstStyle/>
          <a:p>
            <a:pPr marL="0" indent="0">
              <a:buNone/>
            </a:pPr>
            <a:r>
              <a:rPr lang="tr-TR" dirty="0"/>
              <a:t>Uygarlığa geçiş sürecinde göçebe çobanların yerleşik çiftçileri fethine Roma’da da rastlarız. Neolitik yaşam biçimi süren köylülerin üzerine </a:t>
            </a:r>
            <a:r>
              <a:rPr lang="tr-TR" b="1" dirty="0"/>
              <a:t>İtalik ve Etrüsk göçebeleri</a:t>
            </a:r>
            <a:r>
              <a:rPr lang="tr-TR" dirty="0"/>
              <a:t> gelmiştir. Roma uygarlığının temelinde bu üç kültürün birleşmesi vardır. Ancak gelişme sürecinde Roma uygarlığı, Antik Yunan ve </a:t>
            </a:r>
            <a:r>
              <a:rPr lang="tr-TR" dirty="0" err="1"/>
              <a:t>Kartaca</a:t>
            </a:r>
            <a:r>
              <a:rPr lang="tr-TR" dirty="0"/>
              <a:t> uygarlığını özümseyecek ve daha ileriye taşıyacaktır. Tarihçiler Roma’yı üç döneme ayırarak inceler: </a:t>
            </a:r>
            <a:r>
              <a:rPr lang="tr-TR" b="1" dirty="0"/>
              <a:t>krallık, cumhuriyet ve imparatorluk</a:t>
            </a:r>
            <a:r>
              <a:rPr lang="tr-TR" dirty="0"/>
              <a:t> dönemleri. Genel hatlarıyla krallık döneminde İtalya’yı, cumhuriyet döneminde Akdeniz’i ele geçirdikleri söylenebilir.</a:t>
            </a:r>
            <a:endParaRPr lang="en-GB" dirty="0"/>
          </a:p>
          <a:p>
            <a:pPr marL="0" indent="0">
              <a:buNone/>
            </a:pPr>
            <a:endParaRPr lang="tr-TR" dirty="0"/>
          </a:p>
        </p:txBody>
      </p:sp>
    </p:spTree>
    <p:extLst>
      <p:ext uri="{BB962C8B-B14F-4D97-AF65-F5344CB8AC3E}">
        <p14:creationId xmlns:p14="http://schemas.microsoft.com/office/powerpoint/2010/main" val="27560890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fontScale="92500"/>
          </a:bodyPr>
          <a:lstStyle/>
          <a:p>
            <a:r>
              <a:rPr lang="tr-TR" b="1" dirty="0"/>
              <a:t>HUKUK</a:t>
            </a:r>
            <a:endParaRPr lang="en-GB" dirty="0"/>
          </a:p>
          <a:p>
            <a:pPr marL="0" indent="0">
              <a:buNone/>
            </a:pPr>
            <a:r>
              <a:rPr lang="tr-TR" dirty="0"/>
              <a:t>M.Ö. 450’de </a:t>
            </a:r>
            <a:r>
              <a:rPr lang="tr-TR" dirty="0" err="1"/>
              <a:t>pleblerin</a:t>
            </a:r>
            <a:r>
              <a:rPr lang="tr-TR" dirty="0"/>
              <a:t> isteği üzerine 12 taş levhaya yazılıp Forum’a dikilen yasalardan bu yana Roma hep Senato tarafından çıkarılan ve kamusal tartışmaya açık yasalarla yönetilmiştir. İmparatorlar bile, (gerektiğinde yasaları kendi talepleri doğrultusunda değiştirseler de) yasalara bağlı kalmışlar, imparatorluklarını yasal zemine dayandırmaya özen göstermişlerdir.</a:t>
            </a:r>
            <a:endParaRPr lang="en-GB" dirty="0"/>
          </a:p>
          <a:p>
            <a:pPr marL="0" indent="0">
              <a:buNone/>
            </a:pPr>
            <a:r>
              <a:rPr lang="tr-TR" dirty="0"/>
              <a:t>Kamu hukuku ile özel hukuk ayrımı ilk kez Roma’da yapılmıştır. Kamu hukuku Roma devletinde işlerin yürütülmesini sağlar. Özel hukuk ise kamuya ilişkin suçlarda değil, kişilere ilişkin alanlarda (kişisel şiddet eylemleri, ticaret ilişkileri vb.) etkindir.</a:t>
            </a:r>
            <a:endParaRPr lang="en-GB" dirty="0"/>
          </a:p>
          <a:p>
            <a:pPr marL="0" indent="0">
              <a:buNone/>
            </a:pPr>
            <a:endParaRPr lang="tr-TR" dirty="0"/>
          </a:p>
        </p:txBody>
      </p:sp>
    </p:spTree>
    <p:extLst>
      <p:ext uri="{BB962C8B-B14F-4D97-AF65-F5344CB8AC3E}">
        <p14:creationId xmlns:p14="http://schemas.microsoft.com/office/powerpoint/2010/main" val="4226994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a:bodyPr>
          <a:lstStyle/>
          <a:p>
            <a:r>
              <a:rPr lang="tr-TR" b="1" dirty="0"/>
              <a:t>ROMA’NIN UYGARLIĞA KATKILARI</a:t>
            </a:r>
            <a:endParaRPr lang="en-GB" dirty="0"/>
          </a:p>
          <a:p>
            <a:pPr marL="0" indent="0">
              <a:buNone/>
            </a:pPr>
            <a:r>
              <a:rPr lang="tr-TR" dirty="0"/>
              <a:t>Romalılar ele geçirdikleri bölgelerde kışlalar/garnizonlar kurmuşlardır. Günümüzdeki pek çok kentin kökeninde Roma garnizonu olmaları yatmaktadır. Geniş bir coğrafyaya yayılan Roma, uygarlığı pek çok yere götürmüştür. Yaptıkları yollar, su kemerleri ve binalar onlardan sonra da yüzyıllarca kullanılmıştır. Ayrıca Roma kentleri oldukça planlıdır. </a:t>
            </a:r>
            <a:r>
              <a:rPr lang="tr-TR" dirty="0" err="1"/>
              <a:t>Herbirinin</a:t>
            </a:r>
            <a:r>
              <a:rPr lang="tr-TR" dirty="0"/>
              <a:t> orta yerinde pazar vardır. Hepsinde Roma hamamı vardır. Kentlerde su ve kanalizasyon sistemleri göze çarpar. </a:t>
            </a:r>
            <a:endParaRPr lang="en-GB" dirty="0"/>
          </a:p>
          <a:p>
            <a:pPr marL="0" indent="0">
              <a:buNone/>
            </a:pPr>
            <a:r>
              <a:rPr lang="tr-TR" dirty="0"/>
              <a:t>Modern anlamdaki ilk orduyu onlar kurmuşlardır. </a:t>
            </a:r>
            <a:endParaRPr lang="en-GB" dirty="0"/>
          </a:p>
          <a:p>
            <a:pPr marL="0" indent="0">
              <a:buNone/>
            </a:pPr>
            <a:endParaRPr lang="tr-TR" dirty="0"/>
          </a:p>
        </p:txBody>
      </p:sp>
    </p:spTree>
    <p:extLst>
      <p:ext uri="{BB962C8B-B14F-4D97-AF65-F5344CB8AC3E}">
        <p14:creationId xmlns:p14="http://schemas.microsoft.com/office/powerpoint/2010/main" val="20072050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lnSpcReduction="10000"/>
          </a:bodyPr>
          <a:lstStyle/>
          <a:p>
            <a:pPr marL="0" indent="0">
              <a:buNone/>
            </a:pPr>
            <a:r>
              <a:rPr lang="tr-TR" dirty="0"/>
              <a:t>Antik Yunan Atina’sı nasıl doğrudan demokrasinin (asıl yönetim gücünün yurttaşlarda olması ve bu gücü seçtikleri kişilere belirli dönemler için devretmeleri) kaynağı olmuşsa, Roma da eyaletlere dayalı yönetim biçimi ve temsili demokrasinin (bir grup seçilmiş kişinin, yani senatonun içinden seçilerek gelen yöneticilerin belirli dönemlerle sınırlı olarak görev yapması) ortaya çıktığı yer olmuştur. Bu yöneticiler yeniden seçilebilmek için, çoğu zaman kendi özel malvarlıklarını kullanarak başkent Roma başta olmak üzere birçok kentin bayındırlık işlerini yapmışlar, tapınaklar inşa ettirmişlerdir.</a:t>
            </a:r>
            <a:endParaRPr lang="en-GB" dirty="0"/>
          </a:p>
          <a:p>
            <a:pPr marL="0" indent="0">
              <a:buNone/>
            </a:pPr>
            <a:endParaRPr lang="tr-TR" dirty="0"/>
          </a:p>
        </p:txBody>
      </p:sp>
    </p:spTree>
    <p:extLst>
      <p:ext uri="{BB962C8B-B14F-4D97-AF65-F5344CB8AC3E}">
        <p14:creationId xmlns:p14="http://schemas.microsoft.com/office/powerpoint/2010/main" val="1093703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lnSpcReduction="10000"/>
          </a:bodyPr>
          <a:lstStyle/>
          <a:p>
            <a:pPr marL="0" indent="0">
              <a:buNone/>
            </a:pPr>
            <a:r>
              <a:rPr lang="tr-TR" dirty="0"/>
              <a:t>(Atina kenti başta olmak üzere) Yunan ve Roma uygarlıklarında demokrasi ideal anlamıyla uygulanamasa da, her ikisi de meşruiyetlerini tanrıdan değil, yönetilen insanlardan (en azından bir kısmından) alan, geçici sürelerle görev yapan, yasalarca yönlendirilen ve yönetilen insanlarca denetlenen yöneticilerin olması gerektiği fikrinin ortaya çıkması ve yaygınlaşmasında rol oynamışlardır.</a:t>
            </a:r>
            <a:endParaRPr lang="en-GB" dirty="0"/>
          </a:p>
          <a:p>
            <a:pPr marL="0" indent="0">
              <a:buNone/>
            </a:pPr>
            <a:r>
              <a:rPr lang="tr-TR" dirty="0"/>
              <a:t>Atina nasıl bilimsel düşünce ve felsefenin beşiği sayılıyorsa, Roma da hukukun üstünlüğünün (en azından fikren) yüzyıllarca sürdürüldüğü ilk uygarlık olmuştur. Kamu hukuku ile özel hukuk ayrımını getirmiştir.</a:t>
            </a:r>
            <a:endParaRPr lang="en-GB" dirty="0"/>
          </a:p>
          <a:p>
            <a:pPr marL="0" indent="0">
              <a:buNone/>
            </a:pPr>
            <a:endParaRPr lang="tr-TR" dirty="0"/>
          </a:p>
        </p:txBody>
      </p:sp>
    </p:spTree>
    <p:extLst>
      <p:ext uri="{BB962C8B-B14F-4D97-AF65-F5344CB8AC3E}">
        <p14:creationId xmlns:p14="http://schemas.microsoft.com/office/powerpoint/2010/main" val="642273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fontScale="92500"/>
          </a:bodyPr>
          <a:lstStyle/>
          <a:p>
            <a:pPr marL="0" indent="0">
              <a:buNone/>
            </a:pPr>
            <a:r>
              <a:rPr lang="tr-TR" b="1" dirty="0"/>
              <a:t>KRALLIK DÖNEMİ   </a:t>
            </a:r>
            <a:r>
              <a:rPr lang="tr-TR" dirty="0"/>
              <a:t>(M.Ö. 753-509)</a:t>
            </a:r>
            <a:endParaRPr lang="en-GB" dirty="0"/>
          </a:p>
          <a:p>
            <a:pPr marL="0" indent="0">
              <a:buNone/>
            </a:pPr>
            <a:r>
              <a:rPr lang="tr-TR" dirty="0"/>
              <a:t>Romalılar gelişme sürecinde İtalya yarımadasındaki verimli ovaları, buralardaki köyleri ve kentleri ele geçirirler. Ayrıca denize açılan bir kapı olan </a:t>
            </a:r>
            <a:r>
              <a:rPr lang="tr-TR" dirty="0" err="1"/>
              <a:t>Ostia</a:t>
            </a:r>
            <a:r>
              <a:rPr lang="tr-TR" dirty="0"/>
              <a:t> Limanı’nı zapt ederler. Bu süreçte toplum aristokratik (sadece belirli bir soydan gelenlerin yönetme hakkının bulunduğunun varsayıldığı) bir yapı kazanır. </a:t>
            </a:r>
            <a:endParaRPr lang="en-GB" dirty="0"/>
          </a:p>
          <a:p>
            <a:pPr marL="0" indent="0">
              <a:buNone/>
            </a:pPr>
            <a:r>
              <a:rPr lang="tr-TR" dirty="0"/>
              <a:t>Egemen konumdaki Etrüsk kabilelerinin başkanlarının (savaşçı ve toprak sahibi aristokratların) oluşturduğu bir Yaşlılar Kurulu vardır. Kurulun başındaysa başkomutan konumundaki bir kral bulunur. Kral ayrıca dini otoritedir. Sihir-din karışımı ile tanrıların isteklerini yorumlar. </a:t>
            </a:r>
            <a:endParaRPr lang="en-GB" dirty="0"/>
          </a:p>
          <a:p>
            <a:pPr marL="0" indent="0">
              <a:buNone/>
            </a:pPr>
            <a:endParaRPr lang="tr-TR" dirty="0"/>
          </a:p>
        </p:txBody>
      </p:sp>
    </p:spTree>
    <p:extLst>
      <p:ext uri="{BB962C8B-B14F-4D97-AF65-F5344CB8AC3E}">
        <p14:creationId xmlns:p14="http://schemas.microsoft.com/office/powerpoint/2010/main" val="3260359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fontScale="92500" lnSpcReduction="20000"/>
          </a:bodyPr>
          <a:lstStyle/>
          <a:p>
            <a:pPr marL="0" indent="0">
              <a:buNone/>
            </a:pPr>
            <a:r>
              <a:rPr lang="tr-TR" dirty="0"/>
              <a:t>Bu dönemde büyük emekçi orduları toplanarak, dev bayındırlık projelerine girişilir. Bataklığın kurutularak yerine “Forum” kurulması, kentin çevresine surların çekilmesi, kanalizasyon ağının yapılması bunlardandır. Ayrıca kent sanat yapıtlarıyla donatılmıştır. Bunlarda Yunan sanatının etkisi göze çarpar. Ayrıca Yunan alfabesi benimsenir. </a:t>
            </a:r>
            <a:endParaRPr lang="en-GB" dirty="0"/>
          </a:p>
          <a:p>
            <a:pPr marL="0" indent="0">
              <a:buNone/>
            </a:pPr>
            <a:r>
              <a:rPr lang="tr-TR" dirty="0"/>
              <a:t>Kral </a:t>
            </a:r>
            <a:r>
              <a:rPr lang="tr-TR" dirty="0" err="1"/>
              <a:t>Servius</a:t>
            </a:r>
            <a:r>
              <a:rPr lang="tr-TR" dirty="0"/>
              <a:t> </a:t>
            </a:r>
            <a:r>
              <a:rPr lang="tr-TR" dirty="0" err="1"/>
              <a:t>Tullius</a:t>
            </a:r>
            <a:r>
              <a:rPr lang="tr-TR" dirty="0"/>
              <a:t>, demir çağının getirdiklerini kullanarak modernleşme amacıyla orduyu ağır zırhlı yayalardan oluşturmaya girişir. Kendi donanımını edinen herkes artık orduya girebilecektir. Ordudaki tekellerinin kırılması üzerine aristokratlar rahatsızlık duyarlar. Ayrıca daha fazla vergi toplayabilmek için Roma kabilelere göre değil de, yer bağına göre yüzlük (</a:t>
            </a:r>
            <a:r>
              <a:rPr lang="tr-TR" i="1" dirty="0" err="1"/>
              <a:t>centurie</a:t>
            </a:r>
            <a:r>
              <a:rPr lang="tr-TR" dirty="0"/>
              <a:t>) ailelerden oluşan birimlere bölünür. Böylece çıkar çatışması patlak verir.</a:t>
            </a:r>
            <a:endParaRPr lang="en-GB" dirty="0"/>
          </a:p>
        </p:txBody>
      </p:sp>
    </p:spTree>
    <p:extLst>
      <p:ext uri="{BB962C8B-B14F-4D97-AF65-F5344CB8AC3E}">
        <p14:creationId xmlns:p14="http://schemas.microsoft.com/office/powerpoint/2010/main" val="22415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lstStyle/>
          <a:p>
            <a:pPr marL="0" indent="0">
              <a:buNone/>
            </a:pPr>
            <a:r>
              <a:rPr lang="tr-TR" b="1" dirty="0"/>
              <a:t>CUMHURİYET DÖNEMİ   </a:t>
            </a:r>
            <a:r>
              <a:rPr lang="tr-TR" dirty="0"/>
              <a:t>(M.Ö. 509-29)</a:t>
            </a:r>
            <a:endParaRPr lang="en-GB" dirty="0"/>
          </a:p>
          <a:p>
            <a:pPr marL="0" indent="0">
              <a:buNone/>
            </a:pPr>
            <a:r>
              <a:rPr lang="tr-TR" dirty="0"/>
              <a:t>Zamanla güçlenen İtalik kökenli aristokratlar krallığa karşı M.Ö. 509’da ayaklanırlar. </a:t>
            </a:r>
            <a:r>
              <a:rPr lang="tr-TR" dirty="0" err="1"/>
              <a:t>Tullius’un</a:t>
            </a:r>
            <a:r>
              <a:rPr lang="tr-TR" dirty="0"/>
              <a:t> çalışmalarından sonra krallıktan soğumuş olan Etrüsk aristokratları da krala destek vermekten geri dururlar. Bunun üzerine krallık son bulur. Aristokratlar krallık yönetiminden çektikleri için yeni bir kral seçmeyi benimsemezler. Roma’yı birlikte yönetmeye başlarlar. Yönetimlerine “</a:t>
            </a:r>
            <a:r>
              <a:rPr lang="tr-TR" dirty="0" err="1"/>
              <a:t>res</a:t>
            </a:r>
            <a:r>
              <a:rPr lang="tr-TR" dirty="0"/>
              <a:t> </a:t>
            </a:r>
            <a:r>
              <a:rPr lang="tr-TR" dirty="0" err="1"/>
              <a:t>publica</a:t>
            </a:r>
            <a:r>
              <a:rPr lang="tr-TR" dirty="0"/>
              <a:t>” (halka ait olan) denir. “Cumhuriyet” anlamına gelen “</a:t>
            </a:r>
            <a:r>
              <a:rPr lang="tr-TR" dirty="0" err="1"/>
              <a:t>republic</a:t>
            </a:r>
            <a:r>
              <a:rPr lang="tr-TR" dirty="0"/>
              <a:t>” sözcüğü buradan gelmektedir.</a:t>
            </a:r>
            <a:endParaRPr lang="en-GB" dirty="0"/>
          </a:p>
          <a:p>
            <a:pPr marL="0" indent="0">
              <a:buNone/>
            </a:pPr>
            <a:endParaRPr lang="tr-TR" dirty="0"/>
          </a:p>
        </p:txBody>
      </p:sp>
    </p:spTree>
    <p:extLst>
      <p:ext uri="{BB962C8B-B14F-4D97-AF65-F5344CB8AC3E}">
        <p14:creationId xmlns:p14="http://schemas.microsoft.com/office/powerpoint/2010/main" val="1229180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fontScale="92500" lnSpcReduction="20000"/>
          </a:bodyPr>
          <a:lstStyle/>
          <a:p>
            <a:r>
              <a:rPr lang="tr-TR" b="1" dirty="0"/>
              <a:t>Toplumsal yapı ve yönetim</a:t>
            </a:r>
            <a:endParaRPr lang="en-GB" dirty="0"/>
          </a:p>
          <a:p>
            <a:pPr marL="0" indent="0">
              <a:buNone/>
            </a:pPr>
            <a:r>
              <a:rPr lang="tr-TR" dirty="0"/>
              <a:t>Ancak adına bakarak Roma’da halkın yönetimde olduğunu söylemek mümkün değildir. Yönetim </a:t>
            </a:r>
            <a:r>
              <a:rPr lang="tr-TR" i="1" dirty="0" err="1"/>
              <a:t>patrici</a:t>
            </a:r>
            <a:r>
              <a:rPr lang="tr-TR" i="1" dirty="0"/>
              <a:t> </a:t>
            </a:r>
            <a:r>
              <a:rPr lang="tr-TR" dirty="0"/>
              <a:t>denen toprak sahibi aristokratların elindedir ve </a:t>
            </a:r>
            <a:r>
              <a:rPr lang="tr-TR" dirty="0" err="1"/>
              <a:t>oligarşik</a:t>
            </a:r>
            <a:r>
              <a:rPr lang="tr-TR" dirty="0"/>
              <a:t> bir yapıdır. </a:t>
            </a:r>
          </a:p>
          <a:p>
            <a:pPr marL="0" indent="0">
              <a:buNone/>
            </a:pPr>
            <a:r>
              <a:rPr lang="tr-TR" dirty="0"/>
              <a:t>Yaşlılar Kurulu yerine Senato kurulmuştur. Nüfusun 10’da birini oluşturmalarına rağmen sadece </a:t>
            </a:r>
            <a:r>
              <a:rPr lang="tr-TR" i="1" dirty="0" err="1"/>
              <a:t>patrici</a:t>
            </a:r>
            <a:r>
              <a:rPr lang="tr-TR" dirty="0" err="1"/>
              <a:t>ler</a:t>
            </a:r>
            <a:r>
              <a:rPr lang="tr-TR" dirty="0"/>
              <a:t> Senato’ya girebilmektedir. </a:t>
            </a:r>
          </a:p>
          <a:p>
            <a:pPr marL="0" indent="0">
              <a:buNone/>
            </a:pPr>
            <a:r>
              <a:rPr lang="tr-TR" dirty="0"/>
              <a:t>Aristokrat olmayan, hiçbir soyla ya da kabileyle ilişkisi olmayan insanlardan oluşan </a:t>
            </a:r>
            <a:r>
              <a:rPr lang="tr-TR" i="1" dirty="0" err="1"/>
              <a:t>pleb</a:t>
            </a:r>
            <a:r>
              <a:rPr lang="tr-TR" dirty="0" err="1"/>
              <a:t>ler</a:t>
            </a:r>
            <a:r>
              <a:rPr lang="tr-TR" dirty="0"/>
              <a:t> siyasal haklardan yoksun, yönetilen kesimdir ama ileride onlar da hak sahibi olacaktır. </a:t>
            </a:r>
            <a:r>
              <a:rPr lang="tr-TR" dirty="0" err="1"/>
              <a:t>Plebler</a:t>
            </a:r>
            <a:r>
              <a:rPr lang="tr-TR" dirty="0"/>
              <a:t> mülk edinebilmektedirler.</a:t>
            </a:r>
            <a:r>
              <a:rPr lang="tr-TR" i="1" dirty="0"/>
              <a:t> </a:t>
            </a:r>
            <a:endParaRPr lang="en-GB" dirty="0"/>
          </a:p>
          <a:p>
            <a:pPr marL="0" indent="0">
              <a:buNone/>
            </a:pPr>
            <a:r>
              <a:rPr lang="tr-TR" i="1" dirty="0" err="1"/>
              <a:t>Patrici</a:t>
            </a:r>
            <a:r>
              <a:rPr lang="tr-TR" dirty="0" err="1"/>
              <a:t>ler</a:t>
            </a:r>
            <a:r>
              <a:rPr lang="tr-TR" dirty="0"/>
              <a:t> (soylular) ve </a:t>
            </a:r>
            <a:r>
              <a:rPr lang="tr-TR" i="1" dirty="0" err="1"/>
              <a:t>pleb</a:t>
            </a:r>
            <a:r>
              <a:rPr lang="tr-TR" dirty="0" err="1"/>
              <a:t>ler</a:t>
            </a:r>
            <a:r>
              <a:rPr lang="tr-TR" dirty="0"/>
              <a:t> (halk) dışında Roma’da kente sonradan gelmiş ve hakları bulunmayan insanlardan oluşan </a:t>
            </a:r>
            <a:r>
              <a:rPr lang="tr-TR" i="1" dirty="0" err="1"/>
              <a:t>clientes</a:t>
            </a:r>
            <a:r>
              <a:rPr lang="tr-TR" i="1" dirty="0"/>
              <a:t> </a:t>
            </a:r>
            <a:r>
              <a:rPr lang="tr-TR" dirty="0"/>
              <a:t>kesimi vardır.</a:t>
            </a:r>
            <a:endParaRPr lang="en-GB" dirty="0"/>
          </a:p>
          <a:p>
            <a:pPr marL="0" indent="0">
              <a:buNone/>
            </a:pPr>
            <a:endParaRPr lang="tr-TR" dirty="0"/>
          </a:p>
        </p:txBody>
      </p:sp>
    </p:spTree>
    <p:extLst>
      <p:ext uri="{BB962C8B-B14F-4D97-AF65-F5344CB8AC3E}">
        <p14:creationId xmlns:p14="http://schemas.microsoft.com/office/powerpoint/2010/main" val="260264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lstStyle/>
          <a:p>
            <a:pPr marL="0" indent="0">
              <a:buNone/>
            </a:pPr>
            <a:r>
              <a:rPr lang="tr-TR" b="1" dirty="0"/>
              <a:t>Köleliğin Yaygınlığı: </a:t>
            </a:r>
            <a:r>
              <a:rPr lang="tr-TR" dirty="0"/>
              <a:t>Bunun dışında köleler toplumdaki önemli bir diğer gruptur. Krallık zamanında kölelerin sayısı sınırlıdır. Ancak Cumhuriyet döneminde bu sayı çok artar. Çünkü fetihler ve piyasa ekonomisi çok hızlı gelişmektedir. Köleler “</a:t>
            </a:r>
            <a:r>
              <a:rPr lang="tr-TR" dirty="0" err="1"/>
              <a:t>latifundiya</a:t>
            </a:r>
            <a:r>
              <a:rPr lang="tr-TR" dirty="0"/>
              <a:t>” denen piyasaya yönelik (ağırlıkla zeytin ve üzüm) üretim yapan büyük çiftliklerde çalıştırılır. Roma toplumunda köleler bir maldır, araçtır. Köleler, tarımsal üretim yanında arenada, yol yapımında, maden kuyularında da çalıştırılır.</a:t>
            </a:r>
          </a:p>
        </p:txBody>
      </p:sp>
    </p:spTree>
    <p:extLst>
      <p:ext uri="{BB962C8B-B14F-4D97-AF65-F5344CB8AC3E}">
        <p14:creationId xmlns:p14="http://schemas.microsoft.com/office/powerpoint/2010/main" val="3317288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895D242-6049-4D0E-A786-6E55E92E69D9}"/>
              </a:ext>
            </a:extLst>
          </p:cNvPr>
          <p:cNvSpPr>
            <a:spLocks noGrp="1"/>
          </p:cNvSpPr>
          <p:nvPr>
            <p:ph idx="1"/>
          </p:nvPr>
        </p:nvSpPr>
        <p:spPr>
          <a:xfrm>
            <a:off x="107504" y="260648"/>
            <a:ext cx="8579296" cy="6408712"/>
          </a:xfrm>
        </p:spPr>
        <p:txBody>
          <a:bodyPr>
            <a:normAutofit fontScale="92500" lnSpcReduction="10000"/>
          </a:bodyPr>
          <a:lstStyle/>
          <a:p>
            <a:pPr marL="0" indent="0">
              <a:buNone/>
            </a:pPr>
            <a:r>
              <a:rPr lang="tr-TR" b="1" i="1" dirty="0" err="1"/>
              <a:t>Patrici-Pleb</a:t>
            </a:r>
            <a:r>
              <a:rPr lang="tr-TR" b="1" i="1" dirty="0"/>
              <a:t> </a:t>
            </a:r>
            <a:r>
              <a:rPr lang="tr-TR" b="1" dirty="0"/>
              <a:t>Çatışması: </a:t>
            </a:r>
            <a:r>
              <a:rPr lang="tr-TR" dirty="0"/>
              <a:t>Cumhuriyet döneminde sınıf çatışması </a:t>
            </a:r>
            <a:r>
              <a:rPr lang="tr-TR" i="1" dirty="0" err="1"/>
              <a:t>patrici</a:t>
            </a:r>
            <a:r>
              <a:rPr lang="tr-TR" dirty="0" err="1"/>
              <a:t>ler</a:t>
            </a:r>
            <a:r>
              <a:rPr lang="tr-TR" dirty="0"/>
              <a:t> ve </a:t>
            </a:r>
            <a:r>
              <a:rPr lang="tr-TR" i="1" dirty="0" err="1"/>
              <a:t>pleb</a:t>
            </a:r>
            <a:r>
              <a:rPr lang="tr-TR" dirty="0" err="1"/>
              <a:t>ler</a:t>
            </a:r>
            <a:r>
              <a:rPr lang="tr-TR" dirty="0"/>
              <a:t> arasında yaşanır. Piyasa ekonomisi içinde güçlenen, kentte üretim yapan </a:t>
            </a:r>
            <a:r>
              <a:rPr lang="tr-TR" i="1" dirty="0" err="1"/>
              <a:t>pleb</a:t>
            </a:r>
            <a:r>
              <a:rPr lang="tr-TR" dirty="0" err="1"/>
              <a:t>lere</a:t>
            </a:r>
            <a:r>
              <a:rPr lang="tr-TR" dirty="0"/>
              <a:t> bazı haklar tanınır. Ancak sayıları ve zenginlikleri artan </a:t>
            </a:r>
            <a:r>
              <a:rPr lang="tr-TR" i="1" dirty="0" err="1"/>
              <a:t>pleb</a:t>
            </a:r>
            <a:r>
              <a:rPr lang="tr-TR" dirty="0" err="1"/>
              <a:t>ler</a:t>
            </a:r>
            <a:r>
              <a:rPr lang="tr-TR" dirty="0"/>
              <a:t> güçlerinin farkına vararak daha fazlasını isterler. Öncelikle </a:t>
            </a:r>
            <a:r>
              <a:rPr lang="tr-TR" i="1" dirty="0" err="1"/>
              <a:t>patrici</a:t>
            </a:r>
            <a:r>
              <a:rPr lang="tr-TR" dirty="0" err="1"/>
              <a:t>lerin</a:t>
            </a:r>
            <a:r>
              <a:rPr lang="tr-TR" dirty="0"/>
              <a:t> Senato’suna karşılık bir </a:t>
            </a:r>
            <a:r>
              <a:rPr lang="tr-TR" dirty="0" err="1"/>
              <a:t>Pleb</a:t>
            </a:r>
            <a:r>
              <a:rPr lang="tr-TR" dirty="0"/>
              <a:t> Kurultayı oluştururlar. Bu kurultay vasıtasıyla eşitlik için hak talep ederler. </a:t>
            </a:r>
            <a:r>
              <a:rPr lang="tr-TR" dirty="0" err="1"/>
              <a:t>Red</a:t>
            </a:r>
            <a:r>
              <a:rPr lang="tr-TR" dirty="0"/>
              <a:t> yanıtı alınca M.Ö. 494’te toplanıp, Roma dışında bir yerde kendi toplumlarını kurmak üzere yola düşerler. Bunun üzerine kendilerine borçlarının bağışlanacağı sözü verilir. Borç köleliğine düşenler özgür bırakılır. Seçtikleri </a:t>
            </a:r>
            <a:r>
              <a:rPr lang="tr-TR" i="1" dirty="0"/>
              <a:t>tribün </a:t>
            </a:r>
            <a:r>
              <a:rPr lang="tr-TR" dirty="0"/>
              <a:t>denen kamu görevlileri vasıtasıyla</a:t>
            </a:r>
            <a:r>
              <a:rPr lang="tr-TR" i="1" dirty="0"/>
              <a:t> </a:t>
            </a:r>
            <a:r>
              <a:rPr lang="tr-TR" i="1" dirty="0" err="1"/>
              <a:t>pleb</a:t>
            </a:r>
            <a:r>
              <a:rPr lang="tr-TR" dirty="0" err="1"/>
              <a:t>lere</a:t>
            </a:r>
            <a:r>
              <a:rPr lang="tr-TR" dirty="0"/>
              <a:t> yönetime katılma imkânı tanınır. </a:t>
            </a:r>
            <a:endParaRPr lang="en-GB" dirty="0"/>
          </a:p>
          <a:p>
            <a:pPr marL="0" indent="0">
              <a:buNone/>
            </a:pPr>
            <a:endParaRPr lang="tr-TR" dirty="0"/>
          </a:p>
        </p:txBody>
      </p:sp>
    </p:spTree>
    <p:extLst>
      <p:ext uri="{BB962C8B-B14F-4D97-AF65-F5344CB8AC3E}">
        <p14:creationId xmlns:p14="http://schemas.microsoft.com/office/powerpoint/2010/main" val="305732263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2990</Words>
  <Application>Microsoft Office PowerPoint</Application>
  <PresentationFormat>Ekran Gösterisi (4:3)</PresentationFormat>
  <Paragraphs>72</Paragraphs>
  <Slides>33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33</vt:i4>
      </vt:variant>
    </vt:vector>
  </HeadingPairs>
  <TitlesOfParts>
    <vt:vector size="37" baseType="lpstr">
      <vt:lpstr>Arial</vt:lpstr>
      <vt:lpstr>Calibri</vt:lpstr>
      <vt:lpstr>Times New Roman</vt:lpstr>
      <vt:lpstr>Ofis Teması</vt:lpstr>
      <vt:lpstr>KONU 8  ROMA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8  ROMA</dc:title>
  <dc:creator>Nilüfer Pınar KILIÇ</dc:creator>
  <cp:lastModifiedBy>Author</cp:lastModifiedBy>
  <cp:revision>3</cp:revision>
  <dcterms:created xsi:type="dcterms:W3CDTF">2019-09-16T12:56:17Z</dcterms:created>
  <dcterms:modified xsi:type="dcterms:W3CDTF">2019-09-25T10:34:43Z</dcterms:modified>
</cp:coreProperties>
</file>