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93F4-4317-4F19-B007-A99BA82877F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3965-6870-4EBC-ADD1-968C437FF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2245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93F4-4317-4F19-B007-A99BA82877F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3965-6870-4EBC-ADD1-968C437FF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5532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93F4-4317-4F19-B007-A99BA82877F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3965-6870-4EBC-ADD1-968C437FF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22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93F4-4317-4F19-B007-A99BA82877F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3965-6870-4EBC-ADD1-968C437FF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3967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93F4-4317-4F19-B007-A99BA82877F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3965-6870-4EBC-ADD1-968C437FF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2243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93F4-4317-4F19-B007-A99BA82877F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3965-6870-4EBC-ADD1-968C437FF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9629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93F4-4317-4F19-B007-A99BA82877F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3965-6870-4EBC-ADD1-968C437FF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117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93F4-4317-4F19-B007-A99BA82877F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3965-6870-4EBC-ADD1-968C437FF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050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93F4-4317-4F19-B007-A99BA82877F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3965-6870-4EBC-ADD1-968C437FF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863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93F4-4317-4F19-B007-A99BA82877F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3965-6870-4EBC-ADD1-968C437FF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0859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93F4-4317-4F19-B007-A99BA82877F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3965-6870-4EBC-ADD1-968C437FF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071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C93F4-4317-4F19-B007-A99BA82877F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A3965-6870-4EBC-ADD1-968C437FF7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9918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altLang="tr-TR" dirty="0" smtClean="0"/>
              <a:t>ÜST TOPRAK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2721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sz="2000" dirty="0" err="1"/>
              <a:t>pH</a:t>
            </a:r>
            <a:r>
              <a:rPr lang="tr-TR" altLang="tr-TR" sz="2000" dirty="0"/>
              <a:t>&gt;7,5</a:t>
            </a:r>
          </a:p>
          <a:p>
            <a:pPr>
              <a:lnSpc>
                <a:spcPct val="90000"/>
              </a:lnSpc>
            </a:pPr>
            <a:r>
              <a:rPr lang="tr-TR" altLang="tr-TR" sz="2000" dirty="0"/>
              <a:t>Yüksek toprak </a:t>
            </a:r>
            <a:r>
              <a:rPr lang="tr-TR" altLang="tr-TR" sz="2000" dirty="0" err="1"/>
              <a:t>pH’sını</a:t>
            </a:r>
            <a:r>
              <a:rPr lang="tr-TR" altLang="tr-TR" sz="2000" dirty="0"/>
              <a:t> düşürmek için kükürt önerilen yegane elementtir.</a:t>
            </a:r>
          </a:p>
          <a:p>
            <a:pPr>
              <a:lnSpc>
                <a:spcPct val="90000"/>
              </a:lnSpc>
            </a:pPr>
            <a:r>
              <a:rPr lang="tr-TR" altLang="tr-TR" sz="2000" dirty="0"/>
              <a:t>Park bahçe alanları gibi oturmaya müsait alanlara kükürt eklemek ekonomik seçenek değildir.</a:t>
            </a:r>
          </a:p>
          <a:p>
            <a:pPr>
              <a:lnSpc>
                <a:spcPct val="90000"/>
              </a:lnSpc>
            </a:pPr>
            <a:r>
              <a:rPr lang="tr-TR" altLang="tr-TR" sz="2000" dirty="0"/>
              <a:t>Yüksek </a:t>
            </a:r>
            <a:r>
              <a:rPr lang="tr-TR" altLang="tr-TR" sz="2000" dirty="0" err="1"/>
              <a:t>pH’yı</a:t>
            </a:r>
            <a:r>
              <a:rPr lang="tr-TR" altLang="tr-TR" sz="2000" dirty="0"/>
              <a:t> dengelemek için yıllık azot, fosfor ve potasyum gübrelemesini %25 artırmak daha makbuldür.</a:t>
            </a:r>
          </a:p>
        </p:txBody>
      </p:sp>
    </p:spTree>
    <p:extLst>
      <p:ext uri="{BB962C8B-B14F-4D97-AF65-F5344CB8AC3E}">
        <p14:creationId xmlns:p14="http://schemas.microsoft.com/office/powerpoint/2010/main" val="4083645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Toprak derinliğini minimum 15-20 cm, yapmak için üst toprak eklenebilir. </a:t>
            </a:r>
          </a:p>
          <a:p>
            <a:r>
              <a:rPr lang="tr-TR" altLang="tr-TR" dirty="0" smtClean="0"/>
              <a:t>Eğer üst toprak eklemeyi seçerseniz, sadece toprağı eski toprağın üstüne sermeyin. Bu katlı bir toprak profili meydan getirebilir, buda suyun toprakta hareketini veya bitkilerin toprağın derinliklerine  girmesini güçleştirir.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4714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Üst toprak var olan toprağa karıştırılmalıdır. Toprak eklerken, toprağın </a:t>
            </a:r>
            <a:r>
              <a:rPr lang="tr-TR" altLang="tr-TR" dirty="0" err="1"/>
              <a:t>tınlı</a:t>
            </a:r>
            <a:r>
              <a:rPr lang="tr-TR" altLang="tr-TR" dirty="0"/>
              <a:t> karakterde olmasına dikkat edin, ayrıca, taşlardan, herbisit kalıntılarından,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9889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Yabancı ot tohumlarından, topalak tohumlarından</a:t>
            </a:r>
          </a:p>
          <a:p>
            <a:r>
              <a:rPr lang="tr-TR" altLang="tr-TR" dirty="0"/>
              <a:t>köpek dişi ayrığı gibi </a:t>
            </a:r>
            <a:r>
              <a:rPr lang="tr-TR" altLang="tr-TR" dirty="0" err="1"/>
              <a:t>yayılıcı</a:t>
            </a:r>
            <a:r>
              <a:rPr lang="tr-TR" altLang="tr-TR" dirty="0"/>
              <a:t> çimlerin </a:t>
            </a:r>
            <a:r>
              <a:rPr lang="tr-TR" altLang="tr-TR" dirty="0" err="1"/>
              <a:t>rizomlarından</a:t>
            </a:r>
            <a:r>
              <a:rPr lang="tr-TR" altLang="tr-TR" dirty="0"/>
              <a:t>, veya diğer çöplerden ari olmalıdır.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1893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Toprak </a:t>
            </a:r>
            <a:r>
              <a:rPr lang="tr-TR" altLang="tr-TR" dirty="0" err="1" smtClean="0"/>
              <a:t>pH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İdeal toprak asitlik derecesi  5.5 - 7.0 arasındadır. </a:t>
            </a:r>
            <a:r>
              <a:rPr lang="tr-TR" altLang="tr-TR" dirty="0" err="1"/>
              <a:t>pH</a:t>
            </a:r>
            <a:r>
              <a:rPr lang="tr-TR" altLang="tr-TR" dirty="0"/>
              <a:t> </a:t>
            </a:r>
            <a:r>
              <a:rPr lang="tr-TR" altLang="tr-TR" dirty="0" err="1"/>
              <a:t>sı</a:t>
            </a:r>
            <a:r>
              <a:rPr lang="tr-TR" altLang="tr-TR" dirty="0"/>
              <a:t> of 5.5 veya daha aşağı olan topraklar çok asidiktir. </a:t>
            </a:r>
          </a:p>
          <a:p>
            <a:r>
              <a:rPr lang="tr-TR" altLang="tr-TR" dirty="0"/>
              <a:t>Toprak  </a:t>
            </a:r>
            <a:r>
              <a:rPr lang="tr-TR" altLang="tr-TR" dirty="0" err="1"/>
              <a:t>pH</a:t>
            </a:r>
            <a:r>
              <a:rPr lang="tr-TR" altLang="tr-TR" dirty="0"/>
              <a:t> </a:t>
            </a:r>
            <a:r>
              <a:rPr lang="tr-TR" altLang="tr-TR" dirty="0" err="1"/>
              <a:t>sını</a:t>
            </a:r>
            <a:r>
              <a:rPr lang="tr-TR" altLang="tr-TR" dirty="0"/>
              <a:t> yükseltmek için kireç eklenmesi gerekir. </a:t>
            </a:r>
          </a:p>
          <a:p>
            <a:r>
              <a:rPr lang="tr-TR" altLang="tr-TR" dirty="0" err="1"/>
              <a:t>pH</a:t>
            </a:r>
            <a:r>
              <a:rPr lang="tr-TR" altLang="tr-TR" dirty="0"/>
              <a:t> </a:t>
            </a:r>
            <a:r>
              <a:rPr lang="tr-TR" altLang="tr-TR" dirty="0" err="1"/>
              <a:t>sı</a:t>
            </a:r>
            <a:r>
              <a:rPr lang="tr-TR" altLang="tr-TR" dirty="0"/>
              <a:t> 7.0 veya daha yukarı olan topraklar çok alkali veya bazik olup, saf kükürt ile düzeltilebilir. </a:t>
            </a:r>
          </a:p>
          <a:p>
            <a:r>
              <a:rPr lang="tr-TR" altLang="tr-TR" dirty="0"/>
              <a:t>Profesyonel bir toprak analizi ne tür bir toprak düzenleyiciye gerek duyduğunuz </a:t>
            </a:r>
            <a:r>
              <a:rPr lang="tr-TR" altLang="tr-TR" dirty="0" smtClean="0"/>
              <a:t>belirlenebilir.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8164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Test Raporu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Genellikler raporda aşağıdaki bilgiler yer alır</a:t>
            </a:r>
          </a:p>
          <a:p>
            <a:r>
              <a:rPr lang="tr-TR" altLang="tr-TR" dirty="0"/>
              <a:t>Toprak </a:t>
            </a:r>
            <a:r>
              <a:rPr lang="tr-TR" altLang="tr-TR" dirty="0" err="1"/>
              <a:t>pH</a:t>
            </a:r>
            <a:endParaRPr lang="tr-TR" altLang="tr-TR" dirty="0"/>
          </a:p>
          <a:p>
            <a:r>
              <a:rPr lang="tr-TR" altLang="tr-TR" dirty="0"/>
              <a:t>Fosfor (P)</a:t>
            </a:r>
          </a:p>
          <a:p>
            <a:r>
              <a:rPr lang="tr-TR" altLang="tr-TR" dirty="0"/>
              <a:t>Potasyum (K)</a:t>
            </a:r>
          </a:p>
          <a:p>
            <a:r>
              <a:rPr lang="tr-TR" altLang="tr-TR" dirty="0"/>
              <a:t>Kalsiyum (</a:t>
            </a:r>
            <a:r>
              <a:rPr lang="tr-TR" altLang="tr-TR" dirty="0" err="1"/>
              <a:t>Ca</a:t>
            </a:r>
            <a:r>
              <a:rPr lang="tr-TR" altLang="tr-TR" dirty="0"/>
              <a:t>) ve magnezyum (Mg)</a:t>
            </a:r>
          </a:p>
          <a:p>
            <a:r>
              <a:rPr lang="tr-TR" altLang="tr-TR" dirty="0"/>
              <a:t>Katyon değişim kapasitesi (CEC)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7314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Toprak pH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3048000"/>
            <a:ext cx="8001000" cy="3048000"/>
          </a:xfrm>
        </p:spPr>
        <p:txBody>
          <a:bodyPr/>
          <a:lstStyle/>
          <a:p>
            <a:endParaRPr lang="tr-TR" altLang="tr-TR"/>
          </a:p>
          <a:p>
            <a:endParaRPr lang="tr-TR" altLang="tr-TR"/>
          </a:p>
          <a:p>
            <a:r>
              <a:rPr lang="tr-TR" altLang="tr-TR"/>
              <a:t>Toprak pH’sı toprağın asidik, alkali veya nötr olduğunu gösterir.</a:t>
            </a:r>
          </a:p>
          <a:p>
            <a:r>
              <a:rPr lang="tr-TR" altLang="tr-TR"/>
              <a:t>Topraktaki besin maddelerinin bitkiye yarayışlılığı ağırlıkla toprak pH’sına bağlıdır.</a:t>
            </a:r>
          </a:p>
        </p:txBody>
      </p:sp>
      <p:sp>
        <p:nvSpPr>
          <p:cNvPr id="134148" name="Line 4"/>
          <p:cNvSpPr>
            <a:spLocks noChangeShapeType="1"/>
          </p:cNvSpPr>
          <p:nvPr/>
        </p:nvSpPr>
        <p:spPr bwMode="auto">
          <a:xfrm>
            <a:off x="3352800" y="2590800"/>
            <a:ext cx="64008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134149" name="Line 5"/>
          <p:cNvSpPr>
            <a:spLocks noChangeShapeType="1"/>
          </p:cNvSpPr>
          <p:nvPr/>
        </p:nvSpPr>
        <p:spPr bwMode="auto">
          <a:xfrm>
            <a:off x="3352800" y="2514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134150" name="Line 6"/>
          <p:cNvSpPr>
            <a:spLocks noChangeShapeType="1"/>
          </p:cNvSpPr>
          <p:nvPr/>
        </p:nvSpPr>
        <p:spPr bwMode="auto">
          <a:xfrm>
            <a:off x="6553200" y="2438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134151" name="Line 7"/>
          <p:cNvSpPr>
            <a:spLocks noChangeShapeType="1"/>
          </p:cNvSpPr>
          <p:nvPr/>
        </p:nvSpPr>
        <p:spPr bwMode="auto">
          <a:xfrm>
            <a:off x="9753600" y="2438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134152" name="Line 8"/>
          <p:cNvSpPr>
            <a:spLocks noChangeShapeType="1"/>
          </p:cNvSpPr>
          <p:nvPr/>
        </p:nvSpPr>
        <p:spPr bwMode="auto">
          <a:xfrm>
            <a:off x="3352800" y="2438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134153" name="Text Box 9"/>
          <p:cNvSpPr txBox="1">
            <a:spLocks noChangeArrowheads="1"/>
          </p:cNvSpPr>
          <p:nvPr/>
        </p:nvSpPr>
        <p:spPr bwMode="auto">
          <a:xfrm>
            <a:off x="2819400" y="2667000"/>
            <a:ext cx="7315200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tr-TR" altLang="tr-TR" dirty="0"/>
              <a:t>    0                                        7                                      1 4</a:t>
            </a:r>
          </a:p>
          <a:p>
            <a:pPr algn="l">
              <a:spcBef>
                <a:spcPct val="50000"/>
              </a:spcBef>
            </a:pPr>
            <a:r>
              <a:rPr lang="tr-TR" altLang="tr-TR" dirty="0"/>
              <a:t>Asidik                               Nötr                                   Bazik</a:t>
            </a:r>
          </a:p>
        </p:txBody>
      </p:sp>
    </p:spTree>
    <p:extLst>
      <p:ext uri="{BB962C8B-B14F-4D97-AF65-F5344CB8AC3E}">
        <p14:creationId xmlns:p14="http://schemas.microsoft.com/office/powerpoint/2010/main" val="125909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 smtClean="0"/>
              <a:t>pH</a:t>
            </a:r>
            <a:r>
              <a:rPr lang="tr-TR" altLang="tr-TR" dirty="0" smtClean="0"/>
              <a:t>&lt;6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400" dirty="0" smtClean="0"/>
              <a:t>Toprak testlerinde önermedikçe kireçleme yapmayın kural şu olmalıdır.</a:t>
            </a:r>
          </a:p>
          <a:p>
            <a:r>
              <a:rPr lang="tr-TR" altLang="tr-TR" sz="2400" dirty="0" smtClean="0"/>
              <a:t>92,9 m</a:t>
            </a:r>
            <a:r>
              <a:rPr lang="tr-TR" altLang="tr-TR" sz="2400" baseline="30000" dirty="0" smtClean="0"/>
              <a:t>2</a:t>
            </a:r>
            <a:r>
              <a:rPr lang="tr-TR" altLang="tr-TR" sz="2400" dirty="0" smtClean="0"/>
              <a:t> ye 45 kg’dan fazla olmasın</a:t>
            </a:r>
          </a:p>
          <a:p>
            <a:r>
              <a:rPr lang="tr-TR" altLang="tr-TR" sz="2400" dirty="0" smtClean="0"/>
              <a:t>Kireç taşı veya </a:t>
            </a:r>
            <a:r>
              <a:rPr lang="tr-TR" altLang="tr-TR" sz="2400" dirty="0" err="1" smtClean="0"/>
              <a:t>dolomitik</a:t>
            </a:r>
            <a:r>
              <a:rPr lang="tr-TR" altLang="tr-TR" sz="2400" dirty="0" smtClean="0"/>
              <a:t> kireç taşı kullanın</a:t>
            </a:r>
          </a:p>
          <a:p>
            <a:pPr lvl="1"/>
            <a:r>
              <a:rPr lang="tr-TR" altLang="tr-TR" sz="2000" dirty="0" smtClean="0"/>
              <a:t>İnşaat kireci kullanmayın yoksa yakar</a:t>
            </a:r>
          </a:p>
          <a:p>
            <a:pPr lvl="1"/>
            <a:r>
              <a:rPr lang="tr-TR" altLang="tr-TR" sz="2000" dirty="0" smtClean="0"/>
              <a:t>Havalandırma </a:t>
            </a:r>
          </a:p>
          <a:p>
            <a:r>
              <a:rPr lang="tr-TR" altLang="tr-TR" sz="2400" dirty="0" smtClean="0"/>
              <a:t>Normal tarımsal kireç yavaş aktive olur o nedenle </a:t>
            </a:r>
            <a:r>
              <a:rPr lang="tr-TR" altLang="tr-TR" sz="2400" dirty="0" err="1" smtClean="0"/>
              <a:t>pH</a:t>
            </a:r>
            <a:r>
              <a:rPr lang="tr-TR" altLang="tr-TR" sz="2400" dirty="0" smtClean="0"/>
              <a:t> değişimi zaman alır. Test 3 yılda tekrarlanarak </a:t>
            </a:r>
            <a:r>
              <a:rPr lang="tr-TR" altLang="tr-TR" sz="2400" dirty="0" err="1" smtClean="0"/>
              <a:t>pH</a:t>
            </a:r>
            <a:r>
              <a:rPr lang="tr-TR" altLang="tr-TR" sz="2400" dirty="0" smtClean="0"/>
              <a:t> seviyesi kontrol edilir.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5506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400" dirty="0" err="1"/>
              <a:t>pH</a:t>
            </a:r>
            <a:r>
              <a:rPr lang="tr-TR" altLang="tr-TR" sz="2400" dirty="0"/>
              <a:t>=6-7,5</a:t>
            </a:r>
          </a:p>
          <a:p>
            <a:r>
              <a:rPr lang="tr-TR" altLang="tr-TR" sz="2400" dirty="0"/>
              <a:t>Çim alanların büyümesi için optimum aralık olup, herhangi bir müdahale gerekmez</a:t>
            </a:r>
          </a:p>
        </p:txBody>
      </p:sp>
    </p:spTree>
    <p:extLst>
      <p:ext uri="{BB962C8B-B14F-4D97-AF65-F5344CB8AC3E}">
        <p14:creationId xmlns:p14="http://schemas.microsoft.com/office/powerpoint/2010/main" val="1847446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324</Words>
  <Application>Microsoft Office PowerPoint</Application>
  <PresentationFormat>Geniş ekran</PresentationFormat>
  <Paragraphs>38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Toprak pH</vt:lpstr>
      <vt:lpstr>Test Raporu</vt:lpstr>
      <vt:lpstr>Toprak pH</vt:lpstr>
      <vt:lpstr>pH&lt;6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Selin GEDİK</dc:creator>
  <cp:lastModifiedBy>Selin GEDİK</cp:lastModifiedBy>
  <cp:revision>1</cp:revision>
  <dcterms:created xsi:type="dcterms:W3CDTF">2020-01-23T11:26:07Z</dcterms:created>
  <dcterms:modified xsi:type="dcterms:W3CDTF">2020-01-23T11:28:43Z</dcterms:modified>
</cp:coreProperties>
</file>