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6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7963-01DF-4884-A5F6-39596BAE95E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22221DC-B6B7-41B8-90F5-F1C9925E15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5062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7963-01DF-4884-A5F6-39596BAE95E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22221DC-B6B7-41B8-90F5-F1C9925E15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1278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7963-01DF-4884-A5F6-39596BAE95E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22221DC-B6B7-41B8-90F5-F1C9925E151B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374752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7963-01DF-4884-A5F6-39596BAE95E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22221DC-B6B7-41B8-90F5-F1C9925E15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14652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7963-01DF-4884-A5F6-39596BAE95E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22221DC-B6B7-41B8-90F5-F1C9925E151B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318196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7963-01DF-4884-A5F6-39596BAE95E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22221DC-B6B7-41B8-90F5-F1C9925E15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7098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7963-01DF-4884-A5F6-39596BAE95E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221DC-B6B7-41B8-90F5-F1C9925E15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31678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7963-01DF-4884-A5F6-39596BAE95E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221DC-B6B7-41B8-90F5-F1C9925E15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7853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7963-01DF-4884-A5F6-39596BAE95E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221DC-B6B7-41B8-90F5-F1C9925E15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1796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7963-01DF-4884-A5F6-39596BAE95E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22221DC-B6B7-41B8-90F5-F1C9925E15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2644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7963-01DF-4884-A5F6-39596BAE95E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22221DC-B6B7-41B8-90F5-F1C9925E15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7926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7963-01DF-4884-A5F6-39596BAE95E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22221DC-B6B7-41B8-90F5-F1C9925E15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1400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7963-01DF-4884-A5F6-39596BAE95E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221DC-B6B7-41B8-90F5-F1C9925E15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3237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7963-01DF-4884-A5F6-39596BAE95E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221DC-B6B7-41B8-90F5-F1C9925E15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9785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7963-01DF-4884-A5F6-39596BAE95E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221DC-B6B7-41B8-90F5-F1C9925E15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2100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7963-01DF-4884-A5F6-39596BAE95E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22221DC-B6B7-41B8-90F5-F1C9925E15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5683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47963-01DF-4884-A5F6-39596BAE95E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22221DC-B6B7-41B8-90F5-F1C9925E15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7208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18CE320-7171-4908-84FB-2FCC1EA913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3987" y="1046527"/>
            <a:ext cx="8915399" cy="2262781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HİN 134 VEDİK EDEBİYAT</a:t>
            </a:r>
            <a:br>
              <a:rPr lang="tr-TR" sz="2800" dirty="0"/>
            </a:br>
            <a:br>
              <a:rPr lang="tr-TR" sz="2800" dirty="0"/>
            </a:br>
            <a:r>
              <a:rPr lang="tr-TR" sz="18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6. HAFTA</a:t>
            </a:r>
            <a:br>
              <a:rPr lang="tr-TR" sz="18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</a:br>
            <a:br>
              <a:rPr lang="tr-TR" sz="18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</a:br>
            <a:r>
              <a:rPr lang="tr-TR" sz="18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RİGVEDA İLAHİLERİ</a:t>
            </a:r>
            <a:endParaRPr lang="tr-TR" sz="24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C467C86-3F83-4C9B-BFFA-06AB64E5B7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4328719"/>
            <a:ext cx="8542978" cy="1574944"/>
          </a:xfrm>
        </p:spPr>
        <p:txBody>
          <a:bodyPr>
            <a:normAutofit fontScale="85000" lnSpcReduction="20000"/>
          </a:bodyPr>
          <a:lstStyle/>
          <a:p>
            <a:pPr algn="r"/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Prof. Dr. H. Derya Can</a:t>
            </a:r>
          </a:p>
          <a:p>
            <a:pPr algn="r"/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Hindoloji Anabilim Dalı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48699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6348875-3418-40E6-BD74-34A1390A5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8877" y="624110"/>
            <a:ext cx="6677637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RİGVEDA İLAHİLERİ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A532404-A12C-47AD-BF29-C094C4EAED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7600" y="2133600"/>
            <a:ext cx="6618914" cy="377762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sz="1600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3. Ey </a:t>
            </a:r>
            <a:r>
              <a:rPr lang="tr-TR" sz="1600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İndu</a:t>
            </a:r>
            <a:r>
              <a:rPr lang="tr-TR" sz="1600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, </a:t>
            </a:r>
            <a:r>
              <a:rPr lang="tr-TR" sz="1600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İndra</a:t>
            </a:r>
            <a:r>
              <a:rPr lang="tr-TR" sz="1600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 ve </a:t>
            </a:r>
            <a:r>
              <a:rPr lang="tr-TR" sz="1600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Agni</a:t>
            </a:r>
            <a:r>
              <a:rPr lang="tr-TR" sz="1600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, öğleden sonra </a:t>
            </a:r>
            <a:r>
              <a:rPr lang="tr-TR" sz="1600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Dasyuları</a:t>
            </a:r>
            <a:r>
              <a:rPr lang="tr-TR" sz="1600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 vurup bitirdiler. Evlere zorbaca el koymak isteyen binlercesini oklarıyla vurup öldürdüler.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sz="1600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4. Ey </a:t>
            </a:r>
            <a:r>
              <a:rPr lang="tr-TR" sz="1600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İndra</a:t>
            </a:r>
            <a:r>
              <a:rPr lang="tr-TR" sz="1600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, bizden aşağı olan </a:t>
            </a:r>
            <a:r>
              <a:rPr lang="tr-TR" sz="1600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Dasyuları</a:t>
            </a:r>
            <a:r>
              <a:rPr lang="tr-TR" sz="1600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, alçak kabileleri vurup öldürdün. Onları sürdün, düşmanı ölüme gönderdin, ölüm saçan silahlarınla büyük öç aldın.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sz="1600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5. Ey kahraman </a:t>
            </a:r>
            <a:r>
              <a:rPr lang="tr-TR" sz="1600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İndra</a:t>
            </a:r>
            <a:r>
              <a:rPr lang="tr-TR" sz="1600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 ve Soma, siz sığırları ve atları boşandırdınız. Ahırın taştan kapısını parçaladınız ve içindekileri özgür bıraktırdınız.</a:t>
            </a:r>
          </a:p>
        </p:txBody>
      </p:sp>
    </p:spTree>
    <p:extLst>
      <p:ext uri="{BB962C8B-B14F-4D97-AF65-F5344CB8AC3E}">
        <p14:creationId xmlns:p14="http://schemas.microsoft.com/office/powerpoint/2010/main" val="2316989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86D1B85-E64E-4A89-B6E2-B67E3C5B9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4102" y="649277"/>
            <a:ext cx="6820250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RİGVEDA İLAHİLERİ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346B786-A632-416B-826D-3B0AECD39D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28900" y="1384300"/>
            <a:ext cx="8075451" cy="452692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Kitap (XXII)</a:t>
            </a:r>
          </a:p>
          <a:p>
            <a:pPr marL="0" indent="0" algn="ctr"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İNDRA</a:t>
            </a:r>
          </a:p>
          <a:p>
            <a:pPr algn="ctr">
              <a:lnSpc>
                <a:spcPct val="150000"/>
              </a:lnSpc>
              <a:buAutoNum type="arabicPeriod"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Büyük ve güçlü tanrı,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Trikadrukalar’da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 yemekle harmanlanmış içkiden içti.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Vishnu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 ile birlikte, sıkılmış Soma’yı kana kana içti. Bu onu ve büyük işlerini daha da büyük hale getirdi. Öyle ki tanrı tanrıya, gerçek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İndu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 gerçek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İndra’ya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 katılsın.</a:t>
            </a:r>
          </a:p>
          <a:p>
            <a:pPr algn="ctr">
              <a:lnSpc>
                <a:spcPct val="150000"/>
              </a:lnSpc>
              <a:buAutoNum type="arabicPeriod"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Krivi’yi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 yendiği savaşta parıl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parıldı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. Azametiyle yeri ve göğü doldurdu ve gücünü artırdı. Yuttuğu sunağı biriyle, kalanını da bir başkasıyla paylaşır. Öyle ki tanrı tanrıya, gerçek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İndu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 gerçek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İndra’ya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 katılsın. </a:t>
            </a:r>
          </a:p>
        </p:txBody>
      </p:sp>
    </p:spTree>
    <p:extLst>
      <p:ext uri="{BB962C8B-B14F-4D97-AF65-F5344CB8AC3E}">
        <p14:creationId xmlns:p14="http://schemas.microsoft.com/office/powerpoint/2010/main" val="2772687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1F2946B-1E33-4645-B067-3D6BBB88B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83434" y="624110"/>
            <a:ext cx="6694417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RİGVEDA İLAHİLERİ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20D71CF-C3C8-4F43-B4E2-7EA2C184F7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83435" y="2133600"/>
            <a:ext cx="6694416" cy="377762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endParaRPr lang="tr-TR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tr-TR" sz="1600" b="1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3. </a:t>
            </a:r>
            <a:r>
              <a:rPr lang="tr-TR" sz="1600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Bilgelik</a:t>
            </a:r>
            <a:r>
              <a:rPr lang="tr-TR" sz="1600" b="1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tr-TR" sz="1600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ve gücü birleştirerek daha büyük oldun; kahramanca işlerinle kötülüğe boyun eğdirdin, sen hızlı hareket eden. Sana dua edene sağlık ve saadet ver. Öyle ki tanrı tanrıya, gerçek </a:t>
            </a:r>
            <a:r>
              <a:rPr lang="tr-TR" sz="1600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İndu</a:t>
            </a:r>
            <a:r>
              <a:rPr lang="tr-TR" sz="1600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 gerçek </a:t>
            </a:r>
            <a:r>
              <a:rPr lang="tr-TR" sz="1600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İndra’ya</a:t>
            </a:r>
            <a:r>
              <a:rPr lang="tr-TR" sz="1600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 katılsın.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sz="1600" b="1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4.</a:t>
            </a:r>
            <a:r>
              <a:rPr lang="tr-TR" sz="1600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 Ey savaş dansçısı </a:t>
            </a:r>
            <a:r>
              <a:rPr lang="tr-TR" sz="1600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İndra</a:t>
            </a:r>
            <a:r>
              <a:rPr lang="tr-TR" sz="1600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, bu senin ilk ve en eski kahramanlık işin göğe kadar anlatılmaya layıktır. Tanrının gücünden gönderdiğin güçle nehirleri serbest bıraktırdın. O tanrısızları gücüyle bastırır, o yüz gücün efendisidir; bizim için güç ve yiyecek bul.</a:t>
            </a:r>
          </a:p>
        </p:txBody>
      </p:sp>
    </p:spTree>
    <p:extLst>
      <p:ext uri="{BB962C8B-B14F-4D97-AF65-F5344CB8AC3E}">
        <p14:creationId xmlns:p14="http://schemas.microsoft.com/office/powerpoint/2010/main" val="821974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354B1C9-B0C0-45D1-97D3-0230214D8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8876" y="624110"/>
            <a:ext cx="6702806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RİGVEDA İLAHİLERİ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F450937-DDBE-4FCA-9ABB-0E0EE41F82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8876" y="2133600"/>
            <a:ext cx="6702805" cy="377762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V. Kitap (XIV)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AGNİ</a:t>
            </a:r>
          </a:p>
          <a:p>
            <a:pPr algn="ctr">
              <a:lnSpc>
                <a:spcPct val="150000"/>
              </a:lnSpc>
              <a:buAutoNum type="arabicPeriod"/>
            </a:pPr>
            <a:r>
              <a:rPr lang="tr-TR" sz="1600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Tutuşturulmuş ölümsüz </a:t>
            </a:r>
            <a:r>
              <a:rPr lang="tr-TR" sz="1600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Agni</a:t>
            </a:r>
            <a:r>
              <a:rPr lang="tr-TR" sz="1600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, dua şarkılarımızla uyan. Sunumuzu tanrılara o taşısın.</a:t>
            </a:r>
          </a:p>
          <a:p>
            <a:pPr algn="ctr">
              <a:lnSpc>
                <a:spcPct val="150000"/>
              </a:lnSpc>
              <a:buAutoNum type="arabicPeriod"/>
            </a:pPr>
            <a:r>
              <a:rPr lang="tr-TR" sz="1600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Ölümlü insanlar büyük dinsel törenlerle, insanların kurban törenlerinin en iyisiyle ölümsüz olanı överler.</a:t>
            </a:r>
          </a:p>
          <a:p>
            <a:pPr algn="ctr">
              <a:lnSpc>
                <a:spcPct val="150000"/>
              </a:lnSpc>
              <a:buAutoNum type="arabicPeriod"/>
            </a:pPr>
            <a:r>
              <a:rPr lang="tr-TR" sz="1600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Kepçeyle yağ damlattığımız </a:t>
            </a:r>
            <a:r>
              <a:rPr lang="tr-TR" sz="1600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Agni’ye</a:t>
            </a:r>
            <a:r>
              <a:rPr lang="tr-TR" sz="1600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 övgüler sunalım; o hediyeleri göğe taşıyandır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396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E070B9B-322F-4E76-A323-EA81C660D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09938" y="1082179"/>
            <a:ext cx="5716208" cy="982211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RİGVEDA İLAHİLERİ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3F0BCFA-9B4E-4255-85B9-93BA49E05E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3101" y="2133600"/>
            <a:ext cx="6249798" cy="3777622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endParaRPr lang="tr-TR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4</a:t>
            </a:r>
            <a:r>
              <a:rPr lang="tr-TR" sz="1600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. Doğduğunda </a:t>
            </a:r>
            <a:r>
              <a:rPr lang="tr-TR" sz="1600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Agni</a:t>
            </a:r>
            <a:r>
              <a:rPr lang="tr-TR" sz="1600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 şeffaftır, karanlığı ve </a:t>
            </a:r>
            <a:r>
              <a:rPr lang="tr-TR" sz="1600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Dasyuları</a:t>
            </a:r>
            <a:r>
              <a:rPr lang="tr-TR" sz="1600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 yok ederken parlaktır. Sığırları, su akıntılarını ve güneşi o bulmuştur.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sz="1600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5. Sırtı yağla ovulmuş bilge kişi, tapınılmaya layık </a:t>
            </a:r>
            <a:r>
              <a:rPr lang="tr-TR" sz="1600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Agni’ye</a:t>
            </a:r>
            <a:r>
              <a:rPr lang="tr-TR" sz="1600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 hizmet etsin. Ona yaklaşayım ki sesimi duysun.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sz="1600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6.  Tüm insanlığın tanrısı </a:t>
            </a:r>
            <a:r>
              <a:rPr lang="tr-TR" sz="1600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Agni’yi</a:t>
            </a:r>
            <a:r>
              <a:rPr lang="tr-TR" sz="1600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 yağla, dua ilahileriyle, bağlılık ve yakarışla çok yükseklere çıkardılar</a:t>
            </a:r>
            <a:r>
              <a:rPr lang="tr-TR" sz="1600" dirty="0"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429243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A996A6C-FB6B-4C3C-9867-011C8AC95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5988" y="624110"/>
            <a:ext cx="6182687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RİGVEDA İLAHİLERİ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E921E1E-C98D-4C50-A0DF-B8982FABD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5989" y="2133600"/>
            <a:ext cx="6182686" cy="3777622"/>
          </a:xfrm>
        </p:spPr>
        <p:txBody>
          <a:bodyPr>
            <a:normAutofit fontScale="925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X. Kitap (CXXIX)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Yaratılış</a:t>
            </a:r>
          </a:p>
          <a:p>
            <a:pPr algn="ctr">
              <a:lnSpc>
                <a:spcPct val="150000"/>
              </a:lnSpc>
              <a:buAutoNum type="arabicPeriod"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Başlangıçta ne yokluk ne de varlık vardı. Ne bir hava ne de bir gök vardı ötede. O neyi kapsadı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Nerede, kimin korumasında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O anlaşılmaz derin şey su muydu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ctr">
              <a:lnSpc>
                <a:spcPct val="150000"/>
              </a:lnSpc>
              <a:buAutoNum type="arabicPeriod"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Başlangıçta ne ölümsüzlük vardı ne de ölüm. Ne gündüz belliydi ne de gece. Rüzgarsız kendi gücüyle soludu o. Orada ondan başka bir şey yoktu.</a:t>
            </a:r>
          </a:p>
        </p:txBody>
      </p:sp>
    </p:spTree>
    <p:extLst>
      <p:ext uri="{BB962C8B-B14F-4D97-AF65-F5344CB8AC3E}">
        <p14:creationId xmlns:p14="http://schemas.microsoft.com/office/powerpoint/2010/main" val="32564114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353B581-D978-4588-BB87-F8AF310E0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8268" y="624110"/>
            <a:ext cx="6199464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RİGVEDA İLAHİLERİ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9883021-B203-417C-99B1-67570AAEE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58268" y="2133600"/>
            <a:ext cx="6199464" cy="3777622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3. Başlangıçta karanlıkla saklanmıştı karanlık. Suydu bu bütün görülmeyen. Var olmaya başlarken boşlukla doldu o. Sıcağın kuvvetiyle tek olan doğdu.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4. Başlangıçta istek ortay çıktı; aklın ilk tohumu odur. Varlığın yokluğa bağlı olduğunu, kalplerine bakarak anladı ermişler.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5. Bunların ipleri yayıldı ki iki yana, aşağıda mı yoksa yukarıda mı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Doğurtanlar orada, güçler orada; güç aşağıda etki yukarıda.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00909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7502435-62A9-46FD-9865-08F982A18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6264" y="624110"/>
            <a:ext cx="6778306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RİGVEDA İLAHİLERİ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4DD7E0-8DE7-4E2E-B54B-411F7E1935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6264" y="2133600"/>
            <a:ext cx="6719582" cy="3777622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1600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6. Kim bilebilir kim açıklar yaratılışın nereden geldiğini? Tanrılar yaratılıştan sonra geldiler; öyleye kim bilebilir var oluşu?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sz="1600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	7. Nereden doğdu bu yaratılış? Varlığın en uzak gökteki 	gözcüsü; bunu o mu yaptı acaba? Sadece o bilir, hatta belki o da bilmez.</a:t>
            </a:r>
          </a:p>
        </p:txBody>
      </p:sp>
    </p:spTree>
    <p:extLst>
      <p:ext uri="{BB962C8B-B14F-4D97-AF65-F5344CB8AC3E}">
        <p14:creationId xmlns:p14="http://schemas.microsoft.com/office/powerpoint/2010/main" val="5345669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9925615-9AC2-4D71-A36A-86F7B5CE7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91824" y="624110"/>
            <a:ext cx="6467912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RİGVEDA İLAHİLERİ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FB314B-72D8-4E1E-AE59-3104A5E416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0600" y="1905000"/>
            <a:ext cx="6729136" cy="400622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IV. Kitap (XXVIII)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İndra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-Soma</a:t>
            </a:r>
          </a:p>
          <a:p>
            <a:pPr algn="ctr">
              <a:lnSpc>
                <a:spcPct val="150000"/>
              </a:lnSpc>
              <a:buAutoNum type="arabicPeriod"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Ey Soma. Seninle arkadaşlık kuran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İndra’nın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 yardımıyla insanlar için su akıt. Ahi’yi öldürdükten sonra, engelleyen kaynaklarını açarak, Sapta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Sindhu’yu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 akıttı o.</a:t>
            </a:r>
          </a:p>
          <a:p>
            <a:pPr algn="ctr">
              <a:lnSpc>
                <a:spcPct val="150000"/>
              </a:lnSpc>
              <a:buAutoNum type="arabicPeriod"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Ey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İndu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. Seninle arkadaşlık kuran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İndra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, güçlü bir şekilde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Surya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 tekerleğini aşağı doğru iteledi. Büyük baskıyla tüm yaşamı destekleyen o, göğün tepesinde yuvarlandı.</a:t>
            </a:r>
          </a:p>
          <a:p>
            <a:pPr marL="0" indent="0" algn="ctr">
              <a:lnSpc>
                <a:spcPct val="150000"/>
              </a:lnSpc>
              <a:buNone/>
            </a:pP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0820973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77</TotalTime>
  <Words>665</Words>
  <Application>Microsoft Office PowerPoint</Application>
  <PresentationFormat>Geniş ekran</PresentationFormat>
  <Paragraphs>49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Arial</vt:lpstr>
      <vt:lpstr>Century Gothic</vt:lpstr>
      <vt:lpstr>Comic Sans MS</vt:lpstr>
      <vt:lpstr>Times New Roman</vt:lpstr>
      <vt:lpstr>Wingdings 3</vt:lpstr>
      <vt:lpstr>Duman</vt:lpstr>
      <vt:lpstr>HİN 134 VEDİK EDEBİYAT  6. HAFTA  RİGVEDA İLAHİLERİ</vt:lpstr>
      <vt:lpstr>RİGVEDA İLAHİLERİ</vt:lpstr>
      <vt:lpstr>RİGVEDA İLAHİLERİ</vt:lpstr>
      <vt:lpstr>RİGVEDA İLAHİLERİ</vt:lpstr>
      <vt:lpstr>RİGVEDA İLAHİLERİ</vt:lpstr>
      <vt:lpstr>RİGVEDA İLAHİLERİ</vt:lpstr>
      <vt:lpstr>RİGVEDA İLAHİLERİ</vt:lpstr>
      <vt:lpstr>RİGVEDA İLAHİLERİ</vt:lpstr>
      <vt:lpstr>RİGVEDA İLAHİLERİ</vt:lpstr>
      <vt:lpstr>RİGVEDA İLAHİLERİ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134 VEDİK EDEBİYAT  6. HAFTA  RİGVEDA İLAHİLERİ</dc:title>
  <dc:creator>Casper</dc:creator>
  <cp:lastModifiedBy>Casper</cp:lastModifiedBy>
  <cp:revision>16</cp:revision>
  <dcterms:created xsi:type="dcterms:W3CDTF">2020-05-03T18:40:04Z</dcterms:created>
  <dcterms:modified xsi:type="dcterms:W3CDTF">2020-05-05T12:35:45Z</dcterms:modified>
</cp:coreProperties>
</file>