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0"/>
  </p:notesMasterIdLst>
  <p:handoutMasterIdLst>
    <p:handoutMasterId r:id="rId11"/>
  </p:handoutMasterIdLst>
  <p:sldIdLst>
    <p:sldId id="465" r:id="rId2"/>
    <p:sldId id="466" r:id="rId3"/>
    <p:sldId id="468" r:id="rId4"/>
    <p:sldId id="471" r:id="rId5"/>
    <p:sldId id="472" r:id="rId6"/>
    <p:sldId id="462" r:id="rId7"/>
    <p:sldId id="469" r:id="rId8"/>
    <p:sldId id="470" r:id="rId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42" autoAdjust="0"/>
    <p:restoredTop sz="94660"/>
  </p:normalViewPr>
  <p:slideViewPr>
    <p:cSldViewPr snapToGrid="0" snapToObjects="1">
      <p:cViewPr varScale="1">
        <p:scale>
          <a:sx n="84" d="100"/>
          <a:sy n="84" d="100"/>
        </p:scale>
        <p:origin x="133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20.11.2019</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20.11.2019</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3699358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8235606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509670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8526312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7489687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4812460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9783737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01667414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05506703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63523302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38161200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13849185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97010039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8" name="Footer Placeholder 7"/>
          <p:cNvSpPr>
            <a:spLocks noGrp="1"/>
          </p:cNvSpPr>
          <p:nvPr>
            <p:ph type="ftr" sz="quarter" idx="11"/>
          </p:nvPr>
        </p:nvSpPr>
        <p:spPr/>
        <p:txBody>
          <a:bodyPr/>
          <a:lstStyle/>
          <a:p>
            <a:endParaRPr lang="en-US" dirty="0">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95164089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9624030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3" name="Footer Placeholder 2"/>
          <p:cNvSpPr>
            <a:spLocks noGrp="1"/>
          </p:cNvSpPr>
          <p:nvPr>
            <p:ph type="ftr" sz="quarter" idx="11"/>
          </p:nvPr>
        </p:nvSpPr>
        <p:spPr/>
        <p:txBody>
          <a:bodyPr/>
          <a:lstStyle/>
          <a:p>
            <a:endParaRPr lang="en-US" dirty="0">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418271270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411650868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6" name="Footer Placeholder 5"/>
          <p:cNvSpPr>
            <a:spLocks noGrp="1"/>
          </p:cNvSpPr>
          <p:nvPr>
            <p:ph type="ftr" sz="quarter" idx="11"/>
          </p:nvPr>
        </p:nvSpPr>
        <p:spPr>
          <a:xfrm>
            <a:off x="533400" y="6172200"/>
            <a:ext cx="5811724" cy="365125"/>
          </a:xfrm>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95238576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bg2">
                <a:shade val="96000"/>
                <a:satMod val="120000"/>
                <a:lumMod val="90000"/>
              </a:schemeClr>
            </a:gs>
          </a:gsLst>
          <a:lin ang="162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1909345-DEE0-4B07-8E32-441AC9DA095E}" type="datetime1">
              <a:rPr lang="en-US" smtClean="0">
                <a:solidFill>
                  <a:srgbClr val="895D1D"/>
                </a:solidFill>
              </a:rPr>
              <a:pPr/>
              <a:t>11/20/2019</a:t>
            </a:fld>
            <a:endParaRPr lang="en-US" dirty="0">
              <a:solidFill>
                <a:srgbClr val="895D1D"/>
              </a:solidFill>
            </a:endParaRP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07268846"/>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 id="2147483857"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80728"/>
            <a:ext cx="9042400" cy="2807575"/>
          </a:xfrm>
        </p:spPr>
        <p:txBody>
          <a:bodyPr anchor="t">
            <a:normAutofit/>
          </a:bodyPr>
          <a:lstStyle/>
          <a:p>
            <a:pPr algn="r">
              <a:spcAft>
                <a:spcPts val="1200"/>
              </a:spcAft>
            </a:pPr>
            <a:r>
              <a:rPr lang="tr-TR" sz="2200" b="1" dirty="0" smtClean="0">
                <a:effectLst/>
              </a:rPr>
              <a:t/>
            </a:r>
            <a:br>
              <a:rPr lang="tr-TR" sz="2200" b="1" dirty="0" smtClean="0">
                <a:effectLst/>
              </a:rPr>
            </a:br>
            <a:r>
              <a:rPr lang="tr-TR" sz="6400" b="1" dirty="0" smtClean="0">
                <a:solidFill>
                  <a:schemeClr val="bg1"/>
                </a:solidFill>
                <a:effectLst/>
              </a:rPr>
              <a:t>Tefsir IV</a:t>
            </a:r>
            <a:br>
              <a:rPr lang="tr-TR" sz="6400" b="1" dirty="0" smtClean="0">
                <a:solidFill>
                  <a:schemeClr val="bg1"/>
                </a:solidFill>
                <a:effectLst/>
              </a:rPr>
            </a:br>
            <a:r>
              <a:rPr lang="tr-TR" sz="3200" b="1" dirty="0" smtClean="0">
                <a:solidFill>
                  <a:schemeClr val="bg1"/>
                </a:solidFill>
                <a:effectLst/>
              </a:rPr>
              <a:t>(İlahiyat Fakültesi  4. Sınıf)</a:t>
            </a:r>
            <a:endParaRPr lang="en-US" sz="6400" b="1" i="1" dirty="0">
              <a:solidFill>
                <a:schemeClr val="bg1"/>
              </a:solidFill>
            </a:endParaRPr>
          </a:p>
        </p:txBody>
      </p:sp>
      <p:sp>
        <p:nvSpPr>
          <p:cNvPr id="3" name="Subtitle 2"/>
          <p:cNvSpPr>
            <a:spLocks noGrp="1"/>
          </p:cNvSpPr>
          <p:nvPr>
            <p:ph type="subTitle" idx="1"/>
          </p:nvPr>
        </p:nvSpPr>
        <p:spPr>
          <a:xfrm>
            <a:off x="228600" y="3767862"/>
            <a:ext cx="8724900" cy="2671038"/>
          </a:xfrm>
        </p:spPr>
        <p:txBody>
          <a:bodyPr>
            <a:normAutofit/>
          </a:bodyPr>
          <a:lstStyle/>
          <a:p>
            <a:pPr algn="r"/>
            <a:endParaRPr lang="tr-TR" sz="4200" dirty="0" smtClean="0">
              <a:solidFill>
                <a:schemeClr val="bg1"/>
              </a:solidFill>
              <a:effectLst/>
            </a:endParaRPr>
          </a:p>
          <a:p>
            <a:pPr algn="r"/>
            <a:r>
              <a:rPr lang="tr-TR" sz="2500" b="1" dirty="0" smtClean="0">
                <a:solidFill>
                  <a:schemeClr val="bg1"/>
                </a:solidFill>
              </a:rPr>
              <a:t>Arş. Gör. </a:t>
            </a:r>
            <a:r>
              <a:rPr lang="tr-TR" sz="2500" b="1" dirty="0" smtClean="0">
                <a:solidFill>
                  <a:schemeClr val="bg1"/>
                </a:solidFill>
                <a:effectLst/>
              </a:rPr>
              <a:t>Dr</a:t>
            </a:r>
            <a:r>
              <a:rPr lang="tr-TR" sz="2500" b="1" dirty="0">
                <a:solidFill>
                  <a:schemeClr val="bg1"/>
                </a:solidFill>
                <a:effectLst/>
              </a:rPr>
              <a:t>. </a:t>
            </a:r>
            <a:r>
              <a:rPr lang="tr-TR" sz="2500" b="1" dirty="0" smtClean="0">
                <a:solidFill>
                  <a:schemeClr val="bg1"/>
                </a:solidFill>
                <a:effectLst/>
              </a:rPr>
              <a:t>HASAN YÜCEL</a:t>
            </a:r>
          </a:p>
          <a:p>
            <a:pPr algn="r"/>
            <a:endParaRPr lang="tr-TR" sz="1500" b="1" dirty="0" smtClean="0">
              <a:solidFill>
                <a:schemeClr val="bg1"/>
              </a:solidFill>
              <a:effectLst/>
            </a:endParaRPr>
          </a:p>
          <a:p>
            <a:pPr algn="r"/>
            <a:r>
              <a:rPr lang="tr-TR" sz="2000" b="1" dirty="0" smtClean="0">
                <a:solidFill>
                  <a:schemeClr val="bg1"/>
                </a:solidFill>
                <a:effectLst/>
              </a:rPr>
              <a:t>2019-2020 Güz Dönemi</a:t>
            </a:r>
          </a:p>
        </p:txBody>
      </p:sp>
    </p:spTree>
    <p:extLst>
      <p:ext uri="{BB962C8B-B14F-4D97-AF65-F5344CB8AC3E}">
        <p14:creationId xmlns:p14="http://schemas.microsoft.com/office/powerpoint/2010/main" val="1200214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24150"/>
            <a:ext cx="8648700" cy="1152128"/>
          </a:xfrm>
        </p:spPr>
        <p:txBody>
          <a:bodyPr>
            <a:normAutofit/>
          </a:bodyPr>
          <a:lstStyle/>
          <a:p>
            <a:pPr lvl="0" algn="ctr">
              <a:spcBef>
                <a:spcPct val="20000"/>
              </a:spcBef>
              <a:spcAft>
                <a:spcPts val="600"/>
              </a:spcAft>
            </a:pPr>
            <a:r>
              <a:rPr lang="tr-TR" sz="5000" b="1" cap="none" dirty="0" smtClean="0">
                <a:ln>
                  <a:noFill/>
                </a:ln>
                <a:solidFill>
                  <a:schemeClr val="bg1"/>
                </a:solidFill>
                <a:ea typeface="+mn-ea"/>
                <a:cs typeface="+mn-cs"/>
              </a:rPr>
              <a:t>en-Nisâ’4/10-19</a:t>
            </a:r>
            <a:endParaRPr lang="tr-TR" sz="4000" b="1" dirty="0">
              <a:solidFill>
                <a:schemeClr val="bg1"/>
              </a:solidFill>
            </a:endParaRPr>
          </a:p>
        </p:txBody>
      </p:sp>
    </p:spTree>
    <p:extLst>
      <p:ext uri="{BB962C8B-B14F-4D97-AF65-F5344CB8AC3E}">
        <p14:creationId xmlns:p14="http://schemas.microsoft.com/office/powerpoint/2010/main" val="2526428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3400" y="365760"/>
            <a:ext cx="6402468" cy="597746"/>
          </a:xfrm>
        </p:spPr>
        <p:txBody>
          <a:bodyPr/>
          <a:lstStyle/>
          <a:p>
            <a:r>
              <a:rPr lang="tr-TR" dirty="0" smtClean="0">
                <a:solidFill>
                  <a:schemeClr val="bg1"/>
                </a:solidFill>
              </a:rPr>
              <a:t>Sureyi Takdim</a:t>
            </a:r>
            <a:endParaRPr lang="tr-TR" dirty="0">
              <a:solidFill>
                <a:schemeClr val="bg1"/>
              </a:solidFill>
            </a:endParaRPr>
          </a:p>
        </p:txBody>
      </p:sp>
      <p:sp>
        <p:nvSpPr>
          <p:cNvPr id="3" name="Metin Yer Tutucusu 2"/>
          <p:cNvSpPr>
            <a:spLocks noGrp="1"/>
          </p:cNvSpPr>
          <p:nvPr>
            <p:ph type="body" idx="1"/>
          </p:nvPr>
        </p:nvSpPr>
        <p:spPr>
          <a:xfrm>
            <a:off x="533400" y="1268730"/>
            <a:ext cx="8530590" cy="5589269"/>
          </a:xfrm>
        </p:spPr>
        <p:txBody>
          <a:bodyPr>
            <a:normAutofit/>
          </a:bodyPr>
          <a:lstStyle/>
          <a:p>
            <a:r>
              <a:rPr lang="tr-TR" dirty="0" smtClean="0">
                <a:solidFill>
                  <a:schemeClr val="bg1"/>
                </a:solidFill>
              </a:rPr>
              <a:t>Hicretten sonra 5-10 </a:t>
            </a:r>
            <a:r>
              <a:rPr lang="tr-TR" dirty="0" smtClean="0">
                <a:solidFill>
                  <a:schemeClr val="bg1"/>
                </a:solidFill>
              </a:rPr>
              <a:t>yılları arasında inmiştir.</a:t>
            </a:r>
          </a:p>
          <a:p>
            <a:r>
              <a:rPr lang="tr-TR" dirty="0" smtClean="0">
                <a:solidFill>
                  <a:schemeClr val="bg1"/>
                </a:solidFill>
              </a:rPr>
              <a:t>Medine Dönemi, </a:t>
            </a:r>
            <a:r>
              <a:rPr lang="tr-TR" dirty="0" err="1" smtClean="0">
                <a:solidFill>
                  <a:schemeClr val="bg1"/>
                </a:solidFill>
              </a:rPr>
              <a:t>Uhud</a:t>
            </a:r>
            <a:r>
              <a:rPr lang="tr-TR" dirty="0" smtClean="0">
                <a:solidFill>
                  <a:schemeClr val="bg1"/>
                </a:solidFill>
              </a:rPr>
              <a:t> savaşının ardından.</a:t>
            </a:r>
          </a:p>
          <a:p>
            <a:r>
              <a:rPr lang="tr-TR" dirty="0" smtClean="0">
                <a:solidFill>
                  <a:schemeClr val="bg1"/>
                </a:solidFill>
              </a:rPr>
              <a:t>Parça parça uzun bir süreçte inmiştir.</a:t>
            </a:r>
          </a:p>
          <a:p>
            <a:r>
              <a:rPr lang="tr-TR" dirty="0" smtClean="0">
                <a:solidFill>
                  <a:schemeClr val="bg1"/>
                </a:solidFill>
              </a:rPr>
              <a:t>Son ayetinin en son </a:t>
            </a:r>
            <a:r>
              <a:rPr lang="tr-TR" dirty="0" err="1" smtClean="0">
                <a:solidFill>
                  <a:schemeClr val="bg1"/>
                </a:solidFill>
              </a:rPr>
              <a:t>vahyedilen</a:t>
            </a:r>
            <a:r>
              <a:rPr lang="tr-TR" dirty="0" smtClean="0">
                <a:solidFill>
                  <a:schemeClr val="bg1"/>
                </a:solidFill>
              </a:rPr>
              <a:t> ayet olduğuna dair bir rivayet vardır. (</a:t>
            </a:r>
            <a:r>
              <a:rPr lang="tr-TR" dirty="0" err="1" smtClean="0">
                <a:solidFill>
                  <a:schemeClr val="bg1"/>
                </a:solidFill>
              </a:rPr>
              <a:t>Buhârî</a:t>
            </a:r>
            <a:r>
              <a:rPr lang="tr-TR" dirty="0" smtClean="0">
                <a:solidFill>
                  <a:schemeClr val="bg1"/>
                </a:solidFill>
              </a:rPr>
              <a:t>, </a:t>
            </a:r>
            <a:r>
              <a:rPr lang="tr-TR" dirty="0" err="1" smtClean="0">
                <a:solidFill>
                  <a:schemeClr val="bg1"/>
                </a:solidFill>
              </a:rPr>
              <a:t>Ferâiz</a:t>
            </a:r>
            <a:r>
              <a:rPr lang="tr-TR" dirty="0" smtClean="0">
                <a:solidFill>
                  <a:schemeClr val="bg1"/>
                </a:solidFill>
              </a:rPr>
              <a:t>, 14.)</a:t>
            </a:r>
          </a:p>
          <a:p>
            <a:r>
              <a:rPr lang="tr-TR" dirty="0" smtClean="0">
                <a:solidFill>
                  <a:schemeClr val="bg1"/>
                </a:solidFill>
              </a:rPr>
              <a:t>İşlediği </a:t>
            </a:r>
            <a:r>
              <a:rPr lang="tr-TR" dirty="0" smtClean="0">
                <a:solidFill>
                  <a:schemeClr val="bg1"/>
                </a:solidFill>
              </a:rPr>
              <a:t>Konular:</a:t>
            </a:r>
          </a:p>
          <a:p>
            <a:r>
              <a:rPr lang="tr-TR" dirty="0" smtClean="0">
                <a:solidFill>
                  <a:schemeClr val="bg1"/>
                </a:solidFill>
              </a:rPr>
              <a:t>	</a:t>
            </a:r>
            <a:r>
              <a:rPr lang="tr-TR" dirty="0" smtClean="0">
                <a:solidFill>
                  <a:schemeClr val="bg1"/>
                </a:solidFill>
              </a:rPr>
              <a:t>Yetimler</a:t>
            </a:r>
          </a:p>
          <a:p>
            <a:r>
              <a:rPr lang="tr-TR" dirty="0">
                <a:solidFill>
                  <a:schemeClr val="bg1"/>
                </a:solidFill>
              </a:rPr>
              <a:t>	</a:t>
            </a:r>
            <a:r>
              <a:rPr lang="tr-TR" dirty="0" smtClean="0">
                <a:solidFill>
                  <a:schemeClr val="bg1"/>
                </a:solidFill>
              </a:rPr>
              <a:t>Mirasın Hükümleri</a:t>
            </a:r>
          </a:p>
          <a:p>
            <a:r>
              <a:rPr lang="tr-TR" dirty="0">
                <a:solidFill>
                  <a:schemeClr val="bg1"/>
                </a:solidFill>
              </a:rPr>
              <a:t>	</a:t>
            </a:r>
            <a:r>
              <a:rPr lang="tr-TR" dirty="0" smtClean="0">
                <a:solidFill>
                  <a:schemeClr val="bg1"/>
                </a:solidFill>
              </a:rPr>
              <a:t>Kadın ve Erkeklerle İlgili Çeşitli Hükümler</a:t>
            </a:r>
          </a:p>
          <a:p>
            <a:r>
              <a:rPr lang="tr-TR" dirty="0">
                <a:solidFill>
                  <a:schemeClr val="bg1"/>
                </a:solidFill>
              </a:rPr>
              <a:t>	</a:t>
            </a:r>
            <a:r>
              <a:rPr lang="tr-TR" dirty="0" smtClean="0">
                <a:solidFill>
                  <a:schemeClr val="bg1"/>
                </a:solidFill>
              </a:rPr>
              <a:t>Aile </a:t>
            </a:r>
          </a:p>
          <a:p>
            <a:r>
              <a:rPr lang="tr-TR" dirty="0">
                <a:solidFill>
                  <a:schemeClr val="bg1"/>
                </a:solidFill>
              </a:rPr>
              <a:t>	</a:t>
            </a:r>
            <a:r>
              <a:rPr lang="tr-TR" dirty="0" smtClean="0">
                <a:solidFill>
                  <a:schemeClr val="bg1"/>
                </a:solidFill>
              </a:rPr>
              <a:t>Münafıkların ve Medine Yahudilerinin Eleştirilmesi</a:t>
            </a:r>
          </a:p>
          <a:p>
            <a:r>
              <a:rPr lang="tr-TR" dirty="0">
                <a:solidFill>
                  <a:schemeClr val="bg1"/>
                </a:solidFill>
              </a:rPr>
              <a:t>	</a:t>
            </a:r>
            <a:r>
              <a:rPr lang="tr-TR" dirty="0" smtClean="0">
                <a:solidFill>
                  <a:schemeClr val="bg1"/>
                </a:solidFill>
              </a:rPr>
              <a:t>Namaz ve Abdest</a:t>
            </a:r>
          </a:p>
          <a:p>
            <a:r>
              <a:rPr lang="tr-TR" dirty="0">
                <a:solidFill>
                  <a:schemeClr val="bg1"/>
                </a:solidFill>
              </a:rPr>
              <a:t>	</a:t>
            </a:r>
            <a:r>
              <a:rPr lang="tr-TR" dirty="0" smtClean="0">
                <a:solidFill>
                  <a:schemeClr val="bg1"/>
                </a:solidFill>
              </a:rPr>
              <a:t>Tevhit</a:t>
            </a:r>
          </a:p>
          <a:p>
            <a:r>
              <a:rPr lang="tr-TR" dirty="0" smtClean="0">
                <a:solidFill>
                  <a:schemeClr val="bg1"/>
                </a:solidFill>
              </a:rPr>
              <a:t>	Hristiyanlara Uyarı</a:t>
            </a:r>
          </a:p>
          <a:p>
            <a:endParaRPr lang="tr-TR" dirty="0" smtClean="0">
              <a:solidFill>
                <a:schemeClr val="bg1"/>
              </a:solidFill>
            </a:endParaRPr>
          </a:p>
          <a:p>
            <a:endParaRPr lang="tr-TR" dirty="0" smtClean="0">
              <a:solidFill>
                <a:schemeClr val="bg1"/>
              </a:solidFill>
            </a:endParaRPr>
          </a:p>
          <a:p>
            <a:endParaRPr lang="tr-TR" dirty="0"/>
          </a:p>
        </p:txBody>
      </p:sp>
    </p:spTree>
    <p:extLst>
      <p:ext uri="{BB962C8B-B14F-4D97-AF65-F5344CB8AC3E}">
        <p14:creationId xmlns:p14="http://schemas.microsoft.com/office/powerpoint/2010/main" val="232155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9144000" cy="845819"/>
          </a:xfrm>
        </p:spPr>
        <p:txBody>
          <a:bodyPr/>
          <a:lstStyle/>
          <a:p>
            <a:pPr algn="ctr"/>
            <a:r>
              <a:rPr lang="tr-TR" dirty="0" smtClean="0">
                <a:solidFill>
                  <a:schemeClr val="bg1"/>
                </a:solidFill>
              </a:rPr>
              <a:t>Surenin Zihin </a:t>
            </a:r>
            <a:r>
              <a:rPr lang="tr-TR" dirty="0" err="1" smtClean="0">
                <a:solidFill>
                  <a:schemeClr val="bg1"/>
                </a:solidFill>
              </a:rPr>
              <a:t>HAritası</a:t>
            </a:r>
            <a:endParaRPr lang="tr-TR" dirty="0">
              <a:solidFill>
                <a:schemeClr val="bg1"/>
              </a:solidFill>
            </a:endParaRPr>
          </a:p>
        </p:txBody>
      </p:sp>
      <p:sp>
        <p:nvSpPr>
          <p:cNvPr id="3" name="Metin Yer Tutucusu 2"/>
          <p:cNvSpPr>
            <a:spLocks noGrp="1"/>
          </p:cNvSpPr>
          <p:nvPr>
            <p:ph type="body" idx="1"/>
          </p:nvPr>
        </p:nvSpPr>
        <p:spPr>
          <a:xfrm>
            <a:off x="0" y="960121"/>
            <a:ext cx="9144000" cy="5897880"/>
          </a:xfrm>
        </p:spPr>
        <p:txBody>
          <a:bodyPr numCol="2">
            <a:noAutofit/>
          </a:bodyPr>
          <a:lstStyle/>
          <a:p>
            <a:pPr marL="514350" indent="-514350">
              <a:lnSpc>
                <a:spcPct val="170000"/>
              </a:lnSpc>
              <a:buFont typeface="+mj-lt"/>
              <a:buAutoNum type="arabicPeriod"/>
            </a:pPr>
            <a:r>
              <a:rPr lang="tr-TR" sz="1200" dirty="0">
                <a:solidFill>
                  <a:schemeClr val="bg1"/>
                </a:solidFill>
              </a:rPr>
              <a:t>Yetimler Meselesi 1-10</a:t>
            </a:r>
          </a:p>
          <a:p>
            <a:pPr marL="514350" indent="-514350">
              <a:lnSpc>
                <a:spcPct val="170000"/>
              </a:lnSpc>
              <a:buFont typeface="+mj-lt"/>
              <a:buAutoNum type="arabicPeriod"/>
            </a:pPr>
            <a:r>
              <a:rPr lang="tr-TR" sz="1200" dirty="0" smtClean="0">
                <a:solidFill>
                  <a:schemeClr val="bg1"/>
                </a:solidFill>
              </a:rPr>
              <a:t>Mirasın </a:t>
            </a:r>
            <a:r>
              <a:rPr lang="tr-TR" sz="1200" dirty="0">
                <a:solidFill>
                  <a:schemeClr val="bg1"/>
                </a:solidFill>
              </a:rPr>
              <a:t>Hükümleri </a:t>
            </a:r>
            <a:r>
              <a:rPr lang="tr-TR" sz="1200" dirty="0" smtClean="0">
                <a:solidFill>
                  <a:schemeClr val="bg1"/>
                </a:solidFill>
              </a:rPr>
              <a:t>11-14</a:t>
            </a:r>
            <a:r>
              <a:rPr lang="tr-TR" sz="1200" dirty="0">
                <a:solidFill>
                  <a:schemeClr val="bg1"/>
                </a:solidFill>
              </a:rPr>
              <a:t>, 176.</a:t>
            </a:r>
          </a:p>
          <a:p>
            <a:pPr marL="514350" indent="-514350">
              <a:lnSpc>
                <a:spcPct val="170000"/>
              </a:lnSpc>
              <a:buFont typeface="+mj-lt"/>
              <a:buAutoNum type="arabicPeriod"/>
            </a:pPr>
            <a:r>
              <a:rPr lang="tr-TR" sz="1200" dirty="0" smtClean="0">
                <a:solidFill>
                  <a:schemeClr val="bg1"/>
                </a:solidFill>
              </a:rPr>
              <a:t>Zina </a:t>
            </a:r>
            <a:r>
              <a:rPr lang="tr-TR" sz="1200" dirty="0">
                <a:solidFill>
                  <a:schemeClr val="bg1"/>
                </a:solidFill>
              </a:rPr>
              <a:t>Suçu ve Cezası 15-18</a:t>
            </a:r>
          </a:p>
          <a:p>
            <a:pPr marL="514350" indent="-514350">
              <a:lnSpc>
                <a:spcPct val="170000"/>
              </a:lnSpc>
              <a:buFont typeface="+mj-lt"/>
              <a:buAutoNum type="arabicPeriod"/>
            </a:pPr>
            <a:r>
              <a:rPr lang="tr-TR" sz="1200" dirty="0" smtClean="0">
                <a:solidFill>
                  <a:schemeClr val="bg1"/>
                </a:solidFill>
              </a:rPr>
              <a:t>Müşriklerin </a:t>
            </a:r>
            <a:r>
              <a:rPr lang="tr-TR" sz="1200" dirty="0">
                <a:solidFill>
                  <a:schemeClr val="bg1"/>
                </a:solidFill>
              </a:rPr>
              <a:t>Kadınların Miras Olabileceğine Dair Algılarına Eleştiri 19-21</a:t>
            </a:r>
          </a:p>
          <a:p>
            <a:pPr marL="514350" indent="-514350">
              <a:lnSpc>
                <a:spcPct val="170000"/>
              </a:lnSpc>
              <a:buFont typeface="+mj-lt"/>
              <a:buAutoNum type="arabicPeriod"/>
            </a:pPr>
            <a:r>
              <a:rPr lang="tr-TR" sz="1200" dirty="0" smtClean="0">
                <a:solidFill>
                  <a:schemeClr val="bg1"/>
                </a:solidFill>
              </a:rPr>
              <a:t>Evlenilmesi </a:t>
            </a:r>
            <a:r>
              <a:rPr lang="tr-TR" sz="1200" dirty="0">
                <a:solidFill>
                  <a:schemeClr val="bg1"/>
                </a:solidFill>
              </a:rPr>
              <a:t>Haram/Yasak Olan Kadınlar 22-28</a:t>
            </a:r>
          </a:p>
          <a:p>
            <a:pPr marL="514350" indent="-514350">
              <a:lnSpc>
                <a:spcPct val="170000"/>
              </a:lnSpc>
              <a:buFont typeface="+mj-lt"/>
              <a:buAutoNum type="arabicPeriod"/>
            </a:pPr>
            <a:r>
              <a:rPr lang="tr-TR" sz="1200" dirty="0" smtClean="0">
                <a:solidFill>
                  <a:schemeClr val="bg1"/>
                </a:solidFill>
              </a:rPr>
              <a:t>Meşru </a:t>
            </a:r>
            <a:r>
              <a:rPr lang="tr-TR" sz="1200" dirty="0">
                <a:solidFill>
                  <a:schemeClr val="bg1"/>
                </a:solidFill>
              </a:rPr>
              <a:t>Olmayan Kazanç Vesilelerine Eleştiri 29-30</a:t>
            </a:r>
          </a:p>
          <a:p>
            <a:pPr marL="514350" indent="-514350">
              <a:lnSpc>
                <a:spcPct val="170000"/>
              </a:lnSpc>
              <a:buFont typeface="+mj-lt"/>
              <a:buAutoNum type="arabicPeriod"/>
            </a:pPr>
            <a:r>
              <a:rPr lang="tr-TR" sz="1200" dirty="0" smtClean="0">
                <a:solidFill>
                  <a:schemeClr val="bg1"/>
                </a:solidFill>
              </a:rPr>
              <a:t>Kadın </a:t>
            </a:r>
            <a:r>
              <a:rPr lang="tr-TR" sz="1200" dirty="0">
                <a:solidFill>
                  <a:schemeClr val="bg1"/>
                </a:solidFill>
              </a:rPr>
              <a:t>ve Erkeklere Has Farklı Hükümler 32-34</a:t>
            </a:r>
          </a:p>
          <a:p>
            <a:pPr marL="514350" indent="-514350">
              <a:lnSpc>
                <a:spcPct val="170000"/>
              </a:lnSpc>
              <a:buFont typeface="+mj-lt"/>
              <a:buAutoNum type="arabicPeriod"/>
            </a:pPr>
            <a:r>
              <a:rPr lang="tr-TR" sz="1200" dirty="0">
                <a:solidFill>
                  <a:schemeClr val="bg1"/>
                </a:solidFill>
              </a:rPr>
              <a:t>Aile 35</a:t>
            </a:r>
          </a:p>
          <a:p>
            <a:pPr marL="514350" indent="-514350">
              <a:lnSpc>
                <a:spcPct val="170000"/>
              </a:lnSpc>
              <a:buFont typeface="+mj-lt"/>
              <a:buAutoNum type="arabicPeriod"/>
            </a:pPr>
            <a:r>
              <a:rPr lang="tr-TR" sz="1200" dirty="0">
                <a:solidFill>
                  <a:schemeClr val="bg1"/>
                </a:solidFill>
              </a:rPr>
              <a:t>Tevhit-Mümine Yakışan Ahlak 36-37</a:t>
            </a:r>
          </a:p>
          <a:p>
            <a:pPr marL="514350" indent="-514350">
              <a:lnSpc>
                <a:spcPct val="170000"/>
              </a:lnSpc>
              <a:buFont typeface="+mj-lt"/>
              <a:buAutoNum type="arabicPeriod"/>
            </a:pPr>
            <a:r>
              <a:rPr lang="tr-TR" sz="1200" dirty="0" smtClean="0">
                <a:solidFill>
                  <a:schemeClr val="bg1"/>
                </a:solidFill>
              </a:rPr>
              <a:t>Münafıkların </a:t>
            </a:r>
            <a:r>
              <a:rPr lang="tr-TR" sz="1200" dirty="0">
                <a:solidFill>
                  <a:schemeClr val="bg1"/>
                </a:solidFill>
              </a:rPr>
              <a:t>ve Medine Yahudilerinin Eleştirilmesi 38-42</a:t>
            </a:r>
          </a:p>
          <a:p>
            <a:pPr marL="514350" indent="-514350">
              <a:lnSpc>
                <a:spcPct val="170000"/>
              </a:lnSpc>
              <a:buFont typeface="+mj-lt"/>
              <a:buAutoNum type="arabicPeriod"/>
            </a:pPr>
            <a:r>
              <a:rPr lang="tr-TR" sz="1200" dirty="0" smtClean="0">
                <a:solidFill>
                  <a:schemeClr val="bg1"/>
                </a:solidFill>
              </a:rPr>
              <a:t>Namaz </a:t>
            </a:r>
            <a:r>
              <a:rPr lang="tr-TR" sz="1200" dirty="0">
                <a:solidFill>
                  <a:schemeClr val="bg1"/>
                </a:solidFill>
              </a:rPr>
              <a:t>ve Abdest 43</a:t>
            </a:r>
          </a:p>
          <a:p>
            <a:pPr marL="514350" indent="-514350">
              <a:lnSpc>
                <a:spcPct val="170000"/>
              </a:lnSpc>
              <a:buFont typeface="+mj-lt"/>
              <a:buAutoNum type="arabicPeriod"/>
            </a:pPr>
            <a:r>
              <a:rPr lang="tr-TR" sz="1200" dirty="0">
                <a:solidFill>
                  <a:schemeClr val="bg1"/>
                </a:solidFill>
              </a:rPr>
              <a:t>Medine Yahudilerinin Tavırları </a:t>
            </a:r>
            <a:r>
              <a:rPr lang="tr-TR" sz="1200" dirty="0" smtClean="0">
                <a:solidFill>
                  <a:schemeClr val="bg1"/>
                </a:solidFill>
              </a:rPr>
              <a:t>44-57</a:t>
            </a:r>
          </a:p>
          <a:p>
            <a:pPr marL="514350" indent="-514350">
              <a:lnSpc>
                <a:spcPct val="170000"/>
              </a:lnSpc>
              <a:buFont typeface="+mj-lt"/>
              <a:buAutoNum type="arabicPeriod"/>
            </a:pPr>
            <a:endParaRPr lang="tr-TR" sz="1200" dirty="0">
              <a:solidFill>
                <a:schemeClr val="bg1"/>
              </a:solidFill>
            </a:endParaRPr>
          </a:p>
          <a:p>
            <a:pPr marL="514350" indent="-514350">
              <a:lnSpc>
                <a:spcPct val="170000"/>
              </a:lnSpc>
              <a:buFont typeface="+mj-lt"/>
              <a:buAutoNum type="arabicPeriod"/>
            </a:pPr>
            <a:r>
              <a:rPr lang="tr-TR" sz="1200" dirty="0">
                <a:solidFill>
                  <a:schemeClr val="bg1"/>
                </a:solidFill>
              </a:rPr>
              <a:t>Adalet ve Emanet Vurgusu 58-59</a:t>
            </a:r>
          </a:p>
          <a:p>
            <a:pPr marL="514350" indent="-514350">
              <a:lnSpc>
                <a:spcPct val="170000"/>
              </a:lnSpc>
              <a:buFont typeface="+mj-lt"/>
              <a:buAutoNum type="arabicPeriod"/>
            </a:pPr>
            <a:r>
              <a:rPr lang="tr-TR" sz="1200" dirty="0">
                <a:solidFill>
                  <a:schemeClr val="bg1"/>
                </a:solidFill>
              </a:rPr>
              <a:t>Münafıklara Eleştiri 60-68</a:t>
            </a:r>
          </a:p>
          <a:p>
            <a:pPr marL="514350" indent="-514350">
              <a:lnSpc>
                <a:spcPct val="170000"/>
              </a:lnSpc>
              <a:buFont typeface="+mj-lt"/>
              <a:buAutoNum type="arabicPeriod"/>
            </a:pPr>
            <a:r>
              <a:rPr lang="tr-TR" sz="1200" dirty="0">
                <a:solidFill>
                  <a:schemeClr val="bg1"/>
                </a:solidFill>
              </a:rPr>
              <a:t>Müminlerin Ödülleri 69-70</a:t>
            </a:r>
          </a:p>
          <a:p>
            <a:pPr marL="514350" indent="-514350">
              <a:lnSpc>
                <a:spcPct val="170000"/>
              </a:lnSpc>
              <a:buFont typeface="+mj-lt"/>
              <a:buAutoNum type="arabicPeriod"/>
            </a:pPr>
            <a:r>
              <a:rPr lang="tr-TR" sz="1200" dirty="0">
                <a:solidFill>
                  <a:schemeClr val="bg1"/>
                </a:solidFill>
              </a:rPr>
              <a:t>Düşmana Karşı Önlem 71-76</a:t>
            </a:r>
          </a:p>
          <a:p>
            <a:pPr marL="514350" indent="-514350">
              <a:lnSpc>
                <a:spcPct val="170000"/>
              </a:lnSpc>
              <a:buFont typeface="+mj-lt"/>
              <a:buAutoNum type="arabicPeriod"/>
            </a:pPr>
            <a:r>
              <a:rPr lang="tr-TR" sz="1200" dirty="0">
                <a:solidFill>
                  <a:schemeClr val="bg1"/>
                </a:solidFill>
              </a:rPr>
              <a:t>Münafıkların Gerçek Yüzü 77-91</a:t>
            </a:r>
          </a:p>
          <a:p>
            <a:pPr marL="514350" indent="-514350">
              <a:lnSpc>
                <a:spcPct val="170000"/>
              </a:lnSpc>
              <a:buFont typeface="+mj-lt"/>
              <a:buAutoNum type="arabicPeriod"/>
            </a:pPr>
            <a:r>
              <a:rPr lang="tr-TR" sz="1200" dirty="0">
                <a:solidFill>
                  <a:schemeClr val="bg1"/>
                </a:solidFill>
              </a:rPr>
              <a:t>Mümine Düşen Bazı Görevler 92-104</a:t>
            </a:r>
          </a:p>
          <a:p>
            <a:pPr marL="514350" indent="-514350">
              <a:lnSpc>
                <a:spcPct val="170000"/>
              </a:lnSpc>
              <a:buFont typeface="+mj-lt"/>
              <a:buAutoNum type="arabicPeriod"/>
            </a:pPr>
            <a:r>
              <a:rPr lang="tr-TR" sz="1200" dirty="0">
                <a:solidFill>
                  <a:schemeClr val="bg1"/>
                </a:solidFill>
              </a:rPr>
              <a:t>Münafıkların Tavırları 105-115</a:t>
            </a:r>
          </a:p>
          <a:p>
            <a:pPr marL="514350" indent="-514350">
              <a:lnSpc>
                <a:spcPct val="170000"/>
              </a:lnSpc>
              <a:buFont typeface="+mj-lt"/>
              <a:buAutoNum type="arabicPeriod"/>
            </a:pPr>
            <a:r>
              <a:rPr lang="tr-TR" sz="1200" dirty="0">
                <a:solidFill>
                  <a:schemeClr val="bg1"/>
                </a:solidFill>
              </a:rPr>
              <a:t>Şirk 116-124</a:t>
            </a:r>
          </a:p>
          <a:p>
            <a:pPr marL="514350" indent="-514350">
              <a:lnSpc>
                <a:spcPct val="170000"/>
              </a:lnSpc>
              <a:buFont typeface="+mj-lt"/>
              <a:buAutoNum type="arabicPeriod"/>
            </a:pPr>
            <a:r>
              <a:rPr lang="tr-TR" sz="1200" dirty="0">
                <a:solidFill>
                  <a:schemeClr val="bg1"/>
                </a:solidFill>
              </a:rPr>
              <a:t>Tevhit-İbrahim Peygamber 125-126</a:t>
            </a:r>
          </a:p>
          <a:p>
            <a:pPr marL="514350" indent="-514350">
              <a:lnSpc>
                <a:spcPct val="170000"/>
              </a:lnSpc>
              <a:buFont typeface="+mj-lt"/>
              <a:buAutoNum type="arabicPeriod"/>
            </a:pPr>
            <a:r>
              <a:rPr lang="tr-TR" sz="1200" dirty="0">
                <a:solidFill>
                  <a:schemeClr val="bg1"/>
                </a:solidFill>
              </a:rPr>
              <a:t>Aile İçi Huzursuzluklar ve </a:t>
            </a:r>
            <a:r>
              <a:rPr lang="tr-TR" sz="1200" dirty="0" err="1">
                <a:solidFill>
                  <a:schemeClr val="bg1"/>
                </a:solidFill>
              </a:rPr>
              <a:t>Kdaınlara</a:t>
            </a:r>
            <a:r>
              <a:rPr lang="tr-TR" sz="1200" dirty="0">
                <a:solidFill>
                  <a:schemeClr val="bg1"/>
                </a:solidFill>
              </a:rPr>
              <a:t> Karşı Adalet 127-135</a:t>
            </a:r>
          </a:p>
          <a:p>
            <a:pPr marL="514350" indent="-514350">
              <a:lnSpc>
                <a:spcPct val="170000"/>
              </a:lnSpc>
              <a:buFont typeface="+mj-lt"/>
              <a:buAutoNum type="arabicPeriod"/>
            </a:pPr>
            <a:r>
              <a:rPr lang="tr-TR" sz="1200" dirty="0">
                <a:solidFill>
                  <a:schemeClr val="bg1"/>
                </a:solidFill>
              </a:rPr>
              <a:t>Münafıklara Eleştiri 136-149</a:t>
            </a:r>
          </a:p>
          <a:p>
            <a:pPr marL="514350" indent="-514350">
              <a:lnSpc>
                <a:spcPct val="170000"/>
              </a:lnSpc>
              <a:buFont typeface="+mj-lt"/>
              <a:buAutoNum type="arabicPeriod"/>
            </a:pPr>
            <a:r>
              <a:rPr lang="tr-TR" sz="1200" dirty="0" err="1">
                <a:solidFill>
                  <a:schemeClr val="bg1"/>
                </a:solidFill>
              </a:rPr>
              <a:t>Yahudielre</a:t>
            </a:r>
            <a:r>
              <a:rPr lang="tr-TR" sz="1200" dirty="0">
                <a:solidFill>
                  <a:schemeClr val="bg1"/>
                </a:solidFill>
              </a:rPr>
              <a:t> Eleştiri 150-170</a:t>
            </a:r>
          </a:p>
          <a:p>
            <a:pPr marL="514350" indent="-514350">
              <a:lnSpc>
                <a:spcPct val="170000"/>
              </a:lnSpc>
              <a:buFont typeface="+mj-lt"/>
              <a:buAutoNum type="arabicPeriod"/>
            </a:pPr>
            <a:r>
              <a:rPr lang="tr-TR" sz="1200" dirty="0">
                <a:solidFill>
                  <a:schemeClr val="bg1"/>
                </a:solidFill>
              </a:rPr>
              <a:t>Hristiyanlara Uyarı </a:t>
            </a:r>
            <a:r>
              <a:rPr lang="tr-TR" sz="1200" dirty="0" smtClean="0">
                <a:solidFill>
                  <a:schemeClr val="bg1"/>
                </a:solidFill>
              </a:rPr>
              <a:t>171-175</a:t>
            </a:r>
            <a:endParaRPr lang="tr-TR" sz="1200" dirty="0">
              <a:solidFill>
                <a:schemeClr val="bg1"/>
              </a:solidFill>
            </a:endParaRPr>
          </a:p>
        </p:txBody>
      </p:sp>
    </p:spTree>
    <p:extLst>
      <p:ext uri="{BB962C8B-B14F-4D97-AF65-F5344CB8AC3E}">
        <p14:creationId xmlns:p14="http://schemas.microsoft.com/office/powerpoint/2010/main" val="2385959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3399" y="106679"/>
            <a:ext cx="6402468" cy="864871"/>
          </a:xfrm>
        </p:spPr>
        <p:txBody>
          <a:bodyPr/>
          <a:lstStyle/>
          <a:p>
            <a:r>
              <a:rPr lang="tr-TR" dirty="0" err="1" smtClean="0">
                <a:solidFill>
                  <a:schemeClr val="bg1"/>
                </a:solidFill>
              </a:rPr>
              <a:t>Sebeb</a:t>
            </a:r>
            <a:r>
              <a:rPr lang="tr-TR" dirty="0" smtClean="0">
                <a:solidFill>
                  <a:schemeClr val="bg1"/>
                </a:solidFill>
              </a:rPr>
              <a:t>-i </a:t>
            </a:r>
            <a:r>
              <a:rPr lang="tr-TR" dirty="0" err="1" smtClean="0">
                <a:solidFill>
                  <a:schemeClr val="bg1"/>
                </a:solidFill>
              </a:rPr>
              <a:t>Nuzûle</a:t>
            </a:r>
            <a:r>
              <a:rPr lang="tr-TR" dirty="0" smtClean="0">
                <a:solidFill>
                  <a:schemeClr val="bg1"/>
                </a:solidFill>
              </a:rPr>
              <a:t> dair bilgiler</a:t>
            </a:r>
            <a:endParaRPr lang="tr-TR" dirty="0">
              <a:solidFill>
                <a:schemeClr val="bg1"/>
              </a:solidFill>
            </a:endParaRPr>
          </a:p>
        </p:txBody>
      </p:sp>
      <p:sp>
        <p:nvSpPr>
          <p:cNvPr id="3" name="Metin Yer Tutucusu 2"/>
          <p:cNvSpPr>
            <a:spLocks noGrp="1"/>
          </p:cNvSpPr>
          <p:nvPr>
            <p:ph type="body" idx="1"/>
          </p:nvPr>
        </p:nvSpPr>
        <p:spPr>
          <a:xfrm>
            <a:off x="533400" y="1234440"/>
            <a:ext cx="8290560" cy="5383529"/>
          </a:xfrm>
        </p:spPr>
        <p:txBody>
          <a:bodyPr/>
          <a:lstStyle/>
          <a:p>
            <a:pPr algn="just"/>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7. Ayet: Rivayete </a:t>
            </a:r>
            <a:r>
              <a:rPr lang="tr-TR" dirty="0">
                <a:latin typeface="Times New Roman" panose="02020603050405020304" pitchFamily="18" charset="0"/>
                <a:cs typeface="Times New Roman" panose="02020603050405020304" pitchFamily="18" charset="0"/>
              </a:rPr>
              <a:t>göre Ensar’dan </a:t>
            </a:r>
            <a:r>
              <a:rPr lang="tr-TR" dirty="0" err="1">
                <a:latin typeface="Times New Roman" panose="02020603050405020304" pitchFamily="18" charset="0"/>
                <a:cs typeface="Times New Roman" panose="02020603050405020304" pitchFamily="18" charset="0"/>
              </a:rPr>
              <a:t>Evs</a:t>
            </a:r>
            <a:r>
              <a:rPr lang="tr-TR" dirty="0">
                <a:latin typeface="Times New Roman" panose="02020603050405020304" pitchFamily="18" charset="0"/>
                <a:cs typeface="Times New Roman" panose="02020603050405020304" pitchFamily="18" charset="0"/>
              </a:rPr>
              <a:t> b. </a:t>
            </a:r>
            <a:r>
              <a:rPr lang="tr-TR" dirty="0" err="1">
                <a:latin typeface="Times New Roman" panose="02020603050405020304" pitchFamily="18" charset="0"/>
                <a:cs typeface="Times New Roman" panose="02020603050405020304" pitchFamily="18" charset="0"/>
              </a:rPr>
              <a:t>Sâbit</a:t>
            </a:r>
            <a:r>
              <a:rPr lang="tr-TR" dirty="0">
                <a:latin typeface="Times New Roman" panose="02020603050405020304" pitchFamily="18" charset="0"/>
                <a:cs typeface="Times New Roman" panose="02020603050405020304" pitchFamily="18" charset="0"/>
              </a:rPr>
              <a:t> vefat ettiğinde geride hanımıyla üç kızını bırakmış, iki amcaoğlu cahiliye âdetine göre mirasının tamamını almış ve onlara hiçbir şey bırakmamışlardı. Kadın durumu </a:t>
            </a:r>
            <a:r>
              <a:rPr lang="tr-TR" dirty="0" err="1">
                <a:latin typeface="Times New Roman" panose="02020603050405020304" pitchFamily="18" charset="0"/>
                <a:cs typeface="Times New Roman" panose="02020603050405020304" pitchFamily="18" charset="0"/>
              </a:rPr>
              <a:t>Resûlullah’a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arzetmiş</a:t>
            </a:r>
            <a:r>
              <a:rPr lang="tr-TR" dirty="0">
                <a:latin typeface="Times New Roman" panose="02020603050405020304" pitchFamily="18" charset="0"/>
                <a:cs typeface="Times New Roman" panose="02020603050405020304" pitchFamily="18" charset="0"/>
              </a:rPr>
              <a:t>, Efendimiz “Haydi evine git, bakalım Allah ne gösterecek?” buyurarak vahyi beklemiş ve mirasın yalnız erkeklere mahsus olmadığını bildiren bu </a:t>
            </a:r>
            <a:r>
              <a:rPr lang="tr-TR" dirty="0" err="1">
                <a:latin typeface="Times New Roman" panose="02020603050405020304" pitchFamily="18" charset="0"/>
                <a:cs typeface="Times New Roman" panose="02020603050405020304" pitchFamily="18" charset="0"/>
              </a:rPr>
              <a:t>âyet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nâzil</a:t>
            </a:r>
            <a:r>
              <a:rPr lang="tr-TR" dirty="0">
                <a:latin typeface="Times New Roman" panose="02020603050405020304" pitchFamily="18" charset="0"/>
                <a:cs typeface="Times New Roman" panose="02020603050405020304" pitchFamily="18" charset="0"/>
              </a:rPr>
              <a:t> olmuştur. (bk. </a:t>
            </a:r>
            <a:r>
              <a:rPr lang="tr-TR" dirty="0" err="1">
                <a:latin typeface="Times New Roman" panose="02020603050405020304" pitchFamily="18" charset="0"/>
                <a:cs typeface="Times New Roman" panose="02020603050405020304" pitchFamily="18" charset="0"/>
              </a:rPr>
              <a:t>Vâhidî</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Esbâbu’n-nüzûl</a:t>
            </a:r>
            <a:r>
              <a:rPr lang="tr-TR" dirty="0">
                <a:latin typeface="Times New Roman" panose="02020603050405020304" pitchFamily="18" charset="0"/>
                <a:cs typeface="Times New Roman" panose="02020603050405020304" pitchFamily="18" charset="0"/>
              </a:rPr>
              <a:t>, s. 148</a:t>
            </a:r>
            <a:r>
              <a:rPr lang="tr-TR" dirty="0" smtClean="0">
                <a:latin typeface="Times New Roman" panose="02020603050405020304" pitchFamily="18" charset="0"/>
                <a:cs typeface="Times New Roman" panose="02020603050405020304" pitchFamily="18" charset="0"/>
              </a:rPr>
              <a:t>)</a:t>
            </a:r>
          </a:p>
          <a:p>
            <a:pPr algn="just"/>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10. Ayet: </a:t>
            </a:r>
            <a:r>
              <a:rPr lang="tr-TR" dirty="0" err="1" smtClean="0">
                <a:latin typeface="Times New Roman" panose="02020603050405020304" pitchFamily="18" charset="0"/>
                <a:cs typeface="Times New Roman" panose="02020603050405020304" pitchFamily="18" charset="0"/>
              </a:rPr>
              <a:t>Gatafan</a:t>
            </a:r>
            <a:r>
              <a:rPr lang="tr-TR" dirty="0" smtClean="0">
                <a:latin typeface="Times New Roman" panose="02020603050405020304" pitchFamily="18" charset="0"/>
                <a:cs typeface="Times New Roman" panose="02020603050405020304" pitchFamily="18" charset="0"/>
              </a:rPr>
              <a:t> kabilesinden bir kişinin kardeşinin çocuğuna zulmü ve yetim olarak malını yemesi sonucu inmiştir.</a:t>
            </a:r>
          </a:p>
          <a:p>
            <a:pPr algn="just"/>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Cahiliye ehli kızları ve zayıf olan erkek çocuklarını hiç mirasa ortak etmiyorlardı. Adam savaşa gücü yetmeyen oğlunu mirasçı etmezdi. Abdurrahman b. Sabit vefat etti. Arkasında beş kız ve bir hanımı kaldı. Varisleri gelip bütün malına el koydular. Kadın Hz. Peygamber’e şikayette bulundu ve akabinde bu ayetler nazil oldu.</a:t>
            </a: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0617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93869" y="114300"/>
            <a:ext cx="7756263" cy="1054250"/>
          </a:xfrm>
        </p:spPr>
        <p:txBody>
          <a:bodyPr/>
          <a:lstStyle/>
          <a:p>
            <a:r>
              <a:rPr lang="tr-TR" dirty="0" smtClean="0">
                <a:solidFill>
                  <a:schemeClr val="bg1"/>
                </a:solidFill>
              </a:rPr>
              <a:t>Nisa suresi 7-14</a:t>
            </a:r>
            <a:endParaRPr lang="tr-TR" dirty="0">
              <a:solidFill>
                <a:schemeClr val="bg1"/>
              </a:solidFill>
            </a:endParaRPr>
          </a:p>
        </p:txBody>
      </p:sp>
      <p:sp>
        <p:nvSpPr>
          <p:cNvPr id="4" name="Rectangle 1"/>
          <p:cNvSpPr>
            <a:spLocks noGrp="1" noChangeArrowheads="1"/>
          </p:cNvSpPr>
          <p:nvPr>
            <p:ph idx="1"/>
          </p:nvPr>
        </p:nvSpPr>
        <p:spPr bwMode="auto">
          <a:xfrm>
            <a:off x="0" y="2283219"/>
            <a:ext cx="9144000"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14350" lvl="0" indent="-514350" algn="just" defTabSz="914400" rtl="1" eaLnBrk="0" fontAlgn="base" hangingPunct="0">
              <a:spcBef>
                <a:spcPct val="0"/>
              </a:spcBef>
              <a:spcAft>
                <a:spcPct val="0"/>
              </a:spcAft>
              <a:buClrTx/>
              <a:buSzTx/>
              <a:buFont typeface="+mj-lt"/>
              <a:buAutoNum type="arabicPeriod" startAt="7"/>
            </a:pPr>
            <a:r>
              <a:rPr lang="ar-SA" altLang="tr-TR" sz="2600" dirty="0" smtClean="0">
                <a:solidFill>
                  <a:schemeClr val="bg1"/>
                </a:solidFill>
                <a:latin typeface="Arabic Typesetting" panose="03020402040406030203" pitchFamily="66" charset="-78"/>
                <a:cs typeface="Arabic Typesetting" panose="03020402040406030203" pitchFamily="66" charset="-78"/>
              </a:rPr>
              <a:t>لِّلرِّجَالِ </a:t>
            </a:r>
            <a:r>
              <a:rPr lang="ar-SA" altLang="tr-TR" sz="2600" dirty="0">
                <a:solidFill>
                  <a:schemeClr val="bg1"/>
                </a:solidFill>
                <a:latin typeface="Arabic Typesetting" panose="03020402040406030203" pitchFamily="66" charset="-78"/>
                <a:cs typeface="Arabic Typesetting" panose="03020402040406030203" pitchFamily="66" charset="-78"/>
              </a:rPr>
              <a:t>نَصِيبٌ مِّمَّا تَرَكَ الْوَالِدَانِ وَالأَقْرَبُونَ وَلِلنِّسَاء نَصِيبٌ مِّمَّا تَرَكَ الْوَالِدَانِ و</a:t>
            </a:r>
            <a:r>
              <a:rPr lang="ar-SA" altLang="tr-TR" sz="2600" dirty="0">
                <a:solidFill>
                  <a:srgbClr val="FFC000"/>
                </a:solidFill>
                <a:latin typeface="Arabic Typesetting" panose="03020402040406030203" pitchFamily="66" charset="-78"/>
                <a:cs typeface="Arabic Typesetting" panose="03020402040406030203" pitchFamily="66" charset="-78"/>
              </a:rPr>
              <a:t>َ</a:t>
            </a:r>
            <a:r>
              <a:rPr lang="ar-SA" altLang="tr-TR" sz="2600" dirty="0">
                <a:solidFill>
                  <a:schemeClr val="accent2">
                    <a:lumMod val="60000"/>
                    <a:lumOff val="40000"/>
                  </a:schemeClr>
                </a:solidFill>
                <a:latin typeface="Arabic Typesetting" panose="03020402040406030203" pitchFamily="66" charset="-78"/>
                <a:cs typeface="Arabic Typesetting" panose="03020402040406030203" pitchFamily="66" charset="-78"/>
              </a:rPr>
              <a:t>الأَقْرَبُون</a:t>
            </a:r>
            <a:r>
              <a:rPr lang="ar-SA" altLang="tr-TR" sz="2600" dirty="0">
                <a:solidFill>
                  <a:schemeClr val="bg1"/>
                </a:solidFill>
                <a:latin typeface="Arabic Typesetting" panose="03020402040406030203" pitchFamily="66" charset="-78"/>
                <a:cs typeface="Arabic Typesetting" panose="03020402040406030203" pitchFamily="66" charset="-78"/>
              </a:rPr>
              <a:t>َ </a:t>
            </a:r>
            <a:r>
              <a:rPr lang="ar-SA" altLang="tr-TR" sz="2600" u="sng" dirty="0">
                <a:solidFill>
                  <a:schemeClr val="accent6"/>
                </a:solidFill>
                <a:latin typeface="Arabic Typesetting" panose="03020402040406030203" pitchFamily="66" charset="-78"/>
                <a:cs typeface="Arabic Typesetting" panose="03020402040406030203" pitchFamily="66" charset="-78"/>
              </a:rPr>
              <a:t>مِمَّا قَلَّ مِنْهُ أَوْ كَثُرَ </a:t>
            </a:r>
            <a:r>
              <a:rPr lang="ar-SA" altLang="tr-TR" sz="2600" dirty="0">
                <a:solidFill>
                  <a:schemeClr val="bg1"/>
                </a:solidFill>
                <a:latin typeface="Arabic Typesetting" panose="03020402040406030203" pitchFamily="66" charset="-78"/>
                <a:cs typeface="Arabic Typesetting" panose="03020402040406030203" pitchFamily="66" charset="-78"/>
              </a:rPr>
              <a:t>نَصِيبًا </a:t>
            </a:r>
            <a:r>
              <a:rPr lang="ar-SA" altLang="tr-TR" sz="2600" dirty="0" smtClean="0">
                <a:solidFill>
                  <a:schemeClr val="bg1"/>
                </a:solidFill>
                <a:latin typeface="Arabic Typesetting" panose="03020402040406030203" pitchFamily="66" charset="-78"/>
                <a:cs typeface="Arabic Typesetting" panose="03020402040406030203" pitchFamily="66" charset="-78"/>
              </a:rPr>
              <a:t>مَّفْرُوضًا</a:t>
            </a:r>
            <a:endParaRPr lang="tr-TR" altLang="tr-TR" sz="26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spcBef>
                <a:spcPct val="0"/>
              </a:spcBef>
              <a:spcAft>
                <a:spcPct val="0"/>
              </a:spcAft>
              <a:buClrTx/>
              <a:buSzTx/>
              <a:buFont typeface="+mj-lt"/>
              <a:buAutoNum type="arabicPeriod" startAt="7"/>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spcBef>
                <a:spcPct val="0"/>
              </a:spcBef>
              <a:spcAft>
                <a:spcPct val="0"/>
              </a:spcAft>
              <a:buClrTx/>
              <a:buSzTx/>
              <a:buFont typeface="+mj-lt"/>
              <a:buAutoNum type="arabicPeriod" startAt="7"/>
            </a:pPr>
            <a:r>
              <a:rPr lang="ar-SA" altLang="tr-TR" sz="2600" dirty="0" smtClean="0">
                <a:solidFill>
                  <a:schemeClr val="bg1"/>
                </a:solidFill>
                <a:latin typeface="Arabic Typesetting" panose="03020402040406030203" pitchFamily="66" charset="-78"/>
                <a:cs typeface="Arabic Typesetting" panose="03020402040406030203" pitchFamily="66" charset="-78"/>
              </a:rPr>
              <a:t>وَإِذَا </a:t>
            </a:r>
            <a:r>
              <a:rPr lang="ar-SA" altLang="tr-TR" sz="2600" dirty="0">
                <a:solidFill>
                  <a:schemeClr val="bg1"/>
                </a:solidFill>
                <a:latin typeface="Arabic Typesetting" panose="03020402040406030203" pitchFamily="66" charset="-78"/>
                <a:cs typeface="Arabic Typesetting" panose="03020402040406030203" pitchFamily="66" charset="-78"/>
              </a:rPr>
              <a:t>حَضَرَ الْقِسْمَةَ </a:t>
            </a:r>
            <a:r>
              <a:rPr lang="ar-SA" altLang="tr-TR" sz="2600" dirty="0">
                <a:solidFill>
                  <a:schemeClr val="accent2">
                    <a:lumMod val="60000"/>
                    <a:lumOff val="40000"/>
                  </a:schemeClr>
                </a:solidFill>
                <a:latin typeface="Arabic Typesetting" panose="03020402040406030203" pitchFamily="66" charset="-78"/>
                <a:cs typeface="Arabic Typesetting" panose="03020402040406030203" pitchFamily="66" charset="-78"/>
              </a:rPr>
              <a:t>أُوْلُواْ الْقُرْبَى </a:t>
            </a:r>
            <a:r>
              <a:rPr lang="ar-SA" altLang="tr-TR" sz="2600" dirty="0">
                <a:solidFill>
                  <a:schemeClr val="bg1"/>
                </a:solidFill>
                <a:latin typeface="Arabic Typesetting" panose="03020402040406030203" pitchFamily="66" charset="-78"/>
                <a:cs typeface="Arabic Typesetting" panose="03020402040406030203" pitchFamily="66" charset="-78"/>
              </a:rPr>
              <a:t>وَالْيَتَامَى وَالْمَسَاكِينُ </a:t>
            </a:r>
            <a:r>
              <a:rPr lang="ar-SA" altLang="tr-TR" sz="2600" u="sng" dirty="0">
                <a:solidFill>
                  <a:schemeClr val="accent6"/>
                </a:solidFill>
                <a:latin typeface="Arabic Typesetting" panose="03020402040406030203" pitchFamily="66" charset="-78"/>
                <a:cs typeface="Arabic Typesetting" panose="03020402040406030203" pitchFamily="66" charset="-78"/>
              </a:rPr>
              <a:t>فَارْزُقُوهُم مِّنْهُ</a:t>
            </a:r>
            <a:r>
              <a:rPr lang="ar-SA" altLang="tr-TR" sz="2600" dirty="0">
                <a:solidFill>
                  <a:schemeClr val="bg1"/>
                </a:solidFill>
                <a:latin typeface="Arabic Typesetting" panose="03020402040406030203" pitchFamily="66" charset="-78"/>
                <a:cs typeface="Arabic Typesetting" panose="03020402040406030203" pitchFamily="66" charset="-78"/>
              </a:rPr>
              <a:t> وَقُولُواْ لَهُمْ قَوْلاً </a:t>
            </a:r>
            <a:r>
              <a:rPr lang="ar-SA" altLang="tr-TR" sz="2600" dirty="0" smtClean="0">
                <a:solidFill>
                  <a:schemeClr val="bg1"/>
                </a:solidFill>
                <a:latin typeface="Arabic Typesetting" panose="03020402040406030203" pitchFamily="66" charset="-78"/>
                <a:cs typeface="Arabic Typesetting" panose="03020402040406030203" pitchFamily="66" charset="-78"/>
              </a:rPr>
              <a:t>مَّعْرُوفًا</a:t>
            </a:r>
            <a:endParaRPr lang="tr-TR" altLang="tr-TR" sz="26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spcBef>
                <a:spcPct val="0"/>
              </a:spcBef>
              <a:spcAft>
                <a:spcPct val="0"/>
              </a:spcAft>
              <a:buClrTx/>
              <a:buSzTx/>
              <a:buFont typeface="+mj-lt"/>
              <a:buAutoNum type="arabicPeriod" startAt="7"/>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spcBef>
                <a:spcPct val="0"/>
              </a:spcBef>
              <a:spcAft>
                <a:spcPct val="0"/>
              </a:spcAft>
              <a:buClrTx/>
              <a:buSzTx/>
              <a:buFont typeface="+mj-lt"/>
              <a:buAutoNum type="arabicPeriod" startAt="7"/>
            </a:pPr>
            <a:r>
              <a:rPr lang="ar-SA" altLang="tr-TR" sz="2600" dirty="0" smtClean="0">
                <a:solidFill>
                  <a:schemeClr val="bg1"/>
                </a:solidFill>
                <a:latin typeface="Arabic Typesetting" panose="03020402040406030203" pitchFamily="66" charset="-78"/>
                <a:cs typeface="Arabic Typesetting" panose="03020402040406030203" pitchFamily="66" charset="-78"/>
              </a:rPr>
              <a:t>وَلْيَخْشَ </a:t>
            </a:r>
            <a:r>
              <a:rPr lang="ar-SA" altLang="tr-TR" sz="2600" dirty="0">
                <a:solidFill>
                  <a:schemeClr val="bg1"/>
                </a:solidFill>
                <a:latin typeface="Arabic Typesetting" panose="03020402040406030203" pitchFamily="66" charset="-78"/>
                <a:cs typeface="Arabic Typesetting" panose="03020402040406030203" pitchFamily="66" charset="-78"/>
              </a:rPr>
              <a:t>الَّذِينَ لَوْ تَرَكُواْ مِنْ خَلْفِهِمْ ذُرِّيَّةً ضِعَافًا خَافُواْ عَلَيْهِمْ فَلْيَتَّقُوا اللَّهَ وَلْيَقُولُواْ </a:t>
            </a:r>
            <a:r>
              <a:rPr lang="ar-SA" altLang="tr-TR" sz="2600" u="sng" dirty="0">
                <a:solidFill>
                  <a:schemeClr val="accent6"/>
                </a:solidFill>
                <a:latin typeface="Arabic Typesetting" panose="03020402040406030203" pitchFamily="66" charset="-78"/>
                <a:cs typeface="Arabic Typesetting" panose="03020402040406030203" pitchFamily="66" charset="-78"/>
              </a:rPr>
              <a:t>قَوْلاً </a:t>
            </a:r>
            <a:r>
              <a:rPr lang="ar-SA" altLang="tr-TR" sz="2600" u="sng" dirty="0" smtClean="0">
                <a:solidFill>
                  <a:schemeClr val="accent6"/>
                </a:solidFill>
                <a:latin typeface="Arabic Typesetting" panose="03020402040406030203" pitchFamily="66" charset="-78"/>
                <a:cs typeface="Arabic Typesetting" panose="03020402040406030203" pitchFamily="66" charset="-78"/>
              </a:rPr>
              <a:t>سَدِيدًا</a:t>
            </a:r>
            <a:endParaRPr lang="tr-TR" altLang="tr-TR" sz="2600" u="sng" dirty="0" smtClean="0">
              <a:solidFill>
                <a:schemeClr val="accent6"/>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spcBef>
                <a:spcPct val="0"/>
              </a:spcBef>
              <a:spcAft>
                <a:spcPct val="0"/>
              </a:spcAft>
              <a:buClrTx/>
              <a:buSzTx/>
              <a:buFont typeface="+mj-lt"/>
              <a:buAutoNum type="arabicPeriod" startAt="7"/>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spcBef>
                <a:spcPct val="0"/>
              </a:spcBef>
              <a:spcAft>
                <a:spcPct val="0"/>
              </a:spcAft>
              <a:buClrTx/>
              <a:buSzTx/>
              <a:buFont typeface="+mj-lt"/>
              <a:buAutoNum type="arabicPeriod" startAt="7"/>
            </a:pPr>
            <a:r>
              <a:rPr lang="ar-SA" altLang="tr-TR" sz="2600" dirty="0" smtClean="0">
                <a:solidFill>
                  <a:schemeClr val="bg1"/>
                </a:solidFill>
                <a:latin typeface="Arabic Typesetting" panose="03020402040406030203" pitchFamily="66" charset="-78"/>
                <a:cs typeface="Arabic Typesetting" panose="03020402040406030203" pitchFamily="66" charset="-78"/>
              </a:rPr>
              <a:t>إِنَّ </a:t>
            </a:r>
            <a:r>
              <a:rPr lang="ar-SA" altLang="tr-TR" sz="2600" dirty="0">
                <a:solidFill>
                  <a:schemeClr val="bg1"/>
                </a:solidFill>
                <a:latin typeface="Arabic Typesetting" panose="03020402040406030203" pitchFamily="66" charset="-78"/>
                <a:cs typeface="Arabic Typesetting" panose="03020402040406030203" pitchFamily="66" charset="-78"/>
              </a:rPr>
              <a:t>الَّذِينَ يَأْكُلُونَ أَمْوَالَ الْيَتَامَى </a:t>
            </a:r>
            <a:r>
              <a:rPr lang="ar-SA" altLang="tr-TR" sz="2600" u="sng" dirty="0">
                <a:solidFill>
                  <a:schemeClr val="accent6"/>
                </a:solidFill>
                <a:latin typeface="Arabic Typesetting" panose="03020402040406030203" pitchFamily="66" charset="-78"/>
                <a:cs typeface="Arabic Typesetting" panose="03020402040406030203" pitchFamily="66" charset="-78"/>
              </a:rPr>
              <a:t>ظُلْمًا</a:t>
            </a:r>
            <a:r>
              <a:rPr lang="ar-SA" altLang="tr-TR" sz="2600" dirty="0">
                <a:solidFill>
                  <a:schemeClr val="bg1"/>
                </a:solidFill>
                <a:latin typeface="Arabic Typesetting" panose="03020402040406030203" pitchFamily="66" charset="-78"/>
                <a:cs typeface="Arabic Typesetting" panose="03020402040406030203" pitchFamily="66" charset="-78"/>
              </a:rPr>
              <a:t> إِنَّمَا يَأْكُلُونَ فِي بُطُونِهِمْ نَارًا وَسَيَصْلَوْنَ </a:t>
            </a:r>
            <a:r>
              <a:rPr lang="ar-SA" altLang="tr-TR" sz="2600" u="sng" dirty="0" smtClean="0">
                <a:solidFill>
                  <a:schemeClr val="accent6"/>
                </a:solidFill>
                <a:latin typeface="Arabic Typesetting" panose="03020402040406030203" pitchFamily="66" charset="-78"/>
                <a:cs typeface="Arabic Typesetting" panose="03020402040406030203" pitchFamily="66" charset="-78"/>
              </a:rPr>
              <a:t>سَعِيرًا</a:t>
            </a:r>
            <a:endParaRPr lang="ar-SA" altLang="tr-TR" sz="2600" u="sng" dirty="0">
              <a:solidFill>
                <a:schemeClr val="accent6"/>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2936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9090" y="1394460"/>
            <a:ext cx="8713470" cy="4476750"/>
          </a:xfrm>
        </p:spPr>
        <p:txBody>
          <a:bodyPr/>
          <a:lstStyle/>
          <a:p>
            <a:pPr marL="514350" lvl="0" indent="-514350" algn="just" defTabSz="914400" rtl="1" eaLnBrk="0" fontAlgn="base" hangingPunct="0">
              <a:lnSpc>
                <a:spcPct val="150000"/>
              </a:lnSpc>
              <a:spcBef>
                <a:spcPct val="0"/>
              </a:spcBef>
              <a:spcAft>
                <a:spcPct val="0"/>
              </a:spcAft>
              <a:buClrTx/>
              <a:buSzTx/>
              <a:buFont typeface="+mj-lt"/>
              <a:buAutoNum type="arabicPeriod" startAt="11"/>
            </a:pPr>
            <a:r>
              <a:rPr lang="ar-SA" altLang="tr-TR" sz="2600" u="sng" dirty="0" smtClean="0">
                <a:solidFill>
                  <a:schemeClr val="accent6"/>
                </a:solidFill>
                <a:latin typeface="Arabic Typesetting" panose="03020402040406030203" pitchFamily="66" charset="-78"/>
                <a:cs typeface="Arabic Typesetting" panose="03020402040406030203" pitchFamily="66" charset="-78"/>
              </a:rPr>
              <a:t>يُوصِيكُمُ</a:t>
            </a:r>
            <a:r>
              <a:rPr lang="ar-SA" altLang="tr-TR" sz="2600" dirty="0" smtClean="0">
                <a:solidFill>
                  <a:schemeClr val="bg1"/>
                </a:solidFill>
                <a:latin typeface="Arabic Typesetting" panose="03020402040406030203" pitchFamily="66" charset="-78"/>
                <a:cs typeface="Arabic Typesetting" panose="03020402040406030203" pitchFamily="66" charset="-78"/>
              </a:rPr>
              <a:t> </a:t>
            </a:r>
            <a:r>
              <a:rPr lang="ar-SA" altLang="tr-TR" sz="2600" dirty="0">
                <a:solidFill>
                  <a:schemeClr val="bg1"/>
                </a:solidFill>
                <a:latin typeface="Arabic Typesetting" panose="03020402040406030203" pitchFamily="66" charset="-78"/>
                <a:cs typeface="Arabic Typesetting" panose="03020402040406030203" pitchFamily="66" charset="-78"/>
              </a:rPr>
              <a:t>اللَّهُ فِي أَوْلادِكُمْ لِلذَّكَرِ مِثْلُ </a:t>
            </a:r>
            <a:r>
              <a:rPr lang="ar-SA" altLang="tr-TR" sz="2600" u="sng" dirty="0">
                <a:solidFill>
                  <a:schemeClr val="accent6"/>
                </a:solidFill>
                <a:latin typeface="Arabic Typesetting" panose="03020402040406030203" pitchFamily="66" charset="-78"/>
                <a:cs typeface="Arabic Typesetting" panose="03020402040406030203" pitchFamily="66" charset="-78"/>
              </a:rPr>
              <a:t>حَظِّ</a:t>
            </a:r>
            <a:r>
              <a:rPr lang="ar-SA" altLang="tr-TR" sz="2600" dirty="0">
                <a:solidFill>
                  <a:schemeClr val="bg1"/>
                </a:solidFill>
                <a:latin typeface="Arabic Typesetting" panose="03020402040406030203" pitchFamily="66" charset="-78"/>
                <a:cs typeface="Arabic Typesetting" panose="03020402040406030203" pitchFamily="66" charset="-78"/>
              </a:rPr>
              <a:t> الأُنثَيَيْنِ فَإِن كُنَّ نِسَاء فَوْقَ اثْنَتَيْنِ فَلَهُنَّ ثُلُثَا مَا تَرَكَ وَإِن كَانَتْ وَاحِدَةً فَلَهَا النِّصْفُ وَلأَبَوَيْهِ لِكُلِّ وَاحِدٍ مِّنْهُمَا السُّدُسُ مِمَّا تَرَكَ إِن كَانَ لَهُ وَلَدٌ فَإِن لَّمْ يَكُن لَّهُ وَلَدٌ وَوَرِثَهُ أَبَوَاهُ فَلأُمِّهِ الثُّلُثُ فَإِن كَانَ لَهُ إِخْوَةٌ فَلأُمِّهِ السُّدُسُ مِن بَعْدِ وَصِيَّةٍ يُوصِي بِهَا أَوْ دَيْنٍ </a:t>
            </a:r>
            <a:r>
              <a:rPr lang="ar-SA" altLang="tr-TR" sz="2600" u="sng" dirty="0">
                <a:solidFill>
                  <a:schemeClr val="bg1"/>
                </a:solidFill>
                <a:latin typeface="Arabic Typesetting" panose="03020402040406030203" pitchFamily="66" charset="-78"/>
                <a:cs typeface="Arabic Typesetting" panose="03020402040406030203" pitchFamily="66" charset="-78"/>
              </a:rPr>
              <a:t>آبَاؤُكُمْ وَأَبْنَاؤُكُمْ لاَ تَدْرُونَ أَيُّهُمْ أَقْرَبُ لَكُمْ نَفْعًا</a:t>
            </a:r>
            <a:r>
              <a:rPr lang="ar-SA" altLang="tr-TR" sz="2600" dirty="0">
                <a:solidFill>
                  <a:schemeClr val="bg1"/>
                </a:solidFill>
                <a:latin typeface="Arabic Typesetting" panose="03020402040406030203" pitchFamily="66" charset="-78"/>
                <a:cs typeface="Arabic Typesetting" panose="03020402040406030203" pitchFamily="66" charset="-78"/>
              </a:rPr>
              <a:t> </a:t>
            </a:r>
            <a:r>
              <a:rPr lang="ar-SA" altLang="tr-TR" sz="2600" u="sng" dirty="0">
                <a:solidFill>
                  <a:schemeClr val="accent6"/>
                </a:solidFill>
                <a:latin typeface="Arabic Typesetting" panose="03020402040406030203" pitchFamily="66" charset="-78"/>
                <a:cs typeface="Arabic Typesetting" panose="03020402040406030203" pitchFamily="66" charset="-78"/>
              </a:rPr>
              <a:t>فَرِيضَةً مِّنَ اللَّ</a:t>
            </a:r>
            <a:r>
              <a:rPr lang="ar-SA" altLang="tr-TR" sz="2600" dirty="0">
                <a:solidFill>
                  <a:schemeClr val="bg1"/>
                </a:solidFill>
                <a:latin typeface="Arabic Typesetting" panose="03020402040406030203" pitchFamily="66" charset="-78"/>
                <a:cs typeface="Arabic Typesetting" panose="03020402040406030203" pitchFamily="66" charset="-78"/>
              </a:rPr>
              <a:t>هِ إِنَّ اللَّهَ كَانَ عَلِيمًا حَكِيمًا</a:t>
            </a:r>
          </a:p>
          <a:p>
            <a:endParaRPr lang="tr-TR" dirty="0"/>
          </a:p>
        </p:txBody>
      </p:sp>
    </p:spTree>
    <p:extLst>
      <p:ext uri="{BB962C8B-B14F-4D97-AF65-F5344CB8AC3E}">
        <p14:creationId xmlns:p14="http://schemas.microsoft.com/office/powerpoint/2010/main" val="4108349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533400"/>
            <a:ext cx="9144000" cy="5947410"/>
          </a:xfrm>
        </p:spPr>
        <p:txBody>
          <a:bodyPr>
            <a:normAutofit/>
          </a:bodyPr>
          <a:lstStyle/>
          <a:p>
            <a:pPr marL="514350" lvl="0" indent="-514350" algn="just" defTabSz="914400" rtl="1" eaLnBrk="0" fontAlgn="base" hangingPunct="0">
              <a:lnSpc>
                <a:spcPct val="150000"/>
              </a:lnSpc>
              <a:spcBef>
                <a:spcPct val="0"/>
              </a:spcBef>
              <a:spcAft>
                <a:spcPct val="0"/>
              </a:spcAft>
              <a:buClrTx/>
              <a:buSzTx/>
              <a:buFont typeface="+mj-lt"/>
              <a:buAutoNum type="arabicPeriod" startAt="12"/>
            </a:pPr>
            <a:r>
              <a:rPr lang="ar-SA" altLang="tr-TR" sz="2600" dirty="0">
                <a:solidFill>
                  <a:schemeClr val="bg1"/>
                </a:solidFill>
                <a:latin typeface="Arabic Typesetting" panose="03020402040406030203" pitchFamily="66" charset="-78"/>
                <a:cs typeface="Arabic Typesetting" panose="03020402040406030203" pitchFamily="66" charset="-78"/>
              </a:rPr>
              <a:t>وَلَكُمْ نِصْفُ مَا تَرَكَ أَزْوَاجُكُمْ إِن لَّمْ يَكُن لَّهُنَّ وَلَدٌ فَإِن كَانَ لَهُنَّ وَلَدٌ فَلَكُمُ الرُّبُعُ مِمَّا تَرَكْنَ مِن بَعْدِ وَصِيَّةٍ يُوصِينَ بِهَا أَوْ دَيْنٍ وَلَهُنَّ الرُّبُعُ مِمَّا تَرَكْتُمْ إِن لَّمْ يَكُن لَّكُمْ وَلَدٌ فَإِن كَانَ لَكُمْ وَلَدٌ فَلَهُنَّ الثُّمُنُ مِمَّا تَرَكْتُم مِّن بَعْدِ وَصِيَّةٍ تُوصُونَ بِهَا أَوْ دَيْنٍ وَإِن كَانَ رَجُلٌ يُورَثُ </a:t>
            </a:r>
            <a:r>
              <a:rPr lang="ar-SA" altLang="tr-TR" sz="2600" u="sng" dirty="0">
                <a:solidFill>
                  <a:schemeClr val="accent6"/>
                </a:solidFill>
                <a:latin typeface="Arabic Typesetting" panose="03020402040406030203" pitchFamily="66" charset="-78"/>
                <a:cs typeface="Arabic Typesetting" panose="03020402040406030203" pitchFamily="66" charset="-78"/>
              </a:rPr>
              <a:t>كَلالَةً</a:t>
            </a:r>
            <a:r>
              <a:rPr lang="ar-SA" altLang="tr-TR" sz="2600" dirty="0">
                <a:solidFill>
                  <a:schemeClr val="bg1"/>
                </a:solidFill>
                <a:latin typeface="Arabic Typesetting" panose="03020402040406030203" pitchFamily="66" charset="-78"/>
                <a:cs typeface="Arabic Typesetting" panose="03020402040406030203" pitchFamily="66" charset="-78"/>
              </a:rPr>
              <a:t> أَو امْرَأَةٌ وَلَهُ أَخٌ أَوْ أُخْتٌ فَلِكُلِّ وَاحِدٍ مِّنْهُمَا السُّدُسُ فَإِن كَانُواْ أَكْثَرَ مِن ذَلِكَ فَهُمْ شُرَكَاء فِي الثُّلُثِ مِن بَعْدِ وَصِيَّةٍ يُوصَى بِهَا أَوْ دَيْنٍ </a:t>
            </a:r>
            <a:r>
              <a:rPr lang="ar-SA" altLang="tr-TR" sz="2600" u="sng" dirty="0">
                <a:solidFill>
                  <a:schemeClr val="accent6"/>
                </a:solidFill>
                <a:latin typeface="Arabic Typesetting" panose="03020402040406030203" pitchFamily="66" charset="-78"/>
                <a:cs typeface="Arabic Typesetting" panose="03020402040406030203" pitchFamily="66" charset="-78"/>
              </a:rPr>
              <a:t>غَيْرَ مُضَارّ</a:t>
            </a:r>
            <a:r>
              <a:rPr lang="ar-SA" altLang="tr-TR" sz="2600" dirty="0">
                <a:solidFill>
                  <a:schemeClr val="bg1"/>
                </a:solidFill>
                <a:latin typeface="Arabic Typesetting" panose="03020402040406030203" pitchFamily="66" charset="-78"/>
                <a:cs typeface="Arabic Typesetting" panose="03020402040406030203" pitchFamily="66" charset="-78"/>
              </a:rPr>
              <a:t>ٍ </a:t>
            </a:r>
            <a:r>
              <a:rPr lang="ar-SA" altLang="tr-TR" sz="2600" u="sng" dirty="0">
                <a:solidFill>
                  <a:schemeClr val="accent6"/>
                </a:solidFill>
                <a:latin typeface="Arabic Typesetting" panose="03020402040406030203" pitchFamily="66" charset="-78"/>
                <a:cs typeface="Arabic Typesetting" panose="03020402040406030203" pitchFamily="66" charset="-78"/>
              </a:rPr>
              <a:t>وَصِيَّةً مِّنَ اللَّهِ </a:t>
            </a:r>
            <a:r>
              <a:rPr lang="ar-SA" altLang="tr-TR" sz="2600" dirty="0">
                <a:solidFill>
                  <a:schemeClr val="bg1"/>
                </a:solidFill>
                <a:latin typeface="Arabic Typesetting" panose="03020402040406030203" pitchFamily="66" charset="-78"/>
                <a:cs typeface="Arabic Typesetting" panose="03020402040406030203" pitchFamily="66" charset="-78"/>
              </a:rPr>
              <a:t>وَاللَّهُ عَلِيمٌ </a:t>
            </a:r>
            <a:r>
              <a:rPr lang="ar-SA" altLang="tr-TR" sz="2600" dirty="0" smtClean="0">
                <a:solidFill>
                  <a:schemeClr val="bg1"/>
                </a:solidFill>
                <a:latin typeface="Arabic Typesetting" panose="03020402040406030203" pitchFamily="66" charset="-78"/>
                <a:cs typeface="Arabic Typesetting" panose="03020402040406030203" pitchFamily="66" charset="-78"/>
              </a:rPr>
              <a:t>حَلِيمٌ</a:t>
            </a:r>
            <a:endParaRPr lang="tr-TR"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12"/>
            </a:pPr>
            <a:endParaRPr lang="tr-TR" altLang="tr-TR" sz="26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12"/>
            </a:pPr>
            <a:r>
              <a:rPr lang="ar-SA" altLang="tr-TR" sz="2600" dirty="0" smtClean="0">
                <a:solidFill>
                  <a:schemeClr val="bg1"/>
                </a:solidFill>
                <a:latin typeface="Arabic Typesetting" panose="03020402040406030203" pitchFamily="66" charset="-78"/>
                <a:cs typeface="Arabic Typesetting" panose="03020402040406030203" pitchFamily="66" charset="-78"/>
              </a:rPr>
              <a:t>تِلْكَ </a:t>
            </a:r>
            <a:r>
              <a:rPr lang="ar-SA" altLang="tr-TR" sz="2600" u="sng" dirty="0">
                <a:solidFill>
                  <a:schemeClr val="accent6"/>
                </a:solidFill>
                <a:latin typeface="Arabic Typesetting" panose="03020402040406030203" pitchFamily="66" charset="-78"/>
                <a:cs typeface="Arabic Typesetting" panose="03020402040406030203" pitchFamily="66" charset="-78"/>
              </a:rPr>
              <a:t>حُدُودُ اللّ</a:t>
            </a:r>
            <a:r>
              <a:rPr lang="ar-SA" altLang="tr-TR" sz="2600" dirty="0">
                <a:solidFill>
                  <a:schemeClr val="bg1"/>
                </a:solidFill>
                <a:latin typeface="Arabic Typesetting" panose="03020402040406030203" pitchFamily="66" charset="-78"/>
                <a:cs typeface="Arabic Typesetting" panose="03020402040406030203" pitchFamily="66" charset="-78"/>
              </a:rPr>
              <a:t>َهِ وَمَن يُطِعِ اللَّهَ وَرَسُولَهُ يُدْخِلْهُ جَنَّاتٍ تَجْرِي مِن تَحْتِهَا الأَنْهَارُ خَالِدِينَ فِيهَا وَذَلِكَ الْفَوْزُ </a:t>
            </a:r>
            <a:r>
              <a:rPr lang="ar-SA" altLang="tr-TR" sz="2600" dirty="0" smtClean="0">
                <a:solidFill>
                  <a:schemeClr val="bg1"/>
                </a:solidFill>
                <a:latin typeface="Arabic Typesetting" panose="03020402040406030203" pitchFamily="66" charset="-78"/>
                <a:cs typeface="Arabic Typesetting" panose="03020402040406030203" pitchFamily="66" charset="-78"/>
              </a:rPr>
              <a:t>الْعَظِيمُ</a:t>
            </a:r>
            <a:endParaRPr lang="tr-TR"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12"/>
            </a:pPr>
            <a:endParaRPr lang="tr-TR" altLang="tr-TR" sz="2600" dirty="0" smtClean="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12"/>
            </a:pPr>
            <a:r>
              <a:rPr lang="ar-SA" altLang="tr-TR" sz="2600" dirty="0" smtClean="0">
                <a:solidFill>
                  <a:schemeClr val="bg1"/>
                </a:solidFill>
                <a:latin typeface="Arabic Typesetting" panose="03020402040406030203" pitchFamily="66" charset="-78"/>
                <a:cs typeface="Arabic Typesetting" panose="03020402040406030203" pitchFamily="66" charset="-78"/>
              </a:rPr>
              <a:t>وَمَن </a:t>
            </a:r>
            <a:r>
              <a:rPr lang="ar-SA" altLang="tr-TR" sz="2600" dirty="0">
                <a:solidFill>
                  <a:schemeClr val="bg1"/>
                </a:solidFill>
                <a:latin typeface="Arabic Typesetting" panose="03020402040406030203" pitchFamily="66" charset="-78"/>
                <a:cs typeface="Arabic Typesetting" panose="03020402040406030203" pitchFamily="66" charset="-78"/>
              </a:rPr>
              <a:t>يَعْصِ اللَّهَ وَرَسُولَهُ وَيَتَعَدَّ حُدُودَهُ يُدْخِلْهُ نَارًا خَالِدًا فِيهَا وَلَهُ عَذَابٌ مُّهِينٌ </a:t>
            </a:r>
            <a:endParaRPr lang="tr-TR" altLang="tr-TR" sz="2600" dirty="0">
              <a:solidFill>
                <a:schemeClr val="bg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022135649"/>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10172</TotalTime>
  <Words>577</Words>
  <Application>Microsoft Office PowerPoint</Application>
  <PresentationFormat>Ekran Gösterisi (4:3)</PresentationFormat>
  <Paragraphs>70</Paragraphs>
  <Slides>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Arabic Typesetting</vt:lpstr>
      <vt:lpstr>Arial</vt:lpstr>
      <vt:lpstr>Calibri</vt:lpstr>
      <vt:lpstr>Century Gothic</vt:lpstr>
      <vt:lpstr>Times New Roman</vt:lpstr>
      <vt:lpstr>Wingdings 3</vt:lpstr>
      <vt:lpstr>Dilim</vt:lpstr>
      <vt:lpstr> Tefsir IV (İlahiyat Fakültesi  4. Sınıf)</vt:lpstr>
      <vt:lpstr>en-Nisâ’4/10-19</vt:lpstr>
      <vt:lpstr>Sureyi Takdim</vt:lpstr>
      <vt:lpstr>Surenin Zihin HAritası</vt:lpstr>
      <vt:lpstr>Sebeb-i Nuzûle dair bilgiler</vt:lpstr>
      <vt:lpstr>Nisa suresi 7-14</vt:lpstr>
      <vt:lpstr>PowerPoint Sunusu</vt:lpstr>
      <vt:lpstr>PowerPoint Sunusu</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501</cp:revision>
  <cp:lastPrinted>2016-03-08T11:30:58Z</cp:lastPrinted>
  <dcterms:created xsi:type="dcterms:W3CDTF">2014-10-29T07:48:48Z</dcterms:created>
  <dcterms:modified xsi:type="dcterms:W3CDTF">2019-11-20T07:52:25Z</dcterms:modified>
</cp:coreProperties>
</file>