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85FB67-13BD-4A07-A42B-F2DDB568A1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7497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53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86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458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27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71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76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33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3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5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8058"/>
            <a:ext cx="7843954" cy="3459774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tr-TR" sz="3600" b="1" dirty="0"/>
          </a:p>
          <a:p>
            <a:pPr marL="0" indent="0" algn="ctr">
              <a:buClr>
                <a:srgbClr val="AD0101"/>
              </a:buClr>
              <a:buNone/>
            </a:pPr>
            <a:r>
              <a:rPr lang="tr-TR" sz="3600" b="1" dirty="0">
                <a:solidFill>
                  <a:srgbClr val="303030"/>
                </a:solidFill>
              </a:rPr>
              <a:t>GGY201 GAYRİMENKUL GELİŞTİRME VE GAYRİMENKUL EKONOMİSİNE GİRİŞ</a:t>
            </a:r>
          </a:p>
          <a:p>
            <a:pPr marL="0" indent="0" algn="just">
              <a:buClr>
                <a:srgbClr val="AD0101"/>
              </a:buClr>
              <a:buNone/>
            </a:pPr>
            <a:endParaRPr lang="tr-TR" sz="1500" b="1" dirty="0">
              <a:solidFill>
                <a:srgbClr val="303030"/>
              </a:solidFill>
            </a:endParaRPr>
          </a:p>
          <a:p>
            <a:pPr marL="0" indent="0" algn="ctr">
              <a:buClr>
                <a:srgbClr val="AD0101"/>
              </a:buClr>
              <a:buNone/>
            </a:pPr>
            <a:endParaRPr lang="tr-TR" b="1" dirty="0">
              <a:solidFill>
                <a:srgbClr val="303030"/>
              </a:solidFill>
            </a:endParaRPr>
          </a:p>
          <a:p>
            <a:pPr marL="0" indent="0" algn="ctr">
              <a:buClr>
                <a:srgbClr val="AD0101"/>
              </a:buClr>
              <a:buNone/>
            </a:pPr>
            <a:r>
              <a:rPr lang="tr-TR" sz="1350" b="1" dirty="0">
                <a:solidFill>
                  <a:srgbClr val="303030"/>
                </a:solidFill>
              </a:rPr>
              <a:t>Prof. Dr. Harun TANRIVERMİŞ - Doç. Dr. Yeşim </a:t>
            </a:r>
            <a:r>
              <a:rPr lang="tr-TR" sz="1350" b="1" dirty="0" smtClean="0">
                <a:solidFill>
                  <a:srgbClr val="303030"/>
                </a:solidFill>
              </a:rPr>
              <a:t>TANRIVERMİŞ</a:t>
            </a:r>
            <a:endParaRPr lang="tr-TR" sz="1350" b="1" dirty="0">
              <a:solidFill>
                <a:srgbClr val="303030"/>
              </a:solidFill>
            </a:endParaRPr>
          </a:p>
          <a:p>
            <a:pPr marL="0" indent="0" algn="ctr">
              <a:buClr>
                <a:srgbClr val="AD0101"/>
              </a:buClr>
              <a:buNone/>
            </a:pPr>
            <a:r>
              <a:rPr lang="tr-TR" sz="1200" dirty="0">
                <a:solidFill>
                  <a:srgbClr val="303030"/>
                </a:solidFill>
              </a:rPr>
              <a:t>Ankara Üniversitesi Uygulamalı Bilimler Fakültesi Gayrimenkul Geliştirme ve Yönetimi Bölümü</a:t>
            </a:r>
          </a:p>
        </p:txBody>
      </p:sp>
      <p:sp>
        <p:nvSpPr>
          <p:cNvPr id="15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324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NEDEN GAYRİMENKUL EKONOMİSİ?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Müşterilerinin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gayrimenkullerinin başarılı biçimde idare edilebilmesi için profesyonel gayrimenkul yöneticisinin gayrimenkul ekonomisini anlaması şarttır.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Gayrimenkul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ulusal servetin en büyük tekil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segmentini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temsil eder. Ülkenin servetinin 2/3’ünün arazi ve arazi geliştirme yatırımları ile arazi kaynaklarından oluşmakta ve bu yapı yatırımcıları cezbeden bir zenginlik kaynağı olmaktadır.  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Gayrimenkulün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makro ekonomide önemli bir etkisi vardır. Gayrimenkul faaliyetlerine ilave olarak bu sektör aynı zamanda konut finansmanı (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mortgage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bankacılığı) ve tasarruf ve kredi sektörleri, hayat sigortası ve inşaat sanayileri ve yapı sektörü üzerinde muazzam bir etkiye sahiptir.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67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NEDEN GAYRİMENKUL EKONOMİSİ?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R="280035" algn="just">
              <a:spcBef>
                <a:spcPts val="150"/>
              </a:spcBef>
              <a:spcAft>
                <a:spcPts val="0"/>
              </a:spcAft>
              <a:buClr>
                <a:srgbClr val="160093"/>
              </a:buClr>
              <a:buSzPts val="1000"/>
              <a:buFont typeface="Wingdings" panose="020B0604020202020204" pitchFamily="2" charset="2"/>
              <a:buChar char="§"/>
            </a:pPr>
            <a:r>
              <a:rPr lang="tr-TR" sz="2000" dirty="0" smtClean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İnşaat </a:t>
            </a:r>
            <a:r>
              <a:rPr lang="tr-TR" sz="20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endüstrisi resesyon yaşarsa, ekonominin tamamı bundan etkilenir (adeta tökezler). Konut gerilemeye başladığı zamanda, konutların tefrişinde kullanılacak tüketim mallarının satışı da düşer. Sonuç olarak ulusal ölçekte ekonomik yavaşlama kendisini gösterir. </a:t>
            </a:r>
          </a:p>
          <a:p>
            <a:pPr marR="280035" algn="just">
              <a:spcBef>
                <a:spcPts val="150"/>
              </a:spcBef>
              <a:spcAft>
                <a:spcPts val="0"/>
              </a:spcAft>
              <a:buClr>
                <a:srgbClr val="160093"/>
              </a:buClr>
              <a:buSzPts val="1000"/>
              <a:buFont typeface="Wingdings" panose="020B0604020202020204" pitchFamily="2" charset="2"/>
              <a:buChar char="§"/>
            </a:pPr>
            <a:r>
              <a:rPr lang="tr-TR" sz="2000" spc="-4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Aynı derecede önemli bir biçimde pek çok ülkede gayrimenkul yerel yönetimlerin temel vergi geliri kaynağını oluşturur. </a:t>
            </a:r>
          </a:p>
          <a:p>
            <a:pPr marR="280035" algn="just">
              <a:spcBef>
                <a:spcPts val="150"/>
              </a:spcBef>
              <a:spcAft>
                <a:spcPts val="0"/>
              </a:spcAft>
              <a:buClr>
                <a:srgbClr val="160093"/>
              </a:buClr>
              <a:buSzPts val="1000"/>
              <a:buFont typeface="Wingdings" panose="020B0604020202020204" pitchFamily="2" charset="2"/>
              <a:buChar char="§"/>
            </a:pPr>
            <a:r>
              <a:rPr lang="tr-TR" sz="2000" spc="-4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Çok yönlülüğü nedeni ile gayrimenkul ekonomistler ve iş dünyası liderleri tarafından ulusal refahın temin edilmesinde temel bir güç olarak kabul edilmektedir.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396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NEDEN GAYRİMENKUL EKONOMİSİ?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spcBef>
                <a:spcPts val="7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Birçok gayrimenkul; değerleme ve geliştirme işlemlerini zorlaştıran özel niteliklere sahiptir: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Mülkiyet, konum veya yer, tamir durumu gibi hususlar öznel değerlerdir ve uzmanın değerleme yapmasını gerektirir. Her mülk, aynı bölgedeki diğer mülklerden farklı özelliklere sahiptir ve bu değerlemenin parsel / yapı ölçeğinde yapılmasını zorunlu kılar.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7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7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Gayrimenkul piyasalarında bilgi edinme güçlüğü; mesleki danışmanlık ücretlerinin ödenmesini zorunlu kılmaktadır. 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086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NEDEN GAYRİMENKUL EKONOMİSİ?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spcBef>
                <a:spcPts val="7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Ekonomik Sorun: Sınırlı kaynaklar, ancak sınırsız istekler</a:t>
            </a:r>
            <a:endParaRPr lang="tr-TR" sz="2000" dirty="0">
              <a:solidFill>
                <a:srgbClr val="1600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50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İnsanların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istekleri ile bu istekleri yerine getirmek için kullanılacak araçların karşılaştırılması halinde, araçların yetersiz olduğu açıktır. </a:t>
            </a:r>
          </a:p>
          <a:p>
            <a:pPr algn="just">
              <a:spcBef>
                <a:spcPts val="150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Geliriniz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daha fazla olsaydı satın alacağınız şeyleri düşününüz.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50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50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b="1" dirty="0" smtClean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Örnek</a:t>
            </a: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yeni kıyafetler, daha iyi bir araba, egzotik tatil ve benzeri şeyler. Küresel ölçekte, dünyadaki herkes ABD’deki insanlarla aynı yaşam standardında yaşasa üç gezegene daha ihtiyaç olur!!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206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NEDEN GAYRİMENKUL EKONOMİSİ?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spcBef>
                <a:spcPts val="7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Bir gayrimenkul geliştirme şirketinin mülkiyet veya yönetimindeki arsa üzerinde alternatif imkânları olduğunu varsayalım: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b="1" u="sng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Müstakil evler</a:t>
            </a:r>
            <a:r>
              <a:rPr lang="tr-TR" sz="2000" u="sng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b="1" u="sng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Apartman blokları</a:t>
            </a:r>
            <a:endParaRPr lang="en-GB" sz="2000" u="sng" dirty="0">
              <a:solidFill>
                <a:srgbClr val="1600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         40				 0</a:t>
            </a:r>
            <a:b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         30				10</a:t>
            </a:r>
            <a:b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         10				30</a:t>
            </a:r>
            <a:b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           0				40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Şirketin üretim olanakları aşağıdaki şekilde gösterildiği gibi bir üretim olanakları eğrisi olacaktır. Şekildeki düz hatlı üretim olanakları eğrisi (PPC), bu şirketin karşı karşıya bulunduğu müstakil evler (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detached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houses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) ve apartman blokları (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apartment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blocks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) arasındaki dengeyi temsil etmektedir. </a:t>
            </a: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697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NEDEN GAYRİMENKUL EKONOMİSİ?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spcBef>
                <a:spcPts val="22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Ekonomik sorunu şu şekilde gösterilebilir: X ülkesinin sadece tarımsal ürünler (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agricultural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produce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) ve sanayi ürünleri (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manufactured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50" dirty="0" err="1">
                <a:latin typeface="Arial" panose="020B0604020202020204" pitchFamily="34" charset="0"/>
                <a:cs typeface="Arial" panose="020B0604020202020204" pitchFamily="34" charset="0"/>
              </a:rPr>
              <a:t>goods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) ürettiğini ve tüm kaynaklarla tam istihdam düzeyinde bir yıl boyunca aşağıdaki alternatif kombinasyonları üretebileceğini varsayalım:</a:t>
            </a:r>
          </a:p>
          <a:p>
            <a:pPr>
              <a:spcBef>
                <a:spcPts val="225"/>
              </a:spcBef>
              <a:spcAft>
                <a:spcPts val="0"/>
              </a:spcAft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tr-TR" sz="1650" b="1" dirty="0">
                <a:latin typeface="Arial" panose="020B0604020202020204" pitchFamily="34" charset="0"/>
                <a:cs typeface="Arial" panose="020B0604020202020204" pitchFamily="34" charset="0"/>
              </a:rPr>
              <a:t>Tarımsal mahsul	 Sanayi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50" b="1" dirty="0">
                <a:latin typeface="Arial" panose="020B0604020202020204" pitchFamily="34" charset="0"/>
                <a:cs typeface="Arial" panose="020B0604020202020204" pitchFamily="34" charset="0"/>
              </a:rPr>
              <a:t>ürünleri</a:t>
            </a:r>
            <a:endParaRPr lang="en-GB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225"/>
              </a:spcBef>
              <a:spcAft>
                <a:spcPts val="0"/>
              </a:spcAft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	         100			0</a:t>
            </a:r>
            <a:b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	           80			25</a:t>
            </a:r>
            <a:b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	           60			40</a:t>
            </a:r>
            <a:b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	           40			45</a:t>
            </a:r>
            <a:b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	           20			48</a:t>
            </a:r>
            <a:b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165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0</a:t>
            </a: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			50</a:t>
            </a:r>
            <a:endParaRPr lang="en-GB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22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1650" dirty="0">
                <a:latin typeface="Arial" panose="020B0604020202020204" pitchFamily="34" charset="0"/>
                <a:cs typeface="Arial" panose="020B0604020202020204" pitchFamily="34" charset="0"/>
              </a:rPr>
              <a:t> Bu alternatif kombinasyonlarla başka bir üretim olasılığı eğrisi elde edilir. Bu, sınırlı kaynakları ve mevcut teknolojisiyle X ülkesinin elde edebileceği çeşitli tarımsal ve sanayi ürünleri kombinasyonlarını göstermektedir.</a:t>
            </a:r>
            <a:endParaRPr lang="en-GB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225"/>
              </a:spcBef>
              <a:buClr>
                <a:srgbClr val="160093"/>
              </a:buClr>
              <a:buFont typeface="Courier New" panose="02070309020205020404" pitchFamily="49" charset="0"/>
              <a:buChar char="o"/>
            </a:pPr>
            <a:endParaRPr lang="tr-TR" sz="16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071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NEDEN GAYRİMENKUL EKONOMİSİ?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spcBef>
                <a:spcPts val="150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Kıtlık bizi iktisat yaparak idare etmeye zorlar. Çeşitli alternatifleri tartıp ve sınırlı kaynaklardan en yüksek getiriyi sağlayan belirli mal çeşitlerini seçeriz. Modern ekonomistler bu fikri, çalışmalarının kapsamını tanımlamak için kullanırlar. </a:t>
            </a:r>
          </a:p>
          <a:p>
            <a:pPr algn="just">
              <a:spcBef>
                <a:spcPts val="150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Tamamen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tatmin edici bir tanıma sahip olmadığımızdan, tanım  mümkün olduğunca basit tutulacaktır: Ekonomi, insanların kendi arzularını karşılamak için sınırlı kaynaklarını nasıl tahsis ettiklerini inceler. Ekonomi toplumsal bir bilimdir. Bu, ekonominin insanların nasıl hareket ettiğini araştırması gerçeğinden kaynaklanmaktadır. </a:t>
            </a: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697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</a:rPr>
              <a:t>Kaynaklar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Finans Matematiği, Z. Başkaya ve </a:t>
            </a:r>
            <a:r>
              <a:rPr lang="tr-TR" altLang="tr-TR" sz="1600" dirty="0" err="1"/>
              <a:t>D.Alper</a:t>
            </a:r>
            <a:r>
              <a:rPr lang="tr-TR" altLang="tr-TR" sz="1600" dirty="0"/>
              <a:t>, 2. Baskı, Ekin Kitabevi, Bursa, 2003.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İpotek Karşılığı Menkulleştirilmiş Krediler (İKMEK-MORTGACE), K. Yalçıner, Ankara, 2006.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Kadastro Bilgisi, T. </a:t>
            </a:r>
            <a:r>
              <a:rPr lang="tr-TR" altLang="tr-TR" sz="1600" dirty="0" err="1"/>
              <a:t>Tüdeş</a:t>
            </a:r>
            <a:r>
              <a:rPr lang="tr-TR" altLang="tr-TR" sz="1600" dirty="0"/>
              <a:t> ve C. Bıyık, 3. Baskı, Karadeniz Teknik Üniversitesi Mühendislik-Mimarlık Fakültesi Yayınları, Genel Yayın No:174, Fakülte Yayın No:50, KTÜ Matbaası, Trabzon, 2001.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Konut Alanlarının İyileştirilmesinde Toplumsal Bağlam Rolü, Hürriyet </a:t>
            </a:r>
            <a:r>
              <a:rPr lang="tr-TR" altLang="tr-TR" sz="1600" dirty="0" err="1"/>
              <a:t>Öğdül</a:t>
            </a:r>
            <a:r>
              <a:rPr lang="tr-TR" altLang="tr-TR" sz="1600" dirty="0"/>
              <a:t>, Mimar Sinan Üniversitesi, İstanbul, 1999.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Land </a:t>
            </a:r>
            <a:r>
              <a:rPr lang="tr-TR" altLang="tr-TR" sz="1600" dirty="0" err="1"/>
              <a:t>and</a:t>
            </a:r>
            <a:r>
              <a:rPr lang="tr-TR" altLang="tr-TR" sz="1600" dirty="0"/>
              <a:t> </a:t>
            </a:r>
            <a:r>
              <a:rPr lang="tr-TR" altLang="tr-TR" sz="1600" dirty="0" err="1"/>
              <a:t>Estate</a:t>
            </a:r>
            <a:r>
              <a:rPr lang="tr-TR" altLang="tr-TR" sz="1600" dirty="0"/>
              <a:t> Management, J. </a:t>
            </a:r>
            <a:r>
              <a:rPr lang="tr-TR" altLang="tr-TR" sz="1600" dirty="0" err="1"/>
              <a:t>Nix</a:t>
            </a:r>
            <a:r>
              <a:rPr lang="tr-TR" altLang="tr-TR" sz="1600" dirty="0"/>
              <a:t>, P. </a:t>
            </a:r>
            <a:r>
              <a:rPr lang="tr-TR" altLang="tr-TR" sz="1600" dirty="0" err="1"/>
              <a:t>Hill</a:t>
            </a:r>
            <a:r>
              <a:rPr lang="tr-TR" altLang="tr-TR" sz="1600" dirty="0"/>
              <a:t>, N. Williams </a:t>
            </a:r>
            <a:r>
              <a:rPr lang="tr-TR" altLang="tr-TR" sz="1600" dirty="0" err="1"/>
              <a:t>and</a:t>
            </a:r>
            <a:r>
              <a:rPr lang="tr-TR" altLang="tr-TR" sz="1600" dirty="0"/>
              <a:t> J. </a:t>
            </a:r>
            <a:r>
              <a:rPr lang="tr-TR" altLang="tr-TR" sz="1600" dirty="0" err="1"/>
              <a:t>Bough</a:t>
            </a:r>
            <a:r>
              <a:rPr lang="tr-TR" altLang="tr-TR" sz="1600" dirty="0"/>
              <a:t>, Packard Publishing Limited, Third Edition, </a:t>
            </a:r>
            <a:r>
              <a:rPr lang="tr-TR" altLang="tr-TR" sz="1600" dirty="0" err="1"/>
              <a:t>Chichester</a:t>
            </a:r>
            <a:r>
              <a:rPr lang="tr-TR" altLang="tr-TR" sz="1600" dirty="0"/>
              <a:t>, UK, 1999.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Mekanın Politikası, G. </a:t>
            </a:r>
            <a:r>
              <a:rPr lang="tr-TR" altLang="tr-TR" sz="1600" dirty="0" err="1"/>
              <a:t>Bachelard</a:t>
            </a:r>
            <a:r>
              <a:rPr lang="tr-TR" altLang="tr-TR" sz="1600" dirty="0"/>
              <a:t>, Kesit Yayınları, İstanbul, 1996.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Real </a:t>
            </a:r>
            <a:r>
              <a:rPr lang="tr-TR" altLang="tr-TR" sz="1600" dirty="0" err="1"/>
              <a:t>Estate</a:t>
            </a:r>
            <a:r>
              <a:rPr lang="tr-TR" altLang="tr-TR" sz="1600" dirty="0"/>
              <a:t> </a:t>
            </a:r>
            <a:r>
              <a:rPr lang="tr-TR" altLang="tr-TR" sz="1600" dirty="0" err="1"/>
              <a:t>Investment</a:t>
            </a:r>
            <a:r>
              <a:rPr lang="tr-TR" altLang="tr-TR" sz="1600" dirty="0"/>
              <a:t> </a:t>
            </a:r>
            <a:r>
              <a:rPr lang="tr-TR" altLang="tr-TR" sz="1600" dirty="0" err="1"/>
              <a:t>Trusts</a:t>
            </a:r>
            <a:r>
              <a:rPr lang="tr-TR" altLang="tr-TR" sz="1600" dirty="0"/>
              <a:t> </a:t>
            </a:r>
            <a:r>
              <a:rPr lang="tr-TR" altLang="tr-TR" sz="1600" dirty="0" err="1"/>
              <a:t>Handbook</a:t>
            </a:r>
            <a:r>
              <a:rPr lang="tr-TR" altLang="tr-TR" sz="1600" dirty="0"/>
              <a:t>, W.K. </a:t>
            </a:r>
            <a:r>
              <a:rPr lang="tr-TR" altLang="tr-TR" sz="1600" dirty="0" err="1"/>
              <a:t>Kelly</a:t>
            </a:r>
            <a:r>
              <a:rPr lang="tr-TR" altLang="tr-TR" sz="1600" dirty="0"/>
              <a:t>, </a:t>
            </a:r>
            <a:r>
              <a:rPr lang="tr-TR" altLang="tr-TR" sz="1600" dirty="0" err="1"/>
              <a:t>American</a:t>
            </a:r>
            <a:r>
              <a:rPr lang="tr-TR" altLang="tr-TR" sz="1600" dirty="0"/>
              <a:t> </a:t>
            </a:r>
            <a:r>
              <a:rPr lang="tr-TR" altLang="tr-TR" sz="1600" dirty="0" err="1"/>
              <a:t>Law</a:t>
            </a:r>
            <a:r>
              <a:rPr lang="tr-TR" altLang="tr-TR" sz="1600" dirty="0"/>
              <a:t> </a:t>
            </a:r>
            <a:r>
              <a:rPr lang="tr-TR" altLang="tr-TR" sz="1600" dirty="0" err="1"/>
              <a:t>Institute</a:t>
            </a:r>
            <a:r>
              <a:rPr lang="tr-TR" altLang="tr-TR" sz="1600" dirty="0"/>
              <a:t>, USA, 1989.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Real </a:t>
            </a:r>
            <a:r>
              <a:rPr lang="tr-TR" altLang="tr-TR" sz="1600" dirty="0" err="1"/>
              <a:t>Estate</a:t>
            </a:r>
            <a:r>
              <a:rPr lang="tr-TR" altLang="tr-TR" sz="1600" dirty="0"/>
              <a:t> </a:t>
            </a:r>
            <a:r>
              <a:rPr lang="tr-TR" altLang="tr-TR" sz="1600" dirty="0" err="1"/>
              <a:t>Principles</a:t>
            </a:r>
            <a:r>
              <a:rPr lang="tr-TR" altLang="tr-TR" sz="1600" dirty="0"/>
              <a:t> </a:t>
            </a:r>
            <a:r>
              <a:rPr lang="tr-TR" altLang="tr-TR" sz="1600" dirty="0" err="1"/>
              <a:t>and</a:t>
            </a:r>
            <a:r>
              <a:rPr lang="tr-TR" altLang="tr-TR" sz="1600" dirty="0"/>
              <a:t> </a:t>
            </a:r>
            <a:r>
              <a:rPr lang="tr-TR" altLang="tr-TR" sz="1600" dirty="0" err="1"/>
              <a:t>Practices</a:t>
            </a:r>
            <a:r>
              <a:rPr lang="tr-TR" altLang="tr-TR" sz="1600" dirty="0"/>
              <a:t>, G. </a:t>
            </a:r>
            <a:r>
              <a:rPr lang="tr-TR" altLang="tr-TR" sz="1600" dirty="0" err="1"/>
              <a:t>Karvel</a:t>
            </a:r>
            <a:r>
              <a:rPr lang="tr-TR" altLang="tr-TR" sz="1600" dirty="0"/>
              <a:t> ve M.A. </a:t>
            </a:r>
            <a:r>
              <a:rPr lang="tr-TR" altLang="tr-TR" sz="1600" dirty="0" err="1"/>
              <a:t>Unger</a:t>
            </a:r>
            <a:r>
              <a:rPr lang="tr-TR" altLang="tr-TR" sz="1600" dirty="0"/>
              <a:t>, 9. Edition, South-western Publishing </a:t>
            </a:r>
            <a:r>
              <a:rPr lang="tr-TR" altLang="tr-TR" sz="1600" dirty="0" err="1"/>
              <a:t>Co</a:t>
            </a:r>
            <a:r>
              <a:rPr lang="tr-TR" altLang="tr-TR" sz="1600" dirty="0"/>
              <a:t>., Ohio, USA, 1991.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Yatırım Projelerinin Düzenlenmesi Değerlendirilmesi ve İzlenmesi, O. </a:t>
            </a:r>
            <a:r>
              <a:rPr lang="tr-TR" altLang="tr-TR" sz="1600" dirty="0" err="1"/>
              <a:t>Güvemli</a:t>
            </a:r>
            <a:r>
              <a:rPr lang="tr-TR" altLang="tr-TR" sz="1600" dirty="0"/>
              <a:t>, Atlas Yayın Dağıtım Yayın No:7, İstanbul, 2001.</a:t>
            </a:r>
            <a:endParaRPr lang="tr-TR" sz="1400" dirty="0"/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3714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12441</TotalTime>
  <Words>705</Words>
  <Application>Microsoft Office PowerPoint</Application>
  <PresentationFormat>Ekran Gösterisi (4:3)</PresentationFormat>
  <Paragraphs>56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20" baseType="lpstr">
      <vt:lpstr>ＭＳ Ｐゴシック</vt:lpstr>
      <vt:lpstr>Arial</vt:lpstr>
      <vt:lpstr>Calibri</vt:lpstr>
      <vt:lpstr>Century Gothic</vt:lpstr>
      <vt:lpstr>Courier New</vt:lpstr>
      <vt:lpstr>Microsoft Sans Serif</vt:lpstr>
      <vt:lpstr>Times New Roman</vt:lpstr>
      <vt:lpstr>Wingdings</vt:lpstr>
      <vt:lpstr>ekonomi</vt:lpstr>
      <vt:lpstr>1_Rics</vt:lpstr>
      <vt:lpstr>h.t.</vt:lpstr>
      <vt:lpstr>PowerPoint Sunusu</vt:lpstr>
      <vt:lpstr>NEDEN GAYRİMENKUL EKONOMİSİ?</vt:lpstr>
      <vt:lpstr>NEDEN GAYRİMENKUL EKONOMİSİ?</vt:lpstr>
      <vt:lpstr>NEDEN GAYRİMENKUL EKONOMİSİ?</vt:lpstr>
      <vt:lpstr>NEDEN GAYRİMENKUL EKONOMİSİ?</vt:lpstr>
      <vt:lpstr>NEDEN GAYRİMENKUL EKONOMİSİ?</vt:lpstr>
      <vt:lpstr>NEDEN GAYRİMENKUL EKONOMİSİ?</vt:lpstr>
      <vt:lpstr>NEDEN GAYRİMENKUL EKONOMİSİ?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810</cp:revision>
  <cp:lastPrinted>2016-10-24T07:53:35Z</cp:lastPrinted>
  <dcterms:created xsi:type="dcterms:W3CDTF">2016-09-18T09:35:24Z</dcterms:created>
  <dcterms:modified xsi:type="dcterms:W3CDTF">2020-02-21T09:14:08Z</dcterms:modified>
</cp:coreProperties>
</file>