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sldIdLst>
    <p:sldId id="256" r:id="rId2"/>
    <p:sldId id="257" r:id="rId3"/>
    <p:sldId id="259" r:id="rId4"/>
    <p:sldId id="258"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43248" autoAdjust="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7D6A81-6C0D-4EAD-B574-B6690BE7E9AE}" type="datetimeFigureOut">
              <a:rPr lang="tr-TR" smtClean="0"/>
              <a:t>7.05.2020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B779F9-E778-4054-861A-C99B19794D48}" type="slidenum">
              <a:rPr lang="tr-TR" smtClean="0"/>
              <a:t>‹#›</a:t>
            </a:fld>
            <a:endParaRPr lang="tr-TR"/>
          </a:p>
        </p:txBody>
      </p:sp>
    </p:spTree>
    <p:extLst>
      <p:ext uri="{BB962C8B-B14F-4D97-AF65-F5344CB8AC3E}">
        <p14:creationId xmlns:p14="http://schemas.microsoft.com/office/powerpoint/2010/main" val="1446708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88023B9-7E96-491A-8AAD-12E13997D8FC}"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260C06A-713D-451D-8DC1-94C35FA98C19}"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2884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88023B9-7E96-491A-8AAD-12E13997D8FC}"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260C06A-713D-451D-8DC1-94C35FA98C19}" type="slidenum">
              <a:rPr lang="tr-TR" smtClean="0"/>
              <a:t>‹#›</a:t>
            </a:fld>
            <a:endParaRPr lang="tr-TR"/>
          </a:p>
        </p:txBody>
      </p:sp>
    </p:spTree>
    <p:extLst>
      <p:ext uri="{BB962C8B-B14F-4D97-AF65-F5344CB8AC3E}">
        <p14:creationId xmlns:p14="http://schemas.microsoft.com/office/powerpoint/2010/main" val="84833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88023B9-7E96-491A-8AAD-12E13997D8FC}"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260C06A-713D-451D-8DC1-94C35FA98C19}" type="slidenum">
              <a:rPr lang="tr-TR" smtClean="0"/>
              <a:t>‹#›</a:t>
            </a:fld>
            <a:endParaRPr lang="tr-TR"/>
          </a:p>
        </p:txBody>
      </p:sp>
    </p:spTree>
    <p:extLst>
      <p:ext uri="{BB962C8B-B14F-4D97-AF65-F5344CB8AC3E}">
        <p14:creationId xmlns:p14="http://schemas.microsoft.com/office/powerpoint/2010/main" val="3447389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88023B9-7E96-491A-8AAD-12E13997D8FC}"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260C06A-713D-451D-8DC1-94C35FA98C19}" type="slidenum">
              <a:rPr lang="tr-TR" smtClean="0"/>
              <a:t>‹#›</a:t>
            </a:fld>
            <a:endParaRPr lang="tr-TR"/>
          </a:p>
        </p:txBody>
      </p:sp>
    </p:spTree>
    <p:extLst>
      <p:ext uri="{BB962C8B-B14F-4D97-AF65-F5344CB8AC3E}">
        <p14:creationId xmlns:p14="http://schemas.microsoft.com/office/powerpoint/2010/main" val="2640916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88023B9-7E96-491A-8AAD-12E13997D8FC}"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260C06A-713D-451D-8DC1-94C35FA98C19}"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89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88023B9-7E96-491A-8AAD-12E13997D8FC}"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260C06A-713D-451D-8DC1-94C35FA98C19}" type="slidenum">
              <a:rPr lang="tr-TR" smtClean="0"/>
              <a:t>‹#›</a:t>
            </a:fld>
            <a:endParaRPr lang="tr-TR"/>
          </a:p>
        </p:txBody>
      </p:sp>
    </p:spTree>
    <p:extLst>
      <p:ext uri="{BB962C8B-B14F-4D97-AF65-F5344CB8AC3E}">
        <p14:creationId xmlns:p14="http://schemas.microsoft.com/office/powerpoint/2010/main" val="161148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88023B9-7E96-491A-8AAD-12E13997D8FC}"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260C06A-713D-451D-8DC1-94C35FA98C19}" type="slidenum">
              <a:rPr lang="tr-TR" smtClean="0"/>
              <a:t>‹#›</a:t>
            </a:fld>
            <a:endParaRPr lang="tr-TR"/>
          </a:p>
        </p:txBody>
      </p:sp>
    </p:spTree>
    <p:extLst>
      <p:ext uri="{BB962C8B-B14F-4D97-AF65-F5344CB8AC3E}">
        <p14:creationId xmlns:p14="http://schemas.microsoft.com/office/powerpoint/2010/main" val="4021522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88023B9-7E96-491A-8AAD-12E13997D8FC}"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260C06A-713D-451D-8DC1-94C35FA98C19}" type="slidenum">
              <a:rPr lang="tr-TR" smtClean="0"/>
              <a:t>‹#›</a:t>
            </a:fld>
            <a:endParaRPr lang="tr-TR"/>
          </a:p>
        </p:txBody>
      </p:sp>
    </p:spTree>
    <p:extLst>
      <p:ext uri="{BB962C8B-B14F-4D97-AF65-F5344CB8AC3E}">
        <p14:creationId xmlns:p14="http://schemas.microsoft.com/office/powerpoint/2010/main" val="2727134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88023B9-7E96-491A-8AAD-12E13997D8FC}" type="datetimeFigureOut">
              <a:rPr lang="tr-TR" smtClean="0"/>
              <a:t>7.05.2020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260C06A-713D-451D-8DC1-94C35FA98C19}" type="slidenum">
              <a:rPr lang="tr-TR" smtClean="0"/>
              <a:t>‹#›</a:t>
            </a:fld>
            <a:endParaRPr lang="tr-TR"/>
          </a:p>
        </p:txBody>
      </p:sp>
    </p:spTree>
    <p:extLst>
      <p:ext uri="{BB962C8B-B14F-4D97-AF65-F5344CB8AC3E}">
        <p14:creationId xmlns:p14="http://schemas.microsoft.com/office/powerpoint/2010/main" val="2622497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88023B9-7E96-491A-8AAD-12E13997D8FC}" type="datetimeFigureOut">
              <a:rPr lang="tr-TR" smtClean="0"/>
              <a:t>7.05.2020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260C06A-713D-451D-8DC1-94C35FA98C19}" type="slidenum">
              <a:rPr lang="tr-TR" smtClean="0"/>
              <a:t>‹#›</a:t>
            </a:fld>
            <a:endParaRPr lang="tr-TR"/>
          </a:p>
        </p:txBody>
      </p:sp>
    </p:spTree>
    <p:extLst>
      <p:ext uri="{BB962C8B-B14F-4D97-AF65-F5344CB8AC3E}">
        <p14:creationId xmlns:p14="http://schemas.microsoft.com/office/powerpoint/2010/main" val="3238134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88023B9-7E96-491A-8AAD-12E13997D8FC}"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260C06A-713D-451D-8DC1-94C35FA98C19}" type="slidenum">
              <a:rPr lang="tr-TR" smtClean="0"/>
              <a:t>‹#›</a:t>
            </a:fld>
            <a:endParaRPr lang="tr-TR"/>
          </a:p>
        </p:txBody>
      </p:sp>
    </p:spTree>
    <p:extLst>
      <p:ext uri="{BB962C8B-B14F-4D97-AF65-F5344CB8AC3E}">
        <p14:creationId xmlns:p14="http://schemas.microsoft.com/office/powerpoint/2010/main" val="1330666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88023B9-7E96-491A-8AAD-12E13997D8FC}" type="datetimeFigureOut">
              <a:rPr lang="tr-TR" smtClean="0"/>
              <a:t>7.05.2020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260C06A-713D-451D-8DC1-94C35FA98C19}"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06739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tr.wikipedia.org/wiki/19._y%C3%BCzy%C4%B1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7280" y="2547256"/>
            <a:ext cx="10058400" cy="1777855"/>
          </a:xfrm>
        </p:spPr>
        <p:txBody>
          <a:bodyPr>
            <a:normAutofit/>
          </a:bodyPr>
          <a:lstStyle/>
          <a:p>
            <a:r>
              <a:rPr lang="tr-TR" sz="7200" dirty="0" smtClean="0"/>
              <a:t>ALMAN İDEALİZMİ</a:t>
            </a:r>
            <a:endParaRPr lang="tr-TR" sz="7200" dirty="0"/>
          </a:p>
        </p:txBody>
      </p:sp>
    </p:spTree>
    <p:extLst>
      <p:ext uri="{BB962C8B-B14F-4D97-AF65-F5344CB8AC3E}">
        <p14:creationId xmlns:p14="http://schemas.microsoft.com/office/powerpoint/2010/main" val="2623290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280" y="1867988"/>
            <a:ext cx="10058400" cy="4001105"/>
          </a:xfrm>
        </p:spPr>
        <p:txBody>
          <a:bodyPr/>
          <a:lstStyle/>
          <a:p>
            <a:pPr>
              <a:lnSpc>
                <a:spcPct val="150000"/>
              </a:lnSpc>
            </a:pPr>
            <a:r>
              <a:rPr lang="tr-TR" dirty="0"/>
              <a:t>Almanya'da gelişmiş bir felsefi akımıdır. Bu akım 18. </a:t>
            </a:r>
            <a:r>
              <a:rPr lang="tr-TR" dirty="0" err="1"/>
              <a:t>yüzyıl'ın</a:t>
            </a:r>
            <a:r>
              <a:rPr lang="tr-TR" dirty="0"/>
              <a:t> sonları ile </a:t>
            </a:r>
            <a:r>
              <a:rPr lang="tr-TR" dirty="0">
                <a:hlinkClick r:id="rId2" tooltip="19. yüzyıl"/>
              </a:rPr>
              <a:t>19. </a:t>
            </a:r>
            <a:r>
              <a:rPr lang="tr-TR" dirty="0" err="1">
                <a:hlinkClick r:id="rId2" tooltip="19. yüzyıl"/>
              </a:rPr>
              <a:t>yüzyıl</a:t>
            </a:r>
            <a:r>
              <a:rPr lang="tr-TR" dirty="0" err="1"/>
              <a:t>'ın</a:t>
            </a:r>
            <a:r>
              <a:rPr lang="tr-TR" dirty="0"/>
              <a:t> başları arasında sürmüştür. Alman idealizmi </a:t>
            </a:r>
            <a:r>
              <a:rPr lang="tr-TR" dirty="0" err="1"/>
              <a:t>Immanuel</a:t>
            </a:r>
            <a:r>
              <a:rPr lang="tr-TR" dirty="0"/>
              <a:t> Kant'ın 1780'ler ve 1790'lardaki çalışmaları ile gelişmiştir. Akım; romantizm ve Aydınlanma Çağı ile yakından alakalıdır</a:t>
            </a:r>
            <a:r>
              <a:rPr lang="tr-TR" dirty="0" smtClean="0"/>
              <a:t>.</a:t>
            </a:r>
          </a:p>
          <a:p>
            <a:r>
              <a:rPr lang="tr-TR" dirty="0"/>
              <a:t> </a:t>
            </a:r>
            <a:r>
              <a:rPr lang="tr-TR" dirty="0" smtClean="0"/>
              <a:t> </a:t>
            </a:r>
            <a:r>
              <a:rPr lang="tr-TR" dirty="0"/>
              <a:t>Bu </a:t>
            </a:r>
            <a:r>
              <a:rPr lang="tr-TR" dirty="0" smtClean="0"/>
              <a:t>akımın önemli </a:t>
            </a:r>
            <a:r>
              <a:rPr lang="tr-TR" dirty="0"/>
              <a:t>düşünürleri </a:t>
            </a:r>
            <a:endParaRPr lang="tr-TR" dirty="0" smtClean="0"/>
          </a:p>
          <a:p>
            <a:pPr>
              <a:buFont typeface="Wingdings" panose="05000000000000000000" pitchFamily="2" charset="2"/>
              <a:buChar char="§"/>
            </a:pPr>
            <a:r>
              <a:rPr lang="tr-TR" dirty="0"/>
              <a:t> Johann </a:t>
            </a:r>
            <a:r>
              <a:rPr lang="tr-TR" dirty="0" err="1"/>
              <a:t>Gottlieb</a:t>
            </a:r>
            <a:r>
              <a:rPr lang="tr-TR" dirty="0"/>
              <a:t> </a:t>
            </a:r>
            <a:r>
              <a:rPr lang="tr-TR" dirty="0" err="1"/>
              <a:t>Fichte</a:t>
            </a:r>
            <a:r>
              <a:rPr lang="tr-TR" dirty="0"/>
              <a:t>, </a:t>
            </a:r>
            <a:endParaRPr lang="tr-TR" dirty="0" smtClean="0"/>
          </a:p>
          <a:p>
            <a:pPr>
              <a:buFont typeface="Wingdings" panose="05000000000000000000" pitchFamily="2" charset="2"/>
              <a:buChar char="§"/>
            </a:pPr>
            <a:r>
              <a:rPr lang="tr-TR" dirty="0" smtClean="0"/>
              <a:t> </a:t>
            </a:r>
            <a:r>
              <a:rPr lang="tr-TR" dirty="0" err="1" smtClean="0"/>
              <a:t>Friedrich</a:t>
            </a:r>
            <a:r>
              <a:rPr lang="tr-TR" dirty="0" smtClean="0"/>
              <a:t> </a:t>
            </a:r>
            <a:r>
              <a:rPr lang="tr-TR" dirty="0" err="1"/>
              <a:t>Schelling</a:t>
            </a:r>
            <a:r>
              <a:rPr lang="tr-TR" dirty="0"/>
              <a:t> </a:t>
            </a:r>
            <a:endParaRPr lang="tr-TR" dirty="0"/>
          </a:p>
          <a:p>
            <a:pPr>
              <a:buFont typeface="Wingdings" panose="05000000000000000000" pitchFamily="2" charset="2"/>
              <a:buChar char="§"/>
            </a:pPr>
            <a:r>
              <a:rPr lang="tr-TR" dirty="0"/>
              <a:t> </a:t>
            </a:r>
            <a:r>
              <a:rPr lang="tr-TR" dirty="0" err="1"/>
              <a:t>Georg</a:t>
            </a:r>
            <a:r>
              <a:rPr lang="tr-TR" dirty="0"/>
              <a:t> Wilhelm </a:t>
            </a:r>
            <a:r>
              <a:rPr lang="tr-TR" dirty="0" err="1"/>
              <a:t>Friedrich</a:t>
            </a:r>
            <a:r>
              <a:rPr lang="tr-TR" dirty="0"/>
              <a:t> </a:t>
            </a:r>
            <a:r>
              <a:rPr lang="tr-TR" dirty="0" err="1" smtClean="0"/>
              <a:t>Hegel</a:t>
            </a:r>
            <a:endParaRPr lang="tr-TR" dirty="0" smtClean="0"/>
          </a:p>
          <a:p>
            <a:endParaRPr lang="tr-TR" dirty="0"/>
          </a:p>
        </p:txBody>
      </p:sp>
    </p:spTree>
    <p:extLst>
      <p:ext uri="{BB962C8B-B14F-4D97-AF65-F5344CB8AC3E}">
        <p14:creationId xmlns:p14="http://schemas.microsoft.com/office/powerpoint/2010/main" val="3305303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On dokuzuncu yüzyılın başlarında felsefeye egemen olan ilk büyük akım, Alman idealizmi oldu. </a:t>
            </a:r>
            <a:r>
              <a:rPr lang="tr-TR" dirty="0" err="1"/>
              <a:t>Fichte</a:t>
            </a:r>
            <a:r>
              <a:rPr lang="tr-TR" dirty="0"/>
              <a:t>, </a:t>
            </a:r>
            <a:r>
              <a:rPr lang="tr-TR" dirty="0" err="1"/>
              <a:t>Schelling</a:t>
            </a:r>
            <a:r>
              <a:rPr lang="tr-TR" dirty="0"/>
              <a:t> ve </a:t>
            </a:r>
            <a:r>
              <a:rPr lang="tr-TR" dirty="0" err="1"/>
              <a:t>Hegel</a:t>
            </a:r>
            <a:r>
              <a:rPr lang="tr-TR" dirty="0"/>
              <a:t> tarafından temsil edilen Alman idealizmi doğrudan doğruya Kant’tan çıkmaktaydı. Felsefesinde inanç öğesine de yer veren Kant’a göre, koşulsuz buyruğa veya ahlak yasasına duyulan inanç, bizi agnostisizmden, materyalizm ve determinizmden kurtarır. Hatta Kant bu noktada kalmayıp, bizim nihai gerçekliği bilebilmemizi sağlayan şeyin, ahlak yasasına beslediğimiz inanç olduğunu savunur. Gerçekten de onun gözünde ahlak yasası olmasaydı eğer, özgürlük ve ideal düzen hakkında hiçbir bilgimiz olmayacaktı. Kant, ahlak yasasının, ahlaki hakikatlerin insanı özgür kıldığını söylemişti</a:t>
            </a:r>
            <a:r>
              <a:rPr lang="tr-TR" dirty="0" smtClean="0"/>
              <a:t>.</a:t>
            </a:r>
            <a:r>
              <a:rPr lang="tr-TR" dirty="0"/>
              <a:t> (Ahmet Cevizci, Felsefe Tarihi, Say Yayınları </a:t>
            </a:r>
            <a:r>
              <a:rPr lang="tr-TR" dirty="0" smtClean="0"/>
              <a:t>2009 s.467.)</a:t>
            </a:r>
            <a:endParaRPr lang="tr-TR" dirty="0"/>
          </a:p>
          <a:p>
            <a:endParaRPr lang="tr-TR" dirty="0"/>
          </a:p>
        </p:txBody>
      </p:sp>
    </p:spTree>
    <p:extLst>
      <p:ext uri="{BB962C8B-B14F-4D97-AF65-F5344CB8AC3E}">
        <p14:creationId xmlns:p14="http://schemas.microsoft.com/office/powerpoint/2010/main" val="2478613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Johann </a:t>
            </a:r>
            <a:r>
              <a:rPr lang="tr-TR" dirty="0" err="1"/>
              <a:t>Gottlieb</a:t>
            </a:r>
            <a:r>
              <a:rPr lang="tr-TR" dirty="0"/>
              <a:t> </a:t>
            </a:r>
            <a:r>
              <a:rPr lang="tr-TR" dirty="0" err="1" smtClean="0"/>
              <a:t>Fichte</a:t>
            </a:r>
            <a:r>
              <a:rPr lang="tr-TR" dirty="0"/>
              <a:t> </a:t>
            </a:r>
            <a:br>
              <a:rPr lang="tr-TR" dirty="0"/>
            </a:br>
            <a:endParaRPr lang="tr-TR" dirty="0"/>
          </a:p>
        </p:txBody>
      </p:sp>
      <p:sp>
        <p:nvSpPr>
          <p:cNvPr id="3" name="İçerik Yer Tutucusu 2"/>
          <p:cNvSpPr>
            <a:spLocks noGrp="1"/>
          </p:cNvSpPr>
          <p:nvPr>
            <p:ph idx="1"/>
          </p:nvPr>
        </p:nvSpPr>
        <p:spPr/>
        <p:txBody>
          <a:bodyPr/>
          <a:lstStyle/>
          <a:p>
            <a:r>
              <a:rPr lang="tr-TR" dirty="0"/>
              <a:t>Alman idealizmini anlama, onu Kant felsefesinden türetme noktasında, hayati bir önemi haiz olan filozof, tarihsel olarak hepsinden önce gelen Johann </a:t>
            </a:r>
            <a:r>
              <a:rPr lang="tr-TR" dirty="0" err="1"/>
              <a:t>Gottlieb</a:t>
            </a:r>
            <a:r>
              <a:rPr lang="tr-TR" dirty="0"/>
              <a:t> </a:t>
            </a:r>
            <a:r>
              <a:rPr lang="tr-TR" dirty="0" err="1"/>
              <a:t>Fichte’dir</a:t>
            </a:r>
            <a:r>
              <a:rPr lang="tr-TR" dirty="0"/>
              <a:t>. </a:t>
            </a:r>
            <a:r>
              <a:rPr lang="tr-TR" dirty="0" err="1"/>
              <a:t>Fichte</a:t>
            </a:r>
            <a:r>
              <a:rPr lang="tr-TR" dirty="0"/>
              <a:t> (1763-1814), herhalde en iyi irade görüşü ve Kant felsefesiyle olan ilişkisi üzerinden anlaşılabilir. Çünkü o, iradenin ahlaki önceliğiyle ilgili görüşünü, Kant’tan çıkarmıştı. Ama bu konuda, ahlaki iradeyle birlikte yasa kavramının kendisi için vazgeçilmez olduğunu bildiren Kant’tan çok daha ileri gitti. </a:t>
            </a:r>
            <a:r>
              <a:rPr lang="tr-TR" dirty="0" err="1"/>
              <a:t>Fichte</a:t>
            </a:r>
            <a:r>
              <a:rPr lang="tr-TR" dirty="0"/>
              <a:t>, çok daha önemlisi Kant’ın felsefesindeki büyük boşluğu veya derin çelişkiyi görmüştü. Gerçekten de zihnin kavram ve kategorilerinin sadece fenomenal dünyaya uygulanabileceğini, bu yüzden bilginin fenomenlerin bilgisiyle sınırlandığını söyleyen Kant, numenin veya kendinde şeyin bilinemez olduğunu ileri sürmüştü. Onun gözünde nihai gerçeklik kendinde şeylerden meydana geliyordu; gerçekten var olan şeyler numenler olmak durumundaydı. Nihai gerçekliğin bilgisine sahip olamayacağımızı söylemek ise elbette, bizim gerçekliği bilemeyeceğimiz anlamına </a:t>
            </a:r>
            <a:r>
              <a:rPr lang="tr-TR" dirty="0" smtClean="0"/>
              <a:t>geliyordu. (Ahmet Cevizci, Felsefe Tarihi, Say Yayınları 2009, s.467)</a:t>
            </a:r>
            <a:endParaRPr lang="tr-TR" dirty="0"/>
          </a:p>
        </p:txBody>
      </p:sp>
    </p:spTree>
    <p:extLst>
      <p:ext uri="{BB962C8B-B14F-4D97-AF65-F5344CB8AC3E}">
        <p14:creationId xmlns:p14="http://schemas.microsoft.com/office/powerpoint/2010/main" val="779488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Friedrich</a:t>
            </a:r>
            <a:r>
              <a:rPr lang="tr-TR" dirty="0" smtClean="0"/>
              <a:t> </a:t>
            </a:r>
            <a:r>
              <a:rPr lang="tr-TR" dirty="0" err="1" smtClean="0"/>
              <a:t>von</a:t>
            </a:r>
            <a:r>
              <a:rPr lang="tr-TR" dirty="0" smtClean="0"/>
              <a:t> </a:t>
            </a:r>
            <a:r>
              <a:rPr lang="tr-TR" dirty="0" err="1" smtClean="0"/>
              <a:t>Schelling</a:t>
            </a:r>
            <a:endParaRPr lang="tr-TR" dirty="0"/>
          </a:p>
        </p:txBody>
      </p:sp>
      <p:sp>
        <p:nvSpPr>
          <p:cNvPr id="3" name="İçerik Yer Tutucusu 2"/>
          <p:cNvSpPr>
            <a:spLocks noGrp="1"/>
          </p:cNvSpPr>
          <p:nvPr>
            <p:ph idx="1"/>
          </p:nvPr>
        </p:nvSpPr>
        <p:spPr/>
        <p:txBody>
          <a:bodyPr/>
          <a:lstStyle/>
          <a:p>
            <a:r>
              <a:rPr lang="tr-TR" dirty="0" err="1"/>
              <a:t>Friedrich</a:t>
            </a:r>
            <a:r>
              <a:rPr lang="tr-TR" dirty="0"/>
              <a:t> Wilhelm Joseph </a:t>
            </a:r>
            <a:r>
              <a:rPr lang="tr-TR" dirty="0" err="1"/>
              <a:t>von</a:t>
            </a:r>
            <a:r>
              <a:rPr lang="tr-TR" dirty="0"/>
              <a:t> </a:t>
            </a:r>
            <a:r>
              <a:rPr lang="tr-TR" dirty="0" err="1"/>
              <a:t>Schelling</a:t>
            </a:r>
            <a:r>
              <a:rPr lang="tr-TR" dirty="0"/>
              <a:t> (1775-1854), Alman idealizminin </a:t>
            </a:r>
            <a:r>
              <a:rPr lang="tr-TR" dirty="0" err="1"/>
              <a:t>Fichte’den</a:t>
            </a:r>
            <a:r>
              <a:rPr lang="tr-TR" dirty="0"/>
              <a:t> sonraki ikinci büyük ustasıdır. </a:t>
            </a:r>
            <a:r>
              <a:rPr lang="tr-TR" dirty="0" err="1"/>
              <a:t>Schelling</a:t>
            </a:r>
            <a:r>
              <a:rPr lang="tr-TR" dirty="0"/>
              <a:t>, </a:t>
            </a:r>
            <a:r>
              <a:rPr lang="tr-TR" dirty="0" err="1"/>
              <a:t>Fichte’den</a:t>
            </a:r>
            <a:r>
              <a:rPr lang="tr-TR" dirty="0"/>
              <a:t> yoğun bir biçimde etkilenmişti. Hatta metafiziksel sistemler arasında salt teorik bir düzeyde kalınarak bir seçim yapılamayacağını, bunun için ahlaki ölçütlere ihtiyaç duyulduğunu söyleyecek kadar </a:t>
            </a:r>
            <a:r>
              <a:rPr lang="tr-TR" dirty="0" err="1"/>
              <a:t>Fichteciydi</a:t>
            </a:r>
            <a:r>
              <a:rPr lang="tr-TR" dirty="0"/>
              <a:t>. Dahası tıpkı </a:t>
            </a:r>
            <a:r>
              <a:rPr lang="tr-TR" dirty="0" err="1"/>
              <a:t>Fichte</a:t>
            </a:r>
            <a:r>
              <a:rPr lang="tr-TR" dirty="0"/>
              <a:t> gibi, felsefenin bir bilim olarak, koşulsuz olanı ifade eden tek bir önermeden hareketle geliştirilmiş, mantıksal açıdan tutarlı bir önermeler sistemi olması gerektiğini öne sürdü. Hatta felsefedeki yolunu, aynen </a:t>
            </a:r>
            <a:r>
              <a:rPr lang="tr-TR" dirty="0" err="1"/>
              <a:t>Fichte’nin</a:t>
            </a:r>
            <a:r>
              <a:rPr lang="tr-TR" dirty="0"/>
              <a:t> yapmış olduğu gibi bir karşıtlık üzerinden inşa etti. Buna göre, ilk ve en önemli eseri </a:t>
            </a:r>
            <a:r>
              <a:rPr lang="tr-TR" dirty="0" err="1"/>
              <a:t>Philosophische</a:t>
            </a:r>
            <a:r>
              <a:rPr lang="tr-TR" dirty="0"/>
              <a:t> </a:t>
            </a:r>
            <a:r>
              <a:rPr lang="tr-TR" dirty="0" err="1"/>
              <a:t>Briefe</a:t>
            </a:r>
            <a:r>
              <a:rPr lang="tr-TR" dirty="0"/>
              <a:t> </a:t>
            </a:r>
            <a:r>
              <a:rPr lang="tr-TR" dirty="0" err="1"/>
              <a:t>Über</a:t>
            </a:r>
            <a:r>
              <a:rPr lang="tr-TR" dirty="0"/>
              <a:t> </a:t>
            </a:r>
            <a:r>
              <a:rPr lang="tr-TR" dirty="0" err="1"/>
              <a:t>Dogmatismus</a:t>
            </a:r>
            <a:r>
              <a:rPr lang="tr-TR" dirty="0"/>
              <a:t> </a:t>
            </a:r>
            <a:r>
              <a:rPr lang="tr-TR" dirty="0" err="1"/>
              <a:t>und</a:t>
            </a:r>
            <a:r>
              <a:rPr lang="tr-TR" dirty="0"/>
              <a:t> </a:t>
            </a:r>
            <a:r>
              <a:rPr lang="tr-TR" dirty="0" err="1"/>
              <a:t>Kritisismus</a:t>
            </a:r>
            <a:r>
              <a:rPr lang="tr-TR" dirty="0"/>
              <a:t> [Dogmatizm ve Eleştiricilik Üzerine Felsefi Mektuplar] adlı eserinde </a:t>
            </a:r>
            <a:r>
              <a:rPr lang="tr-TR" dirty="0" err="1"/>
              <a:t>Fichte</a:t>
            </a:r>
            <a:r>
              <a:rPr lang="tr-TR" dirty="0"/>
              <a:t> tarafından temsil edilen kritisizmi esas itibariyle </a:t>
            </a:r>
            <a:r>
              <a:rPr lang="tr-TR" dirty="0" err="1"/>
              <a:t>Spinoza</a:t>
            </a:r>
            <a:r>
              <a:rPr lang="tr-TR" dirty="0"/>
              <a:t> tarafından temsil edildiğine inandığı dogmatizmle karşı karşıya getirdi. (Ahmet Cevizci, Felsefe Tarihi, Say Yayınları 2009, </a:t>
            </a:r>
            <a:r>
              <a:rPr lang="tr-TR" dirty="0" smtClean="0"/>
              <a:t>s.478)</a:t>
            </a:r>
            <a:endParaRPr lang="tr-TR" dirty="0"/>
          </a:p>
          <a:p>
            <a:endParaRPr lang="tr-TR" dirty="0"/>
          </a:p>
        </p:txBody>
      </p:sp>
    </p:spTree>
    <p:extLst>
      <p:ext uri="{BB962C8B-B14F-4D97-AF65-F5344CB8AC3E}">
        <p14:creationId xmlns:p14="http://schemas.microsoft.com/office/powerpoint/2010/main" val="3827685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Georg</a:t>
            </a:r>
            <a:r>
              <a:rPr lang="tr-TR" dirty="0"/>
              <a:t> Wilhelm </a:t>
            </a:r>
            <a:r>
              <a:rPr lang="tr-TR" dirty="0" err="1"/>
              <a:t>Friedrich</a:t>
            </a:r>
            <a:r>
              <a:rPr lang="tr-TR" dirty="0"/>
              <a:t> </a:t>
            </a:r>
            <a:r>
              <a:rPr lang="tr-TR" dirty="0" err="1"/>
              <a:t>Hegel</a:t>
            </a:r>
            <a:endParaRPr lang="tr-TR" dirty="0"/>
          </a:p>
        </p:txBody>
      </p:sp>
      <p:sp>
        <p:nvSpPr>
          <p:cNvPr id="3" name="İçerik Yer Tutucusu 2"/>
          <p:cNvSpPr>
            <a:spLocks noGrp="1"/>
          </p:cNvSpPr>
          <p:nvPr>
            <p:ph idx="1"/>
          </p:nvPr>
        </p:nvSpPr>
        <p:spPr/>
        <p:txBody>
          <a:bodyPr/>
          <a:lstStyle/>
          <a:p>
            <a:r>
              <a:rPr lang="tr-TR" dirty="0" err="1"/>
              <a:t>Georg</a:t>
            </a:r>
            <a:r>
              <a:rPr lang="tr-TR" dirty="0"/>
              <a:t> Wilhelm </a:t>
            </a:r>
            <a:r>
              <a:rPr lang="tr-TR" dirty="0" err="1"/>
              <a:t>Friedrich</a:t>
            </a:r>
            <a:r>
              <a:rPr lang="tr-TR" dirty="0"/>
              <a:t> </a:t>
            </a:r>
            <a:r>
              <a:rPr lang="tr-TR" dirty="0" err="1"/>
              <a:t>Hegel</a:t>
            </a:r>
            <a:r>
              <a:rPr lang="tr-TR" dirty="0"/>
              <a:t> (1770-1831), Alman idealizminin kesinlikle doruk noktasını oluşturur. Aslında onun felsefesinin, sadece Alman idealizminin değil bütün bir felsefe tarihinin birkaç önemli doruk noktasından biri olduğu söylenebilir. En azından 19. yüzyılın en etkili düşünce sistemlerinden birini meydana getiren </a:t>
            </a:r>
            <a:r>
              <a:rPr lang="tr-TR" dirty="0" err="1"/>
              <a:t>Hegel</a:t>
            </a:r>
            <a:r>
              <a:rPr lang="tr-TR" dirty="0"/>
              <a:t> felsefesi olmadan sözgelimi </a:t>
            </a:r>
            <a:r>
              <a:rPr lang="tr-TR" dirty="0" err="1"/>
              <a:t>Marksizmi</a:t>
            </a:r>
            <a:r>
              <a:rPr lang="tr-TR" dirty="0"/>
              <a:t> anlamak imkânsızdır; </a:t>
            </a:r>
            <a:r>
              <a:rPr lang="tr-TR" dirty="0" err="1"/>
              <a:t>Hegel</a:t>
            </a:r>
            <a:r>
              <a:rPr lang="tr-TR" dirty="0"/>
              <a:t> olmadığında, çağımızın büyük ideolojik çatışmalarını da anlayamayız. Onun sadece felsefe alanında değil fakat sosyal teori, tarih ve hukuk alanları başta olmak üzere, modern düşüncenin daha pek çok alanında yoğun bir etkisi olmuştur. (Ahmet Cevizci, Felsefe Tarihi, Say Yayınları 2009, </a:t>
            </a:r>
            <a:r>
              <a:rPr lang="tr-TR" dirty="0" smtClean="0"/>
              <a:t>s.482)</a:t>
            </a:r>
          </a:p>
          <a:p>
            <a:r>
              <a:rPr lang="tr-TR" dirty="0"/>
              <a:t>Başka her şey bir yana, tarihsel düşünmenin onunla başladığı söylenebilir. Gerçekten de aklın kendisi de dahil olmak üzere, bütün felsefi problemleri ve kavramları tarihsel terimlerle anlama yönünde bir çabayla ilk kez </a:t>
            </a:r>
            <a:r>
              <a:rPr lang="tr-TR" dirty="0" err="1"/>
              <a:t>Hegel</a:t>
            </a:r>
            <a:r>
              <a:rPr lang="tr-TR" dirty="0"/>
              <a:t> felsefesinde karşılaşırız. Ona göre, hiçbir kavramın değişmez bir içeriği, hiçbir düşüncenin sabit bir anlamı ve hiçbir anlama tarzı ya da şeklinin ezeli-ebedi veya değişmez bir geçerliliği </a:t>
            </a:r>
            <a:r>
              <a:rPr lang="tr-TR" dirty="0" smtClean="0"/>
              <a:t>yoktur.</a:t>
            </a:r>
            <a:r>
              <a:rPr lang="tr-TR" dirty="0"/>
              <a:t> (Ahmet Cevizci, Felsefe Tarihi, Say Yayınları 2009, s.482)</a:t>
            </a:r>
          </a:p>
        </p:txBody>
      </p:sp>
    </p:spTree>
    <p:extLst>
      <p:ext uri="{BB962C8B-B14F-4D97-AF65-F5344CB8AC3E}">
        <p14:creationId xmlns:p14="http://schemas.microsoft.com/office/powerpoint/2010/main" val="2617539546"/>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28</TotalTime>
  <Words>696</Words>
  <Application>Microsoft Office PowerPoint</Application>
  <PresentationFormat>Geniş ekran</PresentationFormat>
  <Paragraphs>14</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Calibri</vt:lpstr>
      <vt:lpstr>Calibri Light</vt:lpstr>
      <vt:lpstr>Wingdings</vt:lpstr>
      <vt:lpstr>Geçmişe bakış</vt:lpstr>
      <vt:lpstr>ALMAN İDEALİZMİ</vt:lpstr>
      <vt:lpstr>PowerPoint Sunusu</vt:lpstr>
      <vt:lpstr>PowerPoint Sunusu</vt:lpstr>
      <vt:lpstr>Johann Gottlieb Fichte  </vt:lpstr>
      <vt:lpstr>Friedrich von Schelling</vt:lpstr>
      <vt:lpstr>Georg Wilhelm Friedrich Hegel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ALMAN İDEALİZMİ</dc:title>
  <dc:creator>ZEHRA</dc:creator>
  <cp:lastModifiedBy>ZEHRA</cp:lastModifiedBy>
  <cp:revision>3</cp:revision>
  <dcterms:created xsi:type="dcterms:W3CDTF">2020-05-07T14:58:43Z</dcterms:created>
  <dcterms:modified xsi:type="dcterms:W3CDTF">2020-05-07T15:27:34Z</dcterms:modified>
</cp:coreProperties>
</file>