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88" r:id="rId17"/>
    <p:sldId id="272" r:id="rId18"/>
    <p:sldId id="273" r:id="rId19"/>
    <p:sldId id="274" r:id="rId20"/>
    <p:sldId id="287" r:id="rId21"/>
    <p:sldId id="296" r:id="rId22"/>
    <p:sldId id="302" r:id="rId23"/>
    <p:sldId id="303" r:id="rId24"/>
    <p:sldId id="304" r:id="rId25"/>
    <p:sldId id="305" r:id="rId26"/>
    <p:sldId id="306" r:id="rId27"/>
    <p:sldId id="308" r:id="rId28"/>
    <p:sldId id="309" r:id="rId29"/>
    <p:sldId id="307" r:id="rId30"/>
    <p:sldId id="297" r:id="rId31"/>
    <p:sldId id="298" r:id="rId32"/>
    <p:sldId id="310" r:id="rId33"/>
    <p:sldId id="311" r:id="rId34"/>
    <p:sldId id="299" r:id="rId35"/>
    <p:sldId id="300" r:id="rId36"/>
    <p:sldId id="289" r:id="rId37"/>
    <p:sldId id="276" r:id="rId38"/>
    <p:sldId id="290" r:id="rId39"/>
    <p:sldId id="312" r:id="rId40"/>
    <p:sldId id="281" r:id="rId41"/>
    <p:sldId id="277" r:id="rId42"/>
    <p:sldId id="292" r:id="rId43"/>
    <p:sldId id="293" r:id="rId44"/>
    <p:sldId id="291" r:id="rId45"/>
    <p:sldId id="280" r:id="rId46"/>
    <p:sldId id="313" r:id="rId47"/>
    <p:sldId id="314" r:id="rId48"/>
    <p:sldId id="315"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0"/>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254A087-C957-F44F-B3C3-B9FDFAB99840}"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69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98D202D-22E4-4F40-8ED7-F34BA1A4BB1A}"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57244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8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05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89860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7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53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63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99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55479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98D202D-22E4-4F40-8ED7-F34BA1A4BB1A}"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4A087-C957-F44F-B3C3-B9FDFAB99840}"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18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98D202D-22E4-4F40-8ED7-F34BA1A4BB1A}"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278450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098D202D-22E4-4F40-8ED7-F34BA1A4BB1A}" type="datetimeFigureOut">
              <a:rPr lang="tr-TR" smtClean="0"/>
              <a:t>15.05.2022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54A087-C957-F44F-B3C3-B9FDFAB99840}"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9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98D202D-22E4-4F40-8ED7-F34BA1A4BB1A}" type="datetimeFigureOut">
              <a:rPr lang="tr-TR" smtClean="0"/>
              <a:t>15.05.2022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54A087-C957-F44F-B3C3-B9FDFAB99840}"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0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D202D-22E4-4F40-8ED7-F34BA1A4BB1A}" type="datetimeFigureOut">
              <a:rPr lang="tr-TR" smtClean="0"/>
              <a:t>15.05.2022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181042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98D202D-22E4-4F40-8ED7-F34BA1A4BB1A}"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4A087-C957-F44F-B3C3-B9FDFAB99840}"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98D202D-22E4-4F40-8ED7-F34BA1A4BB1A}"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4A087-C957-F44F-B3C3-B9FDFAB99840}" type="slidenum">
              <a:rPr lang="tr-TR" smtClean="0"/>
              <a:t>‹#›</a:t>
            </a:fld>
            <a:endParaRPr lang="tr-TR"/>
          </a:p>
        </p:txBody>
      </p:sp>
    </p:spTree>
    <p:extLst>
      <p:ext uri="{BB962C8B-B14F-4D97-AF65-F5344CB8AC3E}">
        <p14:creationId xmlns:p14="http://schemas.microsoft.com/office/powerpoint/2010/main" val="189363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8D202D-22E4-4F40-8ED7-F34BA1A4BB1A}" type="datetimeFigureOut">
              <a:rPr lang="tr-TR" smtClean="0"/>
              <a:t>15.05.2022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54A087-C957-F44F-B3C3-B9FDFAB99840}" type="slidenum">
              <a:rPr lang="tr-TR" smtClean="0"/>
              <a:t>‹#›</a:t>
            </a:fld>
            <a:endParaRPr lang="tr-TR"/>
          </a:p>
        </p:txBody>
      </p:sp>
    </p:spTree>
    <p:extLst>
      <p:ext uri="{BB962C8B-B14F-4D97-AF65-F5344CB8AC3E}">
        <p14:creationId xmlns:p14="http://schemas.microsoft.com/office/powerpoint/2010/main" val="281430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B83058-A01F-834C-AFB5-7228B87A0237}"/>
              </a:ext>
            </a:extLst>
          </p:cNvPr>
          <p:cNvSpPr>
            <a:spLocks noGrp="1"/>
          </p:cNvSpPr>
          <p:nvPr>
            <p:ph type="ctrTitle"/>
          </p:nvPr>
        </p:nvSpPr>
        <p:spPr/>
        <p:txBody>
          <a:bodyPr/>
          <a:lstStyle/>
          <a:p>
            <a:r>
              <a:rPr lang="tr-TR" dirty="0"/>
              <a:t>14. HAFTA</a:t>
            </a:r>
          </a:p>
        </p:txBody>
      </p:sp>
      <p:sp>
        <p:nvSpPr>
          <p:cNvPr id="3" name="Alt Başlık 2">
            <a:extLst>
              <a:ext uri="{FF2B5EF4-FFF2-40B4-BE49-F238E27FC236}">
                <a16:creationId xmlns:a16="http://schemas.microsoft.com/office/drawing/2014/main" id="{E85D5045-6C7E-B640-BE12-A44792478BE8}"/>
              </a:ext>
            </a:extLst>
          </p:cNvPr>
          <p:cNvSpPr>
            <a:spLocks noGrp="1"/>
          </p:cNvSpPr>
          <p:nvPr>
            <p:ph type="subTitle" idx="1"/>
          </p:nvPr>
        </p:nvSpPr>
        <p:spPr>
          <a:xfrm>
            <a:off x="636607" y="3602038"/>
            <a:ext cx="10857053" cy="1655762"/>
          </a:xfrm>
        </p:spPr>
        <p:txBody>
          <a:bodyPr/>
          <a:lstStyle/>
          <a:p>
            <a:r>
              <a:rPr lang="tr-TR" b="1" dirty="0"/>
              <a:t>Küresel Üretim Sisteminin Yönetim Yaklaşımı: TKY</a:t>
            </a:r>
          </a:p>
          <a:p>
            <a:r>
              <a:rPr lang="tr-TR" b="1" dirty="0"/>
              <a:t>Çağdaş Yönetim Yaklaşımları</a:t>
            </a:r>
          </a:p>
          <a:p>
            <a:r>
              <a:rPr lang="tr-TR" b="1" dirty="0"/>
              <a:t>Bilişsel-Dijital Kapitalizm</a:t>
            </a:r>
          </a:p>
        </p:txBody>
      </p:sp>
    </p:spTree>
    <p:extLst>
      <p:ext uri="{BB962C8B-B14F-4D97-AF65-F5344CB8AC3E}">
        <p14:creationId xmlns:p14="http://schemas.microsoft.com/office/powerpoint/2010/main" val="191809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buNone/>
            </a:pPr>
            <a:endParaRPr lang="tr-TR" dirty="0"/>
          </a:p>
          <a:p>
            <a:pPr marL="0" indent="0" algn="just">
              <a:buNone/>
            </a:pPr>
            <a:r>
              <a:rPr lang="tr-TR" dirty="0"/>
              <a:t>Bunlara iki etmenin daha eklenmesi anlamlı olacaktır:</a:t>
            </a:r>
          </a:p>
          <a:p>
            <a:pPr lvl="0" algn="just">
              <a:buFont typeface="Arial" panose="020B0604020202020204" pitchFamily="34" charset="0"/>
              <a:buChar char="•"/>
            </a:pPr>
            <a:r>
              <a:rPr lang="tr-TR" dirty="0"/>
              <a:t>II. Dünya Savaşını kaybetmiş Japonya’nın kalkınmak istemesi, buna yönelik olarak zaten kültüründe olan «itaat» ve «kenetlenme» dürtülerini harekete geçirerek bir «dış düşmana» karşı sanayileşmeye yönelik olarak amaç birliği yapması</a:t>
            </a:r>
          </a:p>
          <a:p>
            <a:pPr lvl="0" algn="just">
              <a:buFont typeface="Arial" panose="020B0604020202020204" pitchFamily="34" charset="0"/>
              <a:buChar char="•"/>
            </a:pPr>
            <a:r>
              <a:rPr lang="tr-TR" dirty="0"/>
              <a:t>Kore Savaşı patlak verdiğinde, Kuzey Kore’nin sosyalist bloğa kaymasını engellemek için müdahale eden ABD, ordularının gereksinim duyduğu gıda ve mühimmatı ABD’den getirmek yerine yakındaki bir ülkede üretmeyi daha az maliyetli bulmuş ve o koşullarda en yakın ve sağlıklı üretim merkezi olarak Japonya belirlenmiştir. Dolayısıyla, Japonya’nın sanayileşmesinin başlangıcında Kore savaşı ve ABD’nin bu savaşa yönelik ihtiyaçları söz konusudur. </a:t>
            </a:r>
          </a:p>
          <a:p>
            <a:pPr algn="just"/>
            <a:endParaRPr lang="tr-TR" dirty="0"/>
          </a:p>
        </p:txBody>
      </p:sp>
    </p:spTree>
    <p:extLst>
      <p:ext uri="{BB962C8B-B14F-4D97-AF65-F5344CB8AC3E}">
        <p14:creationId xmlns:p14="http://schemas.microsoft.com/office/powerpoint/2010/main" val="420368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Japon toplumu için çokça söylenen «itaatkar toplum» yakıştırması, </a:t>
            </a:r>
            <a:r>
              <a:rPr lang="tr-TR" dirty="0" err="1"/>
              <a:t>TKY’nin</a:t>
            </a:r>
            <a:r>
              <a:rPr lang="tr-TR" dirty="0"/>
              <a:t> genel ilkelerinden birisini harekete geçirmek ve anlam katmak açısından önemli olmuştur. Bu da, örgütün bütünleşmesi, piyasa hedefleri, müşteri istekleri doğrultusunda amaç birliği yapması anlayışıdır. </a:t>
            </a:r>
          </a:p>
          <a:p>
            <a:pPr algn="just"/>
            <a:r>
              <a:rPr lang="tr-TR" dirty="0"/>
              <a:t>Japon sisteminin, batı toplumlarına ihracat yapmaya ve bu yolla zenginleşmeye yönelmesi sürecinde «dış düşman» metaforu, TKY literatüründe «</a:t>
            </a:r>
            <a:r>
              <a:rPr lang="tr-TR" dirty="0" err="1"/>
              <a:t>müşteri»ye</a:t>
            </a:r>
            <a:r>
              <a:rPr lang="tr-TR" dirty="0"/>
              <a:t> dönüşmüş; «sanayileşme» ve «kendini ispatlama» metaforu ise, «piyasada etki sağlama» ve «müşteri </a:t>
            </a:r>
            <a:r>
              <a:rPr lang="tr-TR" dirty="0" err="1"/>
              <a:t>tatmini»ne</a:t>
            </a:r>
            <a:r>
              <a:rPr lang="tr-TR" dirty="0"/>
              <a:t> dönüşmüştür. </a:t>
            </a:r>
          </a:p>
          <a:p>
            <a:pPr algn="just"/>
            <a:endParaRPr lang="tr-TR" dirty="0"/>
          </a:p>
        </p:txBody>
      </p:sp>
    </p:spTree>
    <p:extLst>
      <p:ext uri="{BB962C8B-B14F-4D97-AF65-F5344CB8AC3E}">
        <p14:creationId xmlns:p14="http://schemas.microsoft.com/office/powerpoint/2010/main" val="128214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Japon sanayileşmesi, ortaya çıktığı 1950 ve 1960’lı yıllarda firma örgütlenmesi bakımından Amerikan tarzından farklı bir model sergilemiştir. Amerikan tarzı, büyük ve entegre üretim örgütlenmelerini yeğlerken, Japon modeli daha küçük, nihai ürün için gerekli parçaların ve hizmetin sunulması bakımından birbirine eklemlenen, bu anlamda network benzeri yapılar kuran bir örgütlenme modeli benimsemiştir. </a:t>
            </a:r>
          </a:p>
          <a:p>
            <a:pPr algn="just"/>
            <a:r>
              <a:rPr lang="tr-TR" dirty="0" err="1"/>
              <a:t>Ishikawa’ya</a:t>
            </a:r>
            <a:r>
              <a:rPr lang="tr-TR" dirty="0"/>
              <a:t> göre «(…) bazı Amerikan firmaları gereksinim duydukları her şeyi kendileri üretiyorlar. Bu politika, bu firmaların tedarikçilerine güvenmemesi veya güvenememiş olması gerçeğine bağlı olarak ortaya çıkmaktadır, denilebilir.» Dolayısıyla Japon üretim sistemi, tedarikçiler sistemine dayanan bir üretim sistemi olarak örgütlenmiştir. Bu da örgütlerin küçülmesi ve bir örgütün çıktısının başka bir örgütün girdisi olması sonucunu doğurmuştur. </a:t>
            </a:r>
          </a:p>
        </p:txBody>
      </p:sp>
    </p:spTree>
    <p:extLst>
      <p:ext uri="{BB962C8B-B14F-4D97-AF65-F5344CB8AC3E}">
        <p14:creationId xmlns:p14="http://schemas.microsoft.com/office/powerpoint/2010/main" val="422304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Japonya açısından şu hususlar da </a:t>
            </a:r>
            <a:r>
              <a:rPr lang="tr-TR" dirty="0" err="1"/>
              <a:t>disentegrasyon</a:t>
            </a:r>
            <a:r>
              <a:rPr lang="tr-TR" dirty="0"/>
              <a:t> açısından önemlidir:</a:t>
            </a:r>
          </a:p>
          <a:p>
            <a:pPr lvl="1" algn="just"/>
            <a:r>
              <a:rPr lang="tr-TR" dirty="0"/>
              <a:t>ülkenin küçük olması</a:t>
            </a:r>
          </a:p>
          <a:p>
            <a:pPr lvl="1" algn="just"/>
            <a:r>
              <a:rPr lang="tr-TR" dirty="0"/>
              <a:t>Jeolojik açıdan büyük-entegre fabrikaların kurulmasının mümkün olmaması </a:t>
            </a:r>
          </a:p>
          <a:p>
            <a:pPr lvl="1" algn="just"/>
            <a:r>
              <a:rPr lang="tr-TR" dirty="0"/>
              <a:t>ülke bir adalar grubu olduğu için deniz üzerinden güçlü bir taşıma ağının kurulmuş ve taşıma maliyetlerinin de görece ucuz olması </a:t>
            </a:r>
          </a:p>
          <a:p>
            <a:pPr algn="just"/>
            <a:r>
              <a:rPr lang="tr-TR" dirty="0"/>
              <a:t>Entegrasyondan </a:t>
            </a:r>
            <a:r>
              <a:rPr lang="tr-TR" dirty="0" err="1"/>
              <a:t>disentegrasyona</a:t>
            </a:r>
            <a:r>
              <a:rPr lang="tr-TR" dirty="0"/>
              <a:t> giden bir üretim süreci ülkede hakim olmaya başlamış ve üretim dış pazarlara yönelik olarak yapılmıştır. </a:t>
            </a:r>
          </a:p>
          <a:p>
            <a:pPr algn="just"/>
            <a:r>
              <a:rPr lang="tr-TR" dirty="0"/>
              <a:t>Bu iki unsur, ancak tedarikçilerin hepsinin üretimi düzgün olursa nihai ürünün de düzgün olacağı gibi bir sonuca üretim sürecini itmektedir ki Japon sistemi de bunu başarmıştır. </a:t>
            </a:r>
          </a:p>
          <a:p>
            <a:pPr marL="457200" lvl="1" indent="0" algn="just">
              <a:buNone/>
            </a:pPr>
            <a:endParaRPr lang="tr-TR" dirty="0"/>
          </a:p>
          <a:p>
            <a:pPr algn="just"/>
            <a:endParaRPr lang="tr-TR" dirty="0"/>
          </a:p>
        </p:txBody>
      </p:sp>
    </p:spTree>
    <p:extLst>
      <p:ext uri="{BB962C8B-B14F-4D97-AF65-F5344CB8AC3E}">
        <p14:creationId xmlns:p14="http://schemas.microsoft.com/office/powerpoint/2010/main" val="105487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10000"/>
          </a:bodyPr>
          <a:lstStyle/>
          <a:p>
            <a:pPr algn="just"/>
            <a:r>
              <a:rPr lang="tr-TR" dirty="0"/>
              <a:t>Avrupa ve Amerika kapitalizminin Japonların 1950 ve 60’lı yıllarda ürettiği bu modeli kabul etmeleri için batı kapitalizminin 1970’lerdeki karlılık ve verimlilik krizlerini yaşaması gerekmiştir. </a:t>
            </a:r>
          </a:p>
          <a:p>
            <a:pPr algn="just"/>
            <a:r>
              <a:rPr lang="tr-TR" dirty="0"/>
              <a:t>1970’li yıllar dünya kapitalizminin değişim sancılarını yansıtması bakımından önemli yıllardır. 1971 yılında ABD tek taraflı olarak </a:t>
            </a:r>
            <a:r>
              <a:rPr lang="tr-TR" dirty="0" err="1"/>
              <a:t>Bretton</a:t>
            </a:r>
            <a:r>
              <a:rPr lang="tr-TR" dirty="0"/>
              <a:t> </a:t>
            </a:r>
            <a:r>
              <a:rPr lang="tr-TR" dirty="0" err="1"/>
              <a:t>Woods</a:t>
            </a:r>
            <a:r>
              <a:rPr lang="tr-TR" dirty="0"/>
              <a:t> Sistemini ortadan kaldırmış; buna bağlı olarak ucuz ABD kredisine alışmış ve sanayileşmesini bu kredilere bağlamış az gelişmiş ülkeler sanayileşmelerini sürdürebilmek için borçlanmak zorunda kalmış ve sonuçta borç batağına batmıştır.</a:t>
            </a:r>
          </a:p>
          <a:p>
            <a:pPr algn="just"/>
            <a:r>
              <a:rPr lang="tr-TR" dirty="0"/>
              <a:t>Batı verimlilik ve karlılık krizi yaşarken Japonya büyük bir sanayileşme örneği göstermiş, üstelik Asya’da başka ülkeler de (örneğin Güney Kore) hem Amerikan yardımlarının yarattığı olanakları kullanarak hem de Japon sanayileşmesinin yedeğine geçerek sanayileşme başarıları elde etmeye başlamışlardır. </a:t>
            </a:r>
          </a:p>
          <a:p>
            <a:pPr algn="just"/>
            <a:r>
              <a:rPr lang="tr-TR" dirty="0"/>
              <a:t>1970’li ve 1980’li yıllar batı kapitalizmi için entegrasyondan vazgeçerek küresel üretim modellerini benimseme yıllarıdır. Büyük Batılı şirketler, fabrikalarını az gelişmiş ülkelerdeki ucuz işgücü merkezlerine uçurmuş, bu yolla az gelişmiş ülkelerin ucuz işgücü olanaklarından yararlanarak verimlilik ve karlılık krizlerini aşma yoluna gitmiştir.</a:t>
            </a:r>
            <a:r>
              <a:rPr lang="tr-TR" dirty="0">
                <a:effectLst/>
              </a:rPr>
              <a:t> </a:t>
            </a:r>
            <a:endParaRPr lang="tr-TR" dirty="0"/>
          </a:p>
        </p:txBody>
      </p:sp>
    </p:spTree>
    <p:extLst>
      <p:ext uri="{BB962C8B-B14F-4D97-AF65-F5344CB8AC3E}">
        <p14:creationId xmlns:p14="http://schemas.microsoft.com/office/powerpoint/2010/main" val="258405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Hem TKY anlayışının kabul görüp etkili olmaya başladığı yıllar hem de tedarikçiler eliyle yürütülen küresel bir üretim modelini yerleştirdiği yıllar Batı’da 1980’li yıllara denk düşmektedir. </a:t>
            </a:r>
          </a:p>
          <a:p>
            <a:pPr algn="just"/>
            <a:r>
              <a:rPr lang="tr-TR" dirty="0"/>
              <a:t>Batı’da yeni üretim, aynen Japonya’da 30 yıl boyunca olduğu gibi, tedarikçilerin ürettiği parçaların monte edilmesi şeklinde veya uluslararası markaların deniz aşırı kiralık fabrikaları olarak çalışan fason imalat merkezleri eliyle yürütülmeye başlamıştır. Bu sistem taşeronlaşma veya alt üretim zincirlerinde uzmanlaşma şeklinde küresel ölçekte parçalı bir üretim sisteminin dünyaya hakim olmasını sağlamıştır. </a:t>
            </a:r>
          </a:p>
          <a:p>
            <a:pPr algn="just"/>
            <a:r>
              <a:rPr lang="tr-TR" dirty="0"/>
              <a:t>Artık arabaların parçaları dünyanın çeşitli yerlerinde üretilmekte, montajı da başka bir ülkede (veya hatta gemilerde) yapılabilmektedir. Toplam kalitenin «müşteri odaklılığı» ve «üretimin her aşamasında kalite» sloganları bu kez dünyanın her tarafını kapsayacak kadar güçlü bir şekilde dile getirilmektedir.</a:t>
            </a:r>
          </a:p>
          <a:p>
            <a:pPr algn="just"/>
            <a:endParaRPr lang="tr-TR" dirty="0"/>
          </a:p>
        </p:txBody>
      </p:sp>
    </p:spTree>
    <p:extLst>
      <p:ext uri="{BB962C8B-B14F-4D97-AF65-F5344CB8AC3E}">
        <p14:creationId xmlns:p14="http://schemas.microsoft.com/office/powerpoint/2010/main" val="344708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err="1"/>
              <a:t>TKY’de</a:t>
            </a:r>
            <a:r>
              <a:rPr lang="tr-TR" dirty="0"/>
              <a:t>, çalışanlar işin farklı parçalarına oluşturulan kalite çemberleriyle bir araya gelmekte, alınan ve alınacak kararlara ilişkin fikir alışverişinde bulunmakta, iş akışındaki sorunları konuşmaktadır. Bu da işin ve firmanın/kurumun daha fazla sahiplenilmesini beraberinde getirmektedir. </a:t>
            </a:r>
          </a:p>
          <a:p>
            <a:pPr algn="just"/>
            <a:r>
              <a:rPr lang="tr-TR" dirty="0"/>
              <a:t>Rekabet ilkesinin ve performansın, temel çalışma prensipleri olduğu </a:t>
            </a:r>
            <a:r>
              <a:rPr lang="tr-TR" dirty="0" err="1"/>
              <a:t>TKY’de</a:t>
            </a:r>
            <a:r>
              <a:rPr lang="tr-TR" dirty="0"/>
              <a:t> çalışanlar hem çalışma saatlerinde hem de özel hayatlarında sürekli olarak işi düşünür hale gelmiştir. Tüm hayatlarını, işe vakfetmiş durumdadırlar.</a:t>
            </a:r>
          </a:p>
          <a:p>
            <a:pPr algn="just"/>
            <a:r>
              <a:rPr lang="tr-TR" dirty="0"/>
              <a:t>Değişken iş/kalite çemberleri ve performansa dayalı çalışma, esnekliği esas kılmıştır. Bu dinamizmi ve üretkenliği artırmakla birlikte işten çıkarılmalara da yol açmıştır. </a:t>
            </a:r>
          </a:p>
        </p:txBody>
      </p:sp>
    </p:spTree>
    <p:extLst>
      <p:ext uri="{BB962C8B-B14F-4D97-AF65-F5344CB8AC3E}">
        <p14:creationId xmlns:p14="http://schemas.microsoft.com/office/powerpoint/2010/main" val="39821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buNone/>
            </a:pPr>
            <a:r>
              <a:rPr lang="tr-TR" dirty="0"/>
              <a:t>TKY, «tam zamanında üretim» (</a:t>
            </a:r>
            <a:r>
              <a:rPr lang="tr-TR" i="1" dirty="0" err="1"/>
              <a:t>just</a:t>
            </a:r>
            <a:r>
              <a:rPr lang="tr-TR" i="1" dirty="0"/>
              <a:t>-in-time </a:t>
            </a:r>
            <a:r>
              <a:rPr lang="tr-TR" i="1" dirty="0" err="1"/>
              <a:t>production</a:t>
            </a:r>
            <a:r>
              <a:rPr lang="tr-TR" dirty="0"/>
              <a:t>), «sıfır stok / stoksuz üretim» ve «sıfır hata» kavramlarıyla da birleşmektedir. </a:t>
            </a:r>
          </a:p>
          <a:p>
            <a:pPr algn="just"/>
            <a:r>
              <a:rPr lang="tr-TR" dirty="0"/>
              <a:t>Bu üç kavram, aynı zamanda da çağın üretim modelini çok iyi anlatan kavramdır. Artık küçük üretim birimleri nihai malın sadece bir parçasını üretmektedir. Nihai ürünün ortaya çıkması için parçaların montaj fabrikalarına tam zamanında teslim edilmesi gerekir. Bu süreçte her hangi bir yerdeki bekleme sadece stok maliyetlerinin artmasına değil, bütün bir üretim sürecinin de aksamasına yol açacaktır. </a:t>
            </a:r>
          </a:p>
          <a:p>
            <a:pPr algn="just"/>
            <a:r>
              <a:rPr lang="tr-TR" dirty="0"/>
              <a:t>Aynı zamanda, parça tedarik eden firmaların «hatasız» bir üretim sistemini de amaçlamaları gereklidir. Çünkü nihai ürüne eklenen küçük bir parçanın kalitesinin ana firmanın amaçladığı kalitenin altında olması veya hatalı olması büyük zararlara yol açacak; ana firmanın piyasada rekabet gücünü yitirmesine neden olacaktır. </a:t>
            </a:r>
          </a:p>
          <a:p>
            <a:pPr algn="just"/>
            <a:r>
              <a:rPr lang="tr-TR" dirty="0"/>
              <a:t>TKY tüm bu aksaklıkları giderebilmek için geliştirilmiştir ve çalışanlara bu anlayışı empoze etmeye yönelen bir kalite kontrolü yaklaşımı olarak karşımıza çıkmaktadır. </a:t>
            </a:r>
          </a:p>
        </p:txBody>
      </p:sp>
    </p:spTree>
    <p:extLst>
      <p:ext uri="{BB962C8B-B14F-4D97-AF65-F5344CB8AC3E}">
        <p14:creationId xmlns:p14="http://schemas.microsoft.com/office/powerpoint/2010/main" val="210749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Üretim özellikle üçüncü dünya ülkelerindeki ucuz işgücü merkezlerine kaydığı için, TKY, merkez ülkeler eliyle az gelişmiş ülkelerdeki yönetim ve kalite anlayışını dönüştürmek için kolları sıvayan bir yaklaşım olarak karşımıza çıkmaktadır. </a:t>
            </a:r>
          </a:p>
          <a:p>
            <a:pPr algn="just"/>
            <a:r>
              <a:rPr lang="tr-TR" dirty="0"/>
              <a:t>1980 sonrası TKY anlayışına ek olarak başka bir kalite uygulamasıyla daha karşı karşıyayız. Bunlar da uluslararası üretim standartlarıdır </a:t>
            </a:r>
            <a:r>
              <a:rPr lang="tr-TR" dirty="0">
                <a:sym typeface="Wingdings" pitchFamily="2" charset="2"/>
              </a:rPr>
              <a:t> ISO (International </a:t>
            </a:r>
            <a:r>
              <a:rPr lang="tr-TR" dirty="0" err="1">
                <a:sym typeface="Wingdings" pitchFamily="2" charset="2"/>
              </a:rPr>
              <a:t>Organization</a:t>
            </a:r>
            <a:r>
              <a:rPr lang="tr-TR" dirty="0">
                <a:sym typeface="Wingdings" pitchFamily="2" charset="2"/>
              </a:rPr>
              <a:t> </a:t>
            </a:r>
            <a:r>
              <a:rPr lang="tr-TR" dirty="0" err="1">
                <a:sym typeface="Wingdings" pitchFamily="2" charset="2"/>
              </a:rPr>
              <a:t>for</a:t>
            </a:r>
            <a:r>
              <a:rPr lang="tr-TR" dirty="0">
                <a:sym typeface="Wingdings" pitchFamily="2" charset="2"/>
              </a:rPr>
              <a:t> </a:t>
            </a:r>
            <a:r>
              <a:rPr lang="tr-TR" dirty="0" err="1">
                <a:sym typeface="Wingdings" pitchFamily="2" charset="2"/>
              </a:rPr>
              <a:t>Standardization</a:t>
            </a:r>
            <a:r>
              <a:rPr lang="tr-TR" dirty="0">
                <a:sym typeface="Wingdings" pitchFamily="2" charset="2"/>
              </a:rPr>
              <a:t>)</a:t>
            </a:r>
            <a:endParaRPr lang="tr-TR" dirty="0"/>
          </a:p>
          <a:p>
            <a:pPr algn="just"/>
            <a:r>
              <a:rPr lang="tr-TR" dirty="0"/>
              <a:t>ISO fiziki anlamda, TKY ise ideolojik ve örgütlenme modeli olarak küresel standartları üçüncü dünya ülkelerine kabul ettirmenin aracı olarak kullanılmıştır. ISO belgesi sahibi firmalar küresel pazarda daha kolay fason iş bulabilmektedir. </a:t>
            </a:r>
          </a:p>
        </p:txBody>
      </p:sp>
    </p:spTree>
    <p:extLst>
      <p:ext uri="{BB962C8B-B14F-4D97-AF65-F5344CB8AC3E}">
        <p14:creationId xmlns:p14="http://schemas.microsoft.com/office/powerpoint/2010/main" val="153782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marL="0" indent="0" algn="just">
              <a:buNone/>
            </a:pPr>
            <a:r>
              <a:rPr lang="tr-TR" dirty="0"/>
              <a:t>TKY, kamu yönetimi ve kamu hizmetleri alanında da ciddi bir etkiye sahiptir. </a:t>
            </a:r>
          </a:p>
          <a:p>
            <a:pPr marL="0" indent="0" algn="just">
              <a:buNone/>
            </a:pPr>
            <a:r>
              <a:rPr lang="tr-TR" dirty="0"/>
              <a:t>Kamu yönetimi alanında uygulanmakta olan TKY, üretim alanında uygulananlara göre benzerlikler içerdiği gibi işlevsel olarak farklılıklar da içermektedir. </a:t>
            </a:r>
          </a:p>
          <a:p>
            <a:pPr algn="just"/>
            <a:r>
              <a:rPr lang="tr-TR" dirty="0"/>
              <a:t>Kamu yönetimi alanında uygulanan TKY, kamu hizmetlerinin özelleştirilmesi sürecinde «kalite» ve «müşteri» kavramını ön plana çıkartarak kamu hizmetlerinin piyasalaştırılmasının ve bu sürecin ideolojik alt yapısının hazırlanmasının olanaklarını hazırlamaktadır. </a:t>
            </a:r>
          </a:p>
          <a:p>
            <a:pPr algn="just"/>
            <a:r>
              <a:rPr lang="tr-TR" dirty="0"/>
              <a:t>Kamu hizmetlerinin özel mallara benzer şekilde alınıp satılacak, pazarlanacak bir olgu olarak görülmesi yeni değildir. Ancak neoliberal politikalarla birlikte bu süreç tüm dünyada hız kazanmıştır. </a:t>
            </a:r>
          </a:p>
          <a:p>
            <a:pPr algn="just"/>
            <a:r>
              <a:rPr lang="tr-TR" dirty="0"/>
              <a:t>Kamu hizmeti alanları hem ulusal hem de uluslararası piyasa aktörleri, </a:t>
            </a:r>
            <a:r>
              <a:rPr lang="tr-TR" dirty="0" err="1"/>
              <a:t>ÇÜŞ’ler</a:t>
            </a:r>
            <a:r>
              <a:rPr lang="tr-TR" dirty="0"/>
              <a:t> açısından piyasa dahil edilebilecek yeni değerleme alanları olarak görülmektedir. Hatta tekel oluşturacak şekilde firmalara verilen ya da verilebilecek alanlar haline dönüşmüşlerdir. </a:t>
            </a:r>
          </a:p>
        </p:txBody>
      </p:sp>
    </p:spTree>
    <p:extLst>
      <p:ext uri="{BB962C8B-B14F-4D97-AF65-F5344CB8AC3E}">
        <p14:creationId xmlns:p14="http://schemas.microsoft.com/office/powerpoint/2010/main" val="200514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algn="just"/>
            <a:r>
              <a:rPr lang="tr-TR" dirty="0"/>
              <a:t>Küresel üretim – tedarik sisteminin evrensel hale getirdiği bir yönetim yaklaşımı bulunmaktadır: Toplam Kalite Yönetimi (TKY)</a:t>
            </a:r>
          </a:p>
          <a:p>
            <a:pPr algn="just"/>
            <a:r>
              <a:rPr lang="tr-TR" dirty="0"/>
              <a:t>TKY, tekil bir şirket ya da kamu örgütü temelinde değerlendirilebilecek bir yaklaşım değildir!</a:t>
            </a:r>
          </a:p>
          <a:p>
            <a:pPr algn="just"/>
            <a:r>
              <a:rPr lang="tr-TR" dirty="0"/>
              <a:t>Bu yaklaşımın odağında «kalite» kavramı/olgusu yatmaktadır. </a:t>
            </a:r>
          </a:p>
          <a:p>
            <a:pPr algn="just"/>
            <a:r>
              <a:rPr lang="tr-TR" dirty="0"/>
              <a:t>Küçük meta üretiminde / zanaatkarlıkta / atölye tipi üretimde işin tasarımı, niteliği, yapım süresi ve kontrolü usta tarafından bizzat kendisince yapılmaktadır. Kontrol, ayrı bir iş sürecini gerektirmez. </a:t>
            </a:r>
          </a:p>
          <a:p>
            <a:pPr algn="just"/>
            <a:r>
              <a:rPr lang="tr-TR" dirty="0"/>
              <a:t>Kalite kontrolü olgusu montaj hattının bir sonucudur. Yaptığı işin tamamı konusunda bilgisi olmayan işçiler, çıkan ürünün kalitesini kontrol edebilecek yetkinlikte değildir. Bu nedenle kalite kontrol departmanları, montaj hattındaki işbölümünün bir parçası olarak üretim sürecine dahil olmuşlardır. Olanaklı ise hattın sonunda çıkan ürünün tamamının, olanaklı değilse, istatistiksel yöntemler kullanılarak üretimden seçilen örneklerin kalite kontrolü yapılır. </a:t>
            </a:r>
          </a:p>
        </p:txBody>
      </p:sp>
    </p:spTree>
    <p:extLst>
      <p:ext uri="{BB962C8B-B14F-4D97-AF65-F5344CB8AC3E}">
        <p14:creationId xmlns:p14="http://schemas.microsoft.com/office/powerpoint/2010/main" val="1736907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endParaRPr lang="tr-TR" dirty="0"/>
          </a:p>
          <a:p>
            <a:pPr algn="just"/>
            <a:r>
              <a:rPr lang="tr-TR" dirty="0"/>
              <a:t>TKY, tekil örgüt/kurum örneklerinde «</a:t>
            </a:r>
            <a:r>
              <a:rPr lang="tr-TR" dirty="0" err="1"/>
              <a:t>kalite»li</a:t>
            </a:r>
            <a:r>
              <a:rPr lang="tr-TR" dirty="0"/>
              <a:t> bir işleyiş, mal ve hizmet üretim süreci; rekabet; esnek ve performansa bağlı güvencesiz çalışmayla verimliliği artırırken</a:t>
            </a:r>
          </a:p>
          <a:p>
            <a:pPr algn="just"/>
            <a:r>
              <a:rPr lang="tr-TR" dirty="0"/>
              <a:t>Tedarik sistemine dayalı anında, hatasız ve sıfır stoklu üretimle küresel üretim sürecini garantiye almakta,</a:t>
            </a:r>
          </a:p>
          <a:p>
            <a:pPr algn="just"/>
            <a:r>
              <a:rPr lang="tr-TR" dirty="0"/>
              <a:t>Kamusal hizmetlerin özelleşmesine zemin hazırlamaktadır.</a:t>
            </a:r>
          </a:p>
        </p:txBody>
      </p:sp>
    </p:spTree>
    <p:extLst>
      <p:ext uri="{BB962C8B-B14F-4D97-AF65-F5344CB8AC3E}">
        <p14:creationId xmlns:p14="http://schemas.microsoft.com/office/powerpoint/2010/main" val="364965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marL="0" indent="0" algn="just">
              <a:buNone/>
            </a:pPr>
            <a:r>
              <a:rPr lang="tr-TR" dirty="0"/>
              <a:t>Performans Yönetimi (</a:t>
            </a:r>
            <a:r>
              <a:rPr lang="tr-TR" i="1" dirty="0" err="1"/>
              <a:t>Performance</a:t>
            </a:r>
            <a:r>
              <a:rPr lang="tr-TR" i="1" dirty="0"/>
              <a:t> Management</a:t>
            </a:r>
            <a:r>
              <a:rPr lang="tr-TR" dirty="0"/>
              <a:t>)</a:t>
            </a:r>
          </a:p>
          <a:p>
            <a:pPr algn="just"/>
            <a:r>
              <a:rPr lang="tr-TR" dirty="0"/>
              <a:t>Genel anlamda performans, yapılandırılmış bir iş dolayısıyla gösterilen çabanın gözlemlenmesi üzerinden tanımlanmaktadır. İşin gerekliliklerinin yerine getirilip getirilmemesine bağlı bir değerlendirmedir. </a:t>
            </a:r>
          </a:p>
          <a:p>
            <a:pPr algn="just"/>
            <a:r>
              <a:rPr lang="tr-TR" dirty="0"/>
              <a:t>“Bir işi yapan bir bireyi, bir grubun ya da bir teşebbüsün o işle amaçlanan hedefe yönelik olarak nereye varabildiğini, başka bir deyişle neyi sağlayabildiğinin nicel ve nitel olarak anlatımıdır” (Baş ve Artar, 1991:13). </a:t>
            </a:r>
          </a:p>
          <a:p>
            <a:pPr algn="just"/>
            <a:r>
              <a:rPr lang="tr-TR" dirty="0"/>
              <a:t>Performans yönetimi ise hem amacı gerçekleştirme ve hedefleri tutturma çabalarının hem de bu çabaların belirli ölçütler uzantısında değerlendirilmesi sürecinin yönetimidir. Amaç ve hedeflerin tespiti; görev tanımlarının yapılması; bu tanımlara göre işbölümünün belirlenmesi; personelin seçimi, yönlendirilmesi, motive edilmesi ve görevleri dolayısıyla eylemlerinin izlenmesi; gelir kaynaklarının, araç ve gerecin kullanımı; muhasebe kayıtlarının tutulması ve bütçeleme; kurumsal işleyişin ve personelin yaptığı işlerin raporlanması ve denetimi vb. bu sürecin unsurlarıdır. </a:t>
            </a:r>
          </a:p>
        </p:txBody>
      </p:sp>
    </p:spTree>
    <p:extLst>
      <p:ext uri="{BB962C8B-B14F-4D97-AF65-F5344CB8AC3E}">
        <p14:creationId xmlns:p14="http://schemas.microsoft.com/office/powerpoint/2010/main" val="204700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a:bodyPr>
          <a:lstStyle/>
          <a:p>
            <a:pPr algn="just"/>
            <a:r>
              <a:rPr lang="tr-TR" dirty="0"/>
              <a:t>Performans yönetimi, bir sistem ve süreç olarak da görülecek örgütle(n)menin yönetimidir. Bir kurum, işbölümü yapılarak eşgüdüm içinde birçok bölümden oluşmaktadır. Kurumun hizmet/iş/üretim amacı tüm birimlerce, çalışanlarınca kanıksanmalı ve kurumda </a:t>
            </a:r>
            <a:r>
              <a:rPr lang="tr-TR" dirty="0" err="1"/>
              <a:t>işgörmeye</a:t>
            </a:r>
            <a:r>
              <a:rPr lang="tr-TR" dirty="0"/>
              <a:t> yönelik iletişim, bilgi akışı kesintisiz ve hızlı bir biçimde cereyan etmelidir. Sürekli gelişim için de hem çalışanların hem de kurumsal işleyişin belirli ölçütler üzerinden izlenmesi, denetlenmesi ve değerlendirilmesi gerekmektedir.</a:t>
            </a:r>
          </a:p>
          <a:p>
            <a:pPr algn="just"/>
            <a:r>
              <a:rPr lang="tr-TR" dirty="0"/>
              <a:t>Kurum çalışanlarının performansı, motivasyonu, işgücü kapasitesi vb. üzerinden performans değerlendirmesi yaygın olarak yapılandır. Üretim imkanlarının önemli bileşenlerinden, genel kabul görmüş kullanımıyla (insan) kaynağından mümkün olan en yüksek düzeyde çalışma verimi almak performans yönetiminin başlıca amaçlarından biri olarak görülmektedir. </a:t>
            </a:r>
          </a:p>
          <a:p>
            <a:pPr algn="just"/>
            <a:r>
              <a:rPr lang="tr-TR" dirty="0"/>
              <a:t>Performans yönetiminin özü performansın değerlendirilmesi, başka bir ifadeyle de denetlenmesidir. Belirli ölçütler/standartlar üzerinden ölçülemeyen-denetlenemeyen bir yapı/sistem yönetilemez. Bu kapsamda iş ve eylemler, belli bir zaman diliminde birtakım ölçütler uzantısında nesnel ölçülebilir sonuçlara ulaşma gayesiyle değerlendirilmektedir.</a:t>
            </a:r>
          </a:p>
        </p:txBody>
      </p:sp>
    </p:spTree>
    <p:extLst>
      <p:ext uri="{BB962C8B-B14F-4D97-AF65-F5344CB8AC3E}">
        <p14:creationId xmlns:p14="http://schemas.microsoft.com/office/powerpoint/2010/main" val="114339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10000"/>
          </a:bodyPr>
          <a:lstStyle/>
          <a:p>
            <a:pPr algn="just"/>
            <a:r>
              <a:rPr lang="tr-TR" dirty="0"/>
              <a:t>Genel olarak performans yönetiminde, üç temel kavram/unsur ortaya çıkmaktadır. Bunlar İngilizce ilk harfleri itibarıyla «3E’s», Türkçe olarak da «VET» diye belirtilen verimlilik (</a:t>
            </a:r>
            <a:r>
              <a:rPr lang="tr-TR" i="1" dirty="0" err="1"/>
              <a:t>efficiency</a:t>
            </a:r>
            <a:r>
              <a:rPr lang="tr-TR" dirty="0"/>
              <a:t>), etkililik (</a:t>
            </a:r>
            <a:r>
              <a:rPr lang="tr-TR" i="1" dirty="0" err="1"/>
              <a:t>effectiveness</a:t>
            </a:r>
            <a:r>
              <a:rPr lang="tr-TR" dirty="0"/>
              <a:t>) ve tutumluluk (</a:t>
            </a:r>
            <a:r>
              <a:rPr lang="tr-TR" i="1" dirty="0" err="1"/>
              <a:t>economy</a:t>
            </a:r>
            <a:r>
              <a:rPr lang="tr-TR" dirty="0"/>
              <a:t>) kavramlarıdır.  </a:t>
            </a:r>
          </a:p>
          <a:p>
            <a:pPr algn="just"/>
            <a:r>
              <a:rPr lang="tr-TR" dirty="0"/>
              <a:t>Belli bir amaç doğrultusunda eldeki imkanları-kaynakları-araçları (emek, teknoloji, doğal kaynaklar, makine, araç-gereç, kurumsal altyapı vb.) belli bir zaman diliminde «optimum» düzeyde kullanabilmek anlamında kısaca tanımlanabilecek olan verimlilik, iktisadi özlü bir kavramdır. Hem </a:t>
            </a:r>
            <a:r>
              <a:rPr lang="tr-TR" dirty="0" err="1"/>
              <a:t>alanyazında</a:t>
            </a:r>
            <a:r>
              <a:rPr lang="tr-TR" dirty="0"/>
              <a:t> hem de uygulamada yaygın bir biçimde girdi-çıktı </a:t>
            </a:r>
            <a:r>
              <a:rPr lang="tr-TR" dirty="0" err="1"/>
              <a:t>ilişkiselliği</a:t>
            </a:r>
            <a:r>
              <a:rPr lang="tr-TR" dirty="0"/>
              <a:t> (ölçümü) üzerinden teknik bir kavram olarak değerlendirilmektedir (</a:t>
            </a:r>
            <a:r>
              <a:rPr lang="tr-TR" i="1" dirty="0"/>
              <a:t>Productivity </a:t>
            </a:r>
            <a:r>
              <a:rPr lang="tr-TR" dirty="0"/>
              <a:t>&gt; </a:t>
            </a:r>
            <a:r>
              <a:rPr lang="tr-TR" i="1" dirty="0" err="1"/>
              <a:t>Efficiency</a:t>
            </a:r>
            <a:r>
              <a:rPr lang="tr-TR" dirty="0"/>
              <a:t>). </a:t>
            </a:r>
          </a:p>
          <a:p>
            <a:pPr algn="just"/>
            <a:r>
              <a:rPr lang="tr-TR" dirty="0"/>
              <a:t>Önceden «çıktı», üretim faktörlerinin katılımıyla gerçekleşen son ürün olarak değerlendirilip analize son verilirken günümüzde bu son ürünün niteliği sorgulanmaya başlanmıştır. Bu sorgulama, «kalite» kapsamında önem kazanmıştır. Artık son ürün/hizmet, tüketim sonrasında tüketici/yurttaş tarafından değerlendirilen ürün olarak kabul edilmektedir. Düzey, zamanlama, uygunluk, doğruluk ve cevap verebilirlik gibi unsurlara dayalı hizmet değerlendirmeleri «kalite» olgusu çerçevesinde düşünülür olmuştur. «Mükemmellik», «kurallara uygunluk», «kullanım kolaylığı», «dayanaklılık», «müşteri beklentilerini karşılamak», «markalaşma» vb. anlamlarını yüklenen kalite, günümüzde performans değerlendirmesinin kilit kavramlarından biridir.</a:t>
            </a:r>
          </a:p>
        </p:txBody>
      </p:sp>
    </p:spTree>
    <p:extLst>
      <p:ext uri="{BB962C8B-B14F-4D97-AF65-F5344CB8AC3E}">
        <p14:creationId xmlns:p14="http://schemas.microsoft.com/office/powerpoint/2010/main" val="79779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algn="just"/>
            <a:r>
              <a:rPr lang="tr-TR" dirty="0"/>
              <a:t>Etkinlik-verimlilik (</a:t>
            </a:r>
            <a:r>
              <a:rPr lang="tr-TR" i="1" dirty="0" err="1"/>
              <a:t>efficiency</a:t>
            </a:r>
            <a:r>
              <a:rPr lang="tr-TR" dirty="0"/>
              <a:t>), girdilerin/kaynakların tam ve doğru kullanılması üzerinden anlatılmaktadır. Verimlilikte, bir kurumda belirtilen amaçların gerçekleştirilmesi için kullanılması/tüketilmesi beklenen kaynaklar ile üretim/hizmet sonrası tüketilen kaynaklar arasında ilişki masaya yatırılır. Yararlı çıktı sağlamak için kaynakların ne ölçüde etkili kullanıldığı ölçülmeye çalışılmaktadır. Kaynak kullanımı ile edinilen sonuçlar arasındaki en iyi ilişki olarak da tanımlanmaktadır. Kaynak kullanımı artırılmaksızın, çıktıların ve sonuçların miktarı ve kalitesi yükseltildiği ölçüde verimlilik kavramından bahseder hale geliyoruz.</a:t>
            </a:r>
          </a:p>
          <a:p>
            <a:pPr algn="just"/>
            <a:r>
              <a:rPr lang="tr-TR" dirty="0"/>
              <a:t>Başka bir tanımla, bir girdi unsurunun </a:t>
            </a:r>
            <a:r>
              <a:rPr lang="tr-TR" dirty="0" err="1"/>
              <a:t>eşdeyişiyle</a:t>
            </a:r>
            <a:r>
              <a:rPr lang="tr-TR" dirty="0"/>
              <a:t> üretim kaynağının fiili kullanım durumunun belli tekniklerle (endüstri mühendisliği teknikleri vb.) saptanmış standartlarla kıyaslanması ile bulunan bir göstergedir. Standart değerin fiili değere oranlanmasıyla, verimlilik çözümlemesinin olarak değerlendirilmektedir. Örneğin, bir iş standart düzeyde 2 saatte yapılıyor ve bir </a:t>
            </a:r>
            <a:r>
              <a:rPr lang="tr-TR" dirty="0" err="1"/>
              <a:t>işgören</a:t>
            </a:r>
            <a:r>
              <a:rPr lang="tr-TR" dirty="0"/>
              <a:t> standart kalitede olmak üzere bir işi 8 saate yapıyor ise verimlilik değeri, 2:8’dir; yani %25’tir. Bazen bu formül, yeterlik ya da çalışma derecesi bağlamında, tersine çevrilerek de kullanılmaktadır. </a:t>
            </a:r>
          </a:p>
          <a:p>
            <a:pPr algn="just"/>
            <a:endParaRPr lang="tr-TR" dirty="0"/>
          </a:p>
        </p:txBody>
      </p:sp>
    </p:spTree>
    <p:extLst>
      <p:ext uri="{BB962C8B-B14F-4D97-AF65-F5344CB8AC3E}">
        <p14:creationId xmlns:p14="http://schemas.microsoft.com/office/powerpoint/2010/main" val="273377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r>
              <a:rPr lang="tr-TR" dirty="0"/>
              <a:t>Etkililik (</a:t>
            </a:r>
            <a:r>
              <a:rPr lang="tr-TR" i="1" dirty="0" err="1"/>
              <a:t>effectiveness</a:t>
            </a:r>
            <a:r>
              <a:rPr lang="tr-TR" dirty="0"/>
              <a:t>) istenilen amaçların ne ölçüde gerçekleştirilebildiği ve ne ölçüde istenilen sonuçlara ulaşabildiği sorusuyla ilişkilendirilmektedir. Kısaca, amaçları gerçekleştirme derecesini ifade etmektedir. </a:t>
            </a:r>
          </a:p>
          <a:p>
            <a:pPr algn="just"/>
            <a:r>
              <a:rPr lang="tr-TR" dirty="0"/>
              <a:t>Burada amacın tanımlanması, hedeflerin net olarak belirlenmesi, amacın ve hedeflerin tutarlı ve gerçekleştirilebilir nitelikte olması gibi unsurlar hayati önem arz etmektedir. «Doğru» ve «gerçekçi» işin yapılmasına dikkat </a:t>
            </a:r>
            <a:r>
              <a:rPr lang="tr-TR" dirty="0" err="1"/>
              <a:t>kesilinir</a:t>
            </a:r>
            <a:r>
              <a:rPr lang="tr-TR" dirty="0"/>
              <a:t>.</a:t>
            </a:r>
          </a:p>
          <a:p>
            <a:pPr algn="just"/>
            <a:r>
              <a:rPr lang="tr-TR" dirty="0"/>
              <a:t>Matematiksel olarak ifade edilirse, gerçekleşen çıktının, planlanan çıktıya bölünmesiyle etkililik değerine varılmaktadır. Örneğin, gerçekleşen çıktı 30 birim olsun, planlanan çıktı da 60 birim olsun, bu durumda etkililik değeri %50 olmaktadır.</a:t>
            </a:r>
          </a:p>
          <a:p>
            <a:pPr algn="just"/>
            <a:r>
              <a:rPr lang="tr-TR" dirty="0"/>
              <a:t>Ekonomiklik/tutumluluk (</a:t>
            </a:r>
            <a:r>
              <a:rPr lang="tr-TR" i="1" dirty="0" err="1"/>
              <a:t>economy</a:t>
            </a:r>
            <a:r>
              <a:rPr lang="tr-TR" dirty="0"/>
              <a:t>), en iyi fiyat düzeyinde ve (tam) zamanında hem miktar hem de kaliteyi gözeterek kaynakları kullanmayı anlatır. Bu bağlamda girdi maliyetlerin düşük olması ya da maliyetlerin düşürülmesi önemlidir. Kimi zaman harcamaların kısılması anlamında da kullanılmaktadır.</a:t>
            </a:r>
          </a:p>
          <a:p>
            <a:pPr algn="just"/>
            <a:endParaRPr lang="tr-TR" dirty="0"/>
          </a:p>
        </p:txBody>
      </p:sp>
    </p:spTree>
    <p:extLst>
      <p:ext uri="{BB962C8B-B14F-4D97-AF65-F5344CB8AC3E}">
        <p14:creationId xmlns:p14="http://schemas.microsoft.com/office/powerpoint/2010/main" val="136718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buNone/>
            </a:pPr>
            <a:r>
              <a:rPr lang="tr-TR" dirty="0"/>
              <a:t>Yeni Kamu İşletmeciliği (</a:t>
            </a:r>
            <a:r>
              <a:rPr lang="tr-TR" i="1" dirty="0"/>
              <a:t>New </a:t>
            </a:r>
            <a:r>
              <a:rPr lang="tr-TR" i="1" dirty="0" err="1"/>
              <a:t>Public</a:t>
            </a:r>
            <a:r>
              <a:rPr lang="tr-TR" i="1" dirty="0"/>
              <a:t> Management</a:t>
            </a:r>
            <a:r>
              <a:rPr lang="tr-TR" dirty="0"/>
              <a:t>)</a:t>
            </a:r>
          </a:p>
          <a:p>
            <a:pPr algn="just"/>
            <a:r>
              <a:rPr lang="tr-TR" dirty="0"/>
              <a:t>Birikim rejiminin piyasacı bir hal almaya başladığı 1980’lerden itibaren ve bu halin yoğunluk kazandığı 1990’larla beraber kamu yönetimi-kamu işletmeciliği benzerliği yine savunulur olmuştur. Özel sektör/şirket ile kamu sektörü/kamu kurumları arasında işleyiş açısından farklılık olmadığı; özel sektör/piyasa mantığı ve işleyiş teknikleri temelinde birleşilmesi gerektiği savlarıyla gündeme gelmiştir.</a:t>
            </a:r>
          </a:p>
          <a:p>
            <a:pPr algn="just"/>
            <a:r>
              <a:rPr lang="tr-TR" dirty="0"/>
              <a:t>1980’ler ve sonrasıyla beraber kamu işletmeciliği, yeni bir anlam kazanmıştır/yüklenmiştir. Bu zaman kesitinden itibaren kamu işletmeciliği, yeni sağ-neoliberal siyasetin güdümünde piyasacı yönetim tekniklerinin «</a:t>
            </a:r>
            <a:r>
              <a:rPr lang="tr-TR" dirty="0" err="1"/>
              <a:t>kamu»ya</a:t>
            </a:r>
            <a:r>
              <a:rPr lang="tr-TR" dirty="0"/>
              <a:t> uygulanmasını savunan baskın bir yaklaşım haline gelmiştir. Özel sektör yönetim deneyimlerini benimseyen kamu işletmeciliği yaklaşımı, devletin kötü yönetildiği savına karşılık olarak ortaya atılmıştır. </a:t>
            </a:r>
          </a:p>
        </p:txBody>
      </p:sp>
    </p:spTree>
    <p:extLst>
      <p:ext uri="{BB962C8B-B14F-4D97-AF65-F5344CB8AC3E}">
        <p14:creationId xmlns:p14="http://schemas.microsoft.com/office/powerpoint/2010/main" val="58834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20000"/>
          </a:bodyPr>
          <a:lstStyle/>
          <a:p>
            <a:pPr algn="just"/>
            <a:r>
              <a:rPr lang="tr-TR" dirty="0"/>
              <a:t>Yeni Sağ, 1970’lerde yaşanan birikim sorunları sonrasında birikim rejiminin, zorunlu devlet alanı haricinde doğrudan piyasa aracılığıyla oluşturulması gerektiğini savunmaktadır. Yeni Sağ’a göre devlet, yaptığı harcamalarla, piyasaya yük olmakta, aynı zamanda piyasanın işlemesine ket vurmaktadır. Ayrıca rekabetten, kar dürtüsünden, piyasaya özgü serbestlikten ve esneklikten mahrum olan kamu alanı, toplum kalkınması açısından sorun oluşturmaktadır. İktisadi, siyasi ve toplumsal faaliyetler olanaklı olduğunca piyasa dahilinde düşünülmeli, yapılmalıdır. Yeni Sağ düşüncesinde, bu tür liberal kabuller, muhafazakar eğilimlerle de desteklenmektedir. Devlet/bürokratik olarak adlandırılan yönetsel yapı, maliyet artırıcı, iktisadi faaliyetleri bozucu olarak nitelendirilse de devletin düzenleyiciliğindeki mevcut toplumsal yapının, kurulu düzenin tamamıyla reddedilmesi söz konusu değildir. Özel mülkiyete dayalı olan ve bu anlamda pek çok eşitsizliğin görüldüğü toplumsal düzen doğaldır, olağandır. Devletiyle, dernek, vakıf gibi sivil toplum örgütleriyle bu düzen kendi doğal dengesini, uyumunu bulacaktır. Bu denge içerisinde devletin geri çekildiği yerleri sivil toplum örgütleri dolduracaktır. </a:t>
            </a:r>
          </a:p>
          <a:p>
            <a:pPr algn="just"/>
            <a:r>
              <a:rPr lang="tr-TR" dirty="0"/>
              <a:t>Refah devletinin ve onun yönetim anlayışının sorgulanmaya başladığı 1970’lerde kamu yönetiminin, daha cevap ve hesap verebilir olma amacıyla örgütsel değişim, stratejik yönetim (</a:t>
            </a:r>
            <a:r>
              <a:rPr lang="tr-TR" i="1" dirty="0" err="1"/>
              <a:t>strategic</a:t>
            </a:r>
            <a:r>
              <a:rPr lang="tr-TR" i="1" dirty="0"/>
              <a:t> </a:t>
            </a:r>
            <a:r>
              <a:rPr lang="tr-TR" i="1" dirty="0" err="1"/>
              <a:t>management</a:t>
            </a:r>
            <a:r>
              <a:rPr lang="tr-TR" dirty="0"/>
              <a:t>), insan kaynakları yönetimi sistemleriyle birlikte ele alınması yoğun bir şekilde dile getirilmeye başlanmıştı. Örgüt kuramcıları ve yönetim (</a:t>
            </a:r>
            <a:r>
              <a:rPr lang="tr-TR" i="1" dirty="0" err="1"/>
              <a:t>management</a:t>
            </a:r>
            <a:r>
              <a:rPr lang="tr-TR" dirty="0"/>
              <a:t>) uzmanlarının/işletmeci profesyonellerin kamu yönetimine dahil edilmesi gerektiği savunulur olmuştu.</a:t>
            </a:r>
          </a:p>
        </p:txBody>
      </p:sp>
    </p:spTree>
    <p:extLst>
      <p:ext uri="{BB962C8B-B14F-4D97-AF65-F5344CB8AC3E}">
        <p14:creationId xmlns:p14="http://schemas.microsoft.com/office/powerpoint/2010/main" val="357056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r>
              <a:rPr lang="tr-TR" dirty="0"/>
              <a:t>Minimal ama etkin devlet: Kamu Tercihi Teorisi (</a:t>
            </a:r>
            <a:r>
              <a:rPr lang="tr-TR" i="1" dirty="0" err="1"/>
              <a:t>Public</a:t>
            </a:r>
            <a:r>
              <a:rPr lang="tr-TR" i="1" dirty="0"/>
              <a:t> </a:t>
            </a:r>
            <a:r>
              <a:rPr lang="tr-TR" i="1" dirty="0" err="1"/>
              <a:t>Choice</a:t>
            </a:r>
            <a:r>
              <a:rPr lang="tr-TR" i="1" dirty="0"/>
              <a:t> </a:t>
            </a:r>
            <a:r>
              <a:rPr lang="tr-TR" i="1" dirty="0" err="1"/>
              <a:t>Theory</a:t>
            </a:r>
            <a:r>
              <a:rPr lang="tr-TR" dirty="0"/>
              <a:t>) </a:t>
            </a:r>
            <a:r>
              <a:rPr lang="tr-TR" dirty="0">
                <a:sym typeface="Wingdings" panose="05000000000000000000" pitchFamily="2" charset="2"/>
              </a:rPr>
              <a:t> </a:t>
            </a:r>
            <a:r>
              <a:rPr lang="tr-TR" dirty="0"/>
              <a:t>metodolojik bireycilik, rasyonel kendi çıkarının peşinde koşan homo </a:t>
            </a:r>
            <a:r>
              <a:rPr lang="tr-TR" dirty="0" err="1"/>
              <a:t>economicus</a:t>
            </a:r>
            <a:r>
              <a:rPr lang="tr-TR" dirty="0"/>
              <a:t>, kamu yararı yanılgısı, siyasetçi ve bürokrattan ayrı durma, kamu harcamalarının kısılması, özelleştirme…</a:t>
            </a:r>
          </a:p>
          <a:p>
            <a:pPr algn="just"/>
            <a:r>
              <a:rPr lang="tr-TR" dirty="0"/>
              <a:t>Devlet-piyasa karşıtlığının sonu: (Yeni) Kurumsal(</a:t>
            </a:r>
            <a:r>
              <a:rPr lang="tr-TR" dirty="0" err="1"/>
              <a:t>cı</a:t>
            </a:r>
            <a:r>
              <a:rPr lang="tr-TR" dirty="0"/>
              <a:t>) İktisat (</a:t>
            </a:r>
            <a:r>
              <a:rPr lang="tr-TR" i="1" dirty="0"/>
              <a:t>New </a:t>
            </a:r>
            <a:r>
              <a:rPr lang="tr-TR" i="1" dirty="0" err="1"/>
              <a:t>Institutional</a:t>
            </a:r>
            <a:r>
              <a:rPr lang="tr-TR" i="1" dirty="0"/>
              <a:t> </a:t>
            </a:r>
            <a:r>
              <a:rPr lang="tr-TR" i="1" dirty="0" err="1"/>
              <a:t>Economics</a:t>
            </a:r>
            <a:r>
              <a:rPr lang="tr-TR" dirty="0"/>
              <a:t>) </a:t>
            </a:r>
            <a:r>
              <a:rPr lang="tr-TR" dirty="0">
                <a:sym typeface="Wingdings" panose="05000000000000000000" pitchFamily="2" charset="2"/>
              </a:rPr>
              <a:t> Homo </a:t>
            </a:r>
            <a:r>
              <a:rPr lang="tr-TR" dirty="0" err="1">
                <a:sym typeface="Wingdings" panose="05000000000000000000" pitchFamily="2" charset="2"/>
              </a:rPr>
              <a:t>economicus’un</a:t>
            </a:r>
            <a:r>
              <a:rPr lang="tr-TR" dirty="0">
                <a:sym typeface="Wingdings" panose="05000000000000000000" pitchFamily="2" charset="2"/>
              </a:rPr>
              <a:t> yerine belirleyici olarak kurumların konması. </a:t>
            </a:r>
            <a:r>
              <a:rPr lang="tr-TR" dirty="0"/>
              <a:t>Piyasa dostu devlet ve onun düzenleyici kurumları.</a:t>
            </a:r>
          </a:p>
          <a:p>
            <a:pPr lvl="1" algn="just"/>
            <a:r>
              <a:rPr lang="tr-TR" dirty="0"/>
              <a:t>Her şey piyasalaştırılarak </a:t>
            </a:r>
            <a:r>
              <a:rPr lang="tr-TR" dirty="0" err="1"/>
              <a:t>somutlanmalı</a:t>
            </a:r>
            <a:r>
              <a:rPr lang="tr-TR" dirty="0"/>
              <a:t> ve ölçülebilir olmalı: İşlemler Maliyeti Teorisi (</a:t>
            </a:r>
            <a:r>
              <a:rPr lang="tr-TR" i="1" dirty="0" err="1"/>
              <a:t>transaction</a:t>
            </a:r>
            <a:r>
              <a:rPr lang="tr-TR" i="1" dirty="0"/>
              <a:t> </a:t>
            </a:r>
            <a:r>
              <a:rPr lang="tr-TR" i="1" dirty="0" err="1"/>
              <a:t>cost</a:t>
            </a:r>
            <a:r>
              <a:rPr lang="tr-TR" dirty="0"/>
              <a:t>) </a:t>
            </a:r>
            <a:r>
              <a:rPr lang="tr-TR" dirty="0">
                <a:sym typeface="Wingdings" panose="05000000000000000000" pitchFamily="2" charset="2"/>
              </a:rPr>
              <a:t> iktisadi değişime yönelik bilgi edinme, kural koyma, sözleşme yapma, ölçme ve denetleme faaliyetlerinin bir maliyeti vardır. Üretim-tüketim-bölüşüm süreci piyasaya devredilirse maliyetler hesaplanabilir</a:t>
            </a:r>
          </a:p>
          <a:p>
            <a:pPr lvl="1" algn="just"/>
            <a:r>
              <a:rPr lang="tr-TR" dirty="0">
                <a:sym typeface="Wingdings" panose="05000000000000000000" pitchFamily="2" charset="2"/>
              </a:rPr>
              <a:t>Negatif dışsallıkların özel mülkiyet yoluyla giderilmesi: mülkiyet hakları yaklaşımı (</a:t>
            </a:r>
            <a:r>
              <a:rPr lang="tr-TR" i="1" dirty="0" err="1">
                <a:sym typeface="Wingdings" panose="05000000000000000000" pitchFamily="2" charset="2"/>
              </a:rPr>
              <a:t>property</a:t>
            </a:r>
            <a:r>
              <a:rPr lang="tr-TR" i="1" dirty="0">
                <a:sym typeface="Wingdings" panose="05000000000000000000" pitchFamily="2" charset="2"/>
              </a:rPr>
              <a:t> </a:t>
            </a:r>
            <a:r>
              <a:rPr lang="tr-TR" i="1" dirty="0" err="1">
                <a:sym typeface="Wingdings" panose="05000000000000000000" pitchFamily="2" charset="2"/>
              </a:rPr>
              <a:t>rights</a:t>
            </a:r>
            <a:r>
              <a:rPr lang="tr-TR" dirty="0">
                <a:sym typeface="Wingdings" panose="05000000000000000000" pitchFamily="2" charset="2"/>
              </a:rPr>
              <a:t>)  mülkiyet hakkının devlet tarafından güvenceye alınması; özelleştirme yoluyla kamusal mülkiyetin dışsallık yaratan unsurlarının ortadan kaldırılması; verimli olmayan kamusal birikimlerin ve faaliyetlerin piyasalaştırılması</a:t>
            </a:r>
            <a:endParaRPr lang="tr-TR" u="sng" dirty="0"/>
          </a:p>
        </p:txBody>
      </p:sp>
    </p:spTree>
    <p:extLst>
      <p:ext uri="{BB962C8B-B14F-4D97-AF65-F5344CB8AC3E}">
        <p14:creationId xmlns:p14="http://schemas.microsoft.com/office/powerpoint/2010/main" val="300659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20000"/>
          </a:bodyPr>
          <a:lstStyle/>
          <a:p>
            <a:pPr marL="0" indent="0" algn="just">
              <a:spcBef>
                <a:spcPts val="300"/>
              </a:spcBef>
              <a:spcAft>
                <a:spcPts val="300"/>
              </a:spcAft>
              <a:buNone/>
            </a:pPr>
            <a:r>
              <a:rPr lang="tr-TR" dirty="0"/>
              <a:t>Yeni Kamu İşletmeciliği (</a:t>
            </a:r>
            <a:r>
              <a:rPr lang="tr-TR" i="1" dirty="0"/>
              <a:t>New </a:t>
            </a:r>
            <a:r>
              <a:rPr lang="tr-TR" i="1" dirty="0" err="1"/>
              <a:t>Public</a:t>
            </a:r>
            <a:r>
              <a:rPr lang="tr-TR" i="1" dirty="0"/>
              <a:t> Management</a:t>
            </a:r>
            <a:r>
              <a:rPr lang="tr-TR" dirty="0"/>
              <a:t>)</a:t>
            </a:r>
          </a:p>
          <a:p>
            <a:pPr lvl="1" algn="just">
              <a:spcBef>
                <a:spcPts val="300"/>
              </a:spcBef>
              <a:spcAft>
                <a:spcPts val="300"/>
              </a:spcAft>
            </a:pPr>
            <a:r>
              <a:rPr lang="tr-TR" dirty="0"/>
              <a:t>devletin küçültülmesi</a:t>
            </a:r>
          </a:p>
          <a:p>
            <a:pPr lvl="1" algn="just">
              <a:spcBef>
                <a:spcPts val="300"/>
              </a:spcBef>
              <a:spcAft>
                <a:spcPts val="300"/>
              </a:spcAft>
            </a:pPr>
            <a:r>
              <a:rPr lang="tr-TR" dirty="0"/>
              <a:t>özelleştirme</a:t>
            </a:r>
          </a:p>
          <a:p>
            <a:pPr lvl="1" algn="just">
              <a:spcBef>
                <a:spcPts val="300"/>
              </a:spcBef>
              <a:spcAft>
                <a:spcPts val="300"/>
              </a:spcAft>
            </a:pPr>
            <a:r>
              <a:rPr lang="tr-TR" dirty="0"/>
              <a:t>üretim-tüketim-bölüşüm sürecinde devlete nazaran piyasanın üstün olduğunun kabulü ve piyasanın desteklenmesi</a:t>
            </a:r>
          </a:p>
          <a:p>
            <a:pPr lvl="1" algn="just">
              <a:spcBef>
                <a:spcPts val="300"/>
              </a:spcBef>
              <a:spcAft>
                <a:spcPts val="300"/>
              </a:spcAft>
            </a:pPr>
            <a:r>
              <a:rPr lang="tr-TR" dirty="0"/>
              <a:t>siyasetçi ve bürokratların kendi çıkarları doğrultusunda artan kamu harcamalarının kısılması </a:t>
            </a:r>
          </a:p>
          <a:p>
            <a:pPr lvl="1" algn="just">
              <a:spcBef>
                <a:spcPts val="300"/>
              </a:spcBef>
              <a:spcAft>
                <a:spcPts val="300"/>
              </a:spcAft>
            </a:pPr>
            <a:r>
              <a:rPr lang="tr-TR" dirty="0"/>
              <a:t>hukuka uygunluk dışında ulusal ve uluslararası piyasa aktörlerinin ve ilgili kesimlerin taleplerinin/beklentilerinin dikkate alınması bağlamında hesap verilebilirlik ve şeffaflık</a:t>
            </a:r>
          </a:p>
          <a:p>
            <a:pPr lvl="1" algn="just">
              <a:spcBef>
                <a:spcPts val="300"/>
              </a:spcBef>
              <a:spcAft>
                <a:spcPts val="300"/>
              </a:spcAft>
            </a:pPr>
            <a:r>
              <a:rPr lang="tr-TR" dirty="0"/>
              <a:t>kamu yönetiminde özel sektör işletmecilik anlayışının ve bu anlayışın işleyiş mekanizmalarının benimsenmesi</a:t>
            </a:r>
          </a:p>
          <a:p>
            <a:pPr lvl="1" algn="just">
              <a:spcBef>
                <a:spcPts val="300"/>
              </a:spcBef>
              <a:spcAft>
                <a:spcPts val="300"/>
              </a:spcAft>
            </a:pPr>
            <a:r>
              <a:rPr lang="tr-TR" dirty="0"/>
              <a:t>merkeziyetçi hiyerarşik yapılar yerine ademi merkeziyetçi esnek yapılar </a:t>
            </a:r>
          </a:p>
          <a:p>
            <a:pPr lvl="1" algn="just">
              <a:spcBef>
                <a:spcPts val="300"/>
              </a:spcBef>
              <a:spcAft>
                <a:spcPts val="300"/>
              </a:spcAft>
            </a:pPr>
            <a:r>
              <a:rPr lang="tr-TR" dirty="0"/>
              <a:t>süreçten ve kurallara uygunluktan çok çıktı ve sonuç odaklı bir yönetim</a:t>
            </a:r>
          </a:p>
          <a:p>
            <a:pPr lvl="1" algn="just">
              <a:spcBef>
                <a:spcPts val="300"/>
              </a:spcBef>
              <a:spcAft>
                <a:spcPts val="300"/>
              </a:spcAft>
            </a:pPr>
            <a:r>
              <a:rPr lang="tr-TR" dirty="0"/>
              <a:t>rekabet edebilirlik</a:t>
            </a:r>
          </a:p>
          <a:p>
            <a:pPr lvl="1" algn="just">
              <a:spcBef>
                <a:spcPts val="300"/>
              </a:spcBef>
              <a:spcAft>
                <a:spcPts val="300"/>
              </a:spcAft>
            </a:pPr>
            <a:r>
              <a:rPr lang="tr-TR" dirty="0"/>
              <a:t>politikaların uygulanma sürecinde özel sektöre iş gördürme ve/veya özel sektörle işbirliğine gitme</a:t>
            </a:r>
          </a:p>
          <a:p>
            <a:pPr lvl="1" algn="just">
              <a:spcBef>
                <a:spcPts val="300"/>
              </a:spcBef>
              <a:spcAft>
                <a:spcPts val="300"/>
              </a:spcAft>
            </a:pPr>
            <a:r>
              <a:rPr lang="tr-TR" dirty="0"/>
              <a:t>performans ve strateji odaklı bir Y/KY… Örgütün kapasitesine ve dış çevresi hakkındaki tahminlere dayalı bir şekilde, örgüt içi hedefleri ve öncelikleri belirlemeyi ve hedefleri başarmak için çalışma planlarının tasarlanması ve bunların uygulanmasını içerir </a:t>
            </a:r>
            <a:r>
              <a:rPr lang="tr-TR" dirty="0">
                <a:sym typeface="Wingdings" panose="05000000000000000000" pitchFamily="2" charset="2"/>
              </a:rPr>
              <a:t> GZFT / SWOT</a:t>
            </a:r>
          </a:p>
          <a:p>
            <a:pPr lvl="1" algn="just">
              <a:spcBef>
                <a:spcPts val="300"/>
              </a:spcBef>
              <a:spcAft>
                <a:spcPts val="300"/>
              </a:spcAft>
            </a:pPr>
            <a:r>
              <a:rPr lang="tr-TR" dirty="0"/>
              <a:t>yalnızca kurallara, mevzuata ve bütçe prosedürlerine uygunluk değil, piyasa aktörlerine, sivil topluma karşı sorumluluk</a:t>
            </a:r>
          </a:p>
        </p:txBody>
      </p:sp>
    </p:spTree>
    <p:extLst>
      <p:ext uri="{BB962C8B-B14F-4D97-AF65-F5344CB8AC3E}">
        <p14:creationId xmlns:p14="http://schemas.microsoft.com/office/powerpoint/2010/main" val="339693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endParaRPr lang="tr-TR" dirty="0"/>
          </a:p>
          <a:p>
            <a:pPr algn="just"/>
            <a:r>
              <a:rPr lang="tr-TR" dirty="0"/>
              <a:t>Kalite kontrolü yapılan her yerde yığın üretim olmak zorundadır. Kalite kontrolü işi, üretimin standartlaştırılması, daha sonra da bu standartların gerçekleştirilip gerçekleştirilmediğinin ölçülmesi ile ilgilidir. Standart bir üretim ve üretim süreci yoksa kalite kontrolünün yapılabileceği bir ortam da yok demektir. </a:t>
            </a:r>
          </a:p>
          <a:p>
            <a:pPr algn="just"/>
            <a:r>
              <a:rPr lang="tr-TR" dirty="0" err="1"/>
              <a:t>TKY’de</a:t>
            </a:r>
            <a:r>
              <a:rPr lang="tr-TR" dirty="0"/>
              <a:t> temel olarak kalite kontrolü işlevi, kalite kontrolü departmanlarından alıp üretim sürecinde, yani montaj hattında iş yapan çalışanlara yüklenir. </a:t>
            </a:r>
          </a:p>
          <a:p>
            <a:pPr algn="just"/>
            <a:endParaRPr lang="tr-TR" dirty="0"/>
          </a:p>
        </p:txBody>
      </p:sp>
    </p:spTree>
    <p:extLst>
      <p:ext uri="{BB962C8B-B14F-4D97-AF65-F5344CB8AC3E}">
        <p14:creationId xmlns:p14="http://schemas.microsoft.com/office/powerpoint/2010/main" val="171389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899345"/>
          </a:xfrm>
        </p:spPr>
        <p:txBody>
          <a:bodyPr>
            <a:noAutofit/>
          </a:bodyPr>
          <a:lstStyle/>
          <a:p>
            <a:pPr marL="0" indent="0" algn="just">
              <a:buNone/>
            </a:pPr>
            <a:r>
              <a:rPr lang="tr-TR" sz="1730" dirty="0"/>
              <a:t>Yeni Kamu İşletmeciliği yaklaşımına göre (C. </a:t>
            </a:r>
            <a:r>
              <a:rPr lang="tr-TR" sz="1730" dirty="0" err="1"/>
              <a:t>Hood</a:t>
            </a:r>
            <a:r>
              <a:rPr lang="tr-TR" sz="1730" dirty="0"/>
              <a:t>);</a:t>
            </a:r>
          </a:p>
          <a:p>
            <a:pPr algn="just">
              <a:spcBef>
                <a:spcPts val="300"/>
              </a:spcBef>
              <a:spcAft>
                <a:spcPts val="300"/>
              </a:spcAft>
            </a:pPr>
            <a:r>
              <a:rPr lang="tr-TR" sz="1730" dirty="0"/>
              <a:t>Üst düzey yöneticilere daha fazla yetki verilmelidir. Gücün yayılmasından ziyade açık ve net bir şekilde yöneticilerin görev tanımları yapılmalıdır. Bu netlik üzerinden inisiyatif almaları ve hesap vermeleri sağlanmalıdır. </a:t>
            </a:r>
          </a:p>
          <a:p>
            <a:pPr algn="just">
              <a:spcBef>
                <a:spcPts val="300"/>
              </a:spcBef>
              <a:spcAft>
                <a:spcPts val="300"/>
              </a:spcAft>
            </a:pPr>
            <a:r>
              <a:rPr lang="tr-TR" sz="1730" dirty="0"/>
              <a:t>Örgüt için standartlar ve performansı değerlendirmek için ölçütler geliştirilmelidir. Bu, amaçların, hedeflerin, niceliksel terimlerle başarı ölçütlerinin tanımlanmasını gerektirmektedir. Bu tür ölçütlerle hesap verebilir olunabilecek ve verimlilik sağlanabilecektir.</a:t>
            </a:r>
          </a:p>
          <a:p>
            <a:pPr algn="just">
              <a:spcBef>
                <a:spcPts val="300"/>
              </a:spcBef>
              <a:spcAft>
                <a:spcPts val="300"/>
              </a:spcAft>
            </a:pPr>
            <a:r>
              <a:rPr lang="tr-TR" sz="1730" dirty="0"/>
              <a:t>Çıktı (</a:t>
            </a:r>
            <a:r>
              <a:rPr lang="tr-TR" sz="1730" i="1" dirty="0" err="1"/>
              <a:t>output</a:t>
            </a:r>
            <a:r>
              <a:rPr lang="tr-TR" sz="1730" dirty="0"/>
              <a:t>) kontrolü önemlidir. Süreçten çok sonuçlarla ilgilenilmelidir. Performans ölçümlerine göre kaynak tahsisi yapılmalı ve çalışanlara ödeme yapılmalıdır. Merkeziyetçi bürokratik personel yönetimi anlayışından vazgeçilmelidir. </a:t>
            </a:r>
          </a:p>
          <a:p>
            <a:pPr algn="just">
              <a:spcBef>
                <a:spcPts val="300"/>
              </a:spcBef>
              <a:spcAft>
                <a:spcPts val="300"/>
              </a:spcAft>
            </a:pPr>
            <a:r>
              <a:rPr lang="tr-TR" sz="1730" dirty="0"/>
              <a:t>Kamu yönetiminde parçalı yapıya geçilmelidir. </a:t>
            </a:r>
            <a:r>
              <a:rPr lang="tr-TR" sz="1730" dirty="0" err="1"/>
              <a:t>Monolitik</a:t>
            </a:r>
            <a:r>
              <a:rPr lang="tr-TR" sz="1730" dirty="0"/>
              <a:t> birimler kaldırılmalıdır. Üretime odaklanmış işbirliği içerisinde yönetim (</a:t>
            </a:r>
            <a:r>
              <a:rPr lang="tr-TR" sz="1730" i="1" dirty="0" err="1"/>
              <a:t>management</a:t>
            </a:r>
            <a:r>
              <a:rPr lang="tr-TR" sz="1730" dirty="0"/>
              <a:t>) sistemlerine geçilmelidir. Farklı yönetim parçaları, </a:t>
            </a:r>
            <a:r>
              <a:rPr lang="tr-TR" sz="1730" dirty="0" err="1"/>
              <a:t>desantralize</a:t>
            </a:r>
            <a:r>
              <a:rPr lang="tr-TR" sz="1730" dirty="0"/>
              <a:t> bütçe çerçevesinde faaliyet görmelidir. Tedarik ve üretim birbirinden ayrılmalıdır. Kamu sektörünün içinden ve dışarıdan olanlarla sözleşmeler ve </a:t>
            </a:r>
            <a:r>
              <a:rPr lang="tr-TR" sz="1730" dirty="0" err="1"/>
              <a:t>frençayz</a:t>
            </a:r>
            <a:r>
              <a:rPr lang="tr-TR" sz="1730" dirty="0"/>
              <a:t> (</a:t>
            </a:r>
            <a:r>
              <a:rPr lang="tr-TR" sz="1730" i="1" dirty="0" err="1"/>
              <a:t>franchise</a:t>
            </a:r>
            <a:r>
              <a:rPr lang="tr-TR" sz="1730" dirty="0"/>
              <a:t>) düzenlemeler yaparak verimli olunmalıdır. </a:t>
            </a:r>
          </a:p>
          <a:p>
            <a:pPr algn="just">
              <a:spcBef>
                <a:spcPts val="300"/>
              </a:spcBef>
              <a:spcAft>
                <a:spcPts val="300"/>
              </a:spcAft>
            </a:pPr>
            <a:r>
              <a:rPr lang="tr-TR" sz="1730" dirty="0"/>
              <a:t>Kamu sektörüne rekabet getirilmelidir. Dönemlik sözleşmeler ve kamu ihale prosedürleri tercih edilmelidir. Yarışmacılık, daha düşük maliyetlerin ve daha iyi standartların anahtarıdır. </a:t>
            </a:r>
          </a:p>
          <a:p>
            <a:pPr algn="just">
              <a:spcBef>
                <a:spcPts val="300"/>
              </a:spcBef>
              <a:spcAft>
                <a:spcPts val="300"/>
              </a:spcAft>
            </a:pPr>
            <a:r>
              <a:rPr lang="tr-TR" sz="1730" dirty="0"/>
              <a:t>Özel sektör tipi yönetim pratikleri ve araçları benimsenmelidir. Askeri stile sahip kamu hizmeti ahlakından vazgeçilmelidir. İşe almada ve ücretlendirmede esnek olunmalı, performans ölçütleri kullanılmalıdır.</a:t>
            </a:r>
          </a:p>
          <a:p>
            <a:pPr algn="just">
              <a:spcBef>
                <a:spcPts val="300"/>
              </a:spcBef>
              <a:spcAft>
                <a:spcPts val="300"/>
              </a:spcAft>
            </a:pPr>
            <a:r>
              <a:rPr lang="tr-TR" sz="1730" dirty="0"/>
              <a:t>Kaynak kullanımında tutumlu olunmalı, kamu sektörü disiplin altına alınmalıdır. Doğrudan maliyetler kesilmeli, çalışma disiplini artırılmalı, sendikaların taleplerine direnilmeli, özel sektör tipi yapılanmayla uyum maliyetleri sınırlandırılmalıdır. </a:t>
            </a:r>
          </a:p>
        </p:txBody>
      </p:sp>
    </p:spTree>
    <p:extLst>
      <p:ext uri="{BB962C8B-B14F-4D97-AF65-F5344CB8AC3E}">
        <p14:creationId xmlns:p14="http://schemas.microsoft.com/office/powerpoint/2010/main" val="250580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a:bodyPr>
          <a:lstStyle/>
          <a:p>
            <a:pPr marL="0" indent="0" algn="just">
              <a:buNone/>
            </a:pPr>
            <a:r>
              <a:rPr lang="tr-TR" dirty="0"/>
              <a:t>Yönetişim (</a:t>
            </a:r>
            <a:r>
              <a:rPr lang="tr-TR" i="1" dirty="0" err="1"/>
              <a:t>Governance</a:t>
            </a:r>
            <a:r>
              <a:rPr lang="tr-TR" dirty="0"/>
              <a:t>)</a:t>
            </a:r>
          </a:p>
          <a:p>
            <a:pPr algn="just"/>
            <a:r>
              <a:rPr lang="tr-TR" dirty="0"/>
              <a:t>Yönetişim, çağın yeni yönetim ve kalkınma anlayışıdır. Karar alma ve özellikle de kararların uygulanması sürecinde </a:t>
            </a:r>
            <a:r>
              <a:rPr lang="tr-TR" dirty="0">
                <a:sym typeface="Wingdings" panose="05000000000000000000" pitchFamily="2" charset="2"/>
              </a:rPr>
              <a:t> </a:t>
            </a:r>
            <a:r>
              <a:rPr lang="tr-TR" dirty="0"/>
              <a:t>devlet/bürokrasi + özel sektör + sivil toplum kuruluşları</a:t>
            </a:r>
          </a:p>
          <a:p>
            <a:pPr algn="just"/>
            <a:r>
              <a:rPr lang="tr-TR" dirty="0"/>
              <a:t>Hem ulusal hem de küresel düzeyde neoliberal ekonomi düzeninin siyasal ve yönetsel olarak desteklenmesi ihtiyacı</a:t>
            </a:r>
          </a:p>
          <a:p>
            <a:pPr algn="just"/>
            <a:r>
              <a:rPr lang="tr-TR" dirty="0"/>
              <a:t>Dünya Bankası, Uluslararası Para Fonu, Dünya Ticaret Örgütü gibi uluslararası kuruluşların yönlendirdiği yapısal uyarlama reformlarının yürütümünün garantiye alınması</a:t>
            </a:r>
          </a:p>
          <a:p>
            <a:pPr algn="just"/>
            <a:r>
              <a:rPr lang="tr-TR" dirty="0"/>
              <a:t>Küresel sermayenin / çok uluslu şirketlerin (ÇUŞ) üretim yapılanması ve tüketim pazarlarının oluşturulması konusunda önündeki ulusal sınırların kaldırılması</a:t>
            </a:r>
          </a:p>
          <a:p>
            <a:pPr algn="just"/>
            <a:r>
              <a:rPr lang="tr-TR" dirty="0"/>
              <a:t>Ulusal yerleşik siyasal ve yönetsel kurumlara güvensizlik duyulması dolayısıyla yeni tip özerk kurumların kurulması</a:t>
            </a:r>
          </a:p>
          <a:p>
            <a:pPr algn="just"/>
            <a:r>
              <a:rPr lang="tr-TR" dirty="0"/>
              <a:t>Küresel düzeyde yatırım ortamının iyileştirilmesi için gerekli siyasal, hukuksal, yönetsel ortamın oluşturulması</a:t>
            </a:r>
          </a:p>
        </p:txBody>
      </p:sp>
    </p:spTree>
    <p:extLst>
      <p:ext uri="{BB962C8B-B14F-4D97-AF65-F5344CB8AC3E}">
        <p14:creationId xmlns:p14="http://schemas.microsoft.com/office/powerpoint/2010/main" val="74936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buNone/>
            </a:pPr>
            <a:endParaRPr lang="tr-TR" dirty="0"/>
          </a:p>
          <a:p>
            <a:pPr algn="just"/>
            <a:r>
              <a:rPr lang="tr-TR" dirty="0"/>
              <a:t>Katılımcılık ve </a:t>
            </a:r>
            <a:r>
              <a:rPr lang="tr-TR" dirty="0" err="1"/>
              <a:t>yerindenlik</a:t>
            </a:r>
            <a:r>
              <a:rPr lang="tr-TR" dirty="0"/>
              <a:t>: karar alma süreçlerinin hazırlıktan uygulamaya ve oradan da izlemeye kadar olan aşamalarında bireyden başlayarak sivil toplumun ve halkın etkin bir biçimde sürece dahil olmasını ifade eder. </a:t>
            </a:r>
          </a:p>
          <a:p>
            <a:pPr algn="just"/>
            <a:r>
              <a:rPr lang="tr-TR" dirty="0"/>
              <a:t>Sorumluluk: Devlet toplumsal değişimlere hızla cevap verebilecek kapasiteye sahip olmalı ve esnek olmalıdır.</a:t>
            </a:r>
          </a:p>
          <a:p>
            <a:pPr algn="just"/>
            <a:r>
              <a:rPr lang="tr-TR" dirty="0"/>
              <a:t>Hesap verebilirlik: kamu yetkililerinin, kamu kaynaklarının nasıl kullanıldığı, bütçelendiği ve raporlandığı konularında sorumlu olması ve gerektiğinde hesap verebilmesidir.</a:t>
            </a:r>
          </a:p>
        </p:txBody>
      </p:sp>
    </p:spTree>
    <p:extLst>
      <p:ext uri="{BB962C8B-B14F-4D97-AF65-F5344CB8AC3E}">
        <p14:creationId xmlns:p14="http://schemas.microsoft.com/office/powerpoint/2010/main" val="48639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algn="just"/>
            <a:r>
              <a:rPr lang="tr-TR" dirty="0"/>
              <a:t>Şeffaflık: kamu yetkililerinin karar alma süreçlerini ve kararlarını diğer paydaşlara açık ve paylaşılır olarak gerçekleştirmesi.</a:t>
            </a:r>
          </a:p>
          <a:p>
            <a:pPr algn="just"/>
            <a:r>
              <a:rPr lang="tr-TR" dirty="0"/>
              <a:t>Tutarlılık: verilen kararların gerek birbirleriyle, gerekse zaman içerisinde uyumlu olması devletin yapacağı düzenlemelerin öngörülebilir olmasını ve vatandaşların güven duyacakları bir ortamda ileriye yönelik gelişim yatırımlarını gerçekleştirmelerini sağlar.</a:t>
            </a:r>
          </a:p>
          <a:p>
            <a:pPr algn="just"/>
            <a:r>
              <a:rPr lang="tr-TR" dirty="0"/>
              <a:t>Hukukun üstünlüğü: Kamu yöneticileri hukuka ve mahkeme kararlarına göre hareket ederler. Kurallar ve düzenlemeler kanunda belirlenen usullere göre kabul edilir ve tarafsız bir şekilde uygulanır.</a:t>
            </a:r>
          </a:p>
          <a:p>
            <a:pPr algn="just"/>
            <a:r>
              <a:rPr lang="tr-TR" dirty="0"/>
              <a:t>Etkinlik ve oransallık: yönetimin aldığı kararlar herkese eşit ve eş zamanlı uygulanmalı ve elde edilmesi beklenen sonuçlar ile gerek kullanılacak kaynaklar gerekse olumsuz etkilenecek kesimlere olan etkileri arasında makul bir ilişki olmalıdır.</a:t>
            </a:r>
          </a:p>
          <a:p>
            <a:pPr algn="just"/>
            <a:r>
              <a:rPr lang="tr-TR" dirty="0"/>
              <a:t>Etik davranış: Kamu yararı bireysel çıkarlardan önce gelir. Her türlü yolsuzlukla mücadeleye ve önlemeye yönelik etkili önlemler mevcuttur. </a:t>
            </a:r>
          </a:p>
        </p:txBody>
      </p:sp>
    </p:spTree>
    <p:extLst>
      <p:ext uri="{BB962C8B-B14F-4D97-AF65-F5344CB8AC3E}">
        <p14:creationId xmlns:p14="http://schemas.microsoft.com/office/powerpoint/2010/main" val="390688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buNone/>
            </a:pPr>
            <a:r>
              <a:rPr lang="tr-TR" dirty="0"/>
              <a:t>Yeni Kamu Hizmeti Yaklaşımı (</a:t>
            </a:r>
            <a:r>
              <a:rPr lang="tr-TR" i="1" dirty="0"/>
              <a:t>New </a:t>
            </a:r>
            <a:r>
              <a:rPr lang="tr-TR" i="1" dirty="0" err="1"/>
              <a:t>Public</a:t>
            </a:r>
            <a:r>
              <a:rPr lang="tr-TR" i="1" dirty="0"/>
              <a:t> Service</a:t>
            </a:r>
            <a:r>
              <a:rPr lang="tr-TR" dirty="0"/>
              <a:t>) (R. </a:t>
            </a:r>
            <a:r>
              <a:rPr lang="tr-TR" dirty="0" err="1"/>
              <a:t>Denhardt</a:t>
            </a:r>
            <a:r>
              <a:rPr lang="tr-TR" dirty="0"/>
              <a:t>)</a:t>
            </a:r>
          </a:p>
          <a:p>
            <a:pPr algn="just"/>
            <a:r>
              <a:rPr lang="tr-TR" dirty="0"/>
              <a:t>«Yurttaşlık» ve «kamu yararı» savunusu doğrultusunda yüzü daha çok kamu yönetimi pratiğine dönük bir yaklaşım </a:t>
            </a:r>
          </a:p>
          <a:p>
            <a:pPr algn="just"/>
            <a:r>
              <a:rPr lang="tr-TR" dirty="0"/>
              <a:t>Bu yaklaşım, kamu yönetiminde demokratik değerleri, yurttaşlığı, kamu yararı (</a:t>
            </a:r>
            <a:r>
              <a:rPr lang="tr-TR" i="1" dirty="0" err="1"/>
              <a:t>public</a:t>
            </a:r>
            <a:r>
              <a:rPr lang="tr-TR" i="1" dirty="0"/>
              <a:t> </a:t>
            </a:r>
            <a:r>
              <a:rPr lang="tr-TR" i="1" dirty="0" err="1"/>
              <a:t>interest</a:t>
            </a:r>
            <a:r>
              <a:rPr lang="tr-TR" dirty="0"/>
              <a:t>) odaklı kamu hizmetini savunmaktadır. Kamu yönetiminin birincil görevi, yurttaşların ihtiyaçları doğrultusunda kamu hizmeti sunmaktır. Ama bu hizmet sunumu, kamunun bizzat faal olarak hizmet ürettiği ve hizmeti yurttaşa ulaştırdığı bir sunum tarzı değildir. </a:t>
            </a:r>
            <a:r>
              <a:rPr lang="tr-TR" dirty="0" err="1"/>
              <a:t>YKH’nin</a:t>
            </a:r>
            <a:r>
              <a:rPr lang="tr-TR" dirty="0"/>
              <a:t> kamu hizmeti anlayışı, yönetişim mekanizması aracılığıyla yurttaşların yönetime katılarak siyasilerle, kamu yöneticileriyle, örgüt ve topluluklarla birlikte hizmeti ve içeriğini belirlemesini anlatmaktadır. Aynı zamanda yurttaşların ihtiyaçlarının farkındalığı, kamu hizmetinin belirlenmesi konusunda kamu yöneticileri tarafından yurttaşların yönlendirilmesi önemlidir.</a:t>
            </a:r>
          </a:p>
          <a:p>
            <a:pPr algn="just"/>
            <a:endParaRPr lang="tr-TR" dirty="0"/>
          </a:p>
        </p:txBody>
      </p:sp>
    </p:spTree>
    <p:extLst>
      <p:ext uri="{BB962C8B-B14F-4D97-AF65-F5344CB8AC3E}">
        <p14:creationId xmlns:p14="http://schemas.microsoft.com/office/powerpoint/2010/main" val="303646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r>
              <a:rPr lang="tr-TR" dirty="0"/>
              <a:t>Bu yaklaşıma göre yurttaş (</a:t>
            </a:r>
            <a:r>
              <a:rPr lang="tr-TR" i="1" dirty="0" err="1"/>
              <a:t>citizen</a:t>
            </a:r>
            <a:r>
              <a:rPr lang="tr-TR" dirty="0"/>
              <a:t>), ne eski kamu yönetiminin söylediği gibi bağımlı hizmet alıcısı (</a:t>
            </a:r>
            <a:r>
              <a:rPr lang="tr-TR" i="1" dirty="0" err="1"/>
              <a:t>client</a:t>
            </a:r>
            <a:r>
              <a:rPr lang="tr-TR" dirty="0"/>
              <a:t>) ne de yeni kamu işletmeciliğinin söylediği gibi siyasi tavrını iktisadi rekabete göre belirleyen, kendini faydasını </a:t>
            </a:r>
            <a:r>
              <a:rPr lang="tr-TR" dirty="0" err="1"/>
              <a:t>ençoklaştırmaya</a:t>
            </a:r>
            <a:r>
              <a:rPr lang="tr-TR" dirty="0"/>
              <a:t> çalışan müşteridir (</a:t>
            </a:r>
            <a:r>
              <a:rPr lang="tr-TR" i="1" dirty="0" err="1"/>
              <a:t>customer</a:t>
            </a:r>
            <a:r>
              <a:rPr lang="tr-TR" dirty="0"/>
              <a:t>). Yurttaş, haklara ve yükümlülüklere sahip bireyden ziyade, siyasal sisteme etki edebilen bireydir. </a:t>
            </a:r>
          </a:p>
          <a:p>
            <a:pPr algn="just"/>
            <a:r>
              <a:rPr lang="tr-TR" dirty="0"/>
              <a:t>Yurttaşlık kavramı, yurttaşın çıkarını anlatmaktadır. Yurttaş çıkarı, bireysel çıkarın üstündedir. Bireyler, kamunun çıkarının ne olabileceğini düşünmeli başkaları için sorumluluk almalıdırlar. Çevresindekilerle etkileşim içinde olmalıdır. Aslında yurttaşlar toplumun iyiliği için çabaladıkça kendilerinin iyiliği için de hareket etmiş olmaktadırlar. Yurttaşlar demokrasi için var olmalı; demokrasi de yönetimi barındırdığı için, yurttaşlar aynı zamanda yönetimin (</a:t>
            </a:r>
            <a:r>
              <a:rPr lang="tr-TR" i="1" dirty="0" err="1"/>
              <a:t>government</a:t>
            </a:r>
            <a:r>
              <a:rPr lang="tr-TR" dirty="0"/>
              <a:t>) belirlenmesi için var olmalıdır. Yurttaşlar otoriteyi paylaşmalı, denetimi azaltmalı ve işbirliğine inanmalıdırlar.</a:t>
            </a:r>
          </a:p>
          <a:p>
            <a:pPr algn="just"/>
            <a:endParaRPr lang="tr-TR" dirty="0"/>
          </a:p>
        </p:txBody>
      </p:sp>
    </p:spTree>
    <p:extLst>
      <p:ext uri="{BB962C8B-B14F-4D97-AF65-F5344CB8AC3E}">
        <p14:creationId xmlns:p14="http://schemas.microsoft.com/office/powerpoint/2010/main" val="2714519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20000"/>
          </a:bodyPr>
          <a:lstStyle/>
          <a:p>
            <a:pPr lvl="0" algn="just"/>
            <a:r>
              <a:rPr lang="tr-TR" dirty="0"/>
              <a:t>Teknolojik devrim - Dijital çağ</a:t>
            </a:r>
          </a:p>
          <a:p>
            <a:pPr lvl="0" algn="just"/>
            <a:r>
              <a:rPr lang="tr-TR" dirty="0"/>
              <a:t>Bilgi / «Enformasyon» toplumu – Bilgi Ekonomisi: iletişim ve elektronik teknolojilerindeki gelişmelere bağlı olarak enformasyonun üretim ve dağıtımındaki hızının artması ve enformasyonun bir «meta» (ticari mal) niteliğine bürünmesi (</a:t>
            </a:r>
            <a:r>
              <a:rPr lang="tr-TR" sz="1900" dirty="0"/>
              <a:t>B. Yılmaz, HÜ Edebiyat Fak. Der., 15/1, 1998</a:t>
            </a:r>
            <a:r>
              <a:rPr lang="tr-TR" dirty="0"/>
              <a:t>).</a:t>
            </a:r>
          </a:p>
          <a:p>
            <a:pPr lvl="0" algn="just"/>
            <a:r>
              <a:rPr lang="tr-TR" dirty="0"/>
              <a:t>Sermayenin niteliği değişiyor: </a:t>
            </a:r>
          </a:p>
          <a:p>
            <a:pPr lvl="1" algn="just"/>
            <a:r>
              <a:rPr lang="tr-TR" dirty="0"/>
              <a:t>Maddi üretim güçlerinden düşünsel üretim güçlerine geçiş </a:t>
            </a:r>
          </a:p>
          <a:p>
            <a:pPr lvl="1" algn="just"/>
            <a:r>
              <a:rPr lang="tr-TR" dirty="0"/>
              <a:t>Entelektüel sermaye / beşeri sermaye / yaratıcılık potansiyeli / yüksek nitelikli çalışanlar</a:t>
            </a:r>
          </a:p>
          <a:p>
            <a:pPr lvl="1" algn="just"/>
            <a:r>
              <a:rPr lang="tr-TR" dirty="0"/>
              <a:t>Fikri mülkiyet</a:t>
            </a:r>
          </a:p>
          <a:p>
            <a:pPr lvl="1" algn="just"/>
            <a:r>
              <a:rPr lang="tr-TR" dirty="0"/>
              <a:t>Piyasada değer ifade eden </a:t>
            </a:r>
            <a:r>
              <a:rPr lang="tr-TR" dirty="0" err="1"/>
              <a:t>inovatif</a:t>
            </a:r>
            <a:r>
              <a:rPr lang="tr-TR" dirty="0"/>
              <a:t> bilgi/ürün</a:t>
            </a:r>
          </a:p>
          <a:p>
            <a:pPr lvl="1" algn="just"/>
            <a:r>
              <a:rPr lang="tr-TR" dirty="0"/>
              <a:t>Dijital meta</a:t>
            </a:r>
          </a:p>
          <a:p>
            <a:pPr lvl="1" algn="just"/>
            <a:r>
              <a:rPr lang="tr-TR" dirty="0"/>
              <a:t>Dijital emek / gayri-maddi emek: bilgi, hizmet vb. nesne olmayan mallar üreten emek</a:t>
            </a:r>
          </a:p>
          <a:p>
            <a:pPr lvl="2" algn="just"/>
            <a:r>
              <a:rPr lang="tr-TR" dirty="0" err="1"/>
              <a:t>Duygulanımsal</a:t>
            </a:r>
            <a:r>
              <a:rPr lang="tr-TR" dirty="0"/>
              <a:t> emek: metanın </a:t>
            </a:r>
            <a:r>
              <a:rPr lang="tr-TR" dirty="0" err="1"/>
              <a:t>enformasyonel</a:t>
            </a:r>
            <a:r>
              <a:rPr lang="tr-TR" dirty="0"/>
              <a:t> ve kültürel içeriğini üreten emek</a:t>
            </a:r>
          </a:p>
          <a:p>
            <a:pPr lvl="0" algn="just"/>
            <a:r>
              <a:rPr lang="tr-TR" dirty="0"/>
              <a:t>Moda-marka ekonomisi: atfedilen değer/alım fiyatı</a:t>
            </a:r>
          </a:p>
          <a:p>
            <a:pPr lvl="0" algn="just"/>
            <a:r>
              <a:rPr lang="tr-TR" dirty="0"/>
              <a:t>Küresel ağ toplumu </a:t>
            </a:r>
            <a:r>
              <a:rPr lang="tr-TR" dirty="0">
                <a:sym typeface="Wingdings" pitchFamily="2" charset="2"/>
              </a:rPr>
              <a:t></a:t>
            </a:r>
            <a:r>
              <a:rPr lang="tr-TR" dirty="0"/>
              <a:t> hem üretim hem de tüketim açısından  </a:t>
            </a:r>
          </a:p>
        </p:txBody>
      </p:sp>
    </p:spTree>
    <p:extLst>
      <p:ext uri="{BB962C8B-B14F-4D97-AF65-F5344CB8AC3E}">
        <p14:creationId xmlns:p14="http://schemas.microsoft.com/office/powerpoint/2010/main" val="62647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63069BA-5432-A94E-B3A5-59622FE18019}"/>
              </a:ext>
            </a:extLst>
          </p:cNvPr>
          <p:cNvPicPr>
            <a:picLocks noGrp="1" noChangeAspect="1"/>
          </p:cNvPicPr>
          <p:nvPr>
            <p:ph idx="1"/>
          </p:nvPr>
        </p:nvPicPr>
        <p:blipFill>
          <a:blip r:embed="rId2"/>
          <a:stretch>
            <a:fillRect/>
          </a:stretch>
        </p:blipFill>
        <p:spPr>
          <a:xfrm>
            <a:off x="1354238" y="708956"/>
            <a:ext cx="9410218" cy="5278320"/>
          </a:xfrm>
          <a:prstGeom prst="rect">
            <a:avLst/>
          </a:prstGeom>
        </p:spPr>
      </p:pic>
    </p:spTree>
    <p:extLst>
      <p:ext uri="{BB962C8B-B14F-4D97-AF65-F5344CB8AC3E}">
        <p14:creationId xmlns:p14="http://schemas.microsoft.com/office/powerpoint/2010/main" val="3402317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lnSpcReduction="10000"/>
          </a:bodyPr>
          <a:lstStyle/>
          <a:p>
            <a:pPr marL="0" lvl="0" indent="0" algn="just">
              <a:buNone/>
            </a:pPr>
            <a:r>
              <a:rPr lang="tr-TR" sz="2800" dirty="0"/>
              <a:t>Sanayi 4.0 </a:t>
            </a:r>
            <a:r>
              <a:rPr lang="tr-TR" sz="3200" dirty="0">
                <a:sym typeface="Wingdings" pitchFamily="2" charset="2"/>
              </a:rPr>
              <a:t></a:t>
            </a:r>
            <a:r>
              <a:rPr lang="tr-TR" sz="2800" dirty="0"/>
              <a:t> dijitalleşmiş endüstri</a:t>
            </a:r>
          </a:p>
          <a:p>
            <a:pPr lvl="1" algn="just"/>
            <a:r>
              <a:rPr lang="tr-TR" sz="2400" dirty="0"/>
              <a:t>yapay zeka </a:t>
            </a:r>
            <a:r>
              <a:rPr lang="tr-TR" sz="2400" dirty="0">
                <a:sym typeface="Wingdings" pitchFamily="2" charset="2"/>
              </a:rPr>
              <a:t></a:t>
            </a:r>
            <a:r>
              <a:rPr lang="tr-TR" sz="2400" dirty="0"/>
              <a:t> büyük veri (</a:t>
            </a:r>
            <a:r>
              <a:rPr lang="tr-TR" sz="2400" i="1" dirty="0" err="1"/>
              <a:t>big</a:t>
            </a:r>
            <a:r>
              <a:rPr lang="tr-TR" sz="2400" i="1" dirty="0"/>
              <a:t> data</a:t>
            </a:r>
            <a:r>
              <a:rPr lang="tr-TR" sz="2400" dirty="0"/>
              <a:t>), bulut bilişim/depolama (</a:t>
            </a:r>
            <a:r>
              <a:rPr lang="tr-TR" sz="2400" i="1" dirty="0" err="1"/>
              <a:t>cloud</a:t>
            </a:r>
            <a:r>
              <a:rPr lang="tr-TR" sz="2400" i="1" dirty="0"/>
              <a:t> </a:t>
            </a:r>
            <a:r>
              <a:rPr lang="tr-TR" sz="2400" i="1" dirty="0" err="1"/>
              <a:t>computing</a:t>
            </a:r>
            <a:r>
              <a:rPr lang="tr-TR" sz="2400" dirty="0"/>
              <a:t>), öğrenen makineler (</a:t>
            </a:r>
            <a:r>
              <a:rPr lang="tr-TR" sz="2400" i="1" dirty="0" err="1"/>
              <a:t>machine</a:t>
            </a:r>
            <a:r>
              <a:rPr lang="tr-TR" sz="2400" i="1" dirty="0"/>
              <a:t> </a:t>
            </a:r>
            <a:r>
              <a:rPr lang="tr-TR" sz="2400" i="1" dirty="0" err="1"/>
              <a:t>learning</a:t>
            </a:r>
            <a:r>
              <a:rPr lang="tr-TR" sz="2400" dirty="0"/>
              <a:t>), robotlar </a:t>
            </a:r>
          </a:p>
          <a:p>
            <a:pPr lvl="1" algn="just"/>
            <a:r>
              <a:rPr lang="tr-TR" sz="2400" dirty="0"/>
              <a:t>Nesnelerin İnterneti (</a:t>
            </a:r>
            <a:r>
              <a:rPr lang="tr-TR" sz="2400" dirty="0" err="1"/>
              <a:t>IoT</a:t>
            </a:r>
            <a:r>
              <a:rPr lang="tr-TR" sz="2400" dirty="0"/>
              <a:t> / </a:t>
            </a:r>
            <a:r>
              <a:rPr lang="tr-TR" sz="2400" i="1" dirty="0"/>
              <a:t>Internet of </a:t>
            </a:r>
            <a:r>
              <a:rPr lang="tr-TR" sz="2400" i="1" dirty="0" err="1"/>
              <a:t>Things</a:t>
            </a:r>
            <a:r>
              <a:rPr lang="tr-TR" sz="2400" i="1" dirty="0"/>
              <a:t> </a:t>
            </a:r>
            <a:r>
              <a:rPr lang="tr-TR" sz="2400" dirty="0"/>
              <a:t>)</a:t>
            </a:r>
            <a:r>
              <a:rPr lang="tr-TR" sz="2400" dirty="0">
                <a:sym typeface="Wingdings" pitchFamily="2" charset="2"/>
              </a:rPr>
              <a:t> </a:t>
            </a:r>
            <a:r>
              <a:rPr lang="tr-TR" sz="2400" dirty="0"/>
              <a:t> makinelerin, iş bileşenlerinin, sistemlerin birbirleriyle iletişim halinde olması ve harekete geçebilmesi</a:t>
            </a:r>
          </a:p>
          <a:p>
            <a:pPr lvl="1" algn="just"/>
            <a:r>
              <a:rPr lang="tr-TR" sz="2400" dirty="0"/>
              <a:t>fiziksel teknolojilerin dijital hale getirildiği ve birbirleriyle internet üzerinden iletişim kurabildiği dijital fabrikalar</a:t>
            </a:r>
          </a:p>
          <a:p>
            <a:pPr lvl="1" algn="just"/>
            <a:r>
              <a:rPr lang="tr-TR" sz="2400" dirty="0"/>
              <a:t>yapay zekayı kullanarak üretim örgütlenmesinin tüm unsurlarının/bileşenlerinin dijital platformda belirlenmesi, iş süreçlerinin tasarlanması ve kontrollerin yapılması </a:t>
            </a:r>
            <a:r>
              <a:rPr lang="tr-TR" sz="2400" dirty="0">
                <a:sym typeface="Wingdings" pitchFamily="2" charset="2"/>
              </a:rPr>
              <a:t></a:t>
            </a:r>
            <a:r>
              <a:rPr lang="tr-TR" sz="2400" dirty="0"/>
              <a:t> Akıllı Fabrika</a:t>
            </a:r>
          </a:p>
          <a:p>
            <a:pPr lvl="1" algn="just"/>
            <a:r>
              <a:rPr lang="tr-TR" sz="2400" dirty="0"/>
              <a:t>Tam zamanında ve sıfır stoklu ya da stoksuz üretim hassasiyeti artık anlık «bilgi </a:t>
            </a:r>
            <a:r>
              <a:rPr lang="tr-TR" sz="2400" dirty="0" err="1"/>
              <a:t>teknolojileri»yle</a:t>
            </a:r>
            <a:r>
              <a:rPr lang="tr-TR" sz="2400" dirty="0"/>
              <a:t> aşılmıştır</a:t>
            </a:r>
          </a:p>
          <a:p>
            <a:pPr lvl="1" algn="just"/>
            <a:r>
              <a:rPr lang="tr-TR" sz="2400" dirty="0"/>
              <a:t>Akıllı Kentler </a:t>
            </a:r>
            <a:r>
              <a:rPr lang="tr-TR" sz="2400" dirty="0">
                <a:sym typeface="Wingdings" pitchFamily="2" charset="2"/>
              </a:rPr>
              <a:t> </a:t>
            </a:r>
            <a:r>
              <a:rPr lang="tr-TR" sz="2400" dirty="0"/>
              <a:t>çok </a:t>
            </a:r>
            <a:r>
              <a:rPr lang="tr-TR" sz="2400" dirty="0" err="1"/>
              <a:t>paydaşlı</a:t>
            </a:r>
            <a:r>
              <a:rPr lang="tr-TR" sz="2400" dirty="0"/>
              <a:t>, belediye odaklı ortaklık temelinde BİT tabanlı çözümler ile kamu sorunlarını çözme yaklaşımını benimseyen şehirdir (Avrupa Parlamentosu)</a:t>
            </a:r>
          </a:p>
          <a:p>
            <a:pPr lvl="1" algn="just"/>
            <a:endParaRPr lang="tr-TR" sz="2400" dirty="0"/>
          </a:p>
        </p:txBody>
      </p:sp>
    </p:spTree>
    <p:extLst>
      <p:ext uri="{BB962C8B-B14F-4D97-AF65-F5344CB8AC3E}">
        <p14:creationId xmlns:p14="http://schemas.microsoft.com/office/powerpoint/2010/main" val="3357232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Autofit/>
          </a:bodyPr>
          <a:lstStyle/>
          <a:p>
            <a:pPr marL="0" lvl="0" indent="0" algn="just">
              <a:spcBef>
                <a:spcPts val="0"/>
              </a:spcBef>
              <a:spcAft>
                <a:spcPts val="300"/>
              </a:spcAft>
              <a:buNone/>
            </a:pPr>
            <a:r>
              <a:rPr lang="tr-TR" sz="2000" b="1" dirty="0"/>
              <a:t>Akıllı Kentler </a:t>
            </a:r>
            <a:r>
              <a:rPr lang="tr-TR" sz="2000" dirty="0"/>
              <a:t>(2020-2023 Ulusal Akıllı Şehirler Stratejisi ve Eylem Planı): Şehirlerin küresel olarak birbirine bağlı bir ekonomide </a:t>
            </a:r>
            <a:r>
              <a:rPr lang="tr-TR" sz="2000" b="1" dirty="0"/>
              <a:t>rekabet etme </a:t>
            </a:r>
            <a:r>
              <a:rPr lang="tr-TR" sz="2000" dirty="0"/>
              <a:t>ve </a:t>
            </a:r>
            <a:r>
              <a:rPr lang="tr-TR" sz="2000" b="1" dirty="0"/>
              <a:t>kent sakinlerinin refahını</a:t>
            </a:r>
            <a:r>
              <a:rPr lang="tr-TR" sz="2000" dirty="0"/>
              <a:t> </a:t>
            </a:r>
            <a:r>
              <a:rPr lang="tr-TR" sz="2000" b="1" dirty="0"/>
              <a:t>sürdürülebilir</a:t>
            </a:r>
            <a:r>
              <a:rPr lang="tr-TR" sz="2000" dirty="0"/>
              <a:t> bir şekilde sağlayabilme ihtiyacı ülkeleri ve şehirleri </a:t>
            </a:r>
            <a:r>
              <a:rPr lang="tr-TR" sz="2000" b="1" dirty="0"/>
              <a:t>yeni teknoloji ve yenilikçi yaklaşımları </a:t>
            </a:r>
            <a:r>
              <a:rPr lang="tr-TR" sz="2000" dirty="0"/>
              <a:t>değerlendirmeye yönlendirmektedir. </a:t>
            </a:r>
          </a:p>
          <a:p>
            <a:pPr algn="just">
              <a:spcBef>
                <a:spcPts val="0"/>
              </a:spcBef>
              <a:spcAft>
                <a:spcPts val="300"/>
              </a:spcAft>
            </a:pPr>
            <a:r>
              <a:rPr lang="tr-TR" sz="2000" dirty="0"/>
              <a:t>Yönetişim </a:t>
            </a:r>
            <a:r>
              <a:rPr lang="tr-TR" sz="2000" dirty="0">
                <a:sym typeface="Wingdings" pitchFamily="2" charset="2"/>
              </a:rPr>
              <a:t> </a:t>
            </a:r>
            <a:r>
              <a:rPr lang="tr-TR" sz="2000" dirty="0"/>
              <a:t>Akıllı Şehirler alanında ihtiyaç duyulan paydaşlar arasında şehir çapında liderliği güçlendirmek, etkinleştirmek ve sürdürülebilirliği sağlamak için etkili yolların bulunması amacıyla gerçekleştirilen yönetim düzenlemelerine yönelik faaliyetlerdir.</a:t>
            </a:r>
          </a:p>
          <a:p>
            <a:pPr algn="just">
              <a:spcBef>
                <a:spcPts val="0"/>
              </a:spcBef>
              <a:spcAft>
                <a:spcPts val="300"/>
              </a:spcAft>
            </a:pPr>
            <a:r>
              <a:rPr lang="tr-TR" sz="2000" dirty="0"/>
              <a:t>Strateji Yönetimi </a:t>
            </a:r>
            <a:r>
              <a:rPr lang="tr-TR" sz="2000" dirty="0">
                <a:sym typeface="Wingdings" pitchFamily="2" charset="2"/>
              </a:rPr>
              <a:t> </a:t>
            </a:r>
            <a:r>
              <a:rPr lang="tr-TR" sz="2000" dirty="0"/>
              <a:t>Akıllı Şehir Stratejilerinin geliştirilerek şehre yön veren yol haritalarına dönüştürülmesi ve uygulamaların bu bakış açısıyla hayata geçirilmesinin sağlanmasına yönelik faaliyetlerdir.</a:t>
            </a:r>
          </a:p>
          <a:p>
            <a:pPr algn="just">
              <a:spcBef>
                <a:spcPts val="0"/>
              </a:spcBef>
              <a:spcAft>
                <a:spcPts val="300"/>
              </a:spcAft>
            </a:pPr>
            <a:r>
              <a:rPr lang="tr-TR" sz="2000" dirty="0"/>
              <a:t>Politika Yönetimi </a:t>
            </a:r>
            <a:r>
              <a:rPr lang="tr-TR" sz="2000" dirty="0">
                <a:sym typeface="Wingdings" pitchFamily="2" charset="2"/>
              </a:rPr>
              <a:t> </a:t>
            </a:r>
            <a:r>
              <a:rPr lang="tr-TR" sz="2000" dirty="0"/>
              <a:t>Akıllı Şehir yönetimi ve uygulamalarına yön veren ilkeleri ortaya koyan politikaların belirlenmesi ve uygulanmasına yönelik faaliyetlerdir.</a:t>
            </a:r>
          </a:p>
          <a:p>
            <a:pPr algn="just">
              <a:spcBef>
                <a:spcPts val="0"/>
              </a:spcBef>
              <a:spcAft>
                <a:spcPts val="300"/>
              </a:spcAft>
            </a:pPr>
            <a:r>
              <a:rPr lang="tr-TR" sz="2000" dirty="0"/>
              <a:t>Bütüncül Hizmet Yönetimi </a:t>
            </a:r>
            <a:r>
              <a:rPr lang="tr-TR" sz="2000" dirty="0">
                <a:sym typeface="Wingdings" pitchFamily="2" charset="2"/>
              </a:rPr>
              <a:t> </a:t>
            </a:r>
            <a:r>
              <a:rPr lang="tr-TR" sz="2000" dirty="0"/>
              <a:t>Akıllı Şehir çözümlerinin kullanıldığı şehircilik hizmetlerinin bütüncül bir şekilde, birbirleriyle etkileşim içerisinde kapsayıcı kanallarla sunumu ve olgunluğunun artırılmasına yönelik faaliyetlerdir.</a:t>
            </a:r>
          </a:p>
          <a:p>
            <a:pPr algn="just">
              <a:spcBef>
                <a:spcPts val="0"/>
              </a:spcBef>
              <a:spcAft>
                <a:spcPts val="300"/>
              </a:spcAft>
            </a:pPr>
            <a:r>
              <a:rPr lang="tr-TR" sz="2000" dirty="0"/>
              <a:t>İş Yönetimi </a:t>
            </a:r>
            <a:r>
              <a:rPr lang="tr-TR" sz="2000" dirty="0">
                <a:sym typeface="Wingdings" pitchFamily="2" charset="2"/>
              </a:rPr>
              <a:t> </a:t>
            </a:r>
            <a:r>
              <a:rPr lang="tr-TR" sz="2000" dirty="0"/>
              <a:t>Akıllı Şehir çözümlerinin kullanıldığı şehircilik hizmetlerinin sunulması amacıyla hizmet ve teknoloji katmanları arasındaki iş katmanının yönetimine ilişkin faaliyetlerdir.</a:t>
            </a:r>
          </a:p>
        </p:txBody>
      </p:sp>
    </p:spTree>
    <p:extLst>
      <p:ext uri="{BB962C8B-B14F-4D97-AF65-F5344CB8AC3E}">
        <p14:creationId xmlns:p14="http://schemas.microsoft.com/office/powerpoint/2010/main" val="24427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err="1"/>
              <a:t>TKY’de</a:t>
            </a:r>
            <a:r>
              <a:rPr lang="tr-TR" dirty="0"/>
              <a:t>, ne atölye tipi üretimde olduğu gibi «işin ehlinin ürettiği ürünün garantisi olması sürecidir» ne de </a:t>
            </a:r>
            <a:r>
              <a:rPr lang="tr-TR" dirty="0" err="1"/>
              <a:t>Fordist</a:t>
            </a:r>
            <a:r>
              <a:rPr lang="tr-TR" dirty="0"/>
              <a:t> sistemde olduğu gibi kalite kontrolü işinde uzmanlaşmış ve montaj hattının sonunda nihai ürünü kontrol eden kişiler eliyle yapılır. Süreç herkesin kendi yaptığı işin kalitesinden sorumlu olması ve üretim bandında bir önceki işten kendisine, kendisinin de bir sonraki çalışana hatasız iş teslim etmesi ilkesine dayanır. </a:t>
            </a:r>
          </a:p>
          <a:p>
            <a:pPr algn="just"/>
            <a:r>
              <a:rPr lang="tr-TR" dirty="0"/>
              <a:t>Toplam kalite yönetiminin önde gelen gurularından birisi olan J. M. </a:t>
            </a:r>
            <a:r>
              <a:rPr lang="tr-TR" dirty="0" err="1"/>
              <a:t>Juran’a</a:t>
            </a:r>
            <a:r>
              <a:rPr lang="tr-TR" dirty="0"/>
              <a:t> göre bu gelişme bir «</a:t>
            </a:r>
            <a:r>
              <a:rPr lang="tr-TR" dirty="0" err="1"/>
              <a:t>devrim»dir</a:t>
            </a:r>
            <a:r>
              <a:rPr lang="tr-TR" dirty="0"/>
              <a:t>. Çünkü klasik hata ayıklamaya dayalı kalite kontrolü sisteminde, örneğin </a:t>
            </a:r>
            <a:r>
              <a:rPr lang="tr-TR" dirty="0" err="1"/>
              <a:t>Taylorist</a:t>
            </a:r>
            <a:r>
              <a:rPr lang="tr-TR" dirty="0"/>
              <a:t> bir örgütte toplam çalışanların %10’undan fazlasını kalite kontrolü işinde görevlendirmeyi gerektirirken, toplam kalite yönetiminde kalite kontrolü departmanı gibi ayrı bir departmana, dolayısıyla fazladan işçi çalıştırmaya ihtiyaç kalmamaktadır.</a:t>
            </a:r>
          </a:p>
        </p:txBody>
      </p:sp>
    </p:spTree>
    <p:extLst>
      <p:ext uri="{BB962C8B-B14F-4D97-AF65-F5344CB8AC3E}">
        <p14:creationId xmlns:p14="http://schemas.microsoft.com/office/powerpoint/2010/main" val="299351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7DE9A9D-A2CE-FB4A-B4B3-209289D45550}"/>
              </a:ext>
            </a:extLst>
          </p:cNvPr>
          <p:cNvPicPr>
            <a:picLocks noGrp="1" noChangeAspect="1"/>
          </p:cNvPicPr>
          <p:nvPr>
            <p:ph idx="1"/>
          </p:nvPr>
        </p:nvPicPr>
        <p:blipFill>
          <a:blip r:embed="rId2"/>
          <a:stretch>
            <a:fillRect/>
          </a:stretch>
        </p:blipFill>
        <p:spPr>
          <a:xfrm>
            <a:off x="1863523" y="844902"/>
            <a:ext cx="8657863" cy="5162577"/>
          </a:xfrm>
          <a:prstGeom prst="rect">
            <a:avLst/>
          </a:prstGeom>
        </p:spPr>
      </p:pic>
    </p:spTree>
    <p:extLst>
      <p:ext uri="{BB962C8B-B14F-4D97-AF65-F5344CB8AC3E}">
        <p14:creationId xmlns:p14="http://schemas.microsoft.com/office/powerpoint/2010/main" val="370343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F2F1BE5-7EC6-B947-AD26-90E536D9D194}"/>
              </a:ext>
            </a:extLst>
          </p:cNvPr>
          <p:cNvPicPr>
            <a:picLocks noGrp="1" noChangeAspect="1"/>
          </p:cNvPicPr>
          <p:nvPr>
            <p:ph idx="1"/>
          </p:nvPr>
        </p:nvPicPr>
        <p:blipFill>
          <a:blip r:embed="rId2"/>
          <a:stretch>
            <a:fillRect/>
          </a:stretch>
        </p:blipFill>
        <p:spPr>
          <a:xfrm>
            <a:off x="2141316" y="949908"/>
            <a:ext cx="8044406" cy="4920126"/>
          </a:xfrm>
          <a:prstGeom prst="rect">
            <a:avLst/>
          </a:prstGeom>
        </p:spPr>
      </p:pic>
    </p:spTree>
    <p:extLst>
      <p:ext uri="{BB962C8B-B14F-4D97-AF65-F5344CB8AC3E}">
        <p14:creationId xmlns:p14="http://schemas.microsoft.com/office/powerpoint/2010/main" val="3510627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marL="0" lvl="0" indent="0" algn="just">
              <a:buNone/>
            </a:pPr>
            <a:r>
              <a:rPr lang="tr-TR" sz="2800" b="1" dirty="0"/>
              <a:t>Yapay Zeka</a:t>
            </a:r>
          </a:p>
          <a:p>
            <a:pPr lvl="1" algn="just"/>
            <a:r>
              <a:rPr lang="tr-TR" sz="2400" dirty="0"/>
              <a:t>mevcut bilgi birikimini/veriyi kullanarak makinelerin insan gibi düşünebilmesini sağlamak</a:t>
            </a:r>
          </a:p>
          <a:p>
            <a:pPr lvl="1" algn="just"/>
            <a:r>
              <a:rPr lang="tr-TR" sz="2400" dirty="0"/>
              <a:t>insan zihnini taklit etmeye çalışan gelişmiş bilgisayar teknolojileri (bilgisayarın işlem gücünün gelişmesi)</a:t>
            </a:r>
          </a:p>
          <a:p>
            <a:pPr lvl="1" algn="just"/>
            <a:r>
              <a:rPr lang="tr-TR" sz="2400" dirty="0"/>
              <a:t>bilgisayarların ve bilgisayar destekli robotların yüksek entelektüel kapasite gerektiren işleri yapabilmesi, sorunları çözebilmesi ve bu tür konularda alternatiflerini çıkararak karar alabilmesi</a:t>
            </a:r>
          </a:p>
          <a:p>
            <a:pPr lvl="1" algn="just"/>
            <a:r>
              <a:rPr lang="tr-TR" sz="2400" dirty="0"/>
              <a:t>dinamik ve belirsiz ortamlarda akıl yürütme, anlam keşfetme, genelleme veya geçmiş deneyimlerden öğrenme gibi insanlara özgü bilişsel kabiliyetlerle donatılmış sistemler için kullanılmaktadır.</a:t>
            </a:r>
          </a:p>
          <a:p>
            <a:pPr lvl="1" algn="just"/>
            <a:r>
              <a:rPr lang="tr-TR" sz="2400" dirty="0"/>
              <a:t>çok katmanlı algoritmaların, en iyi sonuçlar üzerinden sürekli geliştirilmesi: (kendi kendine) </a:t>
            </a:r>
            <a:r>
              <a:rPr lang="tr-TR" sz="2400" b="1" dirty="0"/>
              <a:t>derin öğrenme</a:t>
            </a:r>
          </a:p>
        </p:txBody>
      </p:sp>
    </p:spTree>
    <p:extLst>
      <p:ext uri="{BB962C8B-B14F-4D97-AF65-F5344CB8AC3E}">
        <p14:creationId xmlns:p14="http://schemas.microsoft.com/office/powerpoint/2010/main" val="286299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lvl="0" indent="0" algn="just">
              <a:buNone/>
            </a:pPr>
            <a:endParaRPr lang="tr-TR" sz="2800" dirty="0"/>
          </a:p>
          <a:p>
            <a:pPr marL="0" lvl="0" indent="0" algn="just">
              <a:buNone/>
            </a:pPr>
            <a:r>
              <a:rPr lang="tr-TR" sz="2800" dirty="0"/>
              <a:t>İstihdama ve «</a:t>
            </a:r>
            <a:r>
              <a:rPr lang="tr-TR" sz="2800" dirty="0" err="1"/>
              <a:t>iş»e</a:t>
            </a:r>
            <a:r>
              <a:rPr lang="tr-TR" sz="2800" dirty="0"/>
              <a:t> etkisi</a:t>
            </a:r>
          </a:p>
          <a:p>
            <a:pPr lvl="1" algn="just"/>
            <a:r>
              <a:rPr lang="tr-TR" sz="2400" dirty="0"/>
              <a:t>İşsizliğin artması X yeni iş alanlarının açılması</a:t>
            </a:r>
          </a:p>
          <a:p>
            <a:pPr lvl="1" algn="just"/>
            <a:r>
              <a:rPr lang="tr-TR" sz="2400" dirty="0"/>
              <a:t>Mavi yakalıların yaptığı işlerin (vasıf gerektirmeyen, rutin işlerin) yok olması</a:t>
            </a:r>
          </a:p>
          <a:p>
            <a:pPr lvl="1" algn="just"/>
            <a:r>
              <a:rPr lang="tr-TR" sz="2400" dirty="0"/>
              <a:t>Yüksek nitelikli işlerin yapay zeka algoritmasınca üstlenilmesi</a:t>
            </a:r>
          </a:p>
          <a:p>
            <a:pPr lvl="1" algn="just"/>
            <a:r>
              <a:rPr lang="tr-TR" sz="2400" dirty="0"/>
              <a:t>Makine mühendisliğinin yerini yazılım mühendisliğine bırakması</a:t>
            </a:r>
          </a:p>
          <a:p>
            <a:pPr lvl="1" algn="just"/>
            <a:r>
              <a:rPr lang="tr-TR" sz="2400" dirty="0"/>
              <a:t>Esnek ve </a:t>
            </a:r>
            <a:r>
              <a:rPr lang="tr-TR" sz="2400" dirty="0" err="1"/>
              <a:t>atomize</a:t>
            </a:r>
            <a:r>
              <a:rPr lang="tr-TR" sz="2400" dirty="0"/>
              <a:t> çalışma koşullarıyla sermayenin karşısında örgütlü bir işçi sınıfının olmaması</a:t>
            </a:r>
          </a:p>
          <a:p>
            <a:pPr lvl="1" algn="just"/>
            <a:endParaRPr lang="tr-TR" sz="2400" dirty="0"/>
          </a:p>
          <a:p>
            <a:pPr lvl="1" algn="just"/>
            <a:endParaRPr lang="tr-TR" sz="2400" dirty="0"/>
          </a:p>
        </p:txBody>
      </p:sp>
    </p:spTree>
    <p:extLst>
      <p:ext uri="{BB962C8B-B14F-4D97-AF65-F5344CB8AC3E}">
        <p14:creationId xmlns:p14="http://schemas.microsoft.com/office/powerpoint/2010/main" val="144426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lvl="0" algn="just"/>
            <a:endParaRPr lang="tr-TR" dirty="0"/>
          </a:p>
          <a:p>
            <a:pPr lvl="0" algn="just"/>
            <a:endParaRPr lang="tr-TR" dirty="0"/>
          </a:p>
          <a:p>
            <a:pPr marL="0" lvl="0" indent="0" algn="just">
              <a:buNone/>
            </a:pPr>
            <a:r>
              <a:rPr lang="tr-TR" sz="2800" dirty="0"/>
              <a:t>Sanayi 5.0 / Toplum 5.0 </a:t>
            </a:r>
            <a:r>
              <a:rPr lang="tr-TR" sz="3200" dirty="0">
                <a:sym typeface="Wingdings" pitchFamily="2" charset="2"/>
              </a:rPr>
              <a:t></a:t>
            </a:r>
            <a:r>
              <a:rPr lang="tr-TR" sz="2800" dirty="0"/>
              <a:t> Süper Akıllı Toplum</a:t>
            </a:r>
          </a:p>
          <a:p>
            <a:pPr lvl="1" algn="just"/>
            <a:r>
              <a:rPr lang="tr-TR" sz="2400" dirty="0"/>
              <a:t>Robot teknolojileri ve insan işbirliğinde üretim</a:t>
            </a:r>
          </a:p>
          <a:p>
            <a:pPr lvl="1" algn="just"/>
            <a:r>
              <a:rPr lang="tr-TR" sz="2400" dirty="0"/>
              <a:t>4.0 alt yapısını daha iyi toplumsal yaşam ideali çerçevesinde kullanabilmek</a:t>
            </a:r>
          </a:p>
          <a:p>
            <a:pPr lvl="1" algn="just"/>
            <a:r>
              <a:rPr lang="tr-TR" sz="2400" dirty="0"/>
              <a:t>Bireyler temelinde teknolojik gelişmelerin tabana yayılması</a:t>
            </a:r>
          </a:p>
        </p:txBody>
      </p:sp>
    </p:spTree>
    <p:extLst>
      <p:ext uri="{BB962C8B-B14F-4D97-AF65-F5344CB8AC3E}">
        <p14:creationId xmlns:p14="http://schemas.microsoft.com/office/powerpoint/2010/main" val="250920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E94C249-259D-0447-AAF2-715E4A8B8E16}"/>
              </a:ext>
            </a:extLst>
          </p:cNvPr>
          <p:cNvPicPr>
            <a:picLocks noGrp="1" noChangeAspect="1"/>
          </p:cNvPicPr>
          <p:nvPr>
            <p:ph idx="1"/>
          </p:nvPr>
        </p:nvPicPr>
        <p:blipFill>
          <a:blip r:embed="rId2"/>
          <a:stretch>
            <a:fillRect/>
          </a:stretch>
        </p:blipFill>
        <p:spPr>
          <a:xfrm>
            <a:off x="2708476" y="0"/>
            <a:ext cx="6551271" cy="6858000"/>
          </a:xfrm>
          <a:prstGeom prst="rect">
            <a:avLst/>
          </a:prstGeom>
        </p:spPr>
      </p:pic>
    </p:spTree>
    <p:extLst>
      <p:ext uri="{BB962C8B-B14F-4D97-AF65-F5344CB8AC3E}">
        <p14:creationId xmlns:p14="http://schemas.microsoft.com/office/powerpoint/2010/main" val="7276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marL="0" lvl="0" indent="0" algn="just">
              <a:lnSpc>
                <a:spcPct val="110000"/>
              </a:lnSpc>
              <a:spcBef>
                <a:spcPts val="0"/>
              </a:spcBef>
              <a:spcAft>
                <a:spcPts val="300"/>
              </a:spcAft>
              <a:buNone/>
            </a:pPr>
            <a:r>
              <a:rPr lang="tr-TR" b="1" dirty="0"/>
              <a:t>Türkiye’de Kamuda Dijital Dönüşüm (Cumhurbaşkanlığı Hükûmet Sistemi)</a:t>
            </a:r>
          </a:p>
          <a:p>
            <a:pPr marL="0" indent="0" algn="just">
              <a:lnSpc>
                <a:spcPct val="110000"/>
              </a:lnSpc>
              <a:spcBef>
                <a:spcPts val="0"/>
              </a:spcBef>
              <a:spcAft>
                <a:spcPts val="300"/>
              </a:spcAft>
              <a:buNone/>
            </a:pPr>
            <a:r>
              <a:rPr lang="tr-TR" dirty="0"/>
              <a:t>Dijital Dönüşüm Ofisi </a:t>
            </a:r>
            <a:r>
              <a:rPr lang="tr-TR" dirty="0">
                <a:sym typeface="Wingdings" pitchFamily="2" charset="2"/>
              </a:rPr>
              <a:t></a:t>
            </a:r>
            <a:r>
              <a:rPr lang="tr-TR" dirty="0"/>
              <a:t> Cumhurbaşkanlığına bağlı, özel bütçeli, kamu tüzel kişiliğini haiz, idari ve mali özerkliğe sahip kuruluştur. </a:t>
            </a:r>
          </a:p>
          <a:p>
            <a:pPr algn="just">
              <a:lnSpc>
                <a:spcPct val="110000"/>
              </a:lnSpc>
              <a:spcBef>
                <a:spcPts val="0"/>
              </a:spcBef>
              <a:spcAft>
                <a:spcPts val="300"/>
              </a:spcAft>
            </a:pPr>
            <a:r>
              <a:rPr lang="tr-TR" dirty="0"/>
              <a:t>Kamunun dijital dönüşümüne öncülük etmek, Dijital Türkiye (e-devlet) hizmetlerinin sunumuna aracılık etmek, kurumlar arası işbirliğini artırmak ve bu alanlarda koordinasyonu sağlamak.</a:t>
            </a:r>
          </a:p>
          <a:p>
            <a:pPr algn="just">
              <a:lnSpc>
                <a:spcPct val="110000"/>
              </a:lnSpc>
              <a:spcBef>
                <a:spcPts val="0"/>
              </a:spcBef>
              <a:spcAft>
                <a:spcPts val="300"/>
              </a:spcAft>
            </a:pPr>
            <a:r>
              <a:rPr lang="tr-TR" dirty="0"/>
              <a:t>Dijital dönüşüm ekosistemini oluşturmak amacıyla kamu, özel sektör, üniversiteler ve sivil toplum kuruluşları arasındaki işbirliğini geliştirerek bunların dijital kamu hizmetlerinin tasarım ve sunum sürecine katılımını teşvik etmek.</a:t>
            </a:r>
          </a:p>
          <a:p>
            <a:pPr algn="just">
              <a:lnSpc>
                <a:spcPct val="110000"/>
              </a:lnSpc>
              <a:spcBef>
                <a:spcPts val="0"/>
              </a:spcBef>
              <a:spcAft>
                <a:spcPts val="300"/>
              </a:spcAft>
            </a:pPr>
            <a:r>
              <a:rPr lang="tr-TR" dirty="0"/>
              <a:t>Bilgi güvenliğini ve siber güvenliği artırıcı projeler geliştirmek.</a:t>
            </a:r>
          </a:p>
          <a:p>
            <a:pPr algn="just">
              <a:lnSpc>
                <a:spcPct val="110000"/>
              </a:lnSpc>
              <a:spcBef>
                <a:spcPts val="0"/>
              </a:spcBef>
              <a:spcAft>
                <a:spcPts val="300"/>
              </a:spcAft>
            </a:pPr>
            <a:r>
              <a:rPr lang="tr-TR" dirty="0"/>
              <a:t>Kamuda büyük veri ve gelişmiş analiz çözümlerinin etkin kullanımına yönelik stratejiler geliştirmek, uygulamalara öncülük etmek ve koordinasyonu sağlamak.</a:t>
            </a:r>
          </a:p>
          <a:p>
            <a:pPr algn="just">
              <a:lnSpc>
                <a:spcPct val="110000"/>
              </a:lnSpc>
              <a:spcBef>
                <a:spcPts val="0"/>
              </a:spcBef>
              <a:spcAft>
                <a:spcPts val="300"/>
              </a:spcAft>
            </a:pPr>
            <a:r>
              <a:rPr lang="tr-TR" dirty="0"/>
              <a:t>Kamuda öncelikli proje alanlarında yapay zeka uygulamalarına öncülük etmek ve koordinasyonu sağlamak.</a:t>
            </a:r>
          </a:p>
        </p:txBody>
      </p:sp>
    </p:spTree>
    <p:extLst>
      <p:ext uri="{BB962C8B-B14F-4D97-AF65-F5344CB8AC3E}">
        <p14:creationId xmlns:p14="http://schemas.microsoft.com/office/powerpoint/2010/main" val="2028929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lnSpc>
                <a:spcPct val="110000"/>
              </a:lnSpc>
              <a:spcBef>
                <a:spcPts val="0"/>
              </a:spcBef>
              <a:spcAft>
                <a:spcPts val="300"/>
              </a:spcAft>
            </a:pPr>
            <a:endParaRPr lang="tr-TR" dirty="0"/>
          </a:p>
          <a:p>
            <a:pPr algn="just">
              <a:lnSpc>
                <a:spcPct val="110000"/>
              </a:lnSpc>
              <a:spcBef>
                <a:spcPts val="0"/>
              </a:spcBef>
              <a:spcAft>
                <a:spcPts val="300"/>
              </a:spcAft>
            </a:pPr>
            <a:r>
              <a:rPr lang="tr-TR" dirty="0"/>
              <a:t>Yarının rekabetçi ekonomisinde bir güç olarak var olabilmek temel amaçtır. </a:t>
            </a:r>
          </a:p>
          <a:p>
            <a:pPr algn="just">
              <a:lnSpc>
                <a:spcPct val="110000"/>
              </a:lnSpc>
              <a:spcBef>
                <a:spcPts val="0"/>
              </a:spcBef>
              <a:spcAft>
                <a:spcPts val="300"/>
              </a:spcAft>
            </a:pPr>
            <a:r>
              <a:rPr lang="tr-TR" dirty="0"/>
              <a:t>Dijital dönüşümün merkezinde </a:t>
            </a:r>
            <a:r>
              <a:rPr lang="tr-TR" b="1" dirty="0"/>
              <a:t>veri</a:t>
            </a:r>
            <a:r>
              <a:rPr lang="tr-TR" dirty="0"/>
              <a:t> yer almaktadır. Veriye dayalı dijital bir ekonomi kurulmalıdır. </a:t>
            </a:r>
          </a:p>
          <a:p>
            <a:pPr algn="just">
              <a:lnSpc>
                <a:spcPct val="110000"/>
              </a:lnSpc>
              <a:spcBef>
                <a:spcPts val="0"/>
              </a:spcBef>
              <a:spcAft>
                <a:spcPts val="300"/>
              </a:spcAft>
            </a:pPr>
            <a:r>
              <a:rPr lang="tr-TR" dirty="0"/>
              <a:t>Veri ekonomisinin temeli, veriyi işleyerek bir değere dönüştürebilmekten geçmektedir. Sahip olunan verinin sadece ekonomik bir karşılık olarak değil, siyasi ve sosyal hayatın her aşamasını etkileyebilecek bir değere dönüşmesi hedeflenmektedir.</a:t>
            </a:r>
          </a:p>
          <a:p>
            <a:pPr algn="just">
              <a:lnSpc>
                <a:spcPct val="110000"/>
              </a:lnSpc>
              <a:spcBef>
                <a:spcPts val="0"/>
              </a:spcBef>
              <a:spcAft>
                <a:spcPts val="300"/>
              </a:spcAft>
            </a:pPr>
            <a:r>
              <a:rPr lang="tr-TR" dirty="0"/>
              <a:t>Yeni değer zincirinin en önemli halkalarını Nesnelerin İnterneti, Bulut Teknolojisi, Blok Zinciri, Büyük Veri ve Yapay Zeka gibi yenilikçi teknolojiler oluşturmaktadır.</a:t>
            </a:r>
          </a:p>
          <a:p>
            <a:pPr algn="just">
              <a:lnSpc>
                <a:spcPct val="110000"/>
              </a:lnSpc>
              <a:spcBef>
                <a:spcPts val="0"/>
              </a:spcBef>
              <a:spcAft>
                <a:spcPts val="300"/>
              </a:spcAft>
            </a:pPr>
            <a:endParaRPr lang="tr-TR" dirty="0"/>
          </a:p>
          <a:p>
            <a:pPr marL="0" lvl="0" indent="0" algn="just">
              <a:lnSpc>
                <a:spcPct val="110000"/>
              </a:lnSpc>
              <a:spcBef>
                <a:spcPts val="0"/>
              </a:spcBef>
              <a:spcAft>
                <a:spcPts val="300"/>
              </a:spcAft>
              <a:buNone/>
            </a:pPr>
            <a:endParaRPr lang="tr-TR" dirty="0"/>
          </a:p>
        </p:txBody>
      </p:sp>
    </p:spTree>
    <p:extLst>
      <p:ext uri="{BB962C8B-B14F-4D97-AF65-F5344CB8AC3E}">
        <p14:creationId xmlns:p14="http://schemas.microsoft.com/office/powerpoint/2010/main" val="526746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marL="0" indent="0" algn="just">
              <a:lnSpc>
                <a:spcPct val="110000"/>
              </a:lnSpc>
              <a:spcBef>
                <a:spcPts val="0"/>
              </a:spcBef>
              <a:spcAft>
                <a:spcPts val="300"/>
              </a:spcAft>
              <a:buNone/>
            </a:pPr>
            <a:r>
              <a:rPr lang="tr-TR" dirty="0"/>
              <a:t>Cumhurbaşkanlığı bünyesinde Bilim, Teknoloji ve Yenilik Politikaları Kurulu kurulmuştur. Görevleri;</a:t>
            </a:r>
          </a:p>
          <a:p>
            <a:pPr algn="just">
              <a:lnSpc>
                <a:spcPct val="110000"/>
              </a:lnSpc>
              <a:spcBef>
                <a:spcPts val="0"/>
              </a:spcBef>
              <a:spcAft>
                <a:spcPts val="300"/>
              </a:spcAft>
            </a:pPr>
            <a:r>
              <a:rPr lang="tr-TR" dirty="0"/>
              <a:t>Bölgesel ve küresel rekabette mukayeseli üstünlük kazandıracak alanları tespit edip bu alanlara yönelik tavsiyelerde bulunmak,</a:t>
            </a:r>
          </a:p>
          <a:p>
            <a:pPr algn="just">
              <a:lnSpc>
                <a:spcPct val="110000"/>
              </a:lnSpc>
              <a:spcBef>
                <a:spcPts val="0"/>
              </a:spcBef>
              <a:spcAft>
                <a:spcPts val="300"/>
              </a:spcAft>
            </a:pPr>
            <a:r>
              <a:rPr lang="tr-TR" dirty="0"/>
              <a:t>Türkiye’nin hedefleri doğrultusunda bilim ve teknoloji alanında politika önerilerinde bulunmak,</a:t>
            </a:r>
          </a:p>
          <a:p>
            <a:pPr algn="just">
              <a:lnSpc>
                <a:spcPct val="110000"/>
              </a:lnSpc>
              <a:spcBef>
                <a:spcPts val="0"/>
              </a:spcBef>
              <a:spcAft>
                <a:spcPts val="300"/>
              </a:spcAft>
            </a:pPr>
            <a:r>
              <a:rPr lang="tr-TR" dirty="0"/>
              <a:t>Bilgi toplumuna ilişkin hedef ve strateji tavsiyelerinde bulunmak,</a:t>
            </a:r>
          </a:p>
          <a:p>
            <a:pPr algn="just">
              <a:lnSpc>
                <a:spcPct val="110000"/>
              </a:lnSpc>
              <a:spcBef>
                <a:spcPts val="0"/>
              </a:spcBef>
              <a:spcAft>
                <a:spcPts val="300"/>
              </a:spcAft>
            </a:pPr>
            <a:r>
              <a:rPr lang="tr-TR" dirty="0"/>
              <a:t>Stratejik önemi haiz teknoloji alanlarını belirlemek için araştırmalar yapmak ve bu alanlara ilişkin öneriler oluşturmak,</a:t>
            </a:r>
          </a:p>
          <a:p>
            <a:pPr algn="just">
              <a:lnSpc>
                <a:spcPct val="110000"/>
              </a:lnSpc>
              <a:spcBef>
                <a:spcPts val="0"/>
              </a:spcBef>
              <a:spcAft>
                <a:spcPts val="300"/>
              </a:spcAft>
            </a:pPr>
            <a:r>
              <a:rPr lang="tr-TR" dirty="0"/>
              <a:t>Girişimcilik kültürünün yaygınlaştırılması için araştırmalar yapmak ve öneriler oluşturmak.</a:t>
            </a:r>
          </a:p>
          <a:p>
            <a:pPr algn="just">
              <a:lnSpc>
                <a:spcPct val="110000"/>
              </a:lnSpc>
              <a:spcBef>
                <a:spcPts val="0"/>
              </a:spcBef>
              <a:spcAft>
                <a:spcPts val="300"/>
              </a:spcAft>
            </a:pPr>
            <a:r>
              <a:rPr lang="tr-TR" dirty="0"/>
              <a:t>Ar-Ge çalışmalarının özendirilmesi, teşvik edilmesi ve sonuçların </a:t>
            </a:r>
            <a:r>
              <a:rPr lang="tr-TR" dirty="0" err="1"/>
              <a:t>ürünleştirilmesi</a:t>
            </a:r>
            <a:r>
              <a:rPr lang="tr-TR" dirty="0"/>
              <a:t> için politika önerilerinde bulunmak…</a:t>
            </a:r>
          </a:p>
          <a:p>
            <a:pPr marL="0" lvl="0" indent="0" algn="just">
              <a:lnSpc>
                <a:spcPct val="110000"/>
              </a:lnSpc>
              <a:spcBef>
                <a:spcPts val="0"/>
              </a:spcBef>
              <a:spcAft>
                <a:spcPts val="300"/>
              </a:spcAft>
              <a:buNone/>
            </a:pPr>
            <a:endParaRPr lang="tr-TR" dirty="0"/>
          </a:p>
        </p:txBody>
      </p:sp>
    </p:spTree>
    <p:extLst>
      <p:ext uri="{BB962C8B-B14F-4D97-AF65-F5344CB8AC3E}">
        <p14:creationId xmlns:p14="http://schemas.microsoft.com/office/powerpoint/2010/main" val="28545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r>
              <a:rPr lang="tr-TR" dirty="0"/>
              <a:t>TKY literatüründe kalite, «sağlamlık» anlamına gelmemektedir; hatta sağlam ürünler toplam kalite yönetimi anlayışı çerçevesinde çoğu zaman da «kalitesiz» olmaktadır. Kalitenin de bir maliyeti vardır, yani kalite maliyetleri artırmaktadır. Maliyetler artınca pazarda rekabet gücünüzü yitirirsiniz. </a:t>
            </a:r>
          </a:p>
          <a:p>
            <a:pPr algn="just"/>
            <a:r>
              <a:rPr lang="tr-TR" dirty="0"/>
              <a:t>Kalite tanımı, «müşterilerin gereksinimlerini tatmin etmek» ya da «kullanıma uygunluk» şeklinde algılanmaktadır. Dolayısıyla kalitenin ne olduğuna piyasa ya da müşteri karar verir. </a:t>
            </a:r>
          </a:p>
        </p:txBody>
      </p:sp>
    </p:spTree>
    <p:extLst>
      <p:ext uri="{BB962C8B-B14F-4D97-AF65-F5344CB8AC3E}">
        <p14:creationId xmlns:p14="http://schemas.microsoft.com/office/powerpoint/2010/main" val="75175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endParaRPr lang="tr-TR" dirty="0"/>
          </a:p>
          <a:p>
            <a:pPr algn="just"/>
            <a:r>
              <a:rPr lang="tr-TR" dirty="0"/>
              <a:t>Kalite, bütün «örgüt </a:t>
            </a:r>
            <a:r>
              <a:rPr lang="tr-TR" dirty="0" err="1"/>
              <a:t>süreçleri»nin</a:t>
            </a:r>
            <a:r>
              <a:rPr lang="tr-TR" dirty="0"/>
              <a:t> kalitesini kapsayacak şekilde genişletilmektedir: Sınırlı yorumuyla kalite, ürünlerin kalitesidir. Geniş yorumuyla ise kalite, işin kalitesi, sürecin kalitesi, işbölümünün kalitesi, insanların kalitesi, çalışanların, mühendislerin, yöneticilerin, icracıların, sistemin kalitesi, şirketin kalitesi, hedeflerin kalitesi </a:t>
            </a:r>
            <a:r>
              <a:rPr lang="tr-TR" dirty="0" err="1"/>
              <a:t>vs</a:t>
            </a:r>
            <a:r>
              <a:rPr lang="tr-TR" dirty="0"/>
              <a:t>.’</a:t>
            </a:r>
            <a:r>
              <a:rPr lang="tr-TR" dirty="0" err="1"/>
              <a:t>dir</a:t>
            </a:r>
            <a:r>
              <a:rPr lang="tr-TR" dirty="0"/>
              <a:t>.</a:t>
            </a:r>
          </a:p>
          <a:p>
            <a:pPr algn="just"/>
            <a:r>
              <a:rPr lang="tr-TR" dirty="0"/>
              <a:t>«Örgütlerdeki her şeyin ve herkesin müşteri istekleri, müşteri tatminini gözetecek şekilde birleşmesidir». </a:t>
            </a:r>
          </a:p>
        </p:txBody>
      </p:sp>
    </p:spTree>
    <p:extLst>
      <p:ext uri="{BB962C8B-B14F-4D97-AF65-F5344CB8AC3E}">
        <p14:creationId xmlns:p14="http://schemas.microsoft.com/office/powerpoint/2010/main" val="353360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fontScale="92500"/>
          </a:bodyPr>
          <a:lstStyle/>
          <a:p>
            <a:pPr algn="just"/>
            <a:endParaRPr lang="tr-TR" dirty="0"/>
          </a:p>
          <a:p>
            <a:pPr algn="just"/>
            <a:r>
              <a:rPr lang="tr-TR" dirty="0" err="1"/>
              <a:t>TKY’de</a:t>
            </a:r>
            <a:r>
              <a:rPr lang="tr-TR" dirty="0"/>
              <a:t> müşteri, iç ve dış müşteri olarak ikiye ayrılır. </a:t>
            </a:r>
          </a:p>
          <a:p>
            <a:pPr algn="just"/>
            <a:r>
              <a:rPr lang="tr-TR" dirty="0"/>
              <a:t>Dış müşteriler, örgütün ara mal veya nihai mal sattıkları başka şirketler veya kişilerdir. </a:t>
            </a:r>
          </a:p>
          <a:p>
            <a:pPr algn="just"/>
            <a:r>
              <a:rPr lang="tr-TR" dirty="0"/>
              <a:t>İç müşteri ise örgüt içinde montaj hattında bir sonraki aşamada çalışan kişidir. </a:t>
            </a:r>
          </a:p>
          <a:p>
            <a:pPr algn="just"/>
            <a:r>
              <a:rPr lang="tr-TR" dirty="0"/>
              <a:t>Bu yaklaşım, örgüt içerisinde hiyerarşinin, işbölümü ve bölümlendirmenin kırılması olarak görülmektedir. Yani montaj hattında çalışan herkes bir sonraki adımda çalışan kişiye «müşterisi gibi bakarsa» örgüt içi bölümleme ortadan kalkmaktadır.</a:t>
            </a:r>
          </a:p>
          <a:p>
            <a:pPr algn="just"/>
            <a:r>
              <a:rPr lang="tr-TR" dirty="0"/>
              <a:t>İç müşteri, </a:t>
            </a:r>
            <a:r>
              <a:rPr lang="tr-TR" dirty="0" err="1"/>
              <a:t>TKY’de</a:t>
            </a:r>
            <a:r>
              <a:rPr lang="tr-TR" dirty="0"/>
              <a:t> üretim hattında sizden bir adım sonra çalışan kişi sizin kalitenizi de kontrol eden kişiye dönüşmektedir. </a:t>
            </a:r>
          </a:p>
          <a:p>
            <a:pPr algn="just"/>
            <a:r>
              <a:rPr lang="tr-TR" dirty="0"/>
              <a:t>«İşbirliği» ve «rekabet» birbirini anlamsızlaştırırcasına sistem içerisinde eritilmiş; en iyi işbirliğinin, rekabet yoluyla ortaya çıkacağı, çalışanların yaratıcılıklarını örgüt içi rekabet yoluyla geliştirip, paylaşımcı bir rekabet ortamının yaratılacağı savlanmaktadır. Bu bütünlük örgütün dinamizmini sağlamakta, riskli ortamlarda hayatta kalma şansını artırmaktadır. </a:t>
            </a:r>
          </a:p>
          <a:p>
            <a:pPr algn="just"/>
            <a:endParaRPr lang="tr-TR" dirty="0"/>
          </a:p>
          <a:p>
            <a:pPr algn="just"/>
            <a:endParaRPr lang="tr-TR" dirty="0"/>
          </a:p>
        </p:txBody>
      </p:sp>
    </p:spTree>
    <p:extLst>
      <p:ext uri="{BB962C8B-B14F-4D97-AF65-F5344CB8AC3E}">
        <p14:creationId xmlns:p14="http://schemas.microsoft.com/office/powerpoint/2010/main" val="181849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a:bodyPr>
          <a:lstStyle/>
          <a:p>
            <a:pPr algn="just"/>
            <a:endParaRPr lang="tr-TR" dirty="0"/>
          </a:p>
          <a:p>
            <a:pPr algn="just"/>
            <a:endParaRPr lang="tr-TR" dirty="0"/>
          </a:p>
          <a:p>
            <a:pPr algn="just"/>
            <a:r>
              <a:rPr lang="tr-TR" dirty="0"/>
              <a:t>Toplam kalite yönetimi, etkisini günümüzde dünya çapında azımsanamayacak bir noktaya ulaştırmış bir yaklaşım olarak karşımızda durmaktadır. Çok ülkeli şirketlerden, üçüncü dünyada fason üretim yapan fabrikalara, kamu sektöründen devlet dışı örgütlere kadar yüksek düzeyde uygulama alanı bulan bu model, adeta çağın kendini ifade etme biçimiyle bütünleşmiştir. </a:t>
            </a:r>
          </a:p>
        </p:txBody>
      </p:sp>
    </p:spTree>
    <p:extLst>
      <p:ext uri="{BB962C8B-B14F-4D97-AF65-F5344CB8AC3E}">
        <p14:creationId xmlns:p14="http://schemas.microsoft.com/office/powerpoint/2010/main" val="123437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F45031-69D9-7D40-9EB7-47D333AF41F8}"/>
              </a:ext>
            </a:extLst>
          </p:cNvPr>
          <p:cNvSpPr>
            <a:spLocks noGrp="1"/>
          </p:cNvSpPr>
          <p:nvPr>
            <p:ph idx="1"/>
          </p:nvPr>
        </p:nvSpPr>
        <p:spPr>
          <a:xfrm>
            <a:off x="838200" y="560070"/>
            <a:ext cx="10515600" cy="5616893"/>
          </a:xfrm>
        </p:spPr>
        <p:txBody>
          <a:bodyPr>
            <a:normAutofit lnSpcReduction="10000"/>
          </a:bodyPr>
          <a:lstStyle/>
          <a:p>
            <a:pPr algn="just"/>
            <a:r>
              <a:rPr lang="tr-TR" dirty="0"/>
              <a:t>TKY anlayışı her ne kadar Japon tarzı ile bütünleşmiş gibi görünse de toplam kalite yönetimi ya da bu anlayışın mucitleri ABD kökenlidir. </a:t>
            </a:r>
            <a:r>
              <a:rPr lang="tr-TR" dirty="0" err="1"/>
              <a:t>Deming</a:t>
            </a:r>
            <a:r>
              <a:rPr lang="tr-TR" dirty="0"/>
              <a:t> ve J. M. </a:t>
            </a:r>
            <a:r>
              <a:rPr lang="tr-TR" dirty="0" err="1"/>
              <a:t>Juran</a:t>
            </a:r>
            <a:r>
              <a:rPr lang="tr-TR" dirty="0"/>
              <a:t> bu sistemi Japonya’ya taşıyan en önemli isimlerdir. </a:t>
            </a:r>
          </a:p>
          <a:p>
            <a:pPr algn="just"/>
            <a:r>
              <a:rPr lang="tr-TR" dirty="0"/>
              <a:t>Yine de sistem ilk olarak Japonya’da parlamış, Japon üretim sistemi, Japon sanayileşmesi ile özdeşleşmiştir. </a:t>
            </a:r>
            <a:r>
              <a:rPr lang="tr-TR" dirty="0" err="1"/>
              <a:t>Juran</a:t>
            </a:r>
            <a:r>
              <a:rPr lang="tr-TR" dirty="0"/>
              <a:t> sistemin ilk olarak Japonya’da uygulanabilirlik bulmasını temel olarak üç etmene bağlamaktadır: </a:t>
            </a:r>
          </a:p>
          <a:p>
            <a:pPr lvl="1" algn="just">
              <a:buFont typeface="Arial" panose="020B0604020202020204" pitchFamily="34" charset="0"/>
              <a:buChar char="•"/>
            </a:pPr>
            <a:r>
              <a:rPr lang="tr-TR" dirty="0"/>
              <a:t>II. Dünya Savaşı sonrası Amerikan şirketlerinin savaşın yarattığı etkiyle kalite konusunu ihmal etmeleri</a:t>
            </a:r>
          </a:p>
          <a:p>
            <a:pPr lvl="1" algn="just">
              <a:buFont typeface="Arial" panose="020B0604020202020204" pitchFamily="34" charset="0"/>
              <a:buChar char="•"/>
            </a:pPr>
            <a:r>
              <a:rPr lang="tr-TR" dirty="0"/>
              <a:t>Japonların savaş sonrası yıkılmış olan Japonya’yı yeniden kurmak ve güçlendirmek istemeleri, ancak daha önceki deneyimlerinden üretimlerinde kalite sorunuyla karşılaşmaları, bunu aşmak için </a:t>
            </a:r>
            <a:r>
              <a:rPr lang="tr-TR" dirty="0" err="1"/>
              <a:t>Deming</a:t>
            </a:r>
            <a:r>
              <a:rPr lang="tr-TR" dirty="0"/>
              <a:t> ve </a:t>
            </a:r>
            <a:r>
              <a:rPr lang="tr-TR" dirty="0" err="1"/>
              <a:t>Juran</a:t>
            </a:r>
            <a:r>
              <a:rPr lang="tr-TR" dirty="0"/>
              <a:t> gibi uzmanları ülkelerine çağırıp istatistiki kalite kontrol yöntemleri konusunda seminerler örgütlemeleri, kendi uzmanlarını da ABD’ye göndererek kalite kontrol yöntemleri konusunda yetiştirmeleri</a:t>
            </a:r>
          </a:p>
          <a:p>
            <a:pPr lvl="1" algn="just">
              <a:buFont typeface="Arial" panose="020B0604020202020204" pitchFamily="34" charset="0"/>
              <a:buChar char="•"/>
            </a:pPr>
            <a:r>
              <a:rPr lang="tr-TR" dirty="0"/>
              <a:t>Japon pazarının, tüketim miktarı çok sınırlı bir pazar olması, dolayısıyla, Japonların üretimlerinin büyük bölümünü ihracata yönelik olarak yapması. </a:t>
            </a:r>
          </a:p>
          <a:p>
            <a:pPr algn="just"/>
            <a:endParaRPr lang="tr-TR" dirty="0"/>
          </a:p>
        </p:txBody>
      </p:sp>
    </p:spTree>
    <p:extLst>
      <p:ext uri="{BB962C8B-B14F-4D97-AF65-F5344CB8AC3E}">
        <p14:creationId xmlns:p14="http://schemas.microsoft.com/office/powerpoint/2010/main" val="5076737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6872</TotalTime>
  <Words>5309</Words>
  <Application>Microsoft Macintosh PowerPoint</Application>
  <PresentationFormat>Geniş ekran</PresentationFormat>
  <Paragraphs>215</Paragraphs>
  <Slides>48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Garamond</vt:lpstr>
      <vt:lpstr>Wingdings</vt:lpstr>
      <vt:lpstr>Organik</vt:lpstr>
      <vt:lpstr>14.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70</cp:revision>
  <dcterms:created xsi:type="dcterms:W3CDTF">2020-01-30T21:12:56Z</dcterms:created>
  <dcterms:modified xsi:type="dcterms:W3CDTF">2022-05-16T09:35:42Z</dcterms:modified>
</cp:coreProperties>
</file>