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6"/>
  </p:notesMasterIdLst>
  <p:sldIdLst>
    <p:sldId id="256" r:id="rId2"/>
    <p:sldId id="282" r:id="rId3"/>
    <p:sldId id="257" r:id="rId4"/>
    <p:sldId id="258" r:id="rId5"/>
    <p:sldId id="272" r:id="rId6"/>
    <p:sldId id="273" r:id="rId7"/>
    <p:sldId id="266" r:id="rId8"/>
    <p:sldId id="271" r:id="rId9"/>
    <p:sldId id="281" r:id="rId10"/>
    <p:sldId id="259" r:id="rId11"/>
    <p:sldId id="260" r:id="rId12"/>
    <p:sldId id="270" r:id="rId13"/>
    <p:sldId id="262" r:id="rId14"/>
    <p:sldId id="263" r:id="rId15"/>
    <p:sldId id="264" r:id="rId16"/>
    <p:sldId id="265" r:id="rId17"/>
    <p:sldId id="274" r:id="rId18"/>
    <p:sldId id="275" r:id="rId19"/>
    <p:sldId id="276" r:id="rId20"/>
    <p:sldId id="277" r:id="rId21"/>
    <p:sldId id="278" r:id="rId22"/>
    <p:sldId id="279" r:id="rId23"/>
    <p:sldId id="280" r:id="rId24"/>
    <p:sldId id="261"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1" d="100"/>
          <a:sy n="121" d="100"/>
        </p:scale>
        <p:origin x="131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26DA772-9873-4051-957E-84696CDFBE90}" type="doc">
      <dgm:prSet loTypeId="urn:microsoft.com/office/officeart/2005/8/layout/vList2" loCatId="list" qsTypeId="urn:microsoft.com/office/officeart/2005/8/quickstyle/simple1" qsCatId="simple" csTypeId="urn:microsoft.com/office/officeart/2005/8/colors/colorful3" csCatId="colorful"/>
      <dgm:spPr/>
      <dgm:t>
        <a:bodyPr/>
        <a:lstStyle/>
        <a:p>
          <a:endParaRPr lang="tr-TR"/>
        </a:p>
      </dgm:t>
    </dgm:pt>
    <dgm:pt modelId="{8D6A1791-CD07-4F1C-A958-A6F54D287BAA}">
      <dgm:prSet/>
      <dgm:spPr/>
      <dgm:t>
        <a:bodyPr/>
        <a:lstStyle/>
        <a:p>
          <a:pPr rtl="0"/>
          <a:r>
            <a:rPr lang="en-US" dirty="0" err="1" smtClean="0"/>
            <a:t>Aktif</a:t>
          </a:r>
          <a:r>
            <a:rPr lang="en-US" dirty="0" smtClean="0"/>
            <a:t> </a:t>
          </a:r>
          <a:r>
            <a:rPr lang="en-US" dirty="0" err="1" smtClean="0"/>
            <a:t>katılım</a:t>
          </a:r>
          <a:endParaRPr lang="tr-TR" dirty="0"/>
        </a:p>
      </dgm:t>
    </dgm:pt>
    <dgm:pt modelId="{A0CFD9AB-D94D-4818-8889-D61F0E4FF3B9}" type="parTrans" cxnId="{E3B49512-9C87-4046-B1DC-A92C52FCE0B3}">
      <dgm:prSet/>
      <dgm:spPr/>
      <dgm:t>
        <a:bodyPr/>
        <a:lstStyle/>
        <a:p>
          <a:endParaRPr lang="tr-TR"/>
        </a:p>
      </dgm:t>
    </dgm:pt>
    <dgm:pt modelId="{E069AD00-CFB3-441F-BF85-D5636EEA10EB}" type="sibTrans" cxnId="{E3B49512-9C87-4046-B1DC-A92C52FCE0B3}">
      <dgm:prSet/>
      <dgm:spPr/>
      <dgm:t>
        <a:bodyPr/>
        <a:lstStyle/>
        <a:p>
          <a:endParaRPr lang="tr-TR"/>
        </a:p>
      </dgm:t>
    </dgm:pt>
    <dgm:pt modelId="{1A720B82-5988-4E57-ABE1-8F055BB8426B}">
      <dgm:prSet/>
      <dgm:spPr/>
      <dgm:t>
        <a:bodyPr/>
        <a:lstStyle/>
        <a:p>
          <a:pPr rtl="0"/>
          <a:r>
            <a:rPr lang="en-US" dirty="0" err="1" smtClean="0"/>
            <a:t>Materyalleri</a:t>
          </a:r>
          <a:r>
            <a:rPr lang="en-US" dirty="0" smtClean="0"/>
            <a:t> </a:t>
          </a:r>
          <a:r>
            <a:rPr lang="en-US" dirty="0" err="1" smtClean="0"/>
            <a:t>kullanma</a:t>
          </a:r>
          <a:endParaRPr lang="tr-TR" dirty="0"/>
        </a:p>
      </dgm:t>
    </dgm:pt>
    <dgm:pt modelId="{E10B895D-8A4D-484E-80B5-D37EE0C83D15}" type="parTrans" cxnId="{F263CBEF-F782-4605-A639-4F813C36C54A}">
      <dgm:prSet/>
      <dgm:spPr/>
      <dgm:t>
        <a:bodyPr/>
        <a:lstStyle/>
        <a:p>
          <a:endParaRPr lang="tr-TR"/>
        </a:p>
      </dgm:t>
    </dgm:pt>
    <dgm:pt modelId="{741BAF20-99FF-4566-BDB8-4C6E0FD607FA}" type="sibTrans" cxnId="{F263CBEF-F782-4605-A639-4F813C36C54A}">
      <dgm:prSet/>
      <dgm:spPr/>
      <dgm:t>
        <a:bodyPr/>
        <a:lstStyle/>
        <a:p>
          <a:endParaRPr lang="tr-TR"/>
        </a:p>
      </dgm:t>
    </dgm:pt>
    <dgm:pt modelId="{B4762E78-0609-4671-A33F-88396E8F11CD}">
      <dgm:prSet/>
      <dgm:spPr/>
      <dgm:t>
        <a:bodyPr/>
        <a:lstStyle/>
        <a:p>
          <a:pPr rtl="0"/>
          <a:r>
            <a:rPr lang="en-US" dirty="0" err="1" smtClean="0"/>
            <a:t>Deneyimlerini</a:t>
          </a:r>
          <a:r>
            <a:rPr lang="en-US" dirty="0" smtClean="0"/>
            <a:t> </a:t>
          </a:r>
          <a:r>
            <a:rPr lang="en-US" dirty="0" err="1" smtClean="0"/>
            <a:t>kontrol</a:t>
          </a:r>
          <a:r>
            <a:rPr lang="en-US" dirty="0" smtClean="0"/>
            <a:t> </a:t>
          </a:r>
          <a:r>
            <a:rPr lang="en-US" dirty="0" err="1" smtClean="0"/>
            <a:t>etme</a:t>
          </a:r>
          <a:endParaRPr lang="tr-TR" dirty="0"/>
        </a:p>
      </dgm:t>
    </dgm:pt>
    <dgm:pt modelId="{DE12769A-425B-4F90-B564-711420FFCBE7}" type="parTrans" cxnId="{1D85DA9F-9D7B-49A8-A40C-4124E19719A0}">
      <dgm:prSet/>
      <dgm:spPr/>
      <dgm:t>
        <a:bodyPr/>
        <a:lstStyle/>
        <a:p>
          <a:endParaRPr lang="tr-TR"/>
        </a:p>
      </dgm:t>
    </dgm:pt>
    <dgm:pt modelId="{A6E2734B-A645-47C8-87F6-2D21EC9BF689}" type="sibTrans" cxnId="{1D85DA9F-9D7B-49A8-A40C-4124E19719A0}">
      <dgm:prSet/>
      <dgm:spPr/>
      <dgm:t>
        <a:bodyPr/>
        <a:lstStyle/>
        <a:p>
          <a:endParaRPr lang="tr-TR"/>
        </a:p>
      </dgm:t>
    </dgm:pt>
    <dgm:pt modelId="{620A9D59-821A-4EFC-8C5A-352AE241C7DA}">
      <dgm:prSet/>
      <dgm:spPr/>
      <dgm:t>
        <a:bodyPr/>
        <a:lstStyle/>
        <a:p>
          <a:pPr rtl="0"/>
          <a:r>
            <a:rPr lang="en-US" dirty="0" err="1" smtClean="0"/>
            <a:t>Açık-uçlu</a:t>
          </a:r>
          <a:r>
            <a:rPr lang="en-US" dirty="0" smtClean="0"/>
            <a:t> </a:t>
          </a:r>
          <a:r>
            <a:rPr lang="en-US" dirty="0" err="1" smtClean="0"/>
            <a:t>sorular</a:t>
          </a:r>
          <a:r>
            <a:rPr lang="en-US" dirty="0" smtClean="0"/>
            <a:t> </a:t>
          </a:r>
          <a:r>
            <a:rPr lang="en-US" dirty="0" err="1" smtClean="0"/>
            <a:t>yoluyla</a:t>
          </a:r>
          <a:r>
            <a:rPr lang="en-US" dirty="0" smtClean="0"/>
            <a:t> </a:t>
          </a:r>
          <a:r>
            <a:rPr lang="en-US" dirty="0" err="1" smtClean="0"/>
            <a:t>düşünme</a:t>
          </a:r>
          <a:endParaRPr lang="tr-TR" dirty="0"/>
        </a:p>
      </dgm:t>
    </dgm:pt>
    <dgm:pt modelId="{43EAF067-E75D-4887-B6C3-48BED4AE00E5}" type="parTrans" cxnId="{7E57678D-B3C1-493B-B5A8-F039261FA696}">
      <dgm:prSet/>
      <dgm:spPr/>
      <dgm:t>
        <a:bodyPr/>
        <a:lstStyle/>
        <a:p>
          <a:endParaRPr lang="tr-TR"/>
        </a:p>
      </dgm:t>
    </dgm:pt>
    <dgm:pt modelId="{71ADB7FD-452F-4512-B440-E344AC8487E4}" type="sibTrans" cxnId="{7E57678D-B3C1-493B-B5A8-F039261FA696}">
      <dgm:prSet/>
      <dgm:spPr/>
      <dgm:t>
        <a:bodyPr/>
        <a:lstStyle/>
        <a:p>
          <a:endParaRPr lang="tr-TR"/>
        </a:p>
      </dgm:t>
    </dgm:pt>
    <dgm:pt modelId="{ED7418F6-50CD-4A7B-B537-487A84AF6FED}">
      <dgm:prSet/>
      <dgm:spPr/>
      <dgm:t>
        <a:bodyPr/>
        <a:lstStyle/>
        <a:p>
          <a:pPr rtl="0"/>
          <a:r>
            <a:rPr lang="en-US" dirty="0" err="1" smtClean="0"/>
            <a:t>Eylemlerinin</a:t>
          </a:r>
          <a:r>
            <a:rPr lang="en-US" dirty="0" smtClean="0"/>
            <a:t> </a:t>
          </a:r>
          <a:r>
            <a:rPr lang="en-US" dirty="0" err="1" smtClean="0"/>
            <a:t>sonuçlarını</a:t>
          </a:r>
          <a:r>
            <a:rPr lang="en-US" dirty="0" smtClean="0"/>
            <a:t> </a:t>
          </a:r>
          <a:r>
            <a:rPr lang="en-US" dirty="0" err="1" smtClean="0"/>
            <a:t>gözlemleme</a:t>
          </a:r>
          <a:endParaRPr lang="tr-TR" dirty="0"/>
        </a:p>
      </dgm:t>
    </dgm:pt>
    <dgm:pt modelId="{82A10B77-F96F-4088-806F-2377039E1AA8}" type="parTrans" cxnId="{019331EE-20C3-48C3-AE3C-74AC3A7E7A95}">
      <dgm:prSet/>
      <dgm:spPr/>
      <dgm:t>
        <a:bodyPr/>
        <a:lstStyle/>
        <a:p>
          <a:endParaRPr lang="tr-TR"/>
        </a:p>
      </dgm:t>
    </dgm:pt>
    <dgm:pt modelId="{654717E4-E2A7-4393-958F-279737613243}" type="sibTrans" cxnId="{019331EE-20C3-48C3-AE3C-74AC3A7E7A95}">
      <dgm:prSet/>
      <dgm:spPr/>
      <dgm:t>
        <a:bodyPr/>
        <a:lstStyle/>
        <a:p>
          <a:endParaRPr lang="tr-TR"/>
        </a:p>
      </dgm:t>
    </dgm:pt>
    <dgm:pt modelId="{329E4702-DB60-47D7-974D-B73DF44F4BEE}">
      <dgm:prSet/>
      <dgm:spPr/>
      <dgm:t>
        <a:bodyPr/>
        <a:lstStyle/>
        <a:p>
          <a:pPr rtl="0"/>
          <a:r>
            <a:rPr lang="en-US" dirty="0" smtClean="0"/>
            <a:t>Hem </a:t>
          </a:r>
          <a:r>
            <a:rPr lang="en-US" dirty="0" err="1" smtClean="0"/>
            <a:t>yapılandırılmış</a:t>
          </a:r>
          <a:r>
            <a:rPr lang="en-US" dirty="0" smtClean="0"/>
            <a:t> hem de </a:t>
          </a:r>
          <a:r>
            <a:rPr lang="en-US" dirty="0" err="1" smtClean="0"/>
            <a:t>yapılandırılmamış</a:t>
          </a:r>
          <a:r>
            <a:rPr lang="en-US" dirty="0" smtClean="0"/>
            <a:t> </a:t>
          </a:r>
          <a:r>
            <a:rPr lang="en-US" dirty="0" err="1" smtClean="0"/>
            <a:t>durumları</a:t>
          </a:r>
          <a:r>
            <a:rPr lang="en-US" dirty="0" smtClean="0"/>
            <a:t> </a:t>
          </a:r>
          <a:r>
            <a:rPr lang="en-US" dirty="0" err="1" smtClean="0"/>
            <a:t>deneyimleme</a:t>
          </a:r>
          <a:endParaRPr lang="tr-TR" dirty="0"/>
        </a:p>
      </dgm:t>
    </dgm:pt>
    <dgm:pt modelId="{4573831C-37FC-46A9-A7D7-62FAB6E520E7}" type="parTrans" cxnId="{E29335A7-D1DC-4F43-A268-6CCEC5B12940}">
      <dgm:prSet/>
      <dgm:spPr/>
      <dgm:t>
        <a:bodyPr/>
        <a:lstStyle/>
        <a:p>
          <a:endParaRPr lang="tr-TR"/>
        </a:p>
      </dgm:t>
    </dgm:pt>
    <dgm:pt modelId="{CEC4831D-F557-4961-B71B-9D6D25B9AA1A}" type="sibTrans" cxnId="{E29335A7-D1DC-4F43-A268-6CCEC5B12940}">
      <dgm:prSet/>
      <dgm:spPr/>
      <dgm:t>
        <a:bodyPr/>
        <a:lstStyle/>
        <a:p>
          <a:endParaRPr lang="tr-TR"/>
        </a:p>
      </dgm:t>
    </dgm:pt>
    <dgm:pt modelId="{469D347A-8C9D-4C63-AED1-40F3098954E0}">
      <dgm:prSet/>
      <dgm:spPr/>
      <dgm:t>
        <a:bodyPr/>
        <a:lstStyle/>
        <a:p>
          <a:pPr rtl="0"/>
          <a:r>
            <a:rPr lang="en-US" dirty="0" err="1" smtClean="0"/>
            <a:t>Yaşam</a:t>
          </a:r>
          <a:r>
            <a:rPr lang="en-US" dirty="0" smtClean="0"/>
            <a:t>, </a:t>
          </a:r>
          <a:r>
            <a:rPr lang="en-US" dirty="0" err="1" smtClean="0"/>
            <a:t>fiziksel</a:t>
          </a:r>
          <a:r>
            <a:rPr lang="en-US" dirty="0" smtClean="0"/>
            <a:t> </a:t>
          </a:r>
          <a:r>
            <a:rPr lang="en-US" dirty="0" err="1" smtClean="0"/>
            <a:t>ve</a:t>
          </a:r>
          <a:r>
            <a:rPr lang="en-US" dirty="0" smtClean="0"/>
            <a:t> </a:t>
          </a:r>
          <a:r>
            <a:rPr lang="en-US" dirty="0" err="1" smtClean="0"/>
            <a:t>dünya-uzay</a:t>
          </a:r>
          <a:r>
            <a:rPr lang="en-US" dirty="0" smtClean="0"/>
            <a:t> </a:t>
          </a:r>
          <a:r>
            <a:rPr lang="en-US" dirty="0" err="1" smtClean="0"/>
            <a:t>bilimlerinin</a:t>
          </a:r>
          <a:r>
            <a:rPr lang="en-US" dirty="0" smtClean="0"/>
            <a:t> </a:t>
          </a:r>
          <a:r>
            <a:rPr lang="en-US" dirty="0" err="1" smtClean="0"/>
            <a:t>içeriklerini</a:t>
          </a:r>
          <a:r>
            <a:rPr lang="en-US" dirty="0" smtClean="0"/>
            <a:t> </a:t>
          </a:r>
          <a:r>
            <a:rPr lang="en-US" dirty="0" err="1" smtClean="0"/>
            <a:t>keşfetme</a:t>
          </a:r>
          <a:endParaRPr lang="tr-TR" dirty="0"/>
        </a:p>
      </dgm:t>
    </dgm:pt>
    <dgm:pt modelId="{3982E142-D1AE-419D-96BF-A796BD367D70}" type="parTrans" cxnId="{029EAB9E-29B6-433B-B26C-4A9E4C64D952}">
      <dgm:prSet/>
      <dgm:spPr/>
      <dgm:t>
        <a:bodyPr/>
        <a:lstStyle/>
        <a:p>
          <a:endParaRPr lang="tr-TR"/>
        </a:p>
      </dgm:t>
    </dgm:pt>
    <dgm:pt modelId="{BC33B619-96D9-43F7-B560-B1236918FF2A}" type="sibTrans" cxnId="{029EAB9E-29B6-433B-B26C-4A9E4C64D952}">
      <dgm:prSet/>
      <dgm:spPr/>
      <dgm:t>
        <a:bodyPr/>
        <a:lstStyle/>
        <a:p>
          <a:endParaRPr lang="tr-TR"/>
        </a:p>
      </dgm:t>
    </dgm:pt>
    <dgm:pt modelId="{50763823-1ADB-483B-970B-50712D92FF1A}" type="pres">
      <dgm:prSet presAssocID="{826DA772-9873-4051-957E-84696CDFBE90}" presName="linear" presStyleCnt="0">
        <dgm:presLayoutVars>
          <dgm:animLvl val="lvl"/>
          <dgm:resizeHandles val="exact"/>
        </dgm:presLayoutVars>
      </dgm:prSet>
      <dgm:spPr/>
      <dgm:t>
        <a:bodyPr/>
        <a:lstStyle/>
        <a:p>
          <a:endParaRPr lang="en-US"/>
        </a:p>
      </dgm:t>
    </dgm:pt>
    <dgm:pt modelId="{4FF03EA8-4A74-4CD7-939B-5229EE8180C0}" type="pres">
      <dgm:prSet presAssocID="{8D6A1791-CD07-4F1C-A958-A6F54D287BAA}" presName="parentText" presStyleLbl="node1" presStyleIdx="0" presStyleCnt="7">
        <dgm:presLayoutVars>
          <dgm:chMax val="0"/>
          <dgm:bulletEnabled val="1"/>
        </dgm:presLayoutVars>
      </dgm:prSet>
      <dgm:spPr/>
      <dgm:t>
        <a:bodyPr/>
        <a:lstStyle/>
        <a:p>
          <a:endParaRPr lang="en-US"/>
        </a:p>
      </dgm:t>
    </dgm:pt>
    <dgm:pt modelId="{B0F39263-6A30-413E-9298-2D9BEF2693EB}" type="pres">
      <dgm:prSet presAssocID="{E069AD00-CFB3-441F-BF85-D5636EEA10EB}" presName="spacer" presStyleCnt="0"/>
      <dgm:spPr/>
    </dgm:pt>
    <dgm:pt modelId="{85BE1173-0FCD-4C2C-940C-DD98E5E7F429}" type="pres">
      <dgm:prSet presAssocID="{1A720B82-5988-4E57-ABE1-8F055BB8426B}" presName="parentText" presStyleLbl="node1" presStyleIdx="1" presStyleCnt="7">
        <dgm:presLayoutVars>
          <dgm:chMax val="0"/>
          <dgm:bulletEnabled val="1"/>
        </dgm:presLayoutVars>
      </dgm:prSet>
      <dgm:spPr/>
      <dgm:t>
        <a:bodyPr/>
        <a:lstStyle/>
        <a:p>
          <a:endParaRPr lang="en-US"/>
        </a:p>
      </dgm:t>
    </dgm:pt>
    <dgm:pt modelId="{5C186199-7977-4697-A676-CA90956373DA}" type="pres">
      <dgm:prSet presAssocID="{741BAF20-99FF-4566-BDB8-4C6E0FD607FA}" presName="spacer" presStyleCnt="0"/>
      <dgm:spPr/>
    </dgm:pt>
    <dgm:pt modelId="{DA92D4FE-44F5-4E63-A928-26F55D89A158}" type="pres">
      <dgm:prSet presAssocID="{B4762E78-0609-4671-A33F-88396E8F11CD}" presName="parentText" presStyleLbl="node1" presStyleIdx="2" presStyleCnt="7">
        <dgm:presLayoutVars>
          <dgm:chMax val="0"/>
          <dgm:bulletEnabled val="1"/>
        </dgm:presLayoutVars>
      </dgm:prSet>
      <dgm:spPr/>
      <dgm:t>
        <a:bodyPr/>
        <a:lstStyle/>
        <a:p>
          <a:endParaRPr lang="en-US"/>
        </a:p>
      </dgm:t>
    </dgm:pt>
    <dgm:pt modelId="{76F30EC6-89FF-490E-93E2-A693B7BC8A76}" type="pres">
      <dgm:prSet presAssocID="{A6E2734B-A645-47C8-87F6-2D21EC9BF689}" presName="spacer" presStyleCnt="0"/>
      <dgm:spPr/>
    </dgm:pt>
    <dgm:pt modelId="{400A7B79-D133-4E72-B100-EFAE9BA67964}" type="pres">
      <dgm:prSet presAssocID="{620A9D59-821A-4EFC-8C5A-352AE241C7DA}" presName="parentText" presStyleLbl="node1" presStyleIdx="3" presStyleCnt="7">
        <dgm:presLayoutVars>
          <dgm:chMax val="0"/>
          <dgm:bulletEnabled val="1"/>
        </dgm:presLayoutVars>
      </dgm:prSet>
      <dgm:spPr/>
      <dgm:t>
        <a:bodyPr/>
        <a:lstStyle/>
        <a:p>
          <a:endParaRPr lang="en-US"/>
        </a:p>
      </dgm:t>
    </dgm:pt>
    <dgm:pt modelId="{6A338765-1839-4AE9-9A4A-E2275E09D12D}" type="pres">
      <dgm:prSet presAssocID="{71ADB7FD-452F-4512-B440-E344AC8487E4}" presName="spacer" presStyleCnt="0"/>
      <dgm:spPr/>
    </dgm:pt>
    <dgm:pt modelId="{FE62E887-7EA1-4A1E-99C3-E710803A7D9D}" type="pres">
      <dgm:prSet presAssocID="{ED7418F6-50CD-4A7B-B537-487A84AF6FED}" presName="parentText" presStyleLbl="node1" presStyleIdx="4" presStyleCnt="7">
        <dgm:presLayoutVars>
          <dgm:chMax val="0"/>
          <dgm:bulletEnabled val="1"/>
        </dgm:presLayoutVars>
      </dgm:prSet>
      <dgm:spPr/>
      <dgm:t>
        <a:bodyPr/>
        <a:lstStyle/>
        <a:p>
          <a:endParaRPr lang="en-US"/>
        </a:p>
      </dgm:t>
    </dgm:pt>
    <dgm:pt modelId="{B6845F38-2FA6-46E7-9C83-E79F2DF0AABC}" type="pres">
      <dgm:prSet presAssocID="{654717E4-E2A7-4393-958F-279737613243}" presName="spacer" presStyleCnt="0"/>
      <dgm:spPr/>
    </dgm:pt>
    <dgm:pt modelId="{F617701A-766D-4C02-A615-A4A72AF7C21A}" type="pres">
      <dgm:prSet presAssocID="{329E4702-DB60-47D7-974D-B73DF44F4BEE}" presName="parentText" presStyleLbl="node1" presStyleIdx="5" presStyleCnt="7">
        <dgm:presLayoutVars>
          <dgm:chMax val="0"/>
          <dgm:bulletEnabled val="1"/>
        </dgm:presLayoutVars>
      </dgm:prSet>
      <dgm:spPr/>
      <dgm:t>
        <a:bodyPr/>
        <a:lstStyle/>
        <a:p>
          <a:endParaRPr lang="en-US"/>
        </a:p>
      </dgm:t>
    </dgm:pt>
    <dgm:pt modelId="{EC6BFDD8-D33D-4BC2-9158-31D4E5ED08D5}" type="pres">
      <dgm:prSet presAssocID="{CEC4831D-F557-4961-B71B-9D6D25B9AA1A}" presName="spacer" presStyleCnt="0"/>
      <dgm:spPr/>
    </dgm:pt>
    <dgm:pt modelId="{B99E3FD5-A3FD-40C7-839C-0CF64229C3BA}" type="pres">
      <dgm:prSet presAssocID="{469D347A-8C9D-4C63-AED1-40F3098954E0}" presName="parentText" presStyleLbl="node1" presStyleIdx="6" presStyleCnt="7">
        <dgm:presLayoutVars>
          <dgm:chMax val="0"/>
          <dgm:bulletEnabled val="1"/>
        </dgm:presLayoutVars>
      </dgm:prSet>
      <dgm:spPr/>
      <dgm:t>
        <a:bodyPr/>
        <a:lstStyle/>
        <a:p>
          <a:endParaRPr lang="en-US"/>
        </a:p>
      </dgm:t>
    </dgm:pt>
  </dgm:ptLst>
  <dgm:cxnLst>
    <dgm:cxn modelId="{E3B49512-9C87-4046-B1DC-A92C52FCE0B3}" srcId="{826DA772-9873-4051-957E-84696CDFBE90}" destId="{8D6A1791-CD07-4F1C-A958-A6F54D287BAA}" srcOrd="0" destOrd="0" parTransId="{A0CFD9AB-D94D-4818-8889-D61F0E4FF3B9}" sibTransId="{E069AD00-CFB3-441F-BF85-D5636EEA10EB}"/>
    <dgm:cxn modelId="{338BE4DF-5D9C-F644-9C12-CDF9E35AE18A}" type="presOf" srcId="{329E4702-DB60-47D7-974D-B73DF44F4BEE}" destId="{F617701A-766D-4C02-A615-A4A72AF7C21A}" srcOrd="0" destOrd="0" presId="urn:microsoft.com/office/officeart/2005/8/layout/vList2"/>
    <dgm:cxn modelId="{E29335A7-D1DC-4F43-A268-6CCEC5B12940}" srcId="{826DA772-9873-4051-957E-84696CDFBE90}" destId="{329E4702-DB60-47D7-974D-B73DF44F4BEE}" srcOrd="5" destOrd="0" parTransId="{4573831C-37FC-46A9-A7D7-62FAB6E520E7}" sibTransId="{CEC4831D-F557-4961-B71B-9D6D25B9AA1A}"/>
    <dgm:cxn modelId="{029EAB9E-29B6-433B-B26C-4A9E4C64D952}" srcId="{826DA772-9873-4051-957E-84696CDFBE90}" destId="{469D347A-8C9D-4C63-AED1-40F3098954E0}" srcOrd="6" destOrd="0" parTransId="{3982E142-D1AE-419D-96BF-A796BD367D70}" sibTransId="{BC33B619-96D9-43F7-B560-B1236918FF2A}"/>
    <dgm:cxn modelId="{EF3B4408-E136-804C-BDDD-3A3BB1F77AB9}" type="presOf" srcId="{1A720B82-5988-4E57-ABE1-8F055BB8426B}" destId="{85BE1173-0FCD-4C2C-940C-DD98E5E7F429}" srcOrd="0" destOrd="0" presId="urn:microsoft.com/office/officeart/2005/8/layout/vList2"/>
    <dgm:cxn modelId="{7E57678D-B3C1-493B-B5A8-F039261FA696}" srcId="{826DA772-9873-4051-957E-84696CDFBE90}" destId="{620A9D59-821A-4EFC-8C5A-352AE241C7DA}" srcOrd="3" destOrd="0" parTransId="{43EAF067-E75D-4887-B6C3-48BED4AE00E5}" sibTransId="{71ADB7FD-452F-4512-B440-E344AC8487E4}"/>
    <dgm:cxn modelId="{F93ACCC9-542B-B246-945E-684787391AAF}" type="presOf" srcId="{8D6A1791-CD07-4F1C-A958-A6F54D287BAA}" destId="{4FF03EA8-4A74-4CD7-939B-5229EE8180C0}" srcOrd="0" destOrd="0" presId="urn:microsoft.com/office/officeart/2005/8/layout/vList2"/>
    <dgm:cxn modelId="{F263CBEF-F782-4605-A639-4F813C36C54A}" srcId="{826DA772-9873-4051-957E-84696CDFBE90}" destId="{1A720B82-5988-4E57-ABE1-8F055BB8426B}" srcOrd="1" destOrd="0" parTransId="{E10B895D-8A4D-484E-80B5-D37EE0C83D15}" sibTransId="{741BAF20-99FF-4566-BDB8-4C6E0FD607FA}"/>
    <dgm:cxn modelId="{08ADEF7B-0837-B943-A274-EDE2884E8561}" type="presOf" srcId="{469D347A-8C9D-4C63-AED1-40F3098954E0}" destId="{B99E3FD5-A3FD-40C7-839C-0CF64229C3BA}" srcOrd="0" destOrd="0" presId="urn:microsoft.com/office/officeart/2005/8/layout/vList2"/>
    <dgm:cxn modelId="{1D85DA9F-9D7B-49A8-A40C-4124E19719A0}" srcId="{826DA772-9873-4051-957E-84696CDFBE90}" destId="{B4762E78-0609-4671-A33F-88396E8F11CD}" srcOrd="2" destOrd="0" parTransId="{DE12769A-425B-4F90-B564-711420FFCBE7}" sibTransId="{A6E2734B-A645-47C8-87F6-2D21EC9BF689}"/>
    <dgm:cxn modelId="{A3F72878-56D7-0C48-A481-768702C685EA}" type="presOf" srcId="{B4762E78-0609-4671-A33F-88396E8F11CD}" destId="{DA92D4FE-44F5-4E63-A928-26F55D89A158}" srcOrd="0" destOrd="0" presId="urn:microsoft.com/office/officeart/2005/8/layout/vList2"/>
    <dgm:cxn modelId="{7E1B85A2-0275-E948-A754-D9891E034394}" type="presOf" srcId="{620A9D59-821A-4EFC-8C5A-352AE241C7DA}" destId="{400A7B79-D133-4E72-B100-EFAE9BA67964}" srcOrd="0" destOrd="0" presId="urn:microsoft.com/office/officeart/2005/8/layout/vList2"/>
    <dgm:cxn modelId="{E0FA4463-F5C7-B049-944C-6D6F2F352F39}" type="presOf" srcId="{826DA772-9873-4051-957E-84696CDFBE90}" destId="{50763823-1ADB-483B-970B-50712D92FF1A}" srcOrd="0" destOrd="0" presId="urn:microsoft.com/office/officeart/2005/8/layout/vList2"/>
    <dgm:cxn modelId="{019331EE-20C3-48C3-AE3C-74AC3A7E7A95}" srcId="{826DA772-9873-4051-957E-84696CDFBE90}" destId="{ED7418F6-50CD-4A7B-B537-487A84AF6FED}" srcOrd="4" destOrd="0" parTransId="{82A10B77-F96F-4088-806F-2377039E1AA8}" sibTransId="{654717E4-E2A7-4393-958F-279737613243}"/>
    <dgm:cxn modelId="{4021FEC4-4581-7245-B292-70420F1EF826}" type="presOf" srcId="{ED7418F6-50CD-4A7B-B537-487A84AF6FED}" destId="{FE62E887-7EA1-4A1E-99C3-E710803A7D9D}" srcOrd="0" destOrd="0" presId="urn:microsoft.com/office/officeart/2005/8/layout/vList2"/>
    <dgm:cxn modelId="{2136C449-302A-C64A-A313-63FFA53945C1}" type="presParOf" srcId="{50763823-1ADB-483B-970B-50712D92FF1A}" destId="{4FF03EA8-4A74-4CD7-939B-5229EE8180C0}" srcOrd="0" destOrd="0" presId="urn:microsoft.com/office/officeart/2005/8/layout/vList2"/>
    <dgm:cxn modelId="{1A069CE3-515B-B84F-8447-A8B8AD5EB447}" type="presParOf" srcId="{50763823-1ADB-483B-970B-50712D92FF1A}" destId="{B0F39263-6A30-413E-9298-2D9BEF2693EB}" srcOrd="1" destOrd="0" presId="urn:microsoft.com/office/officeart/2005/8/layout/vList2"/>
    <dgm:cxn modelId="{1C1D06EE-483E-624B-AF12-75A57AAEADC8}" type="presParOf" srcId="{50763823-1ADB-483B-970B-50712D92FF1A}" destId="{85BE1173-0FCD-4C2C-940C-DD98E5E7F429}" srcOrd="2" destOrd="0" presId="urn:microsoft.com/office/officeart/2005/8/layout/vList2"/>
    <dgm:cxn modelId="{5454173A-81A6-D148-B258-AA1A737470D7}" type="presParOf" srcId="{50763823-1ADB-483B-970B-50712D92FF1A}" destId="{5C186199-7977-4697-A676-CA90956373DA}" srcOrd="3" destOrd="0" presId="urn:microsoft.com/office/officeart/2005/8/layout/vList2"/>
    <dgm:cxn modelId="{4E7E2EED-DA4F-9C4C-B0ED-18DE897FA943}" type="presParOf" srcId="{50763823-1ADB-483B-970B-50712D92FF1A}" destId="{DA92D4FE-44F5-4E63-A928-26F55D89A158}" srcOrd="4" destOrd="0" presId="urn:microsoft.com/office/officeart/2005/8/layout/vList2"/>
    <dgm:cxn modelId="{7152802B-E349-2C45-844C-043660281F46}" type="presParOf" srcId="{50763823-1ADB-483B-970B-50712D92FF1A}" destId="{76F30EC6-89FF-490E-93E2-A693B7BC8A76}" srcOrd="5" destOrd="0" presId="urn:microsoft.com/office/officeart/2005/8/layout/vList2"/>
    <dgm:cxn modelId="{C47D655B-532F-5244-A403-329C531EF1F6}" type="presParOf" srcId="{50763823-1ADB-483B-970B-50712D92FF1A}" destId="{400A7B79-D133-4E72-B100-EFAE9BA67964}" srcOrd="6" destOrd="0" presId="urn:microsoft.com/office/officeart/2005/8/layout/vList2"/>
    <dgm:cxn modelId="{00E8F679-94B8-A940-B05D-1ED5D3A12C40}" type="presParOf" srcId="{50763823-1ADB-483B-970B-50712D92FF1A}" destId="{6A338765-1839-4AE9-9A4A-E2275E09D12D}" srcOrd="7" destOrd="0" presId="urn:microsoft.com/office/officeart/2005/8/layout/vList2"/>
    <dgm:cxn modelId="{66BA13B2-A069-3744-AE0D-31DF5A03345B}" type="presParOf" srcId="{50763823-1ADB-483B-970B-50712D92FF1A}" destId="{FE62E887-7EA1-4A1E-99C3-E710803A7D9D}" srcOrd="8" destOrd="0" presId="urn:microsoft.com/office/officeart/2005/8/layout/vList2"/>
    <dgm:cxn modelId="{C1F16328-B21C-6C43-B37D-372486A745AB}" type="presParOf" srcId="{50763823-1ADB-483B-970B-50712D92FF1A}" destId="{B6845F38-2FA6-46E7-9C83-E79F2DF0AABC}" srcOrd="9" destOrd="0" presId="urn:microsoft.com/office/officeart/2005/8/layout/vList2"/>
    <dgm:cxn modelId="{31F955FA-58DE-D948-B984-FBDA672224F5}" type="presParOf" srcId="{50763823-1ADB-483B-970B-50712D92FF1A}" destId="{F617701A-766D-4C02-A615-A4A72AF7C21A}" srcOrd="10" destOrd="0" presId="urn:microsoft.com/office/officeart/2005/8/layout/vList2"/>
    <dgm:cxn modelId="{E9A2F09D-CC50-8141-96FC-5AD7D10F00B7}" type="presParOf" srcId="{50763823-1ADB-483B-970B-50712D92FF1A}" destId="{EC6BFDD8-D33D-4BC2-9158-31D4E5ED08D5}" srcOrd="11" destOrd="0" presId="urn:microsoft.com/office/officeart/2005/8/layout/vList2"/>
    <dgm:cxn modelId="{12E2AD78-534F-9B45-93D4-0015E5B9E6CE}" type="presParOf" srcId="{50763823-1ADB-483B-970B-50712D92FF1A}" destId="{B99E3FD5-A3FD-40C7-839C-0CF64229C3BA}"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E1B62D-BFEB-4C1D-9B25-A0C7E6F8472C}" type="datetimeFigureOut">
              <a:rPr lang="tr-TR" smtClean="0"/>
              <a:pPr/>
              <a:t>10.12.2020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090811-6ABE-4B40-81EF-B39BBFA19A57}" type="slidenum">
              <a:rPr lang="tr-TR" smtClean="0"/>
              <a:pPr/>
              <a:t>‹#›</a:t>
            </a:fld>
            <a:endParaRPr lang="tr-TR"/>
          </a:p>
        </p:txBody>
      </p:sp>
    </p:spTree>
    <p:extLst>
      <p:ext uri="{BB962C8B-B14F-4D97-AF65-F5344CB8AC3E}">
        <p14:creationId xmlns:p14="http://schemas.microsoft.com/office/powerpoint/2010/main" val="3375716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0090811-6ABE-4B40-81EF-B39BBFA19A57}" type="slidenum">
              <a:rPr lang="tr-TR" smtClean="0"/>
              <a:pPr/>
              <a:t>1</a:t>
            </a:fld>
            <a:endParaRPr lang="tr-TR"/>
          </a:p>
        </p:txBody>
      </p:sp>
    </p:spTree>
    <p:extLst>
      <p:ext uri="{BB962C8B-B14F-4D97-AF65-F5344CB8AC3E}">
        <p14:creationId xmlns:p14="http://schemas.microsoft.com/office/powerpoint/2010/main" val="3223527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1 Slayt Görüntüsü Yer Tutucusu"/>
          <p:cNvSpPr>
            <a:spLocks noGrp="1" noRot="1" noChangeAspect="1" noTextEdit="1"/>
          </p:cNvSpPr>
          <p:nvPr>
            <p:ph type="sldImg"/>
          </p:nvPr>
        </p:nvSpPr>
        <p:spPr>
          <a:ln/>
        </p:spPr>
      </p:sp>
      <p:sp>
        <p:nvSpPr>
          <p:cNvPr id="71683" name="2 Not Yer Tutucusu"/>
          <p:cNvSpPr>
            <a:spLocks noGrp="1"/>
          </p:cNvSpPr>
          <p:nvPr>
            <p:ph type="body" idx="1"/>
          </p:nvPr>
        </p:nvSpPr>
        <p:spPr/>
        <p:txBody>
          <a:bodyPr/>
          <a:lstStyle/>
          <a:p>
            <a:endParaRPr lang="tr-TR"/>
          </a:p>
        </p:txBody>
      </p:sp>
      <p:sp>
        <p:nvSpPr>
          <p:cNvPr id="71684" name="3 Slayt Numarası Yer Tutucusu"/>
          <p:cNvSpPr txBox="1">
            <a:spLocks noGrp="1"/>
          </p:cNvSpPr>
          <p:nvPr/>
        </p:nvSpPr>
        <p:spPr bwMode="auto">
          <a:xfrm>
            <a:off x="3885010" y="8684684"/>
            <a:ext cx="2971800" cy="457200"/>
          </a:xfrm>
          <a:prstGeom prst="rect">
            <a:avLst/>
          </a:prstGeom>
          <a:noFill/>
          <a:ln w="9525">
            <a:noFill/>
            <a:miter lim="800000"/>
            <a:headEnd/>
            <a:tailEnd/>
          </a:ln>
        </p:spPr>
        <p:txBody>
          <a:bodyPr anchor="b"/>
          <a:lstStyle/>
          <a:p>
            <a:pPr algn="r"/>
            <a:fld id="{70483CD8-ACD2-4C03-812B-C4D309D92955}" type="slidenum">
              <a:rPr lang="tr-TR" sz="1200">
                <a:latin typeface="Arial" charset="0"/>
              </a:rPr>
              <a:pPr algn="r"/>
              <a:t>8</a:t>
            </a:fld>
            <a:endParaRPr lang="tr-TR" sz="1200">
              <a:latin typeface="Arial" charset="0"/>
            </a:endParaRPr>
          </a:p>
        </p:txBody>
      </p:sp>
    </p:spTree>
    <p:extLst>
      <p:ext uri="{BB962C8B-B14F-4D97-AF65-F5344CB8AC3E}">
        <p14:creationId xmlns:p14="http://schemas.microsoft.com/office/powerpoint/2010/main" val="2981504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B93C33-72AE-4E2B-A716-B5C5934EF9B2}" type="slidenum">
              <a:rPr lang="tr-TR"/>
              <a:pPr/>
              <a:t>18</a:t>
            </a:fld>
            <a:endParaRPr lang="tr-TR"/>
          </a:p>
        </p:txBody>
      </p:sp>
      <p:sp>
        <p:nvSpPr>
          <p:cNvPr id="502786" name="Rectangle 2"/>
          <p:cNvSpPr>
            <a:spLocks noGrp="1" noRot="1" noChangeAspect="1" noChangeArrowheads="1" noTextEdit="1"/>
          </p:cNvSpPr>
          <p:nvPr>
            <p:ph type="sldImg"/>
          </p:nvPr>
        </p:nvSpPr>
        <p:spPr>
          <a:ln/>
        </p:spPr>
      </p:sp>
      <p:sp>
        <p:nvSpPr>
          <p:cNvPr id="502787"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8255427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110F36-0D5F-4451-ADDC-76A457435903}" type="slidenum">
              <a:rPr lang="tr-TR"/>
              <a:pPr/>
              <a:t>19</a:t>
            </a:fld>
            <a:endParaRPr lang="tr-TR"/>
          </a:p>
        </p:txBody>
      </p:sp>
      <p:sp>
        <p:nvSpPr>
          <p:cNvPr id="504834" name="Rectangle 2"/>
          <p:cNvSpPr>
            <a:spLocks noGrp="1" noRot="1" noChangeAspect="1" noChangeArrowheads="1" noTextEdit="1"/>
          </p:cNvSpPr>
          <p:nvPr>
            <p:ph type="sldImg"/>
          </p:nvPr>
        </p:nvSpPr>
        <p:spPr>
          <a:ln/>
        </p:spPr>
      </p:sp>
      <p:sp>
        <p:nvSpPr>
          <p:cNvPr id="504835"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32422916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222301-7518-4F56-A835-35351835F96E}" type="slidenum">
              <a:rPr lang="tr-TR"/>
              <a:pPr/>
              <a:t>20</a:t>
            </a:fld>
            <a:endParaRPr lang="tr-TR"/>
          </a:p>
        </p:txBody>
      </p:sp>
      <p:sp>
        <p:nvSpPr>
          <p:cNvPr id="506882" name="Rectangle 2"/>
          <p:cNvSpPr>
            <a:spLocks noGrp="1" noRot="1" noChangeAspect="1" noChangeArrowheads="1" noTextEdit="1"/>
          </p:cNvSpPr>
          <p:nvPr>
            <p:ph type="sldImg"/>
          </p:nvPr>
        </p:nvSpPr>
        <p:spPr>
          <a:ln/>
        </p:spPr>
      </p:sp>
      <p:sp>
        <p:nvSpPr>
          <p:cNvPr id="506883"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24535702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D41714-4706-4F8D-BC7D-97190953A606}" type="slidenum">
              <a:rPr lang="tr-TR"/>
              <a:pPr/>
              <a:t>21</a:t>
            </a:fld>
            <a:endParaRPr lang="tr-TR"/>
          </a:p>
        </p:txBody>
      </p:sp>
      <p:sp>
        <p:nvSpPr>
          <p:cNvPr id="508930" name="Rectangle 2"/>
          <p:cNvSpPr>
            <a:spLocks noGrp="1" noRot="1" noChangeAspect="1" noChangeArrowheads="1" noTextEdit="1"/>
          </p:cNvSpPr>
          <p:nvPr>
            <p:ph type="sldImg"/>
          </p:nvPr>
        </p:nvSpPr>
        <p:spPr>
          <a:ln/>
        </p:spPr>
      </p:sp>
      <p:sp>
        <p:nvSpPr>
          <p:cNvPr id="508931"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35044495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3258FC-8B1F-429D-A7C2-C84AEC55D5E8}" type="slidenum">
              <a:rPr lang="tr-TR"/>
              <a:pPr/>
              <a:t>22</a:t>
            </a:fld>
            <a:endParaRPr lang="tr-TR"/>
          </a:p>
        </p:txBody>
      </p:sp>
      <p:sp>
        <p:nvSpPr>
          <p:cNvPr id="510978" name="Rectangle 2"/>
          <p:cNvSpPr>
            <a:spLocks noGrp="1" noRot="1" noChangeAspect="1" noChangeArrowheads="1" noTextEdit="1"/>
          </p:cNvSpPr>
          <p:nvPr>
            <p:ph type="sldImg"/>
          </p:nvPr>
        </p:nvSpPr>
        <p:spPr>
          <a:ln/>
        </p:spPr>
      </p:sp>
      <p:sp>
        <p:nvSpPr>
          <p:cNvPr id="510979"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8298965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E9D92D-3A7A-4BAB-9E8B-AD9476B3A2DB}" type="slidenum">
              <a:rPr lang="tr-TR"/>
              <a:pPr/>
              <a:t>23</a:t>
            </a:fld>
            <a:endParaRPr lang="tr-TR"/>
          </a:p>
        </p:txBody>
      </p:sp>
      <p:sp>
        <p:nvSpPr>
          <p:cNvPr id="513026" name="Rectangle 2"/>
          <p:cNvSpPr>
            <a:spLocks noGrp="1" noRot="1" noChangeAspect="1" noChangeArrowheads="1" noTextEdit="1"/>
          </p:cNvSpPr>
          <p:nvPr>
            <p:ph type="sldImg"/>
          </p:nvPr>
        </p:nvSpPr>
        <p:spPr>
          <a:ln/>
        </p:spPr>
      </p:sp>
      <p:sp>
        <p:nvSpPr>
          <p:cNvPr id="513027"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38974410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BCC97B8-98B0-4AB2-BB09-D941243C9082}"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 Çocuk ve Bilim </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0ED7E6D-CBF4-4011-A971-4725D7A374A3}"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 Çocuk ve Bilim </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ED71031-C8C0-41CE-ABA8-4A199233696F}"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 Çocuk ve Bilim </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Başlık, İçerik ve Metin">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7813"/>
            <a:ext cx="8229600" cy="1139825"/>
          </a:xfrm>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648200" y="1600200"/>
            <a:ext cx="4038600"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a:xfrm>
            <a:off x="457200" y="6243638"/>
            <a:ext cx="2133600" cy="457200"/>
          </a:xfrm>
        </p:spPr>
        <p:txBody>
          <a:bodyPr/>
          <a:lstStyle>
            <a:lvl1pPr>
              <a:defRPr/>
            </a:lvl1pPr>
          </a:lstStyle>
          <a:p>
            <a:fld id="{2499FA31-0C63-483E-8F03-BD7127358D5D}" type="datetime1">
              <a:rPr lang="tr-TR" smtClean="0"/>
              <a:t>10.12.2020</a:t>
            </a:fld>
            <a:endParaRPr lang="tr-TR"/>
          </a:p>
        </p:txBody>
      </p:sp>
      <p:sp>
        <p:nvSpPr>
          <p:cNvPr id="6" name="5 Altbilgi Yer Tutucusu"/>
          <p:cNvSpPr>
            <a:spLocks noGrp="1"/>
          </p:cNvSpPr>
          <p:nvPr>
            <p:ph type="ftr" sz="quarter" idx="11"/>
          </p:nvPr>
        </p:nvSpPr>
        <p:spPr>
          <a:xfrm>
            <a:off x="3124200" y="6248400"/>
            <a:ext cx="2895600" cy="457200"/>
          </a:xfrm>
        </p:spPr>
        <p:txBody>
          <a:bodyPr/>
          <a:lstStyle>
            <a:lvl1pPr>
              <a:defRPr/>
            </a:lvl1pPr>
          </a:lstStyle>
          <a:p>
            <a:r>
              <a:rPr lang="tr-TR" smtClean="0"/>
              <a:t>Prof. Dr. Neriman ARAL- Çocuk ve Bilim </a:t>
            </a:r>
            <a:endParaRPr lang="tr-TR"/>
          </a:p>
        </p:txBody>
      </p:sp>
      <p:sp>
        <p:nvSpPr>
          <p:cNvPr id="7" name="6 Slayt Numarası Yer Tutucusu"/>
          <p:cNvSpPr>
            <a:spLocks noGrp="1"/>
          </p:cNvSpPr>
          <p:nvPr>
            <p:ph type="sldNum" sz="quarter" idx="12"/>
          </p:nvPr>
        </p:nvSpPr>
        <p:spPr>
          <a:xfrm>
            <a:off x="6553200" y="6243638"/>
            <a:ext cx="2133600" cy="457200"/>
          </a:xfrm>
        </p:spPr>
        <p:txBody>
          <a:bodyPr/>
          <a:lstStyle>
            <a:lvl1pPr>
              <a:defRPr/>
            </a:lvl1pPr>
          </a:lstStyle>
          <a:p>
            <a:fld id="{F2240A57-004D-4636-A88B-CC196BE321F0}" type="slidenum">
              <a:rPr lang="tr-TR"/>
              <a:pPr/>
              <a:t>‹#›</a:t>
            </a:fld>
            <a:endParaRPr lang="tr-TR"/>
          </a:p>
        </p:txBody>
      </p:sp>
    </p:spTree>
    <p:extLst>
      <p:ext uri="{BB962C8B-B14F-4D97-AF65-F5344CB8AC3E}">
        <p14:creationId xmlns:p14="http://schemas.microsoft.com/office/powerpoint/2010/main" val="4089115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7813"/>
            <a:ext cx="8229600" cy="1139825"/>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600200"/>
            <a:ext cx="4038600"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307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a:xfrm>
            <a:off x="457200" y="6243638"/>
            <a:ext cx="2133600" cy="457200"/>
          </a:xfrm>
        </p:spPr>
        <p:txBody>
          <a:bodyPr/>
          <a:lstStyle>
            <a:lvl1pPr>
              <a:defRPr/>
            </a:lvl1pPr>
          </a:lstStyle>
          <a:p>
            <a:fld id="{B48DA32F-F477-4817-A769-5F52F7ABF1BF}" type="datetime1">
              <a:rPr lang="tr-TR" smtClean="0"/>
              <a:t>10.12.2020</a:t>
            </a:fld>
            <a:endParaRPr lang="tr-TR"/>
          </a:p>
        </p:txBody>
      </p:sp>
      <p:sp>
        <p:nvSpPr>
          <p:cNvPr id="6" name="5 Altbilgi Yer Tutucusu"/>
          <p:cNvSpPr>
            <a:spLocks noGrp="1"/>
          </p:cNvSpPr>
          <p:nvPr>
            <p:ph type="ftr" sz="quarter" idx="11"/>
          </p:nvPr>
        </p:nvSpPr>
        <p:spPr>
          <a:xfrm>
            <a:off x="3124200" y="6248400"/>
            <a:ext cx="2895600" cy="457200"/>
          </a:xfrm>
        </p:spPr>
        <p:txBody>
          <a:bodyPr/>
          <a:lstStyle>
            <a:lvl1pPr>
              <a:defRPr/>
            </a:lvl1pPr>
          </a:lstStyle>
          <a:p>
            <a:r>
              <a:rPr lang="tr-TR" smtClean="0"/>
              <a:t>Prof. Dr. Neriman ARAL- Çocuk ve Bilim </a:t>
            </a:r>
            <a:endParaRPr lang="tr-TR"/>
          </a:p>
        </p:txBody>
      </p:sp>
      <p:sp>
        <p:nvSpPr>
          <p:cNvPr id="7" name="6 Slayt Numarası Yer Tutucusu"/>
          <p:cNvSpPr>
            <a:spLocks noGrp="1"/>
          </p:cNvSpPr>
          <p:nvPr>
            <p:ph type="sldNum" sz="quarter" idx="12"/>
          </p:nvPr>
        </p:nvSpPr>
        <p:spPr>
          <a:xfrm>
            <a:off x="6553200" y="6243638"/>
            <a:ext cx="2133600" cy="457200"/>
          </a:xfrm>
        </p:spPr>
        <p:txBody>
          <a:bodyPr/>
          <a:lstStyle>
            <a:lvl1pPr>
              <a:defRPr/>
            </a:lvl1pPr>
          </a:lstStyle>
          <a:p>
            <a:fld id="{255D2614-4341-468E-9500-5EE93594DE60}" type="slidenum">
              <a:rPr lang="tr-TR"/>
              <a:pPr/>
              <a:t>‹#›</a:t>
            </a:fld>
            <a:endParaRPr lang="tr-TR"/>
          </a:p>
        </p:txBody>
      </p:sp>
    </p:spTree>
    <p:extLst>
      <p:ext uri="{BB962C8B-B14F-4D97-AF65-F5344CB8AC3E}">
        <p14:creationId xmlns:p14="http://schemas.microsoft.com/office/powerpoint/2010/main" val="1673033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2ADB9674-2797-491D-8E9B-79840296C4FE}"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 Çocuk ve Bilim </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96F3D3B6-8BB1-4E76-967C-23F8D7379441}" type="datetime1">
              <a:rPr lang="tr-TR" smtClean="0"/>
              <a:t>10.12.2020</a:t>
            </a:fld>
            <a:endParaRPr lang="tr-TR"/>
          </a:p>
        </p:txBody>
      </p:sp>
      <p:sp>
        <p:nvSpPr>
          <p:cNvPr id="5" name="4 Altbilgi Yer Tutucusu"/>
          <p:cNvSpPr>
            <a:spLocks noGrp="1"/>
          </p:cNvSpPr>
          <p:nvPr>
            <p:ph type="ftr" sz="quarter" idx="11"/>
          </p:nvPr>
        </p:nvSpPr>
        <p:spPr/>
        <p:txBody>
          <a:bodyPr/>
          <a:lstStyle/>
          <a:p>
            <a:r>
              <a:rPr lang="tr-TR" smtClean="0"/>
              <a:t>Prof. Dr. Neriman ARAL- Çocuk ve Bilim </a:t>
            </a:r>
            <a:endParaRPr lang="tr-TR"/>
          </a:p>
        </p:txBody>
      </p:sp>
      <p:sp>
        <p:nvSpPr>
          <p:cNvPr id="6" name="5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29ECEF50-52F9-4136-8C14-4D4FB555A1DB}" type="datetime1">
              <a:rPr lang="tr-TR" smtClean="0"/>
              <a:t>10.12.2020</a:t>
            </a:fld>
            <a:endParaRPr lang="tr-TR"/>
          </a:p>
        </p:txBody>
      </p:sp>
      <p:sp>
        <p:nvSpPr>
          <p:cNvPr id="6" name="5 Altbilgi Yer Tutucusu"/>
          <p:cNvSpPr>
            <a:spLocks noGrp="1"/>
          </p:cNvSpPr>
          <p:nvPr>
            <p:ph type="ftr" sz="quarter" idx="11"/>
          </p:nvPr>
        </p:nvSpPr>
        <p:spPr/>
        <p:txBody>
          <a:bodyPr/>
          <a:lstStyle/>
          <a:p>
            <a:r>
              <a:rPr lang="tr-TR" smtClean="0"/>
              <a:t>Prof. Dr. Neriman ARAL- Çocuk ve Bilim </a:t>
            </a:r>
            <a:endParaRPr lang="tr-TR"/>
          </a:p>
        </p:txBody>
      </p:sp>
      <p:sp>
        <p:nvSpPr>
          <p:cNvPr id="7" name="6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E948EB24-83B0-4806-97FF-87EBF7B89613}" type="datetime1">
              <a:rPr lang="tr-TR" smtClean="0"/>
              <a:t>10.12.2020</a:t>
            </a:fld>
            <a:endParaRPr lang="tr-TR"/>
          </a:p>
        </p:txBody>
      </p:sp>
      <p:sp>
        <p:nvSpPr>
          <p:cNvPr id="8" name="7 Altbilgi Yer Tutucusu"/>
          <p:cNvSpPr>
            <a:spLocks noGrp="1"/>
          </p:cNvSpPr>
          <p:nvPr>
            <p:ph type="ftr" sz="quarter" idx="11"/>
          </p:nvPr>
        </p:nvSpPr>
        <p:spPr/>
        <p:txBody>
          <a:bodyPr/>
          <a:lstStyle/>
          <a:p>
            <a:r>
              <a:rPr lang="tr-TR" smtClean="0"/>
              <a:t>Prof. Dr. Neriman ARAL- Çocuk ve Bilim </a:t>
            </a:r>
            <a:endParaRPr lang="tr-TR"/>
          </a:p>
        </p:txBody>
      </p:sp>
      <p:sp>
        <p:nvSpPr>
          <p:cNvPr id="9" name="8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873BDA0-0399-45F2-9C55-C6A27559277C}" type="datetime1">
              <a:rPr lang="tr-TR" smtClean="0"/>
              <a:t>10.12.2020</a:t>
            </a:fld>
            <a:endParaRPr lang="tr-TR"/>
          </a:p>
        </p:txBody>
      </p:sp>
      <p:sp>
        <p:nvSpPr>
          <p:cNvPr id="4" name="3 Altbilgi Yer Tutucusu"/>
          <p:cNvSpPr>
            <a:spLocks noGrp="1"/>
          </p:cNvSpPr>
          <p:nvPr>
            <p:ph type="ftr" sz="quarter" idx="11"/>
          </p:nvPr>
        </p:nvSpPr>
        <p:spPr/>
        <p:txBody>
          <a:bodyPr/>
          <a:lstStyle/>
          <a:p>
            <a:r>
              <a:rPr lang="tr-TR" smtClean="0"/>
              <a:t>Prof. Dr. Neriman ARAL- Çocuk ve Bilim </a:t>
            </a:r>
            <a:endParaRPr lang="tr-TR"/>
          </a:p>
        </p:txBody>
      </p:sp>
      <p:sp>
        <p:nvSpPr>
          <p:cNvPr id="5" name="4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238D87A-E547-4B1D-A544-68EC6471EB44}" type="datetime1">
              <a:rPr lang="tr-TR" smtClean="0"/>
              <a:t>10.12.2020</a:t>
            </a:fld>
            <a:endParaRPr lang="tr-TR"/>
          </a:p>
        </p:txBody>
      </p:sp>
      <p:sp>
        <p:nvSpPr>
          <p:cNvPr id="3" name="2 Altbilgi Yer Tutucusu"/>
          <p:cNvSpPr>
            <a:spLocks noGrp="1"/>
          </p:cNvSpPr>
          <p:nvPr>
            <p:ph type="ftr" sz="quarter" idx="11"/>
          </p:nvPr>
        </p:nvSpPr>
        <p:spPr/>
        <p:txBody>
          <a:bodyPr/>
          <a:lstStyle/>
          <a:p>
            <a:r>
              <a:rPr lang="tr-TR" smtClean="0"/>
              <a:t>Prof. Dr. Neriman ARAL- Çocuk ve Bilim </a:t>
            </a:r>
            <a:endParaRPr lang="tr-TR"/>
          </a:p>
        </p:txBody>
      </p:sp>
      <p:sp>
        <p:nvSpPr>
          <p:cNvPr id="4" name="3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9147C861-60CA-449A-8BC3-983D45EF7C75}" type="datetime1">
              <a:rPr lang="tr-TR" smtClean="0"/>
              <a:t>10.12.2020</a:t>
            </a:fld>
            <a:endParaRPr lang="tr-TR"/>
          </a:p>
        </p:txBody>
      </p:sp>
      <p:sp>
        <p:nvSpPr>
          <p:cNvPr id="6" name="5 Altbilgi Yer Tutucusu"/>
          <p:cNvSpPr>
            <a:spLocks noGrp="1"/>
          </p:cNvSpPr>
          <p:nvPr>
            <p:ph type="ftr" sz="quarter" idx="11"/>
          </p:nvPr>
        </p:nvSpPr>
        <p:spPr/>
        <p:txBody>
          <a:bodyPr/>
          <a:lstStyle/>
          <a:p>
            <a:r>
              <a:rPr lang="tr-TR" smtClean="0"/>
              <a:t>Prof. Dr. Neriman ARAL- Çocuk ve Bilim </a:t>
            </a:r>
            <a:endParaRPr lang="tr-TR"/>
          </a:p>
        </p:txBody>
      </p:sp>
      <p:sp>
        <p:nvSpPr>
          <p:cNvPr id="7" name="6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C97A81B-D0FC-42E3-AC40-6BE85B8544A1}" type="datetime1">
              <a:rPr lang="tr-TR" smtClean="0"/>
              <a:t>10.12.2020</a:t>
            </a:fld>
            <a:endParaRPr lang="tr-TR"/>
          </a:p>
        </p:txBody>
      </p:sp>
      <p:sp>
        <p:nvSpPr>
          <p:cNvPr id="6" name="5 Altbilgi Yer Tutucusu"/>
          <p:cNvSpPr>
            <a:spLocks noGrp="1"/>
          </p:cNvSpPr>
          <p:nvPr>
            <p:ph type="ftr" sz="quarter" idx="11"/>
          </p:nvPr>
        </p:nvSpPr>
        <p:spPr/>
        <p:txBody>
          <a:bodyPr/>
          <a:lstStyle/>
          <a:p>
            <a:r>
              <a:rPr lang="tr-TR" smtClean="0"/>
              <a:t>Prof. Dr. Neriman ARAL- Çocuk ve Bilim </a:t>
            </a:r>
            <a:endParaRPr lang="tr-TR"/>
          </a:p>
        </p:txBody>
      </p:sp>
      <p:sp>
        <p:nvSpPr>
          <p:cNvPr id="7" name="6 Slayt Numarası Yer Tutucusu"/>
          <p:cNvSpPr>
            <a:spLocks noGrp="1"/>
          </p:cNvSpPr>
          <p:nvPr>
            <p:ph type="sldNum" sz="quarter" idx="12"/>
          </p:nvPr>
        </p:nvSpPr>
        <p:spPr/>
        <p:txBody>
          <a:bodyPr/>
          <a:lstStyle/>
          <a:p>
            <a:fld id="{BD2FC1C7-1EE4-4D96-8180-18FAF1C87F6E}"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301A60-6C29-4415-B9C8-78CE7E297278}" type="datetime1">
              <a:rPr lang="tr-TR" smtClean="0"/>
              <a:t>10.12.2020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Neriman ARAL- Çocuk ve Bilim </a:t>
            </a: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2FC1C7-1EE4-4D96-8180-18FAF1C87F6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9552" y="2130425"/>
            <a:ext cx="8136904" cy="1470025"/>
          </a:xfrm>
        </p:spPr>
        <p:txBody>
          <a:bodyPr>
            <a:normAutofit/>
          </a:bodyPr>
          <a:lstStyle/>
          <a:p>
            <a:r>
              <a:rPr lang="tr-TR" b="1" dirty="0" smtClean="0">
                <a:effectLst>
                  <a:outerShdw blurRad="38100" dist="38100" dir="2700000" algn="tl">
                    <a:srgbClr val="000000">
                      <a:alpha val="43137"/>
                    </a:srgbClr>
                  </a:outerShdw>
                </a:effectLst>
              </a:rPr>
              <a:t>ÇOCUK GELİŞİMİNDE </a:t>
            </a:r>
            <a:br>
              <a:rPr lang="tr-TR" b="1" dirty="0" smtClean="0">
                <a:effectLst>
                  <a:outerShdw blurRad="38100" dist="38100" dir="2700000" algn="tl">
                    <a:srgbClr val="000000">
                      <a:alpha val="43137"/>
                    </a:srgbClr>
                  </a:outerShdw>
                </a:effectLst>
              </a:rPr>
            </a:br>
            <a:r>
              <a:rPr lang="tr-TR" b="1" dirty="0" smtClean="0">
                <a:effectLst>
                  <a:outerShdw blurRad="38100" dist="38100" dir="2700000" algn="tl">
                    <a:srgbClr val="000000">
                      <a:alpha val="43137"/>
                    </a:srgbClr>
                  </a:outerShdw>
                </a:effectLst>
              </a:rPr>
              <a:t>BİLİMİN ETKİLERİ</a:t>
            </a:r>
            <a:endParaRPr lang="tr-TR" b="1" dirty="0">
              <a:effectLst>
                <a:outerShdw blurRad="38100" dist="38100" dir="2700000" algn="tl">
                  <a:srgbClr val="000000">
                    <a:alpha val="43137"/>
                  </a:srgbClr>
                </a:outerShdw>
              </a:effectLst>
            </a:endParaRPr>
          </a:p>
        </p:txBody>
      </p:sp>
      <p:sp>
        <p:nvSpPr>
          <p:cNvPr id="3" name="2 Alt Başlık"/>
          <p:cNvSpPr>
            <a:spLocks noGrp="1"/>
          </p:cNvSpPr>
          <p:nvPr>
            <p:ph type="subTitle" idx="1"/>
          </p:nvPr>
        </p:nvSpPr>
        <p:spPr/>
        <p:txBody>
          <a:bodyPr/>
          <a:lstStyle/>
          <a:p>
            <a:r>
              <a:rPr lang="tr-TR" dirty="0" smtClean="0"/>
              <a:t>Prof. Dr. Neriman ARAL</a:t>
            </a:r>
          </a:p>
          <a:p>
            <a:r>
              <a:rPr lang="tr-TR" dirty="0" smtClean="0"/>
              <a:t>Sağlık Bilimleri Fakültesi</a:t>
            </a:r>
          </a:p>
          <a:p>
            <a:r>
              <a:rPr lang="tr-TR" dirty="0" smtClean="0"/>
              <a:t>Çocuk Gelişimi Bölümü</a:t>
            </a:r>
            <a:endParaRPr lang="tr-TR" dirty="0"/>
          </a:p>
        </p:txBody>
      </p:sp>
      <p:pic>
        <p:nvPicPr>
          <p:cNvPr id="4" name="Picture 5" descr="Ankara Üniversitesi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23528" y="188640"/>
            <a:ext cx="1296144" cy="1268760"/>
          </a:xfrm>
          <a:prstGeom prst="rect">
            <a:avLst/>
          </a:prstGeom>
          <a:noFill/>
          <a:ln w="9525">
            <a:noFill/>
            <a:miter lim="800000"/>
            <a:headEnd/>
            <a:tailEnd/>
          </a:ln>
        </p:spPr>
      </p:pic>
      <p:sp>
        <p:nvSpPr>
          <p:cNvPr id="1028" name="AutoShape 4" descr="ankara üniversitesi sağlık bilimleri fakültesi logo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030" name="AutoShape 6" descr="ankara üniversitesi sağlık bilimleri fakültesi logo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032" name="AutoShape 8" descr="ankara üniversitesi sağlık bilimleri fakültesi logo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9" name="8 Resim" descr="indir.jpg"/>
          <p:cNvPicPr>
            <a:picLocks noChangeAspect="1"/>
          </p:cNvPicPr>
          <p:nvPr/>
        </p:nvPicPr>
        <p:blipFill>
          <a:blip r:embed="rId4" cstate="print"/>
          <a:stretch>
            <a:fillRect/>
          </a:stretch>
        </p:blipFill>
        <p:spPr>
          <a:xfrm>
            <a:off x="6228184" y="0"/>
            <a:ext cx="2915816" cy="1484784"/>
          </a:xfrm>
          <a:prstGeom prst="rect">
            <a:avLst/>
          </a:prstGeom>
        </p:spPr>
      </p:pic>
      <p:sp>
        <p:nvSpPr>
          <p:cNvPr id="1034" name="AutoShape 10" descr="ankara üniversitesi sağlık bilimleri fakültesi logo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effectLst>
                  <a:outerShdw blurRad="38100" dist="38100" dir="2700000" algn="tl">
                    <a:srgbClr val="000000">
                      <a:alpha val="43137"/>
                    </a:srgbClr>
                  </a:outerShdw>
                </a:effectLst>
              </a:rPr>
              <a:t>BİLİMİN ETKİLERİ</a:t>
            </a:r>
            <a:endParaRPr lang="tr-TR" dirty="0"/>
          </a:p>
        </p:txBody>
      </p:sp>
      <p:sp>
        <p:nvSpPr>
          <p:cNvPr id="3" name="2 İçerik Yer Tutucusu"/>
          <p:cNvSpPr>
            <a:spLocks noGrp="1"/>
          </p:cNvSpPr>
          <p:nvPr>
            <p:ph idx="1"/>
          </p:nvPr>
        </p:nvSpPr>
        <p:spPr/>
        <p:txBody>
          <a:bodyPr>
            <a:normAutofit/>
          </a:bodyPr>
          <a:lstStyle/>
          <a:p>
            <a:r>
              <a:rPr lang="tr-TR" dirty="0" smtClean="0"/>
              <a:t>Doğdukları andan itibaren dünyayı anlamak için gözlemler yapan, sorular soran ve bu sorularına yanıtlar bulmak için araştırmalar yapan çocuklar dünya, çevre, uzay, bitkiler, hayvanlar, toprak ve su ile ilgili birçok bilgiye ulaşmak isterler (Ceylan vd., 2015). </a:t>
            </a:r>
          </a:p>
        </p:txBody>
      </p:sp>
      <p:sp>
        <p:nvSpPr>
          <p:cNvPr id="4" name="3 Altbilgi Yer Tutucusu"/>
          <p:cNvSpPr>
            <a:spLocks noGrp="1"/>
          </p:cNvSpPr>
          <p:nvPr>
            <p:ph type="ftr" sz="quarter" idx="11"/>
          </p:nvPr>
        </p:nvSpPr>
        <p:spPr>
          <a:xfrm>
            <a:off x="3124200" y="6309320"/>
            <a:ext cx="3320008" cy="412155"/>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10</a:t>
            </a:fld>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Bu dönemde çocuklara meraklarını gidermede bilim kadar önemli diğer bir kavram ise onlara  rehberlik edecek olan aileler ve eğitimcilerdir.</a:t>
            </a:r>
          </a:p>
          <a:p>
            <a:endParaRPr lang="tr-TR" dirty="0" smtClean="0"/>
          </a:p>
          <a:p>
            <a:r>
              <a:rPr lang="tr-TR" dirty="0" smtClean="0"/>
              <a:t>Çocuklara rehberlik edecek aile ve eğitimcilere büyük sorumluluklar düşmektedir.</a:t>
            </a:r>
            <a:endParaRPr lang="tr-TR" dirty="0"/>
          </a:p>
        </p:txBody>
      </p:sp>
      <p:sp>
        <p:nvSpPr>
          <p:cNvPr id="4" name="3 Altbilgi Yer Tutucusu"/>
          <p:cNvSpPr>
            <a:spLocks noGrp="1"/>
          </p:cNvSpPr>
          <p:nvPr>
            <p:ph type="ftr" sz="quarter" idx="11"/>
          </p:nvPr>
        </p:nvSpPr>
        <p:spPr>
          <a:xfrm>
            <a:off x="3124200" y="6381328"/>
            <a:ext cx="3320008" cy="340147"/>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11</a:t>
            </a:fld>
            <a:endParaRPr lang="tr-TR"/>
          </a:p>
        </p:txBody>
      </p:sp>
      <p:sp>
        <p:nvSpPr>
          <p:cNvPr id="6" name="1 Başlık"/>
          <p:cNvSpPr>
            <a:spLocks noGrp="1"/>
          </p:cNvSpPr>
          <p:nvPr>
            <p:ph type="title"/>
          </p:nvPr>
        </p:nvSpPr>
        <p:spPr/>
        <p:txBody>
          <a:bodyPr/>
          <a:lstStyle/>
          <a:p>
            <a:r>
              <a:rPr lang="tr-TR" b="1" dirty="0" smtClean="0">
                <a:solidFill>
                  <a:schemeClr val="accent2">
                    <a:lumMod val="75000"/>
                  </a:schemeClr>
                </a:solidFill>
                <a:effectLst>
                  <a:outerShdw blurRad="38100" dist="38100" dir="2700000" algn="tl">
                    <a:srgbClr val="000000">
                      <a:alpha val="43137"/>
                    </a:srgbClr>
                  </a:outerShdw>
                </a:effectLst>
              </a:rPr>
              <a:t>BİLİMİN ETKİLERİ</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dirty="0" err="1" smtClean="0"/>
              <a:t>Piaget</a:t>
            </a:r>
            <a:r>
              <a:rPr lang="tr-TR" dirty="0" smtClean="0"/>
              <a:t>, çocukluk döneminde edinilen kavramları “kendiliğinden gelişen kavramlar” ve “kendiliğinden gelişmeyen kavramlar” olarak sınıflandırmaktadır (Ayvacı ve Yurt, 2016).</a:t>
            </a:r>
            <a:endParaRPr lang="tr-TR" dirty="0"/>
          </a:p>
        </p:txBody>
      </p:sp>
      <p:sp>
        <p:nvSpPr>
          <p:cNvPr id="4" name="3 Altbilgi Yer Tutucusu"/>
          <p:cNvSpPr>
            <a:spLocks noGrp="1"/>
          </p:cNvSpPr>
          <p:nvPr>
            <p:ph type="ftr" sz="quarter" idx="11"/>
          </p:nvPr>
        </p:nvSpPr>
        <p:spPr>
          <a:xfrm>
            <a:off x="3124200" y="6381328"/>
            <a:ext cx="3248000" cy="340147"/>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12</a:t>
            </a:fld>
            <a:endParaRPr lang="tr-TR"/>
          </a:p>
        </p:txBody>
      </p:sp>
      <p:sp>
        <p:nvSpPr>
          <p:cNvPr id="6" name="1 Başlık"/>
          <p:cNvSpPr>
            <a:spLocks noGrp="1"/>
          </p:cNvSpPr>
          <p:nvPr>
            <p:ph type="title"/>
          </p:nvPr>
        </p:nvSpPr>
        <p:spPr/>
        <p:txBody>
          <a:bodyPr/>
          <a:lstStyle/>
          <a:p>
            <a:r>
              <a:rPr lang="tr-TR" b="1" dirty="0" smtClean="0">
                <a:solidFill>
                  <a:schemeClr val="accent2">
                    <a:lumMod val="75000"/>
                  </a:schemeClr>
                </a:solidFill>
                <a:effectLst>
                  <a:outerShdw blurRad="38100" dist="38100" dir="2700000" algn="tl">
                    <a:srgbClr val="000000">
                      <a:alpha val="43137"/>
                    </a:srgbClr>
                  </a:outerShdw>
                </a:effectLst>
              </a:rPr>
              <a:t>BİLİMİN ETKİLERİ</a:t>
            </a:r>
            <a:endParaRPr lang="tr-TR" dirty="0"/>
          </a:p>
        </p:txBody>
      </p:sp>
    </p:spTree>
    <p:extLst>
      <p:ext uri="{BB962C8B-B14F-4D97-AF65-F5344CB8AC3E}">
        <p14:creationId xmlns:p14="http://schemas.microsoft.com/office/powerpoint/2010/main" val="4179333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10000"/>
          </a:bodyPr>
          <a:lstStyle/>
          <a:p>
            <a:r>
              <a:rPr lang="tr-TR" dirty="0" smtClean="0"/>
              <a:t>Çocukların gelişim düzeylerine uygun olarak bilinçsiz bir biçimde, herhangi bir plan yapmadan ve eğitim görmeden geliştirdikleri kavramlar kendiliğinden gelişen kavramlar olarak ifade edilmektedir. </a:t>
            </a:r>
          </a:p>
          <a:p>
            <a:r>
              <a:rPr lang="tr-TR" dirty="0" smtClean="0"/>
              <a:t>Çocukların bir yetişkinin rehberliğinde, eğitim sürecinden geçirilmesi sonucunda geliştirmiş oldukları kavramlar ise kendiliğinden gelişmeyen kavramlar şeklinde tanımlanmaktadır (Ayvacı ve Yurt, 2016).</a:t>
            </a:r>
            <a:endParaRPr lang="tr-TR" dirty="0"/>
          </a:p>
        </p:txBody>
      </p:sp>
      <p:sp>
        <p:nvSpPr>
          <p:cNvPr id="4" name="3 Altbilgi Yer Tutucusu"/>
          <p:cNvSpPr>
            <a:spLocks noGrp="1"/>
          </p:cNvSpPr>
          <p:nvPr>
            <p:ph type="ftr" sz="quarter" idx="11"/>
          </p:nvPr>
        </p:nvSpPr>
        <p:spPr>
          <a:xfrm>
            <a:off x="3124200" y="6381328"/>
            <a:ext cx="3320008" cy="340147"/>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13</a:t>
            </a:fld>
            <a:endParaRPr lang="tr-TR"/>
          </a:p>
        </p:txBody>
      </p:sp>
      <p:sp>
        <p:nvSpPr>
          <p:cNvPr id="6" name="1 Başlık"/>
          <p:cNvSpPr>
            <a:spLocks noGrp="1"/>
          </p:cNvSpPr>
          <p:nvPr>
            <p:ph type="title"/>
          </p:nvPr>
        </p:nvSpPr>
        <p:spPr/>
        <p:txBody>
          <a:bodyPr/>
          <a:lstStyle/>
          <a:p>
            <a:r>
              <a:rPr lang="tr-TR" b="1" dirty="0" smtClean="0">
                <a:solidFill>
                  <a:schemeClr val="accent2">
                    <a:lumMod val="75000"/>
                  </a:schemeClr>
                </a:solidFill>
                <a:effectLst>
                  <a:outerShdw blurRad="38100" dist="38100" dir="2700000" algn="tl">
                    <a:srgbClr val="000000">
                      <a:alpha val="43137"/>
                    </a:srgbClr>
                  </a:outerShdw>
                </a:effectLst>
              </a:rPr>
              <a:t>BİLİMİN ETKİLERİ</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tr-TR" dirty="0" smtClean="0"/>
              <a:t>Çocukların kavram geliştirme süreçleri ile bilim insanlarının bilimsel araştırma yapma süreçleri arasında anlamlı bir biçimde benzerlik gözlenmektedir. </a:t>
            </a:r>
          </a:p>
          <a:p>
            <a:r>
              <a:rPr lang="tr-TR" dirty="0" smtClean="0"/>
              <a:t>Çocuklar varlıkları zihinlerinde anlamlandırırken günlük yaşamlarındaki deneyimlerinin yanı sıra kişisel keşiflerini de işe koşmaktadırlar ( </a:t>
            </a:r>
            <a:r>
              <a:rPr lang="tr-TR" dirty="0" err="1" smtClean="0"/>
              <a:t>akt</a:t>
            </a:r>
            <a:r>
              <a:rPr lang="tr-TR" dirty="0" smtClean="0"/>
              <a:t>. Ayvacı ve Yurt, 2016).</a:t>
            </a:r>
            <a:endParaRPr lang="tr-TR" dirty="0"/>
          </a:p>
        </p:txBody>
      </p:sp>
      <p:sp>
        <p:nvSpPr>
          <p:cNvPr id="4" name="3 Altbilgi Yer Tutucusu"/>
          <p:cNvSpPr>
            <a:spLocks noGrp="1"/>
          </p:cNvSpPr>
          <p:nvPr>
            <p:ph type="ftr" sz="quarter" idx="11"/>
          </p:nvPr>
        </p:nvSpPr>
        <p:spPr>
          <a:xfrm>
            <a:off x="3124200" y="6381328"/>
            <a:ext cx="3320008" cy="340147"/>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14</a:t>
            </a:fld>
            <a:endParaRPr lang="tr-TR"/>
          </a:p>
        </p:txBody>
      </p:sp>
      <p:sp>
        <p:nvSpPr>
          <p:cNvPr id="6" name="1 Başlık"/>
          <p:cNvSpPr>
            <a:spLocks noGrp="1"/>
          </p:cNvSpPr>
          <p:nvPr>
            <p:ph type="title"/>
          </p:nvPr>
        </p:nvSpPr>
        <p:spPr/>
        <p:txBody>
          <a:bodyPr/>
          <a:lstStyle/>
          <a:p>
            <a:r>
              <a:rPr lang="tr-TR" b="1" dirty="0" smtClean="0">
                <a:solidFill>
                  <a:schemeClr val="accent2">
                    <a:lumMod val="75000"/>
                  </a:schemeClr>
                </a:solidFill>
                <a:effectLst>
                  <a:outerShdw blurRad="38100" dist="38100" dir="2700000" algn="tl">
                    <a:srgbClr val="000000">
                      <a:alpha val="43137"/>
                    </a:srgbClr>
                  </a:outerShdw>
                </a:effectLst>
              </a:rPr>
              <a:t>BİLİMİN ETKİLERİ</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10000"/>
          </a:bodyPr>
          <a:lstStyle/>
          <a:p>
            <a:r>
              <a:rPr lang="tr-TR" dirty="0" smtClean="0"/>
              <a:t>Doğada yer alan varlıkları sınıflandırır, gruplandırır ve karşılaştırırlar. </a:t>
            </a:r>
          </a:p>
          <a:p>
            <a:r>
              <a:rPr lang="tr-TR" dirty="0" smtClean="0"/>
              <a:t>Böylece, bu varlıkların benzerlik ve farklılıklarını ifade edebilirler. </a:t>
            </a:r>
          </a:p>
          <a:p>
            <a:r>
              <a:rPr lang="tr-TR" dirty="0" smtClean="0"/>
              <a:t>Kavram geliştirme sürecinde bilim insanları gibi doğa olaylarına ilişkin tahminlerde bulunur ve sonuçlar çıkarırlar (Şahin, 2000). Bu sebeple çocuklar “doğuştan bilim insanları” olarak adlandırılmaktadır (</a:t>
            </a:r>
            <a:r>
              <a:rPr lang="tr-TR" dirty="0" err="1" smtClean="0"/>
              <a:t>Cook</a:t>
            </a:r>
            <a:r>
              <a:rPr lang="tr-TR" dirty="0" smtClean="0"/>
              <a:t> ve ark., 2011; </a:t>
            </a:r>
            <a:r>
              <a:rPr lang="tr-TR" dirty="0" err="1" smtClean="0"/>
              <a:t>Durbin</a:t>
            </a:r>
            <a:r>
              <a:rPr lang="tr-TR" dirty="0" smtClean="0"/>
              <a:t> vd., 2011).</a:t>
            </a:r>
            <a:endParaRPr lang="tr-TR" dirty="0"/>
          </a:p>
        </p:txBody>
      </p:sp>
      <p:sp>
        <p:nvSpPr>
          <p:cNvPr id="4" name="3 Altbilgi Yer Tutucusu"/>
          <p:cNvSpPr>
            <a:spLocks noGrp="1"/>
          </p:cNvSpPr>
          <p:nvPr>
            <p:ph type="ftr" sz="quarter" idx="11"/>
          </p:nvPr>
        </p:nvSpPr>
        <p:spPr>
          <a:xfrm>
            <a:off x="3124200" y="6309320"/>
            <a:ext cx="3392016" cy="412155"/>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15</a:t>
            </a:fld>
            <a:endParaRPr lang="tr-TR"/>
          </a:p>
        </p:txBody>
      </p:sp>
      <p:sp>
        <p:nvSpPr>
          <p:cNvPr id="6" name="1 Başlık"/>
          <p:cNvSpPr>
            <a:spLocks noGrp="1"/>
          </p:cNvSpPr>
          <p:nvPr>
            <p:ph type="title"/>
          </p:nvPr>
        </p:nvSpPr>
        <p:spPr/>
        <p:txBody>
          <a:bodyPr/>
          <a:lstStyle/>
          <a:p>
            <a:r>
              <a:rPr lang="tr-TR" b="1" dirty="0" smtClean="0">
                <a:solidFill>
                  <a:schemeClr val="accent2">
                    <a:lumMod val="75000"/>
                  </a:schemeClr>
                </a:solidFill>
                <a:effectLst>
                  <a:outerShdw blurRad="38100" dist="38100" dir="2700000" algn="tl">
                    <a:srgbClr val="000000">
                      <a:alpha val="43137"/>
                    </a:srgbClr>
                  </a:outerShdw>
                </a:effectLst>
              </a:rPr>
              <a:t>BİLİMİN ETKİLERİ</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Çocukların bilimle erken yaşlarda tanışması, sahip olmuş oldukları gelişim alanlarını desteklemesi ve gelişim alanlarına yeni yönler kazandırması açısından oldukça önemlidir (</a:t>
            </a:r>
            <a:r>
              <a:rPr lang="tr-TR" dirty="0" err="1" smtClean="0"/>
              <a:t>Eshach</a:t>
            </a:r>
            <a:r>
              <a:rPr lang="tr-TR" dirty="0" smtClean="0"/>
              <a:t> ve </a:t>
            </a:r>
            <a:r>
              <a:rPr lang="tr-TR" dirty="0" err="1" smtClean="0"/>
              <a:t>Fried</a:t>
            </a:r>
            <a:r>
              <a:rPr lang="tr-TR" dirty="0" smtClean="0"/>
              <a:t>, 2005; </a:t>
            </a:r>
            <a:r>
              <a:rPr lang="tr-TR" dirty="0" err="1" smtClean="0"/>
              <a:t>Saçkes</a:t>
            </a:r>
            <a:r>
              <a:rPr lang="tr-TR" dirty="0" smtClean="0"/>
              <a:t> vd., 2011).</a:t>
            </a:r>
            <a:endParaRPr lang="tr-TR" dirty="0"/>
          </a:p>
        </p:txBody>
      </p:sp>
      <p:sp>
        <p:nvSpPr>
          <p:cNvPr id="4" name="3 Altbilgi Yer Tutucusu"/>
          <p:cNvSpPr>
            <a:spLocks noGrp="1"/>
          </p:cNvSpPr>
          <p:nvPr>
            <p:ph type="ftr" sz="quarter" idx="11"/>
          </p:nvPr>
        </p:nvSpPr>
        <p:spPr>
          <a:xfrm>
            <a:off x="3124200" y="6381328"/>
            <a:ext cx="3392016" cy="340147"/>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16</a:t>
            </a:fld>
            <a:endParaRPr lang="tr-TR"/>
          </a:p>
        </p:txBody>
      </p:sp>
      <p:sp>
        <p:nvSpPr>
          <p:cNvPr id="6" name="1 Başlık"/>
          <p:cNvSpPr>
            <a:spLocks noGrp="1"/>
          </p:cNvSpPr>
          <p:nvPr>
            <p:ph type="title"/>
          </p:nvPr>
        </p:nvSpPr>
        <p:spPr/>
        <p:txBody>
          <a:bodyPr/>
          <a:lstStyle/>
          <a:p>
            <a:r>
              <a:rPr lang="tr-TR" b="1" dirty="0" smtClean="0">
                <a:solidFill>
                  <a:schemeClr val="accent2">
                    <a:lumMod val="75000"/>
                  </a:schemeClr>
                </a:solidFill>
                <a:effectLst>
                  <a:outerShdw blurRad="38100" dist="38100" dir="2700000" algn="tl">
                    <a:srgbClr val="000000">
                      <a:alpha val="43137"/>
                    </a:srgbClr>
                  </a:outerShdw>
                </a:effectLst>
              </a:rPr>
              <a:t>BİLİMİN ETKİLERİ</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9170" name="Rectangle 2"/>
          <p:cNvSpPr>
            <a:spLocks noGrp="1" noChangeArrowheads="1"/>
          </p:cNvSpPr>
          <p:nvPr>
            <p:ph type="title"/>
          </p:nvPr>
        </p:nvSpPr>
        <p:spPr/>
        <p:txBody>
          <a:bodyPr/>
          <a:lstStyle/>
          <a:p>
            <a:r>
              <a:rPr lang="tr-TR" sz="3200" b="1" dirty="0" smtClean="0">
                <a:solidFill>
                  <a:schemeClr val="accent2"/>
                </a:solidFill>
                <a:latin typeface="Arial"/>
                <a:cs typeface="Arial"/>
              </a:rPr>
              <a:t>BİLİM EĞİTİMİNİN </a:t>
            </a:r>
            <a:r>
              <a:rPr lang="tr-TR" sz="3200" b="1" dirty="0">
                <a:solidFill>
                  <a:schemeClr val="accent2"/>
                </a:solidFill>
                <a:latin typeface="Arial"/>
                <a:cs typeface="Arial"/>
              </a:rPr>
              <a:t>ÇOCUK ÜZERİNDEKİ ETKİLERİ</a:t>
            </a:r>
          </a:p>
        </p:txBody>
      </p:sp>
      <p:sp>
        <p:nvSpPr>
          <p:cNvPr id="519171" name="Rectangle 3"/>
          <p:cNvSpPr>
            <a:spLocks noGrp="1" noChangeArrowheads="1"/>
          </p:cNvSpPr>
          <p:nvPr>
            <p:ph type="body" sz="half" idx="2"/>
          </p:nvPr>
        </p:nvSpPr>
        <p:spPr>
          <a:xfrm>
            <a:off x="827584" y="1981200"/>
            <a:ext cx="7859216" cy="4530725"/>
          </a:xfrm>
        </p:spPr>
        <p:txBody>
          <a:bodyPr/>
          <a:lstStyle/>
          <a:p>
            <a:r>
              <a:rPr lang="tr-TR" sz="2800" dirty="0" smtClean="0">
                <a:latin typeface="Arial"/>
                <a:cs typeface="Arial"/>
              </a:rPr>
              <a:t>Bilim eğitimi çocukların </a:t>
            </a:r>
            <a:r>
              <a:rPr lang="tr-TR" sz="2800" dirty="0">
                <a:latin typeface="Arial"/>
                <a:cs typeface="Arial"/>
              </a:rPr>
              <a:t>ilgi ve ihtiyaçlarını ortaya koymalarında ve çocukların kavram gelişimlerinin artmasında önemli rol oynamaktadır. </a:t>
            </a:r>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 Çocuk ve Bilim </a:t>
            </a:r>
            <a:endParaRPr lang="tr-TR" dirty="0"/>
          </a:p>
        </p:txBody>
      </p:sp>
      <p:sp>
        <p:nvSpPr>
          <p:cNvPr id="2" name="Slayt Numarası Yer Tutucusu 1"/>
          <p:cNvSpPr>
            <a:spLocks noGrp="1"/>
          </p:cNvSpPr>
          <p:nvPr>
            <p:ph type="sldNum" sz="quarter" idx="12"/>
          </p:nvPr>
        </p:nvSpPr>
        <p:spPr/>
        <p:txBody>
          <a:bodyPr/>
          <a:lstStyle/>
          <a:p>
            <a:fld id="{F2240A57-004D-4636-A88B-CC196BE321F0}" type="slidenum">
              <a:rPr lang="tr-TR" smtClean="0"/>
              <a:pPr/>
              <a:t>17</a:t>
            </a:fld>
            <a:endParaRPr lang="tr-TR"/>
          </a:p>
        </p:txBody>
      </p:sp>
    </p:spTree>
    <p:extLst>
      <p:ext uri="{BB962C8B-B14F-4D97-AF65-F5344CB8AC3E}">
        <p14:creationId xmlns:p14="http://schemas.microsoft.com/office/powerpoint/2010/main" val="796882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62" name="Rectangle 2"/>
          <p:cNvSpPr>
            <a:spLocks noGrp="1" noChangeArrowheads="1"/>
          </p:cNvSpPr>
          <p:nvPr>
            <p:ph type="title"/>
          </p:nvPr>
        </p:nvSpPr>
        <p:spPr>
          <a:xfrm>
            <a:off x="395288" y="188913"/>
            <a:ext cx="8426450" cy="1152525"/>
          </a:xfrm>
        </p:spPr>
        <p:txBody>
          <a:bodyPr/>
          <a:lstStyle/>
          <a:p>
            <a:r>
              <a:rPr lang="tr-TR" sz="2800" b="1" dirty="0" smtClean="0">
                <a:solidFill>
                  <a:srgbClr val="66FF66"/>
                </a:solidFill>
                <a:latin typeface="Cooper Black" pitchFamily="18" charset="0"/>
              </a:rPr>
              <a:t>BİLİM EĞİTİMİNİN ÇOCUK ÜZERİNDEKİ ETKİLERİ</a:t>
            </a:r>
            <a:endParaRPr lang="tr-TR" sz="2800" b="1" dirty="0">
              <a:solidFill>
                <a:srgbClr val="66FF66"/>
              </a:solidFill>
              <a:latin typeface="Cooper Black" pitchFamily="18" charset="0"/>
            </a:endParaRPr>
          </a:p>
        </p:txBody>
      </p:sp>
      <p:sp>
        <p:nvSpPr>
          <p:cNvPr id="501763" name="AutoShape 3"/>
          <p:cNvSpPr>
            <a:spLocks noChangeArrowheads="1"/>
          </p:cNvSpPr>
          <p:nvPr/>
        </p:nvSpPr>
        <p:spPr bwMode="auto">
          <a:xfrm>
            <a:off x="250825" y="1143000"/>
            <a:ext cx="3559175" cy="2133600"/>
          </a:xfrm>
          <a:prstGeom prst="horizontalScroll">
            <a:avLst>
              <a:gd name="adj" fmla="val 12500"/>
            </a:avLst>
          </a:prstGeom>
          <a:solidFill>
            <a:srgbClr val="CCFFFF"/>
          </a:solidFill>
          <a:ln w="9525">
            <a:solidFill>
              <a:schemeClr val="tx1"/>
            </a:solidFill>
            <a:round/>
            <a:headEnd/>
            <a:tailEnd/>
          </a:ln>
          <a:effectLst/>
        </p:spPr>
        <p:txBody>
          <a:bodyPr wrap="none" anchor="ctr"/>
          <a:lstStyle/>
          <a:p>
            <a:pPr algn="ctr"/>
            <a:r>
              <a:rPr lang="tr-TR" sz="2400" b="1">
                <a:solidFill>
                  <a:srgbClr val="000A48"/>
                </a:solidFill>
                <a:effectLst>
                  <a:outerShdw blurRad="38100" dist="38100" dir="2700000" algn="tl">
                    <a:srgbClr val="000000"/>
                  </a:outerShdw>
                </a:effectLst>
              </a:rPr>
              <a:t>Bilimsel </a:t>
            </a:r>
          </a:p>
          <a:p>
            <a:pPr algn="ctr"/>
            <a:r>
              <a:rPr lang="tr-TR" sz="2400" b="1">
                <a:solidFill>
                  <a:srgbClr val="000A48"/>
                </a:solidFill>
                <a:effectLst>
                  <a:outerShdw blurRad="38100" dist="38100" dir="2700000" algn="tl">
                    <a:srgbClr val="000000"/>
                  </a:outerShdw>
                </a:effectLst>
              </a:rPr>
              <a:t>düşünmelerini,</a:t>
            </a:r>
            <a:r>
              <a:rPr lang="tr-TR" sz="2400">
                <a:solidFill>
                  <a:srgbClr val="000A48"/>
                </a:solidFill>
              </a:rPr>
              <a:t> </a:t>
            </a:r>
          </a:p>
        </p:txBody>
      </p:sp>
      <p:sp>
        <p:nvSpPr>
          <p:cNvPr id="501764" name="AutoShape 4"/>
          <p:cNvSpPr>
            <a:spLocks noChangeArrowheads="1"/>
          </p:cNvSpPr>
          <p:nvPr/>
        </p:nvSpPr>
        <p:spPr bwMode="auto">
          <a:xfrm>
            <a:off x="4067944" y="4797152"/>
            <a:ext cx="4724400" cy="1572344"/>
          </a:xfrm>
          <a:prstGeom prst="horizontalScroll">
            <a:avLst>
              <a:gd name="adj" fmla="val 12500"/>
            </a:avLst>
          </a:prstGeom>
          <a:solidFill>
            <a:srgbClr val="CCFFFF"/>
          </a:solidFill>
          <a:ln w="9525">
            <a:solidFill>
              <a:schemeClr val="tx1"/>
            </a:solidFill>
            <a:round/>
            <a:headEnd/>
            <a:tailEnd/>
          </a:ln>
          <a:effectLst/>
        </p:spPr>
        <p:txBody>
          <a:bodyPr wrap="none" anchor="ctr"/>
          <a:lstStyle/>
          <a:p>
            <a:pPr algn="ctr"/>
            <a:r>
              <a:rPr lang="tr-TR" sz="2000" b="1" dirty="0">
                <a:solidFill>
                  <a:srgbClr val="000A48"/>
                </a:solidFill>
                <a:effectLst>
                  <a:outerShdw blurRad="38100" dist="38100" dir="2700000" algn="tl">
                    <a:srgbClr val="000000"/>
                  </a:outerShdw>
                </a:effectLst>
              </a:rPr>
              <a:t>Gözlem ve deney </a:t>
            </a:r>
          </a:p>
          <a:p>
            <a:pPr algn="ctr"/>
            <a:r>
              <a:rPr lang="tr-TR" sz="2000" b="1" dirty="0">
                <a:solidFill>
                  <a:srgbClr val="000A48"/>
                </a:solidFill>
                <a:effectLst>
                  <a:outerShdw blurRad="38100" dist="38100" dir="2700000" algn="tl">
                    <a:srgbClr val="000000"/>
                  </a:outerShdw>
                </a:effectLst>
              </a:rPr>
              <a:t>yeteneklerini geliştirmelerini,</a:t>
            </a:r>
          </a:p>
        </p:txBody>
      </p:sp>
      <p:sp>
        <p:nvSpPr>
          <p:cNvPr id="501765" name="AutoShape 5"/>
          <p:cNvSpPr>
            <a:spLocks noChangeArrowheads="1"/>
          </p:cNvSpPr>
          <p:nvPr/>
        </p:nvSpPr>
        <p:spPr bwMode="auto">
          <a:xfrm>
            <a:off x="2667000" y="2971800"/>
            <a:ext cx="3962400" cy="1897360"/>
          </a:xfrm>
          <a:prstGeom prst="horizontalScroll">
            <a:avLst>
              <a:gd name="adj" fmla="val 12500"/>
            </a:avLst>
          </a:prstGeom>
          <a:solidFill>
            <a:srgbClr val="CCFFFF"/>
          </a:solidFill>
          <a:ln w="9525">
            <a:solidFill>
              <a:schemeClr val="tx1"/>
            </a:solidFill>
            <a:round/>
            <a:headEnd/>
            <a:tailEnd/>
          </a:ln>
          <a:effectLst/>
        </p:spPr>
        <p:txBody>
          <a:bodyPr wrap="none" anchor="ctr"/>
          <a:lstStyle/>
          <a:p>
            <a:pPr algn="ctr">
              <a:spcBef>
                <a:spcPct val="20000"/>
              </a:spcBef>
              <a:buClr>
                <a:schemeClr val="tx2"/>
              </a:buClr>
              <a:buSzPct val="115000"/>
              <a:buFont typeface="Wingdings" pitchFamily="2" charset="2"/>
              <a:buNone/>
            </a:pPr>
            <a:r>
              <a:rPr lang="tr-TR" sz="2400" b="1">
                <a:solidFill>
                  <a:srgbClr val="000A48"/>
                </a:solidFill>
              </a:rPr>
              <a:t>Yaparak, yaşayarak </a:t>
            </a:r>
          </a:p>
          <a:p>
            <a:pPr algn="ctr">
              <a:spcBef>
                <a:spcPct val="20000"/>
              </a:spcBef>
              <a:buClr>
                <a:schemeClr val="tx2"/>
              </a:buClr>
              <a:buSzPct val="115000"/>
              <a:buFont typeface="Wingdings" pitchFamily="2" charset="2"/>
              <a:buNone/>
            </a:pPr>
            <a:r>
              <a:rPr lang="tr-TR" sz="2400" b="1">
                <a:solidFill>
                  <a:srgbClr val="000A48"/>
                </a:solidFill>
              </a:rPr>
              <a:t>öğrenmelerini,</a:t>
            </a:r>
          </a:p>
        </p:txBody>
      </p:sp>
      <p:sp>
        <p:nvSpPr>
          <p:cNvPr id="501766" name="AutoShape 6"/>
          <p:cNvSpPr>
            <a:spLocks noChangeArrowheads="1"/>
          </p:cNvSpPr>
          <p:nvPr/>
        </p:nvSpPr>
        <p:spPr bwMode="auto">
          <a:xfrm rot="-3044045">
            <a:off x="1145381" y="3502819"/>
            <a:ext cx="530225" cy="1144588"/>
          </a:xfrm>
          <a:prstGeom prst="curvedRightArrow">
            <a:avLst>
              <a:gd name="adj1" fmla="val 43174"/>
              <a:gd name="adj2" fmla="val 86347"/>
              <a:gd name="adj3" fmla="val 33333"/>
            </a:avLst>
          </a:prstGeom>
          <a:solidFill>
            <a:srgbClr val="FF99CC"/>
          </a:solidFill>
          <a:ln w="9525">
            <a:solidFill>
              <a:schemeClr val="tx1"/>
            </a:solidFill>
            <a:miter lim="800000"/>
            <a:headEnd/>
            <a:tailEnd/>
          </a:ln>
          <a:effectLst/>
        </p:spPr>
        <p:txBody>
          <a:bodyPr wrap="none" anchor="ctr"/>
          <a:lstStyle/>
          <a:p>
            <a:endParaRPr lang="tr-TR"/>
          </a:p>
        </p:txBody>
      </p:sp>
      <p:sp>
        <p:nvSpPr>
          <p:cNvPr id="501767" name="AutoShape 7"/>
          <p:cNvSpPr>
            <a:spLocks noChangeArrowheads="1"/>
          </p:cNvSpPr>
          <p:nvPr/>
        </p:nvSpPr>
        <p:spPr bwMode="auto">
          <a:xfrm rot="-3044045">
            <a:off x="3117562" y="4864337"/>
            <a:ext cx="530225" cy="1144588"/>
          </a:xfrm>
          <a:prstGeom prst="curvedRightArrow">
            <a:avLst>
              <a:gd name="adj1" fmla="val 43174"/>
              <a:gd name="adj2" fmla="val 86347"/>
              <a:gd name="adj3" fmla="val 33333"/>
            </a:avLst>
          </a:prstGeom>
          <a:solidFill>
            <a:srgbClr val="FF99CC"/>
          </a:solidFill>
          <a:ln w="9525">
            <a:solidFill>
              <a:schemeClr val="tx1"/>
            </a:solidFill>
            <a:miter lim="800000"/>
            <a:headEnd/>
            <a:tailEnd/>
          </a:ln>
          <a:effectLst/>
        </p:spPr>
        <p:txBody>
          <a:bodyPr wrap="none" anchor="ctr"/>
          <a:lstStyle/>
          <a:p>
            <a:endParaRPr lang="tr-TR"/>
          </a:p>
        </p:txBody>
      </p:sp>
      <p:sp>
        <p:nvSpPr>
          <p:cNvPr id="8" name="3 Altbilgi Yer Tutucusu"/>
          <p:cNvSpPr>
            <a:spLocks noGrp="1"/>
          </p:cNvSpPr>
          <p:nvPr>
            <p:ph type="ftr" sz="quarter" idx="11"/>
          </p:nvPr>
        </p:nvSpPr>
        <p:spPr>
          <a:xfrm>
            <a:off x="3124200" y="6381328"/>
            <a:ext cx="3464024" cy="340147"/>
          </a:xfrm>
        </p:spPr>
        <p:txBody>
          <a:bodyPr/>
          <a:lstStyle/>
          <a:p>
            <a:r>
              <a:rPr lang="tr-TR" smtClean="0"/>
              <a:t>Prof. Dr. Neriman ARAL- Çocuk ve Bilim </a:t>
            </a:r>
            <a:endParaRPr lang="tr-TR" dirty="0"/>
          </a:p>
        </p:txBody>
      </p:sp>
      <p:sp>
        <p:nvSpPr>
          <p:cNvPr id="2" name="Slayt Numarası Yer Tutucusu 1"/>
          <p:cNvSpPr>
            <a:spLocks noGrp="1"/>
          </p:cNvSpPr>
          <p:nvPr>
            <p:ph type="sldNum" sz="quarter" idx="12"/>
          </p:nvPr>
        </p:nvSpPr>
        <p:spPr/>
        <p:txBody>
          <a:bodyPr/>
          <a:lstStyle/>
          <a:p>
            <a:fld id="{255D2614-4341-468E-9500-5EE93594DE60}" type="slidenum">
              <a:rPr lang="tr-TR" smtClean="0"/>
              <a:pPr/>
              <a:t>18</a:t>
            </a:fld>
            <a:endParaRPr lang="tr-TR"/>
          </a:p>
        </p:txBody>
      </p:sp>
    </p:spTree>
    <p:extLst>
      <p:ext uri="{BB962C8B-B14F-4D97-AF65-F5344CB8AC3E}">
        <p14:creationId xmlns:p14="http://schemas.microsoft.com/office/powerpoint/2010/main" val="26792262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3810" name="Rectangle 2"/>
          <p:cNvSpPr>
            <a:spLocks noGrp="1" noChangeArrowheads="1"/>
          </p:cNvSpPr>
          <p:nvPr>
            <p:ph type="title"/>
          </p:nvPr>
        </p:nvSpPr>
        <p:spPr>
          <a:xfrm>
            <a:off x="395288" y="188913"/>
            <a:ext cx="8426450" cy="1152525"/>
          </a:xfrm>
        </p:spPr>
        <p:txBody>
          <a:bodyPr/>
          <a:lstStyle/>
          <a:p>
            <a:r>
              <a:rPr lang="tr-TR" sz="3200" b="1" dirty="0" smtClean="0">
                <a:solidFill>
                  <a:srgbClr val="66FF66"/>
                </a:solidFill>
                <a:latin typeface="Cooper Black" pitchFamily="18" charset="0"/>
              </a:rPr>
              <a:t>BİLİM EĞİTİMİNİN ÇOCUK ÜZERİNDEKİ ETKİLERİ</a:t>
            </a:r>
            <a:endParaRPr lang="tr-TR" sz="3200" b="1" dirty="0">
              <a:solidFill>
                <a:srgbClr val="FF33CC"/>
              </a:solidFill>
              <a:latin typeface="Cooper Black" pitchFamily="18" charset="0"/>
            </a:endParaRPr>
          </a:p>
        </p:txBody>
      </p:sp>
      <p:sp>
        <p:nvSpPr>
          <p:cNvPr id="503811" name="AutoShape 3"/>
          <p:cNvSpPr>
            <a:spLocks noChangeArrowheads="1"/>
          </p:cNvSpPr>
          <p:nvPr/>
        </p:nvSpPr>
        <p:spPr bwMode="auto">
          <a:xfrm>
            <a:off x="152400" y="1143000"/>
            <a:ext cx="3886200" cy="1709936"/>
          </a:xfrm>
          <a:prstGeom prst="horizontalScroll">
            <a:avLst>
              <a:gd name="adj" fmla="val 12500"/>
            </a:avLst>
          </a:prstGeom>
          <a:solidFill>
            <a:schemeClr val="hlink"/>
          </a:solidFill>
          <a:ln w="9525">
            <a:solidFill>
              <a:schemeClr val="tx1"/>
            </a:solidFill>
            <a:round/>
            <a:headEnd/>
            <a:tailEnd/>
          </a:ln>
          <a:effectLst/>
        </p:spPr>
        <p:txBody>
          <a:bodyPr wrap="none" anchor="ctr"/>
          <a:lstStyle/>
          <a:p>
            <a:pPr algn="ctr"/>
            <a:r>
              <a:rPr lang="tr-TR" sz="2400" b="1" dirty="0">
                <a:solidFill>
                  <a:schemeClr val="bg1"/>
                </a:solidFill>
                <a:effectLst>
                  <a:outerShdw blurRad="38100" dist="38100" dir="2700000" algn="tl">
                    <a:srgbClr val="000000"/>
                  </a:outerShdw>
                </a:effectLst>
              </a:rPr>
              <a:t>Çevrelerine karşı </a:t>
            </a:r>
          </a:p>
          <a:p>
            <a:pPr algn="ctr"/>
            <a:r>
              <a:rPr lang="tr-TR" sz="2400" b="1" dirty="0">
                <a:solidFill>
                  <a:schemeClr val="bg1"/>
                </a:solidFill>
                <a:effectLst>
                  <a:outerShdw blurRad="38100" dist="38100" dir="2700000" algn="tl">
                    <a:srgbClr val="000000"/>
                  </a:outerShdw>
                </a:effectLst>
              </a:rPr>
              <a:t>duyarlı olmalarını,</a:t>
            </a:r>
            <a:r>
              <a:rPr lang="tr-TR" sz="2000" b="1" dirty="0">
                <a:solidFill>
                  <a:schemeClr val="bg1"/>
                </a:solidFill>
                <a:effectLst>
                  <a:outerShdw blurRad="38100" dist="38100" dir="2700000" algn="tl">
                    <a:srgbClr val="000000"/>
                  </a:outerShdw>
                </a:effectLst>
              </a:rPr>
              <a:t> </a:t>
            </a:r>
            <a:endParaRPr lang="tr-TR" sz="2000" dirty="0">
              <a:solidFill>
                <a:schemeClr val="bg1"/>
              </a:solidFill>
            </a:endParaRPr>
          </a:p>
        </p:txBody>
      </p:sp>
      <p:sp>
        <p:nvSpPr>
          <p:cNvPr id="503812" name="AutoShape 4"/>
          <p:cNvSpPr>
            <a:spLocks noChangeArrowheads="1"/>
          </p:cNvSpPr>
          <p:nvPr/>
        </p:nvSpPr>
        <p:spPr bwMode="auto">
          <a:xfrm>
            <a:off x="3707904" y="4437112"/>
            <a:ext cx="4800600" cy="1905000"/>
          </a:xfrm>
          <a:prstGeom prst="horizontalScroll">
            <a:avLst>
              <a:gd name="adj" fmla="val 12500"/>
            </a:avLst>
          </a:prstGeom>
          <a:solidFill>
            <a:schemeClr val="hlink"/>
          </a:solidFill>
          <a:ln w="9525">
            <a:solidFill>
              <a:schemeClr val="tx1"/>
            </a:solidFill>
            <a:round/>
            <a:headEnd/>
            <a:tailEnd/>
          </a:ln>
          <a:effectLst/>
        </p:spPr>
        <p:txBody>
          <a:bodyPr wrap="none" anchor="ctr"/>
          <a:lstStyle/>
          <a:p>
            <a:pPr algn="ctr"/>
            <a:r>
              <a:rPr lang="tr-TR" sz="2400" b="1" dirty="0">
                <a:solidFill>
                  <a:srgbClr val="FFFFFF"/>
                </a:solidFill>
                <a:effectLst>
                  <a:outerShdw blurRad="38100" dist="38100" dir="2700000" algn="tl">
                    <a:srgbClr val="000000"/>
                  </a:outerShdw>
                </a:effectLst>
              </a:rPr>
              <a:t>Günlük yaşantılarında </a:t>
            </a:r>
          </a:p>
          <a:p>
            <a:pPr algn="ctr"/>
            <a:r>
              <a:rPr lang="tr-TR" sz="2400" b="1" dirty="0">
                <a:solidFill>
                  <a:srgbClr val="FFFFFF"/>
                </a:solidFill>
                <a:effectLst>
                  <a:outerShdw blurRad="38100" dist="38100" dir="2700000" algn="tl">
                    <a:srgbClr val="000000"/>
                  </a:outerShdw>
                </a:effectLst>
              </a:rPr>
              <a:t>kullandıkları araç gereç </a:t>
            </a:r>
          </a:p>
          <a:p>
            <a:pPr algn="ctr"/>
            <a:r>
              <a:rPr lang="tr-TR" sz="2400" b="1" dirty="0">
                <a:solidFill>
                  <a:srgbClr val="FFFFFF"/>
                </a:solidFill>
                <a:effectLst>
                  <a:outerShdw blurRad="38100" dist="38100" dir="2700000" algn="tl">
                    <a:srgbClr val="000000"/>
                  </a:outerShdw>
                </a:effectLst>
              </a:rPr>
              <a:t>ve malzemeleri tanımalarını,</a:t>
            </a:r>
          </a:p>
        </p:txBody>
      </p:sp>
      <p:sp>
        <p:nvSpPr>
          <p:cNvPr id="503813" name="AutoShape 5"/>
          <p:cNvSpPr>
            <a:spLocks noChangeArrowheads="1"/>
          </p:cNvSpPr>
          <p:nvPr/>
        </p:nvSpPr>
        <p:spPr bwMode="auto">
          <a:xfrm>
            <a:off x="2051720" y="2564904"/>
            <a:ext cx="4191000" cy="2209800"/>
          </a:xfrm>
          <a:prstGeom prst="horizontalScroll">
            <a:avLst>
              <a:gd name="adj" fmla="val 12500"/>
            </a:avLst>
          </a:prstGeom>
          <a:solidFill>
            <a:schemeClr val="hlink"/>
          </a:solidFill>
          <a:ln w="9525">
            <a:solidFill>
              <a:schemeClr val="tx1"/>
            </a:solidFill>
            <a:round/>
            <a:headEnd/>
            <a:tailEnd/>
          </a:ln>
          <a:effectLst/>
        </p:spPr>
        <p:txBody>
          <a:bodyPr wrap="none" anchor="ctr"/>
          <a:lstStyle/>
          <a:p>
            <a:pPr algn="ctr">
              <a:spcBef>
                <a:spcPct val="20000"/>
              </a:spcBef>
              <a:buClr>
                <a:schemeClr val="tx2"/>
              </a:buClr>
              <a:buSzPct val="115000"/>
              <a:buFont typeface="Wingdings" pitchFamily="2" charset="2"/>
              <a:buNone/>
            </a:pPr>
            <a:r>
              <a:rPr lang="tr-TR" sz="2400" b="1" dirty="0">
                <a:solidFill>
                  <a:srgbClr val="FFFFFF"/>
                </a:solidFill>
              </a:rPr>
              <a:t>Neden-sonuç ilişkileri </a:t>
            </a:r>
          </a:p>
          <a:p>
            <a:pPr algn="ctr">
              <a:spcBef>
                <a:spcPct val="20000"/>
              </a:spcBef>
              <a:buClr>
                <a:schemeClr val="tx2"/>
              </a:buClr>
              <a:buSzPct val="115000"/>
              <a:buFont typeface="Wingdings" pitchFamily="2" charset="2"/>
              <a:buNone/>
            </a:pPr>
            <a:r>
              <a:rPr lang="tr-TR" sz="2400" b="1" dirty="0">
                <a:solidFill>
                  <a:srgbClr val="FFFFFF"/>
                </a:solidFill>
              </a:rPr>
              <a:t>Kumalarını  ve problem </a:t>
            </a:r>
          </a:p>
          <a:p>
            <a:pPr algn="ctr">
              <a:spcBef>
                <a:spcPct val="20000"/>
              </a:spcBef>
              <a:buClr>
                <a:schemeClr val="tx2"/>
              </a:buClr>
              <a:buSzPct val="115000"/>
              <a:buFont typeface="Wingdings" pitchFamily="2" charset="2"/>
              <a:buNone/>
            </a:pPr>
            <a:r>
              <a:rPr lang="tr-TR" sz="2400" b="1" dirty="0">
                <a:solidFill>
                  <a:srgbClr val="FFFFFF"/>
                </a:solidFill>
              </a:rPr>
              <a:t>çözme becerilerini,</a:t>
            </a:r>
          </a:p>
        </p:txBody>
      </p:sp>
      <p:sp>
        <p:nvSpPr>
          <p:cNvPr id="503814" name="AutoShape 6"/>
          <p:cNvSpPr>
            <a:spLocks noChangeArrowheads="1"/>
          </p:cNvSpPr>
          <p:nvPr/>
        </p:nvSpPr>
        <p:spPr bwMode="auto">
          <a:xfrm rot="-3044045">
            <a:off x="813307" y="2920120"/>
            <a:ext cx="530225" cy="1144588"/>
          </a:xfrm>
          <a:prstGeom prst="curvedRightArrow">
            <a:avLst>
              <a:gd name="adj1" fmla="val 43174"/>
              <a:gd name="adj2" fmla="val 86347"/>
              <a:gd name="adj3" fmla="val 33333"/>
            </a:avLst>
          </a:prstGeom>
          <a:solidFill>
            <a:srgbClr val="008000"/>
          </a:solidFill>
          <a:ln w="9525">
            <a:solidFill>
              <a:schemeClr val="tx1"/>
            </a:solidFill>
            <a:miter lim="800000"/>
            <a:headEnd/>
            <a:tailEnd/>
          </a:ln>
          <a:effectLst/>
        </p:spPr>
        <p:txBody>
          <a:bodyPr wrap="none" anchor="ctr"/>
          <a:lstStyle/>
          <a:p>
            <a:endParaRPr lang="tr-TR"/>
          </a:p>
        </p:txBody>
      </p:sp>
      <p:sp>
        <p:nvSpPr>
          <p:cNvPr id="503815" name="AutoShape 7"/>
          <p:cNvSpPr>
            <a:spLocks noChangeArrowheads="1"/>
          </p:cNvSpPr>
          <p:nvPr/>
        </p:nvSpPr>
        <p:spPr bwMode="auto">
          <a:xfrm rot="-3044045">
            <a:off x="2685514" y="4720320"/>
            <a:ext cx="530225" cy="1144588"/>
          </a:xfrm>
          <a:prstGeom prst="curvedRightArrow">
            <a:avLst>
              <a:gd name="adj1" fmla="val 43174"/>
              <a:gd name="adj2" fmla="val 86347"/>
              <a:gd name="adj3" fmla="val 33333"/>
            </a:avLst>
          </a:prstGeom>
          <a:solidFill>
            <a:srgbClr val="008000"/>
          </a:solidFill>
          <a:ln w="9525">
            <a:solidFill>
              <a:schemeClr val="tx1"/>
            </a:solidFill>
            <a:miter lim="800000"/>
            <a:headEnd/>
            <a:tailEnd/>
          </a:ln>
          <a:effectLst/>
        </p:spPr>
        <p:txBody>
          <a:bodyPr wrap="none" anchor="ctr"/>
          <a:lstStyle/>
          <a:p>
            <a:endParaRPr lang="tr-TR"/>
          </a:p>
        </p:txBody>
      </p:sp>
      <p:sp>
        <p:nvSpPr>
          <p:cNvPr id="8" name="3 Altbilgi Yer Tutucusu"/>
          <p:cNvSpPr>
            <a:spLocks noGrp="1"/>
          </p:cNvSpPr>
          <p:nvPr>
            <p:ph type="ftr" sz="quarter" idx="11"/>
          </p:nvPr>
        </p:nvSpPr>
        <p:spPr>
          <a:xfrm>
            <a:off x="3124200" y="6381328"/>
            <a:ext cx="3464024" cy="340147"/>
          </a:xfrm>
        </p:spPr>
        <p:txBody>
          <a:bodyPr/>
          <a:lstStyle/>
          <a:p>
            <a:r>
              <a:rPr lang="tr-TR" smtClean="0"/>
              <a:t>Prof. Dr. Neriman ARAL- Çocuk ve Bilim </a:t>
            </a:r>
            <a:endParaRPr lang="tr-TR" dirty="0"/>
          </a:p>
        </p:txBody>
      </p:sp>
      <p:sp>
        <p:nvSpPr>
          <p:cNvPr id="2" name="Slayt Numarası Yer Tutucusu 1"/>
          <p:cNvSpPr>
            <a:spLocks noGrp="1"/>
          </p:cNvSpPr>
          <p:nvPr>
            <p:ph type="sldNum" sz="quarter" idx="12"/>
          </p:nvPr>
        </p:nvSpPr>
        <p:spPr/>
        <p:txBody>
          <a:bodyPr/>
          <a:lstStyle/>
          <a:p>
            <a:fld id="{255D2614-4341-468E-9500-5EE93594DE60}" type="slidenum">
              <a:rPr lang="tr-TR" smtClean="0"/>
              <a:pPr/>
              <a:t>19</a:t>
            </a:fld>
            <a:endParaRPr lang="tr-TR"/>
          </a:p>
        </p:txBody>
      </p:sp>
    </p:spTree>
    <p:extLst>
      <p:ext uri="{BB962C8B-B14F-4D97-AF65-F5344CB8AC3E}">
        <p14:creationId xmlns:p14="http://schemas.microsoft.com/office/powerpoint/2010/main" val="39734694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a:latin typeface="Arial" charset="0"/>
                <a:cs typeface="Arial" charset="0"/>
              </a:rPr>
              <a:t>Bu Derste Hedeflenen Kazanımlar </a:t>
            </a:r>
            <a:endParaRPr lang="tr-TR" sz="3200" dirty="0"/>
          </a:p>
        </p:txBody>
      </p:sp>
      <p:sp>
        <p:nvSpPr>
          <p:cNvPr id="3" name="İçerik Yer Tutucusu 2"/>
          <p:cNvSpPr>
            <a:spLocks noGrp="1"/>
          </p:cNvSpPr>
          <p:nvPr>
            <p:ph idx="1"/>
          </p:nvPr>
        </p:nvSpPr>
        <p:spPr>
          <a:xfrm>
            <a:off x="457200" y="1988840"/>
            <a:ext cx="8229600" cy="4137323"/>
          </a:xfrm>
        </p:spPr>
        <p:txBody>
          <a:bodyPr/>
          <a:lstStyle/>
          <a:p>
            <a:r>
              <a:rPr lang="tr-TR" dirty="0"/>
              <a:t>Bilim ile ilgili temel kavramları açıklar. </a:t>
            </a:r>
          </a:p>
          <a:p>
            <a:r>
              <a:rPr lang="tr-TR" dirty="0" smtClean="0"/>
              <a:t>Bilimin </a:t>
            </a:r>
            <a:r>
              <a:rPr lang="tr-TR" dirty="0"/>
              <a:t>çocuk gelişimindeki önemini sıralar</a:t>
            </a:r>
            <a:r>
              <a:rPr lang="tr-TR" dirty="0" smtClean="0"/>
              <a:t>.</a:t>
            </a:r>
          </a:p>
          <a:p>
            <a:r>
              <a:rPr lang="tr-TR" dirty="0" smtClean="0"/>
              <a:t>Bilimin çocuk üzerindeki etkilerini </a:t>
            </a:r>
            <a:r>
              <a:rPr lang="tr-TR" dirty="0"/>
              <a:t>listeler. </a:t>
            </a:r>
          </a:p>
          <a:p>
            <a:r>
              <a:rPr lang="tr-TR" dirty="0"/>
              <a:t> </a:t>
            </a:r>
            <a:r>
              <a:rPr lang="tr-TR" dirty="0" smtClean="0"/>
              <a:t>Bilim eğitiminin etkilerini özetler.</a:t>
            </a:r>
            <a:r>
              <a:rPr lang="tr-TR" dirty="0"/>
              <a:t> </a:t>
            </a:r>
          </a:p>
        </p:txBody>
      </p:sp>
      <p:sp>
        <p:nvSpPr>
          <p:cNvPr id="4" name="Altbilgi Yer Tutucusu 3"/>
          <p:cNvSpPr>
            <a:spLocks noGrp="1"/>
          </p:cNvSpPr>
          <p:nvPr>
            <p:ph type="ftr" sz="quarter" idx="11"/>
          </p:nvPr>
        </p:nvSpPr>
        <p:spPr>
          <a:xfrm>
            <a:off x="3124200" y="6381328"/>
            <a:ext cx="3536032" cy="340147"/>
          </a:xfrm>
        </p:spPr>
        <p:txBody>
          <a:bodyPr/>
          <a:lstStyle/>
          <a:p>
            <a:r>
              <a:rPr lang="tr-TR" smtClean="0"/>
              <a:t>Prof. Dr. Neriman ARAL- Çocuk ve Bilim </a:t>
            </a:r>
            <a:endParaRPr lang="tr-TR" dirty="0"/>
          </a:p>
        </p:txBody>
      </p:sp>
      <p:sp>
        <p:nvSpPr>
          <p:cNvPr id="5" name="Slayt Numarası Yer Tutucusu 4"/>
          <p:cNvSpPr>
            <a:spLocks noGrp="1"/>
          </p:cNvSpPr>
          <p:nvPr>
            <p:ph type="sldNum" sz="quarter" idx="12"/>
          </p:nvPr>
        </p:nvSpPr>
        <p:spPr/>
        <p:txBody>
          <a:bodyPr/>
          <a:lstStyle/>
          <a:p>
            <a:fld id="{BD2FC1C7-1EE4-4D96-8180-18FAF1C87F6E}" type="slidenum">
              <a:rPr lang="tr-TR" smtClean="0"/>
              <a:pPr/>
              <a:t>2</a:t>
            </a:fld>
            <a:endParaRPr lang="tr-TR"/>
          </a:p>
        </p:txBody>
      </p:sp>
    </p:spTree>
    <p:extLst>
      <p:ext uri="{BB962C8B-B14F-4D97-AF65-F5344CB8AC3E}">
        <p14:creationId xmlns:p14="http://schemas.microsoft.com/office/powerpoint/2010/main" val="33484806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5858" name="Rectangle 2"/>
          <p:cNvSpPr>
            <a:spLocks noGrp="1" noChangeArrowheads="1"/>
          </p:cNvSpPr>
          <p:nvPr>
            <p:ph type="title"/>
          </p:nvPr>
        </p:nvSpPr>
        <p:spPr/>
        <p:txBody>
          <a:bodyPr/>
          <a:lstStyle/>
          <a:p>
            <a:r>
              <a:rPr lang="tr-TR" sz="3200" b="1" dirty="0" smtClean="0">
                <a:solidFill>
                  <a:srgbClr val="66FF66"/>
                </a:solidFill>
                <a:latin typeface="Cooper Black" pitchFamily="18" charset="0"/>
              </a:rPr>
              <a:t>BİLİM EĞİTİMİNİN ÇOCUK ÜZERİNDEKİ ETKİLERİ</a:t>
            </a:r>
            <a:endParaRPr lang="tr-TR" sz="3200" b="1" dirty="0">
              <a:solidFill>
                <a:schemeClr val="hlink"/>
              </a:solidFill>
              <a:latin typeface="Cooper Black" pitchFamily="18" charset="0"/>
            </a:endParaRPr>
          </a:p>
        </p:txBody>
      </p:sp>
      <p:sp>
        <p:nvSpPr>
          <p:cNvPr id="505859" name="AutoShape 3"/>
          <p:cNvSpPr>
            <a:spLocks noChangeArrowheads="1"/>
          </p:cNvSpPr>
          <p:nvPr/>
        </p:nvSpPr>
        <p:spPr bwMode="auto">
          <a:xfrm>
            <a:off x="228600" y="1143000"/>
            <a:ext cx="3178175" cy="1637928"/>
          </a:xfrm>
          <a:prstGeom prst="horizontalScroll">
            <a:avLst>
              <a:gd name="adj" fmla="val 12500"/>
            </a:avLst>
          </a:prstGeom>
          <a:solidFill>
            <a:srgbClr val="CCFFCC"/>
          </a:solidFill>
          <a:ln w="9525">
            <a:solidFill>
              <a:schemeClr val="tx1"/>
            </a:solidFill>
            <a:round/>
            <a:headEnd/>
            <a:tailEnd/>
          </a:ln>
          <a:effectLst/>
        </p:spPr>
        <p:txBody>
          <a:bodyPr wrap="none" anchor="ctr"/>
          <a:lstStyle/>
          <a:p>
            <a:pPr algn="ctr"/>
            <a:r>
              <a:rPr lang="tr-TR" sz="2400" b="1">
                <a:solidFill>
                  <a:srgbClr val="000A48"/>
                </a:solidFill>
              </a:rPr>
              <a:t>Kavram </a:t>
            </a:r>
          </a:p>
          <a:p>
            <a:pPr algn="ctr"/>
            <a:r>
              <a:rPr lang="tr-TR" sz="2400" b="1">
                <a:solidFill>
                  <a:srgbClr val="000A48"/>
                </a:solidFill>
              </a:rPr>
              <a:t>gelişimlerini, </a:t>
            </a:r>
          </a:p>
        </p:txBody>
      </p:sp>
      <p:sp>
        <p:nvSpPr>
          <p:cNvPr id="505860" name="AutoShape 4"/>
          <p:cNvSpPr>
            <a:spLocks noChangeArrowheads="1"/>
          </p:cNvSpPr>
          <p:nvPr/>
        </p:nvSpPr>
        <p:spPr bwMode="auto">
          <a:xfrm>
            <a:off x="3491880" y="4077072"/>
            <a:ext cx="5400600" cy="2088232"/>
          </a:xfrm>
          <a:prstGeom prst="horizontalScroll">
            <a:avLst>
              <a:gd name="adj" fmla="val 12500"/>
            </a:avLst>
          </a:prstGeom>
          <a:solidFill>
            <a:srgbClr val="CCFFCC"/>
          </a:solidFill>
          <a:ln w="9525">
            <a:solidFill>
              <a:schemeClr val="tx1"/>
            </a:solidFill>
            <a:round/>
            <a:headEnd/>
            <a:tailEnd/>
          </a:ln>
          <a:effectLst/>
        </p:spPr>
        <p:txBody>
          <a:bodyPr wrap="none" anchor="ctr"/>
          <a:lstStyle/>
          <a:p>
            <a:pPr algn="ctr"/>
            <a:r>
              <a:rPr lang="tr-TR" sz="2400" b="1" dirty="0">
                <a:solidFill>
                  <a:srgbClr val="000A48"/>
                </a:solidFill>
              </a:rPr>
              <a:t>Günlük yaşantılarında </a:t>
            </a:r>
          </a:p>
          <a:p>
            <a:pPr algn="ctr"/>
            <a:r>
              <a:rPr lang="tr-TR" sz="2400" b="1" dirty="0">
                <a:solidFill>
                  <a:srgbClr val="000A48"/>
                </a:solidFill>
              </a:rPr>
              <a:t>kullandıkları araç gereç </a:t>
            </a:r>
            <a:r>
              <a:rPr lang="tr-TR" sz="2400" b="1" dirty="0" smtClean="0">
                <a:solidFill>
                  <a:srgbClr val="000A48"/>
                </a:solidFill>
              </a:rPr>
              <a:t>ve </a:t>
            </a:r>
            <a:r>
              <a:rPr lang="tr-TR" sz="2400" b="1" dirty="0">
                <a:solidFill>
                  <a:srgbClr val="000A48"/>
                </a:solidFill>
              </a:rPr>
              <a:t>malzemeleri </a:t>
            </a:r>
          </a:p>
          <a:p>
            <a:pPr algn="ctr"/>
            <a:r>
              <a:rPr lang="tr-TR" sz="2400" b="1" dirty="0">
                <a:solidFill>
                  <a:srgbClr val="000A48"/>
                </a:solidFill>
              </a:rPr>
              <a:t>tanımalarını,</a:t>
            </a:r>
          </a:p>
        </p:txBody>
      </p:sp>
      <p:sp>
        <p:nvSpPr>
          <p:cNvPr id="505861" name="AutoShape 5"/>
          <p:cNvSpPr>
            <a:spLocks noChangeArrowheads="1"/>
          </p:cNvSpPr>
          <p:nvPr/>
        </p:nvSpPr>
        <p:spPr bwMode="auto">
          <a:xfrm>
            <a:off x="1907704" y="2492896"/>
            <a:ext cx="4392488" cy="1909936"/>
          </a:xfrm>
          <a:prstGeom prst="horizontalScroll">
            <a:avLst>
              <a:gd name="adj" fmla="val 12500"/>
            </a:avLst>
          </a:prstGeom>
          <a:solidFill>
            <a:srgbClr val="CCFFCC"/>
          </a:solidFill>
          <a:ln w="9525">
            <a:solidFill>
              <a:schemeClr val="tx1"/>
            </a:solidFill>
            <a:round/>
            <a:headEnd/>
            <a:tailEnd/>
          </a:ln>
          <a:effectLst/>
        </p:spPr>
        <p:txBody>
          <a:bodyPr wrap="none" anchor="ctr"/>
          <a:lstStyle/>
          <a:p>
            <a:pPr algn="ctr">
              <a:spcBef>
                <a:spcPct val="20000"/>
              </a:spcBef>
              <a:buClr>
                <a:schemeClr val="tx2"/>
              </a:buClr>
              <a:buSzPct val="115000"/>
              <a:buFont typeface="Wingdings" pitchFamily="2" charset="2"/>
              <a:buNone/>
            </a:pPr>
            <a:r>
              <a:rPr lang="tr-TR" sz="2400" b="1" dirty="0">
                <a:solidFill>
                  <a:srgbClr val="000A48"/>
                </a:solidFill>
              </a:rPr>
              <a:t>Neden-sonuç ilişkileri </a:t>
            </a:r>
          </a:p>
          <a:p>
            <a:pPr algn="ctr">
              <a:spcBef>
                <a:spcPct val="20000"/>
              </a:spcBef>
              <a:buClr>
                <a:schemeClr val="tx2"/>
              </a:buClr>
              <a:buSzPct val="115000"/>
              <a:buFont typeface="Wingdings" pitchFamily="2" charset="2"/>
              <a:buNone/>
            </a:pPr>
            <a:r>
              <a:rPr lang="tr-TR" sz="2400" b="1" dirty="0">
                <a:solidFill>
                  <a:srgbClr val="000A48"/>
                </a:solidFill>
              </a:rPr>
              <a:t>Kumalarını  ve problem </a:t>
            </a:r>
          </a:p>
          <a:p>
            <a:pPr algn="ctr">
              <a:spcBef>
                <a:spcPct val="20000"/>
              </a:spcBef>
              <a:buClr>
                <a:schemeClr val="tx2"/>
              </a:buClr>
              <a:buSzPct val="115000"/>
              <a:buFont typeface="Wingdings" pitchFamily="2" charset="2"/>
              <a:buNone/>
            </a:pPr>
            <a:r>
              <a:rPr lang="tr-TR" sz="2400" b="1" dirty="0">
                <a:solidFill>
                  <a:srgbClr val="000A48"/>
                </a:solidFill>
              </a:rPr>
              <a:t>çözme becerilerini,</a:t>
            </a:r>
          </a:p>
        </p:txBody>
      </p:sp>
      <p:sp>
        <p:nvSpPr>
          <p:cNvPr id="505862" name="AutoShape 6"/>
          <p:cNvSpPr>
            <a:spLocks noChangeArrowheads="1"/>
          </p:cNvSpPr>
          <p:nvPr/>
        </p:nvSpPr>
        <p:spPr bwMode="auto">
          <a:xfrm rot="-3044045">
            <a:off x="885315" y="2776105"/>
            <a:ext cx="530225" cy="1144588"/>
          </a:xfrm>
          <a:prstGeom prst="curvedRightArrow">
            <a:avLst>
              <a:gd name="adj1" fmla="val 43174"/>
              <a:gd name="adj2" fmla="val 86347"/>
              <a:gd name="adj3" fmla="val 33333"/>
            </a:avLst>
          </a:prstGeom>
          <a:solidFill>
            <a:srgbClr val="FF00FF"/>
          </a:solidFill>
          <a:ln w="9525">
            <a:solidFill>
              <a:schemeClr val="tx1"/>
            </a:solidFill>
            <a:miter lim="800000"/>
            <a:headEnd/>
            <a:tailEnd/>
          </a:ln>
          <a:effectLst/>
        </p:spPr>
        <p:txBody>
          <a:bodyPr wrap="none" anchor="ctr"/>
          <a:lstStyle/>
          <a:p>
            <a:endParaRPr lang="tr-TR"/>
          </a:p>
        </p:txBody>
      </p:sp>
      <p:sp>
        <p:nvSpPr>
          <p:cNvPr id="505863" name="AutoShape 7"/>
          <p:cNvSpPr>
            <a:spLocks noChangeArrowheads="1"/>
          </p:cNvSpPr>
          <p:nvPr/>
        </p:nvSpPr>
        <p:spPr bwMode="auto">
          <a:xfrm rot="-3044045">
            <a:off x="2613506" y="4648313"/>
            <a:ext cx="530225" cy="1144588"/>
          </a:xfrm>
          <a:prstGeom prst="curvedRightArrow">
            <a:avLst>
              <a:gd name="adj1" fmla="val 43174"/>
              <a:gd name="adj2" fmla="val 86347"/>
              <a:gd name="adj3" fmla="val 33333"/>
            </a:avLst>
          </a:prstGeom>
          <a:solidFill>
            <a:srgbClr val="FF00FF"/>
          </a:solidFill>
          <a:ln w="9525">
            <a:solidFill>
              <a:schemeClr val="tx1"/>
            </a:solidFill>
            <a:miter lim="800000"/>
            <a:headEnd/>
            <a:tailEnd/>
          </a:ln>
          <a:effectLst/>
        </p:spPr>
        <p:txBody>
          <a:bodyPr wrap="none" anchor="ctr"/>
          <a:lstStyle/>
          <a:p>
            <a:endParaRPr lang="tr-TR"/>
          </a:p>
        </p:txBody>
      </p:sp>
      <p:sp>
        <p:nvSpPr>
          <p:cNvPr id="8" name="3 Altbilgi Yer Tutucusu"/>
          <p:cNvSpPr>
            <a:spLocks noGrp="1"/>
          </p:cNvSpPr>
          <p:nvPr>
            <p:ph type="ftr" sz="quarter" idx="11"/>
          </p:nvPr>
        </p:nvSpPr>
        <p:spPr>
          <a:xfrm>
            <a:off x="3124200" y="6381328"/>
            <a:ext cx="3464024" cy="340147"/>
          </a:xfrm>
        </p:spPr>
        <p:txBody>
          <a:bodyPr/>
          <a:lstStyle/>
          <a:p>
            <a:r>
              <a:rPr lang="tr-TR" smtClean="0"/>
              <a:t>Prof. Dr. Neriman ARAL- Çocuk ve Bilim </a:t>
            </a:r>
            <a:endParaRPr lang="tr-TR" dirty="0"/>
          </a:p>
        </p:txBody>
      </p:sp>
      <p:sp>
        <p:nvSpPr>
          <p:cNvPr id="2" name="Slayt Numarası Yer Tutucusu 1"/>
          <p:cNvSpPr>
            <a:spLocks noGrp="1"/>
          </p:cNvSpPr>
          <p:nvPr>
            <p:ph type="sldNum" sz="quarter" idx="12"/>
          </p:nvPr>
        </p:nvSpPr>
        <p:spPr/>
        <p:txBody>
          <a:bodyPr/>
          <a:lstStyle/>
          <a:p>
            <a:fld id="{BD2FC1C7-1EE4-4D96-8180-18FAF1C87F6E}" type="slidenum">
              <a:rPr lang="tr-TR" smtClean="0"/>
              <a:pPr/>
              <a:t>20</a:t>
            </a:fld>
            <a:endParaRPr lang="tr-TR"/>
          </a:p>
        </p:txBody>
      </p:sp>
    </p:spTree>
    <p:extLst>
      <p:ext uri="{BB962C8B-B14F-4D97-AF65-F5344CB8AC3E}">
        <p14:creationId xmlns:p14="http://schemas.microsoft.com/office/powerpoint/2010/main" val="26482350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906" name="Rectangle 2"/>
          <p:cNvSpPr>
            <a:spLocks noGrp="1" noChangeArrowheads="1"/>
          </p:cNvSpPr>
          <p:nvPr>
            <p:ph type="title"/>
          </p:nvPr>
        </p:nvSpPr>
        <p:spPr>
          <a:xfrm>
            <a:off x="395288" y="188913"/>
            <a:ext cx="8426450" cy="1152525"/>
          </a:xfrm>
        </p:spPr>
        <p:txBody>
          <a:bodyPr/>
          <a:lstStyle/>
          <a:p>
            <a:r>
              <a:rPr lang="tr-TR" sz="3200" b="1" dirty="0" smtClean="0">
                <a:solidFill>
                  <a:srgbClr val="66FF66"/>
                </a:solidFill>
                <a:latin typeface="Cooper Black" pitchFamily="18" charset="0"/>
              </a:rPr>
              <a:t>BİLİM EĞİTİMİNİN ÇOCUK ÜZERİNDEKİ ETKİLERİ</a:t>
            </a:r>
            <a:endParaRPr lang="tr-TR" sz="3200" b="1" dirty="0">
              <a:solidFill>
                <a:srgbClr val="FF3300"/>
              </a:solidFill>
              <a:latin typeface="Cooper Black" pitchFamily="18" charset="0"/>
            </a:endParaRPr>
          </a:p>
        </p:txBody>
      </p:sp>
      <p:sp>
        <p:nvSpPr>
          <p:cNvPr id="507907" name="AutoShape 3"/>
          <p:cNvSpPr>
            <a:spLocks noChangeArrowheads="1"/>
          </p:cNvSpPr>
          <p:nvPr/>
        </p:nvSpPr>
        <p:spPr bwMode="auto">
          <a:xfrm>
            <a:off x="250825" y="1143000"/>
            <a:ext cx="3406775" cy="1853952"/>
          </a:xfrm>
          <a:prstGeom prst="horizontalScroll">
            <a:avLst>
              <a:gd name="adj" fmla="val 12500"/>
            </a:avLst>
          </a:prstGeom>
          <a:solidFill>
            <a:srgbClr val="CC99FF"/>
          </a:solidFill>
          <a:ln w="9525">
            <a:solidFill>
              <a:schemeClr val="tx1"/>
            </a:solidFill>
            <a:round/>
            <a:headEnd/>
            <a:tailEnd/>
          </a:ln>
          <a:effectLst/>
        </p:spPr>
        <p:txBody>
          <a:bodyPr wrap="none" anchor="ctr"/>
          <a:lstStyle/>
          <a:p>
            <a:pPr algn="ctr"/>
            <a:r>
              <a:rPr lang="tr-TR" sz="2400" b="1">
                <a:solidFill>
                  <a:srgbClr val="000A48"/>
                </a:solidFill>
              </a:rPr>
              <a:t>Akıl Yürütme </a:t>
            </a:r>
          </a:p>
          <a:p>
            <a:pPr algn="ctr"/>
            <a:r>
              <a:rPr lang="tr-TR" sz="2400" b="1">
                <a:solidFill>
                  <a:srgbClr val="000A48"/>
                </a:solidFill>
              </a:rPr>
              <a:t>becerilerini ve </a:t>
            </a:r>
          </a:p>
          <a:p>
            <a:pPr algn="ctr"/>
            <a:r>
              <a:rPr lang="tr-TR" sz="2400" b="1">
                <a:solidFill>
                  <a:srgbClr val="000A48"/>
                </a:solidFill>
              </a:rPr>
              <a:t>dil gelişimlerini,</a:t>
            </a:r>
          </a:p>
        </p:txBody>
      </p:sp>
      <p:sp>
        <p:nvSpPr>
          <p:cNvPr id="507908" name="AutoShape 4"/>
          <p:cNvSpPr>
            <a:spLocks noChangeArrowheads="1"/>
          </p:cNvSpPr>
          <p:nvPr/>
        </p:nvSpPr>
        <p:spPr bwMode="auto">
          <a:xfrm>
            <a:off x="3851920" y="4365104"/>
            <a:ext cx="4284662" cy="1905000"/>
          </a:xfrm>
          <a:prstGeom prst="horizontalScroll">
            <a:avLst>
              <a:gd name="adj" fmla="val 12500"/>
            </a:avLst>
          </a:prstGeom>
          <a:solidFill>
            <a:srgbClr val="CC99FF"/>
          </a:solidFill>
          <a:ln w="9525">
            <a:solidFill>
              <a:schemeClr val="tx1"/>
            </a:solidFill>
            <a:round/>
            <a:headEnd/>
            <a:tailEnd/>
          </a:ln>
          <a:effectLst/>
        </p:spPr>
        <p:txBody>
          <a:bodyPr wrap="none" anchor="ctr"/>
          <a:lstStyle/>
          <a:p>
            <a:pPr algn="ctr"/>
            <a:r>
              <a:rPr lang="tr-TR" sz="2400" dirty="0">
                <a:solidFill>
                  <a:srgbClr val="000A48"/>
                </a:solidFill>
                <a:effectLst>
                  <a:outerShdw blurRad="38100" dist="38100" dir="2700000" algn="tl">
                    <a:srgbClr val="000000"/>
                  </a:outerShdw>
                </a:effectLst>
              </a:rPr>
              <a:t>Kendine güven </a:t>
            </a:r>
          </a:p>
          <a:p>
            <a:pPr algn="ctr"/>
            <a:r>
              <a:rPr lang="tr-TR" sz="2400" dirty="0">
                <a:solidFill>
                  <a:srgbClr val="000A48"/>
                </a:solidFill>
                <a:effectLst>
                  <a:outerShdw blurRad="38100" dist="38100" dir="2700000" algn="tl">
                    <a:srgbClr val="000000"/>
                  </a:outerShdw>
                </a:effectLst>
              </a:rPr>
              <a:t>duymalarını,</a:t>
            </a:r>
          </a:p>
        </p:txBody>
      </p:sp>
      <p:sp>
        <p:nvSpPr>
          <p:cNvPr id="507909" name="AutoShape 5"/>
          <p:cNvSpPr>
            <a:spLocks noChangeArrowheads="1"/>
          </p:cNvSpPr>
          <p:nvPr/>
        </p:nvSpPr>
        <p:spPr bwMode="auto">
          <a:xfrm>
            <a:off x="1763688" y="2780928"/>
            <a:ext cx="4114800" cy="1800200"/>
          </a:xfrm>
          <a:prstGeom prst="horizontalScroll">
            <a:avLst>
              <a:gd name="adj" fmla="val 12500"/>
            </a:avLst>
          </a:prstGeom>
          <a:solidFill>
            <a:srgbClr val="CC99FF"/>
          </a:solidFill>
          <a:ln w="9525">
            <a:solidFill>
              <a:schemeClr val="tx1"/>
            </a:solidFill>
            <a:round/>
            <a:headEnd/>
            <a:tailEnd/>
          </a:ln>
          <a:effectLst/>
        </p:spPr>
        <p:txBody>
          <a:bodyPr wrap="none" anchor="ctr"/>
          <a:lstStyle/>
          <a:p>
            <a:pPr algn="ctr">
              <a:spcBef>
                <a:spcPct val="20000"/>
              </a:spcBef>
              <a:buClr>
                <a:schemeClr val="tx2"/>
              </a:buClr>
              <a:buSzPct val="115000"/>
              <a:buFont typeface="Wingdings" pitchFamily="2" charset="2"/>
              <a:buNone/>
            </a:pPr>
            <a:r>
              <a:rPr lang="tr-TR" sz="2400" b="1" dirty="0">
                <a:solidFill>
                  <a:srgbClr val="000A48"/>
                </a:solidFill>
              </a:rPr>
              <a:t>Yaratıcı düşünme </a:t>
            </a:r>
          </a:p>
          <a:p>
            <a:pPr algn="ctr">
              <a:spcBef>
                <a:spcPct val="20000"/>
              </a:spcBef>
              <a:buClr>
                <a:schemeClr val="tx2"/>
              </a:buClr>
              <a:buSzPct val="115000"/>
              <a:buFont typeface="Wingdings" pitchFamily="2" charset="2"/>
              <a:buNone/>
            </a:pPr>
            <a:r>
              <a:rPr lang="tr-TR" sz="2400" b="1" dirty="0">
                <a:solidFill>
                  <a:srgbClr val="000A48"/>
                </a:solidFill>
              </a:rPr>
              <a:t>becerilerini,</a:t>
            </a:r>
          </a:p>
        </p:txBody>
      </p:sp>
      <p:sp>
        <p:nvSpPr>
          <p:cNvPr id="507910" name="AutoShape 6"/>
          <p:cNvSpPr>
            <a:spLocks noChangeArrowheads="1"/>
          </p:cNvSpPr>
          <p:nvPr/>
        </p:nvSpPr>
        <p:spPr bwMode="auto">
          <a:xfrm rot="-3044045">
            <a:off x="813306" y="3064138"/>
            <a:ext cx="530225" cy="1144588"/>
          </a:xfrm>
          <a:prstGeom prst="curvedRightArrow">
            <a:avLst>
              <a:gd name="adj1" fmla="val 43174"/>
              <a:gd name="adj2" fmla="val 86347"/>
              <a:gd name="adj3" fmla="val 33333"/>
            </a:avLst>
          </a:prstGeom>
          <a:solidFill>
            <a:srgbClr val="FF9900"/>
          </a:solidFill>
          <a:ln w="9525">
            <a:solidFill>
              <a:schemeClr val="tx1"/>
            </a:solidFill>
            <a:miter lim="800000"/>
            <a:headEnd/>
            <a:tailEnd/>
          </a:ln>
          <a:effectLst/>
        </p:spPr>
        <p:txBody>
          <a:bodyPr wrap="none" anchor="ctr"/>
          <a:lstStyle/>
          <a:p>
            <a:endParaRPr lang="tr-TR"/>
          </a:p>
        </p:txBody>
      </p:sp>
      <p:sp>
        <p:nvSpPr>
          <p:cNvPr id="507911" name="AutoShape 7"/>
          <p:cNvSpPr>
            <a:spLocks noChangeArrowheads="1"/>
          </p:cNvSpPr>
          <p:nvPr/>
        </p:nvSpPr>
        <p:spPr bwMode="auto">
          <a:xfrm rot="-3044045">
            <a:off x="2685514" y="4720320"/>
            <a:ext cx="530225" cy="1144588"/>
          </a:xfrm>
          <a:prstGeom prst="curvedRightArrow">
            <a:avLst>
              <a:gd name="adj1" fmla="val 43174"/>
              <a:gd name="adj2" fmla="val 86347"/>
              <a:gd name="adj3" fmla="val 33333"/>
            </a:avLst>
          </a:prstGeom>
          <a:solidFill>
            <a:srgbClr val="FF6600"/>
          </a:solidFill>
          <a:ln w="9525">
            <a:solidFill>
              <a:schemeClr val="tx1"/>
            </a:solidFill>
            <a:miter lim="800000"/>
            <a:headEnd/>
            <a:tailEnd/>
          </a:ln>
          <a:effectLst/>
        </p:spPr>
        <p:txBody>
          <a:bodyPr wrap="none" anchor="ctr"/>
          <a:lstStyle/>
          <a:p>
            <a:endParaRPr lang="tr-TR"/>
          </a:p>
        </p:txBody>
      </p:sp>
      <p:sp>
        <p:nvSpPr>
          <p:cNvPr id="8" name="3 Altbilgi Yer Tutucusu"/>
          <p:cNvSpPr>
            <a:spLocks noGrp="1"/>
          </p:cNvSpPr>
          <p:nvPr>
            <p:ph type="ftr" sz="quarter" idx="11"/>
          </p:nvPr>
        </p:nvSpPr>
        <p:spPr>
          <a:xfrm>
            <a:off x="3124200" y="6381328"/>
            <a:ext cx="3464024" cy="340147"/>
          </a:xfrm>
        </p:spPr>
        <p:txBody>
          <a:bodyPr/>
          <a:lstStyle/>
          <a:p>
            <a:r>
              <a:rPr lang="tr-TR" smtClean="0"/>
              <a:t>Prof. Dr. Neriman ARAL- Çocuk ve Bilim </a:t>
            </a:r>
            <a:endParaRPr lang="tr-TR" dirty="0"/>
          </a:p>
        </p:txBody>
      </p:sp>
      <p:sp>
        <p:nvSpPr>
          <p:cNvPr id="2" name="Slayt Numarası Yer Tutucusu 1"/>
          <p:cNvSpPr>
            <a:spLocks noGrp="1"/>
          </p:cNvSpPr>
          <p:nvPr>
            <p:ph type="sldNum" sz="quarter" idx="12"/>
          </p:nvPr>
        </p:nvSpPr>
        <p:spPr/>
        <p:txBody>
          <a:bodyPr/>
          <a:lstStyle/>
          <a:p>
            <a:fld id="{255D2614-4341-468E-9500-5EE93594DE60}" type="slidenum">
              <a:rPr lang="tr-TR" smtClean="0"/>
              <a:pPr/>
              <a:t>21</a:t>
            </a:fld>
            <a:endParaRPr lang="tr-TR"/>
          </a:p>
        </p:txBody>
      </p:sp>
    </p:spTree>
    <p:extLst>
      <p:ext uri="{BB962C8B-B14F-4D97-AF65-F5344CB8AC3E}">
        <p14:creationId xmlns:p14="http://schemas.microsoft.com/office/powerpoint/2010/main" val="16923517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9954" name="Rectangle 2"/>
          <p:cNvSpPr>
            <a:spLocks noGrp="1" noChangeArrowheads="1"/>
          </p:cNvSpPr>
          <p:nvPr>
            <p:ph type="title"/>
          </p:nvPr>
        </p:nvSpPr>
        <p:spPr>
          <a:xfrm>
            <a:off x="395288" y="188913"/>
            <a:ext cx="8426450" cy="1152525"/>
          </a:xfrm>
        </p:spPr>
        <p:txBody>
          <a:bodyPr/>
          <a:lstStyle/>
          <a:p>
            <a:r>
              <a:rPr lang="tr-TR" sz="3200" b="1" dirty="0" smtClean="0">
                <a:solidFill>
                  <a:srgbClr val="66FF66"/>
                </a:solidFill>
                <a:latin typeface="Cooper Black" pitchFamily="18" charset="0"/>
              </a:rPr>
              <a:t>BİLİM EĞİTİMİNİN ÇOCUK ÜZERİNDEKİ ETKİLERİ</a:t>
            </a:r>
            <a:endParaRPr lang="tr-TR" sz="3200" b="1" dirty="0">
              <a:solidFill>
                <a:srgbClr val="FF00FF"/>
              </a:solidFill>
              <a:latin typeface="Cooper Black" pitchFamily="18" charset="0"/>
            </a:endParaRPr>
          </a:p>
        </p:txBody>
      </p:sp>
      <p:sp>
        <p:nvSpPr>
          <p:cNvPr id="509955" name="AutoShape 3"/>
          <p:cNvSpPr>
            <a:spLocks noChangeArrowheads="1"/>
          </p:cNvSpPr>
          <p:nvPr/>
        </p:nvSpPr>
        <p:spPr bwMode="auto">
          <a:xfrm>
            <a:off x="250825" y="1143000"/>
            <a:ext cx="3711575" cy="1637928"/>
          </a:xfrm>
          <a:prstGeom prst="horizontalScroll">
            <a:avLst>
              <a:gd name="adj" fmla="val 12500"/>
            </a:avLst>
          </a:prstGeom>
          <a:solidFill>
            <a:srgbClr val="99CC00"/>
          </a:solidFill>
          <a:ln w="9525">
            <a:solidFill>
              <a:schemeClr val="tx1"/>
            </a:solidFill>
            <a:round/>
            <a:headEnd/>
            <a:tailEnd/>
          </a:ln>
          <a:effectLst/>
        </p:spPr>
        <p:txBody>
          <a:bodyPr wrap="none" anchor="ctr"/>
          <a:lstStyle/>
          <a:p>
            <a:pPr algn="ctr"/>
            <a:r>
              <a:rPr lang="tr-TR" sz="2400" b="1">
                <a:solidFill>
                  <a:srgbClr val="000A48"/>
                </a:solidFill>
              </a:rPr>
              <a:t>Psikomotor </a:t>
            </a:r>
          </a:p>
          <a:p>
            <a:pPr algn="ctr"/>
            <a:r>
              <a:rPr lang="tr-TR" sz="2400" b="1">
                <a:solidFill>
                  <a:srgbClr val="000A48"/>
                </a:solidFill>
              </a:rPr>
              <a:t>becerilerini,</a:t>
            </a:r>
          </a:p>
        </p:txBody>
      </p:sp>
      <p:sp>
        <p:nvSpPr>
          <p:cNvPr id="509956" name="AutoShape 4"/>
          <p:cNvSpPr>
            <a:spLocks noChangeArrowheads="1"/>
          </p:cNvSpPr>
          <p:nvPr/>
        </p:nvSpPr>
        <p:spPr bwMode="auto">
          <a:xfrm>
            <a:off x="4067944" y="4077072"/>
            <a:ext cx="4536504" cy="1944216"/>
          </a:xfrm>
          <a:prstGeom prst="horizontalScroll">
            <a:avLst>
              <a:gd name="adj" fmla="val 12500"/>
            </a:avLst>
          </a:prstGeom>
          <a:solidFill>
            <a:srgbClr val="99CC00"/>
          </a:solidFill>
          <a:ln w="9525">
            <a:solidFill>
              <a:schemeClr val="tx1"/>
            </a:solidFill>
            <a:round/>
            <a:headEnd/>
            <a:tailEnd/>
          </a:ln>
          <a:effectLst/>
        </p:spPr>
        <p:txBody>
          <a:bodyPr wrap="none" anchor="ctr"/>
          <a:lstStyle/>
          <a:p>
            <a:pPr algn="ctr"/>
            <a:r>
              <a:rPr lang="tr-TR" sz="2400" dirty="0">
                <a:solidFill>
                  <a:srgbClr val="000A48"/>
                </a:solidFill>
                <a:effectLst>
                  <a:outerShdw blurRad="38100" dist="38100" dir="2700000" algn="tl">
                    <a:srgbClr val="000000"/>
                  </a:outerShdw>
                </a:effectLst>
              </a:rPr>
              <a:t>Grup etkinliklerine </a:t>
            </a:r>
          </a:p>
          <a:p>
            <a:pPr algn="ctr"/>
            <a:r>
              <a:rPr lang="tr-TR" sz="2400" dirty="0">
                <a:solidFill>
                  <a:srgbClr val="000A48"/>
                </a:solidFill>
                <a:effectLst>
                  <a:outerShdw blurRad="38100" dist="38100" dir="2700000" algn="tl">
                    <a:srgbClr val="000000"/>
                  </a:outerShdw>
                </a:effectLst>
              </a:rPr>
              <a:t>daha istekli katılmalarını,</a:t>
            </a:r>
          </a:p>
        </p:txBody>
      </p:sp>
      <p:sp>
        <p:nvSpPr>
          <p:cNvPr id="509957" name="AutoShape 5"/>
          <p:cNvSpPr>
            <a:spLocks noChangeArrowheads="1"/>
          </p:cNvSpPr>
          <p:nvPr/>
        </p:nvSpPr>
        <p:spPr bwMode="auto">
          <a:xfrm>
            <a:off x="1691680" y="2708920"/>
            <a:ext cx="4896544" cy="1617712"/>
          </a:xfrm>
          <a:prstGeom prst="horizontalScroll">
            <a:avLst>
              <a:gd name="adj" fmla="val 12500"/>
            </a:avLst>
          </a:prstGeom>
          <a:solidFill>
            <a:srgbClr val="99CC00"/>
          </a:solidFill>
          <a:ln w="9525">
            <a:solidFill>
              <a:schemeClr val="tx1"/>
            </a:solidFill>
            <a:round/>
            <a:headEnd/>
            <a:tailEnd/>
          </a:ln>
          <a:effectLst/>
        </p:spPr>
        <p:txBody>
          <a:bodyPr wrap="none" anchor="ctr"/>
          <a:lstStyle/>
          <a:p>
            <a:pPr algn="ctr">
              <a:spcBef>
                <a:spcPct val="20000"/>
              </a:spcBef>
              <a:buClr>
                <a:schemeClr val="tx2"/>
              </a:buClr>
              <a:buSzPct val="115000"/>
              <a:buFont typeface="Wingdings" pitchFamily="2" charset="2"/>
              <a:buNone/>
            </a:pPr>
            <a:r>
              <a:rPr lang="tr-TR" sz="2400" b="1" dirty="0">
                <a:solidFill>
                  <a:srgbClr val="000A48"/>
                </a:solidFill>
              </a:rPr>
              <a:t>Nesnelerin </a:t>
            </a:r>
          </a:p>
          <a:p>
            <a:pPr algn="ctr">
              <a:spcBef>
                <a:spcPct val="20000"/>
              </a:spcBef>
              <a:buClr>
                <a:schemeClr val="tx2"/>
              </a:buClr>
              <a:buSzPct val="115000"/>
              <a:buFont typeface="Wingdings" pitchFamily="2" charset="2"/>
              <a:buNone/>
            </a:pPr>
            <a:r>
              <a:rPr lang="tr-TR" sz="2400" b="1" dirty="0">
                <a:solidFill>
                  <a:srgbClr val="000A48"/>
                </a:solidFill>
              </a:rPr>
              <a:t>benzerliklerini, </a:t>
            </a:r>
            <a:r>
              <a:rPr lang="tr-TR" sz="2400" b="1" dirty="0" smtClean="0">
                <a:solidFill>
                  <a:srgbClr val="000A48"/>
                </a:solidFill>
              </a:rPr>
              <a:t>farklılıklarını</a:t>
            </a:r>
            <a:r>
              <a:rPr lang="tr-TR" sz="2400" b="1" dirty="0">
                <a:solidFill>
                  <a:srgbClr val="000A48"/>
                </a:solidFill>
              </a:rPr>
              <a:t>,</a:t>
            </a:r>
          </a:p>
        </p:txBody>
      </p:sp>
      <p:sp>
        <p:nvSpPr>
          <p:cNvPr id="509958" name="AutoShape 6"/>
          <p:cNvSpPr>
            <a:spLocks noChangeArrowheads="1"/>
          </p:cNvSpPr>
          <p:nvPr/>
        </p:nvSpPr>
        <p:spPr bwMode="auto">
          <a:xfrm rot="-3044045">
            <a:off x="813305" y="2776105"/>
            <a:ext cx="530225" cy="1144588"/>
          </a:xfrm>
          <a:prstGeom prst="curvedRightArrow">
            <a:avLst>
              <a:gd name="adj1" fmla="val 43174"/>
              <a:gd name="adj2" fmla="val 86347"/>
              <a:gd name="adj3" fmla="val 33333"/>
            </a:avLst>
          </a:prstGeom>
          <a:solidFill>
            <a:srgbClr val="0000FF"/>
          </a:solidFill>
          <a:ln w="9525">
            <a:solidFill>
              <a:schemeClr val="tx1"/>
            </a:solidFill>
            <a:miter lim="800000"/>
            <a:headEnd/>
            <a:tailEnd/>
          </a:ln>
          <a:effectLst/>
        </p:spPr>
        <p:txBody>
          <a:bodyPr wrap="none" anchor="ctr"/>
          <a:lstStyle/>
          <a:p>
            <a:endParaRPr lang="tr-TR"/>
          </a:p>
        </p:txBody>
      </p:sp>
      <p:sp>
        <p:nvSpPr>
          <p:cNvPr id="509959" name="AutoShape 7"/>
          <p:cNvSpPr>
            <a:spLocks noChangeArrowheads="1"/>
          </p:cNvSpPr>
          <p:nvPr/>
        </p:nvSpPr>
        <p:spPr bwMode="auto">
          <a:xfrm rot="-3044045">
            <a:off x="2569648" y="4240786"/>
            <a:ext cx="530225" cy="1403321"/>
          </a:xfrm>
          <a:prstGeom prst="curvedRightArrow">
            <a:avLst>
              <a:gd name="adj1" fmla="val 43174"/>
              <a:gd name="adj2" fmla="val 86347"/>
              <a:gd name="adj3" fmla="val 33333"/>
            </a:avLst>
          </a:prstGeom>
          <a:solidFill>
            <a:srgbClr val="0000FF"/>
          </a:solidFill>
          <a:ln w="9525">
            <a:solidFill>
              <a:schemeClr val="tx1"/>
            </a:solidFill>
            <a:miter lim="800000"/>
            <a:headEnd/>
            <a:tailEnd/>
          </a:ln>
          <a:effectLst/>
        </p:spPr>
        <p:txBody>
          <a:bodyPr wrap="none" anchor="ctr"/>
          <a:lstStyle/>
          <a:p>
            <a:endParaRPr lang="tr-TR"/>
          </a:p>
        </p:txBody>
      </p:sp>
      <p:sp>
        <p:nvSpPr>
          <p:cNvPr id="8" name="3 Altbilgi Yer Tutucusu"/>
          <p:cNvSpPr>
            <a:spLocks noGrp="1"/>
          </p:cNvSpPr>
          <p:nvPr>
            <p:ph type="ftr" sz="quarter" idx="11"/>
          </p:nvPr>
        </p:nvSpPr>
        <p:spPr>
          <a:xfrm>
            <a:off x="3124200" y="6381328"/>
            <a:ext cx="3464024" cy="340147"/>
          </a:xfrm>
        </p:spPr>
        <p:txBody>
          <a:bodyPr/>
          <a:lstStyle/>
          <a:p>
            <a:r>
              <a:rPr lang="tr-TR" smtClean="0"/>
              <a:t>Prof. Dr. Neriman ARAL- Çocuk ve Bilim </a:t>
            </a:r>
            <a:endParaRPr lang="tr-TR" dirty="0"/>
          </a:p>
        </p:txBody>
      </p:sp>
      <p:sp>
        <p:nvSpPr>
          <p:cNvPr id="2" name="Slayt Numarası Yer Tutucusu 1"/>
          <p:cNvSpPr>
            <a:spLocks noGrp="1"/>
          </p:cNvSpPr>
          <p:nvPr>
            <p:ph type="sldNum" sz="quarter" idx="12"/>
          </p:nvPr>
        </p:nvSpPr>
        <p:spPr/>
        <p:txBody>
          <a:bodyPr/>
          <a:lstStyle/>
          <a:p>
            <a:fld id="{255D2614-4341-468E-9500-5EE93594DE60}" type="slidenum">
              <a:rPr lang="tr-TR" smtClean="0"/>
              <a:pPr/>
              <a:t>22</a:t>
            </a:fld>
            <a:endParaRPr lang="tr-TR"/>
          </a:p>
        </p:txBody>
      </p:sp>
    </p:spTree>
    <p:extLst>
      <p:ext uri="{BB962C8B-B14F-4D97-AF65-F5344CB8AC3E}">
        <p14:creationId xmlns:p14="http://schemas.microsoft.com/office/powerpoint/2010/main" val="40277205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02" name="Rectangle 2"/>
          <p:cNvSpPr>
            <a:spLocks noGrp="1" noChangeArrowheads="1"/>
          </p:cNvSpPr>
          <p:nvPr>
            <p:ph type="title"/>
          </p:nvPr>
        </p:nvSpPr>
        <p:spPr>
          <a:xfrm>
            <a:off x="395288" y="152400"/>
            <a:ext cx="8426450" cy="1189038"/>
          </a:xfrm>
        </p:spPr>
        <p:txBody>
          <a:bodyPr/>
          <a:lstStyle/>
          <a:p>
            <a:r>
              <a:rPr lang="tr-TR" sz="3200" b="1" dirty="0" smtClean="0">
                <a:solidFill>
                  <a:srgbClr val="66FF66"/>
                </a:solidFill>
                <a:latin typeface="Cooper Black" pitchFamily="18" charset="0"/>
              </a:rPr>
              <a:t>BİLİM EĞİTİMİNİN ÇOCUK ÜZERİNDEKİ ETKİLERİ</a:t>
            </a:r>
            <a:endParaRPr lang="tr-TR" sz="3200" b="1" dirty="0">
              <a:solidFill>
                <a:srgbClr val="FF3300"/>
              </a:solidFill>
              <a:latin typeface="Cooper Black" pitchFamily="18" charset="0"/>
            </a:endParaRPr>
          </a:p>
        </p:txBody>
      </p:sp>
      <p:sp>
        <p:nvSpPr>
          <p:cNvPr id="512003" name="AutoShape 3"/>
          <p:cNvSpPr>
            <a:spLocks noChangeArrowheads="1"/>
          </p:cNvSpPr>
          <p:nvPr/>
        </p:nvSpPr>
        <p:spPr bwMode="auto">
          <a:xfrm>
            <a:off x="251520" y="1124744"/>
            <a:ext cx="4355976" cy="1934344"/>
          </a:xfrm>
          <a:prstGeom prst="horizontalScroll">
            <a:avLst>
              <a:gd name="adj" fmla="val 12500"/>
            </a:avLst>
          </a:prstGeom>
          <a:solidFill>
            <a:srgbClr val="CCFFCC"/>
          </a:solidFill>
          <a:ln w="9525">
            <a:solidFill>
              <a:schemeClr val="tx1"/>
            </a:solidFill>
            <a:round/>
            <a:headEnd/>
            <a:tailEnd/>
          </a:ln>
          <a:effectLst/>
        </p:spPr>
        <p:txBody>
          <a:bodyPr wrap="none" anchor="ctr"/>
          <a:lstStyle/>
          <a:p>
            <a:pPr algn="ctr"/>
            <a:r>
              <a:rPr lang="tr-TR" sz="2400" b="1" dirty="0">
                <a:solidFill>
                  <a:srgbClr val="000A48"/>
                </a:solidFill>
              </a:rPr>
              <a:t>Grup içerisinde </a:t>
            </a:r>
            <a:r>
              <a:rPr lang="tr-TR" sz="2400" b="1" dirty="0" smtClean="0">
                <a:solidFill>
                  <a:srgbClr val="000A48"/>
                </a:solidFill>
              </a:rPr>
              <a:t>yardımlaşma</a:t>
            </a:r>
            <a:r>
              <a:rPr lang="tr-TR" sz="2400" b="1" dirty="0">
                <a:solidFill>
                  <a:srgbClr val="000A48"/>
                </a:solidFill>
              </a:rPr>
              <a:t>, </a:t>
            </a:r>
          </a:p>
          <a:p>
            <a:pPr algn="ctr"/>
            <a:r>
              <a:rPr lang="tr-TR" sz="2400" b="1" dirty="0">
                <a:solidFill>
                  <a:srgbClr val="000A48"/>
                </a:solidFill>
              </a:rPr>
              <a:t>paylaşma, </a:t>
            </a:r>
            <a:r>
              <a:rPr lang="tr-TR" sz="2400" b="1" dirty="0" smtClean="0">
                <a:solidFill>
                  <a:srgbClr val="000A48"/>
                </a:solidFill>
              </a:rPr>
              <a:t>işbirliği </a:t>
            </a:r>
            <a:r>
              <a:rPr lang="tr-TR" sz="2400" b="1" dirty="0">
                <a:solidFill>
                  <a:srgbClr val="000A48"/>
                </a:solidFill>
              </a:rPr>
              <a:t>gibi </a:t>
            </a:r>
          </a:p>
          <a:p>
            <a:pPr algn="ctr"/>
            <a:r>
              <a:rPr lang="tr-TR" sz="2400" b="1" dirty="0">
                <a:solidFill>
                  <a:srgbClr val="000A48"/>
                </a:solidFill>
              </a:rPr>
              <a:t>sosyal davranışları,</a:t>
            </a:r>
          </a:p>
        </p:txBody>
      </p:sp>
      <p:sp>
        <p:nvSpPr>
          <p:cNvPr id="512004" name="AutoShape 4"/>
          <p:cNvSpPr>
            <a:spLocks noChangeArrowheads="1"/>
          </p:cNvSpPr>
          <p:nvPr/>
        </p:nvSpPr>
        <p:spPr bwMode="auto">
          <a:xfrm>
            <a:off x="3779912" y="4437112"/>
            <a:ext cx="5112568" cy="1580728"/>
          </a:xfrm>
          <a:prstGeom prst="horizontalScroll">
            <a:avLst>
              <a:gd name="adj" fmla="val 12500"/>
            </a:avLst>
          </a:prstGeom>
          <a:solidFill>
            <a:srgbClr val="CCFFCC"/>
          </a:solidFill>
          <a:ln w="9525">
            <a:solidFill>
              <a:schemeClr val="tx1"/>
            </a:solidFill>
            <a:round/>
            <a:headEnd/>
            <a:tailEnd/>
          </a:ln>
          <a:effectLst/>
        </p:spPr>
        <p:txBody>
          <a:bodyPr wrap="none" anchor="ctr"/>
          <a:lstStyle/>
          <a:p>
            <a:pPr algn="ctr"/>
            <a:r>
              <a:rPr lang="tr-TR" sz="2400" dirty="0">
                <a:solidFill>
                  <a:srgbClr val="000A48"/>
                </a:solidFill>
                <a:effectLst>
                  <a:outerShdw blurRad="38100" dist="38100" dir="2700000" algn="tl">
                    <a:srgbClr val="000000"/>
                  </a:outerShdw>
                </a:effectLst>
              </a:rPr>
              <a:t>Gelecekteki fen ve matematik </a:t>
            </a:r>
          </a:p>
          <a:p>
            <a:pPr algn="ctr"/>
            <a:r>
              <a:rPr lang="tr-TR" sz="2400" dirty="0">
                <a:solidFill>
                  <a:srgbClr val="000A48"/>
                </a:solidFill>
                <a:effectLst>
                  <a:outerShdw blurRad="38100" dist="38100" dir="2700000" algn="tl">
                    <a:srgbClr val="000000"/>
                  </a:outerShdw>
                </a:effectLst>
              </a:rPr>
              <a:t>kavramlarını geliştirmelerini </a:t>
            </a:r>
            <a:r>
              <a:rPr lang="tr-TR" sz="2400" dirty="0" smtClean="0">
                <a:solidFill>
                  <a:srgbClr val="000A48"/>
                </a:solidFill>
                <a:effectLst>
                  <a:outerShdw blurRad="38100" dist="38100" dir="2700000" algn="tl">
                    <a:srgbClr val="000000"/>
                  </a:outerShdw>
                </a:effectLst>
              </a:rPr>
              <a:t>sağlar</a:t>
            </a:r>
            <a:r>
              <a:rPr lang="tr-TR" sz="2400" dirty="0" smtClean="0">
                <a:solidFill>
                  <a:srgbClr val="000A48"/>
                </a:solidFill>
              </a:rPr>
              <a:t> </a:t>
            </a:r>
            <a:endParaRPr lang="tr-TR" sz="2400" dirty="0">
              <a:solidFill>
                <a:srgbClr val="000A48"/>
              </a:solidFill>
            </a:endParaRPr>
          </a:p>
        </p:txBody>
      </p:sp>
      <p:sp>
        <p:nvSpPr>
          <p:cNvPr id="512005" name="AutoShape 5"/>
          <p:cNvSpPr>
            <a:spLocks noChangeArrowheads="1"/>
          </p:cNvSpPr>
          <p:nvPr/>
        </p:nvSpPr>
        <p:spPr bwMode="auto">
          <a:xfrm>
            <a:off x="2195736" y="2708920"/>
            <a:ext cx="4114800" cy="1800200"/>
          </a:xfrm>
          <a:prstGeom prst="horizontalScroll">
            <a:avLst>
              <a:gd name="adj" fmla="val 12500"/>
            </a:avLst>
          </a:prstGeom>
          <a:solidFill>
            <a:srgbClr val="CCFFCC"/>
          </a:solidFill>
          <a:ln w="9525">
            <a:solidFill>
              <a:schemeClr val="tx1"/>
            </a:solidFill>
            <a:round/>
            <a:headEnd/>
            <a:tailEnd/>
          </a:ln>
          <a:effectLst/>
        </p:spPr>
        <p:txBody>
          <a:bodyPr wrap="none" anchor="ctr"/>
          <a:lstStyle/>
          <a:p>
            <a:pPr algn="ctr">
              <a:spcBef>
                <a:spcPct val="20000"/>
              </a:spcBef>
              <a:buClr>
                <a:schemeClr val="tx2"/>
              </a:buClr>
              <a:buSzPct val="115000"/>
              <a:buFont typeface="Wingdings" pitchFamily="2" charset="2"/>
              <a:buNone/>
            </a:pPr>
            <a:r>
              <a:rPr lang="tr-TR" sz="2400" b="1">
                <a:solidFill>
                  <a:srgbClr val="000A48"/>
                </a:solidFill>
              </a:rPr>
              <a:t>Kendi bedenlerini </a:t>
            </a:r>
          </a:p>
          <a:p>
            <a:pPr algn="ctr">
              <a:spcBef>
                <a:spcPct val="20000"/>
              </a:spcBef>
              <a:buClr>
                <a:schemeClr val="tx2"/>
              </a:buClr>
              <a:buSzPct val="115000"/>
              <a:buFont typeface="Wingdings" pitchFamily="2" charset="2"/>
              <a:buNone/>
            </a:pPr>
            <a:r>
              <a:rPr lang="tr-TR" sz="2400" b="1">
                <a:solidFill>
                  <a:srgbClr val="000A48"/>
                </a:solidFill>
              </a:rPr>
              <a:t>tanımalarını,</a:t>
            </a:r>
          </a:p>
        </p:txBody>
      </p:sp>
      <p:sp>
        <p:nvSpPr>
          <p:cNvPr id="512006" name="AutoShape 6"/>
          <p:cNvSpPr>
            <a:spLocks noChangeArrowheads="1"/>
          </p:cNvSpPr>
          <p:nvPr/>
        </p:nvSpPr>
        <p:spPr bwMode="auto">
          <a:xfrm rot="-3044045">
            <a:off x="988866" y="3172708"/>
            <a:ext cx="530225" cy="1548908"/>
          </a:xfrm>
          <a:prstGeom prst="curvedRightArrow">
            <a:avLst>
              <a:gd name="adj1" fmla="val 43174"/>
              <a:gd name="adj2" fmla="val 86347"/>
              <a:gd name="adj3" fmla="val 33333"/>
            </a:avLst>
          </a:prstGeom>
          <a:solidFill>
            <a:srgbClr val="0000FF"/>
          </a:solidFill>
          <a:ln w="9525">
            <a:solidFill>
              <a:schemeClr val="tx1"/>
            </a:solidFill>
            <a:miter lim="800000"/>
            <a:headEnd/>
            <a:tailEnd/>
          </a:ln>
          <a:effectLst/>
        </p:spPr>
        <p:txBody>
          <a:bodyPr wrap="none" anchor="ctr"/>
          <a:lstStyle/>
          <a:p>
            <a:endParaRPr lang="tr-TR"/>
          </a:p>
        </p:txBody>
      </p:sp>
      <p:sp>
        <p:nvSpPr>
          <p:cNvPr id="512007" name="AutoShape 7"/>
          <p:cNvSpPr>
            <a:spLocks noChangeArrowheads="1"/>
          </p:cNvSpPr>
          <p:nvPr/>
        </p:nvSpPr>
        <p:spPr bwMode="auto">
          <a:xfrm rot="-3044045">
            <a:off x="2685515" y="4432289"/>
            <a:ext cx="530225" cy="1144588"/>
          </a:xfrm>
          <a:prstGeom prst="curvedRightArrow">
            <a:avLst>
              <a:gd name="adj1" fmla="val 43174"/>
              <a:gd name="adj2" fmla="val 86347"/>
              <a:gd name="adj3" fmla="val 33333"/>
            </a:avLst>
          </a:prstGeom>
          <a:solidFill>
            <a:srgbClr val="0000FF"/>
          </a:solidFill>
          <a:ln w="9525">
            <a:solidFill>
              <a:schemeClr val="tx1"/>
            </a:solidFill>
            <a:miter lim="800000"/>
            <a:headEnd/>
            <a:tailEnd/>
          </a:ln>
          <a:effectLst/>
        </p:spPr>
        <p:txBody>
          <a:bodyPr wrap="none" anchor="ctr"/>
          <a:lstStyle/>
          <a:p>
            <a:endParaRPr lang="tr-TR"/>
          </a:p>
        </p:txBody>
      </p:sp>
      <p:sp>
        <p:nvSpPr>
          <p:cNvPr id="8" name="3 Altbilgi Yer Tutucusu"/>
          <p:cNvSpPr>
            <a:spLocks noGrp="1"/>
          </p:cNvSpPr>
          <p:nvPr>
            <p:ph type="ftr" sz="quarter" idx="11"/>
          </p:nvPr>
        </p:nvSpPr>
        <p:spPr>
          <a:xfrm>
            <a:off x="3124200" y="6381328"/>
            <a:ext cx="3464024" cy="340147"/>
          </a:xfrm>
        </p:spPr>
        <p:txBody>
          <a:bodyPr/>
          <a:lstStyle/>
          <a:p>
            <a:r>
              <a:rPr lang="tr-TR" smtClean="0"/>
              <a:t>Prof. Dr. Neriman ARAL- Çocuk ve Bilim </a:t>
            </a:r>
            <a:endParaRPr lang="tr-TR" dirty="0"/>
          </a:p>
        </p:txBody>
      </p:sp>
      <p:sp>
        <p:nvSpPr>
          <p:cNvPr id="2" name="Slayt Numarası Yer Tutucusu 1"/>
          <p:cNvSpPr>
            <a:spLocks noGrp="1"/>
          </p:cNvSpPr>
          <p:nvPr>
            <p:ph type="sldNum" sz="quarter" idx="12"/>
          </p:nvPr>
        </p:nvSpPr>
        <p:spPr/>
        <p:txBody>
          <a:bodyPr/>
          <a:lstStyle/>
          <a:p>
            <a:fld id="{255D2614-4341-468E-9500-5EE93594DE60}" type="slidenum">
              <a:rPr lang="tr-TR" smtClean="0"/>
              <a:pPr/>
              <a:t>23</a:t>
            </a:fld>
            <a:endParaRPr lang="tr-TR"/>
          </a:p>
        </p:txBody>
      </p:sp>
    </p:spTree>
    <p:extLst>
      <p:ext uri="{BB962C8B-B14F-4D97-AF65-F5344CB8AC3E}">
        <p14:creationId xmlns:p14="http://schemas.microsoft.com/office/powerpoint/2010/main" val="31837985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 </a:t>
            </a:r>
            <a:endParaRPr lang="tr-TR" dirty="0"/>
          </a:p>
        </p:txBody>
      </p:sp>
      <p:sp>
        <p:nvSpPr>
          <p:cNvPr id="3" name="2 İçerik Yer Tutucusu"/>
          <p:cNvSpPr>
            <a:spLocks noGrp="1"/>
          </p:cNvSpPr>
          <p:nvPr>
            <p:ph idx="1"/>
          </p:nvPr>
        </p:nvSpPr>
        <p:spPr>
          <a:xfrm>
            <a:off x="457200" y="1196752"/>
            <a:ext cx="8229600" cy="5184576"/>
          </a:xfrm>
        </p:spPr>
        <p:txBody>
          <a:bodyPr>
            <a:normAutofit fontScale="40000" lnSpcReduction="20000"/>
          </a:bodyPr>
          <a:lstStyle/>
          <a:p>
            <a:r>
              <a:rPr lang="tr-TR" sz="3400" dirty="0" smtClean="0"/>
              <a:t>Aral, N., Baran, G., Bulut, Ş. ve Çimen, S. (2000). Çocuk Gelişimi. İstanbul: Ya-</a:t>
            </a:r>
            <a:r>
              <a:rPr lang="tr-TR" sz="3400" dirty="0" err="1" smtClean="0"/>
              <a:t>Pa</a:t>
            </a:r>
            <a:r>
              <a:rPr lang="tr-TR" sz="3400" dirty="0" smtClean="0"/>
              <a:t> Yayıncılık.</a:t>
            </a:r>
          </a:p>
          <a:p>
            <a:r>
              <a:rPr lang="tr-TR" sz="3400" dirty="0"/>
              <a:t>Ayvacı, H. Ş., &amp; Yurt, Ö. (2016). Çocuk ve Bilim Eğitimi. </a:t>
            </a:r>
            <a:r>
              <a:rPr lang="tr-TR" sz="3400" i="1" dirty="0"/>
              <a:t>Çocuk ve Medeniyet Dergisi</a:t>
            </a:r>
            <a:r>
              <a:rPr lang="tr-TR" sz="3400" dirty="0"/>
              <a:t>, </a:t>
            </a:r>
            <a:r>
              <a:rPr lang="tr-TR" sz="3400" i="1" dirty="0"/>
              <a:t>1</a:t>
            </a:r>
            <a:r>
              <a:rPr lang="tr-TR" sz="3400" dirty="0"/>
              <a:t>(1).</a:t>
            </a:r>
          </a:p>
          <a:p>
            <a:r>
              <a:rPr lang="tr-TR" sz="3400" dirty="0" smtClean="0"/>
              <a:t>Ceylan, Ş., Kahraman, Ö. G., &amp; Ülker, P. (2015). Çocukların meraklarına ilişkin annelerin ve öğretmenlerin düşünceleri: Bilim kavramı. </a:t>
            </a:r>
            <a:r>
              <a:rPr lang="tr-TR" sz="3400" i="1" dirty="0" smtClean="0"/>
              <a:t>Karabük Üniversitesi Sosyal Bilimler Enstitüsü Dergisi</a:t>
            </a:r>
            <a:r>
              <a:rPr lang="tr-TR" sz="3400" dirty="0" smtClean="0"/>
              <a:t>, </a:t>
            </a:r>
            <a:r>
              <a:rPr lang="tr-TR" sz="3400" i="1" dirty="0" smtClean="0"/>
              <a:t>5</a:t>
            </a:r>
            <a:r>
              <a:rPr lang="tr-TR" sz="3400" dirty="0" smtClean="0"/>
              <a:t>(1).</a:t>
            </a:r>
          </a:p>
          <a:p>
            <a:r>
              <a:rPr lang="en-US" sz="3400" dirty="0" err="1"/>
              <a:t>Chak</a:t>
            </a:r>
            <a:r>
              <a:rPr lang="en-US" sz="3400" dirty="0"/>
              <a:t>, A. (2002). Understanding Children’s Curiosity and Exploration through the Lenses of </a:t>
            </a:r>
            <a:r>
              <a:rPr lang="en-US" sz="3400" dirty="0" err="1"/>
              <a:t>Lewin’s</a:t>
            </a:r>
            <a:r>
              <a:rPr lang="en-US" sz="3400" dirty="0"/>
              <a:t> Field Theory: On Developing an Appraisal Framework. Early Child and Care, 172(1), 77-87. </a:t>
            </a:r>
            <a:endParaRPr lang="tr-TR" sz="3400" dirty="0"/>
          </a:p>
          <a:p>
            <a:r>
              <a:rPr lang="en-US" sz="3400" dirty="0"/>
              <a:t>Cook, C., Goodman, N. D., &amp; Schulz, L. E. (2011). Where science starts: Spontaneous experiments in preschoolers’ exploratory play. Cognition, 120(3), 341-349.</a:t>
            </a:r>
            <a:endParaRPr lang="tr-TR" sz="3400" dirty="0"/>
          </a:p>
          <a:p>
            <a:r>
              <a:rPr lang="en-US" sz="3400" dirty="0" smtClean="0"/>
              <a:t>Durbin</a:t>
            </a:r>
            <a:r>
              <a:rPr lang="en-US" sz="3400" dirty="0"/>
              <a:t>, D. J., Pickett, L. H. &amp; Powell, T. L. (2011). Kindergarten scientists: The pot of gold at the end of the rainbow. Science activities: Classroom projects and curriculum ideas. Science Activities, 48(4), 129-136. </a:t>
            </a:r>
            <a:endParaRPr lang="tr-TR" sz="3400" dirty="0"/>
          </a:p>
          <a:p>
            <a:r>
              <a:rPr lang="en-US" sz="3400" dirty="0" err="1"/>
              <a:t>Eshach</a:t>
            </a:r>
            <a:r>
              <a:rPr lang="en-US" sz="3400" dirty="0"/>
              <a:t>, H. &amp; Fried M. N. (2005). Should science be taught in early childhood? Journal of Science Education and Technology, 14(3), 315-336. </a:t>
            </a:r>
            <a:endParaRPr lang="tr-TR" sz="3400" dirty="0"/>
          </a:p>
          <a:p>
            <a:r>
              <a:rPr lang="en-US" sz="3400" dirty="0" smtClean="0"/>
              <a:t>Johnston, J. (2005). Early explorations in science (2nd Ed.) NY: Open University Press. </a:t>
            </a:r>
            <a:endParaRPr lang="tr-TR" sz="3400" dirty="0" smtClean="0"/>
          </a:p>
          <a:p>
            <a:r>
              <a:rPr lang="en-US" sz="3400" dirty="0" err="1"/>
              <a:t>Howitt</a:t>
            </a:r>
            <a:r>
              <a:rPr lang="en-US" sz="3400" dirty="0"/>
              <a:t>, C., Lewis, S. &amp; Upson, E. (2011). It’s a Mystery! A Case Study of Implementing Forensic Science in Preschool a Scientific Inquiry. Australasian Journal of Early Childhood, 36(3), 45-55. </a:t>
            </a:r>
            <a:endParaRPr lang="tr-TR" sz="3400" dirty="0"/>
          </a:p>
          <a:p>
            <a:r>
              <a:rPr lang="tr-TR" sz="3400" dirty="0" smtClean="0"/>
              <a:t>Kandır, A., Uyanık, Ö., Yazıcı, E., Yaşar, M.C., İnal, G. ve Yazıcı, Z. (2012). Etkinliklerle Bilim Eğitimi. Ankara: Efil Yayıncılık.</a:t>
            </a:r>
          </a:p>
          <a:p>
            <a:r>
              <a:rPr lang="en-US" sz="3400" dirty="0" err="1" smtClean="0"/>
              <a:t>Saçkes</a:t>
            </a:r>
            <a:r>
              <a:rPr lang="en-US" sz="3400" dirty="0"/>
              <a:t>, M., Trundle, K. C., Bell, R. L. &amp; O’Connell, A. A. (2011). The influence of early science experience in kindergarten on children’s immediate and later science achievement: evidence from the Early Childhood Longitudinal Study. Journal of Research in Science Teaching, 48(2), 217-235. </a:t>
            </a:r>
            <a:endParaRPr lang="tr-TR" sz="3400" dirty="0"/>
          </a:p>
          <a:p>
            <a:r>
              <a:rPr lang="tr-TR" sz="3400" dirty="0"/>
              <a:t>Şahin, F. (2000). Okul öncesinde fen bilgisi öğretimi ve aktivite örnekleri. İstanbul: Ya-</a:t>
            </a:r>
            <a:r>
              <a:rPr lang="tr-TR" sz="3400" dirty="0" err="1"/>
              <a:t>Pa</a:t>
            </a:r>
            <a:r>
              <a:rPr lang="tr-TR" sz="3400" dirty="0"/>
              <a:t> Yayın.</a:t>
            </a:r>
          </a:p>
          <a:p>
            <a:r>
              <a:rPr lang="tr-TR" sz="3400" dirty="0"/>
              <a:t>Şen, S. (2007). Okul Öncesi Dönem Çocuklarının Temel Özellikleri ve Gereksinimleri. </a:t>
            </a:r>
            <a:r>
              <a:rPr lang="tr-TR" sz="3400" dirty="0" err="1"/>
              <a:t>Gelengül</a:t>
            </a:r>
            <a:r>
              <a:rPr lang="tr-TR" sz="3400" dirty="0"/>
              <a:t> Haktanır (Ed.), Okul Öncesi Eğitime Giriş (s.71-123). Ankara: Anı</a:t>
            </a:r>
            <a:r>
              <a:rPr lang="tr-TR" sz="3400" dirty="0" smtClean="0"/>
              <a:t>.</a:t>
            </a:r>
          </a:p>
          <a:p>
            <a:r>
              <a:rPr lang="en-US" sz="3400" dirty="0"/>
              <a:t>Worth, K. &amp; </a:t>
            </a:r>
            <a:r>
              <a:rPr lang="en-US" sz="3400" dirty="0" err="1"/>
              <a:t>Grollman</a:t>
            </a:r>
            <a:r>
              <a:rPr lang="en-US" sz="3400" dirty="0"/>
              <a:t>, S. (2003). Worms, Shadows and Whirlpools: Science in Early Childhood Classroom. USA: Heinemann. </a:t>
            </a:r>
            <a:endParaRPr lang="tr-TR" sz="3400" dirty="0"/>
          </a:p>
          <a:p>
            <a:endParaRPr lang="tr-TR" sz="3400" dirty="0" smtClean="0"/>
          </a:p>
          <a:p>
            <a:endParaRPr lang="tr-TR" dirty="0"/>
          </a:p>
        </p:txBody>
      </p:sp>
      <p:sp>
        <p:nvSpPr>
          <p:cNvPr id="4" name="3 Altbilgi Yer Tutucusu"/>
          <p:cNvSpPr>
            <a:spLocks noGrp="1"/>
          </p:cNvSpPr>
          <p:nvPr>
            <p:ph type="ftr" sz="quarter" idx="11"/>
          </p:nvPr>
        </p:nvSpPr>
        <p:spPr>
          <a:xfrm>
            <a:off x="3124200" y="6381328"/>
            <a:ext cx="3248000" cy="340147"/>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24</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effectLst>
                  <a:outerShdw blurRad="38100" dist="38100" dir="2700000" algn="tl">
                    <a:srgbClr val="000000">
                      <a:alpha val="43137"/>
                    </a:srgbClr>
                  </a:outerShdw>
                </a:effectLst>
              </a:rPr>
              <a:t>GİRİŞ</a:t>
            </a:r>
            <a:endParaRPr lang="tr-TR" b="1" dirty="0">
              <a:solidFill>
                <a:schemeClr val="accent2">
                  <a:lumMod val="75000"/>
                </a:schemeClr>
              </a:solidFill>
              <a:effectLst>
                <a:outerShdw blurRad="38100" dist="38100" dir="2700000" algn="tl">
                  <a:srgbClr val="000000">
                    <a:alpha val="43137"/>
                  </a:srgbClr>
                </a:outerShdw>
              </a:effectLst>
            </a:endParaRPr>
          </a:p>
        </p:txBody>
      </p:sp>
      <p:sp>
        <p:nvSpPr>
          <p:cNvPr id="3" name="2 İçerik Yer Tutucusu"/>
          <p:cNvSpPr>
            <a:spLocks noGrp="1"/>
          </p:cNvSpPr>
          <p:nvPr>
            <p:ph idx="1"/>
          </p:nvPr>
        </p:nvSpPr>
        <p:spPr/>
        <p:txBody>
          <a:bodyPr/>
          <a:lstStyle/>
          <a:p>
            <a:r>
              <a:rPr lang="tr-TR" dirty="0" smtClean="0"/>
              <a:t>Erken çocukluk dönemindeki çocukların en belirgin özelliklerinden birisi meraklı olmalarıdır. Bu dönemde çocuklar meraklarını gidermek için sürekli çevrelerini araştırıp, incelerler (Aral vd., 2000; Şen, 2007).</a:t>
            </a:r>
            <a:endParaRPr lang="tr-TR" dirty="0"/>
          </a:p>
        </p:txBody>
      </p:sp>
      <p:sp>
        <p:nvSpPr>
          <p:cNvPr id="4" name="3 Altbilgi Yer Tutucusu"/>
          <p:cNvSpPr>
            <a:spLocks noGrp="1"/>
          </p:cNvSpPr>
          <p:nvPr>
            <p:ph type="ftr" sz="quarter" idx="11"/>
          </p:nvPr>
        </p:nvSpPr>
        <p:spPr>
          <a:xfrm>
            <a:off x="3124200" y="6309320"/>
            <a:ext cx="3248000" cy="412155"/>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err="1" smtClean="0"/>
              <a:t>Caeson</a:t>
            </a:r>
            <a:r>
              <a:rPr lang="tr-TR" dirty="0" smtClean="0"/>
              <a:t> (1956)’a göre, “Eğer bir çocuğun doğuştan gelen merak duygusu canlı tutulacaksa, yaşadıkları dünyanın neşe, heyecan ve gizemini birlikte keşfedecekleri bir yetişkine ihtiyaçları vardır.” Bu yüzden çocukların,  yetişkinlerin de merak ve heyecanlarının olduğunu hissetmeye ihtiyaçları vardır (Ceylan vd., 2015).</a:t>
            </a:r>
            <a:endParaRPr lang="tr-TR" dirty="0"/>
          </a:p>
        </p:txBody>
      </p:sp>
      <p:sp>
        <p:nvSpPr>
          <p:cNvPr id="4" name="3 Altbilgi Yer Tutucusu"/>
          <p:cNvSpPr>
            <a:spLocks noGrp="1"/>
          </p:cNvSpPr>
          <p:nvPr>
            <p:ph type="ftr" sz="quarter" idx="11"/>
          </p:nvPr>
        </p:nvSpPr>
        <p:spPr>
          <a:xfrm>
            <a:off x="3124200" y="6309320"/>
            <a:ext cx="3320008" cy="412155"/>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4</a:t>
            </a:fld>
            <a:endParaRPr lang="tr-TR"/>
          </a:p>
        </p:txBody>
      </p:sp>
      <p:sp>
        <p:nvSpPr>
          <p:cNvPr id="6" name="1 Başlık"/>
          <p:cNvSpPr>
            <a:spLocks noGrp="1"/>
          </p:cNvSpPr>
          <p:nvPr>
            <p:ph type="title"/>
          </p:nvPr>
        </p:nvSpPr>
        <p:spPr/>
        <p:txBody>
          <a:bodyPr/>
          <a:lstStyle/>
          <a:p>
            <a:r>
              <a:rPr lang="tr-TR" b="1" dirty="0" smtClean="0">
                <a:solidFill>
                  <a:schemeClr val="accent2">
                    <a:lumMod val="75000"/>
                  </a:schemeClr>
                </a:solidFill>
                <a:effectLst>
                  <a:outerShdw blurRad="38100" dist="38100" dir="2700000" algn="tl">
                    <a:srgbClr val="000000">
                      <a:alpha val="43137"/>
                    </a:srgbClr>
                  </a:outerShdw>
                </a:effectLst>
              </a:rPr>
              <a:t>GİRİŞ</a:t>
            </a:r>
            <a:endParaRPr lang="tr-TR" b="1" dirty="0">
              <a:solidFill>
                <a:schemeClr val="accent2">
                  <a:lumMod val="75000"/>
                </a:schemeClr>
              </a:solidFill>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en-US" dirty="0" err="1" smtClean="0"/>
              <a:t>Merak</a:t>
            </a:r>
            <a:r>
              <a:rPr lang="en-US" dirty="0" smtClean="0"/>
              <a:t>, </a:t>
            </a:r>
            <a:r>
              <a:rPr lang="en-US" dirty="0" err="1" smtClean="0"/>
              <a:t>erken</a:t>
            </a:r>
            <a:r>
              <a:rPr lang="en-US" dirty="0" smtClean="0"/>
              <a:t> </a:t>
            </a:r>
            <a:r>
              <a:rPr lang="en-US" dirty="0" err="1" smtClean="0"/>
              <a:t>çocukluk</a:t>
            </a:r>
            <a:r>
              <a:rPr lang="en-US" dirty="0" smtClean="0"/>
              <a:t> </a:t>
            </a:r>
            <a:r>
              <a:rPr lang="en-US" dirty="0" err="1" smtClean="0"/>
              <a:t>dönemindeki</a:t>
            </a:r>
            <a:r>
              <a:rPr lang="en-US" dirty="0" smtClean="0"/>
              <a:t> </a:t>
            </a:r>
            <a:r>
              <a:rPr lang="en-US" dirty="0" err="1" smtClean="0"/>
              <a:t>çocukların</a:t>
            </a:r>
            <a:r>
              <a:rPr lang="en-US" dirty="0" smtClean="0"/>
              <a:t> en </a:t>
            </a:r>
            <a:r>
              <a:rPr lang="en-US" dirty="0" err="1" smtClean="0"/>
              <a:t>belirgin</a:t>
            </a:r>
            <a:r>
              <a:rPr lang="en-US" dirty="0" smtClean="0"/>
              <a:t> </a:t>
            </a:r>
            <a:r>
              <a:rPr lang="en-US" dirty="0" err="1" smtClean="0"/>
              <a:t>özelliklerinden</a:t>
            </a:r>
            <a:r>
              <a:rPr lang="en-US" dirty="0" smtClean="0"/>
              <a:t> </a:t>
            </a:r>
            <a:r>
              <a:rPr lang="en-US" dirty="0" err="1" smtClean="0"/>
              <a:t>biridir</a:t>
            </a:r>
            <a:r>
              <a:rPr lang="tr-TR" dirty="0" smtClean="0"/>
              <a:t> (Kandır vd., 2012)</a:t>
            </a:r>
            <a:r>
              <a:rPr lang="en-US" dirty="0" smtClean="0"/>
              <a:t>. </a:t>
            </a:r>
            <a:endParaRPr lang="tr-TR" dirty="0" smtClean="0"/>
          </a:p>
          <a:p>
            <a:r>
              <a:rPr lang="en-US" dirty="0" err="1" smtClean="0"/>
              <a:t>Merak</a:t>
            </a:r>
            <a:r>
              <a:rPr lang="en-US" dirty="0" smtClean="0"/>
              <a:t> </a:t>
            </a:r>
            <a:r>
              <a:rPr lang="en-US" dirty="0" err="1" smtClean="0"/>
              <a:t>duygusu</a:t>
            </a:r>
            <a:r>
              <a:rPr lang="en-US" dirty="0" smtClean="0"/>
              <a:t>; </a:t>
            </a:r>
            <a:r>
              <a:rPr lang="en-US" dirty="0" err="1" smtClean="0"/>
              <a:t>çocuklar</a:t>
            </a:r>
            <a:r>
              <a:rPr lang="en-US" dirty="0" smtClean="0"/>
              <a:t> </a:t>
            </a:r>
            <a:r>
              <a:rPr lang="en-US" dirty="0" err="1" smtClean="0"/>
              <a:t>için</a:t>
            </a:r>
            <a:r>
              <a:rPr lang="en-US" dirty="0" smtClean="0"/>
              <a:t> </a:t>
            </a:r>
            <a:r>
              <a:rPr lang="en-US" dirty="0" err="1" smtClean="0"/>
              <a:t>bilgiye</a:t>
            </a:r>
            <a:r>
              <a:rPr lang="en-US" dirty="0" smtClean="0"/>
              <a:t> </a:t>
            </a:r>
            <a:r>
              <a:rPr lang="en-US" dirty="0" err="1" smtClean="0"/>
              <a:t>ulaşmak</a:t>
            </a:r>
            <a:r>
              <a:rPr lang="en-US" dirty="0" smtClean="0"/>
              <a:t> </a:t>
            </a:r>
            <a:r>
              <a:rPr lang="en-US" dirty="0" err="1" smtClean="0"/>
              <a:t>amacıyla</a:t>
            </a:r>
            <a:r>
              <a:rPr lang="en-US" dirty="0" smtClean="0"/>
              <a:t> </a:t>
            </a:r>
            <a:r>
              <a:rPr lang="en-US" dirty="0" err="1" smtClean="0"/>
              <a:t>sorular</a:t>
            </a:r>
            <a:r>
              <a:rPr lang="en-US" dirty="0" smtClean="0"/>
              <a:t> </a:t>
            </a:r>
            <a:r>
              <a:rPr lang="en-US" dirty="0" err="1" smtClean="0"/>
              <a:t>sormak</a:t>
            </a:r>
            <a:r>
              <a:rPr lang="en-US" dirty="0" smtClean="0"/>
              <a:t> </a:t>
            </a:r>
            <a:r>
              <a:rPr lang="en-US" dirty="0" err="1" smtClean="0"/>
              <a:t>için</a:t>
            </a:r>
            <a:r>
              <a:rPr lang="en-US" dirty="0" smtClean="0"/>
              <a:t> </a:t>
            </a:r>
            <a:r>
              <a:rPr lang="en-US" dirty="0" err="1" smtClean="0"/>
              <a:t>itici</a:t>
            </a:r>
            <a:r>
              <a:rPr lang="en-US" dirty="0" smtClean="0"/>
              <a:t> </a:t>
            </a:r>
            <a:r>
              <a:rPr lang="en-US" dirty="0" err="1" smtClean="0"/>
              <a:t>bir</a:t>
            </a:r>
            <a:r>
              <a:rPr lang="en-US" dirty="0" smtClean="0"/>
              <a:t> </a:t>
            </a:r>
            <a:r>
              <a:rPr lang="en-US" dirty="0" err="1" smtClean="0"/>
              <a:t>güç</a:t>
            </a:r>
            <a:r>
              <a:rPr lang="en-US" dirty="0" smtClean="0"/>
              <a:t> </a:t>
            </a:r>
            <a:r>
              <a:rPr lang="en-US" dirty="0" err="1" smtClean="0"/>
              <a:t>olmakla</a:t>
            </a:r>
            <a:r>
              <a:rPr lang="en-US" dirty="0" smtClean="0"/>
              <a:t> </a:t>
            </a:r>
            <a:r>
              <a:rPr lang="en-US" dirty="0" err="1" smtClean="0"/>
              <a:t>birlikte</a:t>
            </a:r>
            <a:r>
              <a:rPr lang="en-US" dirty="0" smtClean="0"/>
              <a:t>, </a:t>
            </a:r>
            <a:r>
              <a:rPr lang="en-US" dirty="0" err="1" smtClean="0"/>
              <a:t>çocukların</a:t>
            </a:r>
            <a:r>
              <a:rPr lang="en-US" dirty="0" smtClean="0"/>
              <a:t> </a:t>
            </a:r>
            <a:r>
              <a:rPr lang="en-US" dirty="0" err="1" smtClean="0"/>
              <a:t>çevrelerini</a:t>
            </a:r>
            <a:r>
              <a:rPr lang="en-US" dirty="0" smtClean="0"/>
              <a:t> </a:t>
            </a:r>
            <a:r>
              <a:rPr lang="en-US" dirty="0" err="1" smtClean="0"/>
              <a:t>gözlemlemesini</a:t>
            </a:r>
            <a:r>
              <a:rPr lang="en-US" dirty="0" smtClean="0"/>
              <a:t> </a:t>
            </a:r>
            <a:r>
              <a:rPr lang="en-US" dirty="0" err="1" smtClean="0"/>
              <a:t>ve</a:t>
            </a:r>
            <a:r>
              <a:rPr lang="en-US" dirty="0" smtClean="0"/>
              <a:t> </a:t>
            </a:r>
            <a:r>
              <a:rPr lang="en-US" dirty="0" err="1" smtClean="0"/>
              <a:t>keşfetmesini</a:t>
            </a:r>
            <a:r>
              <a:rPr lang="en-US" dirty="0" smtClean="0"/>
              <a:t> de </a:t>
            </a:r>
            <a:r>
              <a:rPr lang="en-US" dirty="0" err="1" smtClean="0"/>
              <a:t>sağlamaktadır</a:t>
            </a:r>
            <a:r>
              <a:rPr lang="en-US" dirty="0" smtClean="0"/>
              <a:t>. </a:t>
            </a:r>
            <a:endParaRPr lang="tr-TR" dirty="0" smtClean="0"/>
          </a:p>
          <a:p>
            <a:endParaRPr lang="tr-TR" dirty="0"/>
          </a:p>
        </p:txBody>
      </p:sp>
      <p:sp>
        <p:nvSpPr>
          <p:cNvPr id="4" name="3 Altbilgi Yer Tutucusu"/>
          <p:cNvSpPr>
            <a:spLocks noGrp="1"/>
          </p:cNvSpPr>
          <p:nvPr>
            <p:ph type="ftr" sz="quarter" idx="11"/>
          </p:nvPr>
        </p:nvSpPr>
        <p:spPr>
          <a:xfrm>
            <a:off x="3124200" y="6309320"/>
            <a:ext cx="3392016" cy="412155"/>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5</a:t>
            </a:fld>
            <a:endParaRPr lang="tr-TR"/>
          </a:p>
        </p:txBody>
      </p:sp>
      <p:sp>
        <p:nvSpPr>
          <p:cNvPr id="6" name="1 Başlık"/>
          <p:cNvSpPr>
            <a:spLocks noGrp="1"/>
          </p:cNvSpPr>
          <p:nvPr>
            <p:ph type="title"/>
          </p:nvPr>
        </p:nvSpPr>
        <p:spPr/>
        <p:txBody>
          <a:bodyPr/>
          <a:lstStyle/>
          <a:p>
            <a:r>
              <a:rPr lang="tr-TR" dirty="0" smtClean="0">
                <a:solidFill>
                  <a:schemeClr val="accent2">
                    <a:lumMod val="75000"/>
                  </a:schemeClr>
                </a:solidFill>
              </a:rPr>
              <a:t>Çocuklar için bilim</a:t>
            </a:r>
            <a:endParaRPr lang="tr-TR" dirty="0">
              <a:solidFill>
                <a:schemeClr val="accent2">
                  <a:lumMod val="75000"/>
                </a:schemeClr>
              </a:solidFill>
            </a:endParaRPr>
          </a:p>
        </p:txBody>
      </p:sp>
    </p:spTree>
    <p:extLst>
      <p:ext uri="{BB962C8B-B14F-4D97-AF65-F5344CB8AC3E}">
        <p14:creationId xmlns:p14="http://schemas.microsoft.com/office/powerpoint/2010/main" val="2739825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r>
              <a:rPr lang="en-US" dirty="0" err="1" smtClean="0"/>
              <a:t>Duyularını</a:t>
            </a:r>
            <a:r>
              <a:rPr lang="en-US" dirty="0" smtClean="0"/>
              <a:t> </a:t>
            </a:r>
            <a:r>
              <a:rPr lang="en-US" dirty="0" err="1" smtClean="0"/>
              <a:t>kullanarak</a:t>
            </a:r>
            <a:r>
              <a:rPr lang="en-US" dirty="0" smtClean="0"/>
              <a:t> </a:t>
            </a:r>
            <a:r>
              <a:rPr lang="en-US" dirty="0" err="1" smtClean="0"/>
              <a:t>gözlem</a:t>
            </a:r>
            <a:r>
              <a:rPr lang="en-US" dirty="0" smtClean="0"/>
              <a:t> </a:t>
            </a:r>
            <a:r>
              <a:rPr lang="en-US" dirty="0" err="1" smtClean="0"/>
              <a:t>ve</a:t>
            </a:r>
            <a:r>
              <a:rPr lang="en-US" dirty="0" smtClean="0"/>
              <a:t> </a:t>
            </a:r>
            <a:r>
              <a:rPr lang="en-US" dirty="0" err="1" smtClean="0"/>
              <a:t>keşifleri</a:t>
            </a:r>
            <a:r>
              <a:rPr lang="en-US" dirty="0" smtClean="0"/>
              <a:t> </a:t>
            </a:r>
            <a:r>
              <a:rPr lang="en-US" dirty="0" err="1" smtClean="0"/>
              <a:t>aracılığı</a:t>
            </a:r>
            <a:r>
              <a:rPr lang="en-US" dirty="0" smtClean="0"/>
              <a:t> </a:t>
            </a:r>
            <a:r>
              <a:rPr lang="en-US" dirty="0" err="1" smtClean="0"/>
              <a:t>ile</a:t>
            </a:r>
            <a:r>
              <a:rPr lang="en-US" dirty="0" smtClean="0"/>
              <a:t> </a:t>
            </a:r>
            <a:r>
              <a:rPr lang="en-US" dirty="0" err="1" smtClean="0"/>
              <a:t>elde</a:t>
            </a:r>
            <a:r>
              <a:rPr lang="en-US" dirty="0" smtClean="0"/>
              <a:t> </a:t>
            </a:r>
            <a:r>
              <a:rPr lang="en-US" dirty="0" err="1" smtClean="0"/>
              <a:t>ettiği</a:t>
            </a:r>
            <a:r>
              <a:rPr lang="en-US" dirty="0" smtClean="0"/>
              <a:t> </a:t>
            </a:r>
            <a:r>
              <a:rPr lang="en-US" dirty="0" err="1" smtClean="0"/>
              <a:t>deneyimler</a:t>
            </a:r>
            <a:r>
              <a:rPr lang="en-US" dirty="0" smtClean="0"/>
              <a:t>, </a:t>
            </a:r>
            <a:r>
              <a:rPr lang="en-US" dirty="0" err="1" smtClean="0"/>
              <a:t>istekli</a:t>
            </a:r>
            <a:r>
              <a:rPr lang="en-US" dirty="0" smtClean="0"/>
              <a:t> </a:t>
            </a:r>
            <a:r>
              <a:rPr lang="en-US" dirty="0" err="1" smtClean="0"/>
              <a:t>ve</a:t>
            </a:r>
            <a:r>
              <a:rPr lang="en-US" dirty="0" smtClean="0"/>
              <a:t> </a:t>
            </a:r>
            <a:r>
              <a:rPr lang="en-US" dirty="0" err="1" smtClean="0"/>
              <a:t>hevesli</a:t>
            </a:r>
            <a:r>
              <a:rPr lang="en-US" dirty="0" smtClean="0"/>
              <a:t> </a:t>
            </a:r>
            <a:r>
              <a:rPr lang="en-US" dirty="0" err="1" smtClean="0"/>
              <a:t>kaşifler</a:t>
            </a:r>
            <a:r>
              <a:rPr lang="en-US" dirty="0" smtClean="0"/>
              <a:t> </a:t>
            </a:r>
            <a:r>
              <a:rPr lang="en-US" dirty="0" err="1" smtClean="0"/>
              <a:t>olan</a:t>
            </a:r>
            <a:r>
              <a:rPr lang="en-US" dirty="0" smtClean="0"/>
              <a:t> </a:t>
            </a:r>
            <a:r>
              <a:rPr lang="en-US" dirty="0" err="1" smtClean="0"/>
              <a:t>çocuklara</a:t>
            </a:r>
            <a:r>
              <a:rPr lang="en-US" dirty="0" smtClean="0"/>
              <a:t> </a:t>
            </a:r>
            <a:r>
              <a:rPr lang="en-US" dirty="0" err="1" smtClean="0"/>
              <a:t>dünyayı</a:t>
            </a:r>
            <a:r>
              <a:rPr lang="en-US" dirty="0" smtClean="0"/>
              <a:t> </a:t>
            </a:r>
            <a:r>
              <a:rPr lang="en-US" dirty="0" err="1" smtClean="0"/>
              <a:t>algılama</a:t>
            </a:r>
            <a:r>
              <a:rPr lang="en-US" dirty="0" smtClean="0"/>
              <a:t>, </a:t>
            </a:r>
            <a:r>
              <a:rPr lang="en-US" dirty="0" err="1" smtClean="0"/>
              <a:t>tanıma</a:t>
            </a:r>
            <a:r>
              <a:rPr lang="en-US" dirty="0" smtClean="0"/>
              <a:t> </a:t>
            </a:r>
            <a:r>
              <a:rPr lang="en-US" dirty="0" err="1" smtClean="0"/>
              <a:t>ve</a:t>
            </a:r>
            <a:r>
              <a:rPr lang="en-US" dirty="0" smtClean="0"/>
              <a:t> </a:t>
            </a:r>
            <a:r>
              <a:rPr lang="en-US" dirty="0" err="1" smtClean="0"/>
              <a:t>anlamlandırmaya</a:t>
            </a:r>
            <a:r>
              <a:rPr lang="en-US" dirty="0" smtClean="0"/>
              <a:t> </a:t>
            </a:r>
            <a:r>
              <a:rPr lang="en-US" dirty="0" err="1" smtClean="0"/>
              <a:t>yönelik</a:t>
            </a:r>
            <a:r>
              <a:rPr lang="en-US" dirty="0" smtClean="0"/>
              <a:t> </a:t>
            </a:r>
            <a:r>
              <a:rPr lang="en-US" dirty="0" err="1" smtClean="0"/>
              <a:t>birçok</a:t>
            </a:r>
            <a:r>
              <a:rPr lang="en-US" dirty="0" smtClean="0"/>
              <a:t> </a:t>
            </a:r>
            <a:r>
              <a:rPr lang="en-US" dirty="0" err="1" smtClean="0"/>
              <a:t>fırsat</a:t>
            </a:r>
            <a:r>
              <a:rPr lang="en-US" dirty="0" smtClean="0"/>
              <a:t> </a:t>
            </a:r>
            <a:r>
              <a:rPr lang="en-US" dirty="0" err="1" smtClean="0"/>
              <a:t>sunmaktadır</a:t>
            </a:r>
            <a:r>
              <a:rPr lang="en-US" dirty="0" smtClean="0"/>
              <a:t>. </a:t>
            </a:r>
            <a:endParaRPr lang="tr-TR" dirty="0" smtClean="0"/>
          </a:p>
          <a:p>
            <a:r>
              <a:rPr lang="en-US" dirty="0" smtClean="0"/>
              <a:t>Bu </a:t>
            </a:r>
            <a:r>
              <a:rPr lang="en-US" dirty="0" err="1" smtClean="0"/>
              <a:t>nedenle</a:t>
            </a:r>
            <a:r>
              <a:rPr lang="en-US" dirty="0" smtClean="0"/>
              <a:t> </a:t>
            </a:r>
            <a:r>
              <a:rPr lang="en-US" dirty="0" err="1" smtClean="0"/>
              <a:t>çocuklar</a:t>
            </a:r>
            <a:r>
              <a:rPr lang="en-US" dirty="0" smtClean="0"/>
              <a:t> </a:t>
            </a:r>
            <a:r>
              <a:rPr lang="en-US" dirty="0" err="1" smtClean="0"/>
              <a:t>genellikle</a:t>
            </a:r>
            <a:r>
              <a:rPr lang="en-US" dirty="0" smtClean="0"/>
              <a:t> “</a:t>
            </a:r>
            <a:r>
              <a:rPr lang="en-US" dirty="0" err="1" smtClean="0"/>
              <a:t>doğal</a:t>
            </a:r>
            <a:r>
              <a:rPr lang="en-US" dirty="0" smtClean="0"/>
              <a:t> </a:t>
            </a:r>
            <a:r>
              <a:rPr lang="en-US" dirty="0" err="1" smtClean="0"/>
              <a:t>bilim</a:t>
            </a:r>
            <a:r>
              <a:rPr lang="en-US" dirty="0" smtClean="0"/>
              <a:t> </a:t>
            </a:r>
            <a:r>
              <a:rPr lang="en-US" dirty="0" err="1" smtClean="0"/>
              <a:t>insanları</a:t>
            </a:r>
            <a:r>
              <a:rPr lang="en-US" dirty="0" smtClean="0"/>
              <a:t>” </a:t>
            </a:r>
            <a:r>
              <a:rPr lang="en-US" dirty="0" err="1" smtClean="0"/>
              <a:t>olarak</a:t>
            </a:r>
            <a:r>
              <a:rPr lang="en-US" dirty="0" smtClean="0"/>
              <a:t> </a:t>
            </a:r>
            <a:r>
              <a:rPr lang="en-US" dirty="0" err="1" smtClean="0"/>
              <a:t>adlandırılmaktadır</a:t>
            </a:r>
            <a:r>
              <a:rPr lang="en-US" dirty="0" smtClean="0"/>
              <a:t> (</a:t>
            </a:r>
            <a:r>
              <a:rPr lang="en-US" dirty="0" err="1" smtClean="0"/>
              <a:t>Chak</a:t>
            </a:r>
            <a:r>
              <a:rPr lang="en-US" dirty="0" smtClean="0"/>
              <a:t>, 2002; Worth </a:t>
            </a:r>
            <a:r>
              <a:rPr lang="en-US" dirty="0" err="1" smtClean="0"/>
              <a:t>ve</a:t>
            </a:r>
            <a:r>
              <a:rPr lang="en-US" dirty="0" smtClean="0"/>
              <a:t> </a:t>
            </a:r>
            <a:r>
              <a:rPr lang="en-US" dirty="0" err="1" smtClean="0"/>
              <a:t>Grollman</a:t>
            </a:r>
            <a:r>
              <a:rPr lang="en-US" dirty="0" smtClean="0"/>
              <a:t>, 2003; </a:t>
            </a:r>
            <a:r>
              <a:rPr lang="en-US" dirty="0" err="1" smtClean="0"/>
              <a:t>Howitt</a:t>
            </a:r>
            <a:r>
              <a:rPr lang="en-US" dirty="0" smtClean="0"/>
              <a:t> </a:t>
            </a:r>
            <a:r>
              <a:rPr lang="en-US" dirty="0" err="1" smtClean="0"/>
              <a:t>vd</a:t>
            </a:r>
            <a:r>
              <a:rPr lang="en-US" dirty="0" smtClean="0"/>
              <a:t>., 2011). </a:t>
            </a:r>
            <a:endParaRPr lang="tr-TR" dirty="0" smtClean="0"/>
          </a:p>
          <a:p>
            <a:endParaRPr lang="tr-TR" dirty="0"/>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6</a:t>
            </a:fld>
            <a:endParaRPr lang="tr-TR"/>
          </a:p>
        </p:txBody>
      </p:sp>
      <p:sp>
        <p:nvSpPr>
          <p:cNvPr id="6" name="1 Başlık"/>
          <p:cNvSpPr>
            <a:spLocks noGrp="1"/>
          </p:cNvSpPr>
          <p:nvPr>
            <p:ph type="title"/>
          </p:nvPr>
        </p:nvSpPr>
        <p:spPr/>
        <p:txBody>
          <a:bodyPr/>
          <a:lstStyle/>
          <a:p>
            <a:r>
              <a:rPr lang="tr-TR" dirty="0" smtClean="0">
                <a:solidFill>
                  <a:schemeClr val="accent2">
                    <a:lumMod val="75000"/>
                  </a:schemeClr>
                </a:solidFill>
              </a:rPr>
              <a:t>Çocuklar için bilim</a:t>
            </a:r>
            <a:endParaRPr lang="tr-TR" dirty="0">
              <a:solidFill>
                <a:schemeClr val="accent2">
                  <a:lumMod val="75000"/>
                </a:schemeClr>
              </a:solidFill>
            </a:endParaRPr>
          </a:p>
        </p:txBody>
      </p:sp>
    </p:spTree>
    <p:extLst>
      <p:ext uri="{BB962C8B-B14F-4D97-AF65-F5344CB8AC3E}">
        <p14:creationId xmlns:p14="http://schemas.microsoft.com/office/powerpoint/2010/main" val="1729383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accent2">
                    <a:lumMod val="75000"/>
                  </a:schemeClr>
                </a:solidFill>
                <a:effectLst>
                  <a:outerShdw blurRad="38100" dist="38100" dir="2700000" algn="tl">
                    <a:srgbClr val="000000">
                      <a:alpha val="43137"/>
                    </a:srgbClr>
                  </a:outerShdw>
                </a:effectLst>
              </a:rPr>
              <a:t>ÇOCUKLAR İÇİN BİLİM</a:t>
            </a:r>
            <a:endParaRPr lang="tr-TR" dirty="0"/>
          </a:p>
        </p:txBody>
      </p:sp>
      <p:sp>
        <p:nvSpPr>
          <p:cNvPr id="4" name="3 Altbilgi Yer Tutucusu"/>
          <p:cNvSpPr>
            <a:spLocks noGrp="1"/>
          </p:cNvSpPr>
          <p:nvPr>
            <p:ph type="ftr" sz="quarter" idx="11"/>
          </p:nvPr>
        </p:nvSpPr>
        <p:spPr>
          <a:xfrm>
            <a:off x="3124200" y="6309320"/>
            <a:ext cx="3248000" cy="412155"/>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7</a:t>
            </a:fld>
            <a:endParaRPr lang="tr-TR"/>
          </a:p>
        </p:txBody>
      </p:sp>
      <p:sp>
        <p:nvSpPr>
          <p:cNvPr id="7" name="6 Bulut Belirtme Çizgisi"/>
          <p:cNvSpPr/>
          <p:nvPr/>
        </p:nvSpPr>
        <p:spPr>
          <a:xfrm>
            <a:off x="395536" y="1484784"/>
            <a:ext cx="8136904" cy="4464496"/>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800" dirty="0" smtClean="0"/>
              <a:t>Çevrelerindeki dünya hakkındaki yeni bilgi kazanımlarının hepsi, gördükleri, duydukları, kokladıkları, dokundukları her şeydir.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idx="4294967295"/>
          </p:nvPr>
        </p:nvSpPr>
        <p:spPr/>
        <p:txBody>
          <a:bodyPr anchor="ctr">
            <a:normAutofit/>
          </a:bodyPr>
          <a:lstStyle/>
          <a:p>
            <a:pPr eaLnBrk="1" hangingPunct="1"/>
            <a:r>
              <a:rPr lang="tr-TR" smtClean="0">
                <a:solidFill>
                  <a:srgbClr val="0044AC"/>
                </a:solidFill>
              </a:rPr>
              <a:t>Çocuklar için bilim;</a:t>
            </a:r>
            <a:endParaRPr lang="tr-TR" smtClean="0"/>
          </a:p>
        </p:txBody>
      </p:sp>
      <p:sp>
        <p:nvSpPr>
          <p:cNvPr id="10243" name="3 İçerik Yer Tutucusu"/>
          <p:cNvSpPr>
            <a:spLocks noGrp="1"/>
          </p:cNvSpPr>
          <p:nvPr>
            <p:ph sz="half" idx="4294967295"/>
          </p:nvPr>
        </p:nvSpPr>
        <p:spPr>
          <a:xfrm>
            <a:off x="755576" y="1828800"/>
            <a:ext cx="7626424" cy="3657600"/>
          </a:xfrm>
        </p:spPr>
        <p:txBody>
          <a:bodyPr/>
          <a:lstStyle/>
          <a:p>
            <a:pPr algn="ctr" eaLnBrk="1" hangingPunct="1">
              <a:buFontTx/>
              <a:buNone/>
            </a:pPr>
            <a:r>
              <a:rPr lang="tr-TR" dirty="0" smtClean="0"/>
              <a:t>Yaşadıkları dünyayı anlamaya çalışmak, dünyayı keşfetmektir</a:t>
            </a:r>
          </a:p>
          <a:p>
            <a:pPr eaLnBrk="1" hangingPunct="1"/>
            <a:endParaRPr lang="tr-TR" sz="2800" dirty="0" smtClean="0"/>
          </a:p>
        </p:txBody>
      </p:sp>
      <p:sp>
        <p:nvSpPr>
          <p:cNvPr id="4" name="3 Altbilgi Yer Tutucusu"/>
          <p:cNvSpPr>
            <a:spLocks noGrp="1"/>
          </p:cNvSpPr>
          <p:nvPr>
            <p:ph type="ftr" sz="quarter" idx="11"/>
          </p:nvPr>
        </p:nvSpPr>
        <p:spPr>
          <a:xfrm>
            <a:off x="3124200" y="6381328"/>
            <a:ext cx="3464024" cy="340147"/>
          </a:xfrm>
        </p:spPr>
        <p:txBody>
          <a:bodyPr/>
          <a:lstStyle/>
          <a:p>
            <a:r>
              <a:rPr lang="tr-TR" smtClean="0"/>
              <a:t>Prof. Dr. Neriman ARAL- Çocuk ve Bilim </a:t>
            </a:r>
            <a:endParaRPr lang="tr-TR" dirty="0"/>
          </a:p>
        </p:txBody>
      </p:sp>
      <p:sp>
        <p:nvSpPr>
          <p:cNvPr id="3" name="Slayt Numarası Yer Tutucusu 2"/>
          <p:cNvSpPr>
            <a:spLocks noGrp="1"/>
          </p:cNvSpPr>
          <p:nvPr>
            <p:ph type="sldNum" sz="quarter" idx="12"/>
          </p:nvPr>
        </p:nvSpPr>
        <p:spPr/>
        <p:txBody>
          <a:bodyPr/>
          <a:lstStyle/>
          <a:p>
            <a:fld id="{BD2FC1C7-1EE4-4D96-8180-18FAF1C87F6E}" type="slidenum">
              <a:rPr lang="tr-TR" smtClean="0"/>
              <a:pPr/>
              <a:t>8</a:t>
            </a:fld>
            <a:endParaRPr lang="tr-TR"/>
          </a:p>
        </p:txBody>
      </p:sp>
    </p:spTree>
    <p:extLst>
      <p:ext uri="{BB962C8B-B14F-4D97-AF65-F5344CB8AC3E}">
        <p14:creationId xmlns:p14="http://schemas.microsoft.com/office/powerpoint/2010/main" val="611305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diamond(in)">
                                      <p:cBhvr>
                                        <p:cTn id="7" dur="1000"/>
                                        <p:tgtEl>
                                          <p:spTgt spid="102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chemeClr val="accent2">
                    <a:lumMod val="75000"/>
                  </a:schemeClr>
                </a:solidFill>
              </a:rPr>
              <a:t>Çocuklar için bilim</a:t>
            </a:r>
            <a:endParaRPr lang="tr-TR" dirty="0">
              <a:solidFill>
                <a:schemeClr val="accent2">
                  <a:lumMod val="75000"/>
                </a:schemeClr>
              </a:solidFill>
            </a:endParaRPr>
          </a:p>
        </p:txBody>
      </p:sp>
      <p:graphicFrame>
        <p:nvGraphicFramePr>
          <p:cNvPr id="7" name="6 İçerik Yer Tutucusu"/>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Altbilgi Yer Tutucusu"/>
          <p:cNvSpPr>
            <a:spLocks noGrp="1"/>
          </p:cNvSpPr>
          <p:nvPr>
            <p:ph type="ftr" sz="quarter" idx="11"/>
          </p:nvPr>
        </p:nvSpPr>
        <p:spPr>
          <a:xfrm>
            <a:off x="3124200" y="6381328"/>
            <a:ext cx="3320008" cy="340147"/>
          </a:xfrm>
        </p:spPr>
        <p:txBody>
          <a:bodyPr/>
          <a:lstStyle/>
          <a:p>
            <a:r>
              <a:rPr lang="tr-TR" smtClean="0"/>
              <a:t>Prof. Dr. Neriman ARAL- Çocuk ve Bilim </a:t>
            </a:r>
            <a:endParaRPr lang="tr-TR" dirty="0"/>
          </a:p>
        </p:txBody>
      </p:sp>
      <p:sp>
        <p:nvSpPr>
          <p:cNvPr id="5" name="4 Slayt Numarası Yer Tutucusu"/>
          <p:cNvSpPr>
            <a:spLocks noGrp="1"/>
          </p:cNvSpPr>
          <p:nvPr>
            <p:ph type="sldNum" sz="quarter" idx="12"/>
          </p:nvPr>
        </p:nvSpPr>
        <p:spPr/>
        <p:txBody>
          <a:bodyPr/>
          <a:lstStyle/>
          <a:p>
            <a:fld id="{BD2FC1C7-1EE4-4D96-8180-18FAF1C87F6E}" type="slidenum">
              <a:rPr lang="tr-TR" smtClean="0"/>
              <a:pPr/>
              <a:t>9</a:t>
            </a:fld>
            <a:endParaRPr lang="tr-TR"/>
          </a:p>
        </p:txBody>
      </p:sp>
    </p:spTree>
    <p:extLst>
      <p:ext uri="{BB962C8B-B14F-4D97-AF65-F5344CB8AC3E}">
        <p14:creationId xmlns:p14="http://schemas.microsoft.com/office/powerpoint/2010/main" val="413694267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1022</Words>
  <Application>Microsoft Office PowerPoint</Application>
  <PresentationFormat>Ekran Gösterisi (4:3)</PresentationFormat>
  <Paragraphs>170</Paragraphs>
  <Slides>24</Slides>
  <Notes>8</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Arial</vt:lpstr>
      <vt:lpstr>Calibri</vt:lpstr>
      <vt:lpstr>Cooper Black</vt:lpstr>
      <vt:lpstr>Wingdings</vt:lpstr>
      <vt:lpstr>Ofis Teması</vt:lpstr>
      <vt:lpstr>ÇOCUK GELİŞİMİNDE  BİLİMİN ETKİLERİ</vt:lpstr>
      <vt:lpstr>Bu Derste Hedeflenen Kazanımlar </vt:lpstr>
      <vt:lpstr>GİRİŞ</vt:lpstr>
      <vt:lpstr>GİRİŞ</vt:lpstr>
      <vt:lpstr>Çocuklar için bilim</vt:lpstr>
      <vt:lpstr>Çocuklar için bilim</vt:lpstr>
      <vt:lpstr>ÇOCUKLAR İÇİN BİLİM</vt:lpstr>
      <vt:lpstr>Çocuklar için bilim;</vt:lpstr>
      <vt:lpstr>Çocuklar için bilim</vt:lpstr>
      <vt:lpstr>BİLİMİN ETKİLERİ</vt:lpstr>
      <vt:lpstr>BİLİMİN ETKİLERİ</vt:lpstr>
      <vt:lpstr>BİLİMİN ETKİLERİ</vt:lpstr>
      <vt:lpstr>BİLİMİN ETKİLERİ</vt:lpstr>
      <vt:lpstr>BİLİMİN ETKİLERİ</vt:lpstr>
      <vt:lpstr>BİLİMİN ETKİLERİ</vt:lpstr>
      <vt:lpstr>BİLİMİN ETKİLERİ</vt:lpstr>
      <vt:lpstr>BİLİM EĞİTİMİNİN ÇOCUK ÜZERİNDEKİ ETKİLERİ</vt:lpstr>
      <vt:lpstr>BİLİM EĞİTİMİNİN ÇOCUK ÜZERİNDEKİ ETKİLERİ</vt:lpstr>
      <vt:lpstr>BİLİM EĞİTİMİNİN ÇOCUK ÜZERİNDEKİ ETKİLERİ</vt:lpstr>
      <vt:lpstr>BİLİM EĞİTİMİNİN ÇOCUK ÜZERİNDEKİ ETKİLERİ</vt:lpstr>
      <vt:lpstr>BİLİM EĞİTİMİNİN ÇOCUK ÜZERİNDEKİ ETKİLERİ</vt:lpstr>
      <vt:lpstr>BİLİM EĞİTİMİNİN ÇOCUK ÜZERİNDEKİ ETKİLERİ</vt:lpstr>
      <vt:lpstr>BİLİM EĞİTİMİNİN ÇOCUK ÜZERİNDEKİ ETKİLERİ</vt:lpstr>
      <vt:lpstr>Kaynaklar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TEKNOLOJİNİN TANIMI VE ÖNEMİ</dc:title>
  <dc:creator>tuğba</dc:creator>
  <cp:lastModifiedBy>Neriman</cp:lastModifiedBy>
  <cp:revision>86</cp:revision>
  <dcterms:created xsi:type="dcterms:W3CDTF">2017-01-11T08:40:33Z</dcterms:created>
  <dcterms:modified xsi:type="dcterms:W3CDTF">2020-12-10T09:57:37Z</dcterms:modified>
</cp:coreProperties>
</file>