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4729-C927-45E5-BFCF-4B99D7AD41AA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731D-8EAE-4B90-A290-D4B899C381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2845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4729-C927-45E5-BFCF-4B99D7AD41AA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731D-8EAE-4B90-A290-D4B899C381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9544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4729-C927-45E5-BFCF-4B99D7AD41AA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731D-8EAE-4B90-A290-D4B899C381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6319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4729-C927-45E5-BFCF-4B99D7AD41AA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731D-8EAE-4B90-A290-D4B899C381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6818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4729-C927-45E5-BFCF-4B99D7AD41AA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731D-8EAE-4B90-A290-D4B899C381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6591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4729-C927-45E5-BFCF-4B99D7AD41AA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731D-8EAE-4B90-A290-D4B899C381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7914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4729-C927-45E5-BFCF-4B99D7AD41AA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731D-8EAE-4B90-A290-D4B899C381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679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4729-C927-45E5-BFCF-4B99D7AD41AA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731D-8EAE-4B90-A290-D4B899C381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7664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4729-C927-45E5-BFCF-4B99D7AD41AA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731D-8EAE-4B90-A290-D4B899C381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6139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4729-C927-45E5-BFCF-4B99D7AD41AA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731D-8EAE-4B90-A290-D4B899C381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8068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4729-C927-45E5-BFCF-4B99D7AD41AA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731D-8EAE-4B90-A290-D4B899C381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4217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94729-C927-45E5-BFCF-4B99D7AD41AA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731D-8EAE-4B90-A290-D4B899C381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5703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916114"/>
            <a:ext cx="8229600" cy="3024187"/>
          </a:xfrm>
          <a:solidFill>
            <a:srgbClr val="FAFCA2"/>
          </a:solidFill>
        </p:spPr>
        <p:txBody>
          <a:bodyPr/>
          <a:lstStyle/>
          <a:p>
            <a:pPr algn="ctr" eaLnBrk="1" hangingPunct="1"/>
            <a:r>
              <a:rPr lang="tr-TR" altLang="tr-TR" b="1" dirty="0" smtClean="0">
                <a:solidFill>
                  <a:srgbClr val="FF0000"/>
                </a:solidFill>
              </a:rPr>
              <a:t>5. BÖLÜM</a:t>
            </a:r>
            <a:br>
              <a:rPr lang="tr-TR" altLang="tr-TR" b="1" dirty="0" smtClean="0">
                <a:solidFill>
                  <a:srgbClr val="FF0000"/>
                </a:solidFill>
              </a:rPr>
            </a:br>
            <a:r>
              <a:rPr lang="tr-TR" altLang="tr-TR" b="1" dirty="0" smtClean="0">
                <a:solidFill>
                  <a:srgbClr val="FF0000"/>
                </a:solidFill>
              </a:rPr>
              <a:t/>
            </a:r>
            <a:br>
              <a:rPr lang="tr-TR" altLang="tr-TR" b="1" dirty="0" smtClean="0">
                <a:solidFill>
                  <a:srgbClr val="FF0000"/>
                </a:solidFill>
              </a:rPr>
            </a:br>
            <a:r>
              <a:rPr lang="tr-TR" altLang="tr-TR" b="1" dirty="0" smtClean="0">
                <a:solidFill>
                  <a:srgbClr val="FF0000"/>
                </a:solidFill>
              </a:rPr>
              <a:t>ARAZİNİN SULAMAYA</a:t>
            </a:r>
            <a:br>
              <a:rPr lang="tr-TR" altLang="tr-TR" b="1" dirty="0" smtClean="0">
                <a:solidFill>
                  <a:srgbClr val="FF0000"/>
                </a:solidFill>
              </a:rPr>
            </a:br>
            <a:r>
              <a:rPr lang="tr-TR" altLang="tr-TR" b="1" dirty="0" smtClean="0">
                <a:solidFill>
                  <a:srgbClr val="FF0000"/>
                </a:solidFill>
              </a:rPr>
              <a:t>HAZIRLANMASI</a:t>
            </a:r>
          </a:p>
        </p:txBody>
      </p:sp>
    </p:spTree>
    <p:extLst>
      <p:ext uri="{BB962C8B-B14F-4D97-AF65-F5344CB8AC3E}">
        <p14:creationId xmlns:p14="http://schemas.microsoft.com/office/powerpoint/2010/main" val="2181238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5250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510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57213"/>
            <a:ext cx="8229600" cy="1143000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sz="4000" b="1">
                <a:solidFill>
                  <a:srgbClr val="006600"/>
                </a:solidFill>
              </a:rPr>
              <a:t>En küçük kareler tesviye projeleme yöntemi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103438"/>
            <a:ext cx="8229600" cy="4349750"/>
          </a:xfrm>
          <a:solidFill>
            <a:srgbClr val="FBFBA3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sz="3600" b="1">
                <a:solidFill>
                  <a:srgbClr val="CC3300"/>
                </a:solidFill>
              </a:rPr>
              <a:t>Temel ilke :</a:t>
            </a:r>
            <a:r>
              <a:rPr lang="tr-TR" altLang="tr-TR" sz="3600" b="1"/>
              <a:t> İstasyonların doğal zemin mira değerleri ile tesviye düzlemi mira değerleri arasındaki farkların karelerinin toplamı en küçük olacak tesviye düzleminin geçirilmesidir.</a:t>
            </a:r>
          </a:p>
        </p:txBody>
      </p:sp>
    </p:spTree>
    <p:extLst>
      <p:ext uri="{BB962C8B-B14F-4D97-AF65-F5344CB8AC3E}">
        <p14:creationId xmlns:p14="http://schemas.microsoft.com/office/powerpoint/2010/main" val="3207473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919288" y="112714"/>
            <a:ext cx="8280400" cy="57943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>
                <a:solidFill>
                  <a:srgbClr val="006600"/>
                </a:solidFill>
                <a:latin typeface="Times New Roman" panose="02020603050405020304" pitchFamily="18" charset="0"/>
              </a:rPr>
              <a:t>Tesviye Öncesi Hazırlık ve Ölçme İşleri</a:t>
            </a:r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3165475" y="1285876"/>
            <a:ext cx="5818188" cy="4822825"/>
          </a:xfrm>
          <a:prstGeom prst="rect">
            <a:avLst/>
          </a:prstGeom>
          <a:solidFill>
            <a:srgbClr val="FFCC00"/>
          </a:solidFill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r-TR" altLang="tr-TR" sz="2400">
                <a:solidFill>
                  <a:schemeClr val="bg2"/>
                </a:solidFill>
                <a:latin typeface="Times New Roman" panose="02020603050405020304" pitchFamily="18" charset="0"/>
              </a:rPr>
              <a:t>                                          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tr-TR" altLang="tr-TR" sz="240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tr-TR" altLang="tr-TR" sz="240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tr-TR" altLang="tr-TR" sz="240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tr-TR" altLang="tr-TR" sz="240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tr-TR" altLang="tr-TR" sz="240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tr-TR" altLang="tr-TR" sz="240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tr-TR" altLang="tr-TR" sz="240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tr-TR" altLang="tr-TR" sz="240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tr-TR" altLang="tr-TR" sz="2400">
              <a:latin typeface="Times New Roman" panose="02020603050405020304" pitchFamily="18" charset="0"/>
            </a:endParaRP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2832100" y="692151"/>
            <a:ext cx="2222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000">
                <a:latin typeface="Times New Roman" panose="02020603050405020304" pitchFamily="18" charset="0"/>
              </a:rPr>
              <a:t>       d/2         d         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2028825" y="968376"/>
            <a:ext cx="62388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Times New Roman" panose="02020603050405020304" pitchFamily="18" charset="0"/>
              </a:rPr>
              <a:t>    </a:t>
            </a: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Times New Roman" panose="02020603050405020304" pitchFamily="18" charset="0"/>
              </a:rPr>
              <a:t>      </a:t>
            </a: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Times New Roman" panose="02020603050405020304" pitchFamily="18" charset="0"/>
              </a:rPr>
              <a:t>  d/2</a:t>
            </a: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endParaRPr lang="tr-TR" altLang="tr-TR" sz="2000">
              <a:latin typeface="Times New Roman" panose="02020603050405020304" pitchFamily="18" charset="0"/>
            </a:endParaRP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Times New Roman" panose="02020603050405020304" pitchFamily="18" charset="0"/>
              </a:rPr>
              <a:t>    d</a:t>
            </a:r>
          </a:p>
        </p:txBody>
      </p:sp>
      <p:sp>
        <p:nvSpPr>
          <p:cNvPr id="86022" name="Line 6"/>
          <p:cNvSpPr>
            <a:spLocks noChangeShapeType="1"/>
          </p:cNvSpPr>
          <p:nvPr/>
        </p:nvSpPr>
        <p:spPr bwMode="auto">
          <a:xfrm>
            <a:off x="4637088" y="968375"/>
            <a:ext cx="0" cy="204788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6023" name="Line 7"/>
          <p:cNvSpPr>
            <a:spLocks noChangeShapeType="1"/>
          </p:cNvSpPr>
          <p:nvPr/>
        </p:nvSpPr>
        <p:spPr bwMode="auto">
          <a:xfrm>
            <a:off x="3165475" y="968375"/>
            <a:ext cx="0" cy="204788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6024" name="Line 8"/>
          <p:cNvSpPr>
            <a:spLocks noChangeShapeType="1"/>
          </p:cNvSpPr>
          <p:nvPr/>
        </p:nvSpPr>
        <p:spPr bwMode="auto">
          <a:xfrm>
            <a:off x="3700463" y="968375"/>
            <a:ext cx="0" cy="204788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6025" name="Line 9"/>
          <p:cNvSpPr>
            <a:spLocks noChangeShapeType="1"/>
          </p:cNvSpPr>
          <p:nvPr/>
        </p:nvSpPr>
        <p:spPr bwMode="auto">
          <a:xfrm>
            <a:off x="3198813" y="1071563"/>
            <a:ext cx="468312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6026" name="Line 10"/>
          <p:cNvSpPr>
            <a:spLocks noChangeShapeType="1"/>
          </p:cNvSpPr>
          <p:nvPr/>
        </p:nvSpPr>
        <p:spPr bwMode="auto">
          <a:xfrm>
            <a:off x="3700464" y="1071563"/>
            <a:ext cx="93662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6027" name="Line 11"/>
          <p:cNvSpPr>
            <a:spLocks noChangeShapeType="1"/>
          </p:cNvSpPr>
          <p:nvPr/>
        </p:nvSpPr>
        <p:spPr bwMode="auto">
          <a:xfrm flipH="1">
            <a:off x="2563814" y="1309688"/>
            <a:ext cx="268287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6028" name="Line 12"/>
          <p:cNvSpPr>
            <a:spLocks noChangeShapeType="1"/>
          </p:cNvSpPr>
          <p:nvPr/>
        </p:nvSpPr>
        <p:spPr bwMode="auto">
          <a:xfrm flipH="1" flipV="1">
            <a:off x="2563814" y="1647825"/>
            <a:ext cx="268287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6029" name="Line 13"/>
          <p:cNvSpPr>
            <a:spLocks noChangeShapeType="1"/>
          </p:cNvSpPr>
          <p:nvPr/>
        </p:nvSpPr>
        <p:spPr bwMode="auto">
          <a:xfrm flipH="1" flipV="1">
            <a:off x="2563814" y="2327275"/>
            <a:ext cx="268287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6030" name="Line 14"/>
          <p:cNvSpPr>
            <a:spLocks noChangeShapeType="1"/>
          </p:cNvSpPr>
          <p:nvPr/>
        </p:nvSpPr>
        <p:spPr bwMode="auto">
          <a:xfrm>
            <a:off x="2697163" y="1309689"/>
            <a:ext cx="0" cy="33813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6031" name="Line 15"/>
          <p:cNvSpPr>
            <a:spLocks noChangeShapeType="1"/>
          </p:cNvSpPr>
          <p:nvPr/>
        </p:nvSpPr>
        <p:spPr bwMode="auto">
          <a:xfrm>
            <a:off x="2674938" y="1647825"/>
            <a:ext cx="0" cy="67945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6032" name="Line 16"/>
          <p:cNvSpPr>
            <a:spLocks noChangeShapeType="1"/>
          </p:cNvSpPr>
          <p:nvPr/>
        </p:nvSpPr>
        <p:spPr bwMode="auto">
          <a:xfrm>
            <a:off x="7935913" y="1309689"/>
            <a:ext cx="0" cy="4821237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6033" name="Line 17"/>
          <p:cNvSpPr>
            <a:spLocks noChangeShapeType="1"/>
          </p:cNvSpPr>
          <p:nvPr/>
        </p:nvSpPr>
        <p:spPr bwMode="auto">
          <a:xfrm flipH="1">
            <a:off x="3165475" y="5246688"/>
            <a:ext cx="5818188" cy="381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6034" name="Line 18"/>
          <p:cNvSpPr>
            <a:spLocks noChangeShapeType="1"/>
          </p:cNvSpPr>
          <p:nvPr/>
        </p:nvSpPr>
        <p:spPr bwMode="auto">
          <a:xfrm>
            <a:off x="7913689" y="1989138"/>
            <a:ext cx="1069975" cy="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6035" name="Line 19"/>
          <p:cNvSpPr>
            <a:spLocks noChangeShapeType="1"/>
          </p:cNvSpPr>
          <p:nvPr/>
        </p:nvSpPr>
        <p:spPr bwMode="auto">
          <a:xfrm>
            <a:off x="7913689" y="2667000"/>
            <a:ext cx="1069975" cy="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6036" name="Line 20"/>
          <p:cNvSpPr>
            <a:spLocks noChangeShapeType="1"/>
          </p:cNvSpPr>
          <p:nvPr/>
        </p:nvSpPr>
        <p:spPr bwMode="auto">
          <a:xfrm>
            <a:off x="7913689" y="3278188"/>
            <a:ext cx="1069975" cy="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6037" name="Line 21"/>
          <p:cNvSpPr>
            <a:spLocks noChangeShapeType="1"/>
          </p:cNvSpPr>
          <p:nvPr/>
        </p:nvSpPr>
        <p:spPr bwMode="auto">
          <a:xfrm>
            <a:off x="7913689" y="3957638"/>
            <a:ext cx="1069975" cy="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6038" name="Line 22"/>
          <p:cNvSpPr>
            <a:spLocks noChangeShapeType="1"/>
          </p:cNvSpPr>
          <p:nvPr/>
        </p:nvSpPr>
        <p:spPr bwMode="auto">
          <a:xfrm>
            <a:off x="7935913" y="4637088"/>
            <a:ext cx="1071562" cy="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6039" name="Line 23"/>
          <p:cNvSpPr>
            <a:spLocks noChangeShapeType="1"/>
          </p:cNvSpPr>
          <p:nvPr/>
        </p:nvSpPr>
        <p:spPr bwMode="auto">
          <a:xfrm>
            <a:off x="4168775" y="5265738"/>
            <a:ext cx="0" cy="88265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6040" name="Line 24"/>
          <p:cNvSpPr>
            <a:spLocks noChangeShapeType="1"/>
          </p:cNvSpPr>
          <p:nvPr/>
        </p:nvSpPr>
        <p:spPr bwMode="auto">
          <a:xfrm>
            <a:off x="5138738" y="5265738"/>
            <a:ext cx="0" cy="88265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6041" name="Line 25"/>
          <p:cNvSpPr>
            <a:spLocks noChangeShapeType="1"/>
          </p:cNvSpPr>
          <p:nvPr/>
        </p:nvSpPr>
        <p:spPr bwMode="auto">
          <a:xfrm>
            <a:off x="6075363" y="5265738"/>
            <a:ext cx="0" cy="88265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6042" name="Line 26"/>
          <p:cNvSpPr>
            <a:spLocks noChangeShapeType="1"/>
          </p:cNvSpPr>
          <p:nvPr/>
        </p:nvSpPr>
        <p:spPr bwMode="auto">
          <a:xfrm>
            <a:off x="7011988" y="5265738"/>
            <a:ext cx="0" cy="88265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6043" name="Text Box 27"/>
          <p:cNvSpPr txBox="1">
            <a:spLocks noChangeArrowheads="1"/>
          </p:cNvSpPr>
          <p:nvPr/>
        </p:nvSpPr>
        <p:spPr bwMode="auto">
          <a:xfrm>
            <a:off x="9144000" y="1268413"/>
            <a:ext cx="768350" cy="514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tr-TR" altLang="tr-TR" sz="20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Times New Roman" panose="02020603050405020304" pitchFamily="18" charset="0"/>
              </a:rPr>
              <a:t>0.90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tr-TR" altLang="tr-TR" sz="20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tr-TR" altLang="tr-TR" sz="16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Times New Roman" panose="02020603050405020304" pitchFamily="18" charset="0"/>
              </a:rPr>
              <a:t>0.90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tr-TR" altLang="tr-TR" sz="20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tr-TR" altLang="tr-TR" sz="12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Times New Roman" panose="02020603050405020304" pitchFamily="18" charset="0"/>
              </a:rPr>
              <a:t>0.90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tr-TR" altLang="tr-TR" sz="20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tr-TR" altLang="tr-TR" sz="1200">
              <a:latin typeface="Times New Roman" panose="02020603050405020304" pitchFamily="18" charset="0"/>
            </a:endParaRP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Times New Roman" panose="02020603050405020304" pitchFamily="18" charset="0"/>
              </a:rPr>
              <a:t>0.90</a:t>
            </a: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endParaRPr lang="tr-TR" altLang="tr-TR" sz="2000">
              <a:latin typeface="Times New Roman" panose="02020603050405020304" pitchFamily="18" charset="0"/>
            </a:endParaRP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endParaRPr lang="tr-TR" altLang="tr-TR" sz="2400">
              <a:latin typeface="Times New Roman" panose="02020603050405020304" pitchFamily="18" charset="0"/>
            </a:endParaRP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Times New Roman" panose="02020603050405020304" pitchFamily="18" charset="0"/>
              </a:rPr>
              <a:t>0.90</a:t>
            </a: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endParaRPr lang="tr-TR" altLang="tr-TR" sz="2000">
              <a:latin typeface="Times New Roman" panose="02020603050405020304" pitchFamily="18" charset="0"/>
            </a:endParaRP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endParaRPr lang="tr-TR" altLang="tr-TR" sz="2000">
              <a:latin typeface="Times New Roman" panose="02020603050405020304" pitchFamily="18" charset="0"/>
            </a:endParaRP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Times New Roman" panose="02020603050405020304" pitchFamily="18" charset="0"/>
              </a:rPr>
              <a:t>0.90</a:t>
            </a: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endParaRPr lang="tr-TR" altLang="tr-TR" sz="2000">
              <a:latin typeface="Times New Roman" panose="02020603050405020304" pitchFamily="18" charset="0"/>
            </a:endParaRP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endParaRPr lang="tr-TR" altLang="tr-TR" sz="1400">
              <a:latin typeface="Times New Roman" panose="02020603050405020304" pitchFamily="18" charset="0"/>
            </a:endParaRP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endParaRPr lang="tr-TR" altLang="tr-TR" sz="2000">
              <a:latin typeface="Times New Roman" panose="02020603050405020304" pitchFamily="18" charset="0"/>
            </a:endParaRP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tr-TR" altLang="tr-TR" sz="2000">
                <a:latin typeface="Times New Roman" panose="02020603050405020304" pitchFamily="18" charset="0"/>
              </a:rPr>
              <a:t>1.20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tr-TR" altLang="tr-TR" sz="200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tr-TR" altLang="tr-TR" sz="2000">
              <a:latin typeface="Times New Roman" panose="02020603050405020304" pitchFamily="18" charset="0"/>
            </a:endParaRPr>
          </a:p>
        </p:txBody>
      </p:sp>
      <p:sp>
        <p:nvSpPr>
          <p:cNvPr id="86044" name="Text Box 28"/>
          <p:cNvSpPr txBox="1">
            <a:spLocks noChangeArrowheads="1"/>
          </p:cNvSpPr>
          <p:nvPr/>
        </p:nvSpPr>
        <p:spPr bwMode="auto">
          <a:xfrm>
            <a:off x="2711451" y="6100763"/>
            <a:ext cx="6550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2400">
                <a:latin typeface="Times New Roman" panose="02020603050405020304" pitchFamily="18" charset="0"/>
              </a:rPr>
              <a:t>        </a:t>
            </a:r>
            <a:r>
              <a:rPr lang="tr-TR" altLang="tr-TR" sz="2000">
                <a:latin typeface="Times New Roman" panose="02020603050405020304" pitchFamily="18" charset="0"/>
              </a:rPr>
              <a:t>1.30         1.30        1.30         1.30       1.30      </a:t>
            </a:r>
            <a:endParaRPr lang="tr-TR" altLang="tr-TR" sz="2400">
              <a:latin typeface="Times New Roman" panose="02020603050405020304" pitchFamily="18" charset="0"/>
            </a:endParaRPr>
          </a:p>
        </p:txBody>
      </p:sp>
      <p:sp>
        <p:nvSpPr>
          <p:cNvPr id="86045" name="Oval 29"/>
          <p:cNvSpPr>
            <a:spLocks noChangeArrowheads="1"/>
          </p:cNvSpPr>
          <p:nvPr/>
        </p:nvSpPr>
        <p:spPr bwMode="auto">
          <a:xfrm>
            <a:off x="4637089" y="1601789"/>
            <a:ext cx="66675" cy="92075"/>
          </a:xfrm>
          <a:prstGeom prst="ellipse">
            <a:avLst/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86046" name="Oval 30"/>
          <p:cNvSpPr>
            <a:spLocks noChangeArrowheads="1"/>
          </p:cNvSpPr>
          <p:nvPr/>
        </p:nvSpPr>
        <p:spPr bwMode="auto">
          <a:xfrm>
            <a:off x="5573714" y="1601789"/>
            <a:ext cx="66675" cy="92075"/>
          </a:xfrm>
          <a:prstGeom prst="ellipse">
            <a:avLst/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86047" name="Oval 31"/>
          <p:cNvSpPr>
            <a:spLocks noChangeArrowheads="1"/>
          </p:cNvSpPr>
          <p:nvPr/>
        </p:nvSpPr>
        <p:spPr bwMode="auto">
          <a:xfrm>
            <a:off x="3700464" y="1601789"/>
            <a:ext cx="66675" cy="92075"/>
          </a:xfrm>
          <a:prstGeom prst="ellipse">
            <a:avLst/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86048" name="Oval 32"/>
          <p:cNvSpPr>
            <a:spLocks noChangeArrowheads="1"/>
          </p:cNvSpPr>
          <p:nvPr/>
        </p:nvSpPr>
        <p:spPr bwMode="auto">
          <a:xfrm>
            <a:off x="6510339" y="1601789"/>
            <a:ext cx="66675" cy="92075"/>
          </a:xfrm>
          <a:prstGeom prst="ellipse">
            <a:avLst/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86049" name="Oval 33"/>
          <p:cNvSpPr>
            <a:spLocks noChangeArrowheads="1"/>
          </p:cNvSpPr>
          <p:nvPr/>
        </p:nvSpPr>
        <p:spPr bwMode="auto">
          <a:xfrm>
            <a:off x="7446964" y="1601789"/>
            <a:ext cx="66675" cy="92075"/>
          </a:xfrm>
          <a:prstGeom prst="ellipse">
            <a:avLst/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86050" name="Oval 34"/>
          <p:cNvSpPr>
            <a:spLocks noChangeArrowheads="1"/>
          </p:cNvSpPr>
          <p:nvPr/>
        </p:nvSpPr>
        <p:spPr bwMode="auto">
          <a:xfrm>
            <a:off x="8382001" y="1601789"/>
            <a:ext cx="66675" cy="92075"/>
          </a:xfrm>
          <a:prstGeom prst="ellipse">
            <a:avLst/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86051" name="Oval 35"/>
          <p:cNvSpPr>
            <a:spLocks noChangeArrowheads="1"/>
          </p:cNvSpPr>
          <p:nvPr/>
        </p:nvSpPr>
        <p:spPr bwMode="auto">
          <a:xfrm>
            <a:off x="4637089" y="2281239"/>
            <a:ext cx="66675" cy="92075"/>
          </a:xfrm>
          <a:prstGeom prst="ellipse">
            <a:avLst/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86052" name="Oval 36"/>
          <p:cNvSpPr>
            <a:spLocks noChangeArrowheads="1"/>
          </p:cNvSpPr>
          <p:nvPr/>
        </p:nvSpPr>
        <p:spPr bwMode="auto">
          <a:xfrm>
            <a:off x="5573714" y="2281239"/>
            <a:ext cx="66675" cy="92075"/>
          </a:xfrm>
          <a:prstGeom prst="ellipse">
            <a:avLst/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86053" name="Oval 37"/>
          <p:cNvSpPr>
            <a:spLocks noChangeArrowheads="1"/>
          </p:cNvSpPr>
          <p:nvPr/>
        </p:nvSpPr>
        <p:spPr bwMode="auto">
          <a:xfrm>
            <a:off x="3700464" y="2281239"/>
            <a:ext cx="66675" cy="92075"/>
          </a:xfrm>
          <a:prstGeom prst="ellipse">
            <a:avLst/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86054" name="Oval 38"/>
          <p:cNvSpPr>
            <a:spLocks noChangeArrowheads="1"/>
          </p:cNvSpPr>
          <p:nvPr/>
        </p:nvSpPr>
        <p:spPr bwMode="auto">
          <a:xfrm>
            <a:off x="6510339" y="2281239"/>
            <a:ext cx="66675" cy="92075"/>
          </a:xfrm>
          <a:prstGeom prst="ellipse">
            <a:avLst/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86055" name="Oval 39"/>
          <p:cNvSpPr>
            <a:spLocks noChangeArrowheads="1"/>
          </p:cNvSpPr>
          <p:nvPr/>
        </p:nvSpPr>
        <p:spPr bwMode="auto">
          <a:xfrm>
            <a:off x="7446964" y="2281239"/>
            <a:ext cx="66675" cy="92075"/>
          </a:xfrm>
          <a:prstGeom prst="ellipse">
            <a:avLst/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86056" name="Oval 40"/>
          <p:cNvSpPr>
            <a:spLocks noChangeArrowheads="1"/>
          </p:cNvSpPr>
          <p:nvPr/>
        </p:nvSpPr>
        <p:spPr bwMode="auto">
          <a:xfrm>
            <a:off x="8382001" y="2281239"/>
            <a:ext cx="66675" cy="92075"/>
          </a:xfrm>
          <a:prstGeom prst="ellipse">
            <a:avLst/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86057" name="Oval 41"/>
          <p:cNvSpPr>
            <a:spLocks noChangeArrowheads="1"/>
          </p:cNvSpPr>
          <p:nvPr/>
        </p:nvSpPr>
        <p:spPr bwMode="auto">
          <a:xfrm>
            <a:off x="4637089" y="2916239"/>
            <a:ext cx="66675" cy="90487"/>
          </a:xfrm>
          <a:prstGeom prst="ellipse">
            <a:avLst/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86058" name="Oval 42"/>
          <p:cNvSpPr>
            <a:spLocks noChangeArrowheads="1"/>
          </p:cNvSpPr>
          <p:nvPr/>
        </p:nvSpPr>
        <p:spPr bwMode="auto">
          <a:xfrm>
            <a:off x="5573714" y="2916239"/>
            <a:ext cx="66675" cy="90487"/>
          </a:xfrm>
          <a:prstGeom prst="ellipse">
            <a:avLst/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86059" name="Oval 43"/>
          <p:cNvSpPr>
            <a:spLocks noChangeArrowheads="1"/>
          </p:cNvSpPr>
          <p:nvPr/>
        </p:nvSpPr>
        <p:spPr bwMode="auto">
          <a:xfrm>
            <a:off x="3700464" y="2916239"/>
            <a:ext cx="66675" cy="90487"/>
          </a:xfrm>
          <a:prstGeom prst="ellipse">
            <a:avLst/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86060" name="Oval 44"/>
          <p:cNvSpPr>
            <a:spLocks noChangeArrowheads="1"/>
          </p:cNvSpPr>
          <p:nvPr/>
        </p:nvSpPr>
        <p:spPr bwMode="auto">
          <a:xfrm>
            <a:off x="6510339" y="2916239"/>
            <a:ext cx="66675" cy="90487"/>
          </a:xfrm>
          <a:prstGeom prst="ellipse">
            <a:avLst/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86061" name="Oval 45"/>
          <p:cNvSpPr>
            <a:spLocks noChangeArrowheads="1"/>
          </p:cNvSpPr>
          <p:nvPr/>
        </p:nvSpPr>
        <p:spPr bwMode="auto">
          <a:xfrm>
            <a:off x="7446964" y="2916239"/>
            <a:ext cx="66675" cy="90487"/>
          </a:xfrm>
          <a:prstGeom prst="ellipse">
            <a:avLst/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86062" name="Oval 46"/>
          <p:cNvSpPr>
            <a:spLocks noChangeArrowheads="1"/>
          </p:cNvSpPr>
          <p:nvPr/>
        </p:nvSpPr>
        <p:spPr bwMode="auto">
          <a:xfrm>
            <a:off x="8382001" y="2916239"/>
            <a:ext cx="66675" cy="90487"/>
          </a:xfrm>
          <a:prstGeom prst="ellipse">
            <a:avLst/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86063" name="Oval 47"/>
          <p:cNvSpPr>
            <a:spLocks noChangeArrowheads="1"/>
          </p:cNvSpPr>
          <p:nvPr/>
        </p:nvSpPr>
        <p:spPr bwMode="auto">
          <a:xfrm>
            <a:off x="4637089" y="3551238"/>
            <a:ext cx="66675" cy="88900"/>
          </a:xfrm>
          <a:prstGeom prst="ellipse">
            <a:avLst/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86064" name="Oval 48"/>
          <p:cNvSpPr>
            <a:spLocks noChangeArrowheads="1"/>
          </p:cNvSpPr>
          <p:nvPr/>
        </p:nvSpPr>
        <p:spPr bwMode="auto">
          <a:xfrm>
            <a:off x="5573714" y="3551238"/>
            <a:ext cx="66675" cy="88900"/>
          </a:xfrm>
          <a:prstGeom prst="ellipse">
            <a:avLst/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86065" name="Oval 49"/>
          <p:cNvSpPr>
            <a:spLocks noChangeArrowheads="1"/>
          </p:cNvSpPr>
          <p:nvPr/>
        </p:nvSpPr>
        <p:spPr bwMode="auto">
          <a:xfrm>
            <a:off x="3700464" y="3551238"/>
            <a:ext cx="66675" cy="88900"/>
          </a:xfrm>
          <a:prstGeom prst="ellipse">
            <a:avLst/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86066" name="Oval 50"/>
          <p:cNvSpPr>
            <a:spLocks noChangeArrowheads="1"/>
          </p:cNvSpPr>
          <p:nvPr/>
        </p:nvSpPr>
        <p:spPr bwMode="auto">
          <a:xfrm>
            <a:off x="6510339" y="3551238"/>
            <a:ext cx="66675" cy="88900"/>
          </a:xfrm>
          <a:prstGeom prst="ellipse">
            <a:avLst/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86067" name="Oval 51"/>
          <p:cNvSpPr>
            <a:spLocks noChangeArrowheads="1"/>
          </p:cNvSpPr>
          <p:nvPr/>
        </p:nvSpPr>
        <p:spPr bwMode="auto">
          <a:xfrm>
            <a:off x="7446964" y="3551238"/>
            <a:ext cx="66675" cy="88900"/>
          </a:xfrm>
          <a:prstGeom prst="ellipse">
            <a:avLst/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86068" name="Oval 52"/>
          <p:cNvSpPr>
            <a:spLocks noChangeArrowheads="1"/>
          </p:cNvSpPr>
          <p:nvPr/>
        </p:nvSpPr>
        <p:spPr bwMode="auto">
          <a:xfrm>
            <a:off x="8382001" y="3551238"/>
            <a:ext cx="66675" cy="88900"/>
          </a:xfrm>
          <a:prstGeom prst="ellipse">
            <a:avLst/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86069" name="Oval 53"/>
          <p:cNvSpPr>
            <a:spLocks noChangeArrowheads="1"/>
          </p:cNvSpPr>
          <p:nvPr/>
        </p:nvSpPr>
        <p:spPr bwMode="auto">
          <a:xfrm>
            <a:off x="4637089" y="4273551"/>
            <a:ext cx="66675" cy="92075"/>
          </a:xfrm>
          <a:prstGeom prst="ellipse">
            <a:avLst/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86070" name="Oval 54"/>
          <p:cNvSpPr>
            <a:spLocks noChangeArrowheads="1"/>
          </p:cNvSpPr>
          <p:nvPr/>
        </p:nvSpPr>
        <p:spPr bwMode="auto">
          <a:xfrm>
            <a:off x="5573714" y="4273551"/>
            <a:ext cx="66675" cy="92075"/>
          </a:xfrm>
          <a:prstGeom prst="ellipse">
            <a:avLst/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86071" name="Oval 55"/>
          <p:cNvSpPr>
            <a:spLocks noChangeArrowheads="1"/>
          </p:cNvSpPr>
          <p:nvPr/>
        </p:nvSpPr>
        <p:spPr bwMode="auto">
          <a:xfrm>
            <a:off x="3700464" y="4273551"/>
            <a:ext cx="66675" cy="92075"/>
          </a:xfrm>
          <a:prstGeom prst="ellipse">
            <a:avLst/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86072" name="Oval 56"/>
          <p:cNvSpPr>
            <a:spLocks noChangeArrowheads="1"/>
          </p:cNvSpPr>
          <p:nvPr/>
        </p:nvSpPr>
        <p:spPr bwMode="auto">
          <a:xfrm>
            <a:off x="6510339" y="4273551"/>
            <a:ext cx="66675" cy="92075"/>
          </a:xfrm>
          <a:prstGeom prst="ellipse">
            <a:avLst/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86073" name="Oval 57"/>
          <p:cNvSpPr>
            <a:spLocks noChangeArrowheads="1"/>
          </p:cNvSpPr>
          <p:nvPr/>
        </p:nvSpPr>
        <p:spPr bwMode="auto">
          <a:xfrm>
            <a:off x="7446964" y="4273551"/>
            <a:ext cx="66675" cy="92075"/>
          </a:xfrm>
          <a:prstGeom prst="ellipse">
            <a:avLst/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86074" name="Oval 58"/>
          <p:cNvSpPr>
            <a:spLocks noChangeArrowheads="1"/>
          </p:cNvSpPr>
          <p:nvPr/>
        </p:nvSpPr>
        <p:spPr bwMode="auto">
          <a:xfrm>
            <a:off x="8382001" y="4273551"/>
            <a:ext cx="66675" cy="92075"/>
          </a:xfrm>
          <a:prstGeom prst="ellipse">
            <a:avLst/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86075" name="Oval 59"/>
          <p:cNvSpPr>
            <a:spLocks noChangeArrowheads="1"/>
          </p:cNvSpPr>
          <p:nvPr/>
        </p:nvSpPr>
        <p:spPr bwMode="auto">
          <a:xfrm>
            <a:off x="4637089" y="4908550"/>
            <a:ext cx="66675" cy="90488"/>
          </a:xfrm>
          <a:prstGeom prst="ellipse">
            <a:avLst/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86076" name="Oval 60"/>
          <p:cNvSpPr>
            <a:spLocks noChangeArrowheads="1"/>
          </p:cNvSpPr>
          <p:nvPr/>
        </p:nvSpPr>
        <p:spPr bwMode="auto">
          <a:xfrm>
            <a:off x="5573714" y="4908550"/>
            <a:ext cx="66675" cy="90488"/>
          </a:xfrm>
          <a:prstGeom prst="ellipse">
            <a:avLst/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86077" name="Oval 61"/>
          <p:cNvSpPr>
            <a:spLocks noChangeArrowheads="1"/>
          </p:cNvSpPr>
          <p:nvPr/>
        </p:nvSpPr>
        <p:spPr bwMode="auto">
          <a:xfrm>
            <a:off x="3700464" y="4908550"/>
            <a:ext cx="66675" cy="90488"/>
          </a:xfrm>
          <a:prstGeom prst="ellipse">
            <a:avLst/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86078" name="Oval 62"/>
          <p:cNvSpPr>
            <a:spLocks noChangeArrowheads="1"/>
          </p:cNvSpPr>
          <p:nvPr/>
        </p:nvSpPr>
        <p:spPr bwMode="auto">
          <a:xfrm>
            <a:off x="6510339" y="4908550"/>
            <a:ext cx="66675" cy="90488"/>
          </a:xfrm>
          <a:prstGeom prst="ellipse">
            <a:avLst/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86079" name="Oval 63"/>
          <p:cNvSpPr>
            <a:spLocks noChangeArrowheads="1"/>
          </p:cNvSpPr>
          <p:nvPr/>
        </p:nvSpPr>
        <p:spPr bwMode="auto">
          <a:xfrm>
            <a:off x="7446964" y="4908550"/>
            <a:ext cx="66675" cy="90488"/>
          </a:xfrm>
          <a:prstGeom prst="ellipse">
            <a:avLst/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86080" name="Oval 64"/>
          <p:cNvSpPr>
            <a:spLocks noChangeArrowheads="1"/>
          </p:cNvSpPr>
          <p:nvPr/>
        </p:nvSpPr>
        <p:spPr bwMode="auto">
          <a:xfrm>
            <a:off x="8382001" y="4908550"/>
            <a:ext cx="66675" cy="90488"/>
          </a:xfrm>
          <a:prstGeom prst="ellipse">
            <a:avLst/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86081" name="Oval 65"/>
          <p:cNvSpPr>
            <a:spLocks noChangeArrowheads="1"/>
          </p:cNvSpPr>
          <p:nvPr/>
        </p:nvSpPr>
        <p:spPr bwMode="auto">
          <a:xfrm>
            <a:off x="4637089" y="5632451"/>
            <a:ext cx="66675" cy="92075"/>
          </a:xfrm>
          <a:prstGeom prst="ellipse">
            <a:avLst/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86082" name="Oval 66"/>
          <p:cNvSpPr>
            <a:spLocks noChangeArrowheads="1"/>
          </p:cNvSpPr>
          <p:nvPr/>
        </p:nvSpPr>
        <p:spPr bwMode="auto">
          <a:xfrm>
            <a:off x="5573714" y="5632451"/>
            <a:ext cx="66675" cy="92075"/>
          </a:xfrm>
          <a:prstGeom prst="ellipse">
            <a:avLst/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86083" name="Oval 67"/>
          <p:cNvSpPr>
            <a:spLocks noChangeArrowheads="1"/>
          </p:cNvSpPr>
          <p:nvPr/>
        </p:nvSpPr>
        <p:spPr bwMode="auto">
          <a:xfrm>
            <a:off x="3700464" y="5632451"/>
            <a:ext cx="66675" cy="92075"/>
          </a:xfrm>
          <a:prstGeom prst="ellipse">
            <a:avLst/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86084" name="Oval 68"/>
          <p:cNvSpPr>
            <a:spLocks noChangeArrowheads="1"/>
          </p:cNvSpPr>
          <p:nvPr/>
        </p:nvSpPr>
        <p:spPr bwMode="auto">
          <a:xfrm>
            <a:off x="6510339" y="5632451"/>
            <a:ext cx="66675" cy="92075"/>
          </a:xfrm>
          <a:prstGeom prst="ellipse">
            <a:avLst/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86085" name="Oval 69"/>
          <p:cNvSpPr>
            <a:spLocks noChangeArrowheads="1"/>
          </p:cNvSpPr>
          <p:nvPr/>
        </p:nvSpPr>
        <p:spPr bwMode="auto">
          <a:xfrm>
            <a:off x="7446964" y="5632451"/>
            <a:ext cx="66675" cy="92075"/>
          </a:xfrm>
          <a:prstGeom prst="ellipse">
            <a:avLst/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86086" name="Oval 70"/>
          <p:cNvSpPr>
            <a:spLocks noChangeArrowheads="1"/>
          </p:cNvSpPr>
          <p:nvPr/>
        </p:nvSpPr>
        <p:spPr bwMode="auto">
          <a:xfrm>
            <a:off x="8382001" y="5632451"/>
            <a:ext cx="66675" cy="92075"/>
          </a:xfrm>
          <a:prstGeom prst="ellipse">
            <a:avLst/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</p:spTree>
    <p:extLst>
      <p:ext uri="{BB962C8B-B14F-4D97-AF65-F5344CB8AC3E}">
        <p14:creationId xmlns:p14="http://schemas.microsoft.com/office/powerpoint/2010/main" val="136233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188913"/>
            <a:ext cx="7772400" cy="925512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tr-TR" altLang="tr-TR" sz="4000" b="1">
                <a:solidFill>
                  <a:srgbClr val="006600"/>
                </a:solidFill>
              </a:rPr>
              <a:t>Arazinin Tesviye Edilmesi</a:t>
            </a:r>
          </a:p>
        </p:txBody>
      </p:sp>
      <p:grpSp>
        <p:nvGrpSpPr>
          <p:cNvPr id="87043" name="Group 274"/>
          <p:cNvGrpSpPr>
            <a:grpSpLocks/>
          </p:cNvGrpSpPr>
          <p:nvPr/>
        </p:nvGrpSpPr>
        <p:grpSpPr bwMode="auto">
          <a:xfrm>
            <a:off x="3505201" y="1341438"/>
            <a:ext cx="5254625" cy="5040312"/>
            <a:chOff x="976" y="845"/>
            <a:chExt cx="3310" cy="3175"/>
          </a:xfrm>
        </p:grpSpPr>
        <p:sp>
          <p:nvSpPr>
            <p:cNvPr id="87044" name="Text Box 3"/>
            <p:cNvSpPr txBox="1">
              <a:spLocks noChangeArrowheads="1"/>
            </p:cNvSpPr>
            <p:nvPr/>
          </p:nvSpPr>
          <p:spPr bwMode="auto">
            <a:xfrm>
              <a:off x="2547" y="1820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tr-TR" altLang="tr-TR" sz="2400">
                <a:latin typeface="Times New Roman" panose="02020603050405020304" pitchFamily="18" charset="0"/>
              </a:endParaRPr>
            </a:p>
          </p:txBody>
        </p:sp>
        <p:sp>
          <p:nvSpPr>
            <p:cNvPr id="87045" name="Line 19"/>
            <p:cNvSpPr>
              <a:spLocks noChangeShapeType="1"/>
            </p:cNvSpPr>
            <p:nvPr/>
          </p:nvSpPr>
          <p:spPr bwMode="auto">
            <a:xfrm>
              <a:off x="1927" y="866"/>
              <a:ext cx="25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7046" name="Line 20"/>
            <p:cNvSpPr>
              <a:spLocks noChangeShapeType="1"/>
            </p:cNvSpPr>
            <p:nvPr/>
          </p:nvSpPr>
          <p:spPr bwMode="auto">
            <a:xfrm>
              <a:off x="1927" y="1434"/>
              <a:ext cx="25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7047" name="Line 21"/>
            <p:cNvSpPr>
              <a:spLocks noChangeShapeType="1"/>
            </p:cNvSpPr>
            <p:nvPr/>
          </p:nvSpPr>
          <p:spPr bwMode="auto">
            <a:xfrm>
              <a:off x="3833" y="2024"/>
              <a:ext cx="25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7048" name="Line 22"/>
            <p:cNvSpPr>
              <a:spLocks noChangeShapeType="1"/>
            </p:cNvSpPr>
            <p:nvPr/>
          </p:nvSpPr>
          <p:spPr bwMode="auto">
            <a:xfrm>
              <a:off x="2064" y="868"/>
              <a:ext cx="0" cy="57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7049" name="Line 23"/>
            <p:cNvSpPr>
              <a:spLocks noChangeShapeType="1"/>
            </p:cNvSpPr>
            <p:nvPr/>
          </p:nvSpPr>
          <p:spPr bwMode="auto">
            <a:xfrm>
              <a:off x="3969" y="2024"/>
              <a:ext cx="0" cy="557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7050" name="Text Box 24"/>
            <p:cNvSpPr txBox="1">
              <a:spLocks noChangeArrowheads="1"/>
            </p:cNvSpPr>
            <p:nvPr/>
          </p:nvSpPr>
          <p:spPr bwMode="auto">
            <a:xfrm>
              <a:off x="2109" y="1040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tr-TR" altLang="tr-TR" sz="2400">
                  <a:latin typeface="Times New Roman" panose="02020603050405020304" pitchFamily="18" charset="0"/>
                </a:rPr>
                <a:t>K</a:t>
              </a:r>
            </a:p>
          </p:txBody>
        </p:sp>
        <p:sp>
          <p:nvSpPr>
            <p:cNvPr id="87051" name="Text Box 25"/>
            <p:cNvSpPr txBox="1">
              <a:spLocks noChangeArrowheads="1"/>
            </p:cNvSpPr>
            <p:nvPr/>
          </p:nvSpPr>
          <p:spPr bwMode="auto">
            <a:xfrm>
              <a:off x="3986" y="2160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tr-TR" altLang="tr-TR" sz="2400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87052" name="Rectangle 146"/>
            <p:cNvSpPr>
              <a:spLocks noChangeArrowheads="1"/>
            </p:cNvSpPr>
            <p:nvPr/>
          </p:nvSpPr>
          <p:spPr bwMode="auto">
            <a:xfrm>
              <a:off x="999" y="2568"/>
              <a:ext cx="1361" cy="1452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grpSp>
          <p:nvGrpSpPr>
            <p:cNvPr id="87053" name="Group 148"/>
            <p:cNvGrpSpPr>
              <a:grpSpLocks/>
            </p:cNvGrpSpPr>
            <p:nvPr/>
          </p:nvGrpSpPr>
          <p:grpSpPr bwMode="auto">
            <a:xfrm>
              <a:off x="976" y="2557"/>
              <a:ext cx="1405" cy="57"/>
              <a:chOff x="1157" y="2829"/>
              <a:chExt cx="1405" cy="57"/>
            </a:xfrm>
          </p:grpSpPr>
          <p:sp>
            <p:nvSpPr>
              <p:cNvPr id="87130" name="Line 149"/>
              <p:cNvSpPr>
                <a:spLocks noChangeShapeType="1"/>
              </p:cNvSpPr>
              <p:nvPr/>
            </p:nvSpPr>
            <p:spPr bwMode="auto">
              <a:xfrm>
                <a:off x="1984" y="2829"/>
                <a:ext cx="512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87131" name="Line 150"/>
              <p:cNvSpPr>
                <a:spLocks noChangeShapeType="1"/>
              </p:cNvSpPr>
              <p:nvPr/>
            </p:nvSpPr>
            <p:spPr bwMode="auto">
              <a:xfrm flipH="1">
                <a:off x="1216" y="2840"/>
                <a:ext cx="512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grpSp>
            <p:nvGrpSpPr>
              <p:cNvPr id="87132" name="Group 151"/>
              <p:cNvGrpSpPr>
                <a:grpSpLocks/>
              </p:cNvGrpSpPr>
              <p:nvPr/>
            </p:nvGrpSpPr>
            <p:grpSpPr bwMode="auto">
              <a:xfrm>
                <a:off x="1157" y="2840"/>
                <a:ext cx="272" cy="46"/>
                <a:chOff x="3606" y="3748"/>
                <a:chExt cx="272" cy="46"/>
              </a:xfrm>
            </p:grpSpPr>
            <p:grpSp>
              <p:nvGrpSpPr>
                <p:cNvPr id="87169" name="Group 152"/>
                <p:cNvGrpSpPr>
                  <a:grpSpLocks/>
                </p:cNvGrpSpPr>
                <p:nvPr/>
              </p:nvGrpSpPr>
              <p:grpSpPr bwMode="auto">
                <a:xfrm>
                  <a:off x="3606" y="3748"/>
                  <a:ext cx="135" cy="45"/>
                  <a:chOff x="3606" y="3748"/>
                  <a:chExt cx="135" cy="45"/>
                </a:xfrm>
              </p:grpSpPr>
              <p:sp>
                <p:nvSpPr>
                  <p:cNvPr id="87174" name="Line 15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06" y="3748"/>
                    <a:ext cx="45" cy="4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  <p:sp>
                <p:nvSpPr>
                  <p:cNvPr id="87175" name="Line 15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51" y="3748"/>
                    <a:ext cx="45" cy="4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  <p:sp>
                <p:nvSpPr>
                  <p:cNvPr id="87176" name="Line 15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96" y="3748"/>
                    <a:ext cx="45" cy="4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87170" name="Group 156"/>
                <p:cNvGrpSpPr>
                  <a:grpSpLocks/>
                </p:cNvGrpSpPr>
                <p:nvPr/>
              </p:nvGrpSpPr>
              <p:grpSpPr bwMode="auto">
                <a:xfrm>
                  <a:off x="3742" y="3748"/>
                  <a:ext cx="136" cy="46"/>
                  <a:chOff x="4150" y="3838"/>
                  <a:chExt cx="136" cy="46"/>
                </a:xfrm>
              </p:grpSpPr>
              <p:sp>
                <p:nvSpPr>
                  <p:cNvPr id="87171" name="Line 157"/>
                  <p:cNvSpPr>
                    <a:spLocks noChangeShapeType="1"/>
                  </p:cNvSpPr>
                  <p:nvPr/>
                </p:nvSpPr>
                <p:spPr bwMode="auto">
                  <a:xfrm>
                    <a:off x="4150" y="3838"/>
                    <a:ext cx="45" cy="4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  <p:sp>
                <p:nvSpPr>
                  <p:cNvPr id="87172" name="Line 158"/>
                  <p:cNvSpPr>
                    <a:spLocks noChangeShapeType="1"/>
                  </p:cNvSpPr>
                  <p:nvPr/>
                </p:nvSpPr>
                <p:spPr bwMode="auto">
                  <a:xfrm>
                    <a:off x="4195" y="3838"/>
                    <a:ext cx="45" cy="4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  <p:sp>
                <p:nvSpPr>
                  <p:cNvPr id="87173" name="Line 159"/>
                  <p:cNvSpPr>
                    <a:spLocks noChangeShapeType="1"/>
                  </p:cNvSpPr>
                  <p:nvPr/>
                </p:nvSpPr>
                <p:spPr bwMode="auto">
                  <a:xfrm>
                    <a:off x="4241" y="3838"/>
                    <a:ext cx="45" cy="4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</p:grpSp>
          </p:grpSp>
          <p:grpSp>
            <p:nvGrpSpPr>
              <p:cNvPr id="87133" name="Group 160"/>
              <p:cNvGrpSpPr>
                <a:grpSpLocks/>
              </p:cNvGrpSpPr>
              <p:nvPr/>
            </p:nvGrpSpPr>
            <p:grpSpPr bwMode="auto">
              <a:xfrm>
                <a:off x="1429" y="2840"/>
                <a:ext cx="272" cy="46"/>
                <a:chOff x="3606" y="3748"/>
                <a:chExt cx="272" cy="46"/>
              </a:xfrm>
            </p:grpSpPr>
            <p:grpSp>
              <p:nvGrpSpPr>
                <p:cNvPr id="87161" name="Group 161"/>
                <p:cNvGrpSpPr>
                  <a:grpSpLocks/>
                </p:cNvGrpSpPr>
                <p:nvPr/>
              </p:nvGrpSpPr>
              <p:grpSpPr bwMode="auto">
                <a:xfrm>
                  <a:off x="3606" y="3748"/>
                  <a:ext cx="135" cy="45"/>
                  <a:chOff x="3606" y="3748"/>
                  <a:chExt cx="135" cy="45"/>
                </a:xfrm>
              </p:grpSpPr>
              <p:sp>
                <p:nvSpPr>
                  <p:cNvPr id="87166" name="Line 16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06" y="3748"/>
                    <a:ext cx="45" cy="4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  <p:sp>
                <p:nvSpPr>
                  <p:cNvPr id="87167" name="Line 16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51" y="3748"/>
                    <a:ext cx="45" cy="4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  <p:sp>
                <p:nvSpPr>
                  <p:cNvPr id="87168" name="Line 16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96" y="3748"/>
                    <a:ext cx="45" cy="4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87162" name="Group 165"/>
                <p:cNvGrpSpPr>
                  <a:grpSpLocks/>
                </p:cNvGrpSpPr>
                <p:nvPr/>
              </p:nvGrpSpPr>
              <p:grpSpPr bwMode="auto">
                <a:xfrm>
                  <a:off x="3742" y="3748"/>
                  <a:ext cx="136" cy="46"/>
                  <a:chOff x="4150" y="3838"/>
                  <a:chExt cx="136" cy="46"/>
                </a:xfrm>
              </p:grpSpPr>
              <p:sp>
                <p:nvSpPr>
                  <p:cNvPr id="87163" name="Line 166"/>
                  <p:cNvSpPr>
                    <a:spLocks noChangeShapeType="1"/>
                  </p:cNvSpPr>
                  <p:nvPr/>
                </p:nvSpPr>
                <p:spPr bwMode="auto">
                  <a:xfrm>
                    <a:off x="4150" y="3838"/>
                    <a:ext cx="45" cy="4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  <p:sp>
                <p:nvSpPr>
                  <p:cNvPr id="87164" name="Line 167"/>
                  <p:cNvSpPr>
                    <a:spLocks noChangeShapeType="1"/>
                  </p:cNvSpPr>
                  <p:nvPr/>
                </p:nvSpPr>
                <p:spPr bwMode="auto">
                  <a:xfrm>
                    <a:off x="4195" y="3838"/>
                    <a:ext cx="45" cy="4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  <p:sp>
                <p:nvSpPr>
                  <p:cNvPr id="87165" name="Line 168"/>
                  <p:cNvSpPr>
                    <a:spLocks noChangeShapeType="1"/>
                  </p:cNvSpPr>
                  <p:nvPr/>
                </p:nvSpPr>
                <p:spPr bwMode="auto">
                  <a:xfrm>
                    <a:off x="4241" y="3838"/>
                    <a:ext cx="45" cy="4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</p:grpSp>
          </p:grpSp>
          <p:grpSp>
            <p:nvGrpSpPr>
              <p:cNvPr id="87134" name="Group 169"/>
              <p:cNvGrpSpPr>
                <a:grpSpLocks/>
              </p:cNvGrpSpPr>
              <p:nvPr/>
            </p:nvGrpSpPr>
            <p:grpSpPr bwMode="auto">
              <a:xfrm>
                <a:off x="2018" y="2840"/>
                <a:ext cx="272" cy="46"/>
                <a:chOff x="3606" y="3748"/>
                <a:chExt cx="272" cy="46"/>
              </a:xfrm>
            </p:grpSpPr>
            <p:grpSp>
              <p:nvGrpSpPr>
                <p:cNvPr id="87153" name="Group 170"/>
                <p:cNvGrpSpPr>
                  <a:grpSpLocks/>
                </p:cNvGrpSpPr>
                <p:nvPr/>
              </p:nvGrpSpPr>
              <p:grpSpPr bwMode="auto">
                <a:xfrm>
                  <a:off x="3606" y="3748"/>
                  <a:ext cx="135" cy="45"/>
                  <a:chOff x="3606" y="3748"/>
                  <a:chExt cx="135" cy="45"/>
                </a:xfrm>
              </p:grpSpPr>
              <p:sp>
                <p:nvSpPr>
                  <p:cNvPr id="87158" name="Line 17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06" y="3748"/>
                    <a:ext cx="45" cy="4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  <p:sp>
                <p:nvSpPr>
                  <p:cNvPr id="87159" name="Line 17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51" y="3748"/>
                    <a:ext cx="45" cy="4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  <p:sp>
                <p:nvSpPr>
                  <p:cNvPr id="87160" name="Line 17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96" y="3748"/>
                    <a:ext cx="45" cy="4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87154" name="Group 174"/>
                <p:cNvGrpSpPr>
                  <a:grpSpLocks/>
                </p:cNvGrpSpPr>
                <p:nvPr/>
              </p:nvGrpSpPr>
              <p:grpSpPr bwMode="auto">
                <a:xfrm>
                  <a:off x="3742" y="3748"/>
                  <a:ext cx="136" cy="46"/>
                  <a:chOff x="4150" y="3838"/>
                  <a:chExt cx="136" cy="46"/>
                </a:xfrm>
              </p:grpSpPr>
              <p:sp>
                <p:nvSpPr>
                  <p:cNvPr id="87155" name="Line 175"/>
                  <p:cNvSpPr>
                    <a:spLocks noChangeShapeType="1"/>
                  </p:cNvSpPr>
                  <p:nvPr/>
                </p:nvSpPr>
                <p:spPr bwMode="auto">
                  <a:xfrm>
                    <a:off x="4150" y="3838"/>
                    <a:ext cx="45" cy="4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  <p:sp>
                <p:nvSpPr>
                  <p:cNvPr id="87156" name="Line 176"/>
                  <p:cNvSpPr>
                    <a:spLocks noChangeShapeType="1"/>
                  </p:cNvSpPr>
                  <p:nvPr/>
                </p:nvSpPr>
                <p:spPr bwMode="auto">
                  <a:xfrm>
                    <a:off x="4195" y="3838"/>
                    <a:ext cx="45" cy="4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  <p:sp>
                <p:nvSpPr>
                  <p:cNvPr id="87157" name="Line 177"/>
                  <p:cNvSpPr>
                    <a:spLocks noChangeShapeType="1"/>
                  </p:cNvSpPr>
                  <p:nvPr/>
                </p:nvSpPr>
                <p:spPr bwMode="auto">
                  <a:xfrm>
                    <a:off x="4241" y="3838"/>
                    <a:ext cx="45" cy="4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</p:grpSp>
          </p:grpSp>
          <p:grpSp>
            <p:nvGrpSpPr>
              <p:cNvPr id="87135" name="Group 178"/>
              <p:cNvGrpSpPr>
                <a:grpSpLocks/>
              </p:cNvGrpSpPr>
              <p:nvPr/>
            </p:nvGrpSpPr>
            <p:grpSpPr bwMode="auto">
              <a:xfrm>
                <a:off x="2290" y="2840"/>
                <a:ext cx="272" cy="46"/>
                <a:chOff x="3606" y="3748"/>
                <a:chExt cx="272" cy="46"/>
              </a:xfrm>
            </p:grpSpPr>
            <p:grpSp>
              <p:nvGrpSpPr>
                <p:cNvPr id="87145" name="Group 179"/>
                <p:cNvGrpSpPr>
                  <a:grpSpLocks/>
                </p:cNvGrpSpPr>
                <p:nvPr/>
              </p:nvGrpSpPr>
              <p:grpSpPr bwMode="auto">
                <a:xfrm>
                  <a:off x="3606" y="3748"/>
                  <a:ext cx="135" cy="45"/>
                  <a:chOff x="3606" y="3748"/>
                  <a:chExt cx="135" cy="45"/>
                </a:xfrm>
              </p:grpSpPr>
              <p:sp>
                <p:nvSpPr>
                  <p:cNvPr id="87150" name="Line 18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06" y="3748"/>
                    <a:ext cx="45" cy="4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  <p:sp>
                <p:nvSpPr>
                  <p:cNvPr id="87151" name="Line 18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51" y="3748"/>
                    <a:ext cx="45" cy="4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  <p:sp>
                <p:nvSpPr>
                  <p:cNvPr id="87152" name="Line 18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96" y="3748"/>
                    <a:ext cx="45" cy="4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87146" name="Group 183"/>
                <p:cNvGrpSpPr>
                  <a:grpSpLocks/>
                </p:cNvGrpSpPr>
                <p:nvPr/>
              </p:nvGrpSpPr>
              <p:grpSpPr bwMode="auto">
                <a:xfrm>
                  <a:off x="3742" y="3748"/>
                  <a:ext cx="136" cy="46"/>
                  <a:chOff x="4150" y="3838"/>
                  <a:chExt cx="136" cy="46"/>
                </a:xfrm>
              </p:grpSpPr>
              <p:sp>
                <p:nvSpPr>
                  <p:cNvPr id="87147" name="Line 184"/>
                  <p:cNvSpPr>
                    <a:spLocks noChangeShapeType="1"/>
                  </p:cNvSpPr>
                  <p:nvPr/>
                </p:nvSpPr>
                <p:spPr bwMode="auto">
                  <a:xfrm>
                    <a:off x="4150" y="3838"/>
                    <a:ext cx="45" cy="4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  <p:sp>
                <p:nvSpPr>
                  <p:cNvPr id="87148" name="Line 185"/>
                  <p:cNvSpPr>
                    <a:spLocks noChangeShapeType="1"/>
                  </p:cNvSpPr>
                  <p:nvPr/>
                </p:nvSpPr>
                <p:spPr bwMode="auto">
                  <a:xfrm>
                    <a:off x="4195" y="3838"/>
                    <a:ext cx="45" cy="4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  <p:sp>
                <p:nvSpPr>
                  <p:cNvPr id="87149" name="Line 186"/>
                  <p:cNvSpPr>
                    <a:spLocks noChangeShapeType="1"/>
                  </p:cNvSpPr>
                  <p:nvPr/>
                </p:nvSpPr>
                <p:spPr bwMode="auto">
                  <a:xfrm>
                    <a:off x="4241" y="3838"/>
                    <a:ext cx="45" cy="4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</p:grpSp>
          </p:grpSp>
          <p:grpSp>
            <p:nvGrpSpPr>
              <p:cNvPr id="87136" name="Group 187"/>
              <p:cNvGrpSpPr>
                <a:grpSpLocks/>
              </p:cNvGrpSpPr>
              <p:nvPr/>
            </p:nvGrpSpPr>
            <p:grpSpPr bwMode="auto">
              <a:xfrm>
                <a:off x="1770" y="2840"/>
                <a:ext cx="272" cy="46"/>
                <a:chOff x="3606" y="3748"/>
                <a:chExt cx="272" cy="46"/>
              </a:xfrm>
            </p:grpSpPr>
            <p:grpSp>
              <p:nvGrpSpPr>
                <p:cNvPr id="87137" name="Group 188"/>
                <p:cNvGrpSpPr>
                  <a:grpSpLocks/>
                </p:cNvGrpSpPr>
                <p:nvPr/>
              </p:nvGrpSpPr>
              <p:grpSpPr bwMode="auto">
                <a:xfrm>
                  <a:off x="3606" y="3748"/>
                  <a:ext cx="135" cy="45"/>
                  <a:chOff x="3606" y="3748"/>
                  <a:chExt cx="135" cy="45"/>
                </a:xfrm>
              </p:grpSpPr>
              <p:sp>
                <p:nvSpPr>
                  <p:cNvPr id="87142" name="Line 18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06" y="3748"/>
                    <a:ext cx="45" cy="4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  <p:sp>
                <p:nvSpPr>
                  <p:cNvPr id="87143" name="Line 19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51" y="3748"/>
                    <a:ext cx="45" cy="4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  <p:sp>
                <p:nvSpPr>
                  <p:cNvPr id="87144" name="Line 19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96" y="3748"/>
                    <a:ext cx="45" cy="4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87138" name="Group 192"/>
                <p:cNvGrpSpPr>
                  <a:grpSpLocks/>
                </p:cNvGrpSpPr>
                <p:nvPr/>
              </p:nvGrpSpPr>
              <p:grpSpPr bwMode="auto">
                <a:xfrm>
                  <a:off x="3742" y="3748"/>
                  <a:ext cx="136" cy="46"/>
                  <a:chOff x="4150" y="3838"/>
                  <a:chExt cx="136" cy="46"/>
                </a:xfrm>
              </p:grpSpPr>
              <p:sp>
                <p:nvSpPr>
                  <p:cNvPr id="87139" name="Line 193"/>
                  <p:cNvSpPr>
                    <a:spLocks noChangeShapeType="1"/>
                  </p:cNvSpPr>
                  <p:nvPr/>
                </p:nvSpPr>
                <p:spPr bwMode="auto">
                  <a:xfrm>
                    <a:off x="4150" y="3838"/>
                    <a:ext cx="45" cy="4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  <p:sp>
                <p:nvSpPr>
                  <p:cNvPr id="87140" name="Line 194"/>
                  <p:cNvSpPr>
                    <a:spLocks noChangeShapeType="1"/>
                  </p:cNvSpPr>
                  <p:nvPr/>
                </p:nvSpPr>
                <p:spPr bwMode="auto">
                  <a:xfrm>
                    <a:off x="4195" y="3838"/>
                    <a:ext cx="45" cy="4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  <p:sp>
                <p:nvSpPr>
                  <p:cNvPr id="87141" name="Line 195"/>
                  <p:cNvSpPr>
                    <a:spLocks noChangeShapeType="1"/>
                  </p:cNvSpPr>
                  <p:nvPr/>
                </p:nvSpPr>
                <p:spPr bwMode="auto">
                  <a:xfrm>
                    <a:off x="4241" y="3838"/>
                    <a:ext cx="45" cy="4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</p:grpSp>
          </p:grpSp>
        </p:grpSp>
        <p:grpSp>
          <p:nvGrpSpPr>
            <p:cNvPr id="87054" name="Group 273"/>
            <p:cNvGrpSpPr>
              <a:grpSpLocks/>
            </p:cNvGrpSpPr>
            <p:nvPr/>
          </p:nvGrpSpPr>
          <p:grpSpPr bwMode="auto">
            <a:xfrm>
              <a:off x="1519" y="845"/>
              <a:ext cx="272" cy="2478"/>
              <a:chOff x="1519" y="907"/>
              <a:chExt cx="272" cy="2478"/>
            </a:xfrm>
          </p:grpSpPr>
          <p:sp>
            <p:nvSpPr>
              <p:cNvPr id="87122" name="AutoShape 197"/>
              <p:cNvSpPr>
                <a:spLocks noChangeArrowheads="1"/>
              </p:cNvSpPr>
              <p:nvPr/>
            </p:nvSpPr>
            <p:spPr bwMode="auto">
              <a:xfrm rot="10800000">
                <a:off x="1519" y="3142"/>
                <a:ext cx="272" cy="227"/>
              </a:xfrm>
              <a:prstGeom prst="triangle">
                <a:avLst>
                  <a:gd name="adj" fmla="val 50000"/>
                </a:avLst>
              </a:prstGeom>
              <a:solidFill>
                <a:srgbClr val="9966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87123" name="Rectangle 198"/>
              <p:cNvSpPr>
                <a:spLocks noChangeArrowheads="1"/>
              </p:cNvSpPr>
              <p:nvPr/>
            </p:nvSpPr>
            <p:spPr bwMode="auto">
              <a:xfrm>
                <a:off x="1531" y="907"/>
                <a:ext cx="258" cy="2268"/>
              </a:xfrm>
              <a:prstGeom prst="rect">
                <a:avLst/>
              </a:prstGeom>
              <a:solidFill>
                <a:srgbClr val="9966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87124" name="Line 199"/>
              <p:cNvSpPr>
                <a:spLocks noChangeShapeType="1"/>
              </p:cNvSpPr>
              <p:nvPr/>
            </p:nvSpPr>
            <p:spPr bwMode="auto">
              <a:xfrm>
                <a:off x="1527" y="3154"/>
                <a:ext cx="128" cy="231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87125" name="Line 200"/>
              <p:cNvSpPr>
                <a:spLocks noChangeShapeType="1"/>
              </p:cNvSpPr>
              <p:nvPr/>
            </p:nvSpPr>
            <p:spPr bwMode="auto">
              <a:xfrm flipH="1">
                <a:off x="1643" y="3154"/>
                <a:ext cx="128" cy="231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87126" name="Line 201"/>
              <p:cNvSpPr>
                <a:spLocks noChangeShapeType="1"/>
              </p:cNvSpPr>
              <p:nvPr/>
            </p:nvSpPr>
            <p:spPr bwMode="auto">
              <a:xfrm>
                <a:off x="1782" y="907"/>
                <a:ext cx="0" cy="2255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87127" name="Line 202"/>
              <p:cNvSpPr>
                <a:spLocks noChangeShapeType="1"/>
              </p:cNvSpPr>
              <p:nvPr/>
            </p:nvSpPr>
            <p:spPr bwMode="auto">
              <a:xfrm>
                <a:off x="1531" y="907"/>
                <a:ext cx="0" cy="2255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87128" name="Line 203"/>
              <p:cNvSpPr>
                <a:spLocks noChangeShapeType="1"/>
              </p:cNvSpPr>
              <p:nvPr/>
            </p:nvSpPr>
            <p:spPr bwMode="auto">
              <a:xfrm flipH="1">
                <a:off x="1531" y="907"/>
                <a:ext cx="227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87129" name="Line 204"/>
              <p:cNvSpPr>
                <a:spLocks noChangeShapeType="1"/>
              </p:cNvSpPr>
              <p:nvPr/>
            </p:nvSpPr>
            <p:spPr bwMode="auto">
              <a:xfrm>
                <a:off x="1523" y="1497"/>
                <a:ext cx="256" cy="0"/>
              </a:xfrm>
              <a:prstGeom prst="line">
                <a:avLst/>
              </a:prstGeom>
              <a:noFill/>
              <a:ln w="76200" cap="sq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87055" name="Rectangle 206"/>
            <p:cNvSpPr>
              <a:spLocks noChangeArrowheads="1"/>
            </p:cNvSpPr>
            <p:nvPr/>
          </p:nvSpPr>
          <p:spPr bwMode="auto">
            <a:xfrm>
              <a:off x="2925" y="2568"/>
              <a:ext cx="1361" cy="1452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tr-TR" altLang="tr-TR" sz="1800"/>
            </a:p>
          </p:txBody>
        </p:sp>
        <p:grpSp>
          <p:nvGrpSpPr>
            <p:cNvPr id="87056" name="Group 207"/>
            <p:cNvGrpSpPr>
              <a:grpSpLocks/>
            </p:cNvGrpSpPr>
            <p:nvPr/>
          </p:nvGrpSpPr>
          <p:grpSpPr bwMode="auto">
            <a:xfrm>
              <a:off x="2881" y="2557"/>
              <a:ext cx="1405" cy="57"/>
              <a:chOff x="1157" y="2829"/>
              <a:chExt cx="1405" cy="57"/>
            </a:xfrm>
          </p:grpSpPr>
          <p:sp>
            <p:nvSpPr>
              <p:cNvPr id="87075" name="Line 208"/>
              <p:cNvSpPr>
                <a:spLocks noChangeShapeType="1"/>
              </p:cNvSpPr>
              <p:nvPr/>
            </p:nvSpPr>
            <p:spPr bwMode="auto">
              <a:xfrm>
                <a:off x="1984" y="2829"/>
                <a:ext cx="512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87076" name="Line 209"/>
              <p:cNvSpPr>
                <a:spLocks noChangeShapeType="1"/>
              </p:cNvSpPr>
              <p:nvPr/>
            </p:nvSpPr>
            <p:spPr bwMode="auto">
              <a:xfrm flipH="1">
                <a:off x="1216" y="2840"/>
                <a:ext cx="512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grpSp>
            <p:nvGrpSpPr>
              <p:cNvPr id="87077" name="Group 210"/>
              <p:cNvGrpSpPr>
                <a:grpSpLocks/>
              </p:cNvGrpSpPr>
              <p:nvPr/>
            </p:nvGrpSpPr>
            <p:grpSpPr bwMode="auto">
              <a:xfrm>
                <a:off x="1157" y="2840"/>
                <a:ext cx="272" cy="46"/>
                <a:chOff x="3606" y="3748"/>
                <a:chExt cx="272" cy="46"/>
              </a:xfrm>
            </p:grpSpPr>
            <p:grpSp>
              <p:nvGrpSpPr>
                <p:cNvPr id="87114" name="Group 211"/>
                <p:cNvGrpSpPr>
                  <a:grpSpLocks/>
                </p:cNvGrpSpPr>
                <p:nvPr/>
              </p:nvGrpSpPr>
              <p:grpSpPr bwMode="auto">
                <a:xfrm>
                  <a:off x="3606" y="3748"/>
                  <a:ext cx="135" cy="45"/>
                  <a:chOff x="3606" y="3748"/>
                  <a:chExt cx="135" cy="45"/>
                </a:xfrm>
              </p:grpSpPr>
              <p:sp>
                <p:nvSpPr>
                  <p:cNvPr id="87119" name="Line 21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06" y="3748"/>
                    <a:ext cx="45" cy="4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  <p:sp>
                <p:nvSpPr>
                  <p:cNvPr id="87120" name="Line 21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51" y="3748"/>
                    <a:ext cx="45" cy="4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  <p:sp>
                <p:nvSpPr>
                  <p:cNvPr id="87121" name="Line 21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96" y="3748"/>
                    <a:ext cx="45" cy="4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87115" name="Group 215"/>
                <p:cNvGrpSpPr>
                  <a:grpSpLocks/>
                </p:cNvGrpSpPr>
                <p:nvPr/>
              </p:nvGrpSpPr>
              <p:grpSpPr bwMode="auto">
                <a:xfrm>
                  <a:off x="3742" y="3748"/>
                  <a:ext cx="136" cy="46"/>
                  <a:chOff x="4150" y="3838"/>
                  <a:chExt cx="136" cy="46"/>
                </a:xfrm>
              </p:grpSpPr>
              <p:sp>
                <p:nvSpPr>
                  <p:cNvPr id="87116" name="Line 216"/>
                  <p:cNvSpPr>
                    <a:spLocks noChangeShapeType="1"/>
                  </p:cNvSpPr>
                  <p:nvPr/>
                </p:nvSpPr>
                <p:spPr bwMode="auto">
                  <a:xfrm>
                    <a:off x="4150" y="3838"/>
                    <a:ext cx="45" cy="4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  <p:sp>
                <p:nvSpPr>
                  <p:cNvPr id="87117" name="Line 217"/>
                  <p:cNvSpPr>
                    <a:spLocks noChangeShapeType="1"/>
                  </p:cNvSpPr>
                  <p:nvPr/>
                </p:nvSpPr>
                <p:spPr bwMode="auto">
                  <a:xfrm>
                    <a:off x="4195" y="3838"/>
                    <a:ext cx="45" cy="4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  <p:sp>
                <p:nvSpPr>
                  <p:cNvPr id="87118" name="Line 218"/>
                  <p:cNvSpPr>
                    <a:spLocks noChangeShapeType="1"/>
                  </p:cNvSpPr>
                  <p:nvPr/>
                </p:nvSpPr>
                <p:spPr bwMode="auto">
                  <a:xfrm>
                    <a:off x="4241" y="3838"/>
                    <a:ext cx="45" cy="4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</p:grpSp>
          </p:grpSp>
          <p:grpSp>
            <p:nvGrpSpPr>
              <p:cNvPr id="87078" name="Group 219"/>
              <p:cNvGrpSpPr>
                <a:grpSpLocks/>
              </p:cNvGrpSpPr>
              <p:nvPr/>
            </p:nvGrpSpPr>
            <p:grpSpPr bwMode="auto">
              <a:xfrm>
                <a:off x="1429" y="2840"/>
                <a:ext cx="272" cy="46"/>
                <a:chOff x="3606" y="3748"/>
                <a:chExt cx="272" cy="46"/>
              </a:xfrm>
            </p:grpSpPr>
            <p:grpSp>
              <p:nvGrpSpPr>
                <p:cNvPr id="87106" name="Group 220"/>
                <p:cNvGrpSpPr>
                  <a:grpSpLocks/>
                </p:cNvGrpSpPr>
                <p:nvPr/>
              </p:nvGrpSpPr>
              <p:grpSpPr bwMode="auto">
                <a:xfrm>
                  <a:off x="3606" y="3748"/>
                  <a:ext cx="135" cy="45"/>
                  <a:chOff x="3606" y="3748"/>
                  <a:chExt cx="135" cy="45"/>
                </a:xfrm>
              </p:grpSpPr>
              <p:sp>
                <p:nvSpPr>
                  <p:cNvPr id="87111" name="Line 22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06" y="3748"/>
                    <a:ext cx="45" cy="4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  <p:sp>
                <p:nvSpPr>
                  <p:cNvPr id="87112" name="Line 22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51" y="3748"/>
                    <a:ext cx="45" cy="4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  <p:sp>
                <p:nvSpPr>
                  <p:cNvPr id="87113" name="Line 22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96" y="3748"/>
                    <a:ext cx="45" cy="4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87107" name="Group 224"/>
                <p:cNvGrpSpPr>
                  <a:grpSpLocks/>
                </p:cNvGrpSpPr>
                <p:nvPr/>
              </p:nvGrpSpPr>
              <p:grpSpPr bwMode="auto">
                <a:xfrm>
                  <a:off x="3742" y="3748"/>
                  <a:ext cx="136" cy="46"/>
                  <a:chOff x="4150" y="3838"/>
                  <a:chExt cx="136" cy="46"/>
                </a:xfrm>
              </p:grpSpPr>
              <p:sp>
                <p:nvSpPr>
                  <p:cNvPr id="87108" name="Line 225"/>
                  <p:cNvSpPr>
                    <a:spLocks noChangeShapeType="1"/>
                  </p:cNvSpPr>
                  <p:nvPr/>
                </p:nvSpPr>
                <p:spPr bwMode="auto">
                  <a:xfrm>
                    <a:off x="4150" y="3838"/>
                    <a:ext cx="45" cy="4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  <p:sp>
                <p:nvSpPr>
                  <p:cNvPr id="87109" name="Line 226"/>
                  <p:cNvSpPr>
                    <a:spLocks noChangeShapeType="1"/>
                  </p:cNvSpPr>
                  <p:nvPr/>
                </p:nvSpPr>
                <p:spPr bwMode="auto">
                  <a:xfrm>
                    <a:off x="4195" y="3838"/>
                    <a:ext cx="45" cy="4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  <p:sp>
                <p:nvSpPr>
                  <p:cNvPr id="87110" name="Line 227"/>
                  <p:cNvSpPr>
                    <a:spLocks noChangeShapeType="1"/>
                  </p:cNvSpPr>
                  <p:nvPr/>
                </p:nvSpPr>
                <p:spPr bwMode="auto">
                  <a:xfrm>
                    <a:off x="4241" y="3838"/>
                    <a:ext cx="45" cy="4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</p:grpSp>
          </p:grpSp>
          <p:grpSp>
            <p:nvGrpSpPr>
              <p:cNvPr id="87079" name="Group 228"/>
              <p:cNvGrpSpPr>
                <a:grpSpLocks/>
              </p:cNvGrpSpPr>
              <p:nvPr/>
            </p:nvGrpSpPr>
            <p:grpSpPr bwMode="auto">
              <a:xfrm>
                <a:off x="2018" y="2840"/>
                <a:ext cx="272" cy="46"/>
                <a:chOff x="3606" y="3748"/>
                <a:chExt cx="272" cy="46"/>
              </a:xfrm>
            </p:grpSpPr>
            <p:grpSp>
              <p:nvGrpSpPr>
                <p:cNvPr id="87098" name="Group 229"/>
                <p:cNvGrpSpPr>
                  <a:grpSpLocks/>
                </p:cNvGrpSpPr>
                <p:nvPr/>
              </p:nvGrpSpPr>
              <p:grpSpPr bwMode="auto">
                <a:xfrm>
                  <a:off x="3606" y="3748"/>
                  <a:ext cx="135" cy="45"/>
                  <a:chOff x="3606" y="3748"/>
                  <a:chExt cx="135" cy="45"/>
                </a:xfrm>
              </p:grpSpPr>
              <p:sp>
                <p:nvSpPr>
                  <p:cNvPr id="87103" name="Line 23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06" y="3748"/>
                    <a:ext cx="45" cy="4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  <p:sp>
                <p:nvSpPr>
                  <p:cNvPr id="87104" name="Line 23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51" y="3748"/>
                    <a:ext cx="45" cy="4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  <p:sp>
                <p:nvSpPr>
                  <p:cNvPr id="87105" name="Line 23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96" y="3748"/>
                    <a:ext cx="45" cy="4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87099" name="Group 233"/>
                <p:cNvGrpSpPr>
                  <a:grpSpLocks/>
                </p:cNvGrpSpPr>
                <p:nvPr/>
              </p:nvGrpSpPr>
              <p:grpSpPr bwMode="auto">
                <a:xfrm>
                  <a:off x="3742" y="3748"/>
                  <a:ext cx="136" cy="46"/>
                  <a:chOff x="4150" y="3838"/>
                  <a:chExt cx="136" cy="46"/>
                </a:xfrm>
              </p:grpSpPr>
              <p:sp>
                <p:nvSpPr>
                  <p:cNvPr id="87100" name="Line 234"/>
                  <p:cNvSpPr>
                    <a:spLocks noChangeShapeType="1"/>
                  </p:cNvSpPr>
                  <p:nvPr/>
                </p:nvSpPr>
                <p:spPr bwMode="auto">
                  <a:xfrm>
                    <a:off x="4150" y="3838"/>
                    <a:ext cx="45" cy="4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  <p:sp>
                <p:nvSpPr>
                  <p:cNvPr id="87101" name="Line 235"/>
                  <p:cNvSpPr>
                    <a:spLocks noChangeShapeType="1"/>
                  </p:cNvSpPr>
                  <p:nvPr/>
                </p:nvSpPr>
                <p:spPr bwMode="auto">
                  <a:xfrm>
                    <a:off x="4195" y="3838"/>
                    <a:ext cx="45" cy="4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  <p:sp>
                <p:nvSpPr>
                  <p:cNvPr id="87102" name="Line 236"/>
                  <p:cNvSpPr>
                    <a:spLocks noChangeShapeType="1"/>
                  </p:cNvSpPr>
                  <p:nvPr/>
                </p:nvSpPr>
                <p:spPr bwMode="auto">
                  <a:xfrm>
                    <a:off x="4241" y="3838"/>
                    <a:ext cx="45" cy="4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</p:grpSp>
          </p:grpSp>
          <p:grpSp>
            <p:nvGrpSpPr>
              <p:cNvPr id="87080" name="Group 237"/>
              <p:cNvGrpSpPr>
                <a:grpSpLocks/>
              </p:cNvGrpSpPr>
              <p:nvPr/>
            </p:nvGrpSpPr>
            <p:grpSpPr bwMode="auto">
              <a:xfrm>
                <a:off x="2290" y="2840"/>
                <a:ext cx="272" cy="46"/>
                <a:chOff x="3606" y="3748"/>
                <a:chExt cx="272" cy="46"/>
              </a:xfrm>
            </p:grpSpPr>
            <p:grpSp>
              <p:nvGrpSpPr>
                <p:cNvPr id="87090" name="Group 238"/>
                <p:cNvGrpSpPr>
                  <a:grpSpLocks/>
                </p:cNvGrpSpPr>
                <p:nvPr/>
              </p:nvGrpSpPr>
              <p:grpSpPr bwMode="auto">
                <a:xfrm>
                  <a:off x="3606" y="3748"/>
                  <a:ext cx="135" cy="45"/>
                  <a:chOff x="3606" y="3748"/>
                  <a:chExt cx="135" cy="45"/>
                </a:xfrm>
              </p:grpSpPr>
              <p:sp>
                <p:nvSpPr>
                  <p:cNvPr id="87095" name="Line 23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06" y="3748"/>
                    <a:ext cx="45" cy="4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  <p:sp>
                <p:nvSpPr>
                  <p:cNvPr id="87096" name="Line 24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51" y="3748"/>
                    <a:ext cx="45" cy="4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  <p:sp>
                <p:nvSpPr>
                  <p:cNvPr id="87097" name="Line 24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96" y="3748"/>
                    <a:ext cx="45" cy="4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87091" name="Group 242"/>
                <p:cNvGrpSpPr>
                  <a:grpSpLocks/>
                </p:cNvGrpSpPr>
                <p:nvPr/>
              </p:nvGrpSpPr>
              <p:grpSpPr bwMode="auto">
                <a:xfrm>
                  <a:off x="3742" y="3748"/>
                  <a:ext cx="136" cy="46"/>
                  <a:chOff x="4150" y="3838"/>
                  <a:chExt cx="136" cy="46"/>
                </a:xfrm>
              </p:grpSpPr>
              <p:sp>
                <p:nvSpPr>
                  <p:cNvPr id="87092" name="Line 243"/>
                  <p:cNvSpPr>
                    <a:spLocks noChangeShapeType="1"/>
                  </p:cNvSpPr>
                  <p:nvPr/>
                </p:nvSpPr>
                <p:spPr bwMode="auto">
                  <a:xfrm>
                    <a:off x="4150" y="3838"/>
                    <a:ext cx="45" cy="4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  <p:sp>
                <p:nvSpPr>
                  <p:cNvPr id="87093" name="Line 244"/>
                  <p:cNvSpPr>
                    <a:spLocks noChangeShapeType="1"/>
                  </p:cNvSpPr>
                  <p:nvPr/>
                </p:nvSpPr>
                <p:spPr bwMode="auto">
                  <a:xfrm>
                    <a:off x="4195" y="3838"/>
                    <a:ext cx="45" cy="4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  <p:sp>
                <p:nvSpPr>
                  <p:cNvPr id="87094" name="Line 245"/>
                  <p:cNvSpPr>
                    <a:spLocks noChangeShapeType="1"/>
                  </p:cNvSpPr>
                  <p:nvPr/>
                </p:nvSpPr>
                <p:spPr bwMode="auto">
                  <a:xfrm>
                    <a:off x="4241" y="3838"/>
                    <a:ext cx="45" cy="4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</p:grpSp>
          </p:grpSp>
          <p:grpSp>
            <p:nvGrpSpPr>
              <p:cNvPr id="87081" name="Group 246"/>
              <p:cNvGrpSpPr>
                <a:grpSpLocks/>
              </p:cNvGrpSpPr>
              <p:nvPr/>
            </p:nvGrpSpPr>
            <p:grpSpPr bwMode="auto">
              <a:xfrm>
                <a:off x="1770" y="2840"/>
                <a:ext cx="272" cy="46"/>
                <a:chOff x="3606" y="3748"/>
                <a:chExt cx="272" cy="46"/>
              </a:xfrm>
            </p:grpSpPr>
            <p:grpSp>
              <p:nvGrpSpPr>
                <p:cNvPr id="87082" name="Group 247"/>
                <p:cNvGrpSpPr>
                  <a:grpSpLocks/>
                </p:cNvGrpSpPr>
                <p:nvPr/>
              </p:nvGrpSpPr>
              <p:grpSpPr bwMode="auto">
                <a:xfrm>
                  <a:off x="3606" y="3748"/>
                  <a:ext cx="135" cy="45"/>
                  <a:chOff x="3606" y="3748"/>
                  <a:chExt cx="135" cy="45"/>
                </a:xfrm>
              </p:grpSpPr>
              <p:sp>
                <p:nvSpPr>
                  <p:cNvPr id="87087" name="Line 24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06" y="3748"/>
                    <a:ext cx="45" cy="4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  <p:sp>
                <p:nvSpPr>
                  <p:cNvPr id="87088" name="Line 24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51" y="3748"/>
                    <a:ext cx="45" cy="4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  <p:sp>
                <p:nvSpPr>
                  <p:cNvPr id="87089" name="Line 25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96" y="3748"/>
                    <a:ext cx="45" cy="4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87083" name="Group 251"/>
                <p:cNvGrpSpPr>
                  <a:grpSpLocks/>
                </p:cNvGrpSpPr>
                <p:nvPr/>
              </p:nvGrpSpPr>
              <p:grpSpPr bwMode="auto">
                <a:xfrm>
                  <a:off x="3742" y="3748"/>
                  <a:ext cx="136" cy="46"/>
                  <a:chOff x="4150" y="3838"/>
                  <a:chExt cx="136" cy="46"/>
                </a:xfrm>
              </p:grpSpPr>
              <p:sp>
                <p:nvSpPr>
                  <p:cNvPr id="87084" name="Line 252"/>
                  <p:cNvSpPr>
                    <a:spLocks noChangeShapeType="1"/>
                  </p:cNvSpPr>
                  <p:nvPr/>
                </p:nvSpPr>
                <p:spPr bwMode="auto">
                  <a:xfrm>
                    <a:off x="4150" y="3838"/>
                    <a:ext cx="45" cy="4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  <p:sp>
                <p:nvSpPr>
                  <p:cNvPr id="87085" name="Line 253"/>
                  <p:cNvSpPr>
                    <a:spLocks noChangeShapeType="1"/>
                  </p:cNvSpPr>
                  <p:nvPr/>
                </p:nvSpPr>
                <p:spPr bwMode="auto">
                  <a:xfrm>
                    <a:off x="4195" y="3838"/>
                    <a:ext cx="45" cy="4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  <p:sp>
                <p:nvSpPr>
                  <p:cNvPr id="87086" name="Line 254"/>
                  <p:cNvSpPr>
                    <a:spLocks noChangeShapeType="1"/>
                  </p:cNvSpPr>
                  <p:nvPr/>
                </p:nvSpPr>
                <p:spPr bwMode="auto">
                  <a:xfrm>
                    <a:off x="4241" y="3838"/>
                    <a:ext cx="45" cy="4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</p:grpSp>
          </p:grpSp>
        </p:grpSp>
        <p:grpSp>
          <p:nvGrpSpPr>
            <p:cNvPr id="87057" name="Group 255"/>
            <p:cNvGrpSpPr>
              <a:grpSpLocks/>
            </p:cNvGrpSpPr>
            <p:nvPr/>
          </p:nvGrpSpPr>
          <p:grpSpPr bwMode="auto">
            <a:xfrm>
              <a:off x="3423" y="845"/>
              <a:ext cx="319" cy="2478"/>
              <a:chOff x="3833" y="1117"/>
              <a:chExt cx="319" cy="2478"/>
            </a:xfrm>
          </p:grpSpPr>
          <p:grpSp>
            <p:nvGrpSpPr>
              <p:cNvPr id="87058" name="Group 256"/>
              <p:cNvGrpSpPr>
                <a:grpSpLocks/>
              </p:cNvGrpSpPr>
              <p:nvPr/>
            </p:nvGrpSpPr>
            <p:grpSpPr bwMode="auto">
              <a:xfrm>
                <a:off x="3833" y="2840"/>
                <a:ext cx="272" cy="46"/>
                <a:chOff x="3606" y="3748"/>
                <a:chExt cx="272" cy="46"/>
              </a:xfrm>
            </p:grpSpPr>
            <p:grpSp>
              <p:nvGrpSpPr>
                <p:cNvPr id="87067" name="Group 257"/>
                <p:cNvGrpSpPr>
                  <a:grpSpLocks/>
                </p:cNvGrpSpPr>
                <p:nvPr/>
              </p:nvGrpSpPr>
              <p:grpSpPr bwMode="auto">
                <a:xfrm>
                  <a:off x="3606" y="3748"/>
                  <a:ext cx="135" cy="45"/>
                  <a:chOff x="3606" y="3748"/>
                  <a:chExt cx="135" cy="45"/>
                </a:xfrm>
              </p:grpSpPr>
              <p:sp>
                <p:nvSpPr>
                  <p:cNvPr id="87072" name="Line 25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06" y="3748"/>
                    <a:ext cx="45" cy="4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  <p:sp>
                <p:nvSpPr>
                  <p:cNvPr id="87073" name="Line 25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51" y="3748"/>
                    <a:ext cx="45" cy="4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  <p:sp>
                <p:nvSpPr>
                  <p:cNvPr id="87074" name="Line 26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696" y="3748"/>
                    <a:ext cx="45" cy="45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87068" name="Group 261"/>
                <p:cNvGrpSpPr>
                  <a:grpSpLocks/>
                </p:cNvGrpSpPr>
                <p:nvPr/>
              </p:nvGrpSpPr>
              <p:grpSpPr bwMode="auto">
                <a:xfrm>
                  <a:off x="3742" y="3748"/>
                  <a:ext cx="136" cy="46"/>
                  <a:chOff x="4150" y="3838"/>
                  <a:chExt cx="136" cy="46"/>
                </a:xfrm>
              </p:grpSpPr>
              <p:sp>
                <p:nvSpPr>
                  <p:cNvPr id="87069" name="Line 262"/>
                  <p:cNvSpPr>
                    <a:spLocks noChangeShapeType="1"/>
                  </p:cNvSpPr>
                  <p:nvPr/>
                </p:nvSpPr>
                <p:spPr bwMode="auto">
                  <a:xfrm>
                    <a:off x="4150" y="3838"/>
                    <a:ext cx="45" cy="4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  <p:sp>
                <p:nvSpPr>
                  <p:cNvPr id="87070" name="Line 263"/>
                  <p:cNvSpPr>
                    <a:spLocks noChangeShapeType="1"/>
                  </p:cNvSpPr>
                  <p:nvPr/>
                </p:nvSpPr>
                <p:spPr bwMode="auto">
                  <a:xfrm>
                    <a:off x="4195" y="3838"/>
                    <a:ext cx="45" cy="4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  <p:sp>
                <p:nvSpPr>
                  <p:cNvPr id="87071" name="Line 264"/>
                  <p:cNvSpPr>
                    <a:spLocks noChangeShapeType="1"/>
                  </p:cNvSpPr>
                  <p:nvPr/>
                </p:nvSpPr>
                <p:spPr bwMode="auto">
                  <a:xfrm>
                    <a:off x="4241" y="3838"/>
                    <a:ext cx="45" cy="4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tr-TR"/>
                  </a:p>
                </p:txBody>
              </p:sp>
            </p:grpSp>
          </p:grpSp>
          <p:sp>
            <p:nvSpPr>
              <p:cNvPr id="87059" name="AutoShape 265"/>
              <p:cNvSpPr>
                <a:spLocks noChangeArrowheads="1"/>
              </p:cNvSpPr>
              <p:nvPr/>
            </p:nvSpPr>
            <p:spPr bwMode="auto">
              <a:xfrm rot="10800000">
                <a:off x="3880" y="3352"/>
                <a:ext cx="272" cy="227"/>
              </a:xfrm>
              <a:prstGeom prst="triangle">
                <a:avLst>
                  <a:gd name="adj" fmla="val 50000"/>
                </a:avLst>
              </a:prstGeom>
              <a:solidFill>
                <a:srgbClr val="9966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87060" name="Rectangle 266"/>
              <p:cNvSpPr>
                <a:spLocks noChangeArrowheads="1"/>
              </p:cNvSpPr>
              <p:nvPr/>
            </p:nvSpPr>
            <p:spPr bwMode="auto">
              <a:xfrm>
                <a:off x="3892" y="1117"/>
                <a:ext cx="258" cy="2268"/>
              </a:xfrm>
              <a:prstGeom prst="rect">
                <a:avLst/>
              </a:prstGeom>
              <a:solidFill>
                <a:srgbClr val="9966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tr-TR" altLang="tr-TR" sz="1800"/>
              </a:p>
            </p:txBody>
          </p:sp>
          <p:sp>
            <p:nvSpPr>
              <p:cNvPr id="87061" name="Line 267"/>
              <p:cNvSpPr>
                <a:spLocks noChangeShapeType="1"/>
              </p:cNvSpPr>
              <p:nvPr/>
            </p:nvSpPr>
            <p:spPr bwMode="auto">
              <a:xfrm>
                <a:off x="3900" y="3364"/>
                <a:ext cx="128" cy="231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87062" name="Line 268"/>
              <p:cNvSpPr>
                <a:spLocks noChangeShapeType="1"/>
              </p:cNvSpPr>
              <p:nvPr/>
            </p:nvSpPr>
            <p:spPr bwMode="auto">
              <a:xfrm flipH="1">
                <a:off x="4016" y="3364"/>
                <a:ext cx="128" cy="231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87063" name="Line 269"/>
              <p:cNvSpPr>
                <a:spLocks noChangeShapeType="1"/>
              </p:cNvSpPr>
              <p:nvPr/>
            </p:nvSpPr>
            <p:spPr bwMode="auto">
              <a:xfrm>
                <a:off x="4143" y="1117"/>
                <a:ext cx="0" cy="2255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87064" name="Line 270"/>
              <p:cNvSpPr>
                <a:spLocks noChangeShapeType="1"/>
              </p:cNvSpPr>
              <p:nvPr/>
            </p:nvSpPr>
            <p:spPr bwMode="auto">
              <a:xfrm>
                <a:off x="3892" y="1117"/>
                <a:ext cx="0" cy="2255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87065" name="Line 271"/>
              <p:cNvSpPr>
                <a:spLocks noChangeShapeType="1"/>
              </p:cNvSpPr>
              <p:nvPr/>
            </p:nvSpPr>
            <p:spPr bwMode="auto">
              <a:xfrm flipH="1">
                <a:off x="3892" y="1117"/>
                <a:ext cx="227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87066" name="Line 272"/>
              <p:cNvSpPr>
                <a:spLocks noChangeShapeType="1"/>
              </p:cNvSpPr>
              <p:nvPr/>
            </p:nvSpPr>
            <p:spPr bwMode="auto">
              <a:xfrm>
                <a:off x="3890" y="2296"/>
                <a:ext cx="256" cy="0"/>
              </a:xfrm>
              <a:prstGeom prst="line">
                <a:avLst/>
              </a:prstGeom>
              <a:noFill/>
              <a:ln w="76200" cap="sq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7272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  <p:pic>
        <p:nvPicPr>
          <p:cNvPr id="88068" name="Picture 4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3726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039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1026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5250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949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1026" descr="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5444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89139"/>
            <a:ext cx="8229600" cy="4103687"/>
          </a:xfrm>
          <a:solidFill>
            <a:srgbClr val="FAFEA0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3600" b="1">
                <a:solidFill>
                  <a:srgbClr val="800000"/>
                </a:solidFill>
              </a:rPr>
              <a:t>Arazi uygun boyutlu parsellere ayrılır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3600" b="1">
                <a:solidFill>
                  <a:schemeClr val="accent2"/>
                </a:solidFill>
              </a:rPr>
              <a:t>Tarla sulama sistemleri (tarla içi su dağıtım sistemleri) ve tarla içi drenaj sistemleri planlanır ve kurulur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3600" b="1">
                <a:solidFill>
                  <a:srgbClr val="996633"/>
                </a:solidFill>
              </a:rPr>
              <a:t>Her tarla parseli ayrı tesviye edilir</a:t>
            </a:r>
          </a:p>
        </p:txBody>
      </p:sp>
      <p:sp>
        <p:nvSpPr>
          <p:cNvPr id="75779" name="Text Box 4"/>
          <p:cNvSpPr txBox="1">
            <a:spLocks noChangeArrowheads="1"/>
          </p:cNvSpPr>
          <p:nvPr/>
        </p:nvSpPr>
        <p:spPr bwMode="auto">
          <a:xfrm>
            <a:off x="2116138" y="476251"/>
            <a:ext cx="8012112" cy="11906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3600">
                <a:solidFill>
                  <a:srgbClr val="336600"/>
                </a:solidFill>
              </a:rPr>
              <a:t>Arazinin sulamaya hazırlanmasında sırası ile izlenecek aşamalar</a:t>
            </a:r>
          </a:p>
        </p:txBody>
      </p:sp>
    </p:spTree>
    <p:extLst>
      <p:ext uri="{BB962C8B-B14F-4D97-AF65-F5344CB8AC3E}">
        <p14:creationId xmlns:p14="http://schemas.microsoft.com/office/powerpoint/2010/main" val="367333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tr-TR" altLang="tr-TR" b="1" smtClean="0">
                <a:solidFill>
                  <a:srgbClr val="006600"/>
                </a:solidFill>
              </a:rPr>
              <a:t>Arazi tesviyesi</a:t>
            </a:r>
          </a:p>
        </p:txBody>
      </p:sp>
      <p:sp>
        <p:nvSpPr>
          <p:cNvPr id="76803" name="Rectangle 5"/>
          <p:cNvSpPr>
            <a:spLocks noChangeArrowheads="1"/>
          </p:cNvSpPr>
          <p:nvPr/>
        </p:nvSpPr>
        <p:spPr bwMode="auto">
          <a:xfrm>
            <a:off x="2351088" y="2276475"/>
            <a:ext cx="7416800" cy="13858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76804" name="AutoShape 6"/>
          <p:cNvSpPr>
            <a:spLocks noChangeArrowheads="1"/>
          </p:cNvSpPr>
          <p:nvPr/>
        </p:nvSpPr>
        <p:spPr bwMode="auto">
          <a:xfrm rot="10800000">
            <a:off x="2351088" y="2603501"/>
            <a:ext cx="7416800" cy="3057525"/>
          </a:xfrm>
          <a:prstGeom prst="flowChartDocument">
            <a:avLst/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/>
          </a:p>
        </p:txBody>
      </p:sp>
      <p:sp>
        <p:nvSpPr>
          <p:cNvPr id="76805" name="Line 7"/>
          <p:cNvSpPr>
            <a:spLocks noChangeShapeType="1"/>
          </p:cNvSpPr>
          <p:nvPr/>
        </p:nvSpPr>
        <p:spPr bwMode="auto">
          <a:xfrm>
            <a:off x="2351088" y="2276475"/>
            <a:ext cx="741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6806" name="Line 9"/>
          <p:cNvSpPr>
            <a:spLocks noChangeShapeType="1"/>
          </p:cNvSpPr>
          <p:nvPr/>
        </p:nvSpPr>
        <p:spPr bwMode="auto">
          <a:xfrm>
            <a:off x="3000375" y="2708276"/>
            <a:ext cx="0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6807" name="Line 10"/>
          <p:cNvSpPr>
            <a:spLocks noChangeShapeType="1"/>
          </p:cNvSpPr>
          <p:nvPr/>
        </p:nvSpPr>
        <p:spPr bwMode="auto">
          <a:xfrm>
            <a:off x="3432175" y="2708276"/>
            <a:ext cx="0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6808" name="Line 11"/>
          <p:cNvSpPr>
            <a:spLocks noChangeShapeType="1"/>
          </p:cNvSpPr>
          <p:nvPr/>
        </p:nvSpPr>
        <p:spPr bwMode="auto">
          <a:xfrm>
            <a:off x="7391400" y="2420939"/>
            <a:ext cx="0" cy="503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6809" name="Line 12"/>
          <p:cNvSpPr>
            <a:spLocks noChangeShapeType="1"/>
          </p:cNvSpPr>
          <p:nvPr/>
        </p:nvSpPr>
        <p:spPr bwMode="auto">
          <a:xfrm>
            <a:off x="7824788" y="2420939"/>
            <a:ext cx="0" cy="503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5560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tr-TR" altLang="tr-TR" b="1" smtClean="0">
                <a:solidFill>
                  <a:srgbClr val="006600"/>
                </a:solidFill>
              </a:rPr>
              <a:t>Arazi tesviyesinin tanımı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AFEA0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b="1" smtClean="0"/>
              <a:t>	Yüzey sulama yöntemlerinde, kabul edilebilir düzeyde eş su dağılımı sağlamak için, olanaklar ölçüsünde </a:t>
            </a:r>
            <a:r>
              <a:rPr lang="tr-TR" altLang="tr-TR" b="1" smtClean="0">
                <a:solidFill>
                  <a:srgbClr val="800000"/>
                </a:solidFill>
              </a:rPr>
              <a:t>doğal eğimi bozmadan,</a:t>
            </a:r>
            <a:r>
              <a:rPr lang="tr-TR" altLang="tr-TR" b="1" smtClean="0"/>
              <a:t> </a:t>
            </a:r>
            <a:r>
              <a:rPr lang="tr-TR" altLang="tr-TR" b="1" smtClean="0">
                <a:solidFill>
                  <a:schemeClr val="accent2"/>
                </a:solidFill>
              </a:rPr>
              <a:t>verimlilik potansiyelini azaltmadan,</a:t>
            </a:r>
            <a:r>
              <a:rPr lang="tr-TR" altLang="tr-TR" b="1" smtClean="0"/>
              <a:t> arazide bulunan yüzey düzensizliklerin, </a:t>
            </a:r>
            <a:r>
              <a:rPr lang="tr-TR" altLang="tr-TR" b="1" smtClean="0">
                <a:solidFill>
                  <a:srgbClr val="996633"/>
                </a:solidFill>
              </a:rPr>
              <a:t>sulama yönteminin gerektirdiği eğim derecelerinde</a:t>
            </a:r>
            <a:r>
              <a:rPr lang="tr-TR" altLang="tr-TR" b="1" smtClean="0"/>
              <a:t> düzeltilmesine </a:t>
            </a:r>
            <a:r>
              <a:rPr lang="tr-TR" altLang="tr-TR" b="1" smtClean="0">
                <a:solidFill>
                  <a:srgbClr val="006600"/>
                </a:solidFill>
              </a:rPr>
              <a:t>arazi tesviyesi</a:t>
            </a:r>
            <a:r>
              <a:rPr lang="tr-TR" altLang="tr-TR" b="1" smtClean="0"/>
              <a:t> denir.</a:t>
            </a:r>
          </a:p>
        </p:txBody>
      </p:sp>
    </p:spTree>
    <p:extLst>
      <p:ext uri="{BB962C8B-B14F-4D97-AF65-F5344CB8AC3E}">
        <p14:creationId xmlns:p14="http://schemas.microsoft.com/office/powerpoint/2010/main" val="349630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782763"/>
            <a:ext cx="8229600" cy="4525962"/>
          </a:xfrm>
          <a:solidFill>
            <a:srgbClr val="FBFBA3"/>
          </a:solidFill>
        </p:spPr>
        <p:txBody>
          <a:bodyPr/>
          <a:lstStyle/>
          <a:p>
            <a:pPr eaLnBrk="1" hangingPunct="1"/>
            <a:r>
              <a:rPr lang="tr-TR" altLang="tr-TR" b="1" smtClean="0">
                <a:solidFill>
                  <a:srgbClr val="996633"/>
                </a:solidFill>
              </a:rPr>
              <a:t>Su uygulama randımanı yükselir</a:t>
            </a:r>
          </a:p>
          <a:p>
            <a:pPr eaLnBrk="1" hangingPunct="1"/>
            <a:r>
              <a:rPr lang="tr-TR" altLang="tr-TR" b="1" smtClean="0">
                <a:solidFill>
                  <a:schemeClr val="accent2"/>
                </a:solidFill>
              </a:rPr>
              <a:t>Bitki besin elementlerinin yıkanması azalır</a:t>
            </a:r>
          </a:p>
          <a:p>
            <a:pPr eaLnBrk="1" hangingPunct="1"/>
            <a:r>
              <a:rPr lang="tr-TR" altLang="tr-TR" b="1" smtClean="0">
                <a:solidFill>
                  <a:srgbClr val="CC3300"/>
                </a:solidFill>
              </a:rPr>
              <a:t>Etkili yüzey drenajı yapılır, tuzluluk ve sodyumluluk sorunu azalır</a:t>
            </a:r>
          </a:p>
          <a:p>
            <a:pPr eaLnBrk="1" hangingPunct="1"/>
            <a:r>
              <a:rPr lang="tr-TR" altLang="tr-TR" b="1" smtClean="0">
                <a:solidFill>
                  <a:schemeClr val="hlink"/>
                </a:solidFill>
              </a:rPr>
              <a:t>Toprak işleme kolaylaşır</a:t>
            </a:r>
          </a:p>
          <a:p>
            <a:pPr eaLnBrk="1" hangingPunct="1"/>
            <a:r>
              <a:rPr lang="tr-TR" altLang="tr-TR" b="1" smtClean="0"/>
              <a:t>Sulama işçiliği azalır</a:t>
            </a:r>
          </a:p>
          <a:p>
            <a:pPr eaLnBrk="1" hangingPunct="1"/>
            <a:endParaRPr lang="tr-TR" altLang="tr-TR" b="1" smtClean="0"/>
          </a:p>
        </p:txBody>
      </p:sp>
      <p:sp>
        <p:nvSpPr>
          <p:cNvPr id="78851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tr-TR" altLang="tr-TR" b="1" smtClean="0">
                <a:solidFill>
                  <a:srgbClr val="006600"/>
                </a:solidFill>
              </a:rPr>
              <a:t>Arazi tesviyesinin yararları</a:t>
            </a:r>
          </a:p>
        </p:txBody>
      </p:sp>
    </p:spTree>
    <p:extLst>
      <p:ext uri="{BB962C8B-B14F-4D97-AF65-F5344CB8AC3E}">
        <p14:creationId xmlns:p14="http://schemas.microsoft.com/office/powerpoint/2010/main" val="3740477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tr-TR" altLang="tr-TR" sz="4000" b="1">
                <a:solidFill>
                  <a:srgbClr val="006600"/>
                </a:solidFill>
              </a:rPr>
              <a:t>Arazi tesviyesinin uygulanmasını kısıtlayan etmenler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27226"/>
            <a:ext cx="8229600" cy="4238625"/>
          </a:xfrm>
          <a:solidFill>
            <a:srgbClr val="FBFBA3"/>
          </a:solidFill>
        </p:spPr>
        <p:txBody>
          <a:bodyPr/>
          <a:lstStyle/>
          <a:p>
            <a:pPr eaLnBrk="1" hangingPunct="1"/>
            <a:r>
              <a:rPr lang="tr-TR" altLang="tr-TR" sz="3600" b="1">
                <a:solidFill>
                  <a:srgbClr val="CC3300"/>
                </a:solidFill>
              </a:rPr>
              <a:t>Su alma hızı yüksek hafif bünyeli topraklar</a:t>
            </a:r>
          </a:p>
          <a:p>
            <a:pPr eaLnBrk="1" hangingPunct="1"/>
            <a:r>
              <a:rPr lang="tr-TR" altLang="tr-TR" sz="3600" b="1">
                <a:solidFill>
                  <a:schemeClr val="accent2"/>
                </a:solidFill>
              </a:rPr>
              <a:t>Yüzlek topraklar</a:t>
            </a:r>
          </a:p>
          <a:p>
            <a:pPr eaLnBrk="1" hangingPunct="1"/>
            <a:r>
              <a:rPr lang="tr-TR" altLang="tr-TR" sz="3600" b="1">
                <a:solidFill>
                  <a:schemeClr val="hlink"/>
                </a:solidFill>
              </a:rPr>
              <a:t>Yüksek eğim</a:t>
            </a:r>
          </a:p>
          <a:p>
            <a:pPr eaLnBrk="1" hangingPunct="1"/>
            <a:r>
              <a:rPr lang="tr-TR" altLang="tr-TR" sz="3600" b="1">
                <a:solidFill>
                  <a:srgbClr val="996633"/>
                </a:solidFill>
              </a:rPr>
              <a:t>Dalgalı topografya</a:t>
            </a:r>
          </a:p>
          <a:p>
            <a:pPr eaLnBrk="1" hangingPunct="1"/>
            <a:r>
              <a:rPr lang="tr-TR" altLang="tr-TR" sz="3600" b="1"/>
              <a:t>Kısıtlı su kaynağı</a:t>
            </a:r>
          </a:p>
        </p:txBody>
      </p:sp>
    </p:spTree>
    <p:extLst>
      <p:ext uri="{BB962C8B-B14F-4D97-AF65-F5344CB8AC3E}">
        <p14:creationId xmlns:p14="http://schemas.microsoft.com/office/powerpoint/2010/main" val="1848318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4"/>
          <p:cNvSpPr txBox="1">
            <a:spLocks noChangeArrowheads="1"/>
          </p:cNvSpPr>
          <p:nvPr/>
        </p:nvSpPr>
        <p:spPr bwMode="auto">
          <a:xfrm>
            <a:off x="4151313" y="727075"/>
            <a:ext cx="4037012" cy="469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2400"/>
              <a:t>ARAZİ TESVİYESİ TİPLERİ</a:t>
            </a:r>
          </a:p>
        </p:txBody>
      </p:sp>
      <p:sp>
        <p:nvSpPr>
          <p:cNvPr id="80899" name="Text Box 5"/>
          <p:cNvSpPr txBox="1">
            <a:spLocks noChangeArrowheads="1"/>
          </p:cNvSpPr>
          <p:nvPr/>
        </p:nvSpPr>
        <p:spPr bwMode="auto">
          <a:xfrm>
            <a:off x="1847850" y="1916114"/>
            <a:ext cx="2851150" cy="1203325"/>
          </a:xfrm>
          <a:prstGeom prst="rect">
            <a:avLst/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/>
              <a:t>1. YAPILIŞ BİÇİMİ 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/>
              <a:t>    UYGULANACAK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/>
              <a:t>    SULAMA YÖNTEMİNE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/>
              <a:t>    GÖRE</a:t>
            </a:r>
          </a:p>
        </p:txBody>
      </p:sp>
      <p:sp>
        <p:nvSpPr>
          <p:cNvPr id="80900" name="Text Box 6"/>
          <p:cNvSpPr txBox="1">
            <a:spLocks noChangeArrowheads="1"/>
          </p:cNvSpPr>
          <p:nvPr/>
        </p:nvSpPr>
        <p:spPr bwMode="auto">
          <a:xfrm>
            <a:off x="4867275" y="1916113"/>
            <a:ext cx="2813050" cy="654050"/>
          </a:xfrm>
          <a:prstGeom prst="rect">
            <a:avLst/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/>
              <a:t>2. KAZILACAK TOPRAK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/>
              <a:t>    HACMİNE GÖRE</a:t>
            </a:r>
          </a:p>
        </p:txBody>
      </p:sp>
      <p:sp>
        <p:nvSpPr>
          <p:cNvPr id="80901" name="Text Box 7"/>
          <p:cNvSpPr txBox="1">
            <a:spLocks noChangeArrowheads="1"/>
          </p:cNvSpPr>
          <p:nvPr/>
        </p:nvSpPr>
        <p:spPr bwMode="auto">
          <a:xfrm>
            <a:off x="7848600" y="1916113"/>
            <a:ext cx="2495550" cy="654050"/>
          </a:xfrm>
          <a:prstGeom prst="rect">
            <a:avLst/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/>
              <a:t>3. YAPILIŞ SIRASINA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/>
              <a:t>    GÖRE</a:t>
            </a:r>
          </a:p>
        </p:txBody>
      </p:sp>
      <p:sp>
        <p:nvSpPr>
          <p:cNvPr id="80902" name="Text Box 8"/>
          <p:cNvSpPr txBox="1">
            <a:spLocks noChangeArrowheads="1"/>
          </p:cNvSpPr>
          <p:nvPr/>
        </p:nvSpPr>
        <p:spPr bwMode="auto">
          <a:xfrm>
            <a:off x="1992313" y="3500439"/>
            <a:ext cx="2300694" cy="2585323"/>
          </a:xfrm>
          <a:prstGeom prst="rect">
            <a:avLst/>
          </a:prstGeom>
          <a:solidFill>
            <a:srgbClr val="FBFBA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/>
              <a:t>-Yersel tesviye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/>
              <a:t>-İki yönde değişken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/>
              <a:t> eğimli tesviye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/>
              <a:t>-Tek yönde değişken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/>
              <a:t> eğimli tesviye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/>
              <a:t>-İki yönde sabit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/>
              <a:t> eğimli tesviye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/>
              <a:t>-Tek yönde sabit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/>
              <a:t> eğimli tesviye</a:t>
            </a:r>
          </a:p>
        </p:txBody>
      </p:sp>
      <p:sp>
        <p:nvSpPr>
          <p:cNvPr id="80903" name="Text Box 9"/>
          <p:cNvSpPr txBox="1">
            <a:spLocks noChangeArrowheads="1"/>
          </p:cNvSpPr>
          <p:nvPr/>
        </p:nvSpPr>
        <p:spPr bwMode="auto">
          <a:xfrm>
            <a:off x="4800600" y="3594101"/>
            <a:ext cx="3479800" cy="1203325"/>
          </a:xfrm>
          <a:prstGeom prst="rect">
            <a:avLst/>
          </a:prstGeom>
          <a:solidFill>
            <a:srgbClr val="FBFBA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/>
              <a:t>-Hafif tesviye (</a:t>
            </a:r>
            <a:r>
              <a:rPr lang="en-US" altLang="tr-TR" sz="1800">
                <a:cs typeface="Arial" panose="020B0604020202020204" pitchFamily="34" charset="0"/>
              </a:rPr>
              <a:t>&lt;</a:t>
            </a:r>
            <a:r>
              <a:rPr lang="tr-TR" altLang="tr-TR" sz="1800">
                <a:cs typeface="Arial" panose="020B0604020202020204" pitchFamily="34" charset="0"/>
              </a:rPr>
              <a:t>50 m</a:t>
            </a:r>
            <a:r>
              <a:rPr lang="tr-TR" altLang="tr-TR" sz="1800" baseline="30000">
                <a:cs typeface="Arial" panose="020B0604020202020204" pitchFamily="34" charset="0"/>
              </a:rPr>
              <a:t>3</a:t>
            </a:r>
            <a:r>
              <a:rPr lang="tr-TR" altLang="tr-TR" sz="1800">
                <a:cs typeface="Arial" panose="020B0604020202020204" pitchFamily="34" charset="0"/>
              </a:rPr>
              <a:t>/da)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/>
              <a:t>-Orta tesviye (50-100 m3/da)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/>
              <a:t>-Ağır tesviye (100-150 m3/da)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/>
              <a:t>-Çok ağır tesviye (</a:t>
            </a:r>
            <a:r>
              <a:rPr lang="en-US" altLang="tr-TR" sz="1800">
                <a:cs typeface="Arial" panose="020B0604020202020204" pitchFamily="34" charset="0"/>
              </a:rPr>
              <a:t>&gt;</a:t>
            </a:r>
            <a:r>
              <a:rPr lang="tr-TR" altLang="tr-TR" sz="1800">
                <a:cs typeface="Arial" panose="020B0604020202020204" pitchFamily="34" charset="0"/>
              </a:rPr>
              <a:t>1</a:t>
            </a:r>
            <a:r>
              <a:rPr lang="tr-TR" altLang="tr-TR" sz="1800"/>
              <a:t>50 m3/da)</a:t>
            </a:r>
            <a:endParaRPr lang="en-US" altLang="tr-TR" sz="1800"/>
          </a:p>
        </p:txBody>
      </p:sp>
      <p:sp>
        <p:nvSpPr>
          <p:cNvPr id="80904" name="Text Box 10"/>
          <p:cNvSpPr txBox="1">
            <a:spLocks noChangeArrowheads="1"/>
          </p:cNvSpPr>
          <p:nvPr/>
        </p:nvSpPr>
        <p:spPr bwMode="auto">
          <a:xfrm>
            <a:off x="8529638" y="3789364"/>
            <a:ext cx="1582484" cy="646331"/>
          </a:xfrm>
          <a:prstGeom prst="rect">
            <a:avLst/>
          </a:prstGeom>
          <a:solidFill>
            <a:srgbClr val="FBFBA3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/>
              <a:t>-Kaba tesviye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/>
              <a:t>-İnce tesviye</a:t>
            </a:r>
          </a:p>
        </p:txBody>
      </p:sp>
      <p:sp>
        <p:nvSpPr>
          <p:cNvPr id="80905" name="Line 11"/>
          <p:cNvSpPr>
            <a:spLocks noChangeShapeType="1"/>
          </p:cNvSpPr>
          <p:nvPr/>
        </p:nvSpPr>
        <p:spPr bwMode="auto">
          <a:xfrm>
            <a:off x="6024563" y="1196976"/>
            <a:ext cx="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0906" name="Line 12"/>
          <p:cNvSpPr>
            <a:spLocks noChangeShapeType="1"/>
          </p:cNvSpPr>
          <p:nvPr/>
        </p:nvSpPr>
        <p:spPr bwMode="auto">
          <a:xfrm>
            <a:off x="3287714" y="1557338"/>
            <a:ext cx="5832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0907" name="Line 13"/>
          <p:cNvSpPr>
            <a:spLocks noChangeShapeType="1"/>
          </p:cNvSpPr>
          <p:nvPr/>
        </p:nvSpPr>
        <p:spPr bwMode="auto">
          <a:xfrm>
            <a:off x="3287713" y="1555751"/>
            <a:ext cx="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0908" name="Line 14"/>
          <p:cNvSpPr>
            <a:spLocks noChangeShapeType="1"/>
          </p:cNvSpPr>
          <p:nvPr/>
        </p:nvSpPr>
        <p:spPr bwMode="auto">
          <a:xfrm>
            <a:off x="6240463" y="1555751"/>
            <a:ext cx="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0909" name="Line 15"/>
          <p:cNvSpPr>
            <a:spLocks noChangeShapeType="1"/>
          </p:cNvSpPr>
          <p:nvPr/>
        </p:nvSpPr>
        <p:spPr bwMode="auto">
          <a:xfrm>
            <a:off x="9120188" y="1555751"/>
            <a:ext cx="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0910" name="Line 16"/>
          <p:cNvSpPr>
            <a:spLocks noChangeShapeType="1"/>
          </p:cNvSpPr>
          <p:nvPr/>
        </p:nvSpPr>
        <p:spPr bwMode="auto">
          <a:xfrm>
            <a:off x="3287713" y="3140076"/>
            <a:ext cx="0" cy="360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0911" name="Line 17"/>
          <p:cNvSpPr>
            <a:spLocks noChangeShapeType="1"/>
          </p:cNvSpPr>
          <p:nvPr/>
        </p:nvSpPr>
        <p:spPr bwMode="auto">
          <a:xfrm>
            <a:off x="6240463" y="2565401"/>
            <a:ext cx="0" cy="1008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0912" name="Line 18"/>
          <p:cNvSpPr>
            <a:spLocks noChangeShapeType="1"/>
          </p:cNvSpPr>
          <p:nvPr/>
        </p:nvSpPr>
        <p:spPr bwMode="auto">
          <a:xfrm>
            <a:off x="9120188" y="2565401"/>
            <a:ext cx="0" cy="12239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328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  <p:pic>
        <p:nvPicPr>
          <p:cNvPr id="81924" name="Picture 4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3726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114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233363"/>
            <a:ext cx="9144000" cy="7324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378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</Words>
  <Application>Microsoft Office PowerPoint</Application>
  <PresentationFormat>Geniş ekran</PresentationFormat>
  <Paragraphs>86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Teması</vt:lpstr>
      <vt:lpstr>5. BÖLÜM  ARAZİNİN SULAMAYA HAZIRLANMASI</vt:lpstr>
      <vt:lpstr>PowerPoint Sunusu</vt:lpstr>
      <vt:lpstr>Arazi tesviyesi</vt:lpstr>
      <vt:lpstr>Arazi tesviyesinin tanımı</vt:lpstr>
      <vt:lpstr>Arazi tesviyesinin yararları</vt:lpstr>
      <vt:lpstr>Arazi tesviyesinin uygulanmasını kısıtlayan etmenler</vt:lpstr>
      <vt:lpstr>PowerPoint Sunusu</vt:lpstr>
      <vt:lpstr>PowerPoint Sunusu</vt:lpstr>
      <vt:lpstr>PowerPoint Sunusu</vt:lpstr>
      <vt:lpstr>PowerPoint Sunusu</vt:lpstr>
      <vt:lpstr>En küçük kareler tesviye projeleme yöntemi</vt:lpstr>
      <vt:lpstr>PowerPoint Sunusu</vt:lpstr>
      <vt:lpstr>Arazinin Tesviye Edilmesi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BÖLÜM  ARAZİNİN SULAMAYA HAZIRLANMASI</dc:title>
  <dc:creator>TYS</dc:creator>
  <cp:lastModifiedBy>TYS</cp:lastModifiedBy>
  <cp:revision>1</cp:revision>
  <dcterms:created xsi:type="dcterms:W3CDTF">2020-01-31T08:06:07Z</dcterms:created>
  <dcterms:modified xsi:type="dcterms:W3CDTF">2020-01-31T08:06:22Z</dcterms:modified>
</cp:coreProperties>
</file>