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7" d="100"/>
          <a:sy n="87" d="100"/>
        </p:scale>
        <p:origin x="666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94729-C927-45E5-BFCF-4B99D7AD41AA}" type="datetimeFigureOut">
              <a:rPr lang="tr-TR" smtClean="0"/>
              <a:t>31.01.2020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6E731D-8EAE-4B90-A290-D4B899C3812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328458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94729-C927-45E5-BFCF-4B99D7AD41AA}" type="datetimeFigureOut">
              <a:rPr lang="tr-TR" smtClean="0"/>
              <a:t>31.01.2020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6E731D-8EAE-4B90-A290-D4B899C3812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595441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94729-C927-45E5-BFCF-4B99D7AD41AA}" type="datetimeFigureOut">
              <a:rPr lang="tr-TR" smtClean="0"/>
              <a:t>31.01.2020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6E731D-8EAE-4B90-A290-D4B899C3812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563197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94729-C927-45E5-BFCF-4B99D7AD41AA}" type="datetimeFigureOut">
              <a:rPr lang="tr-TR" smtClean="0"/>
              <a:t>31.01.2020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6E731D-8EAE-4B90-A290-D4B899C3812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968185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94729-C927-45E5-BFCF-4B99D7AD41AA}" type="datetimeFigureOut">
              <a:rPr lang="tr-TR" smtClean="0"/>
              <a:t>31.01.2020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6E731D-8EAE-4B90-A290-D4B899C3812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365911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94729-C927-45E5-BFCF-4B99D7AD41AA}" type="datetimeFigureOut">
              <a:rPr lang="tr-TR" smtClean="0"/>
              <a:t>31.01.2020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6E731D-8EAE-4B90-A290-D4B899C3812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279149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94729-C927-45E5-BFCF-4B99D7AD41AA}" type="datetimeFigureOut">
              <a:rPr lang="tr-TR" smtClean="0"/>
              <a:t>31.01.2020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6E731D-8EAE-4B90-A290-D4B899C3812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26790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94729-C927-45E5-BFCF-4B99D7AD41AA}" type="datetimeFigureOut">
              <a:rPr lang="tr-TR" smtClean="0"/>
              <a:t>31.01.2020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6E731D-8EAE-4B90-A290-D4B899C3812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576645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94729-C927-45E5-BFCF-4B99D7AD41AA}" type="datetimeFigureOut">
              <a:rPr lang="tr-TR" smtClean="0"/>
              <a:t>31.01.2020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6E731D-8EAE-4B90-A290-D4B899C3812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961399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94729-C927-45E5-BFCF-4B99D7AD41AA}" type="datetimeFigureOut">
              <a:rPr lang="tr-TR" smtClean="0"/>
              <a:t>31.01.2020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6E731D-8EAE-4B90-A290-D4B899C3812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280685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94729-C927-45E5-BFCF-4B99D7AD41AA}" type="datetimeFigureOut">
              <a:rPr lang="tr-TR" smtClean="0"/>
              <a:t>31.01.2020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6E731D-8EAE-4B90-A290-D4B899C3812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042170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94729-C927-45E5-BFCF-4B99D7AD41AA}" type="datetimeFigureOut">
              <a:rPr lang="tr-TR" smtClean="0"/>
              <a:t>31.01.2020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6E731D-8EAE-4B90-A290-D4B899C3812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257036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title"/>
          </p:nvPr>
        </p:nvSpPr>
        <p:spPr>
          <a:xfrm>
            <a:off x="1981200" y="1916114"/>
            <a:ext cx="8229600" cy="3024187"/>
          </a:xfrm>
          <a:solidFill>
            <a:srgbClr val="FAFCA2"/>
          </a:solidFill>
        </p:spPr>
        <p:txBody>
          <a:bodyPr/>
          <a:lstStyle/>
          <a:p>
            <a:pPr algn="ctr" eaLnBrk="1" hangingPunct="1"/>
            <a:r>
              <a:rPr lang="tr-TR" altLang="tr-TR" b="1" dirty="0" smtClean="0">
                <a:solidFill>
                  <a:srgbClr val="FF0000"/>
                </a:solidFill>
              </a:rPr>
              <a:t>5. BÖLÜM</a:t>
            </a:r>
            <a:br>
              <a:rPr lang="tr-TR" altLang="tr-TR" b="1" dirty="0" smtClean="0">
                <a:solidFill>
                  <a:srgbClr val="FF0000"/>
                </a:solidFill>
              </a:rPr>
            </a:br>
            <a:r>
              <a:rPr lang="tr-TR" altLang="tr-TR" b="1" dirty="0" smtClean="0">
                <a:solidFill>
                  <a:srgbClr val="FF0000"/>
                </a:solidFill>
              </a:rPr>
              <a:t/>
            </a:r>
            <a:br>
              <a:rPr lang="tr-TR" altLang="tr-TR" b="1" dirty="0" smtClean="0">
                <a:solidFill>
                  <a:srgbClr val="FF0000"/>
                </a:solidFill>
              </a:rPr>
            </a:br>
            <a:r>
              <a:rPr lang="tr-TR" altLang="tr-TR" b="1" dirty="0" smtClean="0">
                <a:solidFill>
                  <a:srgbClr val="FF0000"/>
                </a:solidFill>
              </a:rPr>
              <a:t>ARAZİNİN SULAMAYA</a:t>
            </a:r>
            <a:br>
              <a:rPr lang="tr-TR" altLang="tr-TR" b="1" dirty="0" smtClean="0">
                <a:solidFill>
                  <a:srgbClr val="FF0000"/>
                </a:solidFill>
              </a:rPr>
            </a:br>
            <a:r>
              <a:rPr lang="tr-TR" altLang="tr-TR" b="1" dirty="0" smtClean="0">
                <a:solidFill>
                  <a:srgbClr val="FF0000"/>
                </a:solidFill>
              </a:rPr>
              <a:t>HAZIRLANMASI</a:t>
            </a:r>
          </a:p>
        </p:txBody>
      </p:sp>
    </p:spTree>
    <p:extLst>
      <p:ext uri="{BB962C8B-B14F-4D97-AF65-F5344CB8AC3E}">
        <p14:creationId xmlns:p14="http://schemas.microsoft.com/office/powerpoint/2010/main" val="218123807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3970" name="Picture 2" descr="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0"/>
            <a:ext cx="9525000" cy="693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551053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2"/>
          <p:cNvSpPr>
            <a:spLocks noGrp="1" noChangeArrowheads="1"/>
          </p:cNvSpPr>
          <p:nvPr>
            <p:ph type="title"/>
          </p:nvPr>
        </p:nvSpPr>
        <p:spPr>
          <a:xfrm>
            <a:off x="1981200" y="557213"/>
            <a:ext cx="8229600" cy="1143000"/>
          </a:xfrm>
          <a:solidFill>
            <a:schemeClr val="accent1"/>
          </a:solidFill>
        </p:spPr>
        <p:txBody>
          <a:bodyPr>
            <a:normAutofit fontScale="90000"/>
          </a:bodyPr>
          <a:lstStyle/>
          <a:p>
            <a:pPr eaLnBrk="1" hangingPunct="1"/>
            <a:r>
              <a:rPr lang="tr-TR" altLang="tr-TR" sz="4000" b="1">
                <a:solidFill>
                  <a:srgbClr val="006600"/>
                </a:solidFill>
              </a:rPr>
              <a:t>En küçük kareler tesviye projeleme yöntemi</a:t>
            </a:r>
          </a:p>
        </p:txBody>
      </p:sp>
      <p:sp>
        <p:nvSpPr>
          <p:cNvPr id="849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0" y="2103438"/>
            <a:ext cx="8229600" cy="4349750"/>
          </a:xfrm>
          <a:solidFill>
            <a:srgbClr val="FBFBA3"/>
          </a:solidFill>
        </p:spPr>
        <p:txBody>
          <a:bodyPr/>
          <a:lstStyle/>
          <a:p>
            <a:pPr eaLnBrk="1" hangingPunct="1">
              <a:buFontTx/>
              <a:buNone/>
            </a:pPr>
            <a:r>
              <a:rPr lang="tr-TR" altLang="tr-TR" sz="3600" b="1">
                <a:solidFill>
                  <a:srgbClr val="CC3300"/>
                </a:solidFill>
              </a:rPr>
              <a:t>Temel ilke :</a:t>
            </a:r>
            <a:r>
              <a:rPr lang="tr-TR" altLang="tr-TR" sz="3600" b="1"/>
              <a:t> İstasyonların doğal zemin mira değerleri ile tesviye düzlemi mira değerleri arasındaki farkların karelerinin toplamı en küçük olacak tesviye düzleminin geçirilmesidir.</a:t>
            </a:r>
          </a:p>
        </p:txBody>
      </p:sp>
    </p:spTree>
    <p:extLst>
      <p:ext uri="{BB962C8B-B14F-4D97-AF65-F5344CB8AC3E}">
        <p14:creationId xmlns:p14="http://schemas.microsoft.com/office/powerpoint/2010/main" val="320747366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Text Box 2"/>
          <p:cNvSpPr txBox="1">
            <a:spLocks noChangeArrowheads="1"/>
          </p:cNvSpPr>
          <p:nvPr/>
        </p:nvSpPr>
        <p:spPr bwMode="auto">
          <a:xfrm>
            <a:off x="1919288" y="112714"/>
            <a:ext cx="8280400" cy="579437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tr-TR" altLang="tr-TR">
                <a:solidFill>
                  <a:srgbClr val="006600"/>
                </a:solidFill>
                <a:latin typeface="Times New Roman" panose="02020603050405020304" pitchFamily="18" charset="0"/>
              </a:rPr>
              <a:t>Tesviye Öncesi Hazırlık ve Ölçme İşleri</a:t>
            </a:r>
          </a:p>
        </p:txBody>
      </p:sp>
      <p:sp>
        <p:nvSpPr>
          <p:cNvPr id="86019" name="Rectangle 3"/>
          <p:cNvSpPr>
            <a:spLocks noChangeArrowheads="1"/>
          </p:cNvSpPr>
          <p:nvPr/>
        </p:nvSpPr>
        <p:spPr bwMode="auto">
          <a:xfrm>
            <a:off x="3165475" y="1285876"/>
            <a:ext cx="5818188" cy="4822825"/>
          </a:xfrm>
          <a:prstGeom prst="rect">
            <a:avLst/>
          </a:prstGeom>
          <a:solidFill>
            <a:srgbClr val="FFCC00"/>
          </a:solidFill>
          <a:ln w="38100" cap="sq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tr-TR" altLang="tr-TR" sz="2400">
                <a:solidFill>
                  <a:schemeClr val="bg2"/>
                </a:solidFill>
                <a:latin typeface="Times New Roman" panose="02020603050405020304" pitchFamily="18" charset="0"/>
              </a:rPr>
              <a:t>                                           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tr-TR" altLang="tr-TR" sz="2400">
              <a:solidFill>
                <a:schemeClr val="bg2"/>
              </a:solidFill>
              <a:latin typeface="Times New Roman" panose="02020603050405020304" pitchFamily="18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endParaRPr lang="tr-TR" altLang="tr-TR" sz="2400">
              <a:solidFill>
                <a:schemeClr val="bg2"/>
              </a:solidFill>
              <a:latin typeface="Times New Roman" panose="02020603050405020304" pitchFamily="18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endParaRPr lang="tr-TR" altLang="tr-TR" sz="2400">
              <a:solidFill>
                <a:schemeClr val="bg2"/>
              </a:solidFill>
              <a:latin typeface="Times New Roman" panose="02020603050405020304" pitchFamily="18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endParaRPr lang="tr-TR" altLang="tr-TR" sz="2400">
              <a:solidFill>
                <a:schemeClr val="bg2"/>
              </a:solidFill>
              <a:latin typeface="Times New Roman" panose="02020603050405020304" pitchFamily="18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endParaRPr lang="tr-TR" altLang="tr-TR" sz="2400">
              <a:solidFill>
                <a:schemeClr val="bg2"/>
              </a:solidFill>
              <a:latin typeface="Times New Roman" panose="02020603050405020304" pitchFamily="18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endParaRPr lang="tr-TR" altLang="tr-TR" sz="2400">
              <a:solidFill>
                <a:schemeClr val="bg2"/>
              </a:solidFill>
              <a:latin typeface="Times New Roman" panose="02020603050405020304" pitchFamily="18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endParaRPr lang="tr-TR" altLang="tr-TR" sz="2400">
              <a:solidFill>
                <a:schemeClr val="bg2"/>
              </a:solidFill>
              <a:latin typeface="Times New Roman" panose="02020603050405020304" pitchFamily="18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endParaRPr lang="tr-TR" altLang="tr-TR" sz="2400">
              <a:solidFill>
                <a:schemeClr val="bg2"/>
              </a:solidFill>
              <a:latin typeface="Times New Roman" panose="02020603050405020304" pitchFamily="18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endParaRPr lang="tr-TR" altLang="tr-TR" sz="2400">
              <a:latin typeface="Times New Roman" panose="02020603050405020304" pitchFamily="18" charset="0"/>
            </a:endParaRPr>
          </a:p>
        </p:txBody>
      </p:sp>
      <p:sp>
        <p:nvSpPr>
          <p:cNvPr id="86020" name="Text Box 4"/>
          <p:cNvSpPr txBox="1">
            <a:spLocks noChangeArrowheads="1"/>
          </p:cNvSpPr>
          <p:nvPr/>
        </p:nvSpPr>
        <p:spPr bwMode="auto">
          <a:xfrm>
            <a:off x="2832100" y="692151"/>
            <a:ext cx="22225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tr-TR" altLang="tr-TR" sz="2000">
                <a:latin typeface="Times New Roman" panose="02020603050405020304" pitchFamily="18" charset="0"/>
              </a:rPr>
              <a:t>       d/2         d         </a:t>
            </a:r>
          </a:p>
        </p:txBody>
      </p:sp>
      <p:sp>
        <p:nvSpPr>
          <p:cNvPr id="86021" name="Text Box 5"/>
          <p:cNvSpPr txBox="1">
            <a:spLocks noChangeArrowheads="1"/>
          </p:cNvSpPr>
          <p:nvPr/>
        </p:nvSpPr>
        <p:spPr bwMode="auto">
          <a:xfrm>
            <a:off x="2028825" y="968376"/>
            <a:ext cx="623888" cy="13849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70000"/>
              </a:lnSpc>
              <a:spcBef>
                <a:spcPct val="0"/>
              </a:spcBef>
              <a:buFontTx/>
              <a:buNone/>
            </a:pPr>
            <a:r>
              <a:rPr lang="tr-TR" altLang="tr-TR" sz="2000">
                <a:latin typeface="Times New Roman" panose="02020603050405020304" pitchFamily="18" charset="0"/>
              </a:rPr>
              <a:t>    </a:t>
            </a:r>
          </a:p>
          <a:p>
            <a:pPr>
              <a:lnSpc>
                <a:spcPct val="70000"/>
              </a:lnSpc>
              <a:spcBef>
                <a:spcPct val="0"/>
              </a:spcBef>
              <a:buFontTx/>
              <a:buNone/>
            </a:pPr>
            <a:r>
              <a:rPr lang="tr-TR" altLang="tr-TR" sz="2000">
                <a:latin typeface="Times New Roman" panose="02020603050405020304" pitchFamily="18" charset="0"/>
              </a:rPr>
              <a:t>      </a:t>
            </a:r>
          </a:p>
          <a:p>
            <a:pPr>
              <a:lnSpc>
                <a:spcPct val="70000"/>
              </a:lnSpc>
              <a:spcBef>
                <a:spcPct val="0"/>
              </a:spcBef>
              <a:buFontTx/>
              <a:buNone/>
            </a:pPr>
            <a:r>
              <a:rPr lang="tr-TR" altLang="tr-TR" sz="2000">
                <a:latin typeface="Times New Roman" panose="02020603050405020304" pitchFamily="18" charset="0"/>
              </a:rPr>
              <a:t>  d/2</a:t>
            </a:r>
          </a:p>
          <a:p>
            <a:pPr>
              <a:lnSpc>
                <a:spcPct val="70000"/>
              </a:lnSpc>
              <a:spcBef>
                <a:spcPct val="0"/>
              </a:spcBef>
              <a:buFontTx/>
              <a:buNone/>
            </a:pPr>
            <a:endParaRPr lang="tr-TR" altLang="tr-TR" sz="2000">
              <a:latin typeface="Times New Roman" panose="02020603050405020304" pitchFamily="18" charset="0"/>
            </a:endParaRPr>
          </a:p>
          <a:p>
            <a:pPr>
              <a:lnSpc>
                <a:spcPct val="70000"/>
              </a:lnSpc>
              <a:spcBef>
                <a:spcPct val="0"/>
              </a:spcBef>
              <a:buFontTx/>
              <a:buNone/>
            </a:pPr>
            <a:r>
              <a:rPr lang="tr-TR" altLang="tr-TR" sz="2000">
                <a:latin typeface="Times New Roman" panose="02020603050405020304" pitchFamily="18" charset="0"/>
              </a:rPr>
              <a:t>    d</a:t>
            </a:r>
          </a:p>
        </p:txBody>
      </p:sp>
      <p:sp>
        <p:nvSpPr>
          <p:cNvPr id="86022" name="Line 6"/>
          <p:cNvSpPr>
            <a:spLocks noChangeShapeType="1"/>
          </p:cNvSpPr>
          <p:nvPr/>
        </p:nvSpPr>
        <p:spPr bwMode="auto">
          <a:xfrm>
            <a:off x="4637088" y="968375"/>
            <a:ext cx="0" cy="204788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86023" name="Line 7"/>
          <p:cNvSpPr>
            <a:spLocks noChangeShapeType="1"/>
          </p:cNvSpPr>
          <p:nvPr/>
        </p:nvSpPr>
        <p:spPr bwMode="auto">
          <a:xfrm>
            <a:off x="3165475" y="968375"/>
            <a:ext cx="0" cy="204788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86024" name="Line 8"/>
          <p:cNvSpPr>
            <a:spLocks noChangeShapeType="1"/>
          </p:cNvSpPr>
          <p:nvPr/>
        </p:nvSpPr>
        <p:spPr bwMode="auto">
          <a:xfrm>
            <a:off x="3700463" y="968375"/>
            <a:ext cx="0" cy="204788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86025" name="Line 9"/>
          <p:cNvSpPr>
            <a:spLocks noChangeShapeType="1"/>
          </p:cNvSpPr>
          <p:nvPr/>
        </p:nvSpPr>
        <p:spPr bwMode="auto">
          <a:xfrm>
            <a:off x="3198813" y="1071563"/>
            <a:ext cx="468312" cy="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86026" name="Line 10"/>
          <p:cNvSpPr>
            <a:spLocks noChangeShapeType="1"/>
          </p:cNvSpPr>
          <p:nvPr/>
        </p:nvSpPr>
        <p:spPr bwMode="auto">
          <a:xfrm>
            <a:off x="3700464" y="1071563"/>
            <a:ext cx="936625" cy="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86027" name="Line 11"/>
          <p:cNvSpPr>
            <a:spLocks noChangeShapeType="1"/>
          </p:cNvSpPr>
          <p:nvPr/>
        </p:nvSpPr>
        <p:spPr bwMode="auto">
          <a:xfrm flipH="1">
            <a:off x="2563814" y="1309688"/>
            <a:ext cx="268287" cy="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86028" name="Line 12"/>
          <p:cNvSpPr>
            <a:spLocks noChangeShapeType="1"/>
          </p:cNvSpPr>
          <p:nvPr/>
        </p:nvSpPr>
        <p:spPr bwMode="auto">
          <a:xfrm flipH="1" flipV="1">
            <a:off x="2563814" y="1647825"/>
            <a:ext cx="268287" cy="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86029" name="Line 13"/>
          <p:cNvSpPr>
            <a:spLocks noChangeShapeType="1"/>
          </p:cNvSpPr>
          <p:nvPr/>
        </p:nvSpPr>
        <p:spPr bwMode="auto">
          <a:xfrm flipH="1" flipV="1">
            <a:off x="2563814" y="2327275"/>
            <a:ext cx="268287" cy="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86030" name="Line 14"/>
          <p:cNvSpPr>
            <a:spLocks noChangeShapeType="1"/>
          </p:cNvSpPr>
          <p:nvPr/>
        </p:nvSpPr>
        <p:spPr bwMode="auto">
          <a:xfrm>
            <a:off x="2697163" y="1309689"/>
            <a:ext cx="0" cy="338137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86031" name="Line 15"/>
          <p:cNvSpPr>
            <a:spLocks noChangeShapeType="1"/>
          </p:cNvSpPr>
          <p:nvPr/>
        </p:nvSpPr>
        <p:spPr bwMode="auto">
          <a:xfrm>
            <a:off x="2674938" y="1647825"/>
            <a:ext cx="0" cy="67945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86032" name="Line 16"/>
          <p:cNvSpPr>
            <a:spLocks noChangeShapeType="1"/>
          </p:cNvSpPr>
          <p:nvPr/>
        </p:nvSpPr>
        <p:spPr bwMode="auto">
          <a:xfrm>
            <a:off x="7935913" y="1309689"/>
            <a:ext cx="0" cy="4821237"/>
          </a:xfrm>
          <a:prstGeom prst="line">
            <a:avLst/>
          </a:prstGeom>
          <a:noFill/>
          <a:ln w="28575" cap="rnd">
            <a:solidFill>
              <a:schemeClr val="tx1"/>
            </a:solidFill>
            <a:prstDash val="sysDot"/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86033" name="Line 17"/>
          <p:cNvSpPr>
            <a:spLocks noChangeShapeType="1"/>
          </p:cNvSpPr>
          <p:nvPr/>
        </p:nvSpPr>
        <p:spPr bwMode="auto">
          <a:xfrm flipH="1">
            <a:off x="3165475" y="5246688"/>
            <a:ext cx="5818188" cy="38100"/>
          </a:xfrm>
          <a:prstGeom prst="line">
            <a:avLst/>
          </a:prstGeom>
          <a:noFill/>
          <a:ln w="28575" cap="rnd">
            <a:solidFill>
              <a:schemeClr val="tx1"/>
            </a:solidFill>
            <a:prstDash val="sysDot"/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86034" name="Line 18"/>
          <p:cNvSpPr>
            <a:spLocks noChangeShapeType="1"/>
          </p:cNvSpPr>
          <p:nvPr/>
        </p:nvSpPr>
        <p:spPr bwMode="auto">
          <a:xfrm>
            <a:off x="7913689" y="1989138"/>
            <a:ext cx="1069975" cy="0"/>
          </a:xfrm>
          <a:prstGeom prst="line">
            <a:avLst/>
          </a:prstGeom>
          <a:noFill/>
          <a:ln w="28575" cap="rnd">
            <a:solidFill>
              <a:schemeClr val="tx1"/>
            </a:solidFill>
            <a:prstDash val="sysDot"/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86035" name="Line 19"/>
          <p:cNvSpPr>
            <a:spLocks noChangeShapeType="1"/>
          </p:cNvSpPr>
          <p:nvPr/>
        </p:nvSpPr>
        <p:spPr bwMode="auto">
          <a:xfrm>
            <a:off x="7913689" y="2667000"/>
            <a:ext cx="1069975" cy="0"/>
          </a:xfrm>
          <a:prstGeom prst="line">
            <a:avLst/>
          </a:prstGeom>
          <a:noFill/>
          <a:ln w="28575" cap="rnd">
            <a:solidFill>
              <a:schemeClr val="tx1"/>
            </a:solidFill>
            <a:prstDash val="sysDot"/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86036" name="Line 20"/>
          <p:cNvSpPr>
            <a:spLocks noChangeShapeType="1"/>
          </p:cNvSpPr>
          <p:nvPr/>
        </p:nvSpPr>
        <p:spPr bwMode="auto">
          <a:xfrm>
            <a:off x="7913689" y="3278188"/>
            <a:ext cx="1069975" cy="0"/>
          </a:xfrm>
          <a:prstGeom prst="line">
            <a:avLst/>
          </a:prstGeom>
          <a:noFill/>
          <a:ln w="28575" cap="rnd">
            <a:solidFill>
              <a:schemeClr val="tx1"/>
            </a:solidFill>
            <a:prstDash val="sysDot"/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86037" name="Line 21"/>
          <p:cNvSpPr>
            <a:spLocks noChangeShapeType="1"/>
          </p:cNvSpPr>
          <p:nvPr/>
        </p:nvSpPr>
        <p:spPr bwMode="auto">
          <a:xfrm>
            <a:off x="7913689" y="3957638"/>
            <a:ext cx="1069975" cy="0"/>
          </a:xfrm>
          <a:prstGeom prst="line">
            <a:avLst/>
          </a:prstGeom>
          <a:noFill/>
          <a:ln w="28575" cap="rnd">
            <a:solidFill>
              <a:schemeClr val="tx1"/>
            </a:solidFill>
            <a:prstDash val="sysDot"/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86038" name="Line 22"/>
          <p:cNvSpPr>
            <a:spLocks noChangeShapeType="1"/>
          </p:cNvSpPr>
          <p:nvPr/>
        </p:nvSpPr>
        <p:spPr bwMode="auto">
          <a:xfrm>
            <a:off x="7935913" y="4637088"/>
            <a:ext cx="1071562" cy="0"/>
          </a:xfrm>
          <a:prstGeom prst="line">
            <a:avLst/>
          </a:prstGeom>
          <a:noFill/>
          <a:ln w="28575" cap="rnd">
            <a:solidFill>
              <a:schemeClr val="tx1"/>
            </a:solidFill>
            <a:prstDash val="sysDot"/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86039" name="Line 23"/>
          <p:cNvSpPr>
            <a:spLocks noChangeShapeType="1"/>
          </p:cNvSpPr>
          <p:nvPr/>
        </p:nvSpPr>
        <p:spPr bwMode="auto">
          <a:xfrm>
            <a:off x="4168775" y="5265738"/>
            <a:ext cx="0" cy="882650"/>
          </a:xfrm>
          <a:prstGeom prst="line">
            <a:avLst/>
          </a:prstGeom>
          <a:noFill/>
          <a:ln w="28575" cap="rnd">
            <a:solidFill>
              <a:schemeClr val="tx1"/>
            </a:solidFill>
            <a:prstDash val="sysDot"/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86040" name="Line 24"/>
          <p:cNvSpPr>
            <a:spLocks noChangeShapeType="1"/>
          </p:cNvSpPr>
          <p:nvPr/>
        </p:nvSpPr>
        <p:spPr bwMode="auto">
          <a:xfrm>
            <a:off x="5138738" y="5265738"/>
            <a:ext cx="0" cy="882650"/>
          </a:xfrm>
          <a:prstGeom prst="line">
            <a:avLst/>
          </a:prstGeom>
          <a:noFill/>
          <a:ln w="28575" cap="rnd">
            <a:solidFill>
              <a:schemeClr val="tx1"/>
            </a:solidFill>
            <a:prstDash val="sysDot"/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86041" name="Line 25"/>
          <p:cNvSpPr>
            <a:spLocks noChangeShapeType="1"/>
          </p:cNvSpPr>
          <p:nvPr/>
        </p:nvSpPr>
        <p:spPr bwMode="auto">
          <a:xfrm>
            <a:off x="6075363" y="5265738"/>
            <a:ext cx="0" cy="882650"/>
          </a:xfrm>
          <a:prstGeom prst="line">
            <a:avLst/>
          </a:prstGeom>
          <a:noFill/>
          <a:ln w="28575" cap="rnd">
            <a:solidFill>
              <a:schemeClr val="tx1"/>
            </a:solidFill>
            <a:prstDash val="sysDot"/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86042" name="Line 26"/>
          <p:cNvSpPr>
            <a:spLocks noChangeShapeType="1"/>
          </p:cNvSpPr>
          <p:nvPr/>
        </p:nvSpPr>
        <p:spPr bwMode="auto">
          <a:xfrm>
            <a:off x="7011988" y="5265738"/>
            <a:ext cx="0" cy="882650"/>
          </a:xfrm>
          <a:prstGeom prst="line">
            <a:avLst/>
          </a:prstGeom>
          <a:noFill/>
          <a:ln w="28575" cap="rnd">
            <a:solidFill>
              <a:schemeClr val="tx1"/>
            </a:solidFill>
            <a:prstDash val="sysDot"/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86043" name="Text Box 27"/>
          <p:cNvSpPr txBox="1">
            <a:spLocks noChangeArrowheads="1"/>
          </p:cNvSpPr>
          <p:nvPr/>
        </p:nvSpPr>
        <p:spPr bwMode="auto">
          <a:xfrm>
            <a:off x="9144000" y="1268413"/>
            <a:ext cx="768350" cy="51491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80000"/>
              </a:lnSpc>
              <a:spcBef>
                <a:spcPct val="0"/>
              </a:spcBef>
              <a:buFontTx/>
              <a:buNone/>
            </a:pPr>
            <a:endParaRPr lang="tr-TR" altLang="tr-TR" sz="2000">
              <a:latin typeface="Times New Roman" panose="02020603050405020304" pitchFamily="18" charset="0"/>
            </a:endParaRPr>
          </a:p>
          <a:p>
            <a:pPr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tr-TR" altLang="tr-TR" sz="2000">
                <a:latin typeface="Times New Roman" panose="02020603050405020304" pitchFamily="18" charset="0"/>
              </a:rPr>
              <a:t>0.90</a:t>
            </a:r>
          </a:p>
          <a:p>
            <a:pPr>
              <a:lnSpc>
                <a:spcPct val="80000"/>
              </a:lnSpc>
              <a:spcBef>
                <a:spcPct val="0"/>
              </a:spcBef>
              <a:buFontTx/>
              <a:buNone/>
            </a:pPr>
            <a:endParaRPr lang="tr-TR" altLang="tr-TR" sz="2000">
              <a:latin typeface="Times New Roman" panose="02020603050405020304" pitchFamily="18" charset="0"/>
            </a:endParaRPr>
          </a:p>
          <a:p>
            <a:pPr>
              <a:lnSpc>
                <a:spcPct val="80000"/>
              </a:lnSpc>
              <a:spcBef>
                <a:spcPct val="0"/>
              </a:spcBef>
              <a:buFontTx/>
              <a:buNone/>
            </a:pPr>
            <a:endParaRPr lang="tr-TR" altLang="tr-TR" sz="1600">
              <a:latin typeface="Times New Roman" panose="02020603050405020304" pitchFamily="18" charset="0"/>
            </a:endParaRPr>
          </a:p>
          <a:p>
            <a:pPr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tr-TR" altLang="tr-TR" sz="2000">
                <a:latin typeface="Times New Roman" panose="02020603050405020304" pitchFamily="18" charset="0"/>
              </a:rPr>
              <a:t>0.90</a:t>
            </a:r>
          </a:p>
          <a:p>
            <a:pPr>
              <a:lnSpc>
                <a:spcPct val="80000"/>
              </a:lnSpc>
              <a:spcBef>
                <a:spcPct val="0"/>
              </a:spcBef>
              <a:buFontTx/>
              <a:buNone/>
            </a:pPr>
            <a:endParaRPr lang="tr-TR" altLang="tr-TR" sz="2000">
              <a:latin typeface="Times New Roman" panose="02020603050405020304" pitchFamily="18" charset="0"/>
            </a:endParaRPr>
          </a:p>
          <a:p>
            <a:pPr>
              <a:lnSpc>
                <a:spcPct val="80000"/>
              </a:lnSpc>
              <a:spcBef>
                <a:spcPct val="0"/>
              </a:spcBef>
              <a:buFontTx/>
              <a:buNone/>
            </a:pPr>
            <a:endParaRPr lang="tr-TR" altLang="tr-TR" sz="1200">
              <a:latin typeface="Times New Roman" panose="02020603050405020304" pitchFamily="18" charset="0"/>
            </a:endParaRPr>
          </a:p>
          <a:p>
            <a:pPr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tr-TR" altLang="tr-TR" sz="2000">
                <a:latin typeface="Times New Roman" panose="02020603050405020304" pitchFamily="18" charset="0"/>
              </a:rPr>
              <a:t>0.90</a:t>
            </a:r>
          </a:p>
          <a:p>
            <a:pPr>
              <a:lnSpc>
                <a:spcPct val="80000"/>
              </a:lnSpc>
              <a:spcBef>
                <a:spcPct val="0"/>
              </a:spcBef>
              <a:buFontTx/>
              <a:buNone/>
            </a:pPr>
            <a:endParaRPr lang="tr-TR" altLang="tr-TR" sz="2000">
              <a:latin typeface="Times New Roman" panose="02020603050405020304" pitchFamily="18" charset="0"/>
            </a:endParaRPr>
          </a:p>
          <a:p>
            <a:pPr>
              <a:lnSpc>
                <a:spcPct val="80000"/>
              </a:lnSpc>
              <a:spcBef>
                <a:spcPct val="0"/>
              </a:spcBef>
              <a:buFontTx/>
              <a:buNone/>
            </a:pPr>
            <a:endParaRPr lang="tr-TR" altLang="tr-TR" sz="1200">
              <a:latin typeface="Times New Roman" panose="02020603050405020304" pitchFamily="18" charset="0"/>
            </a:endParaRPr>
          </a:p>
          <a:p>
            <a:pPr>
              <a:lnSpc>
                <a:spcPct val="70000"/>
              </a:lnSpc>
              <a:spcBef>
                <a:spcPct val="0"/>
              </a:spcBef>
              <a:buFontTx/>
              <a:buNone/>
            </a:pPr>
            <a:r>
              <a:rPr lang="tr-TR" altLang="tr-TR" sz="2000">
                <a:latin typeface="Times New Roman" panose="02020603050405020304" pitchFamily="18" charset="0"/>
              </a:rPr>
              <a:t>0.90</a:t>
            </a:r>
          </a:p>
          <a:p>
            <a:pPr>
              <a:lnSpc>
                <a:spcPct val="70000"/>
              </a:lnSpc>
              <a:spcBef>
                <a:spcPct val="0"/>
              </a:spcBef>
              <a:buFontTx/>
              <a:buNone/>
            </a:pPr>
            <a:endParaRPr lang="tr-TR" altLang="tr-TR" sz="2000">
              <a:latin typeface="Times New Roman" panose="02020603050405020304" pitchFamily="18" charset="0"/>
            </a:endParaRPr>
          </a:p>
          <a:p>
            <a:pPr>
              <a:lnSpc>
                <a:spcPct val="70000"/>
              </a:lnSpc>
              <a:spcBef>
                <a:spcPct val="0"/>
              </a:spcBef>
              <a:buFontTx/>
              <a:buNone/>
            </a:pPr>
            <a:endParaRPr lang="tr-TR" altLang="tr-TR" sz="2400">
              <a:latin typeface="Times New Roman" panose="02020603050405020304" pitchFamily="18" charset="0"/>
            </a:endParaRPr>
          </a:p>
          <a:p>
            <a:pPr>
              <a:lnSpc>
                <a:spcPct val="70000"/>
              </a:lnSpc>
              <a:spcBef>
                <a:spcPct val="0"/>
              </a:spcBef>
              <a:buFontTx/>
              <a:buNone/>
            </a:pPr>
            <a:r>
              <a:rPr lang="tr-TR" altLang="tr-TR" sz="2000">
                <a:latin typeface="Times New Roman" panose="02020603050405020304" pitchFamily="18" charset="0"/>
              </a:rPr>
              <a:t>0.90</a:t>
            </a:r>
          </a:p>
          <a:p>
            <a:pPr>
              <a:lnSpc>
                <a:spcPct val="70000"/>
              </a:lnSpc>
              <a:spcBef>
                <a:spcPct val="0"/>
              </a:spcBef>
              <a:buFontTx/>
              <a:buNone/>
            </a:pPr>
            <a:endParaRPr lang="tr-TR" altLang="tr-TR" sz="2000">
              <a:latin typeface="Times New Roman" panose="02020603050405020304" pitchFamily="18" charset="0"/>
            </a:endParaRPr>
          </a:p>
          <a:p>
            <a:pPr>
              <a:lnSpc>
                <a:spcPct val="70000"/>
              </a:lnSpc>
              <a:spcBef>
                <a:spcPct val="0"/>
              </a:spcBef>
              <a:buFontTx/>
              <a:buNone/>
            </a:pPr>
            <a:endParaRPr lang="tr-TR" altLang="tr-TR" sz="2000">
              <a:latin typeface="Times New Roman" panose="02020603050405020304" pitchFamily="18" charset="0"/>
            </a:endParaRPr>
          </a:p>
          <a:p>
            <a:pPr>
              <a:lnSpc>
                <a:spcPct val="70000"/>
              </a:lnSpc>
              <a:spcBef>
                <a:spcPct val="0"/>
              </a:spcBef>
              <a:buFontTx/>
              <a:buNone/>
            </a:pPr>
            <a:r>
              <a:rPr lang="tr-TR" altLang="tr-TR" sz="2000">
                <a:latin typeface="Times New Roman" panose="02020603050405020304" pitchFamily="18" charset="0"/>
              </a:rPr>
              <a:t>0.90</a:t>
            </a:r>
          </a:p>
          <a:p>
            <a:pPr>
              <a:lnSpc>
                <a:spcPct val="70000"/>
              </a:lnSpc>
              <a:spcBef>
                <a:spcPct val="0"/>
              </a:spcBef>
              <a:buFontTx/>
              <a:buNone/>
            </a:pPr>
            <a:endParaRPr lang="tr-TR" altLang="tr-TR" sz="2000">
              <a:latin typeface="Times New Roman" panose="02020603050405020304" pitchFamily="18" charset="0"/>
            </a:endParaRPr>
          </a:p>
          <a:p>
            <a:pPr>
              <a:lnSpc>
                <a:spcPct val="70000"/>
              </a:lnSpc>
              <a:spcBef>
                <a:spcPct val="0"/>
              </a:spcBef>
              <a:buFontTx/>
              <a:buNone/>
            </a:pPr>
            <a:endParaRPr lang="tr-TR" altLang="tr-TR" sz="1400">
              <a:latin typeface="Times New Roman" panose="02020603050405020304" pitchFamily="18" charset="0"/>
            </a:endParaRPr>
          </a:p>
          <a:p>
            <a:pPr>
              <a:lnSpc>
                <a:spcPct val="70000"/>
              </a:lnSpc>
              <a:spcBef>
                <a:spcPct val="0"/>
              </a:spcBef>
              <a:buFontTx/>
              <a:buNone/>
            </a:pPr>
            <a:endParaRPr lang="tr-TR" altLang="tr-TR" sz="2000">
              <a:latin typeface="Times New Roman" panose="02020603050405020304" pitchFamily="18" charset="0"/>
            </a:endParaRPr>
          </a:p>
          <a:p>
            <a:pPr>
              <a:lnSpc>
                <a:spcPct val="70000"/>
              </a:lnSpc>
              <a:spcBef>
                <a:spcPct val="0"/>
              </a:spcBef>
              <a:buFontTx/>
              <a:buNone/>
            </a:pPr>
            <a:r>
              <a:rPr lang="tr-TR" altLang="tr-TR" sz="2000">
                <a:latin typeface="Times New Roman" panose="02020603050405020304" pitchFamily="18" charset="0"/>
              </a:rPr>
              <a:t>1.20</a:t>
            </a:r>
          </a:p>
          <a:p>
            <a:pPr>
              <a:lnSpc>
                <a:spcPct val="80000"/>
              </a:lnSpc>
              <a:spcBef>
                <a:spcPct val="0"/>
              </a:spcBef>
              <a:buFontTx/>
              <a:buNone/>
            </a:pPr>
            <a:endParaRPr lang="tr-TR" altLang="tr-TR" sz="2000">
              <a:latin typeface="Times New Roman" panose="02020603050405020304" pitchFamily="18" charset="0"/>
            </a:endParaRPr>
          </a:p>
          <a:p>
            <a:pPr>
              <a:lnSpc>
                <a:spcPct val="80000"/>
              </a:lnSpc>
              <a:spcBef>
                <a:spcPct val="0"/>
              </a:spcBef>
              <a:buFontTx/>
              <a:buNone/>
            </a:pPr>
            <a:endParaRPr lang="tr-TR" altLang="tr-TR" sz="2000">
              <a:latin typeface="Times New Roman" panose="02020603050405020304" pitchFamily="18" charset="0"/>
            </a:endParaRPr>
          </a:p>
        </p:txBody>
      </p:sp>
      <p:sp>
        <p:nvSpPr>
          <p:cNvPr id="86044" name="Text Box 28"/>
          <p:cNvSpPr txBox="1">
            <a:spLocks noChangeArrowheads="1"/>
          </p:cNvSpPr>
          <p:nvPr/>
        </p:nvSpPr>
        <p:spPr bwMode="auto">
          <a:xfrm>
            <a:off x="2711451" y="6100763"/>
            <a:ext cx="65500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tr-TR" altLang="tr-TR" sz="2400">
                <a:latin typeface="Times New Roman" panose="02020603050405020304" pitchFamily="18" charset="0"/>
              </a:rPr>
              <a:t>        </a:t>
            </a:r>
            <a:r>
              <a:rPr lang="tr-TR" altLang="tr-TR" sz="2000">
                <a:latin typeface="Times New Roman" panose="02020603050405020304" pitchFamily="18" charset="0"/>
              </a:rPr>
              <a:t>1.30         1.30        1.30         1.30       1.30      </a:t>
            </a:r>
            <a:endParaRPr lang="tr-TR" altLang="tr-TR" sz="2400">
              <a:latin typeface="Times New Roman" panose="02020603050405020304" pitchFamily="18" charset="0"/>
            </a:endParaRPr>
          </a:p>
        </p:txBody>
      </p:sp>
      <p:sp>
        <p:nvSpPr>
          <p:cNvPr id="86045" name="Oval 29"/>
          <p:cNvSpPr>
            <a:spLocks noChangeArrowheads="1"/>
          </p:cNvSpPr>
          <p:nvPr/>
        </p:nvSpPr>
        <p:spPr bwMode="auto">
          <a:xfrm>
            <a:off x="4637089" y="1601789"/>
            <a:ext cx="66675" cy="92075"/>
          </a:xfrm>
          <a:prstGeom prst="ellipse">
            <a:avLst/>
          </a:prstGeom>
          <a:solidFill>
            <a:schemeClr val="tx1"/>
          </a:solidFill>
          <a:ln w="12700" cap="sq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tr-TR" altLang="tr-TR" sz="1800"/>
          </a:p>
        </p:txBody>
      </p:sp>
      <p:sp>
        <p:nvSpPr>
          <p:cNvPr id="86046" name="Oval 30"/>
          <p:cNvSpPr>
            <a:spLocks noChangeArrowheads="1"/>
          </p:cNvSpPr>
          <p:nvPr/>
        </p:nvSpPr>
        <p:spPr bwMode="auto">
          <a:xfrm>
            <a:off x="5573714" y="1601789"/>
            <a:ext cx="66675" cy="92075"/>
          </a:xfrm>
          <a:prstGeom prst="ellipse">
            <a:avLst/>
          </a:prstGeom>
          <a:solidFill>
            <a:schemeClr val="tx1"/>
          </a:solidFill>
          <a:ln w="12700" cap="sq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tr-TR" altLang="tr-TR" sz="1800"/>
          </a:p>
        </p:txBody>
      </p:sp>
      <p:sp>
        <p:nvSpPr>
          <p:cNvPr id="86047" name="Oval 31"/>
          <p:cNvSpPr>
            <a:spLocks noChangeArrowheads="1"/>
          </p:cNvSpPr>
          <p:nvPr/>
        </p:nvSpPr>
        <p:spPr bwMode="auto">
          <a:xfrm>
            <a:off x="3700464" y="1601789"/>
            <a:ext cx="66675" cy="92075"/>
          </a:xfrm>
          <a:prstGeom prst="ellipse">
            <a:avLst/>
          </a:prstGeom>
          <a:solidFill>
            <a:schemeClr val="tx1"/>
          </a:solidFill>
          <a:ln w="12700" cap="sq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tr-TR" altLang="tr-TR" sz="1800"/>
          </a:p>
        </p:txBody>
      </p:sp>
      <p:sp>
        <p:nvSpPr>
          <p:cNvPr id="86048" name="Oval 32"/>
          <p:cNvSpPr>
            <a:spLocks noChangeArrowheads="1"/>
          </p:cNvSpPr>
          <p:nvPr/>
        </p:nvSpPr>
        <p:spPr bwMode="auto">
          <a:xfrm>
            <a:off x="6510339" y="1601789"/>
            <a:ext cx="66675" cy="92075"/>
          </a:xfrm>
          <a:prstGeom prst="ellipse">
            <a:avLst/>
          </a:prstGeom>
          <a:solidFill>
            <a:schemeClr val="tx1"/>
          </a:solidFill>
          <a:ln w="12700" cap="sq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tr-TR" altLang="tr-TR" sz="1800"/>
          </a:p>
        </p:txBody>
      </p:sp>
      <p:sp>
        <p:nvSpPr>
          <p:cNvPr id="86049" name="Oval 33"/>
          <p:cNvSpPr>
            <a:spLocks noChangeArrowheads="1"/>
          </p:cNvSpPr>
          <p:nvPr/>
        </p:nvSpPr>
        <p:spPr bwMode="auto">
          <a:xfrm>
            <a:off x="7446964" y="1601789"/>
            <a:ext cx="66675" cy="92075"/>
          </a:xfrm>
          <a:prstGeom prst="ellipse">
            <a:avLst/>
          </a:prstGeom>
          <a:solidFill>
            <a:schemeClr val="tx1"/>
          </a:solidFill>
          <a:ln w="12700" cap="sq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tr-TR" altLang="tr-TR" sz="1800"/>
          </a:p>
        </p:txBody>
      </p:sp>
      <p:sp>
        <p:nvSpPr>
          <p:cNvPr id="86050" name="Oval 34"/>
          <p:cNvSpPr>
            <a:spLocks noChangeArrowheads="1"/>
          </p:cNvSpPr>
          <p:nvPr/>
        </p:nvSpPr>
        <p:spPr bwMode="auto">
          <a:xfrm>
            <a:off x="8382001" y="1601789"/>
            <a:ext cx="66675" cy="92075"/>
          </a:xfrm>
          <a:prstGeom prst="ellipse">
            <a:avLst/>
          </a:prstGeom>
          <a:solidFill>
            <a:schemeClr val="tx1"/>
          </a:solidFill>
          <a:ln w="12700" cap="sq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tr-TR" altLang="tr-TR" sz="1800"/>
          </a:p>
        </p:txBody>
      </p:sp>
      <p:sp>
        <p:nvSpPr>
          <p:cNvPr id="86051" name="Oval 35"/>
          <p:cNvSpPr>
            <a:spLocks noChangeArrowheads="1"/>
          </p:cNvSpPr>
          <p:nvPr/>
        </p:nvSpPr>
        <p:spPr bwMode="auto">
          <a:xfrm>
            <a:off x="4637089" y="2281239"/>
            <a:ext cx="66675" cy="92075"/>
          </a:xfrm>
          <a:prstGeom prst="ellipse">
            <a:avLst/>
          </a:prstGeom>
          <a:solidFill>
            <a:schemeClr val="tx1"/>
          </a:solidFill>
          <a:ln w="12700" cap="sq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tr-TR" altLang="tr-TR" sz="1800"/>
          </a:p>
        </p:txBody>
      </p:sp>
      <p:sp>
        <p:nvSpPr>
          <p:cNvPr id="86052" name="Oval 36"/>
          <p:cNvSpPr>
            <a:spLocks noChangeArrowheads="1"/>
          </p:cNvSpPr>
          <p:nvPr/>
        </p:nvSpPr>
        <p:spPr bwMode="auto">
          <a:xfrm>
            <a:off x="5573714" y="2281239"/>
            <a:ext cx="66675" cy="92075"/>
          </a:xfrm>
          <a:prstGeom prst="ellipse">
            <a:avLst/>
          </a:prstGeom>
          <a:solidFill>
            <a:schemeClr val="tx1"/>
          </a:solidFill>
          <a:ln w="12700" cap="sq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tr-TR" altLang="tr-TR" sz="1800"/>
          </a:p>
        </p:txBody>
      </p:sp>
      <p:sp>
        <p:nvSpPr>
          <p:cNvPr id="86053" name="Oval 37"/>
          <p:cNvSpPr>
            <a:spLocks noChangeArrowheads="1"/>
          </p:cNvSpPr>
          <p:nvPr/>
        </p:nvSpPr>
        <p:spPr bwMode="auto">
          <a:xfrm>
            <a:off x="3700464" y="2281239"/>
            <a:ext cx="66675" cy="92075"/>
          </a:xfrm>
          <a:prstGeom prst="ellipse">
            <a:avLst/>
          </a:prstGeom>
          <a:solidFill>
            <a:schemeClr val="tx1"/>
          </a:solidFill>
          <a:ln w="12700" cap="sq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tr-TR" altLang="tr-TR" sz="1800"/>
          </a:p>
        </p:txBody>
      </p:sp>
      <p:sp>
        <p:nvSpPr>
          <p:cNvPr id="86054" name="Oval 38"/>
          <p:cNvSpPr>
            <a:spLocks noChangeArrowheads="1"/>
          </p:cNvSpPr>
          <p:nvPr/>
        </p:nvSpPr>
        <p:spPr bwMode="auto">
          <a:xfrm>
            <a:off x="6510339" y="2281239"/>
            <a:ext cx="66675" cy="92075"/>
          </a:xfrm>
          <a:prstGeom prst="ellipse">
            <a:avLst/>
          </a:prstGeom>
          <a:solidFill>
            <a:schemeClr val="tx1"/>
          </a:solidFill>
          <a:ln w="12700" cap="sq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tr-TR" altLang="tr-TR" sz="1800"/>
          </a:p>
        </p:txBody>
      </p:sp>
      <p:sp>
        <p:nvSpPr>
          <p:cNvPr id="86055" name="Oval 39"/>
          <p:cNvSpPr>
            <a:spLocks noChangeArrowheads="1"/>
          </p:cNvSpPr>
          <p:nvPr/>
        </p:nvSpPr>
        <p:spPr bwMode="auto">
          <a:xfrm>
            <a:off x="7446964" y="2281239"/>
            <a:ext cx="66675" cy="92075"/>
          </a:xfrm>
          <a:prstGeom prst="ellipse">
            <a:avLst/>
          </a:prstGeom>
          <a:solidFill>
            <a:schemeClr val="tx1"/>
          </a:solidFill>
          <a:ln w="12700" cap="sq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tr-TR" altLang="tr-TR" sz="1800"/>
          </a:p>
        </p:txBody>
      </p:sp>
      <p:sp>
        <p:nvSpPr>
          <p:cNvPr id="86056" name="Oval 40"/>
          <p:cNvSpPr>
            <a:spLocks noChangeArrowheads="1"/>
          </p:cNvSpPr>
          <p:nvPr/>
        </p:nvSpPr>
        <p:spPr bwMode="auto">
          <a:xfrm>
            <a:off x="8382001" y="2281239"/>
            <a:ext cx="66675" cy="92075"/>
          </a:xfrm>
          <a:prstGeom prst="ellipse">
            <a:avLst/>
          </a:prstGeom>
          <a:solidFill>
            <a:schemeClr val="tx1"/>
          </a:solidFill>
          <a:ln w="12700" cap="sq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tr-TR" altLang="tr-TR" sz="1800"/>
          </a:p>
        </p:txBody>
      </p:sp>
      <p:sp>
        <p:nvSpPr>
          <p:cNvPr id="86057" name="Oval 41"/>
          <p:cNvSpPr>
            <a:spLocks noChangeArrowheads="1"/>
          </p:cNvSpPr>
          <p:nvPr/>
        </p:nvSpPr>
        <p:spPr bwMode="auto">
          <a:xfrm>
            <a:off x="4637089" y="2916239"/>
            <a:ext cx="66675" cy="90487"/>
          </a:xfrm>
          <a:prstGeom prst="ellipse">
            <a:avLst/>
          </a:prstGeom>
          <a:solidFill>
            <a:schemeClr val="tx1"/>
          </a:solidFill>
          <a:ln w="12700" cap="sq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tr-TR" altLang="tr-TR" sz="1800"/>
          </a:p>
        </p:txBody>
      </p:sp>
      <p:sp>
        <p:nvSpPr>
          <p:cNvPr id="86058" name="Oval 42"/>
          <p:cNvSpPr>
            <a:spLocks noChangeArrowheads="1"/>
          </p:cNvSpPr>
          <p:nvPr/>
        </p:nvSpPr>
        <p:spPr bwMode="auto">
          <a:xfrm>
            <a:off x="5573714" y="2916239"/>
            <a:ext cx="66675" cy="90487"/>
          </a:xfrm>
          <a:prstGeom prst="ellipse">
            <a:avLst/>
          </a:prstGeom>
          <a:solidFill>
            <a:schemeClr val="tx1"/>
          </a:solidFill>
          <a:ln w="12700" cap="sq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tr-TR" altLang="tr-TR" sz="1800"/>
          </a:p>
        </p:txBody>
      </p:sp>
      <p:sp>
        <p:nvSpPr>
          <p:cNvPr id="86059" name="Oval 43"/>
          <p:cNvSpPr>
            <a:spLocks noChangeArrowheads="1"/>
          </p:cNvSpPr>
          <p:nvPr/>
        </p:nvSpPr>
        <p:spPr bwMode="auto">
          <a:xfrm>
            <a:off x="3700464" y="2916239"/>
            <a:ext cx="66675" cy="90487"/>
          </a:xfrm>
          <a:prstGeom prst="ellipse">
            <a:avLst/>
          </a:prstGeom>
          <a:solidFill>
            <a:schemeClr val="tx1"/>
          </a:solidFill>
          <a:ln w="12700" cap="sq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tr-TR" altLang="tr-TR" sz="1800"/>
          </a:p>
        </p:txBody>
      </p:sp>
      <p:sp>
        <p:nvSpPr>
          <p:cNvPr id="86060" name="Oval 44"/>
          <p:cNvSpPr>
            <a:spLocks noChangeArrowheads="1"/>
          </p:cNvSpPr>
          <p:nvPr/>
        </p:nvSpPr>
        <p:spPr bwMode="auto">
          <a:xfrm>
            <a:off x="6510339" y="2916239"/>
            <a:ext cx="66675" cy="90487"/>
          </a:xfrm>
          <a:prstGeom prst="ellipse">
            <a:avLst/>
          </a:prstGeom>
          <a:solidFill>
            <a:schemeClr val="tx1"/>
          </a:solidFill>
          <a:ln w="12700" cap="sq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tr-TR" altLang="tr-TR" sz="1800"/>
          </a:p>
        </p:txBody>
      </p:sp>
      <p:sp>
        <p:nvSpPr>
          <p:cNvPr id="86061" name="Oval 45"/>
          <p:cNvSpPr>
            <a:spLocks noChangeArrowheads="1"/>
          </p:cNvSpPr>
          <p:nvPr/>
        </p:nvSpPr>
        <p:spPr bwMode="auto">
          <a:xfrm>
            <a:off x="7446964" y="2916239"/>
            <a:ext cx="66675" cy="90487"/>
          </a:xfrm>
          <a:prstGeom prst="ellipse">
            <a:avLst/>
          </a:prstGeom>
          <a:solidFill>
            <a:schemeClr val="tx1"/>
          </a:solidFill>
          <a:ln w="12700" cap="sq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tr-TR" altLang="tr-TR" sz="1800"/>
          </a:p>
        </p:txBody>
      </p:sp>
      <p:sp>
        <p:nvSpPr>
          <p:cNvPr id="86062" name="Oval 46"/>
          <p:cNvSpPr>
            <a:spLocks noChangeArrowheads="1"/>
          </p:cNvSpPr>
          <p:nvPr/>
        </p:nvSpPr>
        <p:spPr bwMode="auto">
          <a:xfrm>
            <a:off x="8382001" y="2916239"/>
            <a:ext cx="66675" cy="90487"/>
          </a:xfrm>
          <a:prstGeom prst="ellipse">
            <a:avLst/>
          </a:prstGeom>
          <a:solidFill>
            <a:schemeClr val="tx1"/>
          </a:solidFill>
          <a:ln w="12700" cap="sq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tr-TR" altLang="tr-TR" sz="1800"/>
          </a:p>
        </p:txBody>
      </p:sp>
      <p:sp>
        <p:nvSpPr>
          <p:cNvPr id="86063" name="Oval 47"/>
          <p:cNvSpPr>
            <a:spLocks noChangeArrowheads="1"/>
          </p:cNvSpPr>
          <p:nvPr/>
        </p:nvSpPr>
        <p:spPr bwMode="auto">
          <a:xfrm>
            <a:off x="4637089" y="3551238"/>
            <a:ext cx="66675" cy="88900"/>
          </a:xfrm>
          <a:prstGeom prst="ellipse">
            <a:avLst/>
          </a:prstGeom>
          <a:solidFill>
            <a:schemeClr val="tx1"/>
          </a:solidFill>
          <a:ln w="12700" cap="sq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tr-TR" altLang="tr-TR" sz="1800"/>
          </a:p>
        </p:txBody>
      </p:sp>
      <p:sp>
        <p:nvSpPr>
          <p:cNvPr id="86064" name="Oval 48"/>
          <p:cNvSpPr>
            <a:spLocks noChangeArrowheads="1"/>
          </p:cNvSpPr>
          <p:nvPr/>
        </p:nvSpPr>
        <p:spPr bwMode="auto">
          <a:xfrm>
            <a:off x="5573714" y="3551238"/>
            <a:ext cx="66675" cy="88900"/>
          </a:xfrm>
          <a:prstGeom prst="ellipse">
            <a:avLst/>
          </a:prstGeom>
          <a:solidFill>
            <a:schemeClr val="tx1"/>
          </a:solidFill>
          <a:ln w="12700" cap="sq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tr-TR" altLang="tr-TR" sz="1800"/>
          </a:p>
        </p:txBody>
      </p:sp>
      <p:sp>
        <p:nvSpPr>
          <p:cNvPr id="86065" name="Oval 49"/>
          <p:cNvSpPr>
            <a:spLocks noChangeArrowheads="1"/>
          </p:cNvSpPr>
          <p:nvPr/>
        </p:nvSpPr>
        <p:spPr bwMode="auto">
          <a:xfrm>
            <a:off x="3700464" y="3551238"/>
            <a:ext cx="66675" cy="88900"/>
          </a:xfrm>
          <a:prstGeom prst="ellipse">
            <a:avLst/>
          </a:prstGeom>
          <a:solidFill>
            <a:schemeClr val="tx1"/>
          </a:solidFill>
          <a:ln w="12700" cap="sq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tr-TR" altLang="tr-TR" sz="1800"/>
          </a:p>
        </p:txBody>
      </p:sp>
      <p:sp>
        <p:nvSpPr>
          <p:cNvPr id="86066" name="Oval 50"/>
          <p:cNvSpPr>
            <a:spLocks noChangeArrowheads="1"/>
          </p:cNvSpPr>
          <p:nvPr/>
        </p:nvSpPr>
        <p:spPr bwMode="auto">
          <a:xfrm>
            <a:off x="6510339" y="3551238"/>
            <a:ext cx="66675" cy="88900"/>
          </a:xfrm>
          <a:prstGeom prst="ellipse">
            <a:avLst/>
          </a:prstGeom>
          <a:solidFill>
            <a:schemeClr val="tx1"/>
          </a:solidFill>
          <a:ln w="12700" cap="sq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tr-TR" altLang="tr-TR" sz="1800"/>
          </a:p>
        </p:txBody>
      </p:sp>
      <p:sp>
        <p:nvSpPr>
          <p:cNvPr id="86067" name="Oval 51"/>
          <p:cNvSpPr>
            <a:spLocks noChangeArrowheads="1"/>
          </p:cNvSpPr>
          <p:nvPr/>
        </p:nvSpPr>
        <p:spPr bwMode="auto">
          <a:xfrm>
            <a:off x="7446964" y="3551238"/>
            <a:ext cx="66675" cy="88900"/>
          </a:xfrm>
          <a:prstGeom prst="ellipse">
            <a:avLst/>
          </a:prstGeom>
          <a:solidFill>
            <a:schemeClr val="tx1"/>
          </a:solidFill>
          <a:ln w="12700" cap="sq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tr-TR" altLang="tr-TR" sz="1800"/>
          </a:p>
        </p:txBody>
      </p:sp>
      <p:sp>
        <p:nvSpPr>
          <p:cNvPr id="86068" name="Oval 52"/>
          <p:cNvSpPr>
            <a:spLocks noChangeArrowheads="1"/>
          </p:cNvSpPr>
          <p:nvPr/>
        </p:nvSpPr>
        <p:spPr bwMode="auto">
          <a:xfrm>
            <a:off x="8382001" y="3551238"/>
            <a:ext cx="66675" cy="88900"/>
          </a:xfrm>
          <a:prstGeom prst="ellipse">
            <a:avLst/>
          </a:prstGeom>
          <a:solidFill>
            <a:schemeClr val="tx1"/>
          </a:solidFill>
          <a:ln w="12700" cap="sq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tr-TR" altLang="tr-TR" sz="1800"/>
          </a:p>
        </p:txBody>
      </p:sp>
      <p:sp>
        <p:nvSpPr>
          <p:cNvPr id="86069" name="Oval 53"/>
          <p:cNvSpPr>
            <a:spLocks noChangeArrowheads="1"/>
          </p:cNvSpPr>
          <p:nvPr/>
        </p:nvSpPr>
        <p:spPr bwMode="auto">
          <a:xfrm>
            <a:off x="4637089" y="4273551"/>
            <a:ext cx="66675" cy="92075"/>
          </a:xfrm>
          <a:prstGeom prst="ellipse">
            <a:avLst/>
          </a:prstGeom>
          <a:solidFill>
            <a:schemeClr val="tx1"/>
          </a:solidFill>
          <a:ln w="12700" cap="sq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tr-TR" altLang="tr-TR" sz="1800"/>
          </a:p>
        </p:txBody>
      </p:sp>
      <p:sp>
        <p:nvSpPr>
          <p:cNvPr id="86070" name="Oval 54"/>
          <p:cNvSpPr>
            <a:spLocks noChangeArrowheads="1"/>
          </p:cNvSpPr>
          <p:nvPr/>
        </p:nvSpPr>
        <p:spPr bwMode="auto">
          <a:xfrm>
            <a:off x="5573714" y="4273551"/>
            <a:ext cx="66675" cy="92075"/>
          </a:xfrm>
          <a:prstGeom prst="ellipse">
            <a:avLst/>
          </a:prstGeom>
          <a:solidFill>
            <a:schemeClr val="tx1"/>
          </a:solidFill>
          <a:ln w="12700" cap="sq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tr-TR" altLang="tr-TR" sz="1800"/>
          </a:p>
        </p:txBody>
      </p:sp>
      <p:sp>
        <p:nvSpPr>
          <p:cNvPr id="86071" name="Oval 55"/>
          <p:cNvSpPr>
            <a:spLocks noChangeArrowheads="1"/>
          </p:cNvSpPr>
          <p:nvPr/>
        </p:nvSpPr>
        <p:spPr bwMode="auto">
          <a:xfrm>
            <a:off x="3700464" y="4273551"/>
            <a:ext cx="66675" cy="92075"/>
          </a:xfrm>
          <a:prstGeom prst="ellipse">
            <a:avLst/>
          </a:prstGeom>
          <a:solidFill>
            <a:schemeClr val="tx1"/>
          </a:solidFill>
          <a:ln w="12700" cap="sq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tr-TR" altLang="tr-TR" sz="1800"/>
          </a:p>
        </p:txBody>
      </p:sp>
      <p:sp>
        <p:nvSpPr>
          <p:cNvPr id="86072" name="Oval 56"/>
          <p:cNvSpPr>
            <a:spLocks noChangeArrowheads="1"/>
          </p:cNvSpPr>
          <p:nvPr/>
        </p:nvSpPr>
        <p:spPr bwMode="auto">
          <a:xfrm>
            <a:off x="6510339" y="4273551"/>
            <a:ext cx="66675" cy="92075"/>
          </a:xfrm>
          <a:prstGeom prst="ellipse">
            <a:avLst/>
          </a:prstGeom>
          <a:solidFill>
            <a:schemeClr val="tx1"/>
          </a:solidFill>
          <a:ln w="12700" cap="sq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tr-TR" altLang="tr-TR" sz="1800"/>
          </a:p>
        </p:txBody>
      </p:sp>
      <p:sp>
        <p:nvSpPr>
          <p:cNvPr id="86073" name="Oval 57"/>
          <p:cNvSpPr>
            <a:spLocks noChangeArrowheads="1"/>
          </p:cNvSpPr>
          <p:nvPr/>
        </p:nvSpPr>
        <p:spPr bwMode="auto">
          <a:xfrm>
            <a:off x="7446964" y="4273551"/>
            <a:ext cx="66675" cy="92075"/>
          </a:xfrm>
          <a:prstGeom prst="ellipse">
            <a:avLst/>
          </a:prstGeom>
          <a:solidFill>
            <a:schemeClr val="tx1"/>
          </a:solidFill>
          <a:ln w="12700" cap="sq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tr-TR" altLang="tr-TR" sz="1800"/>
          </a:p>
        </p:txBody>
      </p:sp>
      <p:sp>
        <p:nvSpPr>
          <p:cNvPr id="86074" name="Oval 58"/>
          <p:cNvSpPr>
            <a:spLocks noChangeArrowheads="1"/>
          </p:cNvSpPr>
          <p:nvPr/>
        </p:nvSpPr>
        <p:spPr bwMode="auto">
          <a:xfrm>
            <a:off x="8382001" y="4273551"/>
            <a:ext cx="66675" cy="92075"/>
          </a:xfrm>
          <a:prstGeom prst="ellipse">
            <a:avLst/>
          </a:prstGeom>
          <a:solidFill>
            <a:schemeClr val="tx1"/>
          </a:solidFill>
          <a:ln w="12700" cap="sq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tr-TR" altLang="tr-TR" sz="1800"/>
          </a:p>
        </p:txBody>
      </p:sp>
      <p:sp>
        <p:nvSpPr>
          <p:cNvPr id="86075" name="Oval 59"/>
          <p:cNvSpPr>
            <a:spLocks noChangeArrowheads="1"/>
          </p:cNvSpPr>
          <p:nvPr/>
        </p:nvSpPr>
        <p:spPr bwMode="auto">
          <a:xfrm>
            <a:off x="4637089" y="4908550"/>
            <a:ext cx="66675" cy="90488"/>
          </a:xfrm>
          <a:prstGeom prst="ellipse">
            <a:avLst/>
          </a:prstGeom>
          <a:solidFill>
            <a:schemeClr val="tx1"/>
          </a:solidFill>
          <a:ln w="12700" cap="sq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tr-TR" altLang="tr-TR" sz="1800"/>
          </a:p>
        </p:txBody>
      </p:sp>
      <p:sp>
        <p:nvSpPr>
          <p:cNvPr id="86076" name="Oval 60"/>
          <p:cNvSpPr>
            <a:spLocks noChangeArrowheads="1"/>
          </p:cNvSpPr>
          <p:nvPr/>
        </p:nvSpPr>
        <p:spPr bwMode="auto">
          <a:xfrm>
            <a:off x="5573714" y="4908550"/>
            <a:ext cx="66675" cy="90488"/>
          </a:xfrm>
          <a:prstGeom prst="ellipse">
            <a:avLst/>
          </a:prstGeom>
          <a:solidFill>
            <a:schemeClr val="tx1"/>
          </a:solidFill>
          <a:ln w="12700" cap="sq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tr-TR" altLang="tr-TR" sz="1800"/>
          </a:p>
        </p:txBody>
      </p:sp>
      <p:sp>
        <p:nvSpPr>
          <p:cNvPr id="86077" name="Oval 61"/>
          <p:cNvSpPr>
            <a:spLocks noChangeArrowheads="1"/>
          </p:cNvSpPr>
          <p:nvPr/>
        </p:nvSpPr>
        <p:spPr bwMode="auto">
          <a:xfrm>
            <a:off x="3700464" y="4908550"/>
            <a:ext cx="66675" cy="90488"/>
          </a:xfrm>
          <a:prstGeom prst="ellipse">
            <a:avLst/>
          </a:prstGeom>
          <a:solidFill>
            <a:schemeClr val="tx1"/>
          </a:solidFill>
          <a:ln w="12700" cap="sq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tr-TR" altLang="tr-TR" sz="1800"/>
          </a:p>
        </p:txBody>
      </p:sp>
      <p:sp>
        <p:nvSpPr>
          <p:cNvPr id="86078" name="Oval 62"/>
          <p:cNvSpPr>
            <a:spLocks noChangeArrowheads="1"/>
          </p:cNvSpPr>
          <p:nvPr/>
        </p:nvSpPr>
        <p:spPr bwMode="auto">
          <a:xfrm>
            <a:off x="6510339" y="4908550"/>
            <a:ext cx="66675" cy="90488"/>
          </a:xfrm>
          <a:prstGeom prst="ellipse">
            <a:avLst/>
          </a:prstGeom>
          <a:solidFill>
            <a:schemeClr val="tx1"/>
          </a:solidFill>
          <a:ln w="12700" cap="sq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tr-TR" altLang="tr-TR" sz="1800"/>
          </a:p>
        </p:txBody>
      </p:sp>
      <p:sp>
        <p:nvSpPr>
          <p:cNvPr id="86079" name="Oval 63"/>
          <p:cNvSpPr>
            <a:spLocks noChangeArrowheads="1"/>
          </p:cNvSpPr>
          <p:nvPr/>
        </p:nvSpPr>
        <p:spPr bwMode="auto">
          <a:xfrm>
            <a:off x="7446964" y="4908550"/>
            <a:ext cx="66675" cy="90488"/>
          </a:xfrm>
          <a:prstGeom prst="ellipse">
            <a:avLst/>
          </a:prstGeom>
          <a:solidFill>
            <a:schemeClr val="tx1"/>
          </a:solidFill>
          <a:ln w="12700" cap="sq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tr-TR" altLang="tr-TR" sz="1800"/>
          </a:p>
        </p:txBody>
      </p:sp>
      <p:sp>
        <p:nvSpPr>
          <p:cNvPr id="86080" name="Oval 64"/>
          <p:cNvSpPr>
            <a:spLocks noChangeArrowheads="1"/>
          </p:cNvSpPr>
          <p:nvPr/>
        </p:nvSpPr>
        <p:spPr bwMode="auto">
          <a:xfrm>
            <a:off x="8382001" y="4908550"/>
            <a:ext cx="66675" cy="90488"/>
          </a:xfrm>
          <a:prstGeom prst="ellipse">
            <a:avLst/>
          </a:prstGeom>
          <a:solidFill>
            <a:schemeClr val="tx1"/>
          </a:solidFill>
          <a:ln w="12700" cap="sq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tr-TR" altLang="tr-TR" sz="1800"/>
          </a:p>
        </p:txBody>
      </p:sp>
      <p:sp>
        <p:nvSpPr>
          <p:cNvPr id="86081" name="Oval 65"/>
          <p:cNvSpPr>
            <a:spLocks noChangeArrowheads="1"/>
          </p:cNvSpPr>
          <p:nvPr/>
        </p:nvSpPr>
        <p:spPr bwMode="auto">
          <a:xfrm>
            <a:off x="4637089" y="5632451"/>
            <a:ext cx="66675" cy="92075"/>
          </a:xfrm>
          <a:prstGeom prst="ellipse">
            <a:avLst/>
          </a:prstGeom>
          <a:solidFill>
            <a:schemeClr val="tx1"/>
          </a:solidFill>
          <a:ln w="12700" cap="sq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tr-TR" altLang="tr-TR" sz="1800"/>
          </a:p>
        </p:txBody>
      </p:sp>
      <p:sp>
        <p:nvSpPr>
          <p:cNvPr id="86082" name="Oval 66"/>
          <p:cNvSpPr>
            <a:spLocks noChangeArrowheads="1"/>
          </p:cNvSpPr>
          <p:nvPr/>
        </p:nvSpPr>
        <p:spPr bwMode="auto">
          <a:xfrm>
            <a:off x="5573714" y="5632451"/>
            <a:ext cx="66675" cy="92075"/>
          </a:xfrm>
          <a:prstGeom prst="ellipse">
            <a:avLst/>
          </a:prstGeom>
          <a:solidFill>
            <a:schemeClr val="tx1"/>
          </a:solidFill>
          <a:ln w="12700" cap="sq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tr-TR" altLang="tr-TR" sz="1800"/>
          </a:p>
        </p:txBody>
      </p:sp>
      <p:sp>
        <p:nvSpPr>
          <p:cNvPr id="86083" name="Oval 67"/>
          <p:cNvSpPr>
            <a:spLocks noChangeArrowheads="1"/>
          </p:cNvSpPr>
          <p:nvPr/>
        </p:nvSpPr>
        <p:spPr bwMode="auto">
          <a:xfrm>
            <a:off x="3700464" y="5632451"/>
            <a:ext cx="66675" cy="92075"/>
          </a:xfrm>
          <a:prstGeom prst="ellipse">
            <a:avLst/>
          </a:prstGeom>
          <a:solidFill>
            <a:schemeClr val="tx1"/>
          </a:solidFill>
          <a:ln w="12700" cap="sq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tr-TR" altLang="tr-TR" sz="1800"/>
          </a:p>
        </p:txBody>
      </p:sp>
      <p:sp>
        <p:nvSpPr>
          <p:cNvPr id="86084" name="Oval 68"/>
          <p:cNvSpPr>
            <a:spLocks noChangeArrowheads="1"/>
          </p:cNvSpPr>
          <p:nvPr/>
        </p:nvSpPr>
        <p:spPr bwMode="auto">
          <a:xfrm>
            <a:off x="6510339" y="5632451"/>
            <a:ext cx="66675" cy="92075"/>
          </a:xfrm>
          <a:prstGeom prst="ellipse">
            <a:avLst/>
          </a:prstGeom>
          <a:solidFill>
            <a:schemeClr val="tx1"/>
          </a:solidFill>
          <a:ln w="12700" cap="sq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tr-TR" altLang="tr-TR" sz="1800"/>
          </a:p>
        </p:txBody>
      </p:sp>
      <p:sp>
        <p:nvSpPr>
          <p:cNvPr id="86085" name="Oval 69"/>
          <p:cNvSpPr>
            <a:spLocks noChangeArrowheads="1"/>
          </p:cNvSpPr>
          <p:nvPr/>
        </p:nvSpPr>
        <p:spPr bwMode="auto">
          <a:xfrm>
            <a:off x="7446964" y="5632451"/>
            <a:ext cx="66675" cy="92075"/>
          </a:xfrm>
          <a:prstGeom prst="ellipse">
            <a:avLst/>
          </a:prstGeom>
          <a:solidFill>
            <a:schemeClr val="tx1"/>
          </a:solidFill>
          <a:ln w="12700" cap="sq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tr-TR" altLang="tr-TR" sz="1800"/>
          </a:p>
        </p:txBody>
      </p:sp>
      <p:sp>
        <p:nvSpPr>
          <p:cNvPr id="86086" name="Oval 70"/>
          <p:cNvSpPr>
            <a:spLocks noChangeArrowheads="1"/>
          </p:cNvSpPr>
          <p:nvPr/>
        </p:nvSpPr>
        <p:spPr bwMode="auto">
          <a:xfrm>
            <a:off x="8382001" y="5632451"/>
            <a:ext cx="66675" cy="92075"/>
          </a:xfrm>
          <a:prstGeom prst="ellipse">
            <a:avLst/>
          </a:prstGeom>
          <a:solidFill>
            <a:schemeClr val="tx1"/>
          </a:solidFill>
          <a:ln w="12700" cap="sq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tr-TR" altLang="tr-TR" sz="1800"/>
          </a:p>
        </p:txBody>
      </p:sp>
    </p:spTree>
    <p:extLst>
      <p:ext uri="{BB962C8B-B14F-4D97-AF65-F5344CB8AC3E}">
        <p14:creationId xmlns:p14="http://schemas.microsoft.com/office/powerpoint/2010/main" val="13623321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2"/>
          <p:cNvSpPr>
            <a:spLocks noGrp="1" noChangeArrowheads="1"/>
          </p:cNvSpPr>
          <p:nvPr>
            <p:ph type="title"/>
          </p:nvPr>
        </p:nvSpPr>
        <p:spPr>
          <a:xfrm>
            <a:off x="2208213" y="188913"/>
            <a:ext cx="7772400" cy="925512"/>
          </a:xfrm>
          <a:solidFill>
            <a:schemeClr val="accent1"/>
          </a:solidFill>
        </p:spPr>
        <p:txBody>
          <a:bodyPr/>
          <a:lstStyle/>
          <a:p>
            <a:pPr eaLnBrk="1" hangingPunct="1"/>
            <a:r>
              <a:rPr lang="tr-TR" altLang="tr-TR" sz="4000" b="1">
                <a:solidFill>
                  <a:srgbClr val="006600"/>
                </a:solidFill>
              </a:rPr>
              <a:t>Arazinin Tesviye Edilmesi</a:t>
            </a:r>
          </a:p>
        </p:txBody>
      </p:sp>
      <p:grpSp>
        <p:nvGrpSpPr>
          <p:cNvPr id="87043" name="Group 274"/>
          <p:cNvGrpSpPr>
            <a:grpSpLocks/>
          </p:cNvGrpSpPr>
          <p:nvPr/>
        </p:nvGrpSpPr>
        <p:grpSpPr bwMode="auto">
          <a:xfrm>
            <a:off x="3505201" y="1341438"/>
            <a:ext cx="5254625" cy="5040312"/>
            <a:chOff x="976" y="845"/>
            <a:chExt cx="3310" cy="3175"/>
          </a:xfrm>
        </p:grpSpPr>
        <p:sp>
          <p:nvSpPr>
            <p:cNvPr id="87044" name="Text Box 3"/>
            <p:cNvSpPr txBox="1">
              <a:spLocks noChangeArrowheads="1"/>
            </p:cNvSpPr>
            <p:nvPr/>
          </p:nvSpPr>
          <p:spPr bwMode="auto">
            <a:xfrm>
              <a:off x="2547" y="1820"/>
              <a:ext cx="11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tr-TR" altLang="tr-TR" sz="2400">
                <a:latin typeface="Times New Roman" panose="02020603050405020304" pitchFamily="18" charset="0"/>
              </a:endParaRPr>
            </a:p>
          </p:txBody>
        </p:sp>
        <p:sp>
          <p:nvSpPr>
            <p:cNvPr id="87045" name="Line 19"/>
            <p:cNvSpPr>
              <a:spLocks noChangeShapeType="1"/>
            </p:cNvSpPr>
            <p:nvPr/>
          </p:nvSpPr>
          <p:spPr bwMode="auto">
            <a:xfrm>
              <a:off x="1927" y="866"/>
              <a:ext cx="256" cy="0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87046" name="Line 20"/>
            <p:cNvSpPr>
              <a:spLocks noChangeShapeType="1"/>
            </p:cNvSpPr>
            <p:nvPr/>
          </p:nvSpPr>
          <p:spPr bwMode="auto">
            <a:xfrm>
              <a:off x="1927" y="1434"/>
              <a:ext cx="256" cy="0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87047" name="Line 21"/>
            <p:cNvSpPr>
              <a:spLocks noChangeShapeType="1"/>
            </p:cNvSpPr>
            <p:nvPr/>
          </p:nvSpPr>
          <p:spPr bwMode="auto">
            <a:xfrm>
              <a:off x="3833" y="2024"/>
              <a:ext cx="256" cy="0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87048" name="Line 22"/>
            <p:cNvSpPr>
              <a:spLocks noChangeShapeType="1"/>
            </p:cNvSpPr>
            <p:nvPr/>
          </p:nvSpPr>
          <p:spPr bwMode="auto">
            <a:xfrm>
              <a:off x="2064" y="868"/>
              <a:ext cx="0" cy="578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87049" name="Line 23"/>
            <p:cNvSpPr>
              <a:spLocks noChangeShapeType="1"/>
            </p:cNvSpPr>
            <p:nvPr/>
          </p:nvSpPr>
          <p:spPr bwMode="auto">
            <a:xfrm>
              <a:off x="3969" y="2024"/>
              <a:ext cx="0" cy="557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87050" name="Text Box 24"/>
            <p:cNvSpPr txBox="1">
              <a:spLocks noChangeArrowheads="1"/>
            </p:cNvSpPr>
            <p:nvPr/>
          </p:nvSpPr>
          <p:spPr bwMode="auto">
            <a:xfrm>
              <a:off x="2109" y="1040"/>
              <a:ext cx="265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tr-TR" altLang="tr-TR" sz="2400">
                  <a:latin typeface="Times New Roman" panose="02020603050405020304" pitchFamily="18" charset="0"/>
                </a:rPr>
                <a:t>K</a:t>
              </a:r>
            </a:p>
          </p:txBody>
        </p:sp>
        <p:sp>
          <p:nvSpPr>
            <p:cNvPr id="87051" name="Text Box 25"/>
            <p:cNvSpPr txBox="1">
              <a:spLocks noChangeArrowheads="1"/>
            </p:cNvSpPr>
            <p:nvPr/>
          </p:nvSpPr>
          <p:spPr bwMode="auto">
            <a:xfrm>
              <a:off x="3986" y="2160"/>
              <a:ext cx="255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tr-TR" altLang="tr-TR" sz="2400">
                  <a:latin typeface="Times New Roman" panose="02020603050405020304" pitchFamily="18" charset="0"/>
                </a:rPr>
                <a:t>D</a:t>
              </a:r>
            </a:p>
          </p:txBody>
        </p:sp>
        <p:sp>
          <p:nvSpPr>
            <p:cNvPr id="87052" name="Rectangle 146"/>
            <p:cNvSpPr>
              <a:spLocks noChangeArrowheads="1"/>
            </p:cNvSpPr>
            <p:nvPr/>
          </p:nvSpPr>
          <p:spPr bwMode="auto">
            <a:xfrm>
              <a:off x="999" y="2568"/>
              <a:ext cx="1361" cy="1452"/>
            </a:xfrm>
            <a:prstGeom prst="rect">
              <a:avLst/>
            </a:prstGeom>
            <a:solidFill>
              <a:srgbClr val="FFCC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tr-TR" altLang="tr-TR" sz="1800"/>
            </a:p>
          </p:txBody>
        </p:sp>
        <p:grpSp>
          <p:nvGrpSpPr>
            <p:cNvPr id="87053" name="Group 148"/>
            <p:cNvGrpSpPr>
              <a:grpSpLocks/>
            </p:cNvGrpSpPr>
            <p:nvPr/>
          </p:nvGrpSpPr>
          <p:grpSpPr bwMode="auto">
            <a:xfrm>
              <a:off x="976" y="2557"/>
              <a:ext cx="1405" cy="57"/>
              <a:chOff x="1157" y="2829"/>
              <a:chExt cx="1405" cy="57"/>
            </a:xfrm>
          </p:grpSpPr>
          <p:sp>
            <p:nvSpPr>
              <p:cNvPr id="87130" name="Line 149"/>
              <p:cNvSpPr>
                <a:spLocks noChangeShapeType="1"/>
              </p:cNvSpPr>
              <p:nvPr/>
            </p:nvSpPr>
            <p:spPr bwMode="auto">
              <a:xfrm>
                <a:off x="1984" y="2829"/>
                <a:ext cx="512" cy="0"/>
              </a:xfrm>
              <a:prstGeom prst="line">
                <a:avLst/>
              </a:prstGeom>
              <a:noFill/>
              <a:ln w="12700" cap="sq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87131" name="Line 150"/>
              <p:cNvSpPr>
                <a:spLocks noChangeShapeType="1"/>
              </p:cNvSpPr>
              <p:nvPr/>
            </p:nvSpPr>
            <p:spPr bwMode="auto">
              <a:xfrm flipH="1">
                <a:off x="1216" y="2840"/>
                <a:ext cx="512" cy="0"/>
              </a:xfrm>
              <a:prstGeom prst="line">
                <a:avLst/>
              </a:prstGeom>
              <a:noFill/>
              <a:ln w="12700" cap="sq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tr-TR"/>
              </a:p>
            </p:txBody>
          </p:sp>
          <p:grpSp>
            <p:nvGrpSpPr>
              <p:cNvPr id="87132" name="Group 151"/>
              <p:cNvGrpSpPr>
                <a:grpSpLocks/>
              </p:cNvGrpSpPr>
              <p:nvPr/>
            </p:nvGrpSpPr>
            <p:grpSpPr bwMode="auto">
              <a:xfrm>
                <a:off x="1157" y="2840"/>
                <a:ext cx="272" cy="46"/>
                <a:chOff x="3606" y="3748"/>
                <a:chExt cx="272" cy="46"/>
              </a:xfrm>
            </p:grpSpPr>
            <p:grpSp>
              <p:nvGrpSpPr>
                <p:cNvPr id="87169" name="Group 152"/>
                <p:cNvGrpSpPr>
                  <a:grpSpLocks/>
                </p:cNvGrpSpPr>
                <p:nvPr/>
              </p:nvGrpSpPr>
              <p:grpSpPr bwMode="auto">
                <a:xfrm>
                  <a:off x="3606" y="3748"/>
                  <a:ext cx="135" cy="45"/>
                  <a:chOff x="3606" y="3748"/>
                  <a:chExt cx="135" cy="45"/>
                </a:xfrm>
              </p:grpSpPr>
              <p:sp>
                <p:nvSpPr>
                  <p:cNvPr id="87174" name="Line 153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3606" y="3748"/>
                    <a:ext cx="45" cy="45"/>
                  </a:xfrm>
                  <a:prstGeom prst="line">
                    <a:avLst/>
                  </a:prstGeom>
                  <a:noFill/>
                  <a:ln w="12700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/>
                  <a:lstStyle/>
                  <a:p>
                    <a:endParaRPr lang="tr-TR"/>
                  </a:p>
                </p:txBody>
              </p:sp>
              <p:sp>
                <p:nvSpPr>
                  <p:cNvPr id="87175" name="Line 154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3651" y="3748"/>
                    <a:ext cx="45" cy="45"/>
                  </a:xfrm>
                  <a:prstGeom prst="line">
                    <a:avLst/>
                  </a:prstGeom>
                  <a:noFill/>
                  <a:ln w="12700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/>
                  <a:lstStyle/>
                  <a:p>
                    <a:endParaRPr lang="tr-TR"/>
                  </a:p>
                </p:txBody>
              </p:sp>
              <p:sp>
                <p:nvSpPr>
                  <p:cNvPr id="87176" name="Line 155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3696" y="3748"/>
                    <a:ext cx="45" cy="45"/>
                  </a:xfrm>
                  <a:prstGeom prst="line">
                    <a:avLst/>
                  </a:prstGeom>
                  <a:noFill/>
                  <a:ln w="12700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/>
                  <a:lstStyle/>
                  <a:p>
                    <a:endParaRPr lang="tr-TR"/>
                  </a:p>
                </p:txBody>
              </p:sp>
            </p:grpSp>
            <p:grpSp>
              <p:nvGrpSpPr>
                <p:cNvPr id="87170" name="Group 156"/>
                <p:cNvGrpSpPr>
                  <a:grpSpLocks/>
                </p:cNvGrpSpPr>
                <p:nvPr/>
              </p:nvGrpSpPr>
              <p:grpSpPr bwMode="auto">
                <a:xfrm>
                  <a:off x="3742" y="3748"/>
                  <a:ext cx="136" cy="46"/>
                  <a:chOff x="4150" y="3838"/>
                  <a:chExt cx="136" cy="46"/>
                </a:xfrm>
              </p:grpSpPr>
              <p:sp>
                <p:nvSpPr>
                  <p:cNvPr id="87171" name="Line 157"/>
                  <p:cNvSpPr>
                    <a:spLocks noChangeShapeType="1"/>
                  </p:cNvSpPr>
                  <p:nvPr/>
                </p:nvSpPr>
                <p:spPr bwMode="auto">
                  <a:xfrm>
                    <a:off x="4150" y="3838"/>
                    <a:ext cx="45" cy="46"/>
                  </a:xfrm>
                  <a:prstGeom prst="line">
                    <a:avLst/>
                  </a:prstGeom>
                  <a:noFill/>
                  <a:ln w="12700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/>
                  <a:lstStyle/>
                  <a:p>
                    <a:endParaRPr lang="tr-TR"/>
                  </a:p>
                </p:txBody>
              </p:sp>
              <p:sp>
                <p:nvSpPr>
                  <p:cNvPr id="87172" name="Line 158"/>
                  <p:cNvSpPr>
                    <a:spLocks noChangeShapeType="1"/>
                  </p:cNvSpPr>
                  <p:nvPr/>
                </p:nvSpPr>
                <p:spPr bwMode="auto">
                  <a:xfrm>
                    <a:off x="4195" y="3838"/>
                    <a:ext cx="45" cy="46"/>
                  </a:xfrm>
                  <a:prstGeom prst="line">
                    <a:avLst/>
                  </a:prstGeom>
                  <a:noFill/>
                  <a:ln w="12700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/>
                  <a:lstStyle/>
                  <a:p>
                    <a:endParaRPr lang="tr-TR"/>
                  </a:p>
                </p:txBody>
              </p:sp>
              <p:sp>
                <p:nvSpPr>
                  <p:cNvPr id="87173" name="Line 159"/>
                  <p:cNvSpPr>
                    <a:spLocks noChangeShapeType="1"/>
                  </p:cNvSpPr>
                  <p:nvPr/>
                </p:nvSpPr>
                <p:spPr bwMode="auto">
                  <a:xfrm>
                    <a:off x="4241" y="3838"/>
                    <a:ext cx="45" cy="46"/>
                  </a:xfrm>
                  <a:prstGeom prst="line">
                    <a:avLst/>
                  </a:prstGeom>
                  <a:noFill/>
                  <a:ln w="12700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/>
                  <a:lstStyle/>
                  <a:p>
                    <a:endParaRPr lang="tr-TR"/>
                  </a:p>
                </p:txBody>
              </p:sp>
            </p:grpSp>
          </p:grpSp>
          <p:grpSp>
            <p:nvGrpSpPr>
              <p:cNvPr id="87133" name="Group 160"/>
              <p:cNvGrpSpPr>
                <a:grpSpLocks/>
              </p:cNvGrpSpPr>
              <p:nvPr/>
            </p:nvGrpSpPr>
            <p:grpSpPr bwMode="auto">
              <a:xfrm>
                <a:off x="1429" y="2840"/>
                <a:ext cx="272" cy="46"/>
                <a:chOff x="3606" y="3748"/>
                <a:chExt cx="272" cy="46"/>
              </a:xfrm>
            </p:grpSpPr>
            <p:grpSp>
              <p:nvGrpSpPr>
                <p:cNvPr id="87161" name="Group 161"/>
                <p:cNvGrpSpPr>
                  <a:grpSpLocks/>
                </p:cNvGrpSpPr>
                <p:nvPr/>
              </p:nvGrpSpPr>
              <p:grpSpPr bwMode="auto">
                <a:xfrm>
                  <a:off x="3606" y="3748"/>
                  <a:ext cx="135" cy="45"/>
                  <a:chOff x="3606" y="3748"/>
                  <a:chExt cx="135" cy="45"/>
                </a:xfrm>
              </p:grpSpPr>
              <p:sp>
                <p:nvSpPr>
                  <p:cNvPr id="87166" name="Line 162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3606" y="3748"/>
                    <a:ext cx="45" cy="45"/>
                  </a:xfrm>
                  <a:prstGeom prst="line">
                    <a:avLst/>
                  </a:prstGeom>
                  <a:noFill/>
                  <a:ln w="12700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/>
                  <a:lstStyle/>
                  <a:p>
                    <a:endParaRPr lang="tr-TR"/>
                  </a:p>
                </p:txBody>
              </p:sp>
              <p:sp>
                <p:nvSpPr>
                  <p:cNvPr id="87167" name="Line 163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3651" y="3748"/>
                    <a:ext cx="45" cy="45"/>
                  </a:xfrm>
                  <a:prstGeom prst="line">
                    <a:avLst/>
                  </a:prstGeom>
                  <a:noFill/>
                  <a:ln w="12700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/>
                  <a:lstStyle/>
                  <a:p>
                    <a:endParaRPr lang="tr-TR"/>
                  </a:p>
                </p:txBody>
              </p:sp>
              <p:sp>
                <p:nvSpPr>
                  <p:cNvPr id="87168" name="Line 164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3696" y="3748"/>
                    <a:ext cx="45" cy="45"/>
                  </a:xfrm>
                  <a:prstGeom prst="line">
                    <a:avLst/>
                  </a:prstGeom>
                  <a:noFill/>
                  <a:ln w="12700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/>
                  <a:lstStyle/>
                  <a:p>
                    <a:endParaRPr lang="tr-TR"/>
                  </a:p>
                </p:txBody>
              </p:sp>
            </p:grpSp>
            <p:grpSp>
              <p:nvGrpSpPr>
                <p:cNvPr id="87162" name="Group 165"/>
                <p:cNvGrpSpPr>
                  <a:grpSpLocks/>
                </p:cNvGrpSpPr>
                <p:nvPr/>
              </p:nvGrpSpPr>
              <p:grpSpPr bwMode="auto">
                <a:xfrm>
                  <a:off x="3742" y="3748"/>
                  <a:ext cx="136" cy="46"/>
                  <a:chOff x="4150" y="3838"/>
                  <a:chExt cx="136" cy="46"/>
                </a:xfrm>
              </p:grpSpPr>
              <p:sp>
                <p:nvSpPr>
                  <p:cNvPr id="87163" name="Line 166"/>
                  <p:cNvSpPr>
                    <a:spLocks noChangeShapeType="1"/>
                  </p:cNvSpPr>
                  <p:nvPr/>
                </p:nvSpPr>
                <p:spPr bwMode="auto">
                  <a:xfrm>
                    <a:off x="4150" y="3838"/>
                    <a:ext cx="45" cy="46"/>
                  </a:xfrm>
                  <a:prstGeom prst="line">
                    <a:avLst/>
                  </a:prstGeom>
                  <a:noFill/>
                  <a:ln w="12700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/>
                  <a:lstStyle/>
                  <a:p>
                    <a:endParaRPr lang="tr-TR"/>
                  </a:p>
                </p:txBody>
              </p:sp>
              <p:sp>
                <p:nvSpPr>
                  <p:cNvPr id="87164" name="Line 167"/>
                  <p:cNvSpPr>
                    <a:spLocks noChangeShapeType="1"/>
                  </p:cNvSpPr>
                  <p:nvPr/>
                </p:nvSpPr>
                <p:spPr bwMode="auto">
                  <a:xfrm>
                    <a:off x="4195" y="3838"/>
                    <a:ext cx="45" cy="46"/>
                  </a:xfrm>
                  <a:prstGeom prst="line">
                    <a:avLst/>
                  </a:prstGeom>
                  <a:noFill/>
                  <a:ln w="12700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/>
                  <a:lstStyle/>
                  <a:p>
                    <a:endParaRPr lang="tr-TR"/>
                  </a:p>
                </p:txBody>
              </p:sp>
              <p:sp>
                <p:nvSpPr>
                  <p:cNvPr id="87165" name="Line 168"/>
                  <p:cNvSpPr>
                    <a:spLocks noChangeShapeType="1"/>
                  </p:cNvSpPr>
                  <p:nvPr/>
                </p:nvSpPr>
                <p:spPr bwMode="auto">
                  <a:xfrm>
                    <a:off x="4241" y="3838"/>
                    <a:ext cx="45" cy="46"/>
                  </a:xfrm>
                  <a:prstGeom prst="line">
                    <a:avLst/>
                  </a:prstGeom>
                  <a:noFill/>
                  <a:ln w="12700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/>
                  <a:lstStyle/>
                  <a:p>
                    <a:endParaRPr lang="tr-TR"/>
                  </a:p>
                </p:txBody>
              </p:sp>
            </p:grpSp>
          </p:grpSp>
          <p:grpSp>
            <p:nvGrpSpPr>
              <p:cNvPr id="87134" name="Group 169"/>
              <p:cNvGrpSpPr>
                <a:grpSpLocks/>
              </p:cNvGrpSpPr>
              <p:nvPr/>
            </p:nvGrpSpPr>
            <p:grpSpPr bwMode="auto">
              <a:xfrm>
                <a:off x="2018" y="2840"/>
                <a:ext cx="272" cy="46"/>
                <a:chOff x="3606" y="3748"/>
                <a:chExt cx="272" cy="46"/>
              </a:xfrm>
            </p:grpSpPr>
            <p:grpSp>
              <p:nvGrpSpPr>
                <p:cNvPr id="87153" name="Group 170"/>
                <p:cNvGrpSpPr>
                  <a:grpSpLocks/>
                </p:cNvGrpSpPr>
                <p:nvPr/>
              </p:nvGrpSpPr>
              <p:grpSpPr bwMode="auto">
                <a:xfrm>
                  <a:off x="3606" y="3748"/>
                  <a:ext cx="135" cy="45"/>
                  <a:chOff x="3606" y="3748"/>
                  <a:chExt cx="135" cy="45"/>
                </a:xfrm>
              </p:grpSpPr>
              <p:sp>
                <p:nvSpPr>
                  <p:cNvPr id="87158" name="Line 171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3606" y="3748"/>
                    <a:ext cx="45" cy="45"/>
                  </a:xfrm>
                  <a:prstGeom prst="line">
                    <a:avLst/>
                  </a:prstGeom>
                  <a:noFill/>
                  <a:ln w="12700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/>
                  <a:lstStyle/>
                  <a:p>
                    <a:endParaRPr lang="tr-TR"/>
                  </a:p>
                </p:txBody>
              </p:sp>
              <p:sp>
                <p:nvSpPr>
                  <p:cNvPr id="87159" name="Line 172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3651" y="3748"/>
                    <a:ext cx="45" cy="45"/>
                  </a:xfrm>
                  <a:prstGeom prst="line">
                    <a:avLst/>
                  </a:prstGeom>
                  <a:noFill/>
                  <a:ln w="12700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/>
                  <a:lstStyle/>
                  <a:p>
                    <a:endParaRPr lang="tr-TR"/>
                  </a:p>
                </p:txBody>
              </p:sp>
              <p:sp>
                <p:nvSpPr>
                  <p:cNvPr id="87160" name="Line 173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3696" y="3748"/>
                    <a:ext cx="45" cy="45"/>
                  </a:xfrm>
                  <a:prstGeom prst="line">
                    <a:avLst/>
                  </a:prstGeom>
                  <a:noFill/>
                  <a:ln w="12700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/>
                  <a:lstStyle/>
                  <a:p>
                    <a:endParaRPr lang="tr-TR"/>
                  </a:p>
                </p:txBody>
              </p:sp>
            </p:grpSp>
            <p:grpSp>
              <p:nvGrpSpPr>
                <p:cNvPr id="87154" name="Group 174"/>
                <p:cNvGrpSpPr>
                  <a:grpSpLocks/>
                </p:cNvGrpSpPr>
                <p:nvPr/>
              </p:nvGrpSpPr>
              <p:grpSpPr bwMode="auto">
                <a:xfrm>
                  <a:off x="3742" y="3748"/>
                  <a:ext cx="136" cy="46"/>
                  <a:chOff x="4150" y="3838"/>
                  <a:chExt cx="136" cy="46"/>
                </a:xfrm>
              </p:grpSpPr>
              <p:sp>
                <p:nvSpPr>
                  <p:cNvPr id="87155" name="Line 175"/>
                  <p:cNvSpPr>
                    <a:spLocks noChangeShapeType="1"/>
                  </p:cNvSpPr>
                  <p:nvPr/>
                </p:nvSpPr>
                <p:spPr bwMode="auto">
                  <a:xfrm>
                    <a:off x="4150" y="3838"/>
                    <a:ext cx="45" cy="46"/>
                  </a:xfrm>
                  <a:prstGeom prst="line">
                    <a:avLst/>
                  </a:prstGeom>
                  <a:noFill/>
                  <a:ln w="12700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/>
                  <a:lstStyle/>
                  <a:p>
                    <a:endParaRPr lang="tr-TR"/>
                  </a:p>
                </p:txBody>
              </p:sp>
              <p:sp>
                <p:nvSpPr>
                  <p:cNvPr id="87156" name="Line 176"/>
                  <p:cNvSpPr>
                    <a:spLocks noChangeShapeType="1"/>
                  </p:cNvSpPr>
                  <p:nvPr/>
                </p:nvSpPr>
                <p:spPr bwMode="auto">
                  <a:xfrm>
                    <a:off x="4195" y="3838"/>
                    <a:ext cx="45" cy="46"/>
                  </a:xfrm>
                  <a:prstGeom prst="line">
                    <a:avLst/>
                  </a:prstGeom>
                  <a:noFill/>
                  <a:ln w="12700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/>
                  <a:lstStyle/>
                  <a:p>
                    <a:endParaRPr lang="tr-TR"/>
                  </a:p>
                </p:txBody>
              </p:sp>
              <p:sp>
                <p:nvSpPr>
                  <p:cNvPr id="87157" name="Line 177"/>
                  <p:cNvSpPr>
                    <a:spLocks noChangeShapeType="1"/>
                  </p:cNvSpPr>
                  <p:nvPr/>
                </p:nvSpPr>
                <p:spPr bwMode="auto">
                  <a:xfrm>
                    <a:off x="4241" y="3838"/>
                    <a:ext cx="45" cy="46"/>
                  </a:xfrm>
                  <a:prstGeom prst="line">
                    <a:avLst/>
                  </a:prstGeom>
                  <a:noFill/>
                  <a:ln w="12700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/>
                  <a:lstStyle/>
                  <a:p>
                    <a:endParaRPr lang="tr-TR"/>
                  </a:p>
                </p:txBody>
              </p:sp>
            </p:grpSp>
          </p:grpSp>
          <p:grpSp>
            <p:nvGrpSpPr>
              <p:cNvPr id="87135" name="Group 178"/>
              <p:cNvGrpSpPr>
                <a:grpSpLocks/>
              </p:cNvGrpSpPr>
              <p:nvPr/>
            </p:nvGrpSpPr>
            <p:grpSpPr bwMode="auto">
              <a:xfrm>
                <a:off x="2290" y="2840"/>
                <a:ext cx="272" cy="46"/>
                <a:chOff x="3606" y="3748"/>
                <a:chExt cx="272" cy="46"/>
              </a:xfrm>
            </p:grpSpPr>
            <p:grpSp>
              <p:nvGrpSpPr>
                <p:cNvPr id="87145" name="Group 179"/>
                <p:cNvGrpSpPr>
                  <a:grpSpLocks/>
                </p:cNvGrpSpPr>
                <p:nvPr/>
              </p:nvGrpSpPr>
              <p:grpSpPr bwMode="auto">
                <a:xfrm>
                  <a:off x="3606" y="3748"/>
                  <a:ext cx="135" cy="45"/>
                  <a:chOff x="3606" y="3748"/>
                  <a:chExt cx="135" cy="45"/>
                </a:xfrm>
              </p:grpSpPr>
              <p:sp>
                <p:nvSpPr>
                  <p:cNvPr id="87150" name="Line 180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3606" y="3748"/>
                    <a:ext cx="45" cy="45"/>
                  </a:xfrm>
                  <a:prstGeom prst="line">
                    <a:avLst/>
                  </a:prstGeom>
                  <a:noFill/>
                  <a:ln w="12700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/>
                  <a:lstStyle/>
                  <a:p>
                    <a:endParaRPr lang="tr-TR"/>
                  </a:p>
                </p:txBody>
              </p:sp>
              <p:sp>
                <p:nvSpPr>
                  <p:cNvPr id="87151" name="Line 181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3651" y="3748"/>
                    <a:ext cx="45" cy="45"/>
                  </a:xfrm>
                  <a:prstGeom prst="line">
                    <a:avLst/>
                  </a:prstGeom>
                  <a:noFill/>
                  <a:ln w="12700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/>
                  <a:lstStyle/>
                  <a:p>
                    <a:endParaRPr lang="tr-TR"/>
                  </a:p>
                </p:txBody>
              </p:sp>
              <p:sp>
                <p:nvSpPr>
                  <p:cNvPr id="87152" name="Line 182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3696" y="3748"/>
                    <a:ext cx="45" cy="45"/>
                  </a:xfrm>
                  <a:prstGeom prst="line">
                    <a:avLst/>
                  </a:prstGeom>
                  <a:noFill/>
                  <a:ln w="12700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/>
                  <a:lstStyle/>
                  <a:p>
                    <a:endParaRPr lang="tr-TR"/>
                  </a:p>
                </p:txBody>
              </p:sp>
            </p:grpSp>
            <p:grpSp>
              <p:nvGrpSpPr>
                <p:cNvPr id="87146" name="Group 183"/>
                <p:cNvGrpSpPr>
                  <a:grpSpLocks/>
                </p:cNvGrpSpPr>
                <p:nvPr/>
              </p:nvGrpSpPr>
              <p:grpSpPr bwMode="auto">
                <a:xfrm>
                  <a:off x="3742" y="3748"/>
                  <a:ext cx="136" cy="46"/>
                  <a:chOff x="4150" y="3838"/>
                  <a:chExt cx="136" cy="46"/>
                </a:xfrm>
              </p:grpSpPr>
              <p:sp>
                <p:nvSpPr>
                  <p:cNvPr id="87147" name="Line 184"/>
                  <p:cNvSpPr>
                    <a:spLocks noChangeShapeType="1"/>
                  </p:cNvSpPr>
                  <p:nvPr/>
                </p:nvSpPr>
                <p:spPr bwMode="auto">
                  <a:xfrm>
                    <a:off x="4150" y="3838"/>
                    <a:ext cx="45" cy="46"/>
                  </a:xfrm>
                  <a:prstGeom prst="line">
                    <a:avLst/>
                  </a:prstGeom>
                  <a:noFill/>
                  <a:ln w="12700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/>
                  <a:lstStyle/>
                  <a:p>
                    <a:endParaRPr lang="tr-TR"/>
                  </a:p>
                </p:txBody>
              </p:sp>
              <p:sp>
                <p:nvSpPr>
                  <p:cNvPr id="87148" name="Line 185"/>
                  <p:cNvSpPr>
                    <a:spLocks noChangeShapeType="1"/>
                  </p:cNvSpPr>
                  <p:nvPr/>
                </p:nvSpPr>
                <p:spPr bwMode="auto">
                  <a:xfrm>
                    <a:off x="4195" y="3838"/>
                    <a:ext cx="45" cy="46"/>
                  </a:xfrm>
                  <a:prstGeom prst="line">
                    <a:avLst/>
                  </a:prstGeom>
                  <a:noFill/>
                  <a:ln w="12700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/>
                  <a:lstStyle/>
                  <a:p>
                    <a:endParaRPr lang="tr-TR"/>
                  </a:p>
                </p:txBody>
              </p:sp>
              <p:sp>
                <p:nvSpPr>
                  <p:cNvPr id="87149" name="Line 186"/>
                  <p:cNvSpPr>
                    <a:spLocks noChangeShapeType="1"/>
                  </p:cNvSpPr>
                  <p:nvPr/>
                </p:nvSpPr>
                <p:spPr bwMode="auto">
                  <a:xfrm>
                    <a:off x="4241" y="3838"/>
                    <a:ext cx="45" cy="46"/>
                  </a:xfrm>
                  <a:prstGeom prst="line">
                    <a:avLst/>
                  </a:prstGeom>
                  <a:noFill/>
                  <a:ln w="12700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/>
                  <a:lstStyle/>
                  <a:p>
                    <a:endParaRPr lang="tr-TR"/>
                  </a:p>
                </p:txBody>
              </p:sp>
            </p:grpSp>
          </p:grpSp>
          <p:grpSp>
            <p:nvGrpSpPr>
              <p:cNvPr id="87136" name="Group 187"/>
              <p:cNvGrpSpPr>
                <a:grpSpLocks/>
              </p:cNvGrpSpPr>
              <p:nvPr/>
            </p:nvGrpSpPr>
            <p:grpSpPr bwMode="auto">
              <a:xfrm>
                <a:off x="1770" y="2840"/>
                <a:ext cx="272" cy="46"/>
                <a:chOff x="3606" y="3748"/>
                <a:chExt cx="272" cy="46"/>
              </a:xfrm>
            </p:grpSpPr>
            <p:grpSp>
              <p:nvGrpSpPr>
                <p:cNvPr id="87137" name="Group 188"/>
                <p:cNvGrpSpPr>
                  <a:grpSpLocks/>
                </p:cNvGrpSpPr>
                <p:nvPr/>
              </p:nvGrpSpPr>
              <p:grpSpPr bwMode="auto">
                <a:xfrm>
                  <a:off x="3606" y="3748"/>
                  <a:ext cx="135" cy="45"/>
                  <a:chOff x="3606" y="3748"/>
                  <a:chExt cx="135" cy="45"/>
                </a:xfrm>
              </p:grpSpPr>
              <p:sp>
                <p:nvSpPr>
                  <p:cNvPr id="87142" name="Line 189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3606" y="3748"/>
                    <a:ext cx="45" cy="45"/>
                  </a:xfrm>
                  <a:prstGeom prst="line">
                    <a:avLst/>
                  </a:prstGeom>
                  <a:noFill/>
                  <a:ln w="12700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/>
                  <a:lstStyle/>
                  <a:p>
                    <a:endParaRPr lang="tr-TR"/>
                  </a:p>
                </p:txBody>
              </p:sp>
              <p:sp>
                <p:nvSpPr>
                  <p:cNvPr id="87143" name="Line 190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3651" y="3748"/>
                    <a:ext cx="45" cy="45"/>
                  </a:xfrm>
                  <a:prstGeom prst="line">
                    <a:avLst/>
                  </a:prstGeom>
                  <a:noFill/>
                  <a:ln w="12700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/>
                  <a:lstStyle/>
                  <a:p>
                    <a:endParaRPr lang="tr-TR"/>
                  </a:p>
                </p:txBody>
              </p:sp>
              <p:sp>
                <p:nvSpPr>
                  <p:cNvPr id="87144" name="Line 191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3696" y="3748"/>
                    <a:ext cx="45" cy="45"/>
                  </a:xfrm>
                  <a:prstGeom prst="line">
                    <a:avLst/>
                  </a:prstGeom>
                  <a:noFill/>
                  <a:ln w="12700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/>
                  <a:lstStyle/>
                  <a:p>
                    <a:endParaRPr lang="tr-TR"/>
                  </a:p>
                </p:txBody>
              </p:sp>
            </p:grpSp>
            <p:grpSp>
              <p:nvGrpSpPr>
                <p:cNvPr id="87138" name="Group 192"/>
                <p:cNvGrpSpPr>
                  <a:grpSpLocks/>
                </p:cNvGrpSpPr>
                <p:nvPr/>
              </p:nvGrpSpPr>
              <p:grpSpPr bwMode="auto">
                <a:xfrm>
                  <a:off x="3742" y="3748"/>
                  <a:ext cx="136" cy="46"/>
                  <a:chOff x="4150" y="3838"/>
                  <a:chExt cx="136" cy="46"/>
                </a:xfrm>
              </p:grpSpPr>
              <p:sp>
                <p:nvSpPr>
                  <p:cNvPr id="87139" name="Line 193"/>
                  <p:cNvSpPr>
                    <a:spLocks noChangeShapeType="1"/>
                  </p:cNvSpPr>
                  <p:nvPr/>
                </p:nvSpPr>
                <p:spPr bwMode="auto">
                  <a:xfrm>
                    <a:off x="4150" y="3838"/>
                    <a:ext cx="45" cy="46"/>
                  </a:xfrm>
                  <a:prstGeom prst="line">
                    <a:avLst/>
                  </a:prstGeom>
                  <a:noFill/>
                  <a:ln w="12700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/>
                  <a:lstStyle/>
                  <a:p>
                    <a:endParaRPr lang="tr-TR"/>
                  </a:p>
                </p:txBody>
              </p:sp>
              <p:sp>
                <p:nvSpPr>
                  <p:cNvPr id="87140" name="Line 194"/>
                  <p:cNvSpPr>
                    <a:spLocks noChangeShapeType="1"/>
                  </p:cNvSpPr>
                  <p:nvPr/>
                </p:nvSpPr>
                <p:spPr bwMode="auto">
                  <a:xfrm>
                    <a:off x="4195" y="3838"/>
                    <a:ext cx="45" cy="46"/>
                  </a:xfrm>
                  <a:prstGeom prst="line">
                    <a:avLst/>
                  </a:prstGeom>
                  <a:noFill/>
                  <a:ln w="12700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/>
                  <a:lstStyle/>
                  <a:p>
                    <a:endParaRPr lang="tr-TR"/>
                  </a:p>
                </p:txBody>
              </p:sp>
              <p:sp>
                <p:nvSpPr>
                  <p:cNvPr id="87141" name="Line 195"/>
                  <p:cNvSpPr>
                    <a:spLocks noChangeShapeType="1"/>
                  </p:cNvSpPr>
                  <p:nvPr/>
                </p:nvSpPr>
                <p:spPr bwMode="auto">
                  <a:xfrm>
                    <a:off x="4241" y="3838"/>
                    <a:ext cx="45" cy="46"/>
                  </a:xfrm>
                  <a:prstGeom prst="line">
                    <a:avLst/>
                  </a:prstGeom>
                  <a:noFill/>
                  <a:ln w="12700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/>
                  <a:lstStyle/>
                  <a:p>
                    <a:endParaRPr lang="tr-TR"/>
                  </a:p>
                </p:txBody>
              </p:sp>
            </p:grpSp>
          </p:grpSp>
        </p:grpSp>
        <p:grpSp>
          <p:nvGrpSpPr>
            <p:cNvPr id="87054" name="Group 273"/>
            <p:cNvGrpSpPr>
              <a:grpSpLocks/>
            </p:cNvGrpSpPr>
            <p:nvPr/>
          </p:nvGrpSpPr>
          <p:grpSpPr bwMode="auto">
            <a:xfrm>
              <a:off x="1519" y="845"/>
              <a:ext cx="272" cy="2478"/>
              <a:chOff x="1519" y="907"/>
              <a:chExt cx="272" cy="2478"/>
            </a:xfrm>
          </p:grpSpPr>
          <p:sp>
            <p:nvSpPr>
              <p:cNvPr id="87122" name="AutoShape 197"/>
              <p:cNvSpPr>
                <a:spLocks noChangeArrowheads="1"/>
              </p:cNvSpPr>
              <p:nvPr/>
            </p:nvSpPr>
            <p:spPr bwMode="auto">
              <a:xfrm rot="10800000">
                <a:off x="1519" y="3142"/>
                <a:ext cx="272" cy="227"/>
              </a:xfrm>
              <a:prstGeom prst="triangle">
                <a:avLst>
                  <a:gd name="adj" fmla="val 50000"/>
                </a:avLst>
              </a:prstGeom>
              <a:solidFill>
                <a:srgbClr val="99663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tr-TR" altLang="tr-TR" sz="1800"/>
              </a:p>
            </p:txBody>
          </p:sp>
          <p:sp>
            <p:nvSpPr>
              <p:cNvPr id="87123" name="Rectangle 198"/>
              <p:cNvSpPr>
                <a:spLocks noChangeArrowheads="1"/>
              </p:cNvSpPr>
              <p:nvPr/>
            </p:nvSpPr>
            <p:spPr bwMode="auto">
              <a:xfrm>
                <a:off x="1531" y="907"/>
                <a:ext cx="258" cy="2268"/>
              </a:xfrm>
              <a:prstGeom prst="rect">
                <a:avLst/>
              </a:prstGeom>
              <a:solidFill>
                <a:srgbClr val="99663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tr-TR" altLang="tr-TR" sz="1800"/>
              </a:p>
            </p:txBody>
          </p:sp>
          <p:sp>
            <p:nvSpPr>
              <p:cNvPr id="87124" name="Line 199"/>
              <p:cNvSpPr>
                <a:spLocks noChangeShapeType="1"/>
              </p:cNvSpPr>
              <p:nvPr/>
            </p:nvSpPr>
            <p:spPr bwMode="auto">
              <a:xfrm>
                <a:off x="1527" y="3154"/>
                <a:ext cx="128" cy="231"/>
              </a:xfrm>
              <a:prstGeom prst="line">
                <a:avLst/>
              </a:prstGeom>
              <a:noFill/>
              <a:ln w="12700" cap="sq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87125" name="Line 200"/>
              <p:cNvSpPr>
                <a:spLocks noChangeShapeType="1"/>
              </p:cNvSpPr>
              <p:nvPr/>
            </p:nvSpPr>
            <p:spPr bwMode="auto">
              <a:xfrm flipH="1">
                <a:off x="1643" y="3154"/>
                <a:ext cx="128" cy="231"/>
              </a:xfrm>
              <a:prstGeom prst="line">
                <a:avLst/>
              </a:prstGeom>
              <a:noFill/>
              <a:ln w="12700" cap="sq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87126" name="Line 201"/>
              <p:cNvSpPr>
                <a:spLocks noChangeShapeType="1"/>
              </p:cNvSpPr>
              <p:nvPr/>
            </p:nvSpPr>
            <p:spPr bwMode="auto">
              <a:xfrm>
                <a:off x="1782" y="907"/>
                <a:ext cx="0" cy="2255"/>
              </a:xfrm>
              <a:prstGeom prst="line">
                <a:avLst/>
              </a:prstGeom>
              <a:noFill/>
              <a:ln w="12700" cap="sq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87127" name="Line 202"/>
              <p:cNvSpPr>
                <a:spLocks noChangeShapeType="1"/>
              </p:cNvSpPr>
              <p:nvPr/>
            </p:nvSpPr>
            <p:spPr bwMode="auto">
              <a:xfrm>
                <a:off x="1531" y="907"/>
                <a:ext cx="0" cy="2255"/>
              </a:xfrm>
              <a:prstGeom prst="line">
                <a:avLst/>
              </a:prstGeom>
              <a:noFill/>
              <a:ln w="12700" cap="sq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87128" name="Line 203"/>
              <p:cNvSpPr>
                <a:spLocks noChangeShapeType="1"/>
              </p:cNvSpPr>
              <p:nvPr/>
            </p:nvSpPr>
            <p:spPr bwMode="auto">
              <a:xfrm flipH="1">
                <a:off x="1531" y="907"/>
                <a:ext cx="227" cy="0"/>
              </a:xfrm>
              <a:prstGeom prst="line">
                <a:avLst/>
              </a:prstGeom>
              <a:noFill/>
              <a:ln w="12700" cap="sq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87129" name="Line 204"/>
              <p:cNvSpPr>
                <a:spLocks noChangeShapeType="1"/>
              </p:cNvSpPr>
              <p:nvPr/>
            </p:nvSpPr>
            <p:spPr bwMode="auto">
              <a:xfrm>
                <a:off x="1523" y="1497"/>
                <a:ext cx="256" cy="0"/>
              </a:xfrm>
              <a:prstGeom prst="line">
                <a:avLst/>
              </a:prstGeom>
              <a:noFill/>
              <a:ln w="76200" cap="sq">
                <a:solidFill>
                  <a:srgbClr val="FF0000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tr-TR"/>
              </a:p>
            </p:txBody>
          </p:sp>
        </p:grpSp>
        <p:sp>
          <p:nvSpPr>
            <p:cNvPr id="87055" name="Rectangle 206"/>
            <p:cNvSpPr>
              <a:spLocks noChangeArrowheads="1"/>
            </p:cNvSpPr>
            <p:nvPr/>
          </p:nvSpPr>
          <p:spPr bwMode="auto">
            <a:xfrm>
              <a:off x="2925" y="2568"/>
              <a:ext cx="1361" cy="1452"/>
            </a:xfrm>
            <a:prstGeom prst="rect">
              <a:avLst/>
            </a:prstGeom>
            <a:solidFill>
              <a:srgbClr val="FFCC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tr-TR" altLang="tr-TR" sz="1800"/>
            </a:p>
          </p:txBody>
        </p:sp>
        <p:grpSp>
          <p:nvGrpSpPr>
            <p:cNvPr id="87056" name="Group 207"/>
            <p:cNvGrpSpPr>
              <a:grpSpLocks/>
            </p:cNvGrpSpPr>
            <p:nvPr/>
          </p:nvGrpSpPr>
          <p:grpSpPr bwMode="auto">
            <a:xfrm>
              <a:off x="2881" y="2557"/>
              <a:ext cx="1405" cy="57"/>
              <a:chOff x="1157" y="2829"/>
              <a:chExt cx="1405" cy="57"/>
            </a:xfrm>
          </p:grpSpPr>
          <p:sp>
            <p:nvSpPr>
              <p:cNvPr id="87075" name="Line 208"/>
              <p:cNvSpPr>
                <a:spLocks noChangeShapeType="1"/>
              </p:cNvSpPr>
              <p:nvPr/>
            </p:nvSpPr>
            <p:spPr bwMode="auto">
              <a:xfrm>
                <a:off x="1984" y="2829"/>
                <a:ext cx="512" cy="0"/>
              </a:xfrm>
              <a:prstGeom prst="line">
                <a:avLst/>
              </a:prstGeom>
              <a:noFill/>
              <a:ln w="12700" cap="sq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87076" name="Line 209"/>
              <p:cNvSpPr>
                <a:spLocks noChangeShapeType="1"/>
              </p:cNvSpPr>
              <p:nvPr/>
            </p:nvSpPr>
            <p:spPr bwMode="auto">
              <a:xfrm flipH="1">
                <a:off x="1216" y="2840"/>
                <a:ext cx="512" cy="0"/>
              </a:xfrm>
              <a:prstGeom prst="line">
                <a:avLst/>
              </a:prstGeom>
              <a:noFill/>
              <a:ln w="12700" cap="sq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tr-TR"/>
              </a:p>
            </p:txBody>
          </p:sp>
          <p:grpSp>
            <p:nvGrpSpPr>
              <p:cNvPr id="87077" name="Group 210"/>
              <p:cNvGrpSpPr>
                <a:grpSpLocks/>
              </p:cNvGrpSpPr>
              <p:nvPr/>
            </p:nvGrpSpPr>
            <p:grpSpPr bwMode="auto">
              <a:xfrm>
                <a:off x="1157" y="2840"/>
                <a:ext cx="272" cy="46"/>
                <a:chOff x="3606" y="3748"/>
                <a:chExt cx="272" cy="46"/>
              </a:xfrm>
            </p:grpSpPr>
            <p:grpSp>
              <p:nvGrpSpPr>
                <p:cNvPr id="87114" name="Group 211"/>
                <p:cNvGrpSpPr>
                  <a:grpSpLocks/>
                </p:cNvGrpSpPr>
                <p:nvPr/>
              </p:nvGrpSpPr>
              <p:grpSpPr bwMode="auto">
                <a:xfrm>
                  <a:off x="3606" y="3748"/>
                  <a:ext cx="135" cy="45"/>
                  <a:chOff x="3606" y="3748"/>
                  <a:chExt cx="135" cy="45"/>
                </a:xfrm>
              </p:grpSpPr>
              <p:sp>
                <p:nvSpPr>
                  <p:cNvPr id="87119" name="Line 212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3606" y="3748"/>
                    <a:ext cx="45" cy="45"/>
                  </a:xfrm>
                  <a:prstGeom prst="line">
                    <a:avLst/>
                  </a:prstGeom>
                  <a:noFill/>
                  <a:ln w="12700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/>
                  <a:lstStyle/>
                  <a:p>
                    <a:endParaRPr lang="tr-TR"/>
                  </a:p>
                </p:txBody>
              </p:sp>
              <p:sp>
                <p:nvSpPr>
                  <p:cNvPr id="87120" name="Line 213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3651" y="3748"/>
                    <a:ext cx="45" cy="45"/>
                  </a:xfrm>
                  <a:prstGeom prst="line">
                    <a:avLst/>
                  </a:prstGeom>
                  <a:noFill/>
                  <a:ln w="12700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/>
                  <a:lstStyle/>
                  <a:p>
                    <a:endParaRPr lang="tr-TR"/>
                  </a:p>
                </p:txBody>
              </p:sp>
              <p:sp>
                <p:nvSpPr>
                  <p:cNvPr id="87121" name="Line 214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3696" y="3748"/>
                    <a:ext cx="45" cy="45"/>
                  </a:xfrm>
                  <a:prstGeom prst="line">
                    <a:avLst/>
                  </a:prstGeom>
                  <a:noFill/>
                  <a:ln w="12700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/>
                  <a:lstStyle/>
                  <a:p>
                    <a:endParaRPr lang="tr-TR"/>
                  </a:p>
                </p:txBody>
              </p:sp>
            </p:grpSp>
            <p:grpSp>
              <p:nvGrpSpPr>
                <p:cNvPr id="87115" name="Group 215"/>
                <p:cNvGrpSpPr>
                  <a:grpSpLocks/>
                </p:cNvGrpSpPr>
                <p:nvPr/>
              </p:nvGrpSpPr>
              <p:grpSpPr bwMode="auto">
                <a:xfrm>
                  <a:off x="3742" y="3748"/>
                  <a:ext cx="136" cy="46"/>
                  <a:chOff x="4150" y="3838"/>
                  <a:chExt cx="136" cy="46"/>
                </a:xfrm>
              </p:grpSpPr>
              <p:sp>
                <p:nvSpPr>
                  <p:cNvPr id="87116" name="Line 216"/>
                  <p:cNvSpPr>
                    <a:spLocks noChangeShapeType="1"/>
                  </p:cNvSpPr>
                  <p:nvPr/>
                </p:nvSpPr>
                <p:spPr bwMode="auto">
                  <a:xfrm>
                    <a:off x="4150" y="3838"/>
                    <a:ext cx="45" cy="46"/>
                  </a:xfrm>
                  <a:prstGeom prst="line">
                    <a:avLst/>
                  </a:prstGeom>
                  <a:noFill/>
                  <a:ln w="12700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/>
                  <a:lstStyle/>
                  <a:p>
                    <a:endParaRPr lang="tr-TR"/>
                  </a:p>
                </p:txBody>
              </p:sp>
              <p:sp>
                <p:nvSpPr>
                  <p:cNvPr id="87117" name="Line 217"/>
                  <p:cNvSpPr>
                    <a:spLocks noChangeShapeType="1"/>
                  </p:cNvSpPr>
                  <p:nvPr/>
                </p:nvSpPr>
                <p:spPr bwMode="auto">
                  <a:xfrm>
                    <a:off x="4195" y="3838"/>
                    <a:ext cx="45" cy="46"/>
                  </a:xfrm>
                  <a:prstGeom prst="line">
                    <a:avLst/>
                  </a:prstGeom>
                  <a:noFill/>
                  <a:ln w="12700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/>
                  <a:lstStyle/>
                  <a:p>
                    <a:endParaRPr lang="tr-TR"/>
                  </a:p>
                </p:txBody>
              </p:sp>
              <p:sp>
                <p:nvSpPr>
                  <p:cNvPr id="87118" name="Line 218"/>
                  <p:cNvSpPr>
                    <a:spLocks noChangeShapeType="1"/>
                  </p:cNvSpPr>
                  <p:nvPr/>
                </p:nvSpPr>
                <p:spPr bwMode="auto">
                  <a:xfrm>
                    <a:off x="4241" y="3838"/>
                    <a:ext cx="45" cy="46"/>
                  </a:xfrm>
                  <a:prstGeom prst="line">
                    <a:avLst/>
                  </a:prstGeom>
                  <a:noFill/>
                  <a:ln w="12700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/>
                  <a:lstStyle/>
                  <a:p>
                    <a:endParaRPr lang="tr-TR"/>
                  </a:p>
                </p:txBody>
              </p:sp>
            </p:grpSp>
          </p:grpSp>
          <p:grpSp>
            <p:nvGrpSpPr>
              <p:cNvPr id="87078" name="Group 219"/>
              <p:cNvGrpSpPr>
                <a:grpSpLocks/>
              </p:cNvGrpSpPr>
              <p:nvPr/>
            </p:nvGrpSpPr>
            <p:grpSpPr bwMode="auto">
              <a:xfrm>
                <a:off x="1429" y="2840"/>
                <a:ext cx="272" cy="46"/>
                <a:chOff x="3606" y="3748"/>
                <a:chExt cx="272" cy="46"/>
              </a:xfrm>
            </p:grpSpPr>
            <p:grpSp>
              <p:nvGrpSpPr>
                <p:cNvPr id="87106" name="Group 220"/>
                <p:cNvGrpSpPr>
                  <a:grpSpLocks/>
                </p:cNvGrpSpPr>
                <p:nvPr/>
              </p:nvGrpSpPr>
              <p:grpSpPr bwMode="auto">
                <a:xfrm>
                  <a:off x="3606" y="3748"/>
                  <a:ext cx="135" cy="45"/>
                  <a:chOff x="3606" y="3748"/>
                  <a:chExt cx="135" cy="45"/>
                </a:xfrm>
              </p:grpSpPr>
              <p:sp>
                <p:nvSpPr>
                  <p:cNvPr id="87111" name="Line 221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3606" y="3748"/>
                    <a:ext cx="45" cy="45"/>
                  </a:xfrm>
                  <a:prstGeom prst="line">
                    <a:avLst/>
                  </a:prstGeom>
                  <a:noFill/>
                  <a:ln w="12700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/>
                  <a:lstStyle/>
                  <a:p>
                    <a:endParaRPr lang="tr-TR"/>
                  </a:p>
                </p:txBody>
              </p:sp>
              <p:sp>
                <p:nvSpPr>
                  <p:cNvPr id="87112" name="Line 222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3651" y="3748"/>
                    <a:ext cx="45" cy="45"/>
                  </a:xfrm>
                  <a:prstGeom prst="line">
                    <a:avLst/>
                  </a:prstGeom>
                  <a:noFill/>
                  <a:ln w="12700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/>
                  <a:lstStyle/>
                  <a:p>
                    <a:endParaRPr lang="tr-TR"/>
                  </a:p>
                </p:txBody>
              </p:sp>
              <p:sp>
                <p:nvSpPr>
                  <p:cNvPr id="87113" name="Line 223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3696" y="3748"/>
                    <a:ext cx="45" cy="45"/>
                  </a:xfrm>
                  <a:prstGeom prst="line">
                    <a:avLst/>
                  </a:prstGeom>
                  <a:noFill/>
                  <a:ln w="12700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/>
                  <a:lstStyle/>
                  <a:p>
                    <a:endParaRPr lang="tr-TR"/>
                  </a:p>
                </p:txBody>
              </p:sp>
            </p:grpSp>
            <p:grpSp>
              <p:nvGrpSpPr>
                <p:cNvPr id="87107" name="Group 224"/>
                <p:cNvGrpSpPr>
                  <a:grpSpLocks/>
                </p:cNvGrpSpPr>
                <p:nvPr/>
              </p:nvGrpSpPr>
              <p:grpSpPr bwMode="auto">
                <a:xfrm>
                  <a:off x="3742" y="3748"/>
                  <a:ext cx="136" cy="46"/>
                  <a:chOff x="4150" y="3838"/>
                  <a:chExt cx="136" cy="46"/>
                </a:xfrm>
              </p:grpSpPr>
              <p:sp>
                <p:nvSpPr>
                  <p:cNvPr id="87108" name="Line 225"/>
                  <p:cNvSpPr>
                    <a:spLocks noChangeShapeType="1"/>
                  </p:cNvSpPr>
                  <p:nvPr/>
                </p:nvSpPr>
                <p:spPr bwMode="auto">
                  <a:xfrm>
                    <a:off x="4150" y="3838"/>
                    <a:ext cx="45" cy="46"/>
                  </a:xfrm>
                  <a:prstGeom prst="line">
                    <a:avLst/>
                  </a:prstGeom>
                  <a:noFill/>
                  <a:ln w="12700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/>
                  <a:lstStyle/>
                  <a:p>
                    <a:endParaRPr lang="tr-TR"/>
                  </a:p>
                </p:txBody>
              </p:sp>
              <p:sp>
                <p:nvSpPr>
                  <p:cNvPr id="87109" name="Line 226"/>
                  <p:cNvSpPr>
                    <a:spLocks noChangeShapeType="1"/>
                  </p:cNvSpPr>
                  <p:nvPr/>
                </p:nvSpPr>
                <p:spPr bwMode="auto">
                  <a:xfrm>
                    <a:off x="4195" y="3838"/>
                    <a:ext cx="45" cy="46"/>
                  </a:xfrm>
                  <a:prstGeom prst="line">
                    <a:avLst/>
                  </a:prstGeom>
                  <a:noFill/>
                  <a:ln w="12700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/>
                  <a:lstStyle/>
                  <a:p>
                    <a:endParaRPr lang="tr-TR"/>
                  </a:p>
                </p:txBody>
              </p:sp>
              <p:sp>
                <p:nvSpPr>
                  <p:cNvPr id="87110" name="Line 227"/>
                  <p:cNvSpPr>
                    <a:spLocks noChangeShapeType="1"/>
                  </p:cNvSpPr>
                  <p:nvPr/>
                </p:nvSpPr>
                <p:spPr bwMode="auto">
                  <a:xfrm>
                    <a:off x="4241" y="3838"/>
                    <a:ext cx="45" cy="46"/>
                  </a:xfrm>
                  <a:prstGeom prst="line">
                    <a:avLst/>
                  </a:prstGeom>
                  <a:noFill/>
                  <a:ln w="12700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/>
                  <a:lstStyle/>
                  <a:p>
                    <a:endParaRPr lang="tr-TR"/>
                  </a:p>
                </p:txBody>
              </p:sp>
            </p:grpSp>
          </p:grpSp>
          <p:grpSp>
            <p:nvGrpSpPr>
              <p:cNvPr id="87079" name="Group 228"/>
              <p:cNvGrpSpPr>
                <a:grpSpLocks/>
              </p:cNvGrpSpPr>
              <p:nvPr/>
            </p:nvGrpSpPr>
            <p:grpSpPr bwMode="auto">
              <a:xfrm>
                <a:off x="2018" y="2840"/>
                <a:ext cx="272" cy="46"/>
                <a:chOff x="3606" y="3748"/>
                <a:chExt cx="272" cy="46"/>
              </a:xfrm>
            </p:grpSpPr>
            <p:grpSp>
              <p:nvGrpSpPr>
                <p:cNvPr id="87098" name="Group 229"/>
                <p:cNvGrpSpPr>
                  <a:grpSpLocks/>
                </p:cNvGrpSpPr>
                <p:nvPr/>
              </p:nvGrpSpPr>
              <p:grpSpPr bwMode="auto">
                <a:xfrm>
                  <a:off x="3606" y="3748"/>
                  <a:ext cx="135" cy="45"/>
                  <a:chOff x="3606" y="3748"/>
                  <a:chExt cx="135" cy="45"/>
                </a:xfrm>
              </p:grpSpPr>
              <p:sp>
                <p:nvSpPr>
                  <p:cNvPr id="87103" name="Line 230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3606" y="3748"/>
                    <a:ext cx="45" cy="45"/>
                  </a:xfrm>
                  <a:prstGeom prst="line">
                    <a:avLst/>
                  </a:prstGeom>
                  <a:noFill/>
                  <a:ln w="12700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/>
                  <a:lstStyle/>
                  <a:p>
                    <a:endParaRPr lang="tr-TR"/>
                  </a:p>
                </p:txBody>
              </p:sp>
              <p:sp>
                <p:nvSpPr>
                  <p:cNvPr id="87104" name="Line 231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3651" y="3748"/>
                    <a:ext cx="45" cy="45"/>
                  </a:xfrm>
                  <a:prstGeom prst="line">
                    <a:avLst/>
                  </a:prstGeom>
                  <a:noFill/>
                  <a:ln w="12700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/>
                  <a:lstStyle/>
                  <a:p>
                    <a:endParaRPr lang="tr-TR"/>
                  </a:p>
                </p:txBody>
              </p:sp>
              <p:sp>
                <p:nvSpPr>
                  <p:cNvPr id="87105" name="Line 232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3696" y="3748"/>
                    <a:ext cx="45" cy="45"/>
                  </a:xfrm>
                  <a:prstGeom prst="line">
                    <a:avLst/>
                  </a:prstGeom>
                  <a:noFill/>
                  <a:ln w="12700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/>
                  <a:lstStyle/>
                  <a:p>
                    <a:endParaRPr lang="tr-TR"/>
                  </a:p>
                </p:txBody>
              </p:sp>
            </p:grpSp>
            <p:grpSp>
              <p:nvGrpSpPr>
                <p:cNvPr id="87099" name="Group 233"/>
                <p:cNvGrpSpPr>
                  <a:grpSpLocks/>
                </p:cNvGrpSpPr>
                <p:nvPr/>
              </p:nvGrpSpPr>
              <p:grpSpPr bwMode="auto">
                <a:xfrm>
                  <a:off x="3742" y="3748"/>
                  <a:ext cx="136" cy="46"/>
                  <a:chOff x="4150" y="3838"/>
                  <a:chExt cx="136" cy="46"/>
                </a:xfrm>
              </p:grpSpPr>
              <p:sp>
                <p:nvSpPr>
                  <p:cNvPr id="87100" name="Line 234"/>
                  <p:cNvSpPr>
                    <a:spLocks noChangeShapeType="1"/>
                  </p:cNvSpPr>
                  <p:nvPr/>
                </p:nvSpPr>
                <p:spPr bwMode="auto">
                  <a:xfrm>
                    <a:off x="4150" y="3838"/>
                    <a:ext cx="45" cy="46"/>
                  </a:xfrm>
                  <a:prstGeom prst="line">
                    <a:avLst/>
                  </a:prstGeom>
                  <a:noFill/>
                  <a:ln w="12700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/>
                  <a:lstStyle/>
                  <a:p>
                    <a:endParaRPr lang="tr-TR"/>
                  </a:p>
                </p:txBody>
              </p:sp>
              <p:sp>
                <p:nvSpPr>
                  <p:cNvPr id="87101" name="Line 235"/>
                  <p:cNvSpPr>
                    <a:spLocks noChangeShapeType="1"/>
                  </p:cNvSpPr>
                  <p:nvPr/>
                </p:nvSpPr>
                <p:spPr bwMode="auto">
                  <a:xfrm>
                    <a:off x="4195" y="3838"/>
                    <a:ext cx="45" cy="46"/>
                  </a:xfrm>
                  <a:prstGeom prst="line">
                    <a:avLst/>
                  </a:prstGeom>
                  <a:noFill/>
                  <a:ln w="12700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/>
                  <a:lstStyle/>
                  <a:p>
                    <a:endParaRPr lang="tr-TR"/>
                  </a:p>
                </p:txBody>
              </p:sp>
              <p:sp>
                <p:nvSpPr>
                  <p:cNvPr id="87102" name="Line 236"/>
                  <p:cNvSpPr>
                    <a:spLocks noChangeShapeType="1"/>
                  </p:cNvSpPr>
                  <p:nvPr/>
                </p:nvSpPr>
                <p:spPr bwMode="auto">
                  <a:xfrm>
                    <a:off x="4241" y="3838"/>
                    <a:ext cx="45" cy="46"/>
                  </a:xfrm>
                  <a:prstGeom prst="line">
                    <a:avLst/>
                  </a:prstGeom>
                  <a:noFill/>
                  <a:ln w="12700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/>
                  <a:lstStyle/>
                  <a:p>
                    <a:endParaRPr lang="tr-TR"/>
                  </a:p>
                </p:txBody>
              </p:sp>
            </p:grpSp>
          </p:grpSp>
          <p:grpSp>
            <p:nvGrpSpPr>
              <p:cNvPr id="87080" name="Group 237"/>
              <p:cNvGrpSpPr>
                <a:grpSpLocks/>
              </p:cNvGrpSpPr>
              <p:nvPr/>
            </p:nvGrpSpPr>
            <p:grpSpPr bwMode="auto">
              <a:xfrm>
                <a:off x="2290" y="2840"/>
                <a:ext cx="272" cy="46"/>
                <a:chOff x="3606" y="3748"/>
                <a:chExt cx="272" cy="46"/>
              </a:xfrm>
            </p:grpSpPr>
            <p:grpSp>
              <p:nvGrpSpPr>
                <p:cNvPr id="87090" name="Group 238"/>
                <p:cNvGrpSpPr>
                  <a:grpSpLocks/>
                </p:cNvGrpSpPr>
                <p:nvPr/>
              </p:nvGrpSpPr>
              <p:grpSpPr bwMode="auto">
                <a:xfrm>
                  <a:off x="3606" y="3748"/>
                  <a:ext cx="135" cy="45"/>
                  <a:chOff x="3606" y="3748"/>
                  <a:chExt cx="135" cy="45"/>
                </a:xfrm>
              </p:grpSpPr>
              <p:sp>
                <p:nvSpPr>
                  <p:cNvPr id="87095" name="Line 239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3606" y="3748"/>
                    <a:ext cx="45" cy="45"/>
                  </a:xfrm>
                  <a:prstGeom prst="line">
                    <a:avLst/>
                  </a:prstGeom>
                  <a:noFill/>
                  <a:ln w="12700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/>
                  <a:lstStyle/>
                  <a:p>
                    <a:endParaRPr lang="tr-TR"/>
                  </a:p>
                </p:txBody>
              </p:sp>
              <p:sp>
                <p:nvSpPr>
                  <p:cNvPr id="87096" name="Line 240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3651" y="3748"/>
                    <a:ext cx="45" cy="45"/>
                  </a:xfrm>
                  <a:prstGeom prst="line">
                    <a:avLst/>
                  </a:prstGeom>
                  <a:noFill/>
                  <a:ln w="12700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/>
                  <a:lstStyle/>
                  <a:p>
                    <a:endParaRPr lang="tr-TR"/>
                  </a:p>
                </p:txBody>
              </p:sp>
              <p:sp>
                <p:nvSpPr>
                  <p:cNvPr id="87097" name="Line 241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3696" y="3748"/>
                    <a:ext cx="45" cy="45"/>
                  </a:xfrm>
                  <a:prstGeom prst="line">
                    <a:avLst/>
                  </a:prstGeom>
                  <a:noFill/>
                  <a:ln w="12700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/>
                  <a:lstStyle/>
                  <a:p>
                    <a:endParaRPr lang="tr-TR"/>
                  </a:p>
                </p:txBody>
              </p:sp>
            </p:grpSp>
            <p:grpSp>
              <p:nvGrpSpPr>
                <p:cNvPr id="87091" name="Group 242"/>
                <p:cNvGrpSpPr>
                  <a:grpSpLocks/>
                </p:cNvGrpSpPr>
                <p:nvPr/>
              </p:nvGrpSpPr>
              <p:grpSpPr bwMode="auto">
                <a:xfrm>
                  <a:off x="3742" y="3748"/>
                  <a:ext cx="136" cy="46"/>
                  <a:chOff x="4150" y="3838"/>
                  <a:chExt cx="136" cy="46"/>
                </a:xfrm>
              </p:grpSpPr>
              <p:sp>
                <p:nvSpPr>
                  <p:cNvPr id="87092" name="Line 243"/>
                  <p:cNvSpPr>
                    <a:spLocks noChangeShapeType="1"/>
                  </p:cNvSpPr>
                  <p:nvPr/>
                </p:nvSpPr>
                <p:spPr bwMode="auto">
                  <a:xfrm>
                    <a:off x="4150" y="3838"/>
                    <a:ext cx="45" cy="46"/>
                  </a:xfrm>
                  <a:prstGeom prst="line">
                    <a:avLst/>
                  </a:prstGeom>
                  <a:noFill/>
                  <a:ln w="12700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/>
                  <a:lstStyle/>
                  <a:p>
                    <a:endParaRPr lang="tr-TR"/>
                  </a:p>
                </p:txBody>
              </p:sp>
              <p:sp>
                <p:nvSpPr>
                  <p:cNvPr id="87093" name="Line 244"/>
                  <p:cNvSpPr>
                    <a:spLocks noChangeShapeType="1"/>
                  </p:cNvSpPr>
                  <p:nvPr/>
                </p:nvSpPr>
                <p:spPr bwMode="auto">
                  <a:xfrm>
                    <a:off x="4195" y="3838"/>
                    <a:ext cx="45" cy="46"/>
                  </a:xfrm>
                  <a:prstGeom prst="line">
                    <a:avLst/>
                  </a:prstGeom>
                  <a:noFill/>
                  <a:ln w="12700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/>
                  <a:lstStyle/>
                  <a:p>
                    <a:endParaRPr lang="tr-TR"/>
                  </a:p>
                </p:txBody>
              </p:sp>
              <p:sp>
                <p:nvSpPr>
                  <p:cNvPr id="87094" name="Line 245"/>
                  <p:cNvSpPr>
                    <a:spLocks noChangeShapeType="1"/>
                  </p:cNvSpPr>
                  <p:nvPr/>
                </p:nvSpPr>
                <p:spPr bwMode="auto">
                  <a:xfrm>
                    <a:off x="4241" y="3838"/>
                    <a:ext cx="45" cy="46"/>
                  </a:xfrm>
                  <a:prstGeom prst="line">
                    <a:avLst/>
                  </a:prstGeom>
                  <a:noFill/>
                  <a:ln w="12700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/>
                  <a:lstStyle/>
                  <a:p>
                    <a:endParaRPr lang="tr-TR"/>
                  </a:p>
                </p:txBody>
              </p:sp>
            </p:grpSp>
          </p:grpSp>
          <p:grpSp>
            <p:nvGrpSpPr>
              <p:cNvPr id="87081" name="Group 246"/>
              <p:cNvGrpSpPr>
                <a:grpSpLocks/>
              </p:cNvGrpSpPr>
              <p:nvPr/>
            </p:nvGrpSpPr>
            <p:grpSpPr bwMode="auto">
              <a:xfrm>
                <a:off x="1770" y="2840"/>
                <a:ext cx="272" cy="46"/>
                <a:chOff x="3606" y="3748"/>
                <a:chExt cx="272" cy="46"/>
              </a:xfrm>
            </p:grpSpPr>
            <p:grpSp>
              <p:nvGrpSpPr>
                <p:cNvPr id="87082" name="Group 247"/>
                <p:cNvGrpSpPr>
                  <a:grpSpLocks/>
                </p:cNvGrpSpPr>
                <p:nvPr/>
              </p:nvGrpSpPr>
              <p:grpSpPr bwMode="auto">
                <a:xfrm>
                  <a:off x="3606" y="3748"/>
                  <a:ext cx="135" cy="45"/>
                  <a:chOff x="3606" y="3748"/>
                  <a:chExt cx="135" cy="45"/>
                </a:xfrm>
              </p:grpSpPr>
              <p:sp>
                <p:nvSpPr>
                  <p:cNvPr id="87087" name="Line 248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3606" y="3748"/>
                    <a:ext cx="45" cy="45"/>
                  </a:xfrm>
                  <a:prstGeom prst="line">
                    <a:avLst/>
                  </a:prstGeom>
                  <a:noFill/>
                  <a:ln w="12700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/>
                  <a:lstStyle/>
                  <a:p>
                    <a:endParaRPr lang="tr-TR"/>
                  </a:p>
                </p:txBody>
              </p:sp>
              <p:sp>
                <p:nvSpPr>
                  <p:cNvPr id="87088" name="Line 249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3651" y="3748"/>
                    <a:ext cx="45" cy="45"/>
                  </a:xfrm>
                  <a:prstGeom prst="line">
                    <a:avLst/>
                  </a:prstGeom>
                  <a:noFill/>
                  <a:ln w="12700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/>
                  <a:lstStyle/>
                  <a:p>
                    <a:endParaRPr lang="tr-TR"/>
                  </a:p>
                </p:txBody>
              </p:sp>
              <p:sp>
                <p:nvSpPr>
                  <p:cNvPr id="87089" name="Line 250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3696" y="3748"/>
                    <a:ext cx="45" cy="45"/>
                  </a:xfrm>
                  <a:prstGeom prst="line">
                    <a:avLst/>
                  </a:prstGeom>
                  <a:noFill/>
                  <a:ln w="12700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/>
                  <a:lstStyle/>
                  <a:p>
                    <a:endParaRPr lang="tr-TR"/>
                  </a:p>
                </p:txBody>
              </p:sp>
            </p:grpSp>
            <p:grpSp>
              <p:nvGrpSpPr>
                <p:cNvPr id="87083" name="Group 251"/>
                <p:cNvGrpSpPr>
                  <a:grpSpLocks/>
                </p:cNvGrpSpPr>
                <p:nvPr/>
              </p:nvGrpSpPr>
              <p:grpSpPr bwMode="auto">
                <a:xfrm>
                  <a:off x="3742" y="3748"/>
                  <a:ext cx="136" cy="46"/>
                  <a:chOff x="4150" y="3838"/>
                  <a:chExt cx="136" cy="46"/>
                </a:xfrm>
              </p:grpSpPr>
              <p:sp>
                <p:nvSpPr>
                  <p:cNvPr id="87084" name="Line 252"/>
                  <p:cNvSpPr>
                    <a:spLocks noChangeShapeType="1"/>
                  </p:cNvSpPr>
                  <p:nvPr/>
                </p:nvSpPr>
                <p:spPr bwMode="auto">
                  <a:xfrm>
                    <a:off x="4150" y="3838"/>
                    <a:ext cx="45" cy="46"/>
                  </a:xfrm>
                  <a:prstGeom prst="line">
                    <a:avLst/>
                  </a:prstGeom>
                  <a:noFill/>
                  <a:ln w="12700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/>
                  <a:lstStyle/>
                  <a:p>
                    <a:endParaRPr lang="tr-TR"/>
                  </a:p>
                </p:txBody>
              </p:sp>
              <p:sp>
                <p:nvSpPr>
                  <p:cNvPr id="87085" name="Line 253"/>
                  <p:cNvSpPr>
                    <a:spLocks noChangeShapeType="1"/>
                  </p:cNvSpPr>
                  <p:nvPr/>
                </p:nvSpPr>
                <p:spPr bwMode="auto">
                  <a:xfrm>
                    <a:off x="4195" y="3838"/>
                    <a:ext cx="45" cy="46"/>
                  </a:xfrm>
                  <a:prstGeom prst="line">
                    <a:avLst/>
                  </a:prstGeom>
                  <a:noFill/>
                  <a:ln w="12700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/>
                  <a:lstStyle/>
                  <a:p>
                    <a:endParaRPr lang="tr-TR"/>
                  </a:p>
                </p:txBody>
              </p:sp>
              <p:sp>
                <p:nvSpPr>
                  <p:cNvPr id="87086" name="Line 254"/>
                  <p:cNvSpPr>
                    <a:spLocks noChangeShapeType="1"/>
                  </p:cNvSpPr>
                  <p:nvPr/>
                </p:nvSpPr>
                <p:spPr bwMode="auto">
                  <a:xfrm>
                    <a:off x="4241" y="3838"/>
                    <a:ext cx="45" cy="46"/>
                  </a:xfrm>
                  <a:prstGeom prst="line">
                    <a:avLst/>
                  </a:prstGeom>
                  <a:noFill/>
                  <a:ln w="12700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/>
                  <a:lstStyle/>
                  <a:p>
                    <a:endParaRPr lang="tr-TR"/>
                  </a:p>
                </p:txBody>
              </p:sp>
            </p:grpSp>
          </p:grpSp>
        </p:grpSp>
        <p:grpSp>
          <p:nvGrpSpPr>
            <p:cNvPr id="87057" name="Group 255"/>
            <p:cNvGrpSpPr>
              <a:grpSpLocks/>
            </p:cNvGrpSpPr>
            <p:nvPr/>
          </p:nvGrpSpPr>
          <p:grpSpPr bwMode="auto">
            <a:xfrm>
              <a:off x="3423" y="845"/>
              <a:ext cx="319" cy="2478"/>
              <a:chOff x="3833" y="1117"/>
              <a:chExt cx="319" cy="2478"/>
            </a:xfrm>
          </p:grpSpPr>
          <p:grpSp>
            <p:nvGrpSpPr>
              <p:cNvPr id="87058" name="Group 256"/>
              <p:cNvGrpSpPr>
                <a:grpSpLocks/>
              </p:cNvGrpSpPr>
              <p:nvPr/>
            </p:nvGrpSpPr>
            <p:grpSpPr bwMode="auto">
              <a:xfrm>
                <a:off x="3833" y="2840"/>
                <a:ext cx="272" cy="46"/>
                <a:chOff x="3606" y="3748"/>
                <a:chExt cx="272" cy="46"/>
              </a:xfrm>
            </p:grpSpPr>
            <p:grpSp>
              <p:nvGrpSpPr>
                <p:cNvPr id="87067" name="Group 257"/>
                <p:cNvGrpSpPr>
                  <a:grpSpLocks/>
                </p:cNvGrpSpPr>
                <p:nvPr/>
              </p:nvGrpSpPr>
              <p:grpSpPr bwMode="auto">
                <a:xfrm>
                  <a:off x="3606" y="3748"/>
                  <a:ext cx="135" cy="45"/>
                  <a:chOff x="3606" y="3748"/>
                  <a:chExt cx="135" cy="45"/>
                </a:xfrm>
              </p:grpSpPr>
              <p:sp>
                <p:nvSpPr>
                  <p:cNvPr id="87072" name="Line 258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3606" y="3748"/>
                    <a:ext cx="45" cy="45"/>
                  </a:xfrm>
                  <a:prstGeom prst="line">
                    <a:avLst/>
                  </a:prstGeom>
                  <a:noFill/>
                  <a:ln w="12700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/>
                  <a:lstStyle/>
                  <a:p>
                    <a:endParaRPr lang="tr-TR"/>
                  </a:p>
                </p:txBody>
              </p:sp>
              <p:sp>
                <p:nvSpPr>
                  <p:cNvPr id="87073" name="Line 259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3651" y="3748"/>
                    <a:ext cx="45" cy="45"/>
                  </a:xfrm>
                  <a:prstGeom prst="line">
                    <a:avLst/>
                  </a:prstGeom>
                  <a:noFill/>
                  <a:ln w="12700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/>
                  <a:lstStyle/>
                  <a:p>
                    <a:endParaRPr lang="tr-TR"/>
                  </a:p>
                </p:txBody>
              </p:sp>
              <p:sp>
                <p:nvSpPr>
                  <p:cNvPr id="87074" name="Line 260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3696" y="3748"/>
                    <a:ext cx="45" cy="45"/>
                  </a:xfrm>
                  <a:prstGeom prst="line">
                    <a:avLst/>
                  </a:prstGeom>
                  <a:noFill/>
                  <a:ln w="12700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/>
                  <a:lstStyle/>
                  <a:p>
                    <a:endParaRPr lang="tr-TR"/>
                  </a:p>
                </p:txBody>
              </p:sp>
            </p:grpSp>
            <p:grpSp>
              <p:nvGrpSpPr>
                <p:cNvPr id="87068" name="Group 261"/>
                <p:cNvGrpSpPr>
                  <a:grpSpLocks/>
                </p:cNvGrpSpPr>
                <p:nvPr/>
              </p:nvGrpSpPr>
              <p:grpSpPr bwMode="auto">
                <a:xfrm>
                  <a:off x="3742" y="3748"/>
                  <a:ext cx="136" cy="46"/>
                  <a:chOff x="4150" y="3838"/>
                  <a:chExt cx="136" cy="46"/>
                </a:xfrm>
              </p:grpSpPr>
              <p:sp>
                <p:nvSpPr>
                  <p:cNvPr id="87069" name="Line 262"/>
                  <p:cNvSpPr>
                    <a:spLocks noChangeShapeType="1"/>
                  </p:cNvSpPr>
                  <p:nvPr/>
                </p:nvSpPr>
                <p:spPr bwMode="auto">
                  <a:xfrm>
                    <a:off x="4150" y="3838"/>
                    <a:ext cx="45" cy="46"/>
                  </a:xfrm>
                  <a:prstGeom prst="line">
                    <a:avLst/>
                  </a:prstGeom>
                  <a:noFill/>
                  <a:ln w="12700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/>
                  <a:lstStyle/>
                  <a:p>
                    <a:endParaRPr lang="tr-TR"/>
                  </a:p>
                </p:txBody>
              </p:sp>
              <p:sp>
                <p:nvSpPr>
                  <p:cNvPr id="87070" name="Line 263"/>
                  <p:cNvSpPr>
                    <a:spLocks noChangeShapeType="1"/>
                  </p:cNvSpPr>
                  <p:nvPr/>
                </p:nvSpPr>
                <p:spPr bwMode="auto">
                  <a:xfrm>
                    <a:off x="4195" y="3838"/>
                    <a:ext cx="45" cy="46"/>
                  </a:xfrm>
                  <a:prstGeom prst="line">
                    <a:avLst/>
                  </a:prstGeom>
                  <a:noFill/>
                  <a:ln w="12700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/>
                  <a:lstStyle/>
                  <a:p>
                    <a:endParaRPr lang="tr-TR"/>
                  </a:p>
                </p:txBody>
              </p:sp>
              <p:sp>
                <p:nvSpPr>
                  <p:cNvPr id="87071" name="Line 264"/>
                  <p:cNvSpPr>
                    <a:spLocks noChangeShapeType="1"/>
                  </p:cNvSpPr>
                  <p:nvPr/>
                </p:nvSpPr>
                <p:spPr bwMode="auto">
                  <a:xfrm>
                    <a:off x="4241" y="3838"/>
                    <a:ext cx="45" cy="46"/>
                  </a:xfrm>
                  <a:prstGeom prst="line">
                    <a:avLst/>
                  </a:prstGeom>
                  <a:noFill/>
                  <a:ln w="12700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/>
                  <a:lstStyle/>
                  <a:p>
                    <a:endParaRPr lang="tr-TR"/>
                  </a:p>
                </p:txBody>
              </p:sp>
            </p:grpSp>
          </p:grpSp>
          <p:sp>
            <p:nvSpPr>
              <p:cNvPr id="87059" name="AutoShape 265"/>
              <p:cNvSpPr>
                <a:spLocks noChangeArrowheads="1"/>
              </p:cNvSpPr>
              <p:nvPr/>
            </p:nvSpPr>
            <p:spPr bwMode="auto">
              <a:xfrm rot="10800000">
                <a:off x="3880" y="3352"/>
                <a:ext cx="272" cy="227"/>
              </a:xfrm>
              <a:prstGeom prst="triangle">
                <a:avLst>
                  <a:gd name="adj" fmla="val 50000"/>
                </a:avLst>
              </a:prstGeom>
              <a:solidFill>
                <a:srgbClr val="99663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tr-TR" altLang="tr-TR" sz="1800"/>
              </a:p>
            </p:txBody>
          </p:sp>
          <p:sp>
            <p:nvSpPr>
              <p:cNvPr id="87060" name="Rectangle 266"/>
              <p:cNvSpPr>
                <a:spLocks noChangeArrowheads="1"/>
              </p:cNvSpPr>
              <p:nvPr/>
            </p:nvSpPr>
            <p:spPr bwMode="auto">
              <a:xfrm>
                <a:off x="3892" y="1117"/>
                <a:ext cx="258" cy="2268"/>
              </a:xfrm>
              <a:prstGeom prst="rect">
                <a:avLst/>
              </a:prstGeom>
              <a:solidFill>
                <a:srgbClr val="99663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tr-TR" altLang="tr-TR" sz="1800"/>
              </a:p>
            </p:txBody>
          </p:sp>
          <p:sp>
            <p:nvSpPr>
              <p:cNvPr id="87061" name="Line 267"/>
              <p:cNvSpPr>
                <a:spLocks noChangeShapeType="1"/>
              </p:cNvSpPr>
              <p:nvPr/>
            </p:nvSpPr>
            <p:spPr bwMode="auto">
              <a:xfrm>
                <a:off x="3900" y="3364"/>
                <a:ext cx="128" cy="231"/>
              </a:xfrm>
              <a:prstGeom prst="line">
                <a:avLst/>
              </a:prstGeom>
              <a:noFill/>
              <a:ln w="12700" cap="sq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87062" name="Line 268"/>
              <p:cNvSpPr>
                <a:spLocks noChangeShapeType="1"/>
              </p:cNvSpPr>
              <p:nvPr/>
            </p:nvSpPr>
            <p:spPr bwMode="auto">
              <a:xfrm flipH="1">
                <a:off x="4016" y="3364"/>
                <a:ext cx="128" cy="231"/>
              </a:xfrm>
              <a:prstGeom prst="line">
                <a:avLst/>
              </a:prstGeom>
              <a:noFill/>
              <a:ln w="12700" cap="sq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87063" name="Line 269"/>
              <p:cNvSpPr>
                <a:spLocks noChangeShapeType="1"/>
              </p:cNvSpPr>
              <p:nvPr/>
            </p:nvSpPr>
            <p:spPr bwMode="auto">
              <a:xfrm>
                <a:off x="4143" y="1117"/>
                <a:ext cx="0" cy="2255"/>
              </a:xfrm>
              <a:prstGeom prst="line">
                <a:avLst/>
              </a:prstGeom>
              <a:noFill/>
              <a:ln w="12700" cap="sq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87064" name="Line 270"/>
              <p:cNvSpPr>
                <a:spLocks noChangeShapeType="1"/>
              </p:cNvSpPr>
              <p:nvPr/>
            </p:nvSpPr>
            <p:spPr bwMode="auto">
              <a:xfrm>
                <a:off x="3892" y="1117"/>
                <a:ext cx="0" cy="2255"/>
              </a:xfrm>
              <a:prstGeom prst="line">
                <a:avLst/>
              </a:prstGeom>
              <a:noFill/>
              <a:ln w="12700" cap="sq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87065" name="Line 271"/>
              <p:cNvSpPr>
                <a:spLocks noChangeShapeType="1"/>
              </p:cNvSpPr>
              <p:nvPr/>
            </p:nvSpPr>
            <p:spPr bwMode="auto">
              <a:xfrm flipH="1">
                <a:off x="3892" y="1117"/>
                <a:ext cx="227" cy="0"/>
              </a:xfrm>
              <a:prstGeom prst="line">
                <a:avLst/>
              </a:prstGeom>
              <a:noFill/>
              <a:ln w="12700" cap="sq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87066" name="Line 272"/>
              <p:cNvSpPr>
                <a:spLocks noChangeShapeType="1"/>
              </p:cNvSpPr>
              <p:nvPr/>
            </p:nvSpPr>
            <p:spPr bwMode="auto">
              <a:xfrm>
                <a:off x="3890" y="2296"/>
                <a:ext cx="256" cy="0"/>
              </a:xfrm>
              <a:prstGeom prst="line">
                <a:avLst/>
              </a:prstGeom>
              <a:noFill/>
              <a:ln w="76200" cap="sq">
                <a:solidFill>
                  <a:schemeClr val="accent2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tr-TR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8727264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tr-TR" altLang="tr-TR" smtClean="0"/>
          </a:p>
        </p:txBody>
      </p:sp>
      <p:sp>
        <p:nvSpPr>
          <p:cNvPr id="880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tr-TR" altLang="tr-TR" smtClean="0"/>
          </a:p>
        </p:txBody>
      </p:sp>
      <p:pic>
        <p:nvPicPr>
          <p:cNvPr id="88068" name="Picture 4" descr="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0"/>
            <a:ext cx="9372600" cy="7086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403986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9090" name="Picture 1026" descr="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0"/>
            <a:ext cx="9525000" cy="693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394915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0114" name="Picture 1026" descr="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254448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0" y="1989139"/>
            <a:ext cx="8229600" cy="4103687"/>
          </a:xfrm>
          <a:solidFill>
            <a:srgbClr val="FAFEA0"/>
          </a:solidFill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tr-TR" altLang="tr-TR" sz="3600" b="1">
                <a:solidFill>
                  <a:srgbClr val="800000"/>
                </a:solidFill>
              </a:rPr>
              <a:t>Arazi uygun boyutlu parsellere ayrılır</a:t>
            </a:r>
          </a:p>
          <a:p>
            <a:pPr eaLnBrk="1" hangingPunct="1">
              <a:lnSpc>
                <a:spcPct val="90000"/>
              </a:lnSpc>
            </a:pPr>
            <a:r>
              <a:rPr lang="tr-TR" altLang="tr-TR" sz="3600" b="1">
                <a:solidFill>
                  <a:schemeClr val="accent2"/>
                </a:solidFill>
              </a:rPr>
              <a:t>Tarla sulama sistemleri (tarla içi su dağıtım sistemleri) ve tarla içi drenaj sistemleri planlanır ve kurulur</a:t>
            </a:r>
          </a:p>
          <a:p>
            <a:pPr eaLnBrk="1" hangingPunct="1">
              <a:lnSpc>
                <a:spcPct val="90000"/>
              </a:lnSpc>
            </a:pPr>
            <a:r>
              <a:rPr lang="tr-TR" altLang="tr-TR" sz="3600" b="1">
                <a:solidFill>
                  <a:srgbClr val="996633"/>
                </a:solidFill>
              </a:rPr>
              <a:t>Her tarla parseli ayrı tesviye edilir</a:t>
            </a:r>
          </a:p>
        </p:txBody>
      </p:sp>
      <p:sp>
        <p:nvSpPr>
          <p:cNvPr id="75779" name="Text Box 4"/>
          <p:cNvSpPr txBox="1">
            <a:spLocks noChangeArrowheads="1"/>
          </p:cNvSpPr>
          <p:nvPr/>
        </p:nvSpPr>
        <p:spPr bwMode="auto">
          <a:xfrm>
            <a:off x="2116138" y="476251"/>
            <a:ext cx="8012112" cy="1190625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tr-TR" altLang="tr-TR" sz="3600">
                <a:solidFill>
                  <a:srgbClr val="336600"/>
                </a:solidFill>
              </a:rPr>
              <a:t>Arazinin sulamaya hazırlanmasında sırası ile izlenecek aşamalar</a:t>
            </a:r>
          </a:p>
        </p:txBody>
      </p:sp>
    </p:spTree>
    <p:extLst>
      <p:ext uri="{BB962C8B-B14F-4D97-AF65-F5344CB8AC3E}">
        <p14:creationId xmlns:p14="http://schemas.microsoft.com/office/powerpoint/2010/main" val="36733314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/>
          <p:cNvSpPr>
            <a:spLocks noGrp="1" noChangeArrowheads="1"/>
          </p:cNvSpPr>
          <p:nvPr>
            <p:ph type="title"/>
          </p:nvPr>
        </p:nvSpPr>
        <p:spPr>
          <a:solidFill>
            <a:schemeClr val="accent1"/>
          </a:solidFill>
        </p:spPr>
        <p:txBody>
          <a:bodyPr/>
          <a:lstStyle/>
          <a:p>
            <a:pPr eaLnBrk="1" hangingPunct="1"/>
            <a:r>
              <a:rPr lang="tr-TR" altLang="tr-TR" b="1" smtClean="0">
                <a:solidFill>
                  <a:srgbClr val="006600"/>
                </a:solidFill>
              </a:rPr>
              <a:t>Arazi tesviyesi</a:t>
            </a:r>
          </a:p>
        </p:txBody>
      </p:sp>
      <p:sp>
        <p:nvSpPr>
          <p:cNvPr id="76803" name="Rectangle 5"/>
          <p:cNvSpPr>
            <a:spLocks noChangeArrowheads="1"/>
          </p:cNvSpPr>
          <p:nvPr/>
        </p:nvSpPr>
        <p:spPr bwMode="auto">
          <a:xfrm>
            <a:off x="2351088" y="2276475"/>
            <a:ext cx="7416800" cy="1385888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tr-TR" altLang="tr-TR" sz="1800"/>
          </a:p>
        </p:txBody>
      </p:sp>
      <p:sp>
        <p:nvSpPr>
          <p:cNvPr id="76804" name="AutoShape 6"/>
          <p:cNvSpPr>
            <a:spLocks noChangeArrowheads="1"/>
          </p:cNvSpPr>
          <p:nvPr/>
        </p:nvSpPr>
        <p:spPr bwMode="auto">
          <a:xfrm rot="10800000">
            <a:off x="2351088" y="2603501"/>
            <a:ext cx="7416800" cy="3057525"/>
          </a:xfrm>
          <a:prstGeom prst="flowChartDocument">
            <a:avLst/>
          </a:prstGeom>
          <a:solidFill>
            <a:srgbClr val="FFCC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tr-TR" altLang="tr-TR" sz="1800"/>
          </a:p>
        </p:txBody>
      </p:sp>
      <p:sp>
        <p:nvSpPr>
          <p:cNvPr id="76805" name="Line 7"/>
          <p:cNvSpPr>
            <a:spLocks noChangeShapeType="1"/>
          </p:cNvSpPr>
          <p:nvPr/>
        </p:nvSpPr>
        <p:spPr bwMode="auto">
          <a:xfrm>
            <a:off x="2351088" y="2276475"/>
            <a:ext cx="7416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76806" name="Line 9"/>
          <p:cNvSpPr>
            <a:spLocks noChangeShapeType="1"/>
          </p:cNvSpPr>
          <p:nvPr/>
        </p:nvSpPr>
        <p:spPr bwMode="auto">
          <a:xfrm>
            <a:off x="3000375" y="2708276"/>
            <a:ext cx="0" cy="115252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sm" len="sm"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76807" name="Line 10"/>
          <p:cNvSpPr>
            <a:spLocks noChangeShapeType="1"/>
          </p:cNvSpPr>
          <p:nvPr/>
        </p:nvSpPr>
        <p:spPr bwMode="auto">
          <a:xfrm>
            <a:off x="3432175" y="2708276"/>
            <a:ext cx="0" cy="115252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sm" len="sm"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76808" name="Line 11"/>
          <p:cNvSpPr>
            <a:spLocks noChangeShapeType="1"/>
          </p:cNvSpPr>
          <p:nvPr/>
        </p:nvSpPr>
        <p:spPr bwMode="auto">
          <a:xfrm>
            <a:off x="7391400" y="2420939"/>
            <a:ext cx="0" cy="503237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sm" len="sm"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76809" name="Line 12"/>
          <p:cNvSpPr>
            <a:spLocks noChangeShapeType="1"/>
          </p:cNvSpPr>
          <p:nvPr/>
        </p:nvSpPr>
        <p:spPr bwMode="auto">
          <a:xfrm>
            <a:off x="7824788" y="2420939"/>
            <a:ext cx="0" cy="503237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sm" len="sm"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355607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ChangeArrowheads="1"/>
          </p:cNvSpPr>
          <p:nvPr>
            <p:ph type="title"/>
          </p:nvPr>
        </p:nvSpPr>
        <p:spPr>
          <a:solidFill>
            <a:schemeClr val="accent1"/>
          </a:solidFill>
        </p:spPr>
        <p:txBody>
          <a:bodyPr/>
          <a:lstStyle/>
          <a:p>
            <a:pPr eaLnBrk="1" hangingPunct="1"/>
            <a:r>
              <a:rPr lang="tr-TR" altLang="tr-TR" b="1" smtClean="0">
                <a:solidFill>
                  <a:srgbClr val="006600"/>
                </a:solidFill>
              </a:rPr>
              <a:t>Arazi tesviyesinin tanımı</a:t>
            </a:r>
          </a:p>
        </p:txBody>
      </p:sp>
      <p:sp>
        <p:nvSpPr>
          <p:cNvPr id="77827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AFEA0"/>
          </a:solidFill>
        </p:spPr>
        <p:txBody>
          <a:bodyPr/>
          <a:lstStyle/>
          <a:p>
            <a:pPr eaLnBrk="1" hangingPunct="1">
              <a:buFontTx/>
              <a:buNone/>
            </a:pPr>
            <a:r>
              <a:rPr lang="tr-TR" altLang="tr-TR" b="1" smtClean="0"/>
              <a:t>	Yüzey sulama yöntemlerinde, kabul edilebilir düzeyde eş su dağılımı sağlamak için, olanaklar ölçüsünde </a:t>
            </a:r>
            <a:r>
              <a:rPr lang="tr-TR" altLang="tr-TR" b="1" smtClean="0">
                <a:solidFill>
                  <a:srgbClr val="800000"/>
                </a:solidFill>
              </a:rPr>
              <a:t>doğal eğimi bozmadan,</a:t>
            </a:r>
            <a:r>
              <a:rPr lang="tr-TR" altLang="tr-TR" b="1" smtClean="0"/>
              <a:t> </a:t>
            </a:r>
            <a:r>
              <a:rPr lang="tr-TR" altLang="tr-TR" b="1" smtClean="0">
                <a:solidFill>
                  <a:schemeClr val="accent2"/>
                </a:solidFill>
              </a:rPr>
              <a:t>verimlilik potansiyelini azaltmadan,</a:t>
            </a:r>
            <a:r>
              <a:rPr lang="tr-TR" altLang="tr-TR" b="1" smtClean="0"/>
              <a:t> arazide bulunan yüzey düzensizliklerin, </a:t>
            </a:r>
            <a:r>
              <a:rPr lang="tr-TR" altLang="tr-TR" b="1" smtClean="0">
                <a:solidFill>
                  <a:srgbClr val="996633"/>
                </a:solidFill>
              </a:rPr>
              <a:t>sulama yönteminin gerektirdiği eğim derecelerinde</a:t>
            </a:r>
            <a:r>
              <a:rPr lang="tr-TR" altLang="tr-TR" b="1" smtClean="0"/>
              <a:t> düzeltilmesine </a:t>
            </a:r>
            <a:r>
              <a:rPr lang="tr-TR" altLang="tr-TR" b="1" smtClean="0">
                <a:solidFill>
                  <a:srgbClr val="006600"/>
                </a:solidFill>
              </a:rPr>
              <a:t>arazi tesviyesi</a:t>
            </a:r>
            <a:r>
              <a:rPr lang="tr-TR" altLang="tr-TR" b="1" smtClean="0"/>
              <a:t> denir.</a:t>
            </a:r>
          </a:p>
        </p:txBody>
      </p:sp>
    </p:spTree>
    <p:extLst>
      <p:ext uri="{BB962C8B-B14F-4D97-AF65-F5344CB8AC3E}">
        <p14:creationId xmlns:p14="http://schemas.microsoft.com/office/powerpoint/2010/main" val="34963012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0" y="1782763"/>
            <a:ext cx="8229600" cy="4525962"/>
          </a:xfrm>
          <a:solidFill>
            <a:srgbClr val="FBFBA3"/>
          </a:solidFill>
        </p:spPr>
        <p:txBody>
          <a:bodyPr/>
          <a:lstStyle/>
          <a:p>
            <a:pPr eaLnBrk="1" hangingPunct="1"/>
            <a:r>
              <a:rPr lang="tr-TR" altLang="tr-TR" b="1" smtClean="0">
                <a:solidFill>
                  <a:srgbClr val="996633"/>
                </a:solidFill>
              </a:rPr>
              <a:t>Su uygulama randımanı yükselir</a:t>
            </a:r>
          </a:p>
          <a:p>
            <a:pPr eaLnBrk="1" hangingPunct="1"/>
            <a:r>
              <a:rPr lang="tr-TR" altLang="tr-TR" b="1" smtClean="0">
                <a:solidFill>
                  <a:schemeClr val="accent2"/>
                </a:solidFill>
              </a:rPr>
              <a:t>Bitki besin elementlerinin yıkanması azalır</a:t>
            </a:r>
          </a:p>
          <a:p>
            <a:pPr eaLnBrk="1" hangingPunct="1"/>
            <a:r>
              <a:rPr lang="tr-TR" altLang="tr-TR" b="1" smtClean="0">
                <a:solidFill>
                  <a:srgbClr val="CC3300"/>
                </a:solidFill>
              </a:rPr>
              <a:t>Etkili yüzey drenajı yapılır, tuzluluk ve sodyumluluk sorunu azalır</a:t>
            </a:r>
          </a:p>
          <a:p>
            <a:pPr eaLnBrk="1" hangingPunct="1"/>
            <a:r>
              <a:rPr lang="tr-TR" altLang="tr-TR" b="1" smtClean="0">
                <a:solidFill>
                  <a:schemeClr val="hlink"/>
                </a:solidFill>
              </a:rPr>
              <a:t>Toprak işleme kolaylaşır</a:t>
            </a:r>
          </a:p>
          <a:p>
            <a:pPr eaLnBrk="1" hangingPunct="1"/>
            <a:r>
              <a:rPr lang="tr-TR" altLang="tr-TR" b="1" smtClean="0"/>
              <a:t>Sulama işçiliği azalır</a:t>
            </a:r>
          </a:p>
          <a:p>
            <a:pPr eaLnBrk="1" hangingPunct="1"/>
            <a:endParaRPr lang="tr-TR" altLang="tr-TR" b="1" smtClean="0"/>
          </a:p>
        </p:txBody>
      </p:sp>
      <p:sp>
        <p:nvSpPr>
          <p:cNvPr id="78851" name="Rectangle 4"/>
          <p:cNvSpPr>
            <a:spLocks noGrp="1" noChangeArrowheads="1"/>
          </p:cNvSpPr>
          <p:nvPr>
            <p:ph type="title"/>
          </p:nvPr>
        </p:nvSpPr>
        <p:spPr>
          <a:solidFill>
            <a:schemeClr val="accent1"/>
          </a:solidFill>
        </p:spPr>
        <p:txBody>
          <a:bodyPr/>
          <a:lstStyle/>
          <a:p>
            <a:pPr eaLnBrk="1" hangingPunct="1"/>
            <a:r>
              <a:rPr lang="tr-TR" altLang="tr-TR" b="1" smtClean="0">
                <a:solidFill>
                  <a:srgbClr val="006600"/>
                </a:solidFill>
              </a:rPr>
              <a:t>Arazi tesviyesinin yararları</a:t>
            </a:r>
          </a:p>
        </p:txBody>
      </p:sp>
    </p:spTree>
    <p:extLst>
      <p:ext uri="{BB962C8B-B14F-4D97-AF65-F5344CB8AC3E}">
        <p14:creationId xmlns:p14="http://schemas.microsoft.com/office/powerpoint/2010/main" val="37404773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Grp="1" noChangeArrowheads="1"/>
          </p:cNvSpPr>
          <p:nvPr>
            <p:ph type="title"/>
          </p:nvPr>
        </p:nvSpPr>
        <p:spPr>
          <a:solidFill>
            <a:schemeClr val="accent1"/>
          </a:solidFill>
        </p:spPr>
        <p:txBody>
          <a:bodyPr/>
          <a:lstStyle/>
          <a:p>
            <a:pPr eaLnBrk="1" hangingPunct="1"/>
            <a:r>
              <a:rPr lang="tr-TR" altLang="tr-TR" sz="4000" b="1">
                <a:solidFill>
                  <a:srgbClr val="006600"/>
                </a:solidFill>
              </a:rPr>
              <a:t>Arazi tesviyesinin uygulanmasını kısıtlayan etmenler</a:t>
            </a:r>
          </a:p>
        </p:txBody>
      </p:sp>
      <p:sp>
        <p:nvSpPr>
          <p:cNvPr id="798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0" y="1927226"/>
            <a:ext cx="8229600" cy="4238625"/>
          </a:xfrm>
          <a:solidFill>
            <a:srgbClr val="FBFBA3"/>
          </a:solidFill>
        </p:spPr>
        <p:txBody>
          <a:bodyPr/>
          <a:lstStyle/>
          <a:p>
            <a:pPr eaLnBrk="1" hangingPunct="1"/>
            <a:r>
              <a:rPr lang="tr-TR" altLang="tr-TR" sz="3600" b="1">
                <a:solidFill>
                  <a:srgbClr val="CC3300"/>
                </a:solidFill>
              </a:rPr>
              <a:t>Su alma hızı yüksek hafif bünyeli topraklar</a:t>
            </a:r>
          </a:p>
          <a:p>
            <a:pPr eaLnBrk="1" hangingPunct="1"/>
            <a:r>
              <a:rPr lang="tr-TR" altLang="tr-TR" sz="3600" b="1">
                <a:solidFill>
                  <a:schemeClr val="accent2"/>
                </a:solidFill>
              </a:rPr>
              <a:t>Yüzlek topraklar</a:t>
            </a:r>
          </a:p>
          <a:p>
            <a:pPr eaLnBrk="1" hangingPunct="1"/>
            <a:r>
              <a:rPr lang="tr-TR" altLang="tr-TR" sz="3600" b="1">
                <a:solidFill>
                  <a:schemeClr val="hlink"/>
                </a:solidFill>
              </a:rPr>
              <a:t>Yüksek eğim</a:t>
            </a:r>
          </a:p>
          <a:p>
            <a:pPr eaLnBrk="1" hangingPunct="1"/>
            <a:r>
              <a:rPr lang="tr-TR" altLang="tr-TR" sz="3600" b="1">
                <a:solidFill>
                  <a:srgbClr val="996633"/>
                </a:solidFill>
              </a:rPr>
              <a:t>Dalgalı topografya</a:t>
            </a:r>
          </a:p>
          <a:p>
            <a:pPr eaLnBrk="1" hangingPunct="1"/>
            <a:r>
              <a:rPr lang="tr-TR" altLang="tr-TR" sz="3600" b="1"/>
              <a:t>Kısıtlı su kaynağı</a:t>
            </a:r>
          </a:p>
        </p:txBody>
      </p:sp>
    </p:spTree>
    <p:extLst>
      <p:ext uri="{BB962C8B-B14F-4D97-AF65-F5344CB8AC3E}">
        <p14:creationId xmlns:p14="http://schemas.microsoft.com/office/powerpoint/2010/main" val="18483186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Text Box 4"/>
          <p:cNvSpPr txBox="1">
            <a:spLocks noChangeArrowheads="1"/>
          </p:cNvSpPr>
          <p:nvPr/>
        </p:nvSpPr>
        <p:spPr bwMode="auto">
          <a:xfrm>
            <a:off x="4151313" y="727075"/>
            <a:ext cx="4037012" cy="4699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tr-TR" altLang="tr-TR" sz="2400"/>
              <a:t>ARAZİ TESVİYESİ TİPLERİ</a:t>
            </a:r>
          </a:p>
        </p:txBody>
      </p:sp>
      <p:sp>
        <p:nvSpPr>
          <p:cNvPr id="80899" name="Text Box 5"/>
          <p:cNvSpPr txBox="1">
            <a:spLocks noChangeArrowheads="1"/>
          </p:cNvSpPr>
          <p:nvPr/>
        </p:nvSpPr>
        <p:spPr bwMode="auto">
          <a:xfrm>
            <a:off x="1847850" y="1916114"/>
            <a:ext cx="2851150" cy="1203325"/>
          </a:xfrm>
          <a:prstGeom prst="rect">
            <a:avLst/>
          </a:prstGeom>
          <a:solidFill>
            <a:srgbClr val="FFCC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>
            <a:lvl1pPr marL="457200" indent="-4572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tr-TR" altLang="tr-TR" sz="1800"/>
              <a:t>1. YAPILIŞ BİÇİMİ VE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tr-TR" altLang="tr-TR" sz="1800"/>
              <a:t>    UYGULANACAK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tr-TR" altLang="tr-TR" sz="1800"/>
              <a:t>    SULAMA YÖNTEMİNE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tr-TR" altLang="tr-TR" sz="1800"/>
              <a:t>    GÖRE</a:t>
            </a:r>
          </a:p>
        </p:txBody>
      </p:sp>
      <p:sp>
        <p:nvSpPr>
          <p:cNvPr id="80900" name="Text Box 6"/>
          <p:cNvSpPr txBox="1">
            <a:spLocks noChangeArrowheads="1"/>
          </p:cNvSpPr>
          <p:nvPr/>
        </p:nvSpPr>
        <p:spPr bwMode="auto">
          <a:xfrm>
            <a:off x="4867275" y="1916113"/>
            <a:ext cx="2813050" cy="654050"/>
          </a:xfrm>
          <a:prstGeom prst="rect">
            <a:avLst/>
          </a:prstGeom>
          <a:solidFill>
            <a:srgbClr val="FFCC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>
            <a:lvl1pPr marL="457200" indent="-4572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tr-TR" altLang="tr-TR" sz="1800"/>
              <a:t>2. KAZILACAK TOPRAK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tr-TR" altLang="tr-TR" sz="1800"/>
              <a:t>    HACMİNE GÖRE</a:t>
            </a:r>
          </a:p>
        </p:txBody>
      </p:sp>
      <p:sp>
        <p:nvSpPr>
          <p:cNvPr id="80901" name="Text Box 7"/>
          <p:cNvSpPr txBox="1">
            <a:spLocks noChangeArrowheads="1"/>
          </p:cNvSpPr>
          <p:nvPr/>
        </p:nvSpPr>
        <p:spPr bwMode="auto">
          <a:xfrm>
            <a:off x="7848600" y="1916113"/>
            <a:ext cx="2495550" cy="654050"/>
          </a:xfrm>
          <a:prstGeom prst="rect">
            <a:avLst/>
          </a:prstGeom>
          <a:solidFill>
            <a:srgbClr val="FFCC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>
            <a:lvl1pPr marL="457200" indent="-4572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tr-TR" altLang="tr-TR" sz="1800"/>
              <a:t>3. YAPILIŞ SIRASINA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tr-TR" altLang="tr-TR" sz="1800"/>
              <a:t>    GÖRE</a:t>
            </a:r>
          </a:p>
        </p:txBody>
      </p:sp>
      <p:sp>
        <p:nvSpPr>
          <p:cNvPr id="80902" name="Text Box 8"/>
          <p:cNvSpPr txBox="1">
            <a:spLocks noChangeArrowheads="1"/>
          </p:cNvSpPr>
          <p:nvPr/>
        </p:nvSpPr>
        <p:spPr bwMode="auto">
          <a:xfrm>
            <a:off x="1992313" y="3500439"/>
            <a:ext cx="2300694" cy="2585323"/>
          </a:xfrm>
          <a:prstGeom prst="rect">
            <a:avLst/>
          </a:prstGeom>
          <a:solidFill>
            <a:srgbClr val="FBFBA3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tr-TR" altLang="tr-TR" sz="1800"/>
              <a:t>-Yersel tesviye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tr-TR" altLang="tr-TR" sz="1800"/>
              <a:t>-İki yönde değişken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tr-TR" altLang="tr-TR" sz="1800"/>
              <a:t> eğimli tesviye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tr-TR" altLang="tr-TR" sz="1800"/>
              <a:t>-Tek yönde değişken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tr-TR" altLang="tr-TR" sz="1800"/>
              <a:t> eğimli tesviye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tr-TR" altLang="tr-TR" sz="1800"/>
              <a:t>-İki yönde sabit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tr-TR" altLang="tr-TR" sz="1800"/>
              <a:t> eğimli tesviye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tr-TR" altLang="tr-TR" sz="1800"/>
              <a:t>-Tek yönde sabit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tr-TR" altLang="tr-TR" sz="1800"/>
              <a:t> eğimli tesviye</a:t>
            </a:r>
          </a:p>
        </p:txBody>
      </p:sp>
      <p:sp>
        <p:nvSpPr>
          <p:cNvPr id="80903" name="Text Box 9"/>
          <p:cNvSpPr txBox="1">
            <a:spLocks noChangeArrowheads="1"/>
          </p:cNvSpPr>
          <p:nvPr/>
        </p:nvSpPr>
        <p:spPr bwMode="auto">
          <a:xfrm>
            <a:off x="4800600" y="3594101"/>
            <a:ext cx="3479800" cy="1203325"/>
          </a:xfrm>
          <a:prstGeom prst="rect">
            <a:avLst/>
          </a:prstGeom>
          <a:solidFill>
            <a:srgbClr val="FBFBA3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tr-TR" altLang="tr-TR" sz="1800"/>
              <a:t>-Hafif tesviye (</a:t>
            </a:r>
            <a:r>
              <a:rPr lang="en-US" altLang="tr-TR" sz="1800">
                <a:cs typeface="Arial" panose="020B0604020202020204" pitchFamily="34" charset="0"/>
              </a:rPr>
              <a:t>&lt;</a:t>
            </a:r>
            <a:r>
              <a:rPr lang="tr-TR" altLang="tr-TR" sz="1800">
                <a:cs typeface="Arial" panose="020B0604020202020204" pitchFamily="34" charset="0"/>
              </a:rPr>
              <a:t>50 m</a:t>
            </a:r>
            <a:r>
              <a:rPr lang="tr-TR" altLang="tr-TR" sz="1800" baseline="30000">
                <a:cs typeface="Arial" panose="020B0604020202020204" pitchFamily="34" charset="0"/>
              </a:rPr>
              <a:t>3</a:t>
            </a:r>
            <a:r>
              <a:rPr lang="tr-TR" altLang="tr-TR" sz="1800">
                <a:cs typeface="Arial" panose="020B0604020202020204" pitchFamily="34" charset="0"/>
              </a:rPr>
              <a:t>/da)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tr-TR" altLang="tr-TR" sz="1800"/>
              <a:t>-Orta tesviye (50-100 m3/da)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tr-TR" altLang="tr-TR" sz="1800"/>
              <a:t>-Ağır tesviye (100-150 m3/da)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tr-TR" altLang="tr-TR" sz="1800"/>
              <a:t>-Çok ağır tesviye (</a:t>
            </a:r>
            <a:r>
              <a:rPr lang="en-US" altLang="tr-TR" sz="1800">
                <a:cs typeface="Arial" panose="020B0604020202020204" pitchFamily="34" charset="0"/>
              </a:rPr>
              <a:t>&gt;</a:t>
            </a:r>
            <a:r>
              <a:rPr lang="tr-TR" altLang="tr-TR" sz="1800">
                <a:cs typeface="Arial" panose="020B0604020202020204" pitchFamily="34" charset="0"/>
              </a:rPr>
              <a:t>1</a:t>
            </a:r>
            <a:r>
              <a:rPr lang="tr-TR" altLang="tr-TR" sz="1800"/>
              <a:t>50 m3/da)</a:t>
            </a:r>
            <a:endParaRPr lang="en-US" altLang="tr-TR" sz="1800"/>
          </a:p>
        </p:txBody>
      </p:sp>
      <p:sp>
        <p:nvSpPr>
          <p:cNvPr id="80904" name="Text Box 10"/>
          <p:cNvSpPr txBox="1">
            <a:spLocks noChangeArrowheads="1"/>
          </p:cNvSpPr>
          <p:nvPr/>
        </p:nvSpPr>
        <p:spPr bwMode="auto">
          <a:xfrm>
            <a:off x="8529638" y="3789364"/>
            <a:ext cx="1582484" cy="646331"/>
          </a:xfrm>
          <a:prstGeom prst="rect">
            <a:avLst/>
          </a:prstGeom>
          <a:solidFill>
            <a:srgbClr val="FBFBA3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tr-TR" altLang="tr-TR" sz="1800"/>
              <a:t>-Kaba tesviye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tr-TR" altLang="tr-TR" sz="1800"/>
              <a:t>-İnce tesviye</a:t>
            </a:r>
          </a:p>
        </p:txBody>
      </p:sp>
      <p:sp>
        <p:nvSpPr>
          <p:cNvPr id="80905" name="Line 11"/>
          <p:cNvSpPr>
            <a:spLocks noChangeShapeType="1"/>
          </p:cNvSpPr>
          <p:nvPr/>
        </p:nvSpPr>
        <p:spPr bwMode="auto">
          <a:xfrm>
            <a:off x="6024563" y="1196976"/>
            <a:ext cx="0" cy="36036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80906" name="Line 12"/>
          <p:cNvSpPr>
            <a:spLocks noChangeShapeType="1"/>
          </p:cNvSpPr>
          <p:nvPr/>
        </p:nvSpPr>
        <p:spPr bwMode="auto">
          <a:xfrm>
            <a:off x="3287714" y="1557338"/>
            <a:ext cx="583247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80907" name="Line 13"/>
          <p:cNvSpPr>
            <a:spLocks noChangeShapeType="1"/>
          </p:cNvSpPr>
          <p:nvPr/>
        </p:nvSpPr>
        <p:spPr bwMode="auto">
          <a:xfrm>
            <a:off x="3287713" y="1555751"/>
            <a:ext cx="0" cy="36036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80908" name="Line 14"/>
          <p:cNvSpPr>
            <a:spLocks noChangeShapeType="1"/>
          </p:cNvSpPr>
          <p:nvPr/>
        </p:nvSpPr>
        <p:spPr bwMode="auto">
          <a:xfrm>
            <a:off x="6240463" y="1555751"/>
            <a:ext cx="0" cy="36036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80909" name="Line 15"/>
          <p:cNvSpPr>
            <a:spLocks noChangeShapeType="1"/>
          </p:cNvSpPr>
          <p:nvPr/>
        </p:nvSpPr>
        <p:spPr bwMode="auto">
          <a:xfrm>
            <a:off x="9120188" y="1555751"/>
            <a:ext cx="0" cy="36036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80910" name="Line 16"/>
          <p:cNvSpPr>
            <a:spLocks noChangeShapeType="1"/>
          </p:cNvSpPr>
          <p:nvPr/>
        </p:nvSpPr>
        <p:spPr bwMode="auto">
          <a:xfrm>
            <a:off x="3287713" y="3140076"/>
            <a:ext cx="0" cy="36036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80911" name="Line 17"/>
          <p:cNvSpPr>
            <a:spLocks noChangeShapeType="1"/>
          </p:cNvSpPr>
          <p:nvPr/>
        </p:nvSpPr>
        <p:spPr bwMode="auto">
          <a:xfrm>
            <a:off x="6240463" y="2565401"/>
            <a:ext cx="0" cy="100806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80912" name="Line 18"/>
          <p:cNvSpPr>
            <a:spLocks noChangeShapeType="1"/>
          </p:cNvSpPr>
          <p:nvPr/>
        </p:nvSpPr>
        <p:spPr bwMode="auto">
          <a:xfrm>
            <a:off x="9120188" y="2565401"/>
            <a:ext cx="0" cy="122396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432804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tr-TR" altLang="tr-TR" smtClean="0"/>
          </a:p>
        </p:txBody>
      </p:sp>
      <p:sp>
        <p:nvSpPr>
          <p:cNvPr id="819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tr-TR" altLang="tr-TR" smtClean="0"/>
          </a:p>
        </p:txBody>
      </p:sp>
      <p:pic>
        <p:nvPicPr>
          <p:cNvPr id="81924" name="Picture 4" descr="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0"/>
            <a:ext cx="9372600" cy="7086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811475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2946" name="Picture 2" descr="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-233363"/>
            <a:ext cx="9144000" cy="73247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437828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253</Words>
  <Application>Microsoft Office PowerPoint</Application>
  <PresentationFormat>Geniş ekran</PresentationFormat>
  <Paragraphs>86</Paragraphs>
  <Slides>16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16</vt:i4>
      </vt:variant>
    </vt:vector>
  </HeadingPairs>
  <TitlesOfParts>
    <vt:vector size="21" baseType="lpstr">
      <vt:lpstr>Arial</vt:lpstr>
      <vt:lpstr>Calibri</vt:lpstr>
      <vt:lpstr>Calibri Light</vt:lpstr>
      <vt:lpstr>Times New Roman</vt:lpstr>
      <vt:lpstr>Office Teması</vt:lpstr>
      <vt:lpstr>5. BÖLÜM  ARAZİNİN SULAMAYA HAZIRLANMASI</vt:lpstr>
      <vt:lpstr>PowerPoint Sunusu</vt:lpstr>
      <vt:lpstr>Arazi tesviyesi</vt:lpstr>
      <vt:lpstr>Arazi tesviyesinin tanımı</vt:lpstr>
      <vt:lpstr>Arazi tesviyesinin yararları</vt:lpstr>
      <vt:lpstr>Arazi tesviyesinin uygulanmasını kısıtlayan etmenler</vt:lpstr>
      <vt:lpstr>PowerPoint Sunusu</vt:lpstr>
      <vt:lpstr>PowerPoint Sunusu</vt:lpstr>
      <vt:lpstr>PowerPoint Sunusu</vt:lpstr>
      <vt:lpstr>PowerPoint Sunusu</vt:lpstr>
      <vt:lpstr>En küçük kareler tesviye projeleme yöntemi</vt:lpstr>
      <vt:lpstr>PowerPoint Sunusu</vt:lpstr>
      <vt:lpstr>Arazinin Tesviye Edilmesi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5. BÖLÜM  ARAZİNİN SULAMAYA HAZIRLANMASI</dc:title>
  <dc:creator>TYS</dc:creator>
  <cp:lastModifiedBy>TYS</cp:lastModifiedBy>
  <cp:revision>1</cp:revision>
  <dcterms:created xsi:type="dcterms:W3CDTF">2020-01-31T08:06:07Z</dcterms:created>
  <dcterms:modified xsi:type="dcterms:W3CDTF">2020-01-31T08:06:22Z</dcterms:modified>
</cp:coreProperties>
</file>