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214" autoAdjust="0"/>
    <p:restoredTop sz="94660"/>
  </p:normalViewPr>
  <p:slideViewPr>
    <p:cSldViewPr>
      <p:cViewPr varScale="1">
        <p:scale>
          <a:sx n="84" d="100"/>
          <a:sy n="84" d="100"/>
        </p:scale>
        <p:origin x="96" y="49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3.03.2020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3/3/2020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3.03.2020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3.03.2020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3.03.2020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3.03.2020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3.03.2020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3.03.2020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3.03.2020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28794" y="0"/>
            <a:ext cx="6172200" cy="4608512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27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27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417 HİNDUİZM</a:t>
            </a:r>
            <a:br>
              <a:rPr lang="tr-TR" sz="27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8</a:t>
            </a:r>
            <a:r>
              <a:rPr lang="tr-TR" sz="27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. </a:t>
            </a:r>
            <a:r>
              <a:rPr lang="tr-TR" sz="27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HAFTA</a:t>
            </a:r>
            <a:br>
              <a:rPr lang="tr-TR" sz="27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7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Hindu </a:t>
            </a:r>
            <a:r>
              <a:rPr lang="tr-TR" sz="27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Kutsal Kitapları</a:t>
            </a: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16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tr-TR" sz="16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tr-TR" sz="16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tr-TR" sz="16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tr-TR" sz="16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tr-TR" sz="16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tr-TR" sz="16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tr-TR" sz="1600" dirty="0" smtClean="0">
                <a:solidFill>
                  <a:schemeClr val="accent2">
                    <a:lumMod val="75000"/>
                  </a:schemeClr>
                </a:solidFill>
              </a:rPr>
            </a:br>
            <a:endParaRPr lang="tr-TR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ct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</a:t>
            </a:r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. Yalçın Kayalı</a:t>
            </a:r>
          </a:p>
          <a:p>
            <a:pPr algn="r"/>
            <a:r>
              <a:rPr lang="tr-T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417 HİNDUİZM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Altı </a:t>
            </a:r>
            <a:r>
              <a:rPr lang="tr-TR" dirty="0" err="1"/>
              <a:t>Brahmâcı</a:t>
            </a:r>
            <a:r>
              <a:rPr lang="tr-TR" dirty="0"/>
              <a:t> (</a:t>
            </a:r>
            <a:r>
              <a:rPr lang="tr-TR" dirty="0" err="1"/>
              <a:t>Râcasa</a:t>
            </a:r>
            <a:r>
              <a:rPr lang="tr-TR" dirty="0"/>
              <a:t>) </a:t>
            </a:r>
            <a:r>
              <a:rPr lang="tr-TR" dirty="0" err="1"/>
              <a:t>Purâna</a:t>
            </a:r>
            <a:r>
              <a:rPr lang="tr-TR" dirty="0"/>
              <a:t>: </a:t>
            </a:r>
          </a:p>
          <a:p>
            <a:r>
              <a:rPr lang="tr-TR" dirty="0" err="1"/>
              <a:t>Brahmâ</a:t>
            </a:r>
            <a:r>
              <a:rPr lang="tr-TR" dirty="0"/>
              <a:t> </a:t>
            </a:r>
            <a:r>
              <a:rPr lang="tr-TR" dirty="0" err="1"/>
              <a:t>Purâna</a:t>
            </a:r>
            <a:r>
              <a:rPr lang="tr-TR" dirty="0"/>
              <a:t> </a:t>
            </a:r>
          </a:p>
          <a:p>
            <a:r>
              <a:rPr lang="tr-TR" dirty="0" err="1"/>
              <a:t>Brahmânda</a:t>
            </a:r>
            <a:r>
              <a:rPr lang="tr-TR" dirty="0"/>
              <a:t> </a:t>
            </a:r>
            <a:r>
              <a:rPr lang="tr-TR" dirty="0" err="1"/>
              <a:t>Purâna</a:t>
            </a:r>
            <a:r>
              <a:rPr lang="tr-TR" dirty="0"/>
              <a:t> </a:t>
            </a:r>
          </a:p>
          <a:p>
            <a:r>
              <a:rPr lang="tr-TR" dirty="0" err="1"/>
              <a:t>Brahmavaivarta</a:t>
            </a:r>
            <a:r>
              <a:rPr lang="tr-TR" dirty="0"/>
              <a:t> </a:t>
            </a:r>
            <a:r>
              <a:rPr lang="tr-TR" dirty="0" err="1"/>
              <a:t>Purâna</a:t>
            </a:r>
            <a:r>
              <a:rPr lang="tr-TR" dirty="0"/>
              <a:t> </a:t>
            </a:r>
          </a:p>
          <a:p>
            <a:r>
              <a:rPr lang="tr-TR" dirty="0" err="1"/>
              <a:t>Mârkandeya</a:t>
            </a:r>
            <a:r>
              <a:rPr lang="tr-TR" dirty="0"/>
              <a:t> </a:t>
            </a:r>
            <a:r>
              <a:rPr lang="tr-TR" dirty="0" err="1"/>
              <a:t>Purâna</a:t>
            </a:r>
            <a:r>
              <a:rPr lang="tr-TR" dirty="0"/>
              <a:t> </a:t>
            </a:r>
          </a:p>
          <a:p>
            <a:r>
              <a:rPr lang="tr-TR" dirty="0" err="1"/>
              <a:t>Bhavishya</a:t>
            </a:r>
            <a:r>
              <a:rPr lang="tr-TR" dirty="0"/>
              <a:t> </a:t>
            </a:r>
            <a:r>
              <a:rPr lang="tr-TR" dirty="0" err="1"/>
              <a:t>Purâna</a:t>
            </a:r>
            <a:r>
              <a:rPr lang="tr-TR" dirty="0"/>
              <a:t> </a:t>
            </a:r>
          </a:p>
          <a:p>
            <a:r>
              <a:rPr lang="tr-TR" dirty="0" err="1"/>
              <a:t>Vâmana</a:t>
            </a:r>
            <a:r>
              <a:rPr lang="tr-TR" dirty="0"/>
              <a:t> </a:t>
            </a:r>
            <a:r>
              <a:rPr lang="tr-TR" dirty="0" err="1"/>
              <a:t>Purâna</a:t>
            </a:r>
            <a:endParaRPr lang="tr-TR" dirty="0"/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246984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417 HİNDUİZM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18 tane de </a:t>
            </a:r>
            <a:r>
              <a:rPr lang="tr-TR" dirty="0" err="1"/>
              <a:t>Upapurâna</a:t>
            </a:r>
            <a:r>
              <a:rPr lang="tr-TR" dirty="0"/>
              <a:t> ve sayısız </a:t>
            </a:r>
            <a:r>
              <a:rPr lang="tr-TR" dirty="0" err="1"/>
              <a:t>Sthâlapurâna</a:t>
            </a:r>
            <a:r>
              <a:rPr lang="tr-TR" dirty="0"/>
              <a:t> vardır. Ayrıca bir </a:t>
            </a:r>
            <a:r>
              <a:rPr lang="tr-TR" dirty="0" err="1"/>
              <a:t>İtihâsa</a:t>
            </a:r>
            <a:r>
              <a:rPr lang="tr-TR" dirty="0"/>
              <a:t> mı yoksa bir </a:t>
            </a:r>
            <a:r>
              <a:rPr lang="tr-TR" dirty="0" err="1"/>
              <a:t>Purâna</a:t>
            </a:r>
            <a:r>
              <a:rPr lang="tr-TR" dirty="0"/>
              <a:t> mı olduğu tartışılan </a:t>
            </a:r>
            <a:r>
              <a:rPr lang="tr-TR" dirty="0" err="1"/>
              <a:t>Harivamşa’yı</a:t>
            </a:r>
            <a:r>
              <a:rPr lang="tr-TR" dirty="0"/>
              <a:t> da saymak gerekir.</a:t>
            </a:r>
          </a:p>
          <a:p>
            <a:r>
              <a:rPr lang="tr-TR" dirty="0"/>
              <a:t>C. </a:t>
            </a:r>
            <a:r>
              <a:rPr lang="tr-TR" dirty="0" err="1"/>
              <a:t>Dharmaşâstralar</a:t>
            </a:r>
            <a:r>
              <a:rPr lang="tr-TR" dirty="0"/>
              <a:t>: </a:t>
            </a:r>
          </a:p>
          <a:p>
            <a:r>
              <a:rPr lang="tr-TR" dirty="0" err="1"/>
              <a:t>Manusmriti</a:t>
            </a:r>
            <a:r>
              <a:rPr lang="tr-TR" dirty="0"/>
              <a:t> </a:t>
            </a:r>
          </a:p>
          <a:p>
            <a:r>
              <a:rPr lang="tr-TR" dirty="0" err="1"/>
              <a:t>Yâcnavâlkyasmriti</a:t>
            </a:r>
            <a:r>
              <a:rPr lang="tr-TR" dirty="0"/>
              <a:t> </a:t>
            </a:r>
          </a:p>
          <a:p>
            <a:r>
              <a:rPr lang="tr-TR" dirty="0" err="1"/>
              <a:t>Vishnusmriti</a:t>
            </a:r>
            <a:r>
              <a:rPr lang="tr-TR" dirty="0"/>
              <a:t> vs.</a:t>
            </a:r>
          </a:p>
        </p:txBody>
      </p:sp>
    </p:spTree>
    <p:extLst>
      <p:ext uri="{BB962C8B-B14F-4D97-AF65-F5344CB8AC3E}">
        <p14:creationId xmlns:p14="http://schemas.microsoft.com/office/powerpoint/2010/main" val="35927470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417 HİNDUİZM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Hindular için kutsal ve önemli sayılan edebi eserler bu kadarla kalmaz. Diğer bir grup da, tören uygulamaları, bilim, sanat vb. gibi konuları içeren eserlerden oluşur. Dört grupta ele alınabilir:</a:t>
            </a:r>
          </a:p>
          <a:p>
            <a:r>
              <a:rPr lang="tr-TR" dirty="0"/>
              <a:t>A. </a:t>
            </a:r>
            <a:r>
              <a:rPr lang="tr-TR" dirty="0" err="1"/>
              <a:t>Sûtralar</a:t>
            </a:r>
            <a:r>
              <a:rPr lang="tr-TR" dirty="0"/>
              <a:t>:</a:t>
            </a:r>
          </a:p>
          <a:p>
            <a:r>
              <a:rPr lang="tr-TR" dirty="0" err="1"/>
              <a:t>Şrautasûtralar</a:t>
            </a:r>
            <a:endParaRPr lang="tr-TR" dirty="0"/>
          </a:p>
          <a:p>
            <a:r>
              <a:rPr lang="tr-TR" dirty="0" err="1"/>
              <a:t>Grihyasûtralar</a:t>
            </a:r>
            <a:endParaRPr lang="tr-TR" dirty="0"/>
          </a:p>
          <a:p>
            <a:r>
              <a:rPr lang="tr-TR" dirty="0" err="1"/>
              <a:t>Dharmasûtralar</a:t>
            </a:r>
            <a:endParaRPr lang="tr-TR" dirty="0"/>
          </a:p>
          <a:p>
            <a:r>
              <a:rPr lang="tr-TR" dirty="0" err="1"/>
              <a:t>Şulvasûtralar</a:t>
            </a:r>
            <a:endParaRPr lang="tr-TR" dirty="0"/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54505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417 HİNDUİZM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B. </a:t>
            </a:r>
            <a:r>
              <a:rPr lang="tr-TR" dirty="0" err="1"/>
              <a:t>Vedângalar</a:t>
            </a:r>
            <a:r>
              <a:rPr lang="tr-TR" dirty="0"/>
              <a:t>:</a:t>
            </a:r>
          </a:p>
          <a:p>
            <a:r>
              <a:rPr lang="tr-TR" dirty="0" err="1"/>
              <a:t>Şikshâ</a:t>
            </a:r>
            <a:r>
              <a:rPr lang="tr-TR" dirty="0"/>
              <a:t> (Fonetik)</a:t>
            </a:r>
          </a:p>
          <a:p>
            <a:r>
              <a:rPr lang="tr-TR" dirty="0" err="1"/>
              <a:t>Çandas</a:t>
            </a:r>
            <a:r>
              <a:rPr lang="tr-TR" dirty="0"/>
              <a:t> (Şiir Ölçüsü)</a:t>
            </a:r>
          </a:p>
          <a:p>
            <a:r>
              <a:rPr lang="tr-TR" dirty="0" err="1"/>
              <a:t>Vyâkarana</a:t>
            </a:r>
            <a:r>
              <a:rPr lang="tr-TR" dirty="0"/>
              <a:t> (Gramer)</a:t>
            </a:r>
          </a:p>
          <a:p>
            <a:r>
              <a:rPr lang="tr-TR" dirty="0" err="1"/>
              <a:t>Nirukta</a:t>
            </a:r>
            <a:r>
              <a:rPr lang="tr-TR" dirty="0"/>
              <a:t> (Etimoloji)</a:t>
            </a:r>
          </a:p>
          <a:p>
            <a:r>
              <a:rPr lang="tr-TR" dirty="0" err="1"/>
              <a:t>Cyotisha</a:t>
            </a:r>
            <a:r>
              <a:rPr lang="tr-TR" dirty="0"/>
              <a:t> (Astronomi)</a:t>
            </a:r>
          </a:p>
          <a:p>
            <a:r>
              <a:rPr lang="tr-TR"/>
              <a:t>Kalpa (Ritüel)</a:t>
            </a:r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95078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417 HİNDUİZM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Hindu </a:t>
            </a:r>
            <a:r>
              <a:rPr lang="tr-TR" dirty="0" smtClean="0"/>
              <a:t>Kitapları</a:t>
            </a:r>
          </a:p>
          <a:p>
            <a:pPr algn="ctr"/>
            <a:endParaRPr lang="tr-TR" dirty="0"/>
          </a:p>
          <a:p>
            <a:pPr algn="ctr"/>
            <a:r>
              <a:rPr lang="tr-TR" dirty="0"/>
              <a:t>Hint dinsel edebiyatını iki ana bölüme ayırabiliriz: </a:t>
            </a:r>
            <a:r>
              <a:rPr lang="tr-TR" dirty="0" err="1"/>
              <a:t>Şruti</a:t>
            </a:r>
            <a:r>
              <a:rPr lang="tr-TR" dirty="0"/>
              <a:t> ve </a:t>
            </a:r>
            <a:r>
              <a:rPr lang="tr-TR" dirty="0" err="1"/>
              <a:t>Smriti</a:t>
            </a:r>
            <a:r>
              <a:rPr lang="tr-TR" dirty="0"/>
              <a:t>. </a:t>
            </a:r>
            <a:r>
              <a:rPr lang="tr-TR" dirty="0" err="1"/>
              <a:t>Şruti</a:t>
            </a:r>
            <a:r>
              <a:rPr lang="tr-TR" dirty="0"/>
              <a:t> sözcüğü “söylenmiş” anlamına gelir ve ağızdan ağıza ezber yoluyla yayılmış olan kitapları anlatmak için kullanılır. </a:t>
            </a:r>
            <a:r>
              <a:rPr lang="tr-TR" dirty="0" err="1"/>
              <a:t>Smriti</a:t>
            </a:r>
            <a:r>
              <a:rPr lang="tr-TR" dirty="0"/>
              <a:t> ise “hatırlanmış” demektir ve birileri tarafından yazıya dökülmüş geleneksel bilgileri içerir.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637396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417 HİNDUİZM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Şruti</a:t>
            </a:r>
            <a:r>
              <a:rPr lang="tr-TR" dirty="0"/>
              <a:t> sözcüğünden anlaşılması gereken </a:t>
            </a:r>
            <a:r>
              <a:rPr lang="tr-TR" dirty="0" err="1"/>
              <a:t>Vedalar’dır</a:t>
            </a:r>
            <a:r>
              <a:rPr lang="tr-TR" dirty="0"/>
              <a:t>. Veda sözcüğü “bilgi” anlamına gelir ve geniş anlamda ele alındığında, sadece dört Veda’yı değil </a:t>
            </a:r>
            <a:r>
              <a:rPr lang="tr-TR" dirty="0" err="1"/>
              <a:t>Brâhmanalar</a:t>
            </a:r>
            <a:r>
              <a:rPr lang="tr-TR" dirty="0"/>
              <a:t>, </a:t>
            </a:r>
            <a:r>
              <a:rPr lang="tr-TR" dirty="0" err="1"/>
              <a:t>Aranyakalar</a:t>
            </a:r>
            <a:r>
              <a:rPr lang="tr-TR" dirty="0"/>
              <a:t> ve </a:t>
            </a:r>
            <a:r>
              <a:rPr lang="tr-TR" dirty="0" err="1"/>
              <a:t>Upanishadları</a:t>
            </a:r>
            <a:r>
              <a:rPr lang="tr-TR" dirty="0"/>
              <a:t> da niteler. Dört temel Veda vardır:</a:t>
            </a:r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33873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417 HİNDUİZM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Rigveda 	(İlahi Bilgisi)</a:t>
            </a:r>
          </a:p>
          <a:p>
            <a:pPr algn="ctr"/>
            <a:r>
              <a:rPr lang="tr-TR" dirty="0" err="1"/>
              <a:t>Sâmaveda</a:t>
            </a:r>
            <a:r>
              <a:rPr lang="tr-TR" dirty="0"/>
              <a:t> 	(Melodi Bilgisi)</a:t>
            </a:r>
          </a:p>
          <a:p>
            <a:pPr algn="ctr"/>
            <a:r>
              <a:rPr lang="tr-TR" dirty="0" err="1"/>
              <a:t>Yacurveda</a:t>
            </a:r>
            <a:r>
              <a:rPr lang="tr-TR" dirty="0"/>
              <a:t> </a:t>
            </a:r>
            <a:r>
              <a:rPr lang="tr-TR" dirty="0" smtClean="0"/>
              <a:t> (</a:t>
            </a:r>
            <a:r>
              <a:rPr lang="tr-TR" dirty="0"/>
              <a:t>Kurban Bilgisi) (Siyah ve Beyaz diye ikiye ayrılır)</a:t>
            </a:r>
          </a:p>
          <a:p>
            <a:pPr algn="ctr"/>
            <a:r>
              <a:rPr lang="tr-TR" dirty="0"/>
              <a:t>Atharvaveda </a:t>
            </a:r>
            <a:r>
              <a:rPr lang="tr-TR" dirty="0" smtClean="0"/>
              <a:t> (</a:t>
            </a:r>
            <a:r>
              <a:rPr lang="tr-TR" dirty="0"/>
              <a:t>Sihir Bilgisi)</a:t>
            </a:r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056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417 HİNDUİZM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Brâhmanalar</a:t>
            </a:r>
            <a:r>
              <a:rPr lang="tr-TR" dirty="0"/>
              <a:t> ise, din adamları olan Brahmanlara ve onların yaptırttığı kurbana ilişkin metinlerdir. </a:t>
            </a:r>
            <a:r>
              <a:rPr lang="tr-TR" dirty="0" err="1"/>
              <a:t>Aitareya</a:t>
            </a:r>
            <a:r>
              <a:rPr lang="tr-TR" dirty="0"/>
              <a:t> </a:t>
            </a:r>
            <a:r>
              <a:rPr lang="tr-TR" dirty="0" err="1"/>
              <a:t>Brâhmana</a:t>
            </a:r>
            <a:r>
              <a:rPr lang="tr-TR" dirty="0"/>
              <a:t> (</a:t>
            </a:r>
            <a:r>
              <a:rPr lang="tr-TR" dirty="0" err="1"/>
              <a:t>Aşvalâyana</a:t>
            </a:r>
            <a:r>
              <a:rPr lang="tr-TR" dirty="0"/>
              <a:t> da denir) </a:t>
            </a:r>
            <a:r>
              <a:rPr lang="tr-TR" dirty="0" err="1"/>
              <a:t>Rigveda’ya</a:t>
            </a:r>
            <a:r>
              <a:rPr lang="tr-TR" dirty="0"/>
              <a:t>, </a:t>
            </a:r>
            <a:r>
              <a:rPr lang="tr-TR" dirty="0" err="1"/>
              <a:t>Tândya-Mahâ</a:t>
            </a:r>
            <a:r>
              <a:rPr lang="tr-TR" dirty="0"/>
              <a:t> </a:t>
            </a:r>
            <a:r>
              <a:rPr lang="tr-TR" dirty="0" err="1"/>
              <a:t>Brâhmana</a:t>
            </a:r>
            <a:r>
              <a:rPr lang="tr-TR" dirty="0"/>
              <a:t> </a:t>
            </a:r>
            <a:r>
              <a:rPr lang="tr-TR" dirty="0" err="1"/>
              <a:t>Sâmaveda’ya</a:t>
            </a:r>
            <a:r>
              <a:rPr lang="tr-TR" dirty="0"/>
              <a:t>, </a:t>
            </a:r>
            <a:r>
              <a:rPr lang="tr-TR" dirty="0" err="1"/>
              <a:t>Taittiriya</a:t>
            </a:r>
            <a:r>
              <a:rPr lang="tr-TR" dirty="0"/>
              <a:t> ve </a:t>
            </a:r>
            <a:r>
              <a:rPr lang="tr-TR" dirty="0" err="1"/>
              <a:t>Şatapatha</a:t>
            </a:r>
            <a:r>
              <a:rPr lang="tr-TR" dirty="0"/>
              <a:t> </a:t>
            </a:r>
            <a:r>
              <a:rPr lang="tr-TR" dirty="0" err="1"/>
              <a:t>Brâhmanalar</a:t>
            </a:r>
            <a:r>
              <a:rPr lang="tr-TR" dirty="0"/>
              <a:t> </a:t>
            </a:r>
            <a:r>
              <a:rPr lang="tr-TR" dirty="0" err="1"/>
              <a:t>Yacurveda’ya</a:t>
            </a:r>
            <a:r>
              <a:rPr lang="tr-TR" dirty="0"/>
              <a:t>, </a:t>
            </a:r>
            <a:r>
              <a:rPr lang="tr-TR" dirty="0" err="1"/>
              <a:t>Gopatha</a:t>
            </a:r>
            <a:r>
              <a:rPr lang="tr-TR" dirty="0"/>
              <a:t> </a:t>
            </a:r>
            <a:r>
              <a:rPr lang="tr-TR" dirty="0" err="1"/>
              <a:t>Brâhmana</a:t>
            </a:r>
            <a:r>
              <a:rPr lang="tr-TR" dirty="0"/>
              <a:t> ise </a:t>
            </a:r>
            <a:r>
              <a:rPr lang="tr-TR" dirty="0" err="1"/>
              <a:t>Atharvaveda’ya</a:t>
            </a:r>
            <a:r>
              <a:rPr lang="tr-TR" dirty="0"/>
              <a:t> aittir.</a:t>
            </a:r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347750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417 HİNDUİZM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Aitareya</a:t>
            </a:r>
            <a:r>
              <a:rPr lang="tr-TR" dirty="0"/>
              <a:t> ve </a:t>
            </a:r>
            <a:r>
              <a:rPr lang="tr-TR" dirty="0" err="1"/>
              <a:t>Kauşitaki</a:t>
            </a:r>
            <a:r>
              <a:rPr lang="tr-TR" dirty="0"/>
              <a:t> </a:t>
            </a:r>
            <a:r>
              <a:rPr lang="tr-TR" dirty="0" err="1"/>
              <a:t>Aranyaka</a:t>
            </a:r>
            <a:r>
              <a:rPr lang="tr-TR" dirty="0"/>
              <a:t> </a:t>
            </a:r>
            <a:r>
              <a:rPr lang="tr-TR" dirty="0" err="1"/>
              <a:t>Rigveda’ya</a:t>
            </a:r>
            <a:r>
              <a:rPr lang="tr-TR" dirty="0"/>
              <a:t>, </a:t>
            </a:r>
            <a:r>
              <a:rPr lang="tr-TR" dirty="0" err="1"/>
              <a:t>Brihadâranyaka</a:t>
            </a:r>
            <a:r>
              <a:rPr lang="tr-TR" dirty="0"/>
              <a:t> ve </a:t>
            </a:r>
            <a:r>
              <a:rPr lang="tr-TR" dirty="0" err="1"/>
              <a:t>Taittiriya</a:t>
            </a:r>
            <a:r>
              <a:rPr lang="tr-TR" dirty="0"/>
              <a:t> </a:t>
            </a:r>
            <a:r>
              <a:rPr lang="tr-TR" dirty="0" err="1"/>
              <a:t>Aranyakalar</a:t>
            </a:r>
            <a:r>
              <a:rPr lang="tr-TR" dirty="0"/>
              <a:t> ise </a:t>
            </a:r>
            <a:r>
              <a:rPr lang="tr-TR" dirty="0" err="1"/>
              <a:t>Yacurveda’ya</a:t>
            </a:r>
            <a:r>
              <a:rPr lang="tr-TR" dirty="0"/>
              <a:t> aittir</a:t>
            </a:r>
            <a:r>
              <a:rPr lang="tr-TR" dirty="0" smtClean="0"/>
              <a:t>.</a:t>
            </a:r>
          </a:p>
          <a:p>
            <a:pPr marL="0" indent="0" algn="ctr">
              <a:buNone/>
            </a:pPr>
            <a:endParaRPr lang="tr-TR" dirty="0"/>
          </a:p>
          <a:p>
            <a:pPr algn="ctr"/>
            <a:r>
              <a:rPr lang="tr-TR" dirty="0" err="1"/>
              <a:t>Onüç</a:t>
            </a:r>
            <a:r>
              <a:rPr lang="tr-TR" dirty="0"/>
              <a:t> temel </a:t>
            </a:r>
            <a:r>
              <a:rPr lang="tr-TR" dirty="0" err="1"/>
              <a:t>Upanishad</a:t>
            </a:r>
            <a:r>
              <a:rPr lang="tr-TR" dirty="0"/>
              <a:t> vardır. </a:t>
            </a:r>
            <a:r>
              <a:rPr lang="tr-TR" dirty="0" err="1"/>
              <a:t>Upanishad</a:t>
            </a:r>
            <a:r>
              <a:rPr lang="tr-TR" dirty="0"/>
              <a:t> sözcüğü “dizinin dibine oturmak” anlamına gelir ve bir felsefeyi öğrenmekteki disiplini belirtir. Ayrıca, daha az önemde, yüzlerce </a:t>
            </a:r>
            <a:r>
              <a:rPr lang="tr-TR" dirty="0" err="1"/>
              <a:t>Upanishad</a:t>
            </a:r>
            <a:r>
              <a:rPr lang="tr-TR" dirty="0"/>
              <a:t> vardır. Temel </a:t>
            </a:r>
            <a:r>
              <a:rPr lang="tr-TR" dirty="0" err="1"/>
              <a:t>Upanishalar</a:t>
            </a:r>
            <a:r>
              <a:rPr lang="tr-TR" dirty="0"/>
              <a:t> şunlardır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363244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417 HİNDUİZM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Kutsal Gelenek olan </a:t>
            </a:r>
            <a:r>
              <a:rPr lang="tr-TR" dirty="0" err="1"/>
              <a:t>Smriti</a:t>
            </a:r>
            <a:r>
              <a:rPr lang="tr-TR" dirty="0"/>
              <a:t> ise üç yönden ele alınabilir: </a:t>
            </a:r>
            <a:r>
              <a:rPr lang="tr-TR" dirty="0" err="1"/>
              <a:t>İtihâsa</a:t>
            </a:r>
            <a:r>
              <a:rPr lang="tr-TR" dirty="0"/>
              <a:t>, </a:t>
            </a:r>
            <a:r>
              <a:rPr lang="tr-TR" dirty="0" err="1"/>
              <a:t>Purâna</a:t>
            </a:r>
            <a:r>
              <a:rPr lang="tr-TR" dirty="0"/>
              <a:t> ve </a:t>
            </a:r>
            <a:r>
              <a:rPr lang="tr-TR" dirty="0" err="1"/>
              <a:t>Şastra</a:t>
            </a:r>
            <a:r>
              <a:rPr lang="tr-TR" dirty="0"/>
              <a:t>. Bu gruplara giren bütün kitaplar zengin dinsel ve mitolojik malzeme içerirler ve bunlar Hindular için çok önemlidirler.</a:t>
            </a:r>
          </a:p>
          <a:p>
            <a:pPr algn="ctr"/>
            <a:r>
              <a:rPr lang="tr-TR" dirty="0"/>
              <a:t>A. </a:t>
            </a:r>
            <a:r>
              <a:rPr lang="tr-TR" dirty="0" err="1"/>
              <a:t>İtihâsa</a:t>
            </a:r>
            <a:r>
              <a:rPr lang="tr-TR" dirty="0"/>
              <a:t>:</a:t>
            </a:r>
          </a:p>
          <a:p>
            <a:pPr algn="ctr"/>
            <a:r>
              <a:rPr lang="tr-TR" dirty="0" err="1"/>
              <a:t>Râmâyana</a:t>
            </a:r>
            <a:r>
              <a:rPr lang="tr-TR" dirty="0"/>
              <a:t> Destanı</a:t>
            </a:r>
          </a:p>
          <a:p>
            <a:pPr algn="ctr"/>
            <a:r>
              <a:rPr lang="tr-TR" dirty="0" err="1"/>
              <a:t>Mahâbhârata</a:t>
            </a:r>
            <a:r>
              <a:rPr lang="tr-TR" dirty="0"/>
              <a:t> Destanı (</a:t>
            </a:r>
            <a:r>
              <a:rPr lang="tr-TR" dirty="0" err="1"/>
              <a:t>Bhagavadgîtâ</a:t>
            </a:r>
            <a:r>
              <a:rPr lang="tr-TR" dirty="0"/>
              <a:t> içindedir)</a:t>
            </a:r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041450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417 HİNDUİZM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B. </a:t>
            </a:r>
            <a:r>
              <a:rPr lang="tr-TR" dirty="0" err="1"/>
              <a:t>Purânalar</a:t>
            </a:r>
            <a:r>
              <a:rPr lang="tr-TR" dirty="0"/>
              <a:t>:</a:t>
            </a:r>
          </a:p>
          <a:p>
            <a:r>
              <a:rPr lang="tr-TR" dirty="0" err="1"/>
              <a:t>Mahâpurânalar</a:t>
            </a:r>
            <a:r>
              <a:rPr lang="tr-TR" dirty="0"/>
              <a:t> 18 tanedir:</a:t>
            </a:r>
          </a:p>
          <a:p>
            <a:r>
              <a:rPr lang="tr-TR" dirty="0"/>
              <a:t>Altı </a:t>
            </a:r>
            <a:r>
              <a:rPr lang="tr-TR" dirty="0" err="1"/>
              <a:t>Vishnucu</a:t>
            </a:r>
            <a:r>
              <a:rPr lang="tr-TR" dirty="0"/>
              <a:t> (</a:t>
            </a:r>
            <a:r>
              <a:rPr lang="tr-TR" dirty="0" err="1"/>
              <a:t>Sattva</a:t>
            </a:r>
            <a:r>
              <a:rPr lang="tr-TR" dirty="0"/>
              <a:t>) </a:t>
            </a:r>
            <a:r>
              <a:rPr lang="tr-TR" dirty="0" err="1"/>
              <a:t>Purâna</a:t>
            </a:r>
            <a:r>
              <a:rPr lang="tr-TR" dirty="0"/>
              <a:t>:</a:t>
            </a:r>
          </a:p>
          <a:p>
            <a:r>
              <a:rPr lang="tr-TR" dirty="0" err="1"/>
              <a:t>Vishnu</a:t>
            </a:r>
            <a:r>
              <a:rPr lang="tr-TR" dirty="0"/>
              <a:t> </a:t>
            </a:r>
            <a:r>
              <a:rPr lang="tr-TR" dirty="0" err="1"/>
              <a:t>Purâna</a:t>
            </a:r>
            <a:r>
              <a:rPr lang="tr-TR" dirty="0"/>
              <a:t> </a:t>
            </a:r>
          </a:p>
          <a:p>
            <a:r>
              <a:rPr lang="tr-TR" dirty="0"/>
              <a:t>Narada </a:t>
            </a:r>
            <a:r>
              <a:rPr lang="tr-TR" dirty="0" err="1"/>
              <a:t>Purâna</a:t>
            </a:r>
            <a:r>
              <a:rPr lang="tr-TR" dirty="0"/>
              <a:t> </a:t>
            </a:r>
          </a:p>
          <a:p>
            <a:r>
              <a:rPr lang="tr-TR" dirty="0" err="1"/>
              <a:t>Bhâgavata</a:t>
            </a:r>
            <a:r>
              <a:rPr lang="tr-TR" dirty="0"/>
              <a:t> </a:t>
            </a:r>
            <a:r>
              <a:rPr lang="tr-TR" dirty="0" err="1"/>
              <a:t>Purâna</a:t>
            </a:r>
            <a:r>
              <a:rPr lang="tr-TR" dirty="0"/>
              <a:t> </a:t>
            </a:r>
          </a:p>
          <a:p>
            <a:r>
              <a:rPr lang="tr-TR" dirty="0" err="1"/>
              <a:t>Garuda</a:t>
            </a:r>
            <a:r>
              <a:rPr lang="tr-TR" dirty="0"/>
              <a:t> </a:t>
            </a:r>
            <a:r>
              <a:rPr lang="tr-TR" dirty="0" err="1"/>
              <a:t>Purâna</a:t>
            </a:r>
            <a:endParaRPr lang="tr-TR" dirty="0"/>
          </a:p>
          <a:p>
            <a:r>
              <a:rPr lang="tr-TR" dirty="0" err="1"/>
              <a:t>Varâha</a:t>
            </a:r>
            <a:r>
              <a:rPr lang="tr-TR" dirty="0"/>
              <a:t> </a:t>
            </a:r>
            <a:r>
              <a:rPr lang="tr-TR" dirty="0" err="1"/>
              <a:t>Purâna</a:t>
            </a:r>
            <a:r>
              <a:rPr lang="tr-TR" dirty="0"/>
              <a:t> </a:t>
            </a:r>
          </a:p>
          <a:p>
            <a:r>
              <a:rPr lang="tr-TR" dirty="0" err="1"/>
              <a:t>Padma</a:t>
            </a:r>
            <a:r>
              <a:rPr lang="tr-TR" dirty="0"/>
              <a:t> </a:t>
            </a:r>
            <a:r>
              <a:rPr lang="tr-TR" dirty="0" err="1"/>
              <a:t>Purâna</a:t>
            </a:r>
            <a:endParaRPr lang="tr-TR" dirty="0"/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392884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417 HİNDUİZM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Altı </a:t>
            </a:r>
            <a:r>
              <a:rPr lang="tr-TR" dirty="0" err="1"/>
              <a:t>Şivacı</a:t>
            </a:r>
            <a:r>
              <a:rPr lang="tr-TR" dirty="0"/>
              <a:t> (</a:t>
            </a:r>
            <a:r>
              <a:rPr lang="tr-TR" dirty="0" err="1"/>
              <a:t>Tâmasa</a:t>
            </a:r>
            <a:r>
              <a:rPr lang="tr-TR" dirty="0"/>
              <a:t>) </a:t>
            </a:r>
            <a:r>
              <a:rPr lang="tr-TR" dirty="0" err="1"/>
              <a:t>Purâna</a:t>
            </a:r>
            <a:r>
              <a:rPr lang="tr-TR" dirty="0"/>
              <a:t>:</a:t>
            </a:r>
          </a:p>
          <a:p>
            <a:r>
              <a:rPr lang="tr-TR" dirty="0" err="1"/>
              <a:t>Matsya</a:t>
            </a:r>
            <a:r>
              <a:rPr lang="tr-TR" dirty="0"/>
              <a:t> </a:t>
            </a:r>
            <a:r>
              <a:rPr lang="tr-TR" dirty="0" err="1"/>
              <a:t>Purâna</a:t>
            </a:r>
            <a:endParaRPr lang="tr-TR" dirty="0"/>
          </a:p>
          <a:p>
            <a:r>
              <a:rPr lang="tr-TR" dirty="0" err="1"/>
              <a:t>Kûrma</a:t>
            </a:r>
            <a:r>
              <a:rPr lang="tr-TR" dirty="0"/>
              <a:t> </a:t>
            </a:r>
            <a:r>
              <a:rPr lang="tr-TR" dirty="0" err="1"/>
              <a:t>Purâna</a:t>
            </a:r>
            <a:endParaRPr lang="tr-TR" dirty="0"/>
          </a:p>
          <a:p>
            <a:r>
              <a:rPr lang="tr-TR" dirty="0" err="1"/>
              <a:t>Linga</a:t>
            </a:r>
            <a:r>
              <a:rPr lang="tr-TR" dirty="0"/>
              <a:t> </a:t>
            </a:r>
            <a:r>
              <a:rPr lang="tr-TR" dirty="0" err="1"/>
              <a:t>Purâna</a:t>
            </a:r>
            <a:endParaRPr lang="tr-TR" dirty="0"/>
          </a:p>
          <a:p>
            <a:r>
              <a:rPr lang="tr-TR" dirty="0" err="1"/>
              <a:t>Şiva</a:t>
            </a:r>
            <a:r>
              <a:rPr lang="tr-TR" dirty="0"/>
              <a:t> </a:t>
            </a:r>
            <a:r>
              <a:rPr lang="tr-TR" dirty="0" err="1"/>
              <a:t>Purâna</a:t>
            </a:r>
            <a:endParaRPr lang="tr-TR" dirty="0"/>
          </a:p>
          <a:p>
            <a:r>
              <a:rPr lang="tr-TR" dirty="0" err="1"/>
              <a:t>Skanda</a:t>
            </a:r>
            <a:r>
              <a:rPr lang="tr-TR" dirty="0"/>
              <a:t> </a:t>
            </a:r>
            <a:r>
              <a:rPr lang="tr-TR" dirty="0" err="1"/>
              <a:t>Purâna</a:t>
            </a:r>
            <a:endParaRPr lang="tr-TR" dirty="0"/>
          </a:p>
          <a:p>
            <a:r>
              <a:rPr lang="tr-TR" dirty="0" err="1"/>
              <a:t>Agni</a:t>
            </a:r>
            <a:r>
              <a:rPr lang="tr-TR" dirty="0"/>
              <a:t> </a:t>
            </a:r>
            <a:r>
              <a:rPr lang="tr-TR" dirty="0" err="1"/>
              <a:t>Purâna</a:t>
            </a:r>
            <a:endParaRPr lang="tr-TR" dirty="0"/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017992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1379</TotalTime>
  <Words>446</Words>
  <Application>Microsoft Office PowerPoint</Application>
  <PresentationFormat>Ekran Gösterisi (4:3)</PresentationFormat>
  <Paragraphs>77</Paragraphs>
  <Slides>13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9" baseType="lpstr">
      <vt:lpstr>Calibri</vt:lpstr>
      <vt:lpstr>Century Schoolbook</vt:lpstr>
      <vt:lpstr>Comic Sans MS</vt:lpstr>
      <vt:lpstr>Wingdings</vt:lpstr>
      <vt:lpstr>Wingdings 2</vt:lpstr>
      <vt:lpstr>Oriel</vt:lpstr>
      <vt:lpstr>                  HİN 417 HİNDUİZM  8. HAFTA  Hindu Kutsal Kitapları      </vt:lpstr>
      <vt:lpstr>HİN 417 HİNDUİZM</vt:lpstr>
      <vt:lpstr>HİN 417 HİNDUİZM</vt:lpstr>
      <vt:lpstr>HİN 417 HİNDUİZM</vt:lpstr>
      <vt:lpstr>HİN 417 HİNDUİZM</vt:lpstr>
      <vt:lpstr>HİN 417 HİNDUİZM</vt:lpstr>
      <vt:lpstr>HİN 417 HİNDUİZM</vt:lpstr>
      <vt:lpstr>HİN 417 HİNDUİZM</vt:lpstr>
      <vt:lpstr>HİN 417 HİNDUİZM</vt:lpstr>
      <vt:lpstr>HİN 417 HİNDUİZM</vt:lpstr>
      <vt:lpstr>HİN 417 HİNDUİZM</vt:lpstr>
      <vt:lpstr>HİN 417 HİNDUİZM</vt:lpstr>
      <vt:lpstr>HİN 417 HİNDUİZM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Pc</cp:lastModifiedBy>
  <cp:revision>147</cp:revision>
  <dcterms:created xsi:type="dcterms:W3CDTF">2014-11-21T09:52:05Z</dcterms:created>
  <dcterms:modified xsi:type="dcterms:W3CDTF">2020-03-03T14:06:59Z</dcterms:modified>
</cp:coreProperties>
</file>