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70" r:id="rId16"/>
    <p:sldId id="271" r:id="rId17"/>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5.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624205" y="1196975"/>
            <a:ext cx="10942955" cy="2715895"/>
          </a:xfrm>
        </p:spPr>
        <p:txBody>
          <a:bodyPr/>
          <a:p>
            <a:r>
              <a:rPr lang="en-US" sz="4400" b="1">
                <a:solidFill>
                  <a:schemeClr val="tx1"/>
                </a:solidFill>
                <a:sym typeface="+mn-ea"/>
              </a:rPr>
              <a:t>Konaklama İşletmelerinde Finansal Yönetim</a:t>
            </a:r>
            <a:br>
              <a:rPr lang="en-US" sz="4400" b="1">
                <a:solidFill>
                  <a:schemeClr val="tx1"/>
                </a:solidFill>
              </a:rPr>
            </a:br>
            <a:endParaRPr lang="en-US" sz="4400" b="1">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36830" y="43815"/>
            <a:ext cx="12103735" cy="6739255"/>
          </a:xfrm>
        </p:spPr>
        <p:txBody>
          <a:bodyPr/>
          <a:p>
            <a:pPr marL="0" indent="0">
              <a:buNone/>
            </a:pPr>
            <a:r>
              <a:rPr lang="tr-TR" altLang="en-US" sz="2400" b="1">
                <a:solidFill>
                  <a:srgbClr val="FF0000"/>
                </a:solidFill>
                <a:latin typeface="Times New Roman" panose="02020603050405020304" charset="0"/>
              </a:rPr>
              <a:t> “ABC” Oteli 2 yıl vadeli olarak 10.000 TL tutarında borçlanmıştır. Buna  ilişkin faiz oranı % 25 olduğuna göre ödenecek faiz tutarı nedir?</a:t>
            </a:r>
            <a:endParaRPr lang="tr-TR" altLang="en-US" sz="2400" b="1">
              <a:solidFill>
                <a:srgbClr val="FF0000"/>
              </a:solidFill>
              <a:latin typeface="Times New Roman" panose="02020603050405020304" charset="0"/>
            </a:endParaRPr>
          </a:p>
          <a:p>
            <a:pPr marL="0" indent="0">
              <a:buNone/>
            </a:pP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Çözüm:</a:t>
            </a:r>
            <a:endParaRPr lang="tr-TR" altLang="en-US" sz="2800" b="1">
              <a:solidFill>
                <a:srgbClr val="FF0000"/>
              </a:solidFill>
              <a:latin typeface="Times New Roman" panose="02020603050405020304" charset="0"/>
            </a:endParaRPr>
          </a:p>
          <a:p>
            <a:pPr marL="0" indent="0">
              <a:buNone/>
            </a:pPr>
            <a:endParaRPr lang="tr-TR" altLang="en-US" sz="2400" u="sng">
              <a:solidFill>
                <a:schemeClr val="tx1"/>
              </a:solidFill>
              <a:latin typeface="Times New Roman" panose="02020603050405020304" charset="0"/>
            </a:endParaRPr>
          </a:p>
        </p:txBody>
      </p:sp>
      <p:pic>
        <p:nvPicPr>
          <p:cNvPr id="5" name="Content Placeholder 4"/>
          <p:cNvPicPr>
            <a:picLocks noChangeAspect="1"/>
          </p:cNvPicPr>
          <p:nvPr>
            <p:ph sz="half" idx="2"/>
          </p:nvPr>
        </p:nvPicPr>
        <p:blipFill>
          <a:blip r:embed="rId1"/>
          <a:stretch>
            <a:fillRect/>
          </a:stretch>
        </p:blipFill>
        <p:spPr>
          <a:xfrm>
            <a:off x="2202815" y="2139315"/>
            <a:ext cx="5592324" cy="4356032"/>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36195" y="152400"/>
            <a:ext cx="12174220" cy="6690360"/>
          </a:xfrm>
        </p:spPr>
        <p:txBody>
          <a:bodyPr/>
          <a:p>
            <a:pPr marL="0" indent="0">
              <a:buNone/>
            </a:pPr>
            <a:r>
              <a:rPr lang="tr-TR" altLang="en-US" sz="2400" b="1">
                <a:solidFill>
                  <a:srgbClr val="FF0000"/>
                </a:solidFill>
                <a:latin typeface="Times New Roman" panose="02020603050405020304" charset="0"/>
              </a:rPr>
              <a:t> “XYZ” bankası’na yatırılan bir miktar para için 6 ay sonra 1.200 Tl   faiz alınmış olup, yıllık faiz oranı ise %10 olduğuna göre anaparanın tutarı nedir? </a:t>
            </a:r>
            <a:endParaRPr lang="tr-TR" altLang="en-US" sz="2400" b="1">
              <a:solidFill>
                <a:srgbClr val="FF0000"/>
              </a:solidFill>
              <a:latin typeface="Times New Roman" panose="02020603050405020304" charset="0"/>
            </a:endParaRPr>
          </a:p>
          <a:p>
            <a:pPr marL="0" indent="0">
              <a:buNone/>
            </a:pP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Çözüm:  </a:t>
            </a:r>
            <a:endParaRPr lang="tr-TR" altLang="en-US" sz="2800" b="1">
              <a:solidFill>
                <a:srgbClr val="FF0000"/>
              </a:solidFill>
              <a:latin typeface="Times New Roman" panose="02020603050405020304" charset="0"/>
            </a:endParaRPr>
          </a:p>
        </p:txBody>
      </p:sp>
      <p:pic>
        <p:nvPicPr>
          <p:cNvPr id="5" name="Content Placeholder 4"/>
          <p:cNvPicPr>
            <a:picLocks noChangeAspect="1"/>
          </p:cNvPicPr>
          <p:nvPr>
            <p:ph sz="half" idx="2"/>
          </p:nvPr>
        </p:nvPicPr>
        <p:blipFill>
          <a:blip r:embed="rId1"/>
          <a:stretch>
            <a:fillRect/>
          </a:stretch>
        </p:blipFill>
        <p:spPr>
          <a:xfrm>
            <a:off x="2261235" y="2512060"/>
            <a:ext cx="5855335" cy="424497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1905"/>
            <a:ext cx="12159615" cy="6837680"/>
          </a:xfrm>
        </p:spPr>
        <p:txBody>
          <a:bodyPr/>
          <a:p>
            <a:pPr marL="0" indent="0">
              <a:buNone/>
            </a:pPr>
            <a:endParaRPr lang="tr-TR" altLang="en-US" sz="2400" b="1">
              <a:solidFill>
                <a:srgbClr val="FF0000"/>
              </a:solidFill>
              <a:latin typeface="Times New Roman" panose="02020603050405020304" charset="0"/>
            </a:endParaRPr>
          </a:p>
          <a:p>
            <a:pPr marL="0" indent="0">
              <a:buNone/>
            </a:pPr>
            <a:r>
              <a:rPr lang="tr-TR" altLang="en-US" sz="2400" b="1">
                <a:solidFill>
                  <a:srgbClr val="FF0000"/>
                </a:solidFill>
                <a:latin typeface="Times New Roman" panose="02020603050405020304" charset="0"/>
              </a:rPr>
              <a:t>   Paranın zaman değeri hesaplaması yapılırken, gelecekte oluşacak değerin   hesaplanması mümkündür. “Gelecekte oluşan değer”, faiz elde edildikten sonra faiz ile birlikte hesaplanan tutarıdır.</a:t>
            </a:r>
            <a:endParaRPr lang="tr-TR" altLang="en-US" sz="2400" b="1">
              <a:solidFill>
                <a:srgbClr val="FF0000"/>
              </a:solidFill>
              <a:latin typeface="Times New Roman" panose="02020603050405020304" charset="0"/>
            </a:endParaRPr>
          </a:p>
          <a:p>
            <a:pPr marL="0" indent="0">
              <a:buNone/>
            </a:pPr>
            <a:endParaRPr lang="tr-TR" altLang="en-US" sz="2800" b="1">
              <a:solidFill>
                <a:srgbClr val="FF0000"/>
              </a:solidFill>
              <a:latin typeface="Times New Roman" panose="02020603050405020304" charset="0"/>
            </a:endParaRPr>
          </a:p>
          <a:p>
            <a:pPr marL="0" indent="0">
              <a:buNone/>
            </a:pPr>
            <a:r>
              <a:rPr lang="tr-TR" altLang="en-US" sz="2400" b="1">
                <a:solidFill>
                  <a:srgbClr val="FF0000"/>
                </a:solidFill>
                <a:latin typeface="Times New Roman" panose="02020603050405020304" charset="0"/>
              </a:rPr>
              <a:t> Basit faiz ile ilgili olarak paranın gelecekteki zaman değeri (g) ile gösterilirse aşağıdaki formüldeki gibi belirlenir:</a:t>
            </a:r>
            <a:endParaRPr lang="tr-TR" altLang="en-US" sz="2400" b="1">
              <a:solidFill>
                <a:srgbClr val="FF0000"/>
              </a:solidFill>
              <a:latin typeface="Times New Roman" panose="02020603050405020304" charset="0"/>
            </a:endParaRPr>
          </a:p>
          <a:p>
            <a:pPr marL="0" indent="0">
              <a:buNone/>
            </a:pPr>
            <a:endParaRPr lang="tr-TR" altLang="en-US" sz="2400" b="1">
              <a:solidFill>
                <a:srgbClr val="FF0000"/>
              </a:solidFill>
              <a:latin typeface="Times New Roman" panose="02020603050405020304" charset="0"/>
            </a:endParaRPr>
          </a:p>
          <a:p>
            <a:pPr marL="0" indent="0">
              <a:buNone/>
            </a:pPr>
            <a:r>
              <a:rPr lang="tr-TR" altLang="en-US" sz="2400" b="1">
                <a:solidFill>
                  <a:schemeClr val="tx1"/>
                </a:solidFill>
                <a:latin typeface="Times New Roman" panose="02020603050405020304" charset="0"/>
              </a:rPr>
              <a:t> G = A + F </a:t>
            </a:r>
            <a:endParaRPr lang="tr-TR" altLang="en-US" sz="2400" b="1">
              <a:solidFill>
                <a:schemeClr val="tx1"/>
              </a:solidFill>
              <a:latin typeface="Times New Roman" panose="02020603050405020304" charset="0"/>
            </a:endParaRPr>
          </a:p>
          <a:p>
            <a:pPr marL="0" indent="0">
              <a:buNone/>
            </a:pPr>
            <a:r>
              <a:rPr lang="tr-TR" altLang="en-US" sz="2400" b="1">
                <a:solidFill>
                  <a:schemeClr val="tx1"/>
                </a:solidFill>
                <a:latin typeface="Times New Roman" panose="02020603050405020304" charset="0"/>
              </a:rPr>
              <a:t>G = A + (A x r x t) </a:t>
            </a:r>
            <a:endParaRPr lang="tr-TR" altLang="en-US" sz="2400" b="1">
              <a:solidFill>
                <a:schemeClr val="tx1"/>
              </a:solidFill>
              <a:latin typeface="Times New Roman" panose="02020603050405020304" charset="0"/>
            </a:endParaRPr>
          </a:p>
          <a:p>
            <a:pPr marL="0" indent="0">
              <a:buNone/>
            </a:pPr>
            <a:r>
              <a:rPr lang="tr-TR" altLang="en-US" sz="2400" b="1">
                <a:solidFill>
                  <a:schemeClr val="tx1"/>
                </a:solidFill>
                <a:latin typeface="Times New Roman" panose="02020603050405020304" charset="0"/>
              </a:rPr>
              <a:t>G = A [1 + (r x t)]</a:t>
            </a:r>
            <a:endParaRPr lang="tr-TR" altLang="en-US" sz="2400" b="1">
              <a:solidFill>
                <a:schemeClr val="tx1"/>
              </a:solidFill>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79375" y="1905"/>
            <a:ext cx="12117070" cy="6795135"/>
          </a:xfrm>
        </p:spPr>
        <p:txBody>
          <a:bodyPr/>
          <a:p>
            <a:pPr marL="0" indent="0">
              <a:buNone/>
            </a:pPr>
            <a:r>
              <a:rPr lang="en-US" sz="2400" b="1">
                <a:solidFill>
                  <a:srgbClr val="FF0000"/>
                </a:solidFill>
                <a:latin typeface="Times New Roman" panose="02020603050405020304" charset="0"/>
              </a:rPr>
              <a:t>   % 40 faiz ile 10.000 Tl borç olan “a” işletmesinin 9 ay sonra </a:t>
            </a:r>
            <a:r>
              <a:rPr lang="en-US" sz="2400" b="1">
                <a:solidFill>
                  <a:schemeClr val="tx1"/>
                </a:solidFill>
                <a:latin typeface="Times New Roman" panose="02020603050405020304" charset="0"/>
              </a:rPr>
              <a:t>topl</a:t>
            </a:r>
            <a:r>
              <a:rPr lang="tr-TR" altLang="en-US" sz="2400" b="1">
                <a:solidFill>
                  <a:schemeClr val="tx1"/>
                </a:solidFill>
                <a:latin typeface="Times New Roman" panose="02020603050405020304" charset="0"/>
              </a:rPr>
              <a:t>am </a:t>
            </a:r>
            <a:r>
              <a:rPr lang="en-US" sz="2400" b="1">
                <a:solidFill>
                  <a:schemeClr val="tx1"/>
                </a:solidFill>
                <a:latin typeface="Times New Roman" panose="02020603050405020304" charset="0"/>
              </a:rPr>
              <a:t>  olarak </a:t>
            </a:r>
            <a:r>
              <a:rPr lang="en-US" sz="2400" b="1">
                <a:solidFill>
                  <a:srgbClr val="FF0000"/>
                </a:solidFill>
                <a:latin typeface="Times New Roman" panose="02020603050405020304" charset="0"/>
              </a:rPr>
              <a:t>ne kadar para ödemesi gerektiği hesaplayınız. </a:t>
            </a:r>
            <a:endParaRPr lang="en-US" sz="24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Çözüm:       </a:t>
            </a:r>
            <a:endParaRPr lang="tr-TR" altLang="en-US" sz="2800" b="1">
              <a:solidFill>
                <a:srgbClr val="FF0000"/>
              </a:solidFill>
              <a:latin typeface="Times New Roman" panose="02020603050405020304" charset="0"/>
            </a:endParaRPr>
          </a:p>
        </p:txBody>
      </p:sp>
      <p:pic>
        <p:nvPicPr>
          <p:cNvPr id="5" name="Content Placeholder 4"/>
          <p:cNvPicPr>
            <a:picLocks noChangeAspect="1"/>
          </p:cNvPicPr>
          <p:nvPr>
            <p:ph sz="half" idx="2"/>
          </p:nvPr>
        </p:nvPicPr>
        <p:blipFill>
          <a:blip r:embed="rId1"/>
          <a:stretch>
            <a:fillRect/>
          </a:stretch>
        </p:blipFill>
        <p:spPr>
          <a:xfrm>
            <a:off x="2152015" y="1964055"/>
            <a:ext cx="6614160" cy="467423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30480" y="15240"/>
            <a:ext cx="12117705" cy="6837680"/>
          </a:xfrm>
        </p:spPr>
        <p:txBody>
          <a:bodyPr/>
          <a:p>
            <a:pPr marL="0" indent="0">
              <a:buNone/>
            </a:pPr>
            <a:r>
              <a:rPr lang="tr-TR" altLang="en-US" sz="2400" b="1">
                <a:solidFill>
                  <a:srgbClr val="FF0000"/>
                </a:solidFill>
                <a:latin typeface="Times New Roman" panose="02020603050405020304" charset="0"/>
              </a:rPr>
              <a:t>Bankaya yatırılan 40.000 Tl’ye birinci yılın bitiminde 60.000 Tl alınmıştır. Bu işlemde esas alınan faiz oranını hesaplayınız.</a:t>
            </a:r>
            <a:endParaRPr lang="tr-TR" altLang="en-US" sz="2400" b="1">
              <a:solidFill>
                <a:srgbClr val="FF0000"/>
              </a:solidFill>
              <a:latin typeface="Times New Roman" panose="02020603050405020304" charset="0"/>
            </a:endParaRPr>
          </a:p>
          <a:p>
            <a:pPr marL="0" indent="0">
              <a:buNone/>
            </a:pP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Çözüm: </a:t>
            </a:r>
            <a:endParaRPr lang="tr-TR" altLang="en-US" sz="2800" b="1">
              <a:solidFill>
                <a:srgbClr val="FF0000"/>
              </a:solidFill>
              <a:latin typeface="Times New Roman" panose="02020603050405020304" charset="0"/>
            </a:endParaRPr>
          </a:p>
        </p:txBody>
      </p:sp>
      <p:pic>
        <p:nvPicPr>
          <p:cNvPr id="5" name="Content Placeholder 4"/>
          <p:cNvPicPr>
            <a:picLocks noChangeAspect="1"/>
          </p:cNvPicPr>
          <p:nvPr>
            <p:ph sz="half" idx="2"/>
          </p:nvPr>
        </p:nvPicPr>
        <p:blipFill>
          <a:blip r:embed="rId1"/>
          <a:stretch>
            <a:fillRect/>
          </a:stretch>
        </p:blipFill>
        <p:spPr>
          <a:xfrm>
            <a:off x="1475105" y="1329055"/>
            <a:ext cx="8460740" cy="539877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itle 4"/>
          <p:cNvSpPr>
            <a:spLocks noGrp="1"/>
          </p:cNvSpPr>
          <p:nvPr>
            <p:ph type="title"/>
          </p:nvPr>
        </p:nvSpPr>
        <p:spPr/>
        <p:txBody>
          <a:bodyPr/>
          <a:p>
            <a:r>
              <a:rPr lang="tr-TR" altLang="en-US" sz="3200">
                <a:latin typeface="Times New Roman" panose="02020603050405020304" charset="0"/>
              </a:rPr>
              <a:t>Kaynakça</a:t>
            </a:r>
            <a:endParaRPr lang="tr-TR" altLang="en-US" sz="3200">
              <a:latin typeface="Times New Roman" panose="02020603050405020304" charset="0"/>
            </a:endParaRPr>
          </a:p>
        </p:txBody>
      </p:sp>
      <p:sp>
        <p:nvSpPr>
          <p:cNvPr id="6" name="Content Placeholder 5"/>
          <p:cNvSpPr>
            <a:spLocks noGrp="1"/>
          </p:cNvSpPr>
          <p:nvPr>
            <p:ph idx="1"/>
          </p:nvPr>
        </p:nvSpPr>
        <p:spPr/>
        <p:txBody>
          <a:bodyPr/>
          <a:p>
            <a:pPr marL="0" indent="0">
              <a:buNone/>
            </a:pPr>
            <a:r>
              <a:rPr lang="tr-TR" altLang="en-US">
                <a:sym typeface="+mn-ea"/>
              </a:rPr>
              <a:t>Doç. Dr. Selda Aydın , Konaklama İşletmelerinde Finansal Yönetim , Ankara 2011, s. 1-192</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445" y="741680"/>
            <a:ext cx="10972800" cy="4701540"/>
          </a:xfrm>
        </p:spPr>
        <p:txBody>
          <a:bodyPr/>
          <a:p>
            <a:pPr marL="0" indent="0">
              <a:buNone/>
            </a:pPr>
            <a:r>
              <a:rPr lang="en-US" sz="2800" b="1">
                <a:solidFill>
                  <a:srgbClr val="FF0000"/>
                </a:solidFill>
                <a:latin typeface="Times New Roman" panose="02020603050405020304" charset="0"/>
              </a:rPr>
              <a:t>Ö</a:t>
            </a:r>
            <a:r>
              <a:rPr lang="tr-TR" altLang="en-US" sz="2800" b="1">
                <a:solidFill>
                  <a:srgbClr val="FF0000"/>
                </a:solidFill>
                <a:latin typeface="Times New Roman" panose="02020603050405020304" charset="0"/>
              </a:rPr>
              <a:t>ğ</a:t>
            </a:r>
            <a:r>
              <a:rPr lang="en-US" sz="2800" b="1">
                <a:solidFill>
                  <a:srgbClr val="FF0000"/>
                </a:solidFill>
                <a:latin typeface="Times New Roman" panose="02020603050405020304" charset="0"/>
              </a:rPr>
              <a:t>renme Hedefleri</a:t>
            </a:r>
            <a:endParaRPr lang="en-US" sz="2800" b="1">
              <a:solidFill>
                <a:srgbClr val="FF0000"/>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Bu üniteyi tamamladığınızda, </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 Paranın zaman değerinin hesaplanmasına ilişkin bazı temel yöntemleri öğreneceksiniz.</a:t>
            </a:r>
            <a:endParaRPr lang="en-US" sz="2400">
              <a:solidFill>
                <a:schemeClr val="tx1"/>
              </a:solidFill>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9525" y="190500"/>
            <a:ext cx="12131675" cy="582930"/>
          </a:xfrm>
        </p:spPr>
        <p:txBody>
          <a:bodyPr/>
          <a:p>
            <a:pPr algn="ctr"/>
            <a:r>
              <a:rPr lang="en-US" sz="2800" b="1">
                <a:solidFill>
                  <a:srgbClr val="FF0000"/>
                </a:solidFill>
                <a:latin typeface="Times New Roman" panose="02020603050405020304" charset="0"/>
              </a:rPr>
              <a:t>Genel Olarak Paranın Zaman Değeri Kavramı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9525" y="909955"/>
            <a:ext cx="12131675" cy="5859780"/>
          </a:xfrm>
        </p:spPr>
        <p:txBody>
          <a:bodyPr/>
          <a:p>
            <a:pPr marL="0" indent="0">
              <a:buNone/>
            </a:pPr>
            <a:r>
              <a:rPr lang="en-US" sz="2400">
                <a:latin typeface="Times New Roman" panose="02020603050405020304" charset="0"/>
              </a:rPr>
              <a:t>Finansal yönetiminin işleyişinde başka bir deyişle finansal işlemlerin gerçekleşmesi ve finansal kararların alınmasında esas alınan bazı temel varsayım ve ilkeler bulunmaktadır. Bunlardan biri paranın bir zaman değerinin (=the time value of money principle) olduğu gerçeğidir. Birçok şekillerde tanımlanabilecek olan bu kavram en yalın haliyle “parayı kiralamanın neye mal olduğu”nun hesaplanmasıdır.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a:t>
            </a:r>
            <a:r>
              <a:rPr lang="en-US" sz="2400" b="1">
                <a:solidFill>
                  <a:srgbClr val="FF0000"/>
                </a:solidFill>
                <a:latin typeface="Times New Roman" panose="02020603050405020304" charset="0"/>
              </a:rPr>
              <a:t>Örneğin bir kişinin parasını belirli bir süre cüzdanında taşıması ile aynı parayı aynı süre içinde bir bankaya yatırmak suretiyle faiz geliri  elde etmesinin birbiri ile karşılaştırılması gerekmektedir. Başka bir deyişle bu kişinin bugünkü tüketiminden vazgeçerek elindeki para ile gelecekte daha fazla harcama yapmayı tercih etmesi söz konusudur.</a:t>
            </a:r>
            <a:endParaRPr lang="en-US" sz="2400" b="1">
              <a:solidFill>
                <a:srgbClr val="FF0000"/>
              </a:solidFill>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29210"/>
            <a:ext cx="12089765" cy="6824345"/>
          </a:xfrm>
        </p:spPr>
        <p:txBody>
          <a:bodyPr/>
          <a:p>
            <a:pPr marL="0" indent="0">
              <a:buNone/>
            </a:pPr>
            <a:r>
              <a:rPr lang="tr-TR" altLang="en-US" sz="2400" b="1">
                <a:solidFill>
                  <a:srgbClr val="FF0000"/>
                </a:solidFill>
                <a:latin typeface="Times New Roman" panose="02020603050405020304" charset="0"/>
              </a:rPr>
              <a:t>Paranın zaman değerini gösteren bu durum faiz olup; “faiz kavramı”,  finans yöneticilerinin   gerek finansman gerekse yatırım kararlarını almalarında çok önemli bir yere sahiptir.</a:t>
            </a:r>
            <a:endParaRPr lang="tr-TR" altLang="en-US" sz="2400" b="1">
              <a:solidFill>
                <a:srgbClr val="FF0000"/>
              </a:solidFill>
              <a:latin typeface="Times New Roman" panose="02020603050405020304" charset="0"/>
            </a:endParaRPr>
          </a:p>
          <a:p>
            <a:pPr marL="0" indent="0">
              <a:buNone/>
            </a:pPr>
            <a:endParaRPr lang="tr-TR" altLang="en-US" sz="2800" b="1">
              <a:solidFill>
                <a:srgbClr val="FF0000"/>
              </a:solidFill>
              <a:latin typeface="Times New Roman" panose="02020603050405020304" charset="0"/>
            </a:endParaRPr>
          </a:p>
          <a:p>
            <a:pPr marL="0" indent="0">
              <a:buNone/>
            </a:pPr>
            <a:r>
              <a:rPr lang="tr-TR" altLang="en-US" sz="2400">
                <a:solidFill>
                  <a:schemeClr val="tx1"/>
                </a:solidFill>
                <a:latin typeface="Times New Roman" panose="02020603050405020304" charset="0"/>
              </a:rPr>
              <a:t>Dolayısıyla finansman yönetiminde en uygun yatırım ve finansman seçeneklerinin belirlenmesinde paranın zaman değerinin bilinmesi gerekmektedir.</a:t>
            </a:r>
            <a:endParaRPr lang="tr-TR" altLang="en-US" sz="2400">
              <a:solidFill>
                <a:schemeClr val="tx1"/>
              </a:solidFill>
              <a:latin typeface="Times New Roman" panose="02020603050405020304" charset="0"/>
            </a:endParaRPr>
          </a:p>
          <a:p>
            <a:pPr marL="0" indent="0">
              <a:buNone/>
            </a:pPr>
            <a:endParaRPr lang="tr-TR" altLang="en-US" sz="2400">
              <a:solidFill>
                <a:schemeClr val="tx1"/>
              </a:solidFill>
              <a:latin typeface="Times New Roman" panose="02020603050405020304" charset="0"/>
            </a:endParaRPr>
          </a:p>
          <a:p>
            <a:pPr marL="0" indent="0">
              <a:buNone/>
            </a:pPr>
            <a:r>
              <a:rPr lang="tr-TR" altLang="en-US" sz="2400">
                <a:solidFill>
                  <a:schemeClr val="tx1"/>
                </a:solidFill>
                <a:latin typeface="Times New Roman" panose="02020603050405020304" charset="0"/>
              </a:rPr>
              <a:t> </a:t>
            </a:r>
            <a:r>
              <a:rPr lang="tr-TR" altLang="en-US" sz="2400" b="1">
                <a:solidFill>
                  <a:srgbClr val="FF0000"/>
                </a:solidFill>
                <a:latin typeface="Times New Roman" panose="02020603050405020304" charset="0"/>
              </a:rPr>
              <a:t>Paranın bekleme fiyatı veya faizi olarak da tanımlanan “paranın zaman değeri” belirlenirken; belirli bir zaman periyodu itibariyle bu sürecin başlangıç, bitiş veya belirli bir noktasında olmak üzere farklı tarihler itibariyle bir hesaplama yapılması gereği bulunmaktadır.</a:t>
            </a:r>
            <a:endParaRPr lang="tr-TR" altLang="en-US" sz="2400" b="1">
              <a:solidFill>
                <a:srgbClr val="FF0000"/>
              </a:solidFill>
              <a:latin typeface="Times New Roman" panose="02020603050405020304" charset="0"/>
            </a:endParaRPr>
          </a:p>
          <a:p>
            <a:pPr marL="0" indent="0">
              <a:buNone/>
            </a:pPr>
            <a:endParaRPr lang="tr-TR" altLang="en-US" sz="2800" b="1">
              <a:solidFill>
                <a:srgbClr val="FF0000"/>
              </a:solidFill>
              <a:latin typeface="Times New Roman" panose="02020603050405020304" charset="0"/>
            </a:endParaRPr>
          </a:p>
          <a:p>
            <a:pPr marL="0" indent="0">
              <a:buNone/>
            </a:pPr>
            <a:r>
              <a:rPr lang="tr-TR" altLang="en-US" sz="2400">
                <a:solidFill>
                  <a:schemeClr val="tx1"/>
                </a:solidFill>
                <a:latin typeface="Times New Roman" panose="02020603050405020304" charset="0"/>
              </a:rPr>
              <a:t>Ekonomik süreç içinde paranın zaman değerini etkileyen bazı faktörler bulunmaktadır. Fiyatlar genel düzeyinde sürekli artış anlamına gelen enflasyon, bu faktörlerden biri olup; bunun dışında faiz oranları, vade yapıları gibi faktörlerde bulunmaktadır.</a:t>
            </a:r>
            <a:endParaRPr lang="tr-TR" altLang="en-US" sz="2400">
              <a:solidFill>
                <a:schemeClr val="tx1"/>
              </a:solidFill>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43180"/>
            <a:ext cx="12188825" cy="6795770"/>
          </a:xfrm>
        </p:spPr>
        <p:txBody>
          <a:bodyPr/>
          <a:p>
            <a:pPr marL="0" indent="0">
              <a:buNone/>
            </a:pPr>
            <a:r>
              <a:rPr lang="en-US" sz="2400">
                <a:latin typeface="Times New Roman" panose="02020603050405020304" charset="0"/>
              </a:rPr>
              <a:t>Faiz oranlarının seviyesi, kişi ve kurumların finans, yatırım ve tasarruf kararları üzerinde önemli etkilere sahiptir. Örneğin faiz oranları yükseldiğinde kişi veya işletmeler ellerinde bulunan paraları bir finansal kuruma yatırırlarsa, bunun karşılığında elde edecekleri faiz getirileri de yüksek tutarlarda olacaktır. Aksi durumda ise işletmelerin kararları farklı şekillerde olacaktır.</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  Paranın zaman değerini gösteren faiz, başkalarına ait sermayenin kullanımı için ödenen bir bedel olarak da tanımlanmaktadır</a:t>
            </a:r>
            <a:r>
              <a:rPr lang="tr-TR" altLang="en-US" sz="2400" b="1">
                <a:solidFill>
                  <a:srgbClr val="FF0000"/>
                </a:solidFill>
                <a:latin typeface="Times New Roman" panose="02020603050405020304" charset="0"/>
              </a:rPr>
              <a:t>.</a:t>
            </a:r>
            <a:endParaRPr lang="tr-TR" altLang="en-US" sz="2400" b="1">
              <a:solidFill>
                <a:srgbClr val="FF0000"/>
              </a:solidFill>
              <a:latin typeface="Times New Roman" panose="02020603050405020304" charset="0"/>
            </a:endParaRPr>
          </a:p>
          <a:p>
            <a:pPr marL="0" indent="0">
              <a:buNone/>
            </a:pPr>
            <a:endParaRPr lang="tr-TR" altLang="en-US" sz="2800" b="1">
              <a:solidFill>
                <a:srgbClr val="FF0000"/>
              </a:solidFill>
              <a:latin typeface="Times New Roman" panose="02020603050405020304" charset="0"/>
            </a:endParaRPr>
          </a:p>
          <a:p>
            <a:pPr marL="0" indent="0">
              <a:buNone/>
            </a:pPr>
            <a:r>
              <a:rPr lang="tr-TR" altLang="en-US" sz="2400">
                <a:solidFill>
                  <a:schemeClr val="tx1"/>
                </a:solidFill>
                <a:latin typeface="Times New Roman" panose="02020603050405020304" charset="0"/>
              </a:rPr>
              <a:t>Ekonominin işleyişi ile birlikte finansal kararların verilmesinde etkili olan nominal faiz ile reel faiz kavramlarının da bilinmesi gerekmektedir. </a:t>
            </a:r>
            <a:endParaRPr lang="tr-TR" altLang="en-US" sz="2400">
              <a:solidFill>
                <a:schemeClr val="tx1"/>
              </a:solidFill>
              <a:latin typeface="Times New Roman" panose="02020603050405020304" charset="0"/>
            </a:endParaRPr>
          </a:p>
          <a:p>
            <a:pPr marL="0" indent="0">
              <a:buNone/>
            </a:pPr>
            <a:r>
              <a:rPr lang="en-US" sz="2800" b="1">
                <a:solidFill>
                  <a:srgbClr val="FF0000"/>
                </a:solidFill>
                <a:latin typeface="Times New Roman" panose="02020603050405020304" charset="0"/>
              </a:rPr>
              <a:t>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Buna göre; </a:t>
            </a:r>
            <a:r>
              <a:rPr lang="en-US" sz="2400" b="1">
                <a:solidFill>
                  <a:schemeClr val="tx1"/>
                </a:solidFill>
                <a:latin typeface="Times New Roman" panose="02020603050405020304" charset="0"/>
              </a:rPr>
              <a:t>“nominal faiz”</a:t>
            </a:r>
            <a:r>
              <a:rPr lang="en-US" sz="2400" b="1">
                <a:solidFill>
                  <a:srgbClr val="FF0000"/>
                </a:solidFill>
                <a:latin typeface="Times New Roman" panose="02020603050405020304" charset="0"/>
              </a:rPr>
              <a:t>, piyasada uygulanmakta olan cari faiz oranıdır. </a:t>
            </a:r>
            <a:r>
              <a:rPr lang="en-US" sz="2400" b="1">
                <a:solidFill>
                  <a:schemeClr val="tx1"/>
                </a:solidFill>
                <a:latin typeface="Times New Roman" panose="02020603050405020304" charset="0"/>
              </a:rPr>
              <a:t>Reel faiz</a:t>
            </a:r>
            <a:r>
              <a:rPr lang="en-US" sz="2400" b="1">
                <a:solidFill>
                  <a:srgbClr val="FF0000"/>
                </a:solidFill>
                <a:latin typeface="Times New Roman" panose="02020603050405020304" charset="0"/>
              </a:rPr>
              <a:t> oranı </a:t>
            </a:r>
            <a:r>
              <a:rPr lang="tr-TR" altLang="en-US" sz="2400" b="1">
                <a:solidFill>
                  <a:srgbClr val="FF0000"/>
                </a:solidFill>
                <a:latin typeface="Times New Roman" panose="02020603050405020304" charset="0"/>
              </a:rPr>
              <a:t>i</a:t>
            </a:r>
            <a:r>
              <a:rPr lang="en-US" sz="2400" b="1">
                <a:solidFill>
                  <a:srgbClr val="FF0000"/>
                </a:solidFill>
                <a:latin typeface="Times New Roman" panose="02020603050405020304" charset="0"/>
              </a:rPr>
              <a:t>se, enflasyonun etkisinin bulunmadığı bir oran olup aşağıdaki şekilde gösterilebilir: </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b="1">
                <a:solidFill>
                  <a:schemeClr val="tx1"/>
                </a:solidFill>
                <a:latin typeface="Times New Roman" panose="02020603050405020304" charset="0"/>
              </a:rPr>
              <a:t>Reel Faiz Oranı = Nominal Faiz Oranı –Enflasyon Oranı</a:t>
            </a:r>
            <a:endParaRPr lang="en-US" sz="2400" b="1">
              <a:solidFill>
                <a:schemeClr val="tx1"/>
              </a:solidFill>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43815"/>
            <a:ext cx="12131675" cy="6753860"/>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Bazı durumlarda nominal faiz oranı, enflasyon oranından daha düşük olabilir. Bu durum “</a:t>
            </a:r>
            <a:r>
              <a:rPr lang="en-US" sz="2400" b="1">
                <a:latin typeface="Times New Roman" panose="02020603050405020304" charset="0"/>
              </a:rPr>
              <a:t>negatif faiz oranı</a:t>
            </a:r>
            <a:r>
              <a:rPr lang="en-US" sz="2400">
                <a:latin typeface="Times New Roman" panose="02020603050405020304" charset="0"/>
              </a:rPr>
              <a:t>” olarak tanımlanmaktadır. Negatif faiz oranı, paranın değerinde enflasyon nedeniyle oluşan azalışı ifade eder.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a:t>
            </a:r>
            <a:r>
              <a:rPr lang="en-US" sz="2400" b="1">
                <a:solidFill>
                  <a:srgbClr val="FF0000"/>
                </a:solidFill>
                <a:latin typeface="Times New Roman" panose="02020603050405020304" charset="0"/>
              </a:rPr>
              <a:t>Nominal faiz, reel faiz ve enflasyon oranı arasındaki ilişki ise aşağıdaki  formül ile ifade edilmektedir.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b="1">
                <a:solidFill>
                  <a:schemeClr val="tx1"/>
                </a:solidFill>
                <a:latin typeface="Times New Roman" panose="02020603050405020304" charset="0"/>
              </a:rPr>
              <a:t>( 1+Reel faiz oranı) </a:t>
            </a:r>
            <a:r>
              <a:rPr lang="tr-TR" altLang="en-US" sz="2400" b="1">
                <a:solidFill>
                  <a:schemeClr val="tx1"/>
                </a:solidFill>
                <a:latin typeface="Times New Roman" panose="02020603050405020304" charset="0"/>
              </a:rPr>
              <a:t>=</a:t>
            </a:r>
            <a:r>
              <a:rPr lang="en-US" sz="2400" b="1">
                <a:solidFill>
                  <a:schemeClr val="tx1"/>
                </a:solidFill>
                <a:latin typeface="Times New Roman" panose="02020603050405020304" charset="0"/>
                <a:sym typeface="+mn-ea"/>
              </a:rPr>
              <a:t> </a:t>
            </a:r>
            <a:r>
              <a:rPr lang="en-US" sz="2400" b="1" u="sng">
                <a:solidFill>
                  <a:schemeClr val="tx1"/>
                </a:solidFill>
                <a:latin typeface="Times New Roman" panose="02020603050405020304" charset="0"/>
                <a:sym typeface="+mn-ea"/>
              </a:rPr>
              <a:t>(1+Nominal Faiz Oranı)</a:t>
            </a:r>
            <a:endParaRPr lang="en-US" sz="2400" b="1" u="sng">
              <a:solidFill>
                <a:schemeClr val="tx1"/>
              </a:solidFill>
              <a:latin typeface="Times New Roman" panose="02020603050405020304" charset="0"/>
              <a:sym typeface="+mn-ea"/>
            </a:endParaRPr>
          </a:p>
          <a:p>
            <a:pPr marL="0" indent="0">
              <a:buNone/>
            </a:pPr>
            <a:r>
              <a:rPr lang="en-US" sz="2400" b="1">
                <a:solidFill>
                  <a:schemeClr val="tx1"/>
                </a:solidFill>
                <a:latin typeface="Times New Roman" panose="02020603050405020304" charset="0"/>
              </a:rPr>
              <a:t>                                         (1+Enflasyon Oranı)</a:t>
            </a:r>
            <a:endParaRPr lang="en-US" sz="2400" b="1">
              <a:solidFill>
                <a:schemeClr val="tx1"/>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Bir kıymetin reel getirisi, o kıymetin enflasyondan arındırılmış kısmıdır.</a:t>
            </a:r>
            <a:endParaRPr lang="en-US" sz="2400">
              <a:solidFill>
                <a:schemeClr val="tx1"/>
              </a:solidFill>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525" y="15240"/>
            <a:ext cx="12159615" cy="6837680"/>
          </a:xfrm>
        </p:spPr>
        <p:txBody>
          <a:bodyPr/>
          <a:p>
            <a:pPr marL="0" indent="0">
              <a:buNone/>
            </a:pPr>
            <a:r>
              <a:rPr lang="tr-TR" altLang="en-US" sz="2400" b="1">
                <a:solidFill>
                  <a:srgbClr val="FF0000"/>
                </a:solidFill>
                <a:latin typeface="Times New Roman" panose="02020603050405020304" charset="0"/>
              </a:rPr>
              <a:t> Bir menkul kıymetin nominal faizi % 15, beklenen enflasyon oranı ise %5  olduğuna göre yatırımcının reel getiri oranını hesaplayınız.</a:t>
            </a:r>
            <a:endParaRPr lang="tr-TR" altLang="en-US" sz="2400" b="1">
              <a:solidFill>
                <a:srgbClr val="FF0000"/>
              </a:solidFill>
              <a:latin typeface="Times New Roman" panose="02020603050405020304" charset="0"/>
            </a:endParaRPr>
          </a:p>
          <a:p>
            <a:pPr marL="0" indent="0">
              <a:buNone/>
            </a:pP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Çözüm: </a:t>
            </a:r>
            <a:r>
              <a:rPr lang="tr-TR" altLang="en-US" sz="2400" b="1">
                <a:solidFill>
                  <a:srgbClr val="FF0000"/>
                </a:solidFill>
                <a:latin typeface="Times New Roman" panose="02020603050405020304" charset="0"/>
              </a:rPr>
              <a:t> </a:t>
            </a:r>
            <a:r>
              <a:rPr lang="tr-TR" altLang="en-US" sz="2400" b="1">
                <a:solidFill>
                  <a:schemeClr val="tx1"/>
                </a:solidFill>
                <a:latin typeface="Times New Roman" panose="02020603050405020304" charset="0"/>
              </a:rPr>
              <a:t>  </a:t>
            </a:r>
            <a:r>
              <a:rPr lang="en-US" sz="2400" b="1">
                <a:solidFill>
                  <a:schemeClr val="tx1"/>
                </a:solidFill>
                <a:latin typeface="Times New Roman" panose="02020603050405020304" charset="0"/>
                <a:sym typeface="+mn-ea"/>
              </a:rPr>
              <a:t>( 1+Reel faiz oranı) </a:t>
            </a:r>
            <a:r>
              <a:rPr lang="tr-TR" altLang="en-US" sz="2400" b="1">
                <a:solidFill>
                  <a:schemeClr val="tx1"/>
                </a:solidFill>
                <a:latin typeface="Times New Roman" panose="02020603050405020304" charset="0"/>
                <a:sym typeface="+mn-ea"/>
              </a:rPr>
              <a:t>=</a:t>
            </a:r>
            <a:r>
              <a:rPr lang="en-US" sz="2400" b="1">
                <a:solidFill>
                  <a:schemeClr val="tx1"/>
                </a:solidFill>
                <a:latin typeface="Times New Roman" panose="02020603050405020304" charset="0"/>
                <a:sym typeface="+mn-ea"/>
              </a:rPr>
              <a:t> </a:t>
            </a:r>
            <a:r>
              <a:rPr lang="en-US" sz="2400" b="1" u="sng">
                <a:solidFill>
                  <a:schemeClr val="tx1"/>
                </a:solidFill>
                <a:latin typeface="Times New Roman" panose="02020603050405020304" charset="0"/>
                <a:sym typeface="+mn-ea"/>
              </a:rPr>
              <a:t>(1+Nominal Faiz Oranı)</a:t>
            </a:r>
            <a:endParaRPr lang="en-US" sz="2400" b="1" u="sng">
              <a:solidFill>
                <a:schemeClr val="tx1"/>
              </a:solidFill>
              <a:latin typeface="Times New Roman" panose="02020603050405020304" charset="0"/>
              <a:sym typeface="+mn-ea"/>
            </a:endParaRPr>
          </a:p>
          <a:p>
            <a:pPr marL="0" indent="0">
              <a:buNone/>
            </a:pPr>
            <a:r>
              <a:rPr lang="en-US" sz="2400" b="1">
                <a:solidFill>
                  <a:schemeClr val="tx1"/>
                </a:solidFill>
                <a:latin typeface="Times New Roman" panose="02020603050405020304" charset="0"/>
                <a:sym typeface="+mn-ea"/>
              </a:rPr>
              <a:t>                                                         (1+Enflasyon Oranı)</a:t>
            </a:r>
            <a:endParaRPr lang="en-US" sz="2400" b="1">
              <a:solidFill>
                <a:schemeClr val="tx1"/>
              </a:solidFill>
              <a:latin typeface="Times New Roman" panose="02020603050405020304" charset="0"/>
              <a:sym typeface="+mn-ea"/>
            </a:endParaRPr>
          </a:p>
          <a:p>
            <a:pPr marL="0" indent="0">
              <a:buNone/>
            </a:pPr>
            <a:r>
              <a:rPr lang="tr-TR" altLang="en-US" sz="2400" b="1">
                <a:solidFill>
                  <a:schemeClr val="tx1"/>
                </a:solidFill>
                <a:latin typeface="Times New Roman" panose="02020603050405020304" charset="0"/>
              </a:rPr>
              <a:t>          </a:t>
            </a:r>
            <a:endParaRPr lang="tr-TR" altLang="en-US" sz="2400" b="1">
              <a:solidFill>
                <a:schemeClr val="tx1"/>
              </a:solidFill>
              <a:latin typeface="Times New Roman" panose="02020603050405020304" charset="0"/>
            </a:endParaRPr>
          </a:p>
          <a:p>
            <a:pPr marL="0" indent="0">
              <a:buNone/>
            </a:pPr>
            <a:r>
              <a:rPr lang="tr-TR" altLang="en-US" sz="2400" b="1">
                <a:solidFill>
                  <a:schemeClr val="tx1"/>
                </a:solidFill>
                <a:latin typeface="Times New Roman" panose="02020603050405020304" charset="0"/>
              </a:rPr>
              <a:t>                      1+Reel faiz oranı= </a:t>
            </a:r>
            <a:r>
              <a:rPr lang="tr-TR" altLang="en-US" sz="2400" b="1" u="sng">
                <a:solidFill>
                  <a:schemeClr val="tx1"/>
                </a:solidFill>
                <a:latin typeface="Times New Roman" panose="02020603050405020304" charset="0"/>
              </a:rPr>
              <a:t>1+0.15</a:t>
            </a:r>
            <a:endParaRPr lang="tr-TR" altLang="en-US" sz="2400" b="1" u="sng">
              <a:solidFill>
                <a:schemeClr val="tx1"/>
              </a:solidFill>
              <a:latin typeface="Times New Roman" panose="02020603050405020304" charset="0"/>
            </a:endParaRPr>
          </a:p>
          <a:p>
            <a:pPr marL="0" indent="0">
              <a:buNone/>
            </a:pPr>
            <a:r>
              <a:rPr lang="tr-TR" altLang="en-US" sz="2400" b="1">
                <a:solidFill>
                  <a:schemeClr val="tx1"/>
                </a:solidFill>
                <a:latin typeface="Times New Roman" panose="02020603050405020304" charset="0"/>
              </a:rPr>
              <a:t>                                                        1+0.05</a:t>
            </a:r>
            <a:endParaRPr lang="tr-TR" altLang="en-US" sz="2400" b="1">
              <a:solidFill>
                <a:schemeClr val="tx1"/>
              </a:solidFill>
              <a:latin typeface="Times New Roman" panose="02020603050405020304" charset="0"/>
            </a:endParaRPr>
          </a:p>
          <a:p>
            <a:pPr marL="0" indent="0">
              <a:buNone/>
            </a:pPr>
            <a:r>
              <a:rPr lang="tr-TR" altLang="en-US" sz="2400" b="1">
                <a:solidFill>
                  <a:schemeClr val="tx1"/>
                </a:solidFill>
                <a:latin typeface="Times New Roman" panose="02020603050405020304" charset="0"/>
                <a:sym typeface="+mn-ea"/>
              </a:rPr>
              <a:t>                      1+Reel faiz oranı= </a:t>
            </a:r>
            <a:r>
              <a:rPr lang="tr-TR" altLang="en-US" sz="2400" b="1" u="sng">
                <a:solidFill>
                  <a:schemeClr val="tx1"/>
                </a:solidFill>
                <a:latin typeface="Times New Roman" panose="02020603050405020304" charset="0"/>
                <a:sym typeface="+mn-ea"/>
              </a:rPr>
              <a:t>1.15</a:t>
            </a:r>
            <a:endParaRPr lang="tr-TR" altLang="en-US" sz="2400" b="1" u="sng">
              <a:solidFill>
                <a:schemeClr val="tx1"/>
              </a:solidFill>
              <a:latin typeface="Times New Roman" panose="02020603050405020304" charset="0"/>
              <a:sym typeface="+mn-ea"/>
            </a:endParaRPr>
          </a:p>
          <a:p>
            <a:pPr marL="0" indent="0">
              <a:buNone/>
            </a:pPr>
            <a:r>
              <a:rPr lang="tr-TR" altLang="en-US" sz="2400" b="1">
                <a:solidFill>
                  <a:schemeClr val="tx1"/>
                </a:solidFill>
                <a:latin typeface="Times New Roman" panose="02020603050405020304" charset="0"/>
              </a:rPr>
              <a:t>                                                       1.05</a:t>
            </a:r>
            <a:endParaRPr lang="tr-TR" altLang="en-US" sz="2400" b="1">
              <a:solidFill>
                <a:schemeClr val="tx1"/>
              </a:solidFill>
              <a:latin typeface="Times New Roman" panose="02020603050405020304" charset="0"/>
            </a:endParaRPr>
          </a:p>
          <a:p>
            <a:pPr marL="0" indent="0">
              <a:buNone/>
            </a:pPr>
            <a:r>
              <a:rPr lang="tr-TR" altLang="en-US" sz="2400" b="1">
                <a:solidFill>
                  <a:schemeClr val="tx1"/>
                </a:solidFill>
                <a:latin typeface="Times New Roman" panose="02020603050405020304" charset="0"/>
                <a:sym typeface="+mn-ea"/>
              </a:rPr>
              <a:t>                      1+Reel faiz oranı= 1.09</a:t>
            </a:r>
            <a:endParaRPr lang="tr-TR" altLang="en-US" sz="2400" b="1">
              <a:solidFill>
                <a:schemeClr val="tx1"/>
              </a:solidFill>
              <a:latin typeface="Times New Roman" panose="02020603050405020304" charset="0"/>
              <a:sym typeface="+mn-ea"/>
            </a:endParaRPr>
          </a:p>
          <a:p>
            <a:pPr marL="0" indent="0">
              <a:buNone/>
            </a:pPr>
            <a:r>
              <a:rPr lang="tr-TR" altLang="en-US" sz="2400" b="1">
                <a:solidFill>
                  <a:schemeClr val="tx1"/>
                </a:solidFill>
                <a:latin typeface="Times New Roman" panose="02020603050405020304" charset="0"/>
                <a:sym typeface="+mn-ea"/>
              </a:rPr>
              <a:t>                 </a:t>
            </a:r>
            <a:endParaRPr lang="tr-TR" altLang="en-US" sz="2400" b="1">
              <a:solidFill>
                <a:schemeClr val="tx1"/>
              </a:solidFill>
              <a:latin typeface="Times New Roman" panose="02020603050405020304" charset="0"/>
              <a:sym typeface="+mn-ea"/>
            </a:endParaRPr>
          </a:p>
          <a:p>
            <a:pPr marL="0" indent="0">
              <a:buNone/>
            </a:pPr>
            <a:r>
              <a:rPr lang="tr-TR" altLang="en-US" sz="2400" b="1">
                <a:solidFill>
                  <a:schemeClr val="tx1"/>
                </a:solidFill>
                <a:latin typeface="Times New Roman" panose="02020603050405020304" charset="0"/>
                <a:sym typeface="+mn-ea"/>
              </a:rPr>
              <a:t>                      1+Reel faiz oranı=1.09-1</a:t>
            </a:r>
            <a:endParaRPr lang="tr-TR" altLang="en-US" sz="2400" b="1">
              <a:solidFill>
                <a:schemeClr val="tx1"/>
              </a:solidFill>
              <a:latin typeface="Times New Roman" panose="02020603050405020304" charset="0"/>
              <a:sym typeface="+mn-ea"/>
            </a:endParaRPr>
          </a:p>
          <a:p>
            <a:pPr marL="0" indent="0">
              <a:buNone/>
            </a:pPr>
            <a:r>
              <a:rPr lang="tr-TR" altLang="en-US" sz="2400" b="1">
                <a:solidFill>
                  <a:schemeClr val="tx1"/>
                </a:solidFill>
                <a:latin typeface="Times New Roman" panose="02020603050405020304" charset="0"/>
                <a:sym typeface="+mn-ea"/>
              </a:rPr>
              <a:t>                      </a:t>
            </a:r>
            <a:endParaRPr lang="tr-TR" altLang="en-US" sz="2400" b="1">
              <a:solidFill>
                <a:schemeClr val="tx1"/>
              </a:solidFill>
              <a:latin typeface="Times New Roman" panose="02020603050405020304" charset="0"/>
              <a:sym typeface="+mn-ea"/>
            </a:endParaRPr>
          </a:p>
          <a:p>
            <a:pPr marL="0" indent="0">
              <a:buNone/>
            </a:pPr>
            <a:r>
              <a:rPr lang="tr-TR" altLang="en-US" sz="2400" b="1">
                <a:solidFill>
                  <a:schemeClr val="tx1"/>
                </a:solidFill>
                <a:latin typeface="Times New Roman" panose="02020603050405020304" charset="0"/>
                <a:sym typeface="+mn-ea"/>
              </a:rPr>
              <a:t>                       Reel faiz oranı =0.09 	       %9</a:t>
            </a:r>
            <a:endParaRPr lang="tr-TR" altLang="en-US" sz="2400" b="1">
              <a:solidFill>
                <a:schemeClr val="tx1"/>
              </a:solidFill>
              <a:latin typeface="Times New Roman" panose="02020603050405020304" charset="0"/>
              <a:sym typeface="+mn-ea"/>
            </a:endParaRPr>
          </a:p>
        </p:txBody>
      </p:sp>
      <p:sp>
        <p:nvSpPr>
          <p:cNvPr id="5" name="Notched Right Arrow 4"/>
          <p:cNvSpPr/>
          <p:nvPr/>
        </p:nvSpPr>
        <p:spPr>
          <a:xfrm>
            <a:off x="4659630" y="6449060"/>
            <a:ext cx="502920" cy="264795"/>
          </a:xfrm>
          <a:prstGeom prst="notchedRightArrow">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p>
            <a:pPr marL="0" marR="0" indent="0" algn="l"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5405" y="120650"/>
            <a:ext cx="11516995" cy="582930"/>
          </a:xfrm>
        </p:spPr>
        <p:txBody>
          <a:bodyPr/>
          <a:p>
            <a:pPr algn="ctr"/>
            <a:r>
              <a:rPr lang="en-US" sz="2800" b="1">
                <a:solidFill>
                  <a:srgbClr val="FF0000"/>
                </a:solidFill>
                <a:latin typeface="Times New Roman" panose="02020603050405020304" charset="0"/>
              </a:rPr>
              <a:t>Faize İlişkin Hesaplama Yöntemleri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65405" y="952500"/>
            <a:ext cx="12103735" cy="5846445"/>
          </a:xfrm>
        </p:spPr>
        <p:txBody>
          <a:bodyPr/>
          <a:p>
            <a:pPr marL="0" indent="0">
              <a:buNone/>
            </a:pPr>
            <a:r>
              <a:rPr lang="en-US" sz="2400">
                <a:latin typeface="Times New Roman" panose="02020603050405020304" charset="0"/>
              </a:rPr>
              <a:t>Faizin hesaplanma yöntemleri esas olarak aşağıdaki gibi iki gruba ayrılmaktadır. </a:t>
            </a:r>
            <a:endParaRPr lang="en-US" sz="2400">
              <a:latin typeface="Times New Roman" panose="02020603050405020304" charset="0"/>
            </a:endParaRPr>
          </a:p>
          <a:p>
            <a:pPr marL="0" indent="0">
              <a:buNone/>
            </a:pPr>
            <a:r>
              <a:rPr lang="en-US" sz="2400">
                <a:latin typeface="Times New Roman" panose="02020603050405020304" charset="0"/>
              </a:rPr>
              <a:t>Bunlar aşağıda belirtildiği şekildedir: </a:t>
            </a:r>
            <a:endParaRPr lang="en-US" sz="2400">
              <a:latin typeface="Times New Roman" panose="02020603050405020304" charset="0"/>
            </a:endParaRPr>
          </a:p>
          <a:p>
            <a:pPr marL="0" indent="0">
              <a:buNone/>
            </a:pPr>
            <a:r>
              <a:rPr lang="en-US" sz="2400">
                <a:latin typeface="Times New Roman" panose="02020603050405020304" charset="0"/>
              </a:rPr>
              <a:t>1. Basit Faiz, </a:t>
            </a:r>
            <a:endParaRPr lang="en-US" sz="2400">
              <a:latin typeface="Times New Roman" panose="02020603050405020304" charset="0"/>
            </a:endParaRPr>
          </a:p>
          <a:p>
            <a:pPr marL="0" indent="0">
              <a:buNone/>
            </a:pPr>
            <a:r>
              <a:rPr lang="en-US" sz="2400">
                <a:latin typeface="Times New Roman" panose="02020603050405020304" charset="0"/>
              </a:rPr>
              <a:t>2. Bileşik Faiz.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solidFill>
                  <a:schemeClr val="tx1"/>
                </a:solidFill>
                <a:latin typeface="Times New Roman" panose="02020603050405020304" charset="0"/>
              </a:rPr>
              <a:t>Basit Fa</a:t>
            </a:r>
            <a:r>
              <a:rPr lang="tr-TR" altLang="en-US" sz="2800" b="1">
                <a:solidFill>
                  <a:schemeClr val="tx1"/>
                </a:solidFill>
                <a:latin typeface="Times New Roman" panose="02020603050405020304" charset="0"/>
              </a:rPr>
              <a:t>iz</a:t>
            </a:r>
            <a:endParaRPr lang="tr-TR" altLang="en-US" sz="2800" b="1">
              <a:solidFill>
                <a:schemeClr val="tx1"/>
              </a:solidFill>
              <a:latin typeface="Times New Roman" panose="02020603050405020304" charset="0"/>
            </a:endParaRPr>
          </a:p>
          <a:p>
            <a:pPr marL="0" indent="0">
              <a:buNone/>
            </a:pPr>
            <a:r>
              <a:rPr lang="tr-TR" altLang="en-US" sz="2400" b="1">
                <a:solidFill>
                  <a:schemeClr val="tx1"/>
                </a:solidFill>
                <a:latin typeface="Times New Roman" panose="02020603050405020304" charset="0"/>
              </a:rPr>
              <a:t> </a:t>
            </a:r>
            <a:r>
              <a:rPr lang="tr-TR" altLang="en-US" sz="2400" b="1">
                <a:solidFill>
                  <a:srgbClr val="FF0000"/>
                </a:solidFill>
                <a:latin typeface="Times New Roman" panose="02020603050405020304" charset="0"/>
              </a:rPr>
              <a:t>Anaparaya ödenen veya kazanılan faizin anaparaya ilave edilmeksizin  yapılan hesaplama sonucunda elde edilen faize </a:t>
            </a:r>
            <a:r>
              <a:rPr lang="tr-TR" altLang="en-US" sz="2400" b="1">
                <a:solidFill>
                  <a:schemeClr val="tx1"/>
                </a:solidFill>
                <a:latin typeface="Times New Roman" panose="02020603050405020304" charset="0"/>
              </a:rPr>
              <a:t>“basit faiz” </a:t>
            </a:r>
            <a:r>
              <a:rPr lang="tr-TR" altLang="en-US" sz="2400" b="1">
                <a:solidFill>
                  <a:srgbClr val="FF0000"/>
                </a:solidFill>
                <a:latin typeface="Times New Roman" panose="02020603050405020304" charset="0"/>
              </a:rPr>
              <a:t>denir. </a:t>
            </a:r>
            <a:endParaRPr lang="tr-TR" altLang="en-US" sz="2400" b="1">
              <a:solidFill>
                <a:srgbClr val="FF0000"/>
              </a:solidFill>
              <a:latin typeface="Times New Roman" panose="02020603050405020304" charset="0"/>
            </a:endParaRPr>
          </a:p>
          <a:p>
            <a:pPr marL="0" indent="0">
              <a:buNone/>
            </a:pPr>
            <a:endParaRPr lang="tr-TR" altLang="en-US" sz="2800" b="1">
              <a:solidFill>
                <a:srgbClr val="FF0000"/>
              </a:solidFill>
              <a:latin typeface="Times New Roman" panose="02020603050405020304" charset="0"/>
            </a:endParaRPr>
          </a:p>
          <a:p>
            <a:pPr marL="0" indent="0">
              <a:buNone/>
            </a:pPr>
            <a:r>
              <a:rPr lang="tr-TR" altLang="en-US" sz="2400">
                <a:solidFill>
                  <a:schemeClr val="tx1"/>
                </a:solidFill>
                <a:latin typeface="Times New Roman" panose="02020603050405020304" charset="0"/>
              </a:rPr>
              <a:t>Ödenen faiz, borçlanmaya ilişkin olarak paranın zaman değerini ifade ederken, kazanılan faiz ise paranın yatırılmasına ilişkin olarak paranın zaman değerini göstermektedir.</a:t>
            </a:r>
            <a:endParaRPr lang="tr-TR" altLang="en-US" sz="2400">
              <a:solidFill>
                <a:schemeClr val="tx1"/>
              </a:solidFill>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6510" y="57150"/>
            <a:ext cx="12159615" cy="6782435"/>
          </a:xfrm>
        </p:spPr>
        <p:txBody>
          <a:bodyPr/>
          <a:p>
            <a:pPr marL="0" indent="0">
              <a:buNone/>
            </a:pPr>
            <a:r>
              <a:rPr lang="tr-TR" altLang="en-US" sz="2800" b="1">
                <a:solidFill>
                  <a:srgbClr val="FF0000"/>
                </a:solidFill>
                <a:latin typeface="Times New Roman" panose="02020603050405020304" charset="0"/>
              </a:rPr>
              <a:t>       </a:t>
            </a:r>
            <a:endParaRPr lang="tr-TR" altLang="en-US" sz="2800" b="1">
              <a:solidFill>
                <a:srgbClr val="FF0000"/>
              </a:solidFill>
              <a:latin typeface="Times New Roman" panose="02020603050405020304" charset="0"/>
            </a:endParaRPr>
          </a:p>
          <a:p>
            <a:pPr marL="0" indent="0">
              <a:buNone/>
            </a:pPr>
            <a:endParaRPr lang="tr-TR" altLang="en-US" sz="2400" b="1">
              <a:solidFill>
                <a:srgbClr val="FF0000"/>
              </a:solidFill>
              <a:latin typeface="Times New Roman" panose="02020603050405020304" charset="0"/>
            </a:endParaRPr>
          </a:p>
          <a:p>
            <a:pPr marL="0" indent="0">
              <a:buNone/>
            </a:pPr>
            <a:r>
              <a:rPr lang="tr-TR" altLang="en-US" sz="2400" b="1">
                <a:solidFill>
                  <a:srgbClr val="FF0000"/>
                </a:solidFill>
                <a:latin typeface="Times New Roman" panose="02020603050405020304" charset="0"/>
              </a:rPr>
              <a:t> Basit faizin hesaplanmasında aşağıda belirtilen formül kullanılmaktadır. </a:t>
            </a:r>
            <a:endParaRPr lang="tr-TR" altLang="en-US" sz="2400" b="1">
              <a:solidFill>
                <a:srgbClr val="FF0000"/>
              </a:solidFill>
              <a:latin typeface="Times New Roman" panose="02020603050405020304" charset="0"/>
            </a:endParaRPr>
          </a:p>
          <a:p>
            <a:pPr marL="0" indent="0">
              <a:buNone/>
            </a:pPr>
            <a:r>
              <a:rPr lang="tr-TR" altLang="en-US" sz="2400" b="1">
                <a:solidFill>
                  <a:srgbClr val="FF0000"/>
                </a:solidFill>
                <a:latin typeface="Times New Roman" panose="02020603050405020304" charset="0"/>
              </a:rPr>
              <a:t> Basit Faiz = Anapara x Yıllık Faiz Oranı x Süre F = A x r x t</a:t>
            </a:r>
            <a:endParaRPr lang="tr-TR" altLang="en-US" sz="2400" b="1">
              <a:solidFill>
                <a:srgbClr val="FF0000"/>
              </a:solidFill>
              <a:latin typeface="Times New Roman" panose="02020603050405020304" charset="0"/>
            </a:endParaRPr>
          </a:p>
          <a:p>
            <a:pPr marL="0" indent="0">
              <a:buNone/>
            </a:pPr>
            <a:endParaRPr lang="tr-TR" altLang="en-US" sz="2800" b="1">
              <a:solidFill>
                <a:srgbClr val="FF0000"/>
              </a:solidFill>
              <a:latin typeface="Times New Roman" panose="02020603050405020304" charset="0"/>
            </a:endParaRPr>
          </a:p>
          <a:p>
            <a:pPr marL="0" indent="0">
              <a:buNone/>
            </a:pPr>
            <a:endParaRPr lang="tr-TR" altLang="en-US" sz="2400">
              <a:solidFill>
                <a:schemeClr val="tx1"/>
              </a:solidFill>
              <a:latin typeface="Times New Roman" panose="02020603050405020304" charset="0"/>
            </a:endParaRPr>
          </a:p>
          <a:p>
            <a:pPr marL="0" indent="0">
              <a:buNone/>
            </a:pPr>
            <a:r>
              <a:rPr lang="tr-TR" altLang="en-US" sz="2400">
                <a:solidFill>
                  <a:schemeClr val="tx1"/>
                </a:solidFill>
                <a:latin typeface="Times New Roman" panose="02020603050405020304" charset="0"/>
              </a:rPr>
              <a:t>Formülde verilen sürenin hesaplanmasında “yıl esası” alınmıştır. Sürenin (1) yılın altında olduğu durumlarda ay sayısı / toplam ay sayısı olarak hesaplanması gerekmektedir. Sürenin 3 ay olması halinde 3/12; 6 ay olması durumunda 6/12; (1) yıl olması durumunda ise 12/12= 1 ve 3 yıl olması durumunda ise 36/12=3 olarak belirlenmesi gerekmektedir.</a:t>
            </a:r>
            <a:endParaRPr lang="tr-TR" altLang="en-US" sz="2400">
              <a:solidFill>
                <a:schemeClr val="tx1"/>
              </a:solidFill>
              <a:latin typeface="Times New Roman" panose="02020603050405020304" charset="0"/>
            </a:endParaRPr>
          </a:p>
          <a:p>
            <a:pPr marL="0" indent="0">
              <a:buNone/>
            </a:pPr>
            <a:endParaRPr lang="tr-TR" altLang="en-US" sz="2400">
              <a:solidFill>
                <a:schemeClr val="tx1"/>
              </a:solidFill>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5927</Words>
  <Application>WPS Presentation</Application>
  <PresentationFormat>Widescreen</PresentationFormat>
  <Paragraphs>107</Paragraphs>
  <Slides>15</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15</vt:i4>
      </vt:variant>
    </vt:vector>
  </HeadingPairs>
  <TitlesOfParts>
    <vt:vector size="24" baseType="lpstr">
      <vt:lpstr>Arial</vt:lpstr>
      <vt:lpstr>SimSun</vt:lpstr>
      <vt:lpstr>Wingdings</vt:lpstr>
      <vt:lpstr>Times New Roman</vt:lpstr>
      <vt:lpstr>Microsoft YaHei</vt:lpstr>
      <vt:lpstr/>
      <vt:lpstr>Arial Unicode MS</vt:lpstr>
      <vt:lpstr>Calibri</vt:lpstr>
      <vt:lpstr>Blue Waves</vt:lpstr>
      <vt:lpstr>Konaklama İşletmelerinde Finansal Yönetim </vt:lpstr>
      <vt:lpstr>PowerPoint 演示文稿</vt:lpstr>
      <vt:lpstr>Genel Olarak Paranın Zaman Değeri Kavramı </vt:lpstr>
      <vt:lpstr>PowerPoint 演示文稿</vt:lpstr>
      <vt:lpstr>PowerPoint 演示文稿</vt:lpstr>
      <vt:lpstr>PowerPoint 演示文稿</vt:lpstr>
      <vt:lpstr>PowerPoint 演示文稿</vt:lpstr>
      <vt:lpstr>Faize İlişkin Hesaplama Yöntemleri </vt:lpstr>
      <vt:lpstr>PowerPoint 演示文稿</vt:lpstr>
      <vt:lpstr>PowerPoint 演示文稿</vt:lpstr>
      <vt:lpstr>PowerPoint 演示文稿</vt:lpstr>
      <vt:lpstr>PowerPoint 演示文稿</vt:lpstr>
      <vt:lpstr>PowerPoint 演示文稿</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Konaklama İşletmelerinde Finansal Yönetim </dc:title>
  <dc:creator>ali</dc:creator>
  <cp:lastModifiedBy>ali</cp:lastModifiedBy>
  <cp:revision>5</cp:revision>
  <dcterms:created xsi:type="dcterms:W3CDTF">2018-02-01T13:16:00Z</dcterms:created>
  <dcterms:modified xsi:type="dcterms:W3CDTF">2018-02-16T12:13:14Z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