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DSC00318"/>
          <p:cNvPicPr>
            <a:picLocks noChangeAspect="1" noChangeArrowheads="1"/>
          </p:cNvPicPr>
          <p:nvPr/>
        </p:nvPicPr>
        <p:blipFill>
          <a:blip r:embed="rId2" cstate="print"/>
          <a:srcRect/>
          <a:stretch>
            <a:fillRect/>
          </a:stretch>
        </p:blipFill>
        <p:spPr bwMode="auto">
          <a:xfrm>
            <a:off x="2339975" y="692150"/>
            <a:ext cx="4124325" cy="3086100"/>
          </a:xfrm>
          <a:prstGeom prst="rect">
            <a:avLst/>
          </a:prstGeom>
          <a:noFill/>
          <a:ln w="9525">
            <a:noFill/>
            <a:miter lim="800000"/>
            <a:headEnd/>
            <a:tailEnd/>
          </a:ln>
        </p:spPr>
      </p:pic>
      <p:sp>
        <p:nvSpPr>
          <p:cNvPr id="10245" name="Rectangle 5"/>
          <p:cNvSpPr>
            <a:spLocks noChangeArrowheads="1"/>
          </p:cNvSpPr>
          <p:nvPr/>
        </p:nvSpPr>
        <p:spPr bwMode="auto">
          <a:xfrm>
            <a:off x="1042988" y="4675099"/>
            <a:ext cx="7489825" cy="1200329"/>
          </a:xfrm>
          <a:prstGeom prst="rect">
            <a:avLst/>
          </a:prstGeom>
          <a:noFill/>
          <a:ln w="9525">
            <a:noFill/>
            <a:miter lim="800000"/>
            <a:headEnd/>
            <a:tailEnd/>
          </a:ln>
          <a:effectLst/>
        </p:spPr>
        <p:txBody>
          <a:bodyPr anchor="ctr">
            <a:spAutoFit/>
          </a:bodyPr>
          <a:lstStyle/>
          <a:p>
            <a:pPr algn="ctr"/>
            <a:r>
              <a:rPr lang="tr-TR" sz="2400" b="1" dirty="0">
                <a:solidFill>
                  <a:srgbClr val="CC0099"/>
                </a:solidFill>
                <a:latin typeface="Comic Sans MS" pitchFamily="66" charset="0"/>
              </a:rPr>
              <a:t>Drogların Morfolojik ve Anatomik Yapısı</a:t>
            </a:r>
            <a:endParaRPr lang="tr-TR" sz="2400" dirty="0">
              <a:solidFill>
                <a:srgbClr val="CC0099"/>
              </a:solidFill>
              <a:latin typeface="Comic Sans MS" pitchFamily="66" charset="0"/>
            </a:endParaRPr>
          </a:p>
          <a:p>
            <a:pPr algn="ctr"/>
            <a:r>
              <a:rPr lang="tr-TR" sz="2400" b="1" dirty="0" smtClean="0">
                <a:solidFill>
                  <a:srgbClr val="CC0099"/>
                </a:solidFill>
                <a:latin typeface="Comic Sans MS" pitchFamily="66" charset="0"/>
              </a:rPr>
              <a:t>Prof. </a:t>
            </a:r>
            <a:r>
              <a:rPr lang="tr-TR" sz="2400" b="1" dirty="0">
                <a:solidFill>
                  <a:srgbClr val="CC0099"/>
                </a:solidFill>
                <a:latin typeface="Comic Sans MS" pitchFamily="66" charset="0"/>
              </a:rPr>
              <a:t>Dr. Ayşegül </a:t>
            </a:r>
            <a:r>
              <a:rPr lang="tr-TR" sz="2400" b="1" dirty="0" smtClean="0">
                <a:solidFill>
                  <a:srgbClr val="CC0099"/>
                </a:solidFill>
                <a:latin typeface="Comic Sans MS" pitchFamily="66" charset="0"/>
              </a:rPr>
              <a:t>KÖROĞLU</a:t>
            </a:r>
            <a:endParaRPr lang="tr-TR" sz="2400" dirty="0">
              <a:solidFill>
                <a:srgbClr val="CC0099"/>
              </a:solidFill>
              <a:latin typeface="Comic Sans MS" pitchFamily="66" charset="0"/>
            </a:endParaRPr>
          </a:p>
          <a:p>
            <a:pPr algn="ctr"/>
            <a:r>
              <a:rPr lang="tr-TR" sz="2400" b="1" dirty="0" err="1">
                <a:solidFill>
                  <a:srgbClr val="CC0099"/>
                </a:solidFill>
                <a:latin typeface="Comic Sans MS" pitchFamily="66" charset="0"/>
              </a:rPr>
              <a:t>Farmasötik</a:t>
            </a:r>
            <a:r>
              <a:rPr lang="tr-TR" sz="2400" b="1" dirty="0">
                <a:solidFill>
                  <a:srgbClr val="CC0099"/>
                </a:solidFill>
                <a:latin typeface="Comic Sans MS" pitchFamily="66" charset="0"/>
              </a:rPr>
              <a:t> Botanik Anabilim Dalı</a:t>
            </a:r>
          </a:p>
        </p:txBody>
      </p:sp>
    </p:spTree>
    <p:extLst>
      <p:ext uri="{BB962C8B-B14F-4D97-AF65-F5344CB8AC3E}">
        <p14:creationId xmlns:p14="http://schemas.microsoft.com/office/powerpoint/2010/main" val="1038022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484784"/>
            <a:ext cx="8856984" cy="5184576"/>
          </a:xfrm>
        </p:spPr>
        <p:txBody>
          <a:bodyPr>
            <a:normAutofit fontScale="92500"/>
          </a:bodyPr>
          <a:lstStyle/>
          <a:p>
            <a:pPr algn="just"/>
            <a:r>
              <a:rPr lang="tr-TR" dirty="0">
                <a:latin typeface="Times New Roman" pitchFamily="18" charset="0"/>
                <a:cs typeface="Times New Roman" pitchFamily="18" charset="0"/>
              </a:rPr>
              <a:t>Vücudumuz bize ağrılar ve sızılarla bir şeylerin yolunda gitmediğini, kaybolduğunu haber verene kadar birçoğumuz sağlığın ne olduğu konusunu düşünmeyiz. Sağlık, hastalık ve rahatsızlık durumlarının olmaması şeklinde algılanmaktadır. Ancak, </a:t>
            </a:r>
            <a:r>
              <a:rPr lang="tr-TR" b="1" i="1" dirty="0">
                <a:latin typeface="Times New Roman" pitchFamily="18" charset="0"/>
                <a:cs typeface="Times New Roman" pitchFamily="18" charset="0"/>
              </a:rPr>
              <a:t>sağlık</a:t>
            </a:r>
            <a:r>
              <a:rPr lang="tr-TR" dirty="0">
                <a:latin typeface="Times New Roman" pitchFamily="18" charset="0"/>
                <a:cs typeface="Times New Roman" pitchFamily="18" charset="0"/>
              </a:rPr>
              <a:t> enerji, neşe, güç, tasarımcılık ve tüm becerilerimizin en üst düzeyde kullanılmasıdır.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Dünya </a:t>
            </a:r>
            <a:r>
              <a:rPr lang="tr-TR" dirty="0">
                <a:latin typeface="Times New Roman" pitchFamily="18" charset="0"/>
                <a:cs typeface="Times New Roman" pitchFamily="18" charset="0"/>
              </a:rPr>
              <a:t>Sağlık Örgütü’ne göre sağlık: “tam bir fiziksel, akli ve toplumsal esenlik durumudur; sadece hastalığın ve maluliyetin yok olması değildir”.</a:t>
            </a:r>
          </a:p>
          <a:p>
            <a:pPr>
              <a:buNone/>
            </a:pPr>
            <a:endParaRPr lang="tr-TR" dirty="0"/>
          </a:p>
        </p:txBody>
      </p:sp>
      <p:sp>
        <p:nvSpPr>
          <p:cNvPr id="4" name="Rectangle 6"/>
          <p:cNvSpPr>
            <a:spLocks noGrp="1" noChangeArrowheads="1"/>
          </p:cNvSpPr>
          <p:nvPr>
            <p:ph type="title"/>
          </p:nvPr>
        </p:nvSpPr>
        <p:spPr>
          <a:xfrm>
            <a:off x="0" y="0"/>
            <a:ext cx="9144000" cy="1357298"/>
          </a:xfrm>
        </p:spPr>
        <p:style>
          <a:lnRef idx="2">
            <a:schemeClr val="accent4"/>
          </a:lnRef>
          <a:fillRef idx="1">
            <a:schemeClr val="lt1"/>
          </a:fillRef>
          <a:effectRef idx="0">
            <a:schemeClr val="accent4"/>
          </a:effectRef>
          <a:fontRef idx="minor">
            <a:schemeClr val="dk1"/>
          </a:fontRef>
        </p:style>
        <p:txBody>
          <a:bodyPr>
            <a:noAutofit/>
          </a:bodyPr>
          <a:lstStyle/>
          <a:p>
            <a:r>
              <a:rPr lang="tr-TR" b="1" dirty="0">
                <a:solidFill>
                  <a:srgbClr val="FFCC99"/>
                </a:solidFill>
                <a:latin typeface="Comic Sans MS" pitchFamily="66" charset="0"/>
              </a:rPr>
              <a:t>İnsan Sağlığında Bitkilerin Yeri</a:t>
            </a:r>
          </a:p>
        </p:txBody>
      </p:sp>
    </p:spTree>
    <p:extLst>
      <p:ext uri="{BB962C8B-B14F-4D97-AF65-F5344CB8AC3E}">
        <p14:creationId xmlns:p14="http://schemas.microsoft.com/office/powerpoint/2010/main" val="971622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836712"/>
            <a:ext cx="8429684" cy="4929222"/>
          </a:xfrm>
        </p:spPr>
        <p:style>
          <a:lnRef idx="2">
            <a:schemeClr val="accent4"/>
          </a:lnRef>
          <a:fillRef idx="1">
            <a:schemeClr val="lt1"/>
          </a:fillRef>
          <a:effectRef idx="0">
            <a:schemeClr val="accent4"/>
          </a:effectRef>
          <a:fontRef idx="minor">
            <a:schemeClr val="dk1"/>
          </a:fontRef>
        </p:style>
        <p:txBody>
          <a:bodyPr>
            <a:normAutofit/>
          </a:bodyPr>
          <a:lstStyle/>
          <a:p>
            <a:pPr indent="457200" algn="just"/>
            <a:r>
              <a:rPr lang="tr-TR" dirty="0" smtClean="0">
                <a:latin typeface="Times New Roman" pitchFamily="18" charset="0"/>
              </a:rPr>
              <a:t>Bitkiler yeryüzünde binlerce yıldan bu yana hem besin hem de ilaç olarak hizmet etmişlerdir. Aslında bitkilerin sadece gıda ve ilaç olarak insan yaşamında yer aldığı düşünülmemelidir. Çünkü çok geniş bir yelpazeden baktığımız zaman insan bitki ilişkilerinin çok sıkı ilişkiler içinde olduğunu da görebiliriz.</a:t>
            </a:r>
            <a:r>
              <a:rPr lang="tr-TR" b="1" dirty="0" smtClean="0">
                <a:latin typeface="Times New Roman" pitchFamily="18" charset="0"/>
              </a:rPr>
              <a:t> </a:t>
            </a:r>
            <a:endParaRPr lang="tr-TR" dirty="0" smtClean="0">
              <a:latin typeface="Times New Roman" pitchFamily="18" charset="0"/>
            </a:endParaRPr>
          </a:p>
          <a:p>
            <a:endParaRPr lang="tr-TR" dirty="0"/>
          </a:p>
        </p:txBody>
      </p:sp>
      <p:sp>
        <p:nvSpPr>
          <p:cNvPr id="5" name="4 5-Nokta Yıldız"/>
          <p:cNvSpPr/>
          <p:nvPr/>
        </p:nvSpPr>
        <p:spPr>
          <a:xfrm>
            <a:off x="0" y="1142984"/>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2461580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332656"/>
            <a:ext cx="8496944" cy="6264696"/>
          </a:xfrm>
        </p:spPr>
        <p:style>
          <a:lnRef idx="2">
            <a:schemeClr val="accent4"/>
          </a:lnRef>
          <a:fillRef idx="1">
            <a:schemeClr val="lt1"/>
          </a:fillRef>
          <a:effectRef idx="0">
            <a:schemeClr val="accent4"/>
          </a:effectRef>
          <a:fontRef idx="minor">
            <a:schemeClr val="dk1"/>
          </a:fontRef>
        </p:style>
        <p:txBody>
          <a:bodyPr>
            <a:normAutofit lnSpcReduction="10000"/>
          </a:bodyPr>
          <a:lstStyle/>
          <a:p>
            <a:pPr indent="457200" algn="just">
              <a:buNone/>
            </a:pPr>
            <a:r>
              <a:rPr lang="tr-TR" dirty="0" smtClean="0">
                <a:latin typeface="Times New Roman" pitchFamily="18" charset="0"/>
              </a:rPr>
              <a:t>Bitkiler kendilerini </a:t>
            </a:r>
            <a:r>
              <a:rPr lang="tr-TR" dirty="0" err="1" smtClean="0">
                <a:latin typeface="Times New Roman" pitchFamily="18" charset="0"/>
              </a:rPr>
              <a:t>yeyip</a:t>
            </a:r>
            <a:r>
              <a:rPr lang="tr-TR" dirty="0" smtClean="0">
                <a:latin typeface="Times New Roman" pitchFamily="18" charset="0"/>
              </a:rPr>
              <a:t> yutan varlıkların nefes almalarına olanak veren Oksijeni sağlarlar. Balıktan kuşa, böcekten insana kadar bütün hayvan şekilleri hayatlarını bitkilere borçludur. Ayrıca bitkilerin dünyasıyla biz insanlar arasındaki bağlar son derece güçlüdür. Elimize geçen ilk kanıtlar “</a:t>
            </a:r>
            <a:r>
              <a:rPr lang="tr-TR" dirty="0" err="1" smtClean="0">
                <a:latin typeface="Times New Roman" pitchFamily="18" charset="0"/>
              </a:rPr>
              <a:t>Şanidar</a:t>
            </a:r>
            <a:r>
              <a:rPr lang="tr-TR" dirty="0" smtClean="0">
                <a:latin typeface="Times New Roman" pitchFamily="18" charset="0"/>
              </a:rPr>
              <a:t> Mağarası” ile başlar (yaklaşık 60 000 yıl önce). İnsanlar bitkileri dinsel amaçlı kullanmışlardır. Ancak bu bitkileri seçerken onların tedavi edici özelliklerinin varlığından da haberdardılar. İnsanlar bitkileri evcilleştirmeyi öğrenince (yaklaşık 10 000 yıl önce) avcılık ve toplayıcılık döneminden yerleşik düzene geçmişlerdir. </a:t>
            </a:r>
          </a:p>
          <a:p>
            <a:endParaRPr lang="tr-TR" dirty="0"/>
          </a:p>
        </p:txBody>
      </p:sp>
    </p:spTree>
    <p:extLst>
      <p:ext uri="{BB962C8B-B14F-4D97-AF65-F5344CB8AC3E}">
        <p14:creationId xmlns:p14="http://schemas.microsoft.com/office/powerpoint/2010/main" val="3361670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712968" cy="6408712"/>
          </a:xfrm>
        </p:spPr>
        <p:style>
          <a:lnRef idx="2">
            <a:schemeClr val="accent4"/>
          </a:lnRef>
          <a:fillRef idx="1">
            <a:schemeClr val="lt1"/>
          </a:fillRef>
          <a:effectRef idx="0">
            <a:schemeClr val="accent4"/>
          </a:effectRef>
          <a:fontRef idx="minor">
            <a:schemeClr val="dk1"/>
          </a:fontRef>
        </p:style>
        <p:txBody>
          <a:bodyPr>
            <a:normAutofit/>
          </a:bodyPr>
          <a:lstStyle/>
          <a:p>
            <a:pPr algn="just"/>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Her toplum, kendi inançları doğrultusunda bitkilerin kullanımı konusunda kendi felsefesini geliştirmiştir. Dünya Sağlık Örgütü WHO (</a:t>
            </a:r>
            <a:r>
              <a:rPr lang="tr-TR" dirty="0" err="1" smtClean="0">
                <a:latin typeface="Times New Roman" pitchFamily="18" charset="0"/>
                <a:cs typeface="Times New Roman" pitchFamily="18" charset="0"/>
              </a:rPr>
              <a:t>World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Health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Organisation</a:t>
            </a:r>
            <a:r>
              <a:rPr lang="tr-TR" dirty="0" smtClean="0">
                <a:latin typeface="Times New Roman" pitchFamily="18" charset="0"/>
                <a:cs typeface="Times New Roman" pitchFamily="18" charset="0"/>
              </a:rPr>
              <a:t>) tarafından yayınlanan bir rapora göre; dünyada tedavi amacıyla yararlanılan bitki sayısı 20.000-100.000, dünyadaki tüm bitki sayısı 500.000-750.000’dir. Yine bu örgütün 1985’teki verilerine göre dünya nüfusunun % 80’i, Afrika nüfusunun ise % 95’i tıbbi bitkilere dayalı tedavi yöntemlerinden yararlanmaktadır.</a:t>
            </a:r>
          </a:p>
          <a:p>
            <a:endParaRPr lang="tr-TR" dirty="0"/>
          </a:p>
        </p:txBody>
      </p:sp>
    </p:spTree>
    <p:extLst>
      <p:ext uri="{BB962C8B-B14F-4D97-AF65-F5344CB8AC3E}">
        <p14:creationId xmlns:p14="http://schemas.microsoft.com/office/powerpoint/2010/main" val="393412403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294</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İnsan Sağlığında Bitkilerin Yeri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2018-06-08T11:31:10Z</dcterms:created>
  <dcterms:modified xsi:type="dcterms:W3CDTF">2018-06-08T11:31:29Z</dcterms:modified>
</cp:coreProperties>
</file>