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740A-F2B4-43CB-86F1-BFF18E984FD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87104-9900-4126-800E-A4A55E99F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612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740A-F2B4-43CB-86F1-BFF18E984FD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87104-9900-4126-800E-A4A55E99F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520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740A-F2B4-43CB-86F1-BFF18E984FD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87104-9900-4126-800E-A4A55E99F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7377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740A-F2B4-43CB-86F1-BFF18E984FD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87104-9900-4126-800E-A4A55E99F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6400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740A-F2B4-43CB-86F1-BFF18E984FD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87104-9900-4126-800E-A4A55E99F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3508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740A-F2B4-43CB-86F1-BFF18E984FD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87104-9900-4126-800E-A4A55E99F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506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740A-F2B4-43CB-86F1-BFF18E984FD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87104-9900-4126-800E-A4A55E99F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2719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740A-F2B4-43CB-86F1-BFF18E984FD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87104-9900-4126-800E-A4A55E99F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639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740A-F2B4-43CB-86F1-BFF18E984FD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87104-9900-4126-800E-A4A55E99F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3062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740A-F2B4-43CB-86F1-BFF18E984FD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87104-9900-4126-800E-A4A55E99F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8220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740A-F2B4-43CB-86F1-BFF18E984FD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87104-9900-4126-800E-A4A55E99F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4197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F740A-F2B4-43CB-86F1-BFF18E984FDC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87104-9900-4126-800E-A4A55E99F7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0684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z="3600" dirty="0" smtClean="0"/>
          </a:p>
          <a:p>
            <a:r>
              <a:rPr lang="tr-TR" sz="3600" dirty="0" smtClean="0"/>
              <a:t>HİPOTEZ VE ARAŞTIRMA SORULARININ </a:t>
            </a:r>
            <a:br>
              <a:rPr lang="tr-TR" sz="3600" dirty="0" smtClean="0"/>
            </a:br>
            <a:r>
              <a:rPr lang="tr-TR" sz="3600" dirty="0" smtClean="0"/>
              <a:t>BELİRLENMESİ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0641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dirty="0" smtClean="0"/>
              <a:t>Bu konuya girmeden önce, değişken, bağımlı değişken, bağımsız değişken ve hipotez gibi bazı terimlerin bilinmesi gerekir.</a:t>
            </a:r>
          </a:p>
          <a:p>
            <a:pPr marL="0" indent="0" algn="just">
              <a:buNone/>
            </a:pPr>
            <a:r>
              <a:rPr lang="tr-TR" sz="2400" dirty="0" smtClean="0"/>
              <a:t>Nesnelerin ya da kişilerin birden çok değer alabilen özellikleri </a:t>
            </a:r>
            <a:r>
              <a:rPr lang="tr-TR" sz="2400" dirty="0" smtClean="0"/>
              <a:t>Değişken </a:t>
            </a:r>
            <a:r>
              <a:rPr lang="tr-TR" sz="2400" dirty="0" smtClean="0"/>
              <a:t>olarak tanımlanır. Çalışmanın türüne göre değişkenler tespit edilebilir. Örneğin, eğitim düzeyi ile kişilerin gelir düzeyleri arasındaki ilişkinin </a:t>
            </a:r>
          </a:p>
          <a:p>
            <a:pPr marL="0" indent="0" algn="just">
              <a:buNone/>
            </a:pPr>
            <a:r>
              <a:rPr lang="tr-TR" sz="2400" dirty="0" smtClean="0"/>
              <a:t>incelenmesinde hem gelir düzeyi, hem de eğitim düzeyi değişkendir. Yeni </a:t>
            </a:r>
          </a:p>
          <a:p>
            <a:pPr marL="0" indent="0" algn="just">
              <a:buNone/>
            </a:pPr>
            <a:r>
              <a:rPr lang="tr-TR" sz="2400" dirty="0" smtClean="0"/>
              <a:t>üretilen bir ilacın hayvanlar üzerindeki etkisinin belirlenmesinde de ilaç ve </a:t>
            </a:r>
          </a:p>
          <a:p>
            <a:pPr marL="0" indent="0" algn="just">
              <a:buNone/>
            </a:pPr>
            <a:r>
              <a:rPr lang="tr-TR" sz="2400" dirty="0" smtClean="0"/>
              <a:t>etki düzeyi </a:t>
            </a:r>
            <a:r>
              <a:rPr lang="tr-TR" sz="2400" dirty="0" err="1" smtClean="0"/>
              <a:t>değişkendir.Değişkenler</a:t>
            </a:r>
            <a:r>
              <a:rPr lang="tr-TR" sz="2400" dirty="0" smtClean="0"/>
              <a:t>  kendi  içerisinde  ilişki  bakımından  bağımlı  ve  bağımsız  değişkenler  olmak  üzere  ikiye  ayrılır.  Bağımsız  değişken olayları  veya  durumu  etkileyen  değişkendir.  Bağımlı  değişken ise  bu  olaylardan  etkilenen  </a:t>
            </a:r>
          </a:p>
          <a:p>
            <a:pPr marL="0" indent="0" algn="just">
              <a:buNone/>
            </a:pPr>
            <a:r>
              <a:rPr lang="tr-TR" sz="2400" dirty="0" smtClean="0"/>
              <a:t>değişkendir.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29273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 smtClean="0"/>
              <a:t>Hipotez (varsayım) bir araştırma probleminde, bağımlı ve </a:t>
            </a:r>
          </a:p>
          <a:p>
            <a:pPr marL="0" indent="0">
              <a:buNone/>
            </a:pPr>
            <a:r>
              <a:rPr lang="tr-TR" dirty="0" smtClean="0"/>
              <a:t>bağımsız değişkenler arasındaki ilişkinin açıkça ifade edilerek doğru oldu-</a:t>
            </a:r>
          </a:p>
          <a:p>
            <a:pPr marL="0" indent="0">
              <a:buNone/>
            </a:pPr>
            <a:r>
              <a:rPr lang="tr-TR" dirty="0" err="1" smtClean="0"/>
              <a:t>ğunun</a:t>
            </a:r>
            <a:r>
              <a:rPr lang="tr-TR" dirty="0" smtClean="0"/>
              <a:t>  kabul  edilmesi,  şeklinde  de  tanımlanabilir.  “İnsanlar  yaşlandıkça  </a:t>
            </a:r>
          </a:p>
          <a:p>
            <a:pPr marL="0" indent="0">
              <a:buNone/>
            </a:pPr>
            <a:r>
              <a:rPr lang="tr-TR" dirty="0" smtClean="0"/>
              <a:t>daha  sabırsız  olurlar”  şeklindeki  bir  varsayımda,  “yaş”  bağımsız  değişken  </a:t>
            </a:r>
          </a:p>
          <a:p>
            <a:pPr marL="0" indent="0">
              <a:buNone/>
            </a:pPr>
            <a:r>
              <a:rPr lang="tr-TR" dirty="0" smtClean="0"/>
              <a:t>olurken  “sabır”  bağımlı  değişken  olmaktadır.  Hipotezler  genel  bir  </a:t>
            </a:r>
            <a:r>
              <a:rPr lang="tr-TR" dirty="0" err="1" smtClean="0"/>
              <a:t>araş</a:t>
            </a:r>
            <a:r>
              <a:rPr lang="tr-TR" dirty="0" smtClean="0"/>
              <a:t>-</a:t>
            </a:r>
          </a:p>
          <a:p>
            <a:pPr marL="0" indent="0">
              <a:buNone/>
            </a:pPr>
            <a:r>
              <a:rPr lang="tr-TR" dirty="0" err="1" smtClean="0"/>
              <a:t>tırma</a:t>
            </a:r>
            <a:r>
              <a:rPr lang="tr-TR" dirty="0" smtClean="0"/>
              <a:t> problemi etrafında oluşturulur. Hipotez testlerinde, bu varsayımın </a:t>
            </a:r>
          </a:p>
          <a:p>
            <a:pPr marL="0" indent="0">
              <a:buNone/>
            </a:pPr>
            <a:r>
              <a:rPr lang="tr-TR" dirty="0" smtClean="0"/>
              <a:t>doğruluğu ispatlanmaya çalışılır.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3931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1. Amacın ve hedefin tam olarak tanımlanması</a:t>
            </a:r>
          </a:p>
          <a:p>
            <a:pPr marL="0" indent="0">
              <a:buNone/>
            </a:pPr>
            <a:r>
              <a:rPr lang="tr-TR" dirty="0" smtClean="0"/>
              <a:t>Yapılacak  araştırmada  hedef  net  olarak  belirlenmelidir  ki,  kısa  süre-</a:t>
            </a:r>
          </a:p>
          <a:p>
            <a:pPr marL="0" indent="0">
              <a:buNone/>
            </a:pPr>
            <a:r>
              <a:rPr lang="tr-TR" dirty="0" smtClean="0"/>
              <a:t>de  etkili  bir  sonuç  alınabilsin.  Amaç  genellikle  bir  problemin  doğrudan  </a:t>
            </a:r>
          </a:p>
          <a:p>
            <a:pPr marL="0" indent="0">
              <a:buNone/>
            </a:pPr>
            <a:r>
              <a:rPr lang="tr-TR" dirty="0" smtClean="0"/>
              <a:t>çözümü  veya  o  problemin  tanımlanması  kapsamındadır.  Problemi  orta-</a:t>
            </a:r>
          </a:p>
          <a:p>
            <a:pPr marL="0" indent="0">
              <a:buNone/>
            </a:pPr>
            <a:r>
              <a:rPr lang="tr-TR" dirty="0" smtClean="0"/>
              <a:t>ya  çıkaran  etmenler  veya  çözümü  etkileyebilecek  bütün  faktörler  tek  tek  </a:t>
            </a:r>
          </a:p>
          <a:p>
            <a:pPr marL="0" indent="0">
              <a:buNone/>
            </a:pPr>
            <a:r>
              <a:rPr lang="tr-TR" dirty="0" smtClean="0"/>
              <a:t>değerlendirilmeli ve araştırma hedefi buna göre tespit edilmelidir. Faktör </a:t>
            </a:r>
          </a:p>
          <a:p>
            <a:pPr marL="0" indent="0">
              <a:buNone/>
            </a:pPr>
            <a:r>
              <a:rPr lang="tr-TR" dirty="0" smtClean="0"/>
              <a:t>sayısı  araştırma  kapasitesini  zorladığı  durumlarda  hedef  küçültülmeli  ve  </a:t>
            </a:r>
          </a:p>
          <a:p>
            <a:pPr marL="0" indent="0">
              <a:buNone/>
            </a:pPr>
            <a:r>
              <a:rPr lang="tr-TR" dirty="0" smtClean="0"/>
              <a:t>araştırma sınırları net olarak tanımlanmalıdır.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9845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2. Amaca ulaşmak için gerekli bilgilerin toplanması</a:t>
            </a:r>
          </a:p>
          <a:p>
            <a:pPr marL="0" indent="0">
              <a:buNone/>
            </a:pPr>
            <a:r>
              <a:rPr lang="tr-TR" dirty="0" smtClean="0"/>
              <a:t>Hedef ve amaç belirlendikten sonra bu hedefe ulaşabilmek için gerekli </a:t>
            </a:r>
          </a:p>
          <a:p>
            <a:pPr marL="0" indent="0">
              <a:buNone/>
            </a:pPr>
            <a:r>
              <a:rPr lang="tr-TR" dirty="0" smtClean="0"/>
              <a:t>bilgilerin toplanması ve araçların belirlenmesi gerekir. Bunun için geçmiş </a:t>
            </a:r>
          </a:p>
          <a:p>
            <a:pPr marL="0" indent="0">
              <a:buNone/>
            </a:pPr>
            <a:r>
              <a:rPr lang="tr-TR" dirty="0" smtClean="0"/>
              <a:t>deneyimler ve yapılan çalışmalar incelenmeli, bu yolda yapılabilecek hata-</a:t>
            </a:r>
          </a:p>
          <a:p>
            <a:pPr marL="0" indent="0">
              <a:buNone/>
            </a:pPr>
            <a:r>
              <a:rPr lang="tr-TR" dirty="0" err="1" smtClean="0"/>
              <a:t>lar</a:t>
            </a:r>
            <a:r>
              <a:rPr lang="tr-TR" dirty="0" smtClean="0"/>
              <a:t> minimuma indirilmelidir. Verilecek karar bir ilk değilse deneme yanıl-</a:t>
            </a:r>
          </a:p>
          <a:p>
            <a:pPr marL="0" indent="0">
              <a:buNone/>
            </a:pPr>
            <a:r>
              <a:rPr lang="tr-TR" dirty="0" err="1" smtClean="0"/>
              <a:t>ma</a:t>
            </a:r>
            <a:r>
              <a:rPr lang="tr-TR" dirty="0" smtClean="0"/>
              <a:t> yoluyla yol bulmaya çalışmak boşuna zaman harcamaktır.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8696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3. Uygun çözümlerin belirlenmesi</a:t>
            </a:r>
          </a:p>
          <a:p>
            <a:r>
              <a:rPr lang="tr-TR" dirty="0" smtClean="0"/>
              <a:t>Bu adımda, belirlenen birçok durum arasından, önce bu amaca ulaşmada uygun olanların seçilmesi, ardından bunun elenerek azaltılması ve en son iki alternatife düşürerek birinin seçilmesi gerekir.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3479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4. Yapılması gereken faaliyetlere karar verilmesi</a:t>
            </a:r>
          </a:p>
          <a:p>
            <a:pPr marL="0" indent="0">
              <a:buNone/>
            </a:pPr>
            <a:r>
              <a:rPr lang="tr-TR" dirty="0" smtClean="0"/>
              <a:t>Gerekliliği tespit edilen faaliyetler öncelikler sıraya konulmalı ve o sıraya göre gerçekleştirilmelidir. Alınan kararlarda daima bir risk söz konusu </a:t>
            </a:r>
          </a:p>
          <a:p>
            <a:pPr marL="0" indent="0">
              <a:buNone/>
            </a:pPr>
            <a:r>
              <a:rPr lang="tr-TR" dirty="0" smtClean="0"/>
              <a:t>olabilir. Risk faktörü kimi zaman küçük olurken kimi zaman ise çok yük-</a:t>
            </a:r>
          </a:p>
          <a:p>
            <a:pPr marL="0" indent="0">
              <a:buNone/>
            </a:pPr>
            <a:r>
              <a:rPr lang="tr-TR" dirty="0" smtClean="0"/>
              <a:t>sek  olabilmektedir.  Ölçü,  kişinin  altından  kalkabileceği  kadar  riski  göze  almasıdır. Bazı işlerde istatistiki metotlarla risk olasılığı tahmin edilebilir. </a:t>
            </a:r>
          </a:p>
          <a:p>
            <a:pPr marL="0" indent="0">
              <a:buNone/>
            </a:pPr>
            <a:r>
              <a:rPr lang="tr-TR" dirty="0" smtClean="0"/>
              <a:t>Önemli olan, olabilecek en iyi durumla birlikte en kötü durumun da düşünülmesi ve ona göre hareket edilmesidir.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8020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5. Uygulama ve değerlendirme</a:t>
            </a:r>
          </a:p>
          <a:p>
            <a:pPr marL="0" indent="0">
              <a:buNone/>
            </a:pPr>
            <a:r>
              <a:rPr lang="tr-TR" dirty="0" smtClean="0"/>
              <a:t>Son olarak alınan kararın uygulanması ve </a:t>
            </a:r>
            <a:r>
              <a:rPr lang="tr-TR" smtClean="0"/>
              <a:t>değerlendirilmesi gerekmektedir</a:t>
            </a:r>
            <a:r>
              <a:rPr lang="tr-TR" dirty="0" smtClean="0"/>
              <a:t>. Özellikle geri dönüşü mümkün olmayan kararlarda çok iyi düşünüp öyle adım atılmalıdır ki, araştırmada motivasyon kırılmasına neden olmasın.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1069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457</Words>
  <Application>Microsoft Office PowerPoint</Application>
  <PresentationFormat>Geniş ekran</PresentationFormat>
  <Paragraphs>39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3</cp:revision>
  <dcterms:created xsi:type="dcterms:W3CDTF">2018-03-15T09:09:18Z</dcterms:created>
  <dcterms:modified xsi:type="dcterms:W3CDTF">2018-03-15T09:11:30Z</dcterms:modified>
</cp:coreProperties>
</file>