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0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A146FB-771C-40FB-A3A7-509D06D60891}" type="datetimeFigureOut">
              <a:rPr lang="tr-TR" smtClean="0"/>
              <a:t>7.06.2017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FB3624-A542-4DD9-B9F9-8E75581960D4}" type="slidenum">
              <a:rPr lang="tr-TR" smtClean="0"/>
              <a:t>‹#›</a:t>
            </a:fld>
            <a:endParaRPr lang="tr-TR"/>
          </a:p>
        </p:txBody>
      </p:sp>
    </p:spTree>
    <p:extLst>
      <p:ext uri="{BB962C8B-B14F-4D97-AF65-F5344CB8AC3E}">
        <p14:creationId xmlns:p14="http://schemas.microsoft.com/office/powerpoint/2010/main" val="3992114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24FB3624-A542-4DD9-B9F9-8E75581960D4}" type="slidenum">
              <a:rPr lang="tr-TR" smtClean="0"/>
              <a:t>1</a:t>
            </a:fld>
            <a:endParaRPr lang="tr-TR"/>
          </a:p>
        </p:txBody>
      </p:sp>
    </p:spTree>
    <p:extLst>
      <p:ext uri="{BB962C8B-B14F-4D97-AF65-F5344CB8AC3E}">
        <p14:creationId xmlns:p14="http://schemas.microsoft.com/office/powerpoint/2010/main" val="2365318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903DB75-D13D-43EA-B7B6-1E3A08143A38}"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47524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D8666B7-3BD1-4FBF-B482-DEDECE8E3886}"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9745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398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E87392C-F33C-4AEF-8F1F-E9A07D9DB070}"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00032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66780C-F6B9-4429-A7AB-F6CC35AB54E7}"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073664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D280500-2AEB-4603-914B-59EB54A1EC3A}"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40481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425735A-DBB8-4A09-A8A5-C6D89F64FE74}" type="datetime1">
              <a:rPr lang="tr-TR" smtClean="0"/>
              <a:t>7.06.2017</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75548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2960" y="2582334"/>
            <a:ext cx="370332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3440" y="2582334"/>
            <a:ext cx="370332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D1FA38D-193F-4904-8D75-2CFC4B4A4C8C}" type="datetime1">
              <a:rPr lang="tr-TR" smtClean="0"/>
              <a:t>7.06.2017</a:t>
            </a:fld>
            <a:endParaRPr lang="tr-TR"/>
          </a:p>
        </p:txBody>
      </p:sp>
      <p:sp>
        <p:nvSpPr>
          <p:cNvPr id="8" name="Footer Placeholder 7"/>
          <p:cNvSpPr>
            <a:spLocks noGrp="1"/>
          </p:cNvSpPr>
          <p:nvPr>
            <p:ph type="ftr" sz="quarter" idx="11"/>
          </p:nvPr>
        </p:nvSpPr>
        <p:spPr/>
        <p:txBody>
          <a:bodyPr/>
          <a:lstStyle/>
          <a:p>
            <a:r>
              <a:rPr lang="tr-TR" smtClean="0"/>
              <a:t>HALİSE KADER ZENGİN</a:t>
            </a:r>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95047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F988546-43CC-4892-9A00-C82D95BA1AAD}" type="datetime1">
              <a:rPr lang="tr-TR" smtClean="0"/>
              <a:t>7.06.2017</a:t>
            </a:fld>
            <a:endParaRPr lang="tr-TR"/>
          </a:p>
        </p:txBody>
      </p:sp>
      <p:sp>
        <p:nvSpPr>
          <p:cNvPr id="4" name="Footer Placeholder 3"/>
          <p:cNvSpPr>
            <a:spLocks noGrp="1"/>
          </p:cNvSpPr>
          <p:nvPr>
            <p:ph type="ftr" sz="quarter" idx="11"/>
          </p:nvPr>
        </p:nvSpPr>
        <p:spPr/>
        <p:txBody>
          <a:bodyPr/>
          <a:lstStyle/>
          <a:p>
            <a:r>
              <a:rPr lang="tr-TR" smtClean="0"/>
              <a:t>HALİSE KADER ZENGİN</a:t>
            </a:r>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48917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507A52D-36DB-4EE5-9683-997F5B36BAEB}" type="datetime1">
              <a:rPr lang="tr-TR" smtClean="0"/>
              <a:t>7.06.2017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HALİSE KADER ZENGİN</a:t>
            </a:r>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307974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FB0E845-CD84-4AD2-8C44-E7AE49ECCAB2}" type="datetime1">
              <a:rPr lang="tr-TR" smtClean="0"/>
              <a:t>7.06.2017</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tr-TR" smtClean="0"/>
              <a:t>HALİSE KADER ZENGİN</a:t>
            </a: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481756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1F91739-2A86-4DCE-BA9F-0D8A411F7E18}" type="datetime1">
              <a:rPr lang="tr-TR" smtClean="0"/>
              <a:t>7.06.2017</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37948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867DB4D-D4CE-4B02-8700-117836EC1134}" type="datetime1">
              <a:rPr lang="tr-TR" smtClean="0"/>
              <a:t>7.06.2017</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tr-TR" smtClean="0"/>
              <a:t>HALİSE KADER ZENGİN</a:t>
            </a:r>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185525"/>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LİBERALİZM</a:t>
            </a:r>
            <a:endParaRPr lang="tr-TR" dirty="0"/>
          </a:p>
        </p:txBody>
      </p:sp>
      <p:sp>
        <p:nvSpPr>
          <p:cNvPr id="3" name="Alt Başlık 2"/>
          <p:cNvSpPr>
            <a:spLocks noGrp="1"/>
          </p:cNvSpPr>
          <p:nvPr>
            <p:ph type="subTitle" idx="1"/>
          </p:nvPr>
        </p:nvSpPr>
        <p:spPr/>
        <p:txBody>
          <a:bodyPr/>
          <a:lstStyle/>
          <a:p>
            <a:endParaRPr lang="tr-TR"/>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559395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822960" y="286604"/>
            <a:ext cx="7543800" cy="1008573"/>
          </a:xfrm>
        </p:spPr>
        <p:txBody>
          <a:bodyPr/>
          <a:lstStyle/>
          <a:p>
            <a:r>
              <a:rPr lang="tr-TR" dirty="0"/>
              <a:t>LİBERALİZM</a:t>
            </a:r>
            <a:endParaRPr lang="tr-TR" dirty="0"/>
          </a:p>
        </p:txBody>
      </p:sp>
      <p:sp>
        <p:nvSpPr>
          <p:cNvPr id="2" name="İçerik Yer Tutucusu 1"/>
          <p:cNvSpPr>
            <a:spLocks noGrp="1"/>
          </p:cNvSpPr>
          <p:nvPr>
            <p:ph idx="1"/>
          </p:nvPr>
        </p:nvSpPr>
        <p:spPr>
          <a:xfrm>
            <a:off x="872067" y="1988840"/>
            <a:ext cx="7408333" cy="4137323"/>
          </a:xfrm>
        </p:spPr>
        <p:txBody>
          <a:bodyPr>
            <a:normAutofit/>
          </a:bodyPr>
          <a:lstStyle/>
          <a:p>
            <a:r>
              <a:rPr lang="tr-TR" dirty="0" smtClean="0"/>
              <a:t>Bireycilik: Liberalizmin temel düşüncelerinden biri de kişinin bireyselliğinin topluma göre öncelik taşıdığıdır.</a:t>
            </a:r>
          </a:p>
          <a:p>
            <a:r>
              <a:rPr lang="tr-TR" dirty="0" smtClean="0"/>
              <a:t>«Tüm insanlar haklar bakımından eşit ve özgür doğarlar»</a:t>
            </a:r>
          </a:p>
          <a:p>
            <a:r>
              <a:rPr lang="tr-TR" dirty="0" smtClean="0"/>
              <a:t>Liberal anlayışta özgürlüğün ve insanın bireyselliğinin gelişimi ön plandadır.</a:t>
            </a:r>
          </a:p>
          <a:p>
            <a:r>
              <a:rPr lang="tr-TR" dirty="0" smtClean="0"/>
              <a:t>Eğitimde de bireyin bireyselliğine ve gelişimine çok büyük bir önem verirken, bu olguların grup veya sosyal ihtiyaçlar için feda edilmemesini savunurlar.</a:t>
            </a:r>
          </a:p>
          <a:p>
            <a:r>
              <a:rPr lang="tr-TR" dirty="0" smtClean="0"/>
              <a:t>Eğitim, bireyleri rekabetin hakim olduğu dünyaya hazırladığını ya da </a:t>
            </a:r>
            <a:r>
              <a:rPr lang="tr-TR" dirty="0" smtClean="0"/>
              <a:t>J.</a:t>
            </a:r>
            <a:r>
              <a:rPr lang="tr-TR" dirty="0" smtClean="0"/>
              <a:t> </a:t>
            </a:r>
            <a:r>
              <a:rPr lang="tr-TR" dirty="0" err="1" smtClean="0"/>
              <a:t>Dewey</a:t>
            </a:r>
            <a:r>
              <a:rPr lang="tr-TR" dirty="0" smtClean="0"/>
              <a:t> gibi düşünenler ise bir gruba katılımın nasıl olacağının eğitimle kazandırılabileceğini ileri sürerler.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814606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LİBERALİZM</a:t>
            </a:r>
            <a:endParaRPr lang="tr-TR" dirty="0"/>
          </a:p>
        </p:txBody>
      </p:sp>
      <p:sp>
        <p:nvSpPr>
          <p:cNvPr id="2" name="İçerik Yer Tutucusu 1"/>
          <p:cNvSpPr>
            <a:spLocks noGrp="1"/>
          </p:cNvSpPr>
          <p:nvPr>
            <p:ph idx="1"/>
          </p:nvPr>
        </p:nvSpPr>
        <p:spPr>
          <a:xfrm>
            <a:off x="872067" y="2204864"/>
            <a:ext cx="7408333" cy="3921299"/>
          </a:xfrm>
        </p:spPr>
        <p:txBody>
          <a:bodyPr>
            <a:normAutofit lnSpcReduction="10000"/>
          </a:bodyPr>
          <a:lstStyle/>
          <a:p>
            <a:r>
              <a:rPr lang="tr-TR" dirty="0" smtClean="0"/>
              <a:t>Eğitimde hedef:</a:t>
            </a:r>
          </a:p>
          <a:p>
            <a:r>
              <a:rPr lang="tr-TR" dirty="0" smtClean="0"/>
              <a:t>1. Açık bir şekilde tanımlanan ilişkilere göre bireylerin özgürlüklerini ve haklarını korumak</a:t>
            </a:r>
          </a:p>
          <a:p>
            <a:r>
              <a:rPr lang="tr-TR" dirty="0" smtClean="0"/>
              <a:t>2. Toplum içinde bireylerin refahını sağlamak</a:t>
            </a:r>
          </a:p>
          <a:p>
            <a:r>
              <a:rPr lang="tr-TR" dirty="0" smtClean="0"/>
              <a:t>3. Bireyler arasında özgür iletişime imkan verecek </a:t>
            </a:r>
            <a:r>
              <a:rPr lang="tr-TR" dirty="0" err="1" smtClean="0"/>
              <a:t>sosyo</a:t>
            </a:r>
            <a:r>
              <a:rPr lang="tr-TR" dirty="0" smtClean="0"/>
              <a:t>-politik dengeleri sağlamak</a:t>
            </a:r>
          </a:p>
          <a:p>
            <a:endParaRPr lang="tr-TR" dirty="0"/>
          </a:p>
          <a:p>
            <a:r>
              <a:rPr lang="tr-TR" dirty="0" smtClean="0"/>
              <a:t>Liberalizme göre vatandaş eğitiminin en etkili boyutu halk sorumluluğunun öğretimidir. Vatandaşların tümünün sadece bazı gereklilikleri yerine getirmeleri değil aynı zamanda sürece katılmaları da öngörülmektedir.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854378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r>
              <a:rPr lang="tr-TR" dirty="0" smtClean="0"/>
              <a:t>Gerald </a:t>
            </a:r>
            <a:r>
              <a:rPr lang="tr-TR" dirty="0" err="1"/>
              <a:t>Gutek</a:t>
            </a:r>
            <a:r>
              <a:rPr lang="tr-TR" dirty="0"/>
              <a:t>, Eğitime Felsefi ve İdeolojik Yaklaşımlar, </a:t>
            </a:r>
            <a:r>
              <a:rPr lang="tr-TR" dirty="0" err="1"/>
              <a:t>çev</a:t>
            </a:r>
            <a:r>
              <a:rPr lang="tr-TR" dirty="0"/>
              <a:t>: Nesrin Kale,  Ütopya yay., Ankara 2001. </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6348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LİBERALİZM</a:t>
            </a:r>
            <a:endParaRPr lang="tr-TR" dirty="0"/>
          </a:p>
        </p:txBody>
      </p:sp>
      <p:sp>
        <p:nvSpPr>
          <p:cNvPr id="2" name="İçerik Yer Tutucusu 1"/>
          <p:cNvSpPr>
            <a:spLocks noGrp="1"/>
          </p:cNvSpPr>
          <p:nvPr>
            <p:ph idx="1"/>
          </p:nvPr>
        </p:nvSpPr>
        <p:spPr/>
        <p:txBody>
          <a:bodyPr/>
          <a:lstStyle/>
          <a:p>
            <a:r>
              <a:rPr lang="tr-TR" dirty="0" smtClean="0"/>
              <a:t>Orta sınıfın sosyal ve siyasal haklar için aristokrasi sınıfına karşı mücadeleye giriştikleri 16. yüzyılın sonlarıyla 17. yy. </a:t>
            </a:r>
            <a:r>
              <a:rPr lang="tr-TR" dirty="0" err="1" smtClean="0"/>
              <a:t>ın</a:t>
            </a:r>
            <a:r>
              <a:rPr lang="tr-TR" dirty="0" smtClean="0"/>
              <a:t> başlarında ortaya çıkmıştır.</a:t>
            </a:r>
          </a:p>
          <a:p>
            <a:r>
              <a:rPr lang="tr-TR" dirty="0" smtClean="0"/>
              <a:t>18.yy.ın ikinci yarısına gelindiğinde Liberalizm artık eski aristokrasi düzenine karşı koyan sistemli bir ideoloji haline gelmiştir.</a:t>
            </a:r>
          </a:p>
          <a:p>
            <a:r>
              <a:rPr lang="tr-TR" dirty="0" smtClean="0"/>
              <a:t>Liberal hareketler 18.yy.ın Aydınlanma Çağının yaratıcı olan aydınlar tarafından gerçekleştirilmiştir.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758372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LİBERALİZM</a:t>
            </a:r>
            <a:endParaRPr lang="tr-TR" dirty="0"/>
          </a:p>
        </p:txBody>
      </p:sp>
      <p:sp>
        <p:nvSpPr>
          <p:cNvPr id="2" name="İçerik Yer Tutucusu 1"/>
          <p:cNvSpPr>
            <a:spLocks noGrp="1"/>
          </p:cNvSpPr>
          <p:nvPr>
            <p:ph idx="1"/>
          </p:nvPr>
        </p:nvSpPr>
        <p:spPr/>
        <p:txBody>
          <a:bodyPr/>
          <a:lstStyle/>
          <a:p>
            <a:pPr marL="0" indent="0">
              <a:buNone/>
            </a:pPr>
            <a:endParaRPr lang="tr-TR" dirty="0" smtClean="0"/>
          </a:p>
          <a:p>
            <a:pPr marL="0" indent="0">
              <a:buNone/>
            </a:pPr>
            <a:r>
              <a:rPr lang="tr-TR" dirty="0" smtClean="0"/>
              <a:t>Fransız </a:t>
            </a:r>
            <a:r>
              <a:rPr lang="tr-TR" dirty="0" smtClean="0"/>
              <a:t>Aydınlanması düşünürlerinin hedefleri bilgisizlik ve batıl inançlardı</a:t>
            </a:r>
            <a:r>
              <a:rPr lang="tr-TR" dirty="0" smtClean="0"/>
              <a:t>.</a:t>
            </a:r>
          </a:p>
          <a:p>
            <a:pPr marL="0" indent="0">
              <a:buNone/>
            </a:pPr>
            <a:endParaRPr lang="tr-TR" dirty="0"/>
          </a:p>
          <a:p>
            <a:pPr marL="0" indent="0">
              <a:buNone/>
            </a:pPr>
            <a:r>
              <a:rPr lang="tr-TR" dirty="0" smtClean="0"/>
              <a:t>Mevcut </a:t>
            </a:r>
            <a:r>
              <a:rPr lang="tr-TR" dirty="0" smtClean="0"/>
              <a:t>eğitim kurumlarını öğrencilerin zihinlerini tutsak etmekle suçlayıp eleştirmişlerdir. Çünkü ilkokul düzeyindeki soru cevaplı dinsel öğretimde ilerletici bir bilimsel bakışın öğretilmesinden ziyade Ortaçağdaki zihinsel durgunluğun empozesine uğraşılmıştır.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15754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J</a:t>
            </a:r>
            <a:r>
              <a:rPr lang="tr-TR" dirty="0" smtClean="0"/>
              <a:t>.LOCKE</a:t>
            </a:r>
            <a:endParaRPr lang="tr-TR" dirty="0"/>
          </a:p>
        </p:txBody>
      </p:sp>
      <p:sp>
        <p:nvSpPr>
          <p:cNvPr id="2" name="İçerik Yer Tutucusu 1"/>
          <p:cNvSpPr>
            <a:spLocks noGrp="1"/>
          </p:cNvSpPr>
          <p:nvPr>
            <p:ph idx="1"/>
          </p:nvPr>
        </p:nvSpPr>
        <p:spPr/>
        <p:txBody>
          <a:bodyPr>
            <a:normAutofit/>
          </a:bodyPr>
          <a:lstStyle/>
          <a:p>
            <a:r>
              <a:rPr lang="tr-TR" dirty="0" smtClean="0"/>
              <a:t>John Locke, İnsan Anlağı Üzerine Bir deneme adlı eseri </a:t>
            </a:r>
            <a:r>
              <a:rPr lang="tr-TR" dirty="0" err="1" smtClean="0"/>
              <a:t>Empirik</a:t>
            </a:r>
            <a:r>
              <a:rPr lang="tr-TR" dirty="0" smtClean="0"/>
              <a:t> Epistemolojinin klasik bir örneğidir. </a:t>
            </a:r>
            <a:endParaRPr lang="tr-TR" dirty="0" smtClean="0"/>
          </a:p>
          <a:p>
            <a:endParaRPr lang="tr-TR" dirty="0" smtClean="0"/>
          </a:p>
          <a:p>
            <a:r>
              <a:rPr lang="tr-TR" dirty="0" smtClean="0"/>
              <a:t>Locke, </a:t>
            </a:r>
            <a:r>
              <a:rPr lang="tr-TR" dirty="0" err="1" smtClean="0"/>
              <a:t>epistemeolojik</a:t>
            </a:r>
            <a:r>
              <a:rPr lang="tr-TR" dirty="0" smtClean="0"/>
              <a:t> analizine, </a:t>
            </a:r>
            <a:r>
              <a:rPr lang="tr-TR" dirty="0" err="1" smtClean="0"/>
              <a:t>Plato’nun</a:t>
            </a:r>
            <a:r>
              <a:rPr lang="tr-TR" dirty="0" smtClean="0"/>
              <a:t> doğuştan kazanılan idealar teorisine karşı çıkmıştır.  İnsanın doğuştan temel kavramlara sahip olduğunu ve bunların daha sonraki yaşantılarda kullanıldığını ileri süren Platonun </a:t>
            </a:r>
            <a:r>
              <a:rPr lang="tr-TR" dirty="0" smtClean="0"/>
              <a:t>teorisinin </a:t>
            </a:r>
            <a:r>
              <a:rPr lang="tr-TR" dirty="0" smtClean="0"/>
              <a:t>tersine Locke, inansın tüm bilgisinin duyusal algılarla başladığını savunarak, </a:t>
            </a:r>
            <a:r>
              <a:rPr lang="tr-TR" dirty="0" err="1" smtClean="0"/>
              <a:t>amprist</a:t>
            </a:r>
            <a:r>
              <a:rPr lang="tr-TR" dirty="0" smtClean="0"/>
              <a:t> görüşü benimser.  </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448571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J.LOCKE</a:t>
            </a:r>
            <a:endParaRPr lang="tr-TR" dirty="0"/>
          </a:p>
        </p:txBody>
      </p:sp>
      <p:sp>
        <p:nvSpPr>
          <p:cNvPr id="2" name="İçerik Yer Tutucusu 1"/>
          <p:cNvSpPr>
            <a:spLocks noGrp="1"/>
          </p:cNvSpPr>
          <p:nvPr>
            <p:ph idx="1"/>
          </p:nvPr>
        </p:nvSpPr>
        <p:spPr>
          <a:xfrm>
            <a:off x="872067" y="1628800"/>
            <a:ext cx="7408333" cy="4497363"/>
          </a:xfrm>
        </p:spPr>
        <p:txBody>
          <a:bodyPr>
            <a:normAutofit/>
          </a:bodyPr>
          <a:lstStyle/>
          <a:p>
            <a:r>
              <a:rPr lang="tr-TR" dirty="0" err="1" smtClean="0"/>
              <a:t>Locke’a</a:t>
            </a:r>
            <a:r>
              <a:rPr lang="tr-TR" dirty="0" smtClean="0"/>
              <a:t> göre eğitimin 4 temel amacı vardır.</a:t>
            </a:r>
          </a:p>
          <a:p>
            <a:r>
              <a:rPr lang="tr-TR" dirty="0" smtClean="0"/>
              <a:t>1. Doğruluk: </a:t>
            </a:r>
            <a:r>
              <a:rPr lang="tr-TR" dirty="0" smtClean="0"/>
              <a:t>Ahlak </a:t>
            </a:r>
            <a:r>
              <a:rPr lang="tr-TR" dirty="0" smtClean="0"/>
              <a:t>kurallarına bağlılık olup bu amaç kişiyi </a:t>
            </a:r>
            <a:r>
              <a:rPr lang="tr-TR" dirty="0" smtClean="0"/>
              <a:t>bencilleştiren </a:t>
            </a:r>
            <a:r>
              <a:rPr lang="tr-TR" dirty="0" smtClean="0"/>
              <a:t>duygusal, içgüdüsel davranışlara engel olan eylemleri, olguları içerir. Doğruluk eğitimiyle bireylerin yaşamlarını akılla yönlendirmeleri sağlanır.</a:t>
            </a:r>
          </a:p>
          <a:p>
            <a:r>
              <a:rPr lang="tr-TR" dirty="0" smtClean="0"/>
              <a:t>2. Akıl: Akıl ve pratik zeka kişilere işlerini başarıyla yapabilme ve sağduyulu olabilme yetilerini kazandırır.</a:t>
            </a:r>
          </a:p>
          <a:p>
            <a:r>
              <a:rPr lang="tr-TR" dirty="0" smtClean="0"/>
              <a:t>3. Terbiye: İyi yetiştirme ile kişi sosyal yaşam yaptırımları konusunda eğitilir</a:t>
            </a:r>
          </a:p>
          <a:p>
            <a:r>
              <a:rPr lang="tr-TR" dirty="0" smtClean="0"/>
              <a:t>4. Öğretim İçeriği: Moral, siyaset, sivil toplum, hükümet, kanun ve tarih konularından oluşturulur.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345655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J.LOCKE</a:t>
            </a:r>
            <a:endParaRPr lang="tr-TR" dirty="0"/>
          </a:p>
        </p:txBody>
      </p:sp>
      <p:sp>
        <p:nvSpPr>
          <p:cNvPr id="2" name="İçerik Yer Tutucusu 1"/>
          <p:cNvSpPr>
            <a:spLocks noGrp="1"/>
          </p:cNvSpPr>
          <p:nvPr>
            <p:ph idx="1"/>
          </p:nvPr>
        </p:nvSpPr>
        <p:spPr>
          <a:xfrm>
            <a:off x="872067" y="1772816"/>
            <a:ext cx="7408333" cy="4353347"/>
          </a:xfrm>
        </p:spPr>
        <p:txBody>
          <a:bodyPr/>
          <a:lstStyle/>
          <a:p>
            <a:r>
              <a:rPr lang="tr-TR" dirty="0" smtClean="0"/>
              <a:t>İnsan Hakları-Locke</a:t>
            </a:r>
          </a:p>
          <a:p>
            <a:r>
              <a:rPr lang="tr-TR" dirty="0" smtClean="0"/>
              <a:t>Her insan siyasal, ekonomik ve toplumsal koşullardaki doğal hakları bilmeli ve bunlara saygı göstermelidir.</a:t>
            </a:r>
          </a:p>
          <a:p>
            <a:pPr algn="just"/>
            <a:r>
              <a:rPr lang="tr-TR" dirty="0" smtClean="0"/>
              <a:t>Bireyler özgür, eşit ve bağımsızdırlar ve hiç kimse diğerini bu haklarından mahrum kılamaz.</a:t>
            </a:r>
          </a:p>
          <a:p>
            <a:pPr algn="just"/>
            <a:r>
              <a:rPr lang="tr-TR" dirty="0" smtClean="0"/>
              <a:t>Her birey, hükümetin belli bir düzende olmasını kabul ederken toplumda herkesin uymakla yükümlü olduğu kuralların da altına girer.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82511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a:t>J.LOCKE</a:t>
            </a:r>
            <a:endParaRPr lang="tr-TR" dirty="0"/>
          </a:p>
        </p:txBody>
      </p:sp>
      <p:sp>
        <p:nvSpPr>
          <p:cNvPr id="2" name="İçerik Yer Tutucusu 1"/>
          <p:cNvSpPr>
            <a:spLocks noGrp="1"/>
          </p:cNvSpPr>
          <p:nvPr>
            <p:ph idx="1"/>
          </p:nvPr>
        </p:nvSpPr>
        <p:spPr>
          <a:xfrm>
            <a:off x="872067" y="1700808"/>
            <a:ext cx="7408333" cy="4425355"/>
          </a:xfrm>
        </p:spPr>
        <p:txBody>
          <a:bodyPr>
            <a:normAutofit/>
          </a:bodyPr>
          <a:lstStyle/>
          <a:p>
            <a:r>
              <a:rPr lang="tr-TR" dirty="0" smtClean="0"/>
              <a:t>Kralların Tanrısal Hakları doktrinine karşı çıkmaktadır. S. 192</a:t>
            </a:r>
          </a:p>
          <a:p>
            <a:r>
              <a:rPr lang="tr-TR" dirty="0" smtClean="0"/>
              <a:t>Tüm vatandaşların eşit eğitimini savunur. Eğitim tüm vatandaşların, liberal hükümetin yasama, yürütme ve yargı organlarında görev almalarını sağlayacak şekilde verilir.</a:t>
            </a:r>
          </a:p>
          <a:p>
            <a:r>
              <a:rPr lang="tr-TR" dirty="0" smtClean="0"/>
              <a:t>Kişilerin devrim hakkı: Locke ve Jefferson özgürlüğü, devredilmez insan haklarından biri olarak tanımlar.  Özgürlük; seçenekleri belirlemek, bunlar arasından tercihte bulunmak ve bu tercihler doğrultusunda siyasal, sosyal, ekonomik, dinsel, zihinsel ve eğitimsel nitelikli eylemler sergilemek gibi olguları içerir.</a:t>
            </a:r>
          </a:p>
          <a:p>
            <a:r>
              <a:rPr lang="tr-TR" dirty="0" smtClean="0"/>
              <a:t>«Ne zaman bir yönetim bu hakları ihlal ederse; kişileri haklarından vazgeçirmeye çalışırsa, bu ilkelere dayanan yeni bir hükümet kurulmalıdır ki, insan hakları güvenceye alınsın; bireyler mutlu olsunlar»</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273996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LİBERALİZM</a:t>
            </a:r>
            <a:endParaRPr lang="tr-TR" dirty="0"/>
          </a:p>
        </p:txBody>
      </p:sp>
      <p:sp>
        <p:nvSpPr>
          <p:cNvPr id="2" name="İçerik Yer Tutucusu 1"/>
          <p:cNvSpPr>
            <a:spLocks noGrp="1"/>
          </p:cNvSpPr>
          <p:nvPr>
            <p:ph idx="1"/>
          </p:nvPr>
        </p:nvSpPr>
        <p:spPr>
          <a:xfrm>
            <a:off x="872067" y="2420888"/>
            <a:ext cx="7408333" cy="3705275"/>
          </a:xfrm>
        </p:spPr>
        <p:txBody>
          <a:bodyPr/>
          <a:lstStyle/>
          <a:p>
            <a:r>
              <a:rPr lang="tr-TR" dirty="0" smtClean="0"/>
              <a:t>Fransız liberaller, kötülüğün kaynağının insan doğası olmayıp bunun yerine sosyal, siyasal ve eğitim kurumları olduğunu ileri sürerler. Mesela mutlak monarşi sorgulanmayan geleneklere dayanarak siyasal açıdan birçok olumsuzluğa neden olmuştur; kiliselerce teşvik edilen batıl inançlar aklın sorgulamasını engellemiş ve doğal düzen ahlakını bozmuştur.</a:t>
            </a:r>
          </a:p>
          <a:p>
            <a:r>
              <a:rPr lang="tr-TR" dirty="0" smtClean="0"/>
              <a:t>Liberalizme göre, insan aklı problemleri çözümlemede, çözümler üretmede, bireysel ve toplumsal yaşamı etkileyecek şeyleri yaratmada en büyük güçtür.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405104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822960" y="286605"/>
            <a:ext cx="7543800" cy="1054164"/>
          </a:xfrm>
        </p:spPr>
        <p:txBody>
          <a:bodyPr/>
          <a:lstStyle/>
          <a:p>
            <a:r>
              <a:rPr lang="tr-TR" dirty="0"/>
              <a:t>LİBERALİZM</a:t>
            </a:r>
            <a:endParaRPr lang="tr-TR" dirty="0"/>
          </a:p>
        </p:txBody>
      </p:sp>
      <p:sp>
        <p:nvSpPr>
          <p:cNvPr id="2" name="İçerik Yer Tutucusu 1"/>
          <p:cNvSpPr>
            <a:spLocks noGrp="1"/>
          </p:cNvSpPr>
          <p:nvPr>
            <p:ph idx="1"/>
          </p:nvPr>
        </p:nvSpPr>
        <p:spPr>
          <a:xfrm>
            <a:off x="872067" y="2132856"/>
            <a:ext cx="7408333" cy="3993307"/>
          </a:xfrm>
        </p:spPr>
        <p:txBody>
          <a:bodyPr>
            <a:normAutofit/>
          </a:bodyPr>
          <a:lstStyle/>
          <a:p>
            <a:r>
              <a:rPr lang="tr-TR" dirty="0" smtClean="0"/>
              <a:t>Laiklik: Düşünme özgürlüğünü savunan liberallere göre, kurulan kiliseler ve kilise okulları düşünmeyi bastıran kurumlar haline gelmişler ve bilim dışı </a:t>
            </a:r>
            <a:r>
              <a:rPr lang="tr-TR" dirty="0" err="1" smtClean="0"/>
              <a:t>doğmatikliği</a:t>
            </a:r>
            <a:r>
              <a:rPr lang="tr-TR" dirty="0" smtClean="0"/>
              <a:t> </a:t>
            </a:r>
            <a:r>
              <a:rPr lang="tr-TR" dirty="0" smtClean="0"/>
              <a:t>benimsemişlerdir</a:t>
            </a:r>
            <a:r>
              <a:rPr lang="tr-TR" dirty="0" smtClean="0"/>
              <a:t>. </a:t>
            </a:r>
          </a:p>
          <a:p>
            <a:r>
              <a:rPr lang="tr-TR" dirty="0" smtClean="0"/>
              <a:t>Siyasal açıdan güçlenen liberaller, kiliseyi devletten ve okuldan ayrı bir kurum haline getirmeye çalışmışlar, halk veya devlet okulları dinin kontrolünden kurtarılmışlardır. Liberallere göre, bir kişinin dinsel inançları özeldir ve buna devlet karışamaz.</a:t>
            </a:r>
          </a:p>
          <a:p>
            <a:r>
              <a:rPr lang="tr-TR" dirty="0" smtClean="0"/>
              <a:t>Öğretimdeki liberal tutumun temelinde anti-</a:t>
            </a:r>
            <a:r>
              <a:rPr lang="tr-TR" dirty="0" err="1" smtClean="0"/>
              <a:t>klerikalist</a:t>
            </a:r>
            <a:r>
              <a:rPr lang="tr-TR" dirty="0" smtClean="0"/>
              <a:t> bir anlayış (din adamlarının siyasete karışmalarına karşı çıkan bir görüş) vardır. Bu nedenle liberaller, okullar üzerindeki kilise etkisini, okul müfredatından  da dinsel kurumları kaldırmak için mücadele etmişlerdir. </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607895278"/>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49</TotalTime>
  <Words>788</Words>
  <Application>Microsoft Office PowerPoint</Application>
  <PresentationFormat>Ekran Gösterisi (4:3)</PresentationFormat>
  <Paragraphs>68</Paragraphs>
  <Slides>12</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Calibri</vt:lpstr>
      <vt:lpstr>Calibri Light</vt:lpstr>
      <vt:lpstr>Geçmişe bakış</vt:lpstr>
      <vt:lpstr>LİBERALİZM</vt:lpstr>
      <vt:lpstr>LİBERALİZM</vt:lpstr>
      <vt:lpstr>LİBERALİZM</vt:lpstr>
      <vt:lpstr>J.LOCKE</vt:lpstr>
      <vt:lpstr>J.LOCKE</vt:lpstr>
      <vt:lpstr>J.LOCKE</vt:lpstr>
      <vt:lpstr>J.LOCKE</vt:lpstr>
      <vt:lpstr>LİBERALİZM</vt:lpstr>
      <vt:lpstr>LİBERALİZM</vt:lpstr>
      <vt:lpstr>LİBERALİZM</vt:lpstr>
      <vt:lpstr>LİBERALİZM</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LİBERALİZM</dc:title>
  <dc:creator>kaderim</dc:creator>
  <cp:lastModifiedBy>halise</cp:lastModifiedBy>
  <cp:revision>8</cp:revision>
  <dcterms:created xsi:type="dcterms:W3CDTF">2013-03-26T05:41:01Z</dcterms:created>
  <dcterms:modified xsi:type="dcterms:W3CDTF">2017-06-07T10:13:40Z</dcterms:modified>
</cp:coreProperties>
</file>