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handoutMasterIdLst>
    <p:handoutMasterId r:id="rId15"/>
  </p:handoutMasterIdLst>
  <p:sldIdLst>
    <p:sldId id="256" r:id="rId2"/>
    <p:sldId id="351" r:id="rId3"/>
    <p:sldId id="400" r:id="rId4"/>
    <p:sldId id="376" r:id="rId5"/>
    <p:sldId id="352" r:id="rId6"/>
    <p:sldId id="377" r:id="rId7"/>
    <p:sldId id="354" r:id="rId8"/>
    <p:sldId id="357" r:id="rId9"/>
    <p:sldId id="379" r:id="rId10"/>
    <p:sldId id="380" r:id="rId11"/>
    <p:sldId id="353" r:id="rId12"/>
    <p:sldId id="37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autoAdjust="0"/>
    <p:restoredTop sz="73094" autoAdjust="0"/>
  </p:normalViewPr>
  <p:slideViewPr>
    <p:cSldViewPr>
      <p:cViewPr varScale="1">
        <p:scale>
          <a:sx n="91" d="100"/>
          <a:sy n="91"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E7FBF8-2E73-4407-B8EF-7F5B26FB86CE}" type="datetimeFigureOut">
              <a:rPr lang="en-US" smtClean="0"/>
              <a:pPr/>
              <a:t>9/26/2018</a:t>
            </a:fld>
            <a:endParaRPr lang="en-US"/>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B4AA8A-3E90-4479-81A4-D55299C2A9B4}" type="slidenum">
              <a:rPr lang="en-US" smtClean="0"/>
              <a:pPr/>
              <a:t>‹#›</a:t>
            </a:fld>
            <a:endParaRPr lang="en-US"/>
          </a:p>
        </p:txBody>
      </p:sp>
    </p:spTree>
    <p:extLst>
      <p:ext uri="{BB962C8B-B14F-4D97-AF65-F5344CB8AC3E}">
        <p14:creationId xmlns:p14="http://schemas.microsoft.com/office/powerpoint/2010/main" val="1073666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6F114-0ABB-430C-BC5A-E398D215B6D5}" type="datetimeFigureOut">
              <a:rPr lang="tr-TR" smtClean="0"/>
              <a:pPr/>
              <a:t>26.09.2018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4A151-34E5-43B4-B833-6D6A467E7796}" type="slidenum">
              <a:rPr lang="tr-TR" smtClean="0"/>
              <a:pPr/>
              <a:t>‹#›</a:t>
            </a:fld>
            <a:endParaRPr lang="tr-TR"/>
          </a:p>
        </p:txBody>
      </p:sp>
    </p:spTree>
    <p:extLst>
      <p:ext uri="{BB962C8B-B14F-4D97-AF65-F5344CB8AC3E}">
        <p14:creationId xmlns:p14="http://schemas.microsoft.com/office/powerpoint/2010/main" val="149430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554A151-34E5-43B4-B833-6D6A467E7796}" type="slidenum">
              <a:rPr lang="tr-TR" smtClean="0"/>
              <a:pPr/>
              <a:t>1</a:t>
            </a:fld>
            <a:endParaRPr lang="tr-TR"/>
          </a:p>
        </p:txBody>
      </p:sp>
    </p:spTree>
    <p:extLst>
      <p:ext uri="{BB962C8B-B14F-4D97-AF65-F5344CB8AC3E}">
        <p14:creationId xmlns:p14="http://schemas.microsoft.com/office/powerpoint/2010/main" val="2107584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659085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653122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88084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9858964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0637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22133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260123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717020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629088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80817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407012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D5A7C0F-1F3D-4AF2-958C-420A49F508D6}" type="datetimeFigureOut">
              <a:rPr lang="en-US" smtClean="0"/>
              <a:pPr/>
              <a:t>9/26/2018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083284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D5A7C0F-1F3D-4AF2-958C-420A49F508D6}" type="datetimeFigureOut">
              <a:rPr lang="en-US" smtClean="0"/>
              <a:pPr/>
              <a:t>9/26/2018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403352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A7C0F-1F3D-4AF2-958C-420A49F508D6}" type="datetimeFigureOut">
              <a:rPr lang="en-US" smtClean="0"/>
              <a:pPr/>
              <a:t>9/26/2018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48337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48951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82663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5A7C0F-1F3D-4AF2-958C-420A49F508D6}" type="datetimeFigureOut">
              <a:rPr lang="en-US" smtClean="0"/>
              <a:pPr/>
              <a:t>9/26/2018</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5E1C153-88EC-4746-93BE-DECCD17C60F0}" type="slidenum">
              <a:rPr lang="en-US" smtClean="0"/>
              <a:pPr/>
              <a:t>‹#›</a:t>
            </a:fld>
            <a:endParaRPr lang="en-US"/>
          </a:p>
        </p:txBody>
      </p:sp>
    </p:spTree>
    <p:extLst>
      <p:ext uri="{BB962C8B-B14F-4D97-AF65-F5344CB8AC3E}">
        <p14:creationId xmlns:p14="http://schemas.microsoft.com/office/powerpoint/2010/main" val="324505810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14322" y="2564904"/>
            <a:ext cx="8784976" cy="2808312"/>
          </a:xfrm>
        </p:spPr>
        <p:txBody>
          <a:bodyPr>
            <a:normAutofit/>
          </a:bodyPr>
          <a:lstStyle/>
          <a:p>
            <a:pPr algn="ctr"/>
            <a:r>
              <a:rPr lang="tr-TR" dirty="0" smtClean="0"/>
              <a:t>ERKEN OKURYAZARLIK </a:t>
            </a:r>
            <a:r>
              <a:rPr lang="en-US" dirty="0" smtClean="0"/>
              <a:t/>
            </a:r>
            <a:br>
              <a:rPr lang="en-US" dirty="0" smtClean="0"/>
            </a:br>
            <a:endParaRPr lang="en-US" dirty="0"/>
          </a:p>
        </p:txBody>
      </p:sp>
      <p:sp>
        <p:nvSpPr>
          <p:cNvPr id="3" name="2 Alt Başlık"/>
          <p:cNvSpPr>
            <a:spLocks noGrp="1"/>
          </p:cNvSpPr>
          <p:nvPr>
            <p:ph type="subTitle" idx="1"/>
          </p:nvPr>
        </p:nvSpPr>
        <p:spPr>
          <a:xfrm>
            <a:off x="971600" y="3356992"/>
            <a:ext cx="7560840" cy="3501008"/>
          </a:xfrm>
        </p:spPr>
        <p:txBody>
          <a:bodyPr>
            <a:normAutofit/>
          </a:bodyPr>
          <a:lstStyle/>
          <a:p>
            <a:endParaRPr lang="tr-TR" dirty="0" smtClean="0">
              <a:solidFill>
                <a:schemeClr val="accent6">
                  <a:lumMod val="50000"/>
                </a:schemeClr>
              </a:solidFill>
            </a:endParaRPr>
          </a:p>
          <a:p>
            <a:endParaRPr lang="en-US"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mtClean="0">
                <a:effectLst/>
              </a:rPr>
              <a:t>Sesbilgisel farkındalık</a:t>
            </a:r>
            <a:endParaRPr lang="tr-TR"/>
          </a:p>
        </p:txBody>
      </p:sp>
      <p:sp>
        <p:nvSpPr>
          <p:cNvPr id="3" name="2 İçerik Yer Tutucusu"/>
          <p:cNvSpPr>
            <a:spLocks noGrp="1"/>
          </p:cNvSpPr>
          <p:nvPr>
            <p:ph idx="1"/>
          </p:nvPr>
        </p:nvSpPr>
        <p:spPr>
          <a:xfrm>
            <a:off x="457200" y="1646236"/>
            <a:ext cx="8229600" cy="5211763"/>
          </a:xfrm>
        </p:spPr>
        <p:txBody>
          <a:bodyPr>
            <a:normAutofit lnSpcReduction="10000"/>
          </a:bodyPr>
          <a:lstStyle/>
          <a:p>
            <a:r>
              <a:rPr lang="tr-TR" dirty="0" smtClean="0"/>
              <a:t>Erdoğan (2009), sesbilgisel farkındalık becerilerinin ilkokul birinci sınıf öğrencilerinin okuma, yazma ve okuduğunu anlama performanslarını </a:t>
            </a:r>
            <a:r>
              <a:rPr lang="tr-TR" dirty="0" err="1" smtClean="0"/>
              <a:t>yordayıp</a:t>
            </a:r>
            <a:r>
              <a:rPr lang="tr-TR" dirty="0" smtClean="0"/>
              <a:t> </a:t>
            </a:r>
            <a:r>
              <a:rPr lang="tr-TR" dirty="0" err="1" smtClean="0"/>
              <a:t>yordamadığını</a:t>
            </a:r>
            <a:r>
              <a:rPr lang="tr-TR" dirty="0" smtClean="0"/>
              <a:t> belirlemeyi amaçlayan bir çalışmada birinci sınıf öğrencilerinin dönem başında sahip oldukları temel okuma-yazma becerileri ile sesbilgisel farkındalık becerilerini değerlendirmiştir. Ardından birinci dönem ortasında, birinci dönem sonunda ve ikinci dönem ortasında öğrencilerin okuma, okuduğunu anlama ve yazma becerileri değerlendirilmiştir. Araştırma sonuçlarına göre sesbilgisel farkındalık becerisi ile birinci dönem ortasında öğrencilerin elde ettikleri okuma ve yazma başarıları arasında ilişki olduğu belirlenmiştir. </a:t>
            </a:r>
          </a:p>
          <a:p>
            <a:endParaRPr lang="tr-TR" dirty="0" smtClean="0"/>
          </a:p>
          <a:p>
            <a:r>
              <a:rPr lang="tr-TR" dirty="0" smtClean="0"/>
              <a:t>Babayiğit ve Stainthorp (2007) tarafından Türkçe konuşan çocuklar üzerinde yapılan bir başka çalışmada, okul öncesi dönemdeki sesbilgisel farkındalık becerilerinin okuma ve harfleri seslendirme becerileri üzerindeki etkisi incelenmiştir. Araştırmanın sonucunda araştırmacılar sesbilgisel </a:t>
            </a:r>
            <a:r>
              <a:rPr lang="tr-TR" dirty="0" err="1" smtClean="0"/>
              <a:t>farkındalığın</a:t>
            </a:r>
            <a:r>
              <a:rPr lang="tr-TR" dirty="0" smtClean="0"/>
              <a:t>, okuma becerisinin kazanılmasına katkı sağlamamakla birlikte; harfleri seslendirme becerisini geliştirdiğini belirlemişlerdir. </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effectLst/>
              </a:rPr>
              <a:t>Harf bilgisi</a:t>
            </a:r>
          </a:p>
        </p:txBody>
      </p:sp>
      <p:sp>
        <p:nvSpPr>
          <p:cNvPr id="3" name="İçerik Yer Tutucusu 2"/>
          <p:cNvSpPr>
            <a:spLocks noGrp="1"/>
          </p:cNvSpPr>
          <p:nvPr>
            <p:ph idx="1"/>
          </p:nvPr>
        </p:nvSpPr>
        <p:spPr>
          <a:xfrm>
            <a:off x="457200" y="1340768"/>
            <a:ext cx="8507288" cy="5688632"/>
          </a:xfrm>
        </p:spPr>
        <p:txBody>
          <a:bodyPr>
            <a:normAutofit/>
          </a:bodyPr>
          <a:lstStyle/>
          <a:p>
            <a:pPr>
              <a:spcAft>
                <a:spcPts val="600"/>
              </a:spcAft>
            </a:pPr>
            <a:r>
              <a:rPr lang="tr-TR" dirty="0" smtClean="0"/>
              <a:t>Harf </a:t>
            </a:r>
            <a:r>
              <a:rPr lang="tr-TR" dirty="0"/>
              <a:t>bilgisi,</a:t>
            </a:r>
            <a:r>
              <a:rPr lang="tr-TR" b="1" i="1" dirty="0"/>
              <a:t> </a:t>
            </a:r>
            <a:r>
              <a:rPr lang="tr-TR" dirty="0"/>
              <a:t> okumayı öğrenme sürecinde önemli bir beceridir (Chall, 1967; </a:t>
            </a:r>
            <a:r>
              <a:rPr lang="tr-TR" dirty="0" err="1"/>
              <a:t>Treiman</a:t>
            </a:r>
            <a:r>
              <a:rPr lang="tr-TR" dirty="0"/>
              <a:t> ve </a:t>
            </a:r>
            <a:r>
              <a:rPr lang="tr-TR" dirty="0" err="1"/>
              <a:t>Rodriguez</a:t>
            </a:r>
            <a:r>
              <a:rPr lang="tr-TR" dirty="0"/>
              <a:t>, 1999). </a:t>
            </a:r>
            <a:endParaRPr lang="tr-TR" dirty="0" smtClean="0"/>
          </a:p>
          <a:p>
            <a:pPr>
              <a:spcAft>
                <a:spcPts val="600"/>
              </a:spcAft>
            </a:pPr>
            <a:r>
              <a:rPr lang="tr-TR" dirty="0" smtClean="0"/>
              <a:t>Çocukların </a:t>
            </a:r>
            <a:r>
              <a:rPr lang="tr-TR" dirty="0"/>
              <a:t>sesleri öğrenirken ve sözcükleri okurken harflerin isimlerinden yararlandıkları; bu nedenle harf bilgisinin ses bilgisel farkındalığın gelişiminde bir önkoşul beceri olduğu ifade edilmektedir (Johnson, </a:t>
            </a:r>
            <a:r>
              <a:rPr lang="tr-TR" dirty="0" err="1"/>
              <a:t>Anderson</a:t>
            </a:r>
            <a:r>
              <a:rPr lang="tr-TR" dirty="0"/>
              <a:t> ve </a:t>
            </a:r>
            <a:r>
              <a:rPr lang="tr-TR" dirty="0" err="1"/>
              <a:t>Holligan</a:t>
            </a:r>
            <a:r>
              <a:rPr lang="tr-TR" dirty="0"/>
              <a:t>, 1996; </a:t>
            </a:r>
            <a:r>
              <a:rPr lang="tr-TR" dirty="0" err="1"/>
              <a:t>Treiman</a:t>
            </a:r>
            <a:r>
              <a:rPr lang="tr-TR" dirty="0"/>
              <a:t> ve </a:t>
            </a:r>
            <a:r>
              <a:rPr lang="tr-TR" dirty="0" err="1"/>
              <a:t>Rodriguez</a:t>
            </a:r>
            <a:r>
              <a:rPr lang="tr-TR" dirty="0"/>
              <a:t>, 1999). Ses bilgisel farkındalığın harf bilgisi olmayan çocuklarda gelişmesinin daha zor olduğu ve bu yüzden de bu iki beceri öğretiminin birleştirilmesinin tek olarak öğretilmesine göre öğrenme sürecini daha hızlandırdığı bildirilmektedir (</a:t>
            </a:r>
            <a:r>
              <a:rPr lang="tr-TR" dirty="0" err="1"/>
              <a:t>Bus</a:t>
            </a:r>
            <a:r>
              <a:rPr lang="tr-TR" dirty="0"/>
              <a:t> ve Van </a:t>
            </a:r>
            <a:r>
              <a:rPr lang="tr-TR" dirty="0" err="1"/>
              <a:t>IJzendoorn</a:t>
            </a:r>
            <a:r>
              <a:rPr lang="tr-TR" dirty="0"/>
              <a:t>, 1999; Roberts, 2003; </a:t>
            </a:r>
            <a:r>
              <a:rPr lang="tr-TR" dirty="0" err="1"/>
              <a:t>Schneider</a:t>
            </a:r>
            <a:r>
              <a:rPr lang="tr-TR" dirty="0"/>
              <a:t>, </a:t>
            </a:r>
            <a:r>
              <a:rPr lang="tr-TR" dirty="0" err="1"/>
              <a:t>Roth</a:t>
            </a:r>
            <a:r>
              <a:rPr lang="tr-TR" dirty="0"/>
              <a:t> ve </a:t>
            </a:r>
            <a:r>
              <a:rPr lang="tr-TR" dirty="0" err="1"/>
              <a:t>Ennemoser</a:t>
            </a:r>
            <a:r>
              <a:rPr lang="tr-TR" dirty="0"/>
              <a:t>, 2000). </a:t>
            </a:r>
            <a:endParaRPr lang="tr-TR" dirty="0" smtClean="0"/>
          </a:p>
          <a:p>
            <a:pPr>
              <a:spcAft>
                <a:spcPts val="600"/>
              </a:spcAft>
            </a:pPr>
            <a:r>
              <a:rPr lang="tr-TR" dirty="0" smtClean="0"/>
              <a:t>Harf </a:t>
            </a:r>
            <a:r>
              <a:rPr lang="tr-TR" dirty="0"/>
              <a:t>bilgisi kısa ve uzun vadede okuma başarısının önemli bir </a:t>
            </a:r>
            <a:r>
              <a:rPr lang="tr-TR" dirty="0" err="1"/>
              <a:t>yordayıcısıdır</a:t>
            </a:r>
            <a:r>
              <a:rPr lang="tr-TR" dirty="0"/>
              <a:t>. </a:t>
            </a:r>
            <a:r>
              <a:rPr lang="tr-TR" dirty="0" smtClean="0"/>
              <a:t>Bazı çalışmalarda zeka düzeyinden ve sesbilgisel farkındalıktan daha iyi bir </a:t>
            </a:r>
            <a:r>
              <a:rPr lang="tr-TR" dirty="0" err="1" smtClean="0"/>
              <a:t>yordayıcı</a:t>
            </a:r>
            <a:r>
              <a:rPr lang="tr-TR" dirty="0" smtClean="0"/>
              <a:t> olduğu bulunmuştur. Anasınıfına </a:t>
            </a:r>
            <a:r>
              <a:rPr lang="tr-TR" dirty="0"/>
              <a:t>başladıklarında harfleri tanıyabilen çocukların, tanıyamayan çocuklara göre okuma becerilerini daha hızlı kazandıkları bildirilmiştir (</a:t>
            </a:r>
            <a:r>
              <a:rPr lang="tr-TR" dirty="0" err="1"/>
              <a:t>Denton</a:t>
            </a:r>
            <a:r>
              <a:rPr lang="tr-TR" dirty="0"/>
              <a:t> ve West, 2002; </a:t>
            </a:r>
            <a:r>
              <a:rPr lang="tr-TR" dirty="0" err="1"/>
              <a:t>Riley</a:t>
            </a:r>
            <a:r>
              <a:rPr lang="tr-TR" dirty="0"/>
              <a:t>, 1996). </a:t>
            </a:r>
            <a:endParaRPr lang="tr-TR" dirty="0" smtClean="0"/>
          </a:p>
          <a:p>
            <a:endParaRPr lang="tr-TR" dirty="0"/>
          </a:p>
        </p:txBody>
      </p:sp>
    </p:spTree>
    <p:extLst>
      <p:ext uri="{BB962C8B-B14F-4D97-AF65-F5344CB8AC3E}">
        <p14:creationId xmlns:p14="http://schemas.microsoft.com/office/powerpoint/2010/main" val="31535657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effectLst/>
              </a:rPr>
              <a:t>Harf bilgisi</a:t>
            </a:r>
            <a:endParaRPr lang="tr-TR" dirty="0"/>
          </a:p>
        </p:txBody>
      </p:sp>
      <p:sp>
        <p:nvSpPr>
          <p:cNvPr id="3" name="2 İçerik Yer Tutucusu"/>
          <p:cNvSpPr>
            <a:spLocks noGrp="1"/>
          </p:cNvSpPr>
          <p:nvPr>
            <p:ph idx="1"/>
          </p:nvPr>
        </p:nvSpPr>
        <p:spPr>
          <a:xfrm>
            <a:off x="233385" y="764704"/>
            <a:ext cx="8892480" cy="5832648"/>
          </a:xfrm>
        </p:spPr>
        <p:txBody>
          <a:bodyPr>
            <a:normAutofit lnSpcReduction="10000"/>
          </a:bodyPr>
          <a:lstStyle/>
          <a:p>
            <a:r>
              <a:rPr lang="tr-TR" dirty="0" err="1" smtClean="0"/>
              <a:t>Badian</a:t>
            </a:r>
            <a:r>
              <a:rPr lang="tr-TR" dirty="0" smtClean="0"/>
              <a:t> (1995) bir çalışmasında okul öncesi dönemdeki çocukların harf bilgilerinin, 6. sınıftaki okuma başarıları ile anlamlı olarak ilişkili olduğunu göstermiştir. </a:t>
            </a:r>
          </a:p>
          <a:p>
            <a:endParaRPr lang="tr-TR" dirty="0" smtClean="0"/>
          </a:p>
          <a:p>
            <a:r>
              <a:rPr lang="tr-TR" dirty="0" err="1" smtClean="0"/>
              <a:t>Karakelle</a:t>
            </a:r>
            <a:r>
              <a:rPr lang="tr-TR" dirty="0" smtClean="0"/>
              <a:t> (2004), 107 birinci sınıf öğrencisi ile yaptığı çalışmada, sene başında harfleri tanıyıp, isimlendiren, harflerin seslerine ve ses birleşimlerine duyarlı olan çocukların, bu görevlerde başarılı olmayan veya yalnız birinde başarılı olan çocuklara oranla sene sonunda sözcükleri daha akıcı ve hatasız tanıyıp seslendirebildiklerini belirtmiştir. </a:t>
            </a:r>
          </a:p>
          <a:p>
            <a:endParaRPr lang="tr-TR" dirty="0" smtClean="0"/>
          </a:p>
          <a:p>
            <a:r>
              <a:rPr lang="tr-TR" dirty="0" smtClean="0"/>
              <a:t>Harf bilgisine ilişkin bir başka çalışmada </a:t>
            </a:r>
            <a:r>
              <a:rPr lang="tr-TR" dirty="0" err="1" smtClean="0"/>
              <a:t>Leppanen</a:t>
            </a:r>
            <a:r>
              <a:rPr lang="tr-TR" dirty="0" smtClean="0"/>
              <a:t>, </a:t>
            </a:r>
            <a:r>
              <a:rPr lang="tr-TR" dirty="0" err="1" smtClean="0"/>
              <a:t>Niemi</a:t>
            </a:r>
            <a:r>
              <a:rPr lang="tr-TR" dirty="0" smtClean="0"/>
              <a:t>, </a:t>
            </a:r>
            <a:r>
              <a:rPr lang="tr-TR" dirty="0" err="1" smtClean="0"/>
              <a:t>Aunola</a:t>
            </a:r>
            <a:r>
              <a:rPr lang="tr-TR" dirty="0" smtClean="0"/>
              <a:t> ve </a:t>
            </a:r>
            <a:r>
              <a:rPr lang="tr-TR" dirty="0" err="1" smtClean="0"/>
              <a:t>Nurmi</a:t>
            </a:r>
            <a:r>
              <a:rPr lang="tr-TR" dirty="0" smtClean="0"/>
              <a:t> (2006), okul öncesi dönemde bulunan 196 çocuğu okuma ve harfleri tanıma becerilerinin gelişimi açısından, ilkokulun birinci ve ikinci sınıfında izlemişlerdir. Araştırmanın sonunda çocukların okul öncesi dönem başında sergiledikleri harfleri tanıma becerisinin, birinci ve ikinci sınıftaki okuma becerileri ile ilişkili olduğu belirlenmiştir. </a:t>
            </a:r>
          </a:p>
          <a:p>
            <a:endParaRPr lang="tr-TR" dirty="0" smtClean="0"/>
          </a:p>
          <a:p>
            <a:r>
              <a:rPr lang="tr-TR" dirty="0" err="1" smtClean="0"/>
              <a:t>Evans</a:t>
            </a:r>
            <a:r>
              <a:rPr lang="tr-TR" dirty="0" smtClean="0"/>
              <a:t>, </a:t>
            </a:r>
            <a:r>
              <a:rPr lang="tr-TR" dirty="0" err="1" smtClean="0"/>
              <a:t>Bell</a:t>
            </a:r>
            <a:r>
              <a:rPr lang="tr-TR" dirty="0" smtClean="0"/>
              <a:t>, </a:t>
            </a:r>
            <a:r>
              <a:rPr lang="tr-TR" dirty="0" err="1" smtClean="0"/>
              <a:t>Shaw</a:t>
            </a:r>
            <a:r>
              <a:rPr lang="tr-TR" dirty="0" smtClean="0"/>
              <a:t>, </a:t>
            </a:r>
            <a:r>
              <a:rPr lang="tr-TR" dirty="0" err="1" smtClean="0"/>
              <a:t>Moretti</a:t>
            </a:r>
            <a:r>
              <a:rPr lang="tr-TR" dirty="0" smtClean="0"/>
              <a:t> ve </a:t>
            </a:r>
            <a:r>
              <a:rPr lang="tr-TR" dirty="0" err="1" smtClean="0"/>
              <a:t>Page</a:t>
            </a:r>
            <a:r>
              <a:rPr lang="tr-TR" dirty="0" smtClean="0"/>
              <a:t> (2006) ise, beş yaşındaki çocukların ifade edici dildeki harf bilgilerinin, birinci sınıftaki sözcük okuma becerisi için önemli bir </a:t>
            </a:r>
            <a:r>
              <a:rPr lang="tr-TR" dirty="0" err="1" smtClean="0"/>
              <a:t>yordayıcı</a:t>
            </a:r>
            <a:r>
              <a:rPr lang="tr-TR" dirty="0" smtClean="0"/>
              <a:t> olduğunu belirlemişlerdir. </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4800" dirty="0">
                <a:effectLst/>
              </a:rPr>
              <a:t>Sözel dil </a:t>
            </a:r>
            <a:r>
              <a:rPr lang="tr-TR" sz="4800" dirty="0" smtClean="0">
                <a:effectLst/>
              </a:rPr>
              <a:t>gelişimi</a:t>
            </a:r>
            <a:endParaRPr lang="tr-TR" dirty="0">
              <a:effectLst/>
            </a:endParaRPr>
          </a:p>
        </p:txBody>
      </p:sp>
      <p:sp>
        <p:nvSpPr>
          <p:cNvPr id="3" name="İçerik Yer Tutucusu 2"/>
          <p:cNvSpPr>
            <a:spLocks noGrp="1"/>
          </p:cNvSpPr>
          <p:nvPr>
            <p:ph idx="1"/>
          </p:nvPr>
        </p:nvSpPr>
        <p:spPr>
          <a:xfrm>
            <a:off x="457200" y="1646236"/>
            <a:ext cx="8435280" cy="5211763"/>
          </a:xfrm>
        </p:spPr>
        <p:txBody>
          <a:bodyPr>
            <a:normAutofit/>
          </a:bodyPr>
          <a:lstStyle/>
          <a:p>
            <a:pPr>
              <a:spcAft>
                <a:spcPts val="600"/>
              </a:spcAft>
            </a:pPr>
            <a:r>
              <a:rPr lang="tr-TR" dirty="0"/>
              <a:t>Dil becerileri erken okuryazarlık becerilerinin temelini oluşturmaktadır ve okuma becerileri ile çok yakından ilişkilidir (</a:t>
            </a:r>
            <a:r>
              <a:rPr lang="tr-TR" dirty="0" err="1"/>
              <a:t>Zhang</a:t>
            </a:r>
            <a:r>
              <a:rPr lang="tr-TR" dirty="0"/>
              <a:t> ve </a:t>
            </a:r>
            <a:r>
              <a:rPr lang="tr-TR" dirty="0" err="1"/>
              <a:t>Alex</a:t>
            </a:r>
            <a:r>
              <a:rPr lang="tr-TR" dirty="0"/>
              <a:t>, 1995). </a:t>
            </a:r>
            <a:endParaRPr lang="tr-TR" dirty="0" smtClean="0"/>
          </a:p>
          <a:p>
            <a:pPr>
              <a:spcAft>
                <a:spcPts val="600"/>
              </a:spcAft>
            </a:pPr>
            <a:r>
              <a:rPr lang="tr-TR" dirty="0" smtClean="0"/>
              <a:t>Sözcük </a:t>
            </a:r>
            <a:r>
              <a:rPr lang="tr-TR" dirty="0"/>
              <a:t>bilgisi ise dil becerilerinin temelini oluşturmaktadır (</a:t>
            </a:r>
            <a:r>
              <a:rPr lang="tr-TR" dirty="0" err="1"/>
              <a:t>Hirsch</a:t>
            </a:r>
            <a:r>
              <a:rPr lang="tr-TR" dirty="0"/>
              <a:t>, 2003). Sözcük bilgisinin iyi düzeyde olması sözcük çözümlemesini kolaylaştırmakta ve hızlandırmaktadır (</a:t>
            </a:r>
            <a:r>
              <a:rPr lang="tr-TR" dirty="0" err="1"/>
              <a:t>Fowler</a:t>
            </a:r>
            <a:r>
              <a:rPr lang="tr-TR" dirty="0"/>
              <a:t>, 1991; </a:t>
            </a:r>
            <a:r>
              <a:rPr lang="tr-TR" dirty="0" err="1"/>
              <a:t>Metsala</a:t>
            </a:r>
            <a:r>
              <a:rPr lang="tr-TR" dirty="0"/>
              <a:t>, 1999). </a:t>
            </a:r>
            <a:endParaRPr lang="tr-TR" dirty="0" smtClean="0"/>
          </a:p>
          <a:p>
            <a:pPr>
              <a:spcAft>
                <a:spcPts val="600"/>
              </a:spcAft>
            </a:pPr>
            <a:endParaRPr lang="tr-TR" dirty="0"/>
          </a:p>
        </p:txBody>
      </p:sp>
    </p:spTree>
    <p:extLst>
      <p:ext uri="{BB962C8B-B14F-4D97-AF65-F5344CB8AC3E}">
        <p14:creationId xmlns:p14="http://schemas.microsoft.com/office/powerpoint/2010/main" val="8046203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4800" dirty="0">
                <a:effectLst/>
              </a:rPr>
              <a:t>Sözel dil </a:t>
            </a:r>
            <a:r>
              <a:rPr lang="tr-TR" sz="4800" dirty="0" smtClean="0">
                <a:effectLst/>
              </a:rPr>
              <a:t>gelişimi</a:t>
            </a:r>
            <a:endParaRPr lang="tr-TR" dirty="0">
              <a:effectLst/>
            </a:endParaRPr>
          </a:p>
        </p:txBody>
      </p:sp>
      <p:sp>
        <p:nvSpPr>
          <p:cNvPr id="3" name="İçerik Yer Tutucusu 2"/>
          <p:cNvSpPr>
            <a:spLocks noGrp="1"/>
          </p:cNvSpPr>
          <p:nvPr>
            <p:ph idx="1"/>
          </p:nvPr>
        </p:nvSpPr>
        <p:spPr>
          <a:xfrm>
            <a:off x="457200" y="1646236"/>
            <a:ext cx="8435280" cy="5211763"/>
          </a:xfrm>
        </p:spPr>
        <p:txBody>
          <a:bodyPr>
            <a:normAutofit/>
          </a:bodyPr>
          <a:lstStyle/>
          <a:p>
            <a:pPr>
              <a:spcAft>
                <a:spcPts val="600"/>
              </a:spcAft>
            </a:pPr>
            <a:r>
              <a:rPr lang="tr-TR" dirty="0" smtClean="0"/>
              <a:t>Yazılı </a:t>
            </a:r>
            <a:r>
              <a:rPr lang="tr-TR" dirty="0"/>
              <a:t>bir metnin okunması sırasında okunan sözcükler doğru şekilde çözümlenebilse bile çözümlenen sözcüklere anlam yüklenebilmesi için sözcüklerin anlamlarının da bilinmesi gerekir. Bu nedenle sözcük bilgisinin okuma ve okuduğunu anlama becerilerine katkısı büyüktür. </a:t>
            </a:r>
            <a:endParaRPr lang="tr-TR" dirty="0" smtClean="0"/>
          </a:p>
          <a:p>
            <a:pPr>
              <a:spcAft>
                <a:spcPts val="600"/>
              </a:spcAft>
            </a:pPr>
            <a:r>
              <a:rPr lang="tr-TR" dirty="0" smtClean="0"/>
              <a:t>Yapılan </a:t>
            </a:r>
            <a:r>
              <a:rPr lang="tr-TR" dirty="0"/>
              <a:t>araştırmalarda da sözcük bilgisi ile okuduğunu anlama becerisi arasında anlamlı, doğrusal bir ilişki olduğu belirtilmektedir (</a:t>
            </a:r>
            <a:r>
              <a:rPr lang="tr-TR" dirty="0" err="1"/>
              <a:t>Armbruster</a:t>
            </a:r>
            <a:r>
              <a:rPr lang="tr-TR" dirty="0"/>
              <a:t>, </a:t>
            </a:r>
            <a:r>
              <a:rPr lang="tr-TR" dirty="0" err="1"/>
              <a:t>Lehr</a:t>
            </a:r>
            <a:r>
              <a:rPr lang="tr-TR" dirty="0"/>
              <a:t> ve </a:t>
            </a:r>
            <a:r>
              <a:rPr lang="tr-TR" dirty="0" err="1"/>
              <a:t>Osborne</a:t>
            </a:r>
            <a:r>
              <a:rPr lang="tr-TR" dirty="0"/>
              <a:t>, 2003; </a:t>
            </a:r>
            <a:r>
              <a:rPr lang="tr-TR" dirty="0" err="1"/>
              <a:t>Beck</a:t>
            </a:r>
            <a:r>
              <a:rPr lang="tr-TR" dirty="0"/>
              <a:t>, </a:t>
            </a:r>
            <a:r>
              <a:rPr lang="tr-TR" dirty="0" err="1"/>
              <a:t>McKeown</a:t>
            </a:r>
            <a:r>
              <a:rPr lang="tr-TR" dirty="0"/>
              <a:t> ve </a:t>
            </a:r>
            <a:r>
              <a:rPr lang="tr-TR" dirty="0" err="1"/>
              <a:t>Kucan</a:t>
            </a:r>
            <a:r>
              <a:rPr lang="tr-TR" dirty="0"/>
              <a:t>, 2002; </a:t>
            </a:r>
            <a:r>
              <a:rPr lang="tr-TR" dirty="0" err="1" smtClean="0"/>
              <a:t>Greene</a:t>
            </a:r>
            <a:r>
              <a:rPr lang="tr-TR" dirty="0" smtClean="0"/>
              <a:t> </a:t>
            </a:r>
            <a:r>
              <a:rPr lang="tr-TR" dirty="0"/>
              <a:t>ve Lynch-Brown, 2002; </a:t>
            </a:r>
            <a:r>
              <a:rPr lang="tr-TR" dirty="0" err="1"/>
              <a:t>Robbins</a:t>
            </a:r>
            <a:r>
              <a:rPr lang="tr-TR" dirty="0"/>
              <a:t> ve </a:t>
            </a:r>
            <a:r>
              <a:rPr lang="tr-TR" dirty="0" err="1"/>
              <a:t>Ehri</a:t>
            </a:r>
            <a:r>
              <a:rPr lang="tr-TR" dirty="0"/>
              <a:t>, 1994; </a:t>
            </a:r>
            <a:r>
              <a:rPr lang="tr-TR" dirty="0" err="1"/>
              <a:t>Stahl</a:t>
            </a:r>
            <a:r>
              <a:rPr lang="tr-TR" dirty="0"/>
              <a:t>, </a:t>
            </a:r>
            <a:r>
              <a:rPr lang="tr-TR" dirty="0" err="1"/>
              <a:t>Richek</a:t>
            </a:r>
            <a:r>
              <a:rPr lang="tr-TR" dirty="0"/>
              <a:t> ve </a:t>
            </a:r>
            <a:r>
              <a:rPr lang="tr-TR" dirty="0" err="1"/>
              <a:t>Vandevier</a:t>
            </a:r>
            <a:r>
              <a:rPr lang="tr-TR" dirty="0"/>
              <a:t>, 1991). </a:t>
            </a:r>
          </a:p>
          <a:p>
            <a:pPr>
              <a:spcAft>
                <a:spcPts val="600"/>
              </a:spcAft>
            </a:pPr>
            <a:endParaRPr lang="tr-TR" dirty="0"/>
          </a:p>
        </p:txBody>
      </p:sp>
    </p:spTree>
    <p:extLst>
      <p:ext uri="{BB962C8B-B14F-4D97-AF65-F5344CB8AC3E}">
        <p14:creationId xmlns:p14="http://schemas.microsoft.com/office/powerpoint/2010/main" val="61016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4400" dirty="0" smtClean="0">
                <a:effectLst/>
              </a:rPr>
              <a:t>Sözel dil gelişimi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Örneğin, Hart ve </a:t>
            </a:r>
            <a:r>
              <a:rPr lang="tr-TR" dirty="0" err="1" smtClean="0"/>
              <a:t>Risley</a:t>
            </a:r>
            <a:r>
              <a:rPr lang="tr-TR" dirty="0" smtClean="0"/>
              <a:t> (2003), çalışmalarında çocukların 3 yaşındayken sahip oldukları sözcük bilgileri ile 3. sınıf sonundaki okuduğunu anlama becerileri arasında çok güçlü bir ilişki olduğunu göstermiştir. </a:t>
            </a:r>
          </a:p>
          <a:p>
            <a:r>
              <a:rPr lang="tr-TR" dirty="0" err="1" smtClean="0"/>
              <a:t>Verhoeven</a:t>
            </a:r>
            <a:r>
              <a:rPr lang="tr-TR" dirty="0" smtClean="0"/>
              <a:t> ve </a:t>
            </a:r>
            <a:r>
              <a:rPr lang="tr-TR" dirty="0" err="1" smtClean="0"/>
              <a:t>Leeuwe</a:t>
            </a:r>
            <a:r>
              <a:rPr lang="tr-TR" dirty="0" smtClean="0"/>
              <a:t> (2008) ise boylamsal bir çalışmada çocukların ilkokul dönemi boyunca okuduğunu anlama gelişimlerini incelemişler ve sözcük bilgisinin, okuduğunu anlama becerisinde, özellikle de ilk yıllarda etkili bir beceri olduğunu belirlemişlerdir. </a:t>
            </a:r>
          </a:p>
          <a:p>
            <a:r>
              <a:rPr lang="tr-TR" dirty="0" err="1" smtClean="0"/>
              <a:t>Liu</a:t>
            </a:r>
            <a:r>
              <a:rPr lang="tr-TR" dirty="0" smtClean="0"/>
              <a:t> ve arkadaşlarının (2010) 298 Çinli çocuk ile altı yıl boyunca yürüttükleri bir diğer boylamsal çalışmada ise çocukların iki yaşındaki sözcük bilgileri, üç yaşındaki artikülasyon becerileri ve dört yaşındaki öykü anlama ve cümle tekrar etme becerilerinin, yedi yaşındaki iyi okuma becerisiyle ilişkili olduğunu bulmuşlardır. Araştırmada, iki yaşında sözcük bilgisi iyi olan çocukların, yedi yaşında daha iyi okuma becerisi sergiledikleri bulunmuştur.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effectLst/>
              </a:rPr>
              <a:t>Yazı farkındalığı</a:t>
            </a:r>
          </a:p>
        </p:txBody>
      </p:sp>
      <p:sp>
        <p:nvSpPr>
          <p:cNvPr id="3" name="İçerik Yer Tutucusu 2"/>
          <p:cNvSpPr>
            <a:spLocks noGrp="1"/>
          </p:cNvSpPr>
          <p:nvPr>
            <p:ph idx="1"/>
          </p:nvPr>
        </p:nvSpPr>
        <p:spPr>
          <a:xfrm>
            <a:off x="457200" y="1646236"/>
            <a:ext cx="8229600" cy="5023123"/>
          </a:xfrm>
        </p:spPr>
        <p:txBody>
          <a:bodyPr>
            <a:normAutofit/>
          </a:bodyPr>
          <a:lstStyle/>
          <a:p>
            <a:pPr>
              <a:spcAft>
                <a:spcPts val="600"/>
              </a:spcAft>
            </a:pPr>
            <a:r>
              <a:rPr lang="tr-TR" dirty="0" smtClean="0"/>
              <a:t>Yazının </a:t>
            </a:r>
            <a:r>
              <a:rPr lang="tr-TR" dirty="0"/>
              <a:t>bir anlam ifade ettiği, konuşulan sözcüklerin yazılı bazı sembollerle ifade edildiği ve yazılı bir metnin soldan sağa ve yukarıdan aşağıya doğru okunduğu gibi temel özelliklerin bilinmesi olarak tanımlanır (</a:t>
            </a:r>
            <a:r>
              <a:rPr lang="tr-TR" dirty="0" err="1"/>
              <a:t>Lesiak</a:t>
            </a:r>
            <a:r>
              <a:rPr lang="tr-TR" dirty="0"/>
              <a:t>, 1997; </a:t>
            </a:r>
            <a:r>
              <a:rPr lang="tr-TR" dirty="0" err="1"/>
              <a:t>Pullen</a:t>
            </a:r>
            <a:r>
              <a:rPr lang="tr-TR" dirty="0"/>
              <a:t> ve </a:t>
            </a:r>
            <a:r>
              <a:rPr lang="tr-TR" dirty="0" err="1"/>
              <a:t>Justice</a:t>
            </a:r>
            <a:r>
              <a:rPr lang="tr-TR" dirty="0"/>
              <a:t>, 2003). </a:t>
            </a:r>
            <a:endParaRPr lang="tr-TR" dirty="0" smtClean="0"/>
          </a:p>
          <a:p>
            <a:pPr>
              <a:spcAft>
                <a:spcPts val="600"/>
              </a:spcAft>
            </a:pPr>
            <a:r>
              <a:rPr lang="tr-TR" dirty="0" smtClean="0"/>
              <a:t>Yazılı </a:t>
            </a:r>
            <a:r>
              <a:rPr lang="tr-TR" dirty="0"/>
              <a:t>materyallerin çok olduğu ortamlarda ve yazı ile ilgili etkinliklerin (örn., anne-babanın çocuğa kitap okuması) sık yapıldığı durumlarda gelişir. Düşük sosyoekonomik düzeyden gelen çocukların yazılı materyalleri içeren etkinlikleri daha az sıklıkla yaptıkları, bu yüzden yazı farkındalığı becerilerinin orta ve üst sosyoekonomik düzeyden gelen akranlarına göre daha zayıf olduğu belirtilmiştir (Lonigan, </a:t>
            </a:r>
            <a:r>
              <a:rPr lang="tr-TR" dirty="0" err="1"/>
              <a:t>Burgess</a:t>
            </a:r>
            <a:r>
              <a:rPr lang="tr-TR" dirty="0"/>
              <a:t> ve </a:t>
            </a:r>
            <a:r>
              <a:rPr lang="tr-TR" dirty="0" err="1"/>
              <a:t>Anthony</a:t>
            </a:r>
            <a:r>
              <a:rPr lang="tr-TR" dirty="0"/>
              <a:t>, 2000</a:t>
            </a:r>
            <a:r>
              <a:rPr lang="tr-TR"/>
              <a:t>; </a:t>
            </a:r>
            <a:r>
              <a:rPr lang="tr-TR" smtClean="0"/>
              <a:t>Purcell-Gates</a:t>
            </a:r>
            <a:r>
              <a:rPr lang="tr-TR" dirty="0"/>
              <a:t>, 1996). </a:t>
            </a:r>
            <a:endParaRPr lang="tr-TR" dirty="0" smtClean="0"/>
          </a:p>
          <a:p>
            <a:pPr>
              <a:spcAft>
                <a:spcPts val="600"/>
              </a:spcAft>
            </a:pPr>
            <a:r>
              <a:rPr lang="tr-TR" dirty="0" smtClean="0"/>
              <a:t>Yazı </a:t>
            </a:r>
            <a:r>
              <a:rPr lang="tr-TR" dirty="0"/>
              <a:t>farkındalığı, okumayı öğrenme için bir temel oluşturmaktadır. Okul öncesi dönemde yazı farkındalığının artırılması, çocukların okula hazır oluş düzeylerini artırmakta ve böylece çocukların okula geçişlerinin daha kolay olmasını ve okul başarılarının daha yüksek olmasını sağlamaktadır (</a:t>
            </a:r>
            <a:r>
              <a:rPr lang="tr-TR" dirty="0" err="1"/>
              <a:t>Lomax</a:t>
            </a:r>
            <a:r>
              <a:rPr lang="tr-TR" dirty="0"/>
              <a:t> </a:t>
            </a:r>
            <a:r>
              <a:rPr lang="tr-TR"/>
              <a:t>ve </a:t>
            </a:r>
            <a:r>
              <a:rPr lang="tr-TR" smtClean="0"/>
              <a:t>McGee</a:t>
            </a:r>
            <a:r>
              <a:rPr lang="tr-TR" dirty="0"/>
              <a:t>, 1987; </a:t>
            </a:r>
            <a:r>
              <a:rPr lang="tr-TR" dirty="0" err="1"/>
              <a:t>Riley</a:t>
            </a:r>
            <a:r>
              <a:rPr lang="tr-TR" dirty="0"/>
              <a:t>, 1996).</a:t>
            </a:r>
          </a:p>
          <a:p>
            <a:endParaRPr lang="tr-TR" dirty="0"/>
          </a:p>
        </p:txBody>
      </p:sp>
    </p:spTree>
    <p:extLst>
      <p:ext uri="{BB962C8B-B14F-4D97-AF65-F5344CB8AC3E}">
        <p14:creationId xmlns:p14="http://schemas.microsoft.com/office/powerpoint/2010/main" val="2788222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effectLst/>
              </a:rPr>
              <a:t>Yazı farkındalığı</a:t>
            </a:r>
            <a:endParaRPr lang="tr-TR" dirty="0"/>
          </a:p>
        </p:txBody>
      </p:sp>
      <p:sp>
        <p:nvSpPr>
          <p:cNvPr id="3" name="2 İçerik Yer Tutucusu"/>
          <p:cNvSpPr>
            <a:spLocks noGrp="1"/>
          </p:cNvSpPr>
          <p:nvPr>
            <p:ph idx="1"/>
          </p:nvPr>
        </p:nvSpPr>
        <p:spPr>
          <a:xfrm>
            <a:off x="323528" y="1052736"/>
            <a:ext cx="8229600" cy="5211763"/>
          </a:xfrm>
        </p:spPr>
        <p:txBody>
          <a:bodyPr>
            <a:noAutofit/>
          </a:bodyPr>
          <a:lstStyle/>
          <a:p>
            <a:r>
              <a:rPr lang="tr-TR" sz="2400" dirty="0" smtClean="0"/>
              <a:t>Maki, </a:t>
            </a:r>
            <a:r>
              <a:rPr lang="tr-TR" sz="2400" dirty="0" err="1" smtClean="0"/>
              <a:t>Voeten</a:t>
            </a:r>
            <a:r>
              <a:rPr lang="tr-TR" sz="2400" dirty="0" smtClean="0"/>
              <a:t>, </a:t>
            </a:r>
            <a:r>
              <a:rPr lang="tr-TR" sz="2400" dirty="0" err="1" smtClean="0"/>
              <a:t>Varuras</a:t>
            </a:r>
            <a:r>
              <a:rPr lang="tr-TR" sz="2400" dirty="0" smtClean="0"/>
              <a:t> ve </a:t>
            </a:r>
            <a:r>
              <a:rPr lang="tr-TR" sz="2400" dirty="0" err="1" smtClean="0"/>
              <a:t>Poskiparta</a:t>
            </a:r>
            <a:r>
              <a:rPr lang="tr-TR" sz="2400" dirty="0" smtClean="0"/>
              <a:t> (2001), yazı </a:t>
            </a:r>
            <a:r>
              <a:rPr lang="tr-TR" sz="2400" dirty="0" err="1" smtClean="0"/>
              <a:t>farkındalığına</a:t>
            </a:r>
            <a:r>
              <a:rPr lang="tr-TR" sz="2400" dirty="0" smtClean="0"/>
              <a:t> ilişkin yapmış oldukları boylamsal çalışmada, okul öncesi dönemdeki çocukların yazı </a:t>
            </a:r>
            <a:r>
              <a:rPr lang="tr-TR" sz="2400" dirty="0" err="1" smtClean="0"/>
              <a:t>farkındalığının</a:t>
            </a:r>
            <a:r>
              <a:rPr lang="tr-TR" sz="2400" dirty="0" smtClean="0"/>
              <a:t>, daha sonraki yıllardaki yazma becerileri ile ilişkili olduğu bulunmuştur. </a:t>
            </a:r>
          </a:p>
          <a:p>
            <a:pPr>
              <a:buNone/>
            </a:pPr>
            <a:endParaRPr lang="tr-TR" sz="2400" dirty="0" smtClean="0"/>
          </a:p>
          <a:p>
            <a:r>
              <a:rPr lang="tr-TR" sz="2400" dirty="0" err="1" smtClean="0"/>
              <a:t>Farver</a:t>
            </a:r>
            <a:r>
              <a:rPr lang="tr-TR" sz="2400" dirty="0" smtClean="0"/>
              <a:t>, </a:t>
            </a:r>
            <a:r>
              <a:rPr lang="tr-TR" sz="2400" dirty="0" err="1" smtClean="0"/>
              <a:t>Nakomoto</a:t>
            </a:r>
            <a:r>
              <a:rPr lang="tr-TR" sz="2400" dirty="0" smtClean="0"/>
              <a:t> ve </a:t>
            </a:r>
            <a:r>
              <a:rPr lang="tr-TR" sz="2400" dirty="0" err="1" smtClean="0"/>
              <a:t>Lonigan</a:t>
            </a:r>
            <a:r>
              <a:rPr lang="tr-TR" sz="2400" dirty="0" smtClean="0"/>
              <a:t> (2007) ise erken okuryazarlık becerilerini belirlemeye yönelik bir ölçme aracını (</a:t>
            </a:r>
            <a:r>
              <a:rPr lang="tr-TR" sz="2400" dirty="0" err="1" smtClean="0"/>
              <a:t>Get</a:t>
            </a:r>
            <a:r>
              <a:rPr lang="tr-TR" sz="2400" dirty="0" smtClean="0"/>
              <a:t> </a:t>
            </a:r>
            <a:r>
              <a:rPr lang="tr-TR" sz="2400" dirty="0" err="1" smtClean="0"/>
              <a:t>Ready</a:t>
            </a:r>
            <a:r>
              <a:rPr lang="tr-TR" sz="2400" dirty="0" smtClean="0"/>
              <a:t> </a:t>
            </a:r>
            <a:r>
              <a:rPr lang="tr-TR" sz="2400" dirty="0" err="1" smtClean="0"/>
              <a:t>to</a:t>
            </a:r>
            <a:r>
              <a:rPr lang="tr-TR" sz="2400" dirty="0" smtClean="0"/>
              <a:t> </a:t>
            </a:r>
            <a:r>
              <a:rPr lang="tr-TR" sz="2400" dirty="0" err="1" smtClean="0"/>
              <a:t>Read</a:t>
            </a:r>
            <a:r>
              <a:rPr lang="tr-TR" sz="2400" dirty="0" smtClean="0"/>
              <a:t> - GRTR) uyarlamak amacıyla 37-60 aylık toplam 540 çocukla yaptıkları çalışmada, okul öncesi dönemdeki yazı </a:t>
            </a:r>
            <a:r>
              <a:rPr lang="tr-TR" sz="2400" dirty="0" err="1" smtClean="0"/>
              <a:t>farkındalığının</a:t>
            </a:r>
            <a:r>
              <a:rPr lang="tr-TR" sz="2400" dirty="0" smtClean="0"/>
              <a:t>, daha sonraki yıllardaki okuma becerilerini, diğer erken okuryazarlık becerilerine göre daha iyi </a:t>
            </a:r>
            <a:r>
              <a:rPr lang="tr-TR" sz="2400" dirty="0" err="1" smtClean="0"/>
              <a:t>yordadığını</a:t>
            </a:r>
            <a:r>
              <a:rPr lang="tr-TR" sz="2400" dirty="0" smtClean="0"/>
              <a:t> belirtmişlerdir. </a:t>
            </a:r>
            <a:endParaRPr lang="tr-T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effectLst/>
              </a:rPr>
              <a:t>Sesbilgisel farkındalık</a:t>
            </a:r>
          </a:p>
        </p:txBody>
      </p:sp>
      <p:sp>
        <p:nvSpPr>
          <p:cNvPr id="3" name="İçerik Yer Tutucusu 2"/>
          <p:cNvSpPr>
            <a:spLocks noGrp="1"/>
          </p:cNvSpPr>
          <p:nvPr>
            <p:ph idx="1"/>
          </p:nvPr>
        </p:nvSpPr>
        <p:spPr/>
        <p:txBody>
          <a:bodyPr>
            <a:normAutofit fontScale="92500" lnSpcReduction="10000"/>
          </a:bodyPr>
          <a:lstStyle/>
          <a:p>
            <a:r>
              <a:rPr lang="tr-TR" smtClean="0"/>
              <a:t>Geliştirilen </a:t>
            </a:r>
            <a:r>
              <a:rPr lang="tr-TR" dirty="0"/>
              <a:t>tüm okuma kuramlarının merkezinde yer alan sesbilgisel farkındalık becerisi ise, genel olarak farklı sesleri ayırt edebilme anlamına gelir ve alfabetik ilkeye dayalı harf ses ilişkilerinin sözcük yapısındaki sesbilgisel organizasyonunu anlama becerisi olarak tanımlanır (</a:t>
            </a:r>
            <a:r>
              <a:rPr lang="tr-TR" dirty="0" err="1"/>
              <a:t>Ott</a:t>
            </a:r>
            <a:r>
              <a:rPr lang="tr-TR" dirty="0"/>
              <a:t>, 1997; Wright ve </a:t>
            </a:r>
            <a:r>
              <a:rPr lang="tr-TR" dirty="0" err="1"/>
              <a:t>Jacobs</a:t>
            </a:r>
            <a:r>
              <a:rPr lang="tr-TR" dirty="0"/>
              <a:t>, 2003). </a:t>
            </a:r>
            <a:endParaRPr lang="tr-TR" dirty="0" smtClean="0"/>
          </a:p>
          <a:p>
            <a:r>
              <a:rPr lang="tr-TR" dirty="0" smtClean="0"/>
              <a:t>Yapılan </a:t>
            </a:r>
            <a:r>
              <a:rPr lang="tr-TR" dirty="0"/>
              <a:t>araştırmalar ses bilgisel farkındalığın okuryazarlık süreci içerisinde önemli bir yere sahip olduğunu vurgulamakta ve bu beceri ile okuma becerisi arasında güçlü bir ilişki olduğunu </a:t>
            </a:r>
            <a:r>
              <a:rPr lang="tr-TR"/>
              <a:t>göstermektedir </a:t>
            </a:r>
            <a:r>
              <a:rPr lang="tr-TR" smtClean="0"/>
              <a:t>(Griffith </a:t>
            </a:r>
            <a:r>
              <a:rPr lang="tr-TR" dirty="0"/>
              <a:t>ve </a:t>
            </a:r>
            <a:r>
              <a:rPr lang="tr-TR" dirty="0" err="1"/>
              <a:t>Olson</a:t>
            </a:r>
            <a:r>
              <a:rPr lang="tr-TR" dirty="0"/>
              <a:t>, 1992; </a:t>
            </a:r>
            <a:r>
              <a:rPr lang="tr-TR" dirty="0" err="1"/>
              <a:t>Lundberg</a:t>
            </a:r>
            <a:r>
              <a:rPr lang="tr-TR" dirty="0"/>
              <a:t>, </a:t>
            </a:r>
            <a:r>
              <a:rPr lang="tr-TR" dirty="0" err="1"/>
              <a:t>Frost</a:t>
            </a:r>
            <a:r>
              <a:rPr lang="tr-TR" dirty="0"/>
              <a:t> ve </a:t>
            </a:r>
            <a:r>
              <a:rPr lang="tr-TR" dirty="0" err="1"/>
              <a:t>Petersen</a:t>
            </a:r>
            <a:r>
              <a:rPr lang="tr-TR" dirty="0"/>
              <a:t>, 1988; </a:t>
            </a:r>
            <a:r>
              <a:rPr lang="tr-TR" dirty="0" err="1"/>
              <a:t>Maclean</a:t>
            </a:r>
            <a:r>
              <a:rPr lang="tr-TR" dirty="0"/>
              <a:t>, </a:t>
            </a:r>
            <a:r>
              <a:rPr lang="tr-TR" dirty="0" err="1"/>
              <a:t>Bryant</a:t>
            </a:r>
            <a:r>
              <a:rPr lang="tr-TR" dirty="0"/>
              <a:t> ve Bradley, 1987; </a:t>
            </a:r>
            <a:r>
              <a:rPr lang="tr-TR" dirty="0" err="1"/>
              <a:t>Yopp</a:t>
            </a:r>
            <a:r>
              <a:rPr lang="tr-TR" dirty="0"/>
              <a:t> ve </a:t>
            </a:r>
            <a:r>
              <a:rPr lang="tr-TR" dirty="0" err="1"/>
              <a:t>Yopp</a:t>
            </a:r>
            <a:r>
              <a:rPr lang="tr-TR" dirty="0"/>
              <a:t>, 2000). </a:t>
            </a:r>
            <a:endParaRPr lang="tr-TR" dirty="0" smtClean="0"/>
          </a:p>
          <a:p>
            <a:r>
              <a:rPr lang="tr-TR" dirty="0" smtClean="0"/>
              <a:t>Okuma problemlerinin çoğunluğu temelde var olan sesbilgisel farkındalık problemleri ile ilişkilendirilmiştir </a:t>
            </a:r>
            <a:r>
              <a:rPr lang="en-US" dirty="0" smtClean="0"/>
              <a:t>(</a:t>
            </a:r>
            <a:r>
              <a:rPr lang="en-US" dirty="0"/>
              <a:t>Al-</a:t>
            </a:r>
            <a:r>
              <a:rPr lang="en-US" dirty="0" err="1"/>
              <a:t>Otaiba</a:t>
            </a:r>
            <a:r>
              <a:rPr lang="en-US" dirty="0"/>
              <a:t> &amp; Fuchs, 2002; Snow et al., 1999). </a:t>
            </a:r>
            <a:endParaRPr lang="tr-TR" dirty="0"/>
          </a:p>
          <a:p>
            <a:endParaRPr lang="tr-TR" dirty="0"/>
          </a:p>
          <a:p>
            <a:endParaRPr lang="tr-TR" dirty="0"/>
          </a:p>
        </p:txBody>
      </p:sp>
    </p:spTree>
    <p:extLst>
      <p:ext uri="{BB962C8B-B14F-4D97-AF65-F5344CB8AC3E}">
        <p14:creationId xmlns:p14="http://schemas.microsoft.com/office/powerpoint/2010/main" val="21696516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title"/>
          </p:nvPr>
        </p:nvSpPr>
        <p:spPr/>
        <p:txBody>
          <a:bodyPr/>
          <a:lstStyle/>
          <a:p>
            <a:pPr algn="ctr"/>
            <a:r>
              <a:rPr lang="tr-TR" dirty="0">
                <a:effectLst/>
              </a:rPr>
              <a:t>Sesbilgisel farkındalık</a:t>
            </a:r>
          </a:p>
        </p:txBody>
      </p:sp>
      <p:sp>
        <p:nvSpPr>
          <p:cNvPr id="3" name="İçerik Yer Tutucusu 2"/>
          <p:cNvSpPr>
            <a:spLocks noGrp="1"/>
          </p:cNvSpPr>
          <p:nvPr>
            <p:ph idx="1"/>
          </p:nvPr>
        </p:nvSpPr>
        <p:spPr>
          <a:xfrm>
            <a:off x="457200" y="1646236"/>
            <a:ext cx="8229600" cy="5023123"/>
          </a:xfrm>
        </p:spPr>
        <p:txBody>
          <a:bodyPr>
            <a:normAutofit/>
          </a:bodyPr>
          <a:lstStyle/>
          <a:p>
            <a:pPr>
              <a:spcAft>
                <a:spcPts val="600"/>
              </a:spcAft>
            </a:pPr>
            <a:r>
              <a:rPr lang="tr-TR" dirty="0" smtClean="0"/>
              <a:t>Araştırmalar sesbilgisel farkındalığın sonraki okuma becerilerini </a:t>
            </a:r>
            <a:r>
              <a:rPr lang="tr-TR" dirty="0" err="1" smtClean="0"/>
              <a:t>yordayıcı</a:t>
            </a:r>
            <a:r>
              <a:rPr lang="tr-TR" dirty="0" smtClean="0"/>
              <a:t> gücünün oldukça yüksek olduğunu göstermiştir (</a:t>
            </a:r>
            <a:r>
              <a:rPr lang="tr-TR" dirty="0" err="1"/>
              <a:t>Brady</a:t>
            </a:r>
            <a:r>
              <a:rPr lang="tr-TR" dirty="0"/>
              <a:t>, </a:t>
            </a:r>
            <a:r>
              <a:rPr lang="tr-TR" dirty="0" err="1"/>
              <a:t>Fowler</a:t>
            </a:r>
            <a:r>
              <a:rPr lang="tr-TR" dirty="0"/>
              <a:t>, Stone, &amp; </a:t>
            </a:r>
            <a:r>
              <a:rPr lang="tr-TR" dirty="0" err="1"/>
              <a:t>Winbury</a:t>
            </a:r>
            <a:r>
              <a:rPr lang="tr-TR" dirty="0"/>
              <a:t>, 1994</a:t>
            </a:r>
            <a:r>
              <a:rPr lang="tr-TR"/>
              <a:t>; </a:t>
            </a:r>
            <a:r>
              <a:rPr lang="tr-TR" smtClean="0"/>
              <a:t>Gray </a:t>
            </a:r>
            <a:r>
              <a:rPr lang="tr-TR" dirty="0"/>
              <a:t>&amp; </a:t>
            </a:r>
            <a:r>
              <a:rPr lang="tr-TR" dirty="0" err="1"/>
              <a:t>McCutchen</a:t>
            </a:r>
            <a:r>
              <a:rPr lang="tr-TR" dirty="0"/>
              <a:t>, 2006). </a:t>
            </a:r>
            <a:endParaRPr lang="tr-TR" dirty="0" smtClean="0"/>
          </a:p>
          <a:p>
            <a:pPr>
              <a:spcAft>
                <a:spcPts val="600"/>
              </a:spcAft>
            </a:pPr>
            <a:r>
              <a:rPr lang="tr-TR" dirty="0" smtClean="0"/>
              <a:t>3-4 yaş çocukların uyak ve ilk sesleri eşleme testlerinde gösterdikleri performans onların 1. sınıftaki okuma performanslarını yüksek derecede </a:t>
            </a:r>
            <a:r>
              <a:rPr lang="tr-TR" dirty="0" err="1" smtClean="0"/>
              <a:t>yordamıştır</a:t>
            </a:r>
            <a:r>
              <a:rPr lang="tr-TR" dirty="0" smtClean="0"/>
              <a:t>. Analizlerde anne eğitim düzeyi, çocuğun yaşı, </a:t>
            </a:r>
            <a:r>
              <a:rPr lang="tr-TR" dirty="0" err="1" smtClean="0"/>
              <a:t>IQ’su</a:t>
            </a:r>
            <a:r>
              <a:rPr lang="tr-TR" dirty="0" smtClean="0"/>
              <a:t> ve alıcı dil becerileri kontrol altında tutulduğunda dahi </a:t>
            </a:r>
            <a:r>
              <a:rPr lang="tr-TR" dirty="0" err="1" smtClean="0"/>
              <a:t>yordayıcılık</a:t>
            </a:r>
            <a:r>
              <a:rPr lang="tr-TR" dirty="0" smtClean="0"/>
              <a:t> gücünün yüksek olduğu bulunmuştur (</a:t>
            </a:r>
            <a:r>
              <a:rPr lang="tr-TR" dirty="0" err="1"/>
              <a:t>Bryant</a:t>
            </a:r>
            <a:r>
              <a:rPr lang="tr-TR" dirty="0"/>
              <a:t> </a:t>
            </a:r>
            <a:r>
              <a:rPr lang="tr-TR" i="1" dirty="0"/>
              <a:t>et al</a:t>
            </a:r>
            <a:r>
              <a:rPr lang="tr-TR" dirty="0"/>
              <a:t>., 1990; Lonigan, </a:t>
            </a:r>
            <a:r>
              <a:rPr lang="tr-TR" dirty="0" err="1"/>
              <a:t>Burgess</a:t>
            </a:r>
            <a:r>
              <a:rPr lang="tr-TR" dirty="0"/>
              <a:t>, &amp; </a:t>
            </a:r>
            <a:r>
              <a:rPr lang="tr-TR" dirty="0" err="1"/>
              <a:t>Antony</a:t>
            </a:r>
            <a:r>
              <a:rPr lang="tr-TR" dirty="0"/>
              <a:t>, 2000; </a:t>
            </a:r>
            <a:r>
              <a:rPr lang="tr-TR" dirty="0" err="1"/>
              <a:t>Whitehurst</a:t>
            </a:r>
            <a:r>
              <a:rPr lang="tr-TR" dirty="0"/>
              <a:t> &amp; Lonigan, 1999). </a:t>
            </a:r>
            <a:endParaRPr lang="tr-TR" dirty="0" smtClean="0"/>
          </a:p>
          <a:p>
            <a:pPr>
              <a:spcAft>
                <a:spcPts val="600"/>
              </a:spcAft>
            </a:pPr>
            <a:r>
              <a:rPr lang="tr-TR" dirty="0" smtClean="0"/>
              <a:t>Ayrıca çocukların anaokulundan anasınıfına ve oradan da birinci sınıfa kadar izlenmesi sonucunda çocukların performanslarına göre sıralamasında da bir değişiklik olmadığı gözlenmiştir. Bu ise ses bilgisel farkındalığın gelişimsel sürekliliği olan bir beceri olduğunu ve bireysel farklılıkların tutarlı bir göstergesi olduğunu göstermiştir (</a:t>
            </a:r>
            <a:r>
              <a:rPr lang="tr-TR" dirty="0"/>
              <a:t>Lonigan </a:t>
            </a:r>
            <a:r>
              <a:rPr lang="tr-TR" i="1" dirty="0"/>
              <a:t>et al</a:t>
            </a:r>
            <a:r>
              <a:rPr lang="tr-TR" dirty="0"/>
              <a:t>.). </a:t>
            </a:r>
          </a:p>
        </p:txBody>
      </p:sp>
    </p:spTree>
    <p:extLst>
      <p:ext uri="{BB962C8B-B14F-4D97-AF65-F5344CB8AC3E}">
        <p14:creationId xmlns:p14="http://schemas.microsoft.com/office/powerpoint/2010/main" val="26059892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effectLst/>
              </a:rPr>
              <a:t>Sesbilgisel farkındalık</a:t>
            </a:r>
            <a:endParaRPr lang="tr-TR" dirty="0"/>
          </a:p>
        </p:txBody>
      </p:sp>
      <p:sp>
        <p:nvSpPr>
          <p:cNvPr id="3" name="2 İçerik Yer Tutucusu"/>
          <p:cNvSpPr>
            <a:spLocks noGrp="1"/>
          </p:cNvSpPr>
          <p:nvPr>
            <p:ph idx="1"/>
          </p:nvPr>
        </p:nvSpPr>
        <p:spPr/>
        <p:txBody>
          <a:bodyPr>
            <a:normAutofit fontScale="92500"/>
          </a:bodyPr>
          <a:lstStyle/>
          <a:p>
            <a:r>
              <a:rPr lang="tr-TR" sz="2400" dirty="0" err="1" smtClean="0"/>
              <a:t>Yeh</a:t>
            </a:r>
            <a:r>
              <a:rPr lang="tr-TR" sz="2400" dirty="0" smtClean="0"/>
              <a:t> ve </a:t>
            </a:r>
            <a:r>
              <a:rPr lang="tr-TR" sz="2400" dirty="0" err="1" smtClean="0"/>
              <a:t>Connell</a:t>
            </a:r>
            <a:r>
              <a:rPr lang="tr-TR" sz="2400" dirty="0" smtClean="0"/>
              <a:t> (2008) ise sesbilgisel farkındalık becerilerinden hangilerinin okuma becerisini </a:t>
            </a:r>
            <a:r>
              <a:rPr lang="tr-TR" sz="2400" dirty="0" err="1" smtClean="0"/>
              <a:t>yordadığını</a:t>
            </a:r>
            <a:r>
              <a:rPr lang="tr-TR" sz="2400" dirty="0" smtClean="0"/>
              <a:t> belirlemeye yönelik okul öncesi dönemdeki 128 çocukla bir araştırma gerçekleştirmişlerdir. Araştırmanın sonunda sesbilgisel </a:t>
            </a:r>
            <a:r>
              <a:rPr lang="tr-TR" sz="2400" dirty="0" err="1" smtClean="0"/>
              <a:t>farkındalığın</a:t>
            </a:r>
            <a:r>
              <a:rPr lang="tr-TR" sz="2400" dirty="0" smtClean="0"/>
              <a:t> alt alanı olan sözcükteki sesleri ayırma ile sözcükteki sesleri birleştirme becerilerinin diğer alt alanlara (uyak vb.) göre okuma becerilerini daha iyi yordadığı bulgusunu elde etmişlerdir. </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4442</TotalTime>
  <Words>1340</Words>
  <Application>Microsoft Office PowerPoint</Application>
  <PresentationFormat>Ekran Gösterisi (4:3)</PresentationFormat>
  <Paragraphs>46</Paragraphs>
  <Slides>12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Trebuchet MS</vt:lpstr>
      <vt:lpstr>Wingdings 3</vt:lpstr>
      <vt:lpstr>Yüzeyler</vt:lpstr>
      <vt:lpstr>ERKEN OKURYAZARLIK  </vt:lpstr>
      <vt:lpstr>Sözel dil gelişimi</vt:lpstr>
      <vt:lpstr>Sözel dil gelişimi</vt:lpstr>
      <vt:lpstr>Sözel dil gelişimi</vt:lpstr>
      <vt:lpstr>Yazı farkındalığı</vt:lpstr>
      <vt:lpstr>Yazı farkındalığı</vt:lpstr>
      <vt:lpstr>Sesbilgisel farkındalık</vt:lpstr>
      <vt:lpstr>Sesbilgisel farkındalık</vt:lpstr>
      <vt:lpstr>Sesbilgisel farkındalık</vt:lpstr>
      <vt:lpstr>Sesbilgisel farkındalık</vt:lpstr>
      <vt:lpstr>Harf bilgisi</vt:lpstr>
      <vt:lpstr>Harf bilgisi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kaner</dc:creator>
  <cp:lastModifiedBy>BURCU</cp:lastModifiedBy>
  <cp:revision>282</cp:revision>
  <dcterms:created xsi:type="dcterms:W3CDTF">2010-10-20T09:36:36Z</dcterms:created>
  <dcterms:modified xsi:type="dcterms:W3CDTF">2018-09-26T11:21:30Z</dcterms:modified>
</cp:coreProperties>
</file>