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6">
  <p:sldMasterIdLst>
    <p:sldMasterId id="2147483660" r:id="rId1"/>
    <p:sldMasterId id="2147483673" r:id="rId2"/>
    <p:sldMasterId id="2147483690" r:id="rId3"/>
  </p:sldMasterIdLst>
  <p:notesMasterIdLst>
    <p:notesMasterId r:id="rId13"/>
  </p:notesMasterIdLst>
  <p:sldIdLst>
    <p:sldId id="1083" r:id="rId4"/>
    <p:sldId id="1084" r:id="rId5"/>
    <p:sldId id="1085" r:id="rId6"/>
    <p:sldId id="1086" r:id="rId7"/>
    <p:sldId id="1087" r:id="rId8"/>
    <p:sldId id="1088" r:id="rId9"/>
    <p:sldId id="1089" r:id="rId10"/>
    <p:sldId id="1090" r:id="rId11"/>
    <p:sldId id="1091" r:id="rId12"/>
  </p:sldIdLst>
  <p:sldSz cx="9144000" cy="6858000" type="screen4x3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7176C"/>
    <a:srgbClr val="46166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Orta Stil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Orta Stil 2 - Vurgu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Orta Stil 2 - Vurgu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D5ABB26-0587-4C30-8999-92F81FD0307C}" styleName="Stil Yok, Kılavuz Yok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E3FDE45-AF77-4B5C-9715-49D594BDF05E}" styleName="Açık Stil 1 - Vurgu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5940675A-B579-460E-94D1-54222C63F5DA}" styleName="Stil Yok, Tablo Kılavuz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7164" autoAdjust="0"/>
    <p:restoredTop sz="91471" autoAdjust="0"/>
  </p:normalViewPr>
  <p:slideViewPr>
    <p:cSldViewPr snapToGrid="0">
      <p:cViewPr varScale="1">
        <p:scale>
          <a:sx n="84" d="100"/>
          <a:sy n="84" d="100"/>
        </p:scale>
        <p:origin x="1056" y="90"/>
      </p:cViewPr>
      <p:guideLst>
        <p:guide orient="horz" pos="2160"/>
        <p:guide pos="2880"/>
      </p:guideLst>
    </p:cSldViewPr>
  </p:slideViewPr>
  <p:notesTextViewPr>
    <p:cViewPr>
      <p:scale>
        <a:sx n="66" d="100"/>
        <a:sy n="66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howGuides="1">
      <p:cViewPr varScale="1">
        <p:scale>
          <a:sx n="61" d="100"/>
          <a:sy n="61" d="100"/>
        </p:scale>
        <p:origin x="3378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viewProps" Target="viewProps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F88CA5-4B52-431F-9D0B-7834703D4155}" type="datetimeFigureOut">
              <a:rPr lang="en-US" smtClean="0"/>
              <a:t>2/24/2020</a:t>
            </a:fld>
            <a:endParaRPr lang="en-US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41425"/>
            <a:ext cx="44672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85FB67-13BD-4A07-A42B-F2DDB568A1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252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C2E16-D5DA-4D9C-92CB-3D0DDCA7AE5C}" type="datetime1">
              <a:rPr lang="en-US" smtClean="0"/>
              <a:t>2/24/2020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37714002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C021E8-F963-4E7B-98CE-B76E5E287BD9}" type="datetime1">
              <a:rPr lang="en-US" smtClean="0"/>
              <a:t>2/24/2020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73875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3"/>
            <a:ext cx="1828800" cy="5410199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771BD1-7858-4A7D-AB54-A4451F562A85}" type="datetime1">
              <a:rPr lang="en-US" smtClean="0"/>
              <a:t>2/24/2020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668786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/>
          </p:nvPr>
        </p:nvSpPr>
        <p:spPr>
          <a:xfrm>
            <a:off x="1066800" y="304800"/>
            <a:ext cx="7543800" cy="5791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3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24DB031-92E8-45A5-8D15-81850C813C05}" type="slidenum">
              <a:rPr lang="tr-TR" altLang="tr-TR"/>
              <a:pPr/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50717126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093B4-1CC8-466C-AC69-8C4EAAC07B96}" type="datetime1">
              <a:rPr lang="en-US" smtClean="0"/>
              <a:t>2/24/2020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8324808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0254B-BB82-4C80-A262-98BD5C0B4A90}" type="datetime1">
              <a:rPr lang="en-US" smtClean="0"/>
              <a:t>2/24/2020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8757136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955901-25EF-4B6B-8217-40AE73B567A5}" type="datetime1">
              <a:rPr lang="en-US" smtClean="0"/>
              <a:t>2/24/2020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261986849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38C9F5-99EE-46C1-925D-08171F3997F5}" type="datetime1">
              <a:rPr lang="en-US" smtClean="0"/>
              <a:t>2/24/2020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8348045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CB38C-929A-4885-8B3A-FB2E643FA28D}" type="datetime1">
              <a:rPr lang="en-US" smtClean="0"/>
              <a:t>2/24/2020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1492942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B3DAA0-B6AA-4ACD-9FB1-17185E43A90D}" type="datetime1">
              <a:rPr lang="en-US" smtClean="0"/>
              <a:t>2/24/2020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7469024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7F1EA-F52B-42F5-8478-0AF9BFD7E958}" type="datetime1">
              <a:rPr lang="en-US" smtClean="0"/>
              <a:t>2/24/2020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747553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211488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2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2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9E4876-F515-4632-ACBF-711C6699D7F1}" type="datetime1">
              <a:rPr lang="en-US" smtClean="0"/>
              <a:t>2/24/2020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1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4544585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C930EE-5137-4864-99E0-78D0AA38347E}" type="datetime1">
              <a:rPr lang="en-US" smtClean="0"/>
              <a:t>2/24/2020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8547969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DF37A8-D33E-4B0E-8235-475DB97D5147}" type="datetime1">
              <a:rPr lang="en-US" smtClean="0"/>
              <a:t>2/24/2020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3643762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3"/>
            <a:ext cx="1828800" cy="5410199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E96E1F-70EC-4C9F-84B9-309ABB33F145}" type="datetime1">
              <a:rPr lang="en-US" smtClean="0"/>
              <a:t>2/24/2020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7974391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/>
          </p:nvPr>
        </p:nvSpPr>
        <p:spPr>
          <a:xfrm>
            <a:off x="457200" y="277813"/>
            <a:ext cx="8229600" cy="585311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3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2F65B9-AF3F-4168-8F3A-EA905B549768}" type="datetime1">
              <a:rPr lang="en-US" smtClean="0"/>
              <a:t>2/24/2020</a:t>
            </a:fld>
            <a:endParaRPr lang="tr-TR"/>
          </a:p>
        </p:txBody>
      </p:sp>
      <p:sp>
        <p:nvSpPr>
          <p:cNvPr id="4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5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CC9CEF-1B2B-47A9-B112-A53E035B6F79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1206933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Başlık, Metin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sz="half" idx="1"/>
          </p:nvPr>
        </p:nvSpPr>
        <p:spPr>
          <a:xfrm>
            <a:off x="457200" y="1600202"/>
            <a:ext cx="4038600" cy="4530725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30725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D7AFE2-252A-473E-B74B-445E14A41A1C}" type="datetime1">
              <a:rPr lang="en-US" smtClean="0"/>
              <a:t>2/24/2020</a:t>
            </a:fld>
            <a:endParaRPr lang="tr-TR"/>
          </a:p>
        </p:txBody>
      </p:sp>
      <p:sp>
        <p:nvSpPr>
          <p:cNvPr id="6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9C2CDE-511F-4CCA-A6CE-70569E99ECA7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5389097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Başlık ve Tab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Tablo Yer Tutucusu 2"/>
          <p:cNvSpPr>
            <a:spLocks noGrp="1"/>
          </p:cNvSpPr>
          <p:nvPr>
            <p:ph type="tbl" idx="1"/>
          </p:nvPr>
        </p:nvSpPr>
        <p:spPr>
          <a:xfrm>
            <a:off x="457200" y="1600202"/>
            <a:ext cx="8229600" cy="4530725"/>
          </a:xfrm>
        </p:spPr>
        <p:txBody>
          <a:bodyPr/>
          <a:lstStyle/>
          <a:p>
            <a:pPr lvl="0"/>
            <a:r>
              <a:rPr lang="tr-TR" noProof="0"/>
              <a:t>Tablo eklemek için simgeyi tıklatın</a:t>
            </a:r>
          </a:p>
        </p:txBody>
      </p:sp>
      <p:sp>
        <p:nvSpPr>
          <p:cNvPr id="4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24C5B5-B0BC-4A99-9668-7AA50979CB18}" type="datetime1">
              <a:rPr lang="en-US" smtClean="0"/>
              <a:t>2/24/2020</a:t>
            </a:fld>
            <a:endParaRPr lang="tr-TR"/>
          </a:p>
        </p:txBody>
      </p:sp>
      <p:sp>
        <p:nvSpPr>
          <p:cNvPr id="5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694B09-DDCA-463B-A0FD-22507150290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7452489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Başlık, 4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 sz="quarter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457200" y="1600202"/>
            <a:ext cx="4038600" cy="2189163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quarter" idx="2"/>
          </p:nvPr>
        </p:nvSpPr>
        <p:spPr>
          <a:xfrm>
            <a:off x="4648200" y="1600202"/>
            <a:ext cx="4038600" cy="2189163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İçerik Yer Tutucusu 4"/>
          <p:cNvSpPr>
            <a:spLocks noGrp="1"/>
          </p:cNvSpPr>
          <p:nvPr>
            <p:ph sz="quarter" idx="3"/>
          </p:nvPr>
        </p:nvSpPr>
        <p:spPr>
          <a:xfrm>
            <a:off x="457200" y="3941763"/>
            <a:ext cx="4038600" cy="218916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8200" y="3941763"/>
            <a:ext cx="4038600" cy="218916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B4A527-8F12-4586-8896-F9A7002F02D4}" type="datetime1">
              <a:rPr lang="en-US" smtClean="0"/>
              <a:t>2/24/2020</a:t>
            </a:fld>
            <a:endParaRPr lang="tr-TR"/>
          </a:p>
        </p:txBody>
      </p:sp>
      <p:sp>
        <p:nvSpPr>
          <p:cNvPr id="8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9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FE3CA1-1F67-46BC-B6F2-EBF60CBDD86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7563434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etin Yer Tutucusu 11"/>
          <p:cNvSpPr>
            <a:spLocks noGrp="1"/>
          </p:cNvSpPr>
          <p:nvPr>
            <p:ph idx="1"/>
          </p:nvPr>
        </p:nvSpPr>
        <p:spPr>
          <a:xfrm>
            <a:off x="410935" y="1299507"/>
            <a:ext cx="7886700" cy="1179054"/>
          </a:xfrm>
          <a:prstGeom prst="rect">
            <a:avLst/>
          </a:prstGeom>
        </p:spPr>
        <p:txBody>
          <a:bodyPr rIns="0" anchor="b" anchorCtr="0">
            <a:noAutofit/>
          </a:bodyPr>
          <a:lstStyle>
            <a:lvl1pPr marL="0" indent="0" algn="l">
              <a:buNone/>
              <a:defRPr sz="2000" b="0" i="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tr-TR" noProof="0" smtClean="0"/>
              <a:t>Asıl metin stillerini düzenle</a:t>
            </a:r>
          </a:p>
        </p:txBody>
      </p:sp>
      <p:sp>
        <p:nvSpPr>
          <p:cNvPr id="9" name="Başlık Yer Tutucusu 10"/>
          <p:cNvSpPr>
            <a:spLocks noGrp="1"/>
          </p:cNvSpPr>
          <p:nvPr>
            <p:ph type="title"/>
          </p:nvPr>
        </p:nvSpPr>
        <p:spPr>
          <a:xfrm>
            <a:off x="410935" y="370117"/>
            <a:ext cx="7886700" cy="673965"/>
          </a:xfrm>
          <a:prstGeom prst="rect">
            <a:avLst/>
          </a:prstGeom>
        </p:spPr>
        <p:txBody>
          <a:bodyPr rIns="0" anchor="b" anchorCtr="0">
            <a:normAutofit/>
          </a:bodyPr>
          <a:lstStyle>
            <a:lvl1pPr>
              <a:defRPr sz="2400"/>
            </a:lvl1pPr>
          </a:lstStyle>
          <a:p>
            <a:pPr lvl="0"/>
            <a:r>
              <a:rPr lang="tr-TR" smtClean="0"/>
              <a:t>Asıl başlık stili için tıklatın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3627385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Özel Dü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54219885"/>
      </p:ext>
    </p:extLst>
  </p:cSld>
  <p:clrMapOvr>
    <a:masterClrMapping/>
  </p:clrMapOvr>
  <p:hf sldNum="0" hd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212512-3B4A-4C0D-950D-6FFEACF07EB0}" type="datetime1">
              <a:rPr lang="en-US" smtClean="0"/>
              <a:t>2/24/2020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80110625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/>
          <a:lstStyle/>
          <a:p>
            <a:fld id="{419913B4-353A-43F0-919E-C9E766A5124A}" type="datetime1">
              <a:rPr lang="en-US" smtClean="0"/>
              <a:t>2/24/2020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20021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19078-E88E-432E-B463-E382E09B18DC}" type="datetime1">
              <a:rPr lang="en-US" smtClean="0"/>
              <a:t>2/24/2020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26643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F88A8-F742-4F69-A35B-1B28FBF07202}" type="datetime1">
              <a:rPr lang="en-US" smtClean="0"/>
              <a:t>2/24/2020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43776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C0540-C812-4A10-A4A2-8F2918206376}" type="datetime1">
              <a:rPr lang="en-US" smtClean="0"/>
              <a:t>2/24/2020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46229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80DDDF-7A43-4041-A150-A5265DD17B5B}" type="datetime1">
              <a:rPr lang="en-US" smtClean="0"/>
              <a:t>2/24/2020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38819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2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2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7B923B-C384-40AA-8590-01472514B94D}" type="datetime1">
              <a:rPr lang="en-US" smtClean="0"/>
              <a:t>2/24/2020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1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943253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210B27-1C63-4458-A0DE-D05A3D5ED342}" type="datetime1">
              <a:rPr lang="en-US" smtClean="0"/>
              <a:t>2/24/2020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82204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slideLayout" Target="../slideLayouts/slideLayout26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0.xml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5" Type="http://schemas.openxmlformats.org/officeDocument/2006/relationships/image" Target="../media/image2.jpeg"/><Relationship Id="rId4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D5BA3AE7-9ECF-44E5-AA35-A658ADA8F751}" type="datetime1">
              <a:rPr lang="en-US" smtClean="0"/>
              <a:t>2/24/2020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6328270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89" r:id="rId12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39369955-C8A4-4023-9F6B-3A82C0FA9480}" type="datetime1">
              <a:rPr lang="en-US" smtClean="0"/>
              <a:t>2/24/2020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9417297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  <p:sldLayoutId id="2147483686" r:id="rId13"/>
    <p:sldLayoutId id="2147483687" r:id="rId14"/>
    <p:sldLayoutId id="2147483688" r:id="rId15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Resim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"/>
            <a:ext cx="9144000" cy="685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570280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7" r:id="rId3"/>
  </p:sldLayoutIdLst>
  <p:hf sldNum="0" hdr="0" dt="0"/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lang="tr-TR" sz="2000" b="1" kern="1200" dirty="0">
          <a:solidFill>
            <a:srgbClr val="160093"/>
          </a:solidFill>
          <a:latin typeface="Arial"/>
          <a:ea typeface="ＭＳ Ｐゴシック" charset="0"/>
          <a:cs typeface="Arial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9pPr>
    </p:titleStyle>
    <p:bodyStyle>
      <a:lvl1pPr marL="228600" indent="-228600" algn="l" rtl="0" eaLnBrk="1" fontAlgn="base" hangingPunct="1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com.tr/url?sa=i&amp;rct=j&amp;q=&amp;esrc=s&amp;source=images&amp;cd=&amp;cad=rja&amp;uact=8&amp;ved=0ahUKEwjDhuCw6tfMAhVGUhQKHWakBSEQjRwIBw&amp;url=http://taqeem.gov.sa/en/implinks/Pages/external.aspx&amp;psig=AFQjCNElnCSRLxwo7ND3M_EEZDpAN9Mgyw&amp;ust=1463255694245031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0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ikdörtgen 13"/>
          <p:cNvSpPr/>
          <p:nvPr/>
        </p:nvSpPr>
        <p:spPr>
          <a:xfrm>
            <a:off x="473292" y="2492991"/>
            <a:ext cx="8137603" cy="9048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 defTabSz="685800">
              <a:spcBef>
                <a:spcPct val="20000"/>
              </a:spcBef>
              <a:buClr>
                <a:srgbClr val="AD0101"/>
              </a:buClr>
              <a:defRPr/>
            </a:pPr>
            <a:r>
              <a:rPr lang="tr-TR" sz="2400" b="1" dirty="0">
                <a:solidFill>
                  <a:prstClr val="black"/>
                </a:solidFill>
                <a:latin typeface="Arial"/>
              </a:rPr>
              <a:t>GGY212</a:t>
            </a:r>
          </a:p>
          <a:p>
            <a:pPr marL="0" lvl="1" algn="ctr" defTabSz="685800">
              <a:spcBef>
                <a:spcPct val="20000"/>
              </a:spcBef>
              <a:buClr>
                <a:srgbClr val="AD0101"/>
              </a:buClr>
              <a:defRPr/>
            </a:pPr>
            <a:r>
              <a:rPr lang="tr-TR" sz="2400" b="1" dirty="0">
                <a:solidFill>
                  <a:prstClr val="black"/>
                </a:solidFill>
                <a:latin typeface="Arial"/>
              </a:rPr>
              <a:t>FİNANS MATEMATİĞİ</a:t>
            </a:r>
            <a:endParaRPr lang="en-US" sz="2400" b="1" dirty="0">
              <a:solidFill>
                <a:srgbClr val="303030"/>
              </a:solidFill>
              <a:latin typeface="Arial"/>
            </a:endParaRPr>
          </a:p>
        </p:txBody>
      </p:sp>
      <p:sp>
        <p:nvSpPr>
          <p:cNvPr id="10" name="Dikdörtgen 9"/>
          <p:cNvSpPr/>
          <p:nvPr/>
        </p:nvSpPr>
        <p:spPr>
          <a:xfrm>
            <a:off x="440762" y="4393802"/>
            <a:ext cx="847970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tr-TR" sz="16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Prof. Dr. </a:t>
            </a:r>
            <a:r>
              <a:rPr lang="en-US" sz="16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Harun </a:t>
            </a:r>
            <a:r>
              <a:rPr lang="tr-TR" sz="16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TANRIVERMİŞ </a:t>
            </a:r>
            <a:endParaRPr lang="tr-TR" sz="1600" b="1" dirty="0" smtClean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ctr">
              <a:spcAft>
                <a:spcPts val="0"/>
              </a:spcAft>
            </a:pPr>
            <a:r>
              <a:rPr lang="tr-TR" sz="16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Ankara Üniversitesi UBF Gayrimenkul Geliştirme ve Yönetimi Bölümü </a:t>
            </a:r>
            <a:endParaRPr lang="tr-TR" sz="16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619977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1301320" y="1300832"/>
            <a:ext cx="635639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ct val="20000"/>
              </a:spcBef>
              <a:buClr>
                <a:srgbClr val="AD0101"/>
              </a:buClr>
              <a:defRPr/>
            </a:pPr>
            <a:r>
              <a:rPr lang="tr-TR" b="1" dirty="0">
                <a:solidFill>
                  <a:prstClr val="black"/>
                </a:solidFill>
              </a:rPr>
              <a:t>Kanuni (Yasal) Faiz</a:t>
            </a:r>
            <a:endParaRPr lang="en-US" b="1" dirty="0">
              <a:solidFill>
                <a:prstClr val="black"/>
              </a:solidFill>
              <a:latin typeface="Arial"/>
            </a:endParaRPr>
          </a:p>
        </p:txBody>
      </p:sp>
      <p:sp>
        <p:nvSpPr>
          <p:cNvPr id="4" name="Dikdörtgen 3"/>
          <p:cNvSpPr/>
          <p:nvPr/>
        </p:nvSpPr>
        <p:spPr>
          <a:xfrm>
            <a:off x="473293" y="1703100"/>
            <a:ext cx="8012450" cy="35881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57175" indent="-257175" algn="just">
              <a:spcBef>
                <a:spcPts val="450"/>
              </a:spcBef>
              <a:spcAft>
                <a:spcPts val="450"/>
              </a:spcAft>
              <a:buFont typeface="Wingdings" panose="05000000000000000000" pitchFamily="2" charset="2"/>
              <a:buChar char="Ø"/>
              <a:defRPr/>
            </a:pPr>
            <a:r>
              <a:rPr lang="tr-TR" sz="1650" dirty="0"/>
              <a:t>Kamu kuruluşlarında yapılan işlemlerde ve özellikle amme alacaklarının güncellenmesinde kullanılan faiz oranı yasal faiz olarak tanımlanır. </a:t>
            </a:r>
          </a:p>
          <a:p>
            <a:pPr marL="257175" indent="-257175" algn="just">
              <a:spcBef>
                <a:spcPts val="450"/>
              </a:spcBef>
              <a:spcAft>
                <a:spcPts val="450"/>
              </a:spcAft>
              <a:buFont typeface="Wingdings" panose="05000000000000000000" pitchFamily="2" charset="2"/>
              <a:buChar char="Ø"/>
              <a:defRPr/>
            </a:pPr>
            <a:r>
              <a:rPr lang="tr-TR" sz="1650" dirty="0"/>
              <a:t>3095 sayılı Kanuni Faiz ve Temerrüt Faizine İlişkin Kanuna göre Borçlar Kanunu ve Türk Ticaret Kanunu’na göre faiz ödenmesi gereken hallerde, miktarı sözleşme ile tespit edilmemişse bu ödeme yıllık % 12 üzerinden işlem yapılacak ve Bakanlar Kurulu, bu oranı aylık olarak belirlemeye, yüzde onuna kadar indirmeye veya bir katına kadar artırmaya yetkili kılınmıştır. </a:t>
            </a:r>
          </a:p>
          <a:p>
            <a:pPr marL="257175" indent="-257175" algn="just">
              <a:spcBef>
                <a:spcPts val="450"/>
              </a:spcBef>
              <a:spcAft>
                <a:spcPts val="450"/>
              </a:spcAft>
              <a:buFont typeface="Wingdings" panose="05000000000000000000" pitchFamily="2" charset="2"/>
              <a:buChar char="Ø"/>
              <a:defRPr/>
            </a:pPr>
            <a:r>
              <a:rPr lang="tr-TR" sz="1650" dirty="0"/>
              <a:t>Kanuni faiz işlemleri basit faize göre hesaplanacak, mürekkep faizi veya bileşik faiz tahakkuku yapılamayacaktır. </a:t>
            </a:r>
          </a:p>
          <a:p>
            <a:pPr marL="257175" indent="-257175" algn="just">
              <a:spcBef>
                <a:spcPts val="450"/>
              </a:spcBef>
              <a:spcAft>
                <a:spcPts val="450"/>
              </a:spcAft>
              <a:buFont typeface="Wingdings" panose="05000000000000000000" pitchFamily="2" charset="2"/>
              <a:buChar char="Ø"/>
              <a:defRPr/>
            </a:pPr>
            <a:r>
              <a:rPr lang="tr-TR" sz="1650" dirty="0"/>
              <a:t>1 Ocak 2006 yılından itibaren yasal faiz% 9 ve ticari işlerde (14⁄12⁄2014 tarihli Türkiye Cumhuriyet Merkez Bankası Tebliği ile) % 10,50 olarak tespit edilmiş ve uygulanmaktadır.</a:t>
            </a:r>
            <a:endParaRPr lang="tr-TR" sz="1650" spc="-38" dirty="0">
              <a:solidFill>
                <a:prstClr val="black"/>
              </a:solidFill>
              <a:latin typeface="Trebuchet MS" panose="020B0603020202020204" pitchFamily="34" charset="0"/>
              <a:ea typeface="Trebuchet MS" panose="020B0603020202020204" pitchFamily="34" charset="0"/>
              <a:cs typeface="Trebuchet MS" panose="020B0603020202020204" pitchFamily="34" charset="0"/>
            </a:endParaRPr>
          </a:p>
          <a:p>
            <a:pPr defTabSz="685800">
              <a:defRPr/>
            </a:pPr>
            <a:endParaRPr lang="tr-TR" sz="1650" dirty="0">
              <a:solidFill>
                <a:prstClr val="black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4293196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1301320" y="1300832"/>
            <a:ext cx="635639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ct val="20000"/>
              </a:spcBef>
              <a:buClr>
                <a:srgbClr val="AD0101"/>
              </a:buClr>
              <a:defRPr/>
            </a:pPr>
            <a:r>
              <a:rPr lang="tr-TR" b="1" dirty="0"/>
              <a:t>Hesaplama Yöntemi Bakımından Faiz Türleri</a:t>
            </a:r>
            <a:endParaRPr lang="en-US" b="1" dirty="0">
              <a:solidFill>
                <a:prstClr val="black"/>
              </a:solidFill>
              <a:latin typeface="Arial"/>
            </a:endParaRPr>
          </a:p>
        </p:txBody>
      </p:sp>
      <p:sp>
        <p:nvSpPr>
          <p:cNvPr id="4" name="Dikdörtgen 3"/>
          <p:cNvSpPr/>
          <p:nvPr/>
        </p:nvSpPr>
        <p:spPr>
          <a:xfrm>
            <a:off x="473293" y="1703100"/>
            <a:ext cx="8012450" cy="21390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57175" indent="-257175" algn="just">
              <a:spcBef>
                <a:spcPts val="450"/>
              </a:spcBef>
              <a:spcAft>
                <a:spcPts val="450"/>
              </a:spcAft>
              <a:buFont typeface="Wingdings" panose="05000000000000000000" pitchFamily="2" charset="2"/>
              <a:buChar char="Ø"/>
              <a:defRPr/>
            </a:pPr>
            <a:r>
              <a:rPr lang="tr-TR" b="1" dirty="0"/>
              <a:t>Basit Faiz İşlemleri</a:t>
            </a:r>
          </a:p>
          <a:p>
            <a:pPr marL="257175" indent="-257175" algn="just">
              <a:spcBef>
                <a:spcPts val="450"/>
              </a:spcBef>
              <a:spcAft>
                <a:spcPts val="450"/>
              </a:spcAft>
              <a:buFont typeface="Wingdings" panose="05000000000000000000" pitchFamily="2" charset="2"/>
              <a:buChar char="Ø"/>
              <a:defRPr/>
            </a:pPr>
            <a:r>
              <a:rPr lang="tr-TR" sz="1500" dirty="0"/>
              <a:t>Belirli miktardaki anapara esas alınarak, belli bir süre için, belli bir faiz oranı üzerinden saptanan faize basit faiz adı verilir.</a:t>
            </a:r>
          </a:p>
          <a:p>
            <a:pPr marL="257175" indent="-257175" algn="just">
              <a:spcBef>
                <a:spcPts val="450"/>
              </a:spcBef>
              <a:spcAft>
                <a:spcPts val="450"/>
              </a:spcAft>
              <a:buFont typeface="Wingdings" panose="05000000000000000000" pitchFamily="2" charset="2"/>
              <a:buChar char="Ø"/>
              <a:defRPr/>
            </a:pPr>
            <a:r>
              <a:rPr lang="tr-TR" sz="1500" dirty="0" smtClean="0"/>
              <a:t>Basit faiz</a:t>
            </a:r>
            <a:r>
              <a:rPr lang="tr-TR" sz="1500" dirty="0"/>
              <a:t>, ilgili dönem sonunda elde edilen faiz olup, sermayenin kullanma karşılığı olarak saptanan sürenin sonunda bir defa ödenen faizdir. </a:t>
            </a:r>
          </a:p>
          <a:p>
            <a:pPr marL="257175" indent="-257175" algn="just">
              <a:spcBef>
                <a:spcPts val="450"/>
              </a:spcBef>
              <a:spcAft>
                <a:spcPts val="450"/>
              </a:spcAft>
              <a:buFont typeface="Wingdings" panose="05000000000000000000" pitchFamily="2" charset="2"/>
              <a:buChar char="Ø"/>
              <a:defRPr/>
            </a:pPr>
            <a:r>
              <a:rPr lang="tr-TR" sz="1500" dirty="0"/>
              <a:t>Basit faiz hesabında, dönem sonunda elde edilen faizin anaparaya eklenmesi ve bir dönem daha yatırılması söz konusu değildir. </a:t>
            </a:r>
          </a:p>
        </p:txBody>
      </p:sp>
    </p:spTree>
    <p:extLst>
      <p:ext uri="{BB962C8B-B14F-4D97-AF65-F5344CB8AC3E}">
        <p14:creationId xmlns:p14="http://schemas.microsoft.com/office/powerpoint/2010/main" val="15401750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1301320" y="1300832"/>
            <a:ext cx="635639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ct val="20000"/>
              </a:spcBef>
              <a:buClr>
                <a:srgbClr val="AD0101"/>
              </a:buClr>
              <a:defRPr/>
            </a:pPr>
            <a:r>
              <a:rPr lang="tr-TR" b="1" dirty="0"/>
              <a:t>Hesaplama Yöntemi Bakımından Faiz Türleri</a:t>
            </a:r>
            <a:endParaRPr lang="en-US" b="1" dirty="0">
              <a:solidFill>
                <a:prstClr val="black"/>
              </a:solidFill>
              <a:latin typeface="Arial"/>
            </a:endParaRPr>
          </a:p>
        </p:txBody>
      </p:sp>
      <p:sp>
        <p:nvSpPr>
          <p:cNvPr id="4" name="Dikdörtgen 3"/>
          <p:cNvSpPr/>
          <p:nvPr/>
        </p:nvSpPr>
        <p:spPr>
          <a:xfrm>
            <a:off x="473293" y="1703100"/>
            <a:ext cx="8012450" cy="28571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57175" indent="-257175" algn="just">
              <a:spcBef>
                <a:spcPts val="450"/>
              </a:spcBef>
              <a:spcAft>
                <a:spcPts val="450"/>
              </a:spcAft>
              <a:buFont typeface="Wingdings" panose="05000000000000000000" pitchFamily="2" charset="2"/>
              <a:buChar char="Ø"/>
              <a:defRPr/>
            </a:pPr>
            <a:r>
              <a:rPr lang="tr-TR" b="1" dirty="0"/>
              <a:t>Basit Faiz İşlemleri</a:t>
            </a:r>
          </a:p>
          <a:p>
            <a:pPr marL="257175" indent="-257175" algn="just">
              <a:spcBef>
                <a:spcPts val="450"/>
              </a:spcBef>
              <a:spcAft>
                <a:spcPts val="450"/>
              </a:spcAft>
              <a:buFont typeface="Wingdings" panose="05000000000000000000" pitchFamily="2" charset="2"/>
              <a:buChar char="Ø"/>
              <a:defRPr/>
            </a:pPr>
            <a:r>
              <a:rPr lang="tr-TR" sz="1500" dirty="0"/>
              <a:t>Nominal faiz bir yıllık basit faiz oranına verilen isim olup, vade bir yıl ve yılda bir devre faiz hesabı yapılıyorsa, basit ve bileşik faizde faiz tutarı eşit olur. </a:t>
            </a:r>
          </a:p>
          <a:p>
            <a:pPr marL="257175" indent="-257175" algn="just">
              <a:spcBef>
                <a:spcPts val="450"/>
              </a:spcBef>
              <a:spcAft>
                <a:spcPts val="450"/>
              </a:spcAft>
              <a:buFont typeface="Wingdings" panose="05000000000000000000" pitchFamily="2" charset="2"/>
              <a:buChar char="Ø"/>
              <a:defRPr/>
            </a:pPr>
            <a:r>
              <a:rPr lang="tr-TR" sz="1500" dirty="0"/>
              <a:t>Basit faiz; daima aynı kalan veya sabit anapara üzerinden hesaplanan faiz tutarı olarak görülmektedir. </a:t>
            </a:r>
          </a:p>
          <a:p>
            <a:pPr marL="257175" indent="-257175" algn="just">
              <a:spcBef>
                <a:spcPts val="450"/>
              </a:spcBef>
              <a:spcAft>
                <a:spcPts val="450"/>
              </a:spcAft>
              <a:buFont typeface="Wingdings" panose="05000000000000000000" pitchFamily="2" charset="2"/>
              <a:buChar char="Ø"/>
              <a:defRPr/>
            </a:pPr>
            <a:r>
              <a:rPr lang="tr-TR" sz="1500" dirty="0"/>
              <a:t>Sabit ana para üzerinden hesaplanan faiz olan basit faiz yönteminde biriken faiz, anaparanın dönem faiz oranı ve dönem sayısının çarpımına eşit olur. </a:t>
            </a:r>
          </a:p>
          <a:p>
            <a:pPr marL="257175" indent="-257175" algn="just">
              <a:spcBef>
                <a:spcPts val="450"/>
              </a:spcBef>
              <a:spcAft>
                <a:spcPts val="450"/>
              </a:spcAft>
              <a:buFont typeface="Wingdings" panose="05000000000000000000" pitchFamily="2" charset="2"/>
              <a:buChar char="Ø"/>
              <a:defRPr/>
            </a:pPr>
            <a:r>
              <a:rPr lang="tr-TR" sz="1500" dirty="0"/>
              <a:t>Buna göre aşağıdaki ifade yazılabilir:</a:t>
            </a:r>
          </a:p>
          <a:p>
            <a:pPr marL="257175" indent="-257175" algn="just">
              <a:spcBef>
                <a:spcPts val="450"/>
              </a:spcBef>
              <a:spcAft>
                <a:spcPts val="450"/>
              </a:spcAft>
              <a:buFont typeface="Wingdings" panose="05000000000000000000" pitchFamily="2" charset="2"/>
              <a:buChar char="Ø"/>
              <a:defRPr/>
            </a:pPr>
            <a:r>
              <a:rPr lang="tr-TR" sz="1500" dirty="0"/>
              <a:t>Dönem Faiz Tutarı = (Anapara) x (Faiz Oranı) x (Dönem Sayısı)</a:t>
            </a:r>
            <a:endParaRPr lang="tr-TR" sz="1500" b="1" dirty="0">
              <a:solidFill>
                <a:prstClr val="black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6766078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1301320" y="1300832"/>
            <a:ext cx="635639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ct val="20000"/>
              </a:spcBef>
              <a:buClr>
                <a:srgbClr val="AD0101"/>
              </a:buClr>
              <a:defRPr/>
            </a:pPr>
            <a:r>
              <a:rPr lang="tr-TR" b="1" dirty="0">
                <a:solidFill>
                  <a:prstClr val="black"/>
                </a:solidFill>
              </a:rPr>
              <a:t>Kanuni (Yasal) Faiz</a:t>
            </a:r>
            <a:endParaRPr lang="en-US" b="1" dirty="0">
              <a:solidFill>
                <a:prstClr val="black"/>
              </a:solidFill>
              <a:latin typeface="Arial"/>
            </a:endParaRPr>
          </a:p>
        </p:txBody>
      </p:sp>
      <p:sp>
        <p:nvSpPr>
          <p:cNvPr id="4" name="Dikdörtgen 3"/>
          <p:cNvSpPr/>
          <p:nvPr/>
        </p:nvSpPr>
        <p:spPr>
          <a:xfrm>
            <a:off x="473293" y="1703100"/>
            <a:ext cx="8012450" cy="30777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57175" indent="-257175" algn="just">
              <a:spcBef>
                <a:spcPts val="450"/>
              </a:spcBef>
              <a:spcAft>
                <a:spcPts val="450"/>
              </a:spcAft>
              <a:buFont typeface="Wingdings" panose="05000000000000000000" pitchFamily="2" charset="2"/>
              <a:buChar char="Ø"/>
              <a:defRPr/>
            </a:pPr>
            <a:r>
              <a:rPr lang="tr-TR" dirty="0"/>
              <a:t>Basit faizde dört ana unsur bulunmaktadır. </a:t>
            </a:r>
          </a:p>
          <a:p>
            <a:pPr marL="257175" indent="-257175" algn="just">
              <a:spcBef>
                <a:spcPts val="450"/>
              </a:spcBef>
              <a:spcAft>
                <a:spcPts val="450"/>
              </a:spcAft>
              <a:buFont typeface="Wingdings" panose="05000000000000000000" pitchFamily="2" charset="2"/>
              <a:buChar char="Ø"/>
              <a:defRPr/>
            </a:pPr>
            <a:r>
              <a:rPr lang="tr-TR" dirty="0"/>
              <a:t>Bunlar; anapara (K), faiz oranı (f), süre veya vade (t) ve biriken faiz (F) tutarıdır. </a:t>
            </a:r>
          </a:p>
          <a:p>
            <a:pPr marL="257175" indent="-257175" algn="just">
              <a:spcBef>
                <a:spcPts val="450"/>
              </a:spcBef>
              <a:spcAft>
                <a:spcPts val="450"/>
              </a:spcAft>
              <a:buFont typeface="Wingdings" panose="05000000000000000000" pitchFamily="2" charset="2"/>
              <a:buChar char="Ø"/>
              <a:defRPr/>
            </a:pPr>
            <a:r>
              <a:rPr lang="tr-TR" dirty="0"/>
              <a:t>Basit faizde biriken faiz tutarı aşağıdaki formül ile hesaplanabilir: </a:t>
            </a:r>
          </a:p>
          <a:p>
            <a:pPr marL="257175" indent="-257175" algn="just">
              <a:spcBef>
                <a:spcPts val="450"/>
              </a:spcBef>
              <a:spcAft>
                <a:spcPts val="450"/>
              </a:spcAft>
              <a:buFont typeface="Wingdings" panose="05000000000000000000" pitchFamily="2" charset="2"/>
              <a:buChar char="Ø"/>
              <a:defRPr/>
            </a:pPr>
            <a:r>
              <a:rPr lang="tr-TR" dirty="0"/>
              <a:t>F = K.f.t Vade sonunda anapara ve biriken faiz tutarının (Y) ile ifade edilmesi halinde, aşağıdaki eşitlikler yazılabilir: </a:t>
            </a:r>
          </a:p>
          <a:p>
            <a:pPr marL="257175" indent="-257175" algn="just">
              <a:spcBef>
                <a:spcPts val="450"/>
              </a:spcBef>
              <a:spcAft>
                <a:spcPts val="450"/>
              </a:spcAft>
              <a:buFont typeface="Wingdings" panose="05000000000000000000" pitchFamily="2" charset="2"/>
              <a:buChar char="Ø"/>
              <a:defRPr/>
            </a:pPr>
            <a:r>
              <a:rPr lang="tr-TR" dirty="0"/>
              <a:t>Y = K + F Eşitlikte F yerine “K.f.t” yazılırsa;</a:t>
            </a:r>
          </a:p>
          <a:p>
            <a:pPr marL="257175" indent="-257175" algn="just">
              <a:spcBef>
                <a:spcPts val="450"/>
              </a:spcBef>
              <a:spcAft>
                <a:spcPts val="450"/>
              </a:spcAft>
              <a:buFont typeface="Wingdings" panose="05000000000000000000" pitchFamily="2" charset="2"/>
              <a:buChar char="Ø"/>
              <a:defRPr/>
            </a:pPr>
            <a:r>
              <a:rPr lang="tr-TR" dirty="0"/>
              <a:t>Y = K + K.f.t veya Y = K(1+f.t) eşitliği elde edilir. </a:t>
            </a:r>
          </a:p>
          <a:p>
            <a:pPr marL="257175" indent="-257175" algn="just">
              <a:spcBef>
                <a:spcPts val="450"/>
              </a:spcBef>
              <a:spcAft>
                <a:spcPts val="450"/>
              </a:spcAft>
              <a:buFont typeface="Wingdings" panose="05000000000000000000" pitchFamily="2" charset="2"/>
              <a:buChar char="Ø"/>
              <a:defRPr/>
            </a:pPr>
            <a:r>
              <a:rPr lang="tr-TR" dirty="0"/>
              <a:t>Ya da toplam borç ödemesi = [K.(1+(f.t)] eşitliği ile hesaplanır.</a:t>
            </a:r>
            <a:endParaRPr lang="tr-TR" sz="1650" dirty="0">
              <a:solidFill>
                <a:prstClr val="black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2326964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1301320" y="1300832"/>
            <a:ext cx="635639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ct val="20000"/>
              </a:spcBef>
              <a:buClr>
                <a:srgbClr val="AD0101"/>
              </a:buClr>
              <a:defRPr/>
            </a:pPr>
            <a:r>
              <a:rPr lang="tr-TR" b="1" dirty="0">
                <a:solidFill>
                  <a:prstClr val="black"/>
                </a:solidFill>
              </a:rPr>
              <a:t>Kanuni (Yasal) Faiz</a:t>
            </a:r>
            <a:endParaRPr lang="en-US" b="1" dirty="0">
              <a:solidFill>
                <a:prstClr val="black"/>
              </a:solidFill>
              <a:latin typeface="Arial"/>
            </a:endParaRPr>
          </a:p>
        </p:txBody>
      </p:sp>
      <p:sp>
        <p:nvSpPr>
          <p:cNvPr id="4" name="Dikdörtgen 3"/>
          <p:cNvSpPr/>
          <p:nvPr/>
        </p:nvSpPr>
        <p:spPr>
          <a:xfrm>
            <a:off x="473293" y="1703100"/>
            <a:ext cx="8012450" cy="30982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57175" indent="-257175" algn="just">
              <a:spcBef>
                <a:spcPts val="450"/>
              </a:spcBef>
              <a:spcAft>
                <a:spcPts val="450"/>
              </a:spcAft>
              <a:buFont typeface="Wingdings" panose="05000000000000000000" pitchFamily="2" charset="2"/>
              <a:buChar char="Ø"/>
              <a:defRPr/>
            </a:pPr>
            <a:r>
              <a:rPr lang="tr-TR" dirty="0"/>
              <a:t>Örnek olarak 10.000 TL’nin yıllık % 12 faizden bir yıllık basit faiz tutarının; 10.000*0,12*1= 1.200 TL olması gerekir. </a:t>
            </a:r>
          </a:p>
          <a:p>
            <a:pPr marL="257175" indent="-257175" algn="just">
              <a:spcBef>
                <a:spcPts val="450"/>
              </a:spcBef>
              <a:spcAft>
                <a:spcPts val="450"/>
              </a:spcAft>
              <a:buFont typeface="Wingdings" panose="05000000000000000000" pitchFamily="2" charset="2"/>
              <a:buChar char="Ø"/>
              <a:defRPr/>
            </a:pPr>
            <a:r>
              <a:rPr lang="tr-TR" dirty="0"/>
              <a:t>Dönem sonunda ulaşılacak toplam değer ise anapara ve dönem faizinin toplamı olarak saptanır. </a:t>
            </a:r>
          </a:p>
          <a:p>
            <a:pPr marL="257175" indent="-257175" algn="just">
              <a:spcBef>
                <a:spcPts val="450"/>
              </a:spcBef>
              <a:spcAft>
                <a:spcPts val="450"/>
              </a:spcAft>
              <a:buFont typeface="Wingdings" panose="05000000000000000000" pitchFamily="2" charset="2"/>
              <a:buChar char="Ø"/>
              <a:defRPr/>
            </a:pPr>
            <a:r>
              <a:rPr lang="tr-TR" dirty="0"/>
              <a:t>Bu çerçevede birinci yılın sonunda basit faiz oranı ortamında ulaşılan toplam değer ise; </a:t>
            </a:r>
          </a:p>
          <a:p>
            <a:pPr marL="257175" indent="-257175" algn="just">
              <a:spcBef>
                <a:spcPts val="450"/>
              </a:spcBef>
              <a:spcAft>
                <a:spcPts val="450"/>
              </a:spcAft>
              <a:buFont typeface="Wingdings" panose="05000000000000000000" pitchFamily="2" charset="2"/>
              <a:buChar char="Ø"/>
              <a:defRPr/>
            </a:pPr>
            <a:r>
              <a:rPr lang="tr-TR" dirty="0"/>
              <a:t>10.000 + 1.200 = 11.200 TL olur. </a:t>
            </a:r>
          </a:p>
          <a:p>
            <a:pPr marL="257175" indent="-257175" algn="just">
              <a:spcBef>
                <a:spcPts val="450"/>
              </a:spcBef>
              <a:spcAft>
                <a:spcPts val="450"/>
              </a:spcAft>
              <a:buFont typeface="Wingdings" panose="05000000000000000000" pitchFamily="2" charset="2"/>
              <a:buChar char="Ø"/>
              <a:defRPr/>
            </a:pPr>
            <a:r>
              <a:rPr lang="tr-TR" dirty="0"/>
              <a:t>Başka örnek ile konu ele alınırsa, bankada yıllık % 12 faiz üzerinden 10.000 TL mevduatı olan yatırımcı ilk yılın sonunda 1.200 TL faiz geliri elde edecektir. </a:t>
            </a:r>
            <a:endParaRPr lang="tr-TR" sz="1650" dirty="0">
              <a:solidFill>
                <a:prstClr val="black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2727565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1301320" y="1300832"/>
            <a:ext cx="635639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ct val="20000"/>
              </a:spcBef>
              <a:buClr>
                <a:srgbClr val="AD0101"/>
              </a:buClr>
              <a:defRPr/>
            </a:pPr>
            <a:r>
              <a:rPr lang="tr-TR" b="1" dirty="0">
                <a:solidFill>
                  <a:prstClr val="black"/>
                </a:solidFill>
              </a:rPr>
              <a:t>Kanuni (Yasal) Faiz</a:t>
            </a:r>
            <a:endParaRPr lang="en-US" b="1" dirty="0">
              <a:solidFill>
                <a:prstClr val="black"/>
              </a:solidFill>
              <a:latin typeface="Arial"/>
            </a:endParaRPr>
          </a:p>
        </p:txBody>
      </p:sp>
      <p:sp>
        <p:nvSpPr>
          <p:cNvPr id="4" name="Dikdörtgen 3"/>
          <p:cNvSpPr/>
          <p:nvPr/>
        </p:nvSpPr>
        <p:spPr>
          <a:xfrm>
            <a:off x="473293" y="1703101"/>
            <a:ext cx="801245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57175" indent="-257175">
              <a:buFont typeface="Wingdings" panose="05000000000000000000" pitchFamily="2" charset="2"/>
              <a:buChar char="Ø"/>
              <a:defRPr/>
            </a:pPr>
            <a:r>
              <a:rPr lang="tr-TR" dirty="0"/>
              <a:t>Biran için bankanın basit faiz uyguladığı ve 3 yıl vadeli hesabın olduğu düşünülürse, üçüncü yılın sonunda banka hesabında oluşan toplam bakiye </a:t>
            </a:r>
            <a:r>
              <a:rPr lang="tr-TR" dirty="0" smtClean="0"/>
              <a:t>10.000,00 </a:t>
            </a:r>
            <a:r>
              <a:rPr lang="tr-TR" dirty="0"/>
              <a:t>TL + (</a:t>
            </a:r>
            <a:r>
              <a:rPr lang="tr-TR" dirty="0" smtClean="0"/>
              <a:t>3*1.200,00) </a:t>
            </a:r>
            <a:r>
              <a:rPr lang="tr-TR" dirty="0"/>
              <a:t>= </a:t>
            </a:r>
            <a:r>
              <a:rPr lang="tr-TR" dirty="0" smtClean="0"/>
              <a:t>13.600,00 </a:t>
            </a:r>
            <a:r>
              <a:rPr lang="tr-TR" dirty="0"/>
              <a:t>TL olarak bulunur. </a:t>
            </a:r>
          </a:p>
          <a:p>
            <a:pPr marL="257175" indent="-257175">
              <a:buFont typeface="Wingdings" panose="05000000000000000000" pitchFamily="2" charset="2"/>
              <a:buChar char="Ø"/>
              <a:defRPr/>
            </a:pPr>
            <a:r>
              <a:rPr lang="tr-TR" dirty="0"/>
              <a:t>Aynı şartlarda vade 5 yıl olsa idi toplam bakiye; </a:t>
            </a:r>
          </a:p>
          <a:p>
            <a:pPr marL="257175" indent="-257175">
              <a:buFont typeface="Wingdings" panose="05000000000000000000" pitchFamily="2" charset="2"/>
              <a:buChar char="Ø"/>
              <a:defRPr/>
            </a:pPr>
            <a:r>
              <a:rPr lang="tr-TR" dirty="0" smtClean="0"/>
              <a:t>10.000,00 </a:t>
            </a:r>
            <a:r>
              <a:rPr lang="tr-TR" dirty="0"/>
              <a:t>TL + (</a:t>
            </a:r>
            <a:r>
              <a:rPr lang="tr-TR" dirty="0" smtClean="0"/>
              <a:t>5*1.200,00) </a:t>
            </a:r>
            <a:r>
              <a:rPr lang="tr-TR" dirty="0"/>
              <a:t>= </a:t>
            </a:r>
            <a:r>
              <a:rPr lang="tr-TR" dirty="0" smtClean="0"/>
              <a:t>16.000,00 </a:t>
            </a:r>
            <a:r>
              <a:rPr lang="tr-TR" dirty="0"/>
              <a:t>TL olacaktır. </a:t>
            </a:r>
          </a:p>
          <a:p>
            <a:pPr marL="257175" indent="-257175">
              <a:buFont typeface="Wingdings" panose="05000000000000000000" pitchFamily="2" charset="2"/>
              <a:buChar char="Ø"/>
              <a:defRPr/>
            </a:pPr>
            <a:r>
              <a:rPr lang="tr-TR" dirty="0"/>
              <a:t>Yıllık % 14 faiz oranı üzerinden 45 gün vadeli </a:t>
            </a:r>
            <a:r>
              <a:rPr lang="tr-TR" dirty="0" smtClean="0"/>
              <a:t>10.000,00 </a:t>
            </a:r>
            <a:r>
              <a:rPr lang="tr-TR" dirty="0"/>
              <a:t>TL tutarındaki bir hesabın vade sonundaki faizi ve vade sonundaki toplam tutarı; </a:t>
            </a:r>
          </a:p>
          <a:p>
            <a:pPr marL="257175" indent="-257175">
              <a:buFont typeface="Wingdings" panose="05000000000000000000" pitchFamily="2" charset="2"/>
              <a:buChar char="Ø"/>
              <a:defRPr/>
            </a:pPr>
            <a:r>
              <a:rPr lang="tr-TR" dirty="0"/>
              <a:t>Dönem Faiz Tutarı = (Anapara) x (Faiz Oranı) x (Dönem Sayısı) </a:t>
            </a:r>
          </a:p>
          <a:p>
            <a:pPr marL="257175" indent="-257175">
              <a:buFont typeface="Wingdings" panose="05000000000000000000" pitchFamily="2" charset="2"/>
              <a:buChar char="Ø"/>
              <a:defRPr/>
            </a:pPr>
            <a:r>
              <a:rPr lang="tr-TR" dirty="0"/>
              <a:t>Dönem Faiz Tutarı = (10.000 TL) x (0,14) x (45/365) = 172,60 TL Toplam Bakiye = 10.000 TL + 172,60 TL=10.00 TL x (1+(0,14 x (45/365))) = 1.172,60 TL olur</a:t>
            </a:r>
            <a:endParaRPr lang="tr-TR" sz="1650" dirty="0">
              <a:solidFill>
                <a:prstClr val="black"/>
              </a:solidFill>
              <a:latin typeface="Arial"/>
            </a:endParaRPr>
          </a:p>
        </p:txBody>
      </p:sp>
      <p:grpSp>
        <p:nvGrpSpPr>
          <p:cNvPr id="11" name="Grup 10">
            <a:extLst>
              <a:ext uri="{FF2B5EF4-FFF2-40B4-BE49-F238E27FC236}">
                <a16:creationId xmlns:a16="http://schemas.microsoft.com/office/drawing/2014/main" xmlns="" id="{6DA6F2C6-2127-4C97-AED4-E9D868E83A63}"/>
              </a:ext>
            </a:extLst>
          </p:cNvPr>
          <p:cNvGrpSpPr/>
          <p:nvPr/>
        </p:nvGrpSpPr>
        <p:grpSpPr>
          <a:xfrm>
            <a:off x="866572" y="5164420"/>
            <a:ext cx="3571354" cy="1181409"/>
            <a:chOff x="-353451" y="5737827"/>
            <a:chExt cx="4761805" cy="1575212"/>
          </a:xfrm>
        </p:grpSpPr>
        <p:pic>
          <p:nvPicPr>
            <p:cNvPr id="14" name="Picture 6" descr="RICS ile ilgili görsel sonucu">
              <a:extLst>
                <a:ext uri="{FF2B5EF4-FFF2-40B4-BE49-F238E27FC236}">
                  <a16:creationId xmlns:a16="http://schemas.microsoft.com/office/drawing/2014/main" xmlns="" id="{F032C79B-010A-49F4-BBC9-5882F224B23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353451" y="5737827"/>
              <a:ext cx="1969014" cy="157521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7" name="Picture 4" descr="http://taqeem.gov.sa/en/implinks/PublishingImages/logo_03.png">
              <a:hlinkClick r:id="rId3"/>
              <a:extLst>
                <a:ext uri="{FF2B5EF4-FFF2-40B4-BE49-F238E27FC236}">
                  <a16:creationId xmlns:a16="http://schemas.microsoft.com/office/drawing/2014/main" xmlns="" id="{E18B84FA-6939-41BC-B68F-9C9573CAFC1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1577874" y="6010321"/>
              <a:ext cx="1744269" cy="1030224"/>
            </a:xfrm>
            <a:prstGeom prst="rect">
              <a:avLst/>
            </a:prstGeom>
            <a:noFill/>
          </p:spPr>
        </p:pic>
        <p:pic>
          <p:nvPicPr>
            <p:cNvPr id="19" name="Picture 2" descr="FİABCİ LOGO ile ilgili görsel sonucu">
              <a:extLst>
                <a:ext uri="{FF2B5EF4-FFF2-40B4-BE49-F238E27FC236}">
                  <a16:creationId xmlns:a16="http://schemas.microsoft.com/office/drawing/2014/main" xmlns="" id="{3303FF9F-5FDA-472D-AB33-93ACF41F4647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0655"/>
            <a:stretch/>
          </p:blipFill>
          <p:spPr bwMode="auto">
            <a:xfrm>
              <a:off x="3226103" y="6207104"/>
              <a:ext cx="1182251" cy="65414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2" name="Altbilgi Yer Tutucusu 1">
            <a:extLst>
              <a:ext uri="{FF2B5EF4-FFF2-40B4-BE49-F238E27FC236}">
                <a16:creationId xmlns:a16="http://schemas.microsoft.com/office/drawing/2014/main" xmlns="" id="{271227BE-62CC-4456-8BC5-08619A0F1A20}"/>
              </a:ext>
            </a:extLst>
          </p:cNvPr>
          <p:cNvSpPr txBox="1">
            <a:spLocks/>
          </p:cNvSpPr>
          <p:nvPr/>
        </p:nvSpPr>
        <p:spPr>
          <a:xfrm>
            <a:off x="4747980" y="5618203"/>
            <a:ext cx="3994184" cy="273844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defPPr>
              <a:defRPr lang="tr-TR"/>
            </a:defPPr>
            <a:lvl1pPr marL="0" algn="ctr" defTabSz="914400" rtl="0" eaLnBrk="1" latinLnBrk="0" hangingPunct="1">
              <a:defRPr sz="900" kern="1200" cap="all" baseline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defTabSz="685800">
              <a:defRPr/>
            </a:pPr>
            <a:r>
              <a:rPr lang="tr-TR" sz="750" dirty="0" err="1">
                <a:ln>
                  <a:solidFill>
                    <a:srgbClr val="47176C"/>
                  </a:solidFill>
                </a:ln>
                <a:solidFill>
                  <a:srgbClr val="46166B"/>
                </a:solidFill>
                <a:latin typeface="Century Gothic" panose="020B0502020202020204" pitchFamily="34" charset="0"/>
              </a:rPr>
              <a:t>prof</a:t>
            </a:r>
            <a:r>
              <a:rPr lang="en-US" sz="750" dirty="0">
                <a:ln>
                  <a:solidFill>
                    <a:srgbClr val="47176C"/>
                  </a:solidFill>
                </a:ln>
                <a:solidFill>
                  <a:srgbClr val="46166B"/>
                </a:solidFill>
                <a:latin typeface="Century Gothic" panose="020B0502020202020204" pitchFamily="34" charset="0"/>
              </a:rPr>
              <a:t>. Dr. </a:t>
            </a:r>
            <a:r>
              <a:rPr lang="tr-TR" sz="750" dirty="0">
                <a:ln>
                  <a:solidFill>
                    <a:srgbClr val="47176C"/>
                  </a:solidFill>
                </a:ln>
                <a:solidFill>
                  <a:srgbClr val="46166B"/>
                </a:solidFill>
                <a:latin typeface="Century Gothic" panose="020B0502020202020204" pitchFamily="34" charset="0"/>
              </a:rPr>
              <a:t>Harun </a:t>
            </a:r>
            <a:r>
              <a:rPr lang="tr-TR" sz="750" dirty="0" err="1">
                <a:ln>
                  <a:solidFill>
                    <a:srgbClr val="47176C"/>
                  </a:solidFill>
                </a:ln>
                <a:solidFill>
                  <a:srgbClr val="46166B"/>
                </a:solidFill>
                <a:latin typeface="Century Gothic" panose="020B0502020202020204" pitchFamily="34" charset="0"/>
              </a:rPr>
              <a:t>tanrıvermiş</a:t>
            </a:r>
            <a:r>
              <a:rPr lang="tr-TR" sz="750" dirty="0">
                <a:ln>
                  <a:solidFill>
                    <a:srgbClr val="47176C"/>
                  </a:solidFill>
                </a:ln>
                <a:solidFill>
                  <a:srgbClr val="46166B"/>
                </a:solidFill>
                <a:latin typeface="Century Gothic" panose="020B0502020202020204" pitchFamily="34" charset="0"/>
              </a:rPr>
              <a:t> Tesis ve kaynak yönetimine giriş </a:t>
            </a:r>
            <a:endParaRPr lang="en-US" sz="750" dirty="0">
              <a:ln>
                <a:solidFill>
                  <a:srgbClr val="47176C"/>
                </a:solidFill>
              </a:ln>
              <a:solidFill>
                <a:srgbClr val="46166B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1117930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1301320" y="1300832"/>
            <a:ext cx="635639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ct val="20000"/>
              </a:spcBef>
              <a:buClr>
                <a:srgbClr val="AD0101"/>
              </a:buClr>
              <a:defRPr/>
            </a:pPr>
            <a:r>
              <a:rPr lang="tr-TR" b="1" dirty="0">
                <a:solidFill>
                  <a:prstClr val="black"/>
                </a:solidFill>
              </a:rPr>
              <a:t>Kanuni (Yasal) Faiz</a:t>
            </a:r>
            <a:endParaRPr lang="en-US" b="1" dirty="0">
              <a:solidFill>
                <a:prstClr val="black"/>
              </a:solidFill>
              <a:latin typeface="Arial"/>
            </a:endParaRPr>
          </a:p>
        </p:txBody>
      </p:sp>
      <p:sp>
        <p:nvSpPr>
          <p:cNvPr id="4" name="Dikdörtgen 3"/>
          <p:cNvSpPr/>
          <p:nvPr/>
        </p:nvSpPr>
        <p:spPr>
          <a:xfrm>
            <a:off x="473293" y="1703101"/>
            <a:ext cx="8012450" cy="30085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57175" indent="-257175" algn="just">
              <a:spcBef>
                <a:spcPts val="450"/>
              </a:spcBef>
              <a:spcAft>
                <a:spcPts val="450"/>
              </a:spcAft>
              <a:buFont typeface="Wingdings" panose="05000000000000000000" pitchFamily="2" charset="2"/>
              <a:buChar char="Ø"/>
              <a:defRPr/>
            </a:pPr>
            <a:r>
              <a:rPr lang="tr-TR" b="1" dirty="0"/>
              <a:t>Örnek: </a:t>
            </a:r>
            <a:r>
              <a:rPr lang="tr-TR" dirty="0"/>
              <a:t>Gayrimenkul satın almak için % 10 faizle 6 ay vadeli 100.000 TL borç alan kişinin dönem sonunda faizi ile birlikte ödenmesi gereken tutar ne olur?</a:t>
            </a:r>
          </a:p>
          <a:p>
            <a:pPr marL="257175" indent="-257175" algn="just">
              <a:spcBef>
                <a:spcPts val="450"/>
              </a:spcBef>
              <a:spcAft>
                <a:spcPts val="450"/>
              </a:spcAft>
              <a:buFont typeface="Wingdings" panose="05000000000000000000" pitchFamily="2" charset="2"/>
              <a:buChar char="Ø"/>
              <a:defRPr/>
            </a:pPr>
            <a:r>
              <a:rPr lang="tr-TR" dirty="0"/>
              <a:t>Toplam Borç Ödemesi = 100.000*(1+(0,10*180/360)) </a:t>
            </a:r>
          </a:p>
          <a:p>
            <a:pPr marL="257175" indent="-257175" algn="just">
              <a:spcBef>
                <a:spcPts val="450"/>
              </a:spcBef>
              <a:spcAft>
                <a:spcPts val="450"/>
              </a:spcAft>
              <a:buFont typeface="Wingdings" panose="05000000000000000000" pitchFamily="2" charset="2"/>
              <a:buChar char="Ø"/>
              <a:defRPr/>
            </a:pPr>
            <a:r>
              <a:rPr lang="tr-TR" dirty="0"/>
              <a:t>Toplam Borç Ödemesi = 105.000 TL Faiz Ödemesi = 105.000 - 100.000 = 5.000 TL</a:t>
            </a:r>
          </a:p>
          <a:p>
            <a:pPr marL="257175" indent="-257175" algn="just">
              <a:spcBef>
                <a:spcPts val="450"/>
              </a:spcBef>
              <a:spcAft>
                <a:spcPts val="450"/>
              </a:spcAft>
              <a:buFont typeface="Wingdings" panose="05000000000000000000" pitchFamily="2" charset="2"/>
              <a:buChar char="Ø"/>
              <a:defRPr/>
            </a:pPr>
            <a:endParaRPr lang="tr-TR" dirty="0">
              <a:solidFill>
                <a:prstClr val="black"/>
              </a:solidFill>
              <a:latin typeface="Arial"/>
            </a:endParaRPr>
          </a:p>
          <a:p>
            <a:pPr marL="257175" indent="-257175" algn="just">
              <a:spcBef>
                <a:spcPts val="450"/>
              </a:spcBef>
              <a:spcAft>
                <a:spcPts val="450"/>
              </a:spcAft>
              <a:buFont typeface="Wingdings" panose="05000000000000000000" pitchFamily="2" charset="2"/>
              <a:buChar char="Ø"/>
              <a:defRPr/>
            </a:pPr>
            <a:endParaRPr lang="tr-TR" dirty="0">
              <a:solidFill>
                <a:prstClr val="black"/>
              </a:solidFill>
              <a:latin typeface="Arial"/>
            </a:endParaRPr>
          </a:p>
          <a:p>
            <a:pPr algn="just">
              <a:spcBef>
                <a:spcPts val="450"/>
              </a:spcBef>
              <a:spcAft>
                <a:spcPts val="450"/>
              </a:spcAft>
              <a:defRPr/>
            </a:pPr>
            <a:endParaRPr lang="tr-TR" dirty="0">
              <a:solidFill>
                <a:prstClr val="black"/>
              </a:solidFill>
              <a:latin typeface="Arial"/>
            </a:endParaRPr>
          </a:p>
          <a:p>
            <a:pPr marL="257175" indent="-257175" algn="just">
              <a:spcBef>
                <a:spcPts val="450"/>
              </a:spcBef>
              <a:spcAft>
                <a:spcPts val="450"/>
              </a:spcAft>
              <a:buFont typeface="Wingdings" panose="05000000000000000000" pitchFamily="2" charset="2"/>
              <a:buChar char="Ø"/>
              <a:defRPr/>
            </a:pPr>
            <a:r>
              <a:rPr lang="tr-TR" sz="1350" dirty="0">
                <a:solidFill>
                  <a:prstClr val="black"/>
                </a:solidFill>
                <a:latin typeface="Arial"/>
              </a:rPr>
              <a:t>Kaynak: </a:t>
            </a:r>
            <a:r>
              <a:rPr lang="tr-TR" sz="1350" dirty="0" smtClean="0"/>
              <a:t>Tuncel, </a:t>
            </a:r>
            <a:r>
              <a:rPr lang="tr-TR" sz="1350" dirty="0"/>
              <a:t>Profesyonel Gayrimenkul Yatırımı. </a:t>
            </a:r>
            <a:r>
              <a:rPr lang="tr-TR" sz="1350" dirty="0" err="1"/>
              <a:t>Ceres</a:t>
            </a:r>
            <a:r>
              <a:rPr lang="tr-TR" sz="1350" dirty="0"/>
              <a:t> Yayınları, 2015, İstanbul, s.171-200</a:t>
            </a:r>
            <a:endParaRPr lang="tr-TR" sz="1350" dirty="0">
              <a:solidFill>
                <a:prstClr val="black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49210226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1301320" y="1300833"/>
            <a:ext cx="6356393" cy="323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ct val="20000"/>
              </a:spcBef>
              <a:buClr>
                <a:srgbClr val="AD0101"/>
              </a:buClr>
              <a:defRPr/>
            </a:pPr>
            <a:r>
              <a:rPr lang="tr-TR" sz="1500" b="1" dirty="0" smtClean="0">
                <a:solidFill>
                  <a:prstClr val="black"/>
                </a:solidFill>
              </a:rPr>
              <a:t>KAYNAKLAR	</a:t>
            </a:r>
            <a:endParaRPr lang="en-US" sz="1500" b="1" dirty="0">
              <a:solidFill>
                <a:prstClr val="black"/>
              </a:solidFill>
              <a:latin typeface="Arial"/>
            </a:endParaRPr>
          </a:p>
        </p:txBody>
      </p:sp>
      <p:sp>
        <p:nvSpPr>
          <p:cNvPr id="4" name="Dikdörtgen 3"/>
          <p:cNvSpPr/>
          <p:nvPr/>
        </p:nvSpPr>
        <p:spPr>
          <a:xfrm>
            <a:off x="759043" y="1885980"/>
            <a:ext cx="8012450" cy="25511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tr-TR" sz="1200" dirty="0">
                <a:latin typeface="Calibri (Gövde)"/>
                <a:cs typeface="Arial" panose="020B0604020202020204" pitchFamily="34" charset="0"/>
              </a:rPr>
              <a:t>Finance of </a:t>
            </a:r>
            <a:r>
              <a:rPr lang="tr-TR" sz="1200" dirty="0" err="1">
                <a:latin typeface="Calibri (Gövde)"/>
                <a:cs typeface="Arial" panose="020B0604020202020204" pitchFamily="34" charset="0"/>
              </a:rPr>
              <a:t>Mathematics</a:t>
            </a:r>
            <a:r>
              <a:rPr lang="tr-TR" sz="1200" dirty="0">
                <a:latin typeface="Calibri (Gövde)"/>
                <a:cs typeface="Arial" panose="020B0604020202020204" pitchFamily="34" charset="0"/>
              </a:rPr>
              <a:t> </a:t>
            </a:r>
            <a:r>
              <a:rPr lang="tr-TR" sz="1200" dirty="0" err="1">
                <a:latin typeface="Calibri (Gövde)"/>
                <a:cs typeface="Arial" panose="020B0604020202020204" pitchFamily="34" charset="0"/>
              </a:rPr>
              <a:t>Theory</a:t>
            </a:r>
            <a:r>
              <a:rPr lang="tr-TR" sz="1200" dirty="0">
                <a:latin typeface="Calibri (Gövde)"/>
                <a:cs typeface="Arial" panose="020B0604020202020204" pitchFamily="34" charset="0"/>
              </a:rPr>
              <a:t> </a:t>
            </a:r>
            <a:r>
              <a:rPr lang="tr-TR" sz="1200" dirty="0" err="1">
                <a:latin typeface="Calibri (Gövde)"/>
                <a:cs typeface="Arial" panose="020B0604020202020204" pitchFamily="34" charset="0"/>
              </a:rPr>
              <a:t>and</a:t>
            </a:r>
            <a:r>
              <a:rPr lang="tr-TR" sz="1200" dirty="0">
                <a:latin typeface="Calibri (Gövde)"/>
                <a:cs typeface="Arial" panose="020B0604020202020204" pitchFamily="34" charset="0"/>
              </a:rPr>
              <a:t> </a:t>
            </a:r>
            <a:r>
              <a:rPr lang="tr-TR" sz="1200" dirty="0" err="1">
                <a:latin typeface="Calibri (Gövde)"/>
                <a:cs typeface="Arial" panose="020B0604020202020204" pitchFamily="34" charset="0"/>
              </a:rPr>
              <a:t>Problems</a:t>
            </a:r>
            <a:r>
              <a:rPr lang="tr-TR" sz="1200" dirty="0">
                <a:latin typeface="Calibri (Gövde)"/>
                <a:cs typeface="Arial" panose="020B0604020202020204" pitchFamily="34" charset="0"/>
              </a:rPr>
              <a:t>, </a:t>
            </a:r>
            <a:r>
              <a:rPr lang="tr-TR" sz="1200" dirty="0" err="1">
                <a:latin typeface="Calibri (Gövde)"/>
                <a:cs typeface="Arial" panose="020B0604020202020204" pitchFamily="34" charset="0"/>
              </a:rPr>
              <a:t>Jr.F</a:t>
            </a:r>
            <a:r>
              <a:rPr lang="tr-TR" sz="1200" dirty="0">
                <a:latin typeface="Calibri (Gövde)"/>
                <a:cs typeface="Arial" panose="020B0604020202020204" pitchFamily="34" charset="0"/>
              </a:rPr>
              <a:t>. </a:t>
            </a:r>
            <a:r>
              <a:rPr lang="tr-TR" sz="1200" dirty="0" err="1">
                <a:latin typeface="Calibri (Gövde)"/>
                <a:cs typeface="Arial" panose="020B0604020202020204" pitchFamily="34" charset="0"/>
              </a:rPr>
              <a:t>Ayres</a:t>
            </a:r>
            <a:r>
              <a:rPr lang="tr-TR" sz="1200" dirty="0">
                <a:latin typeface="Calibri (Gövde)"/>
                <a:cs typeface="Arial" panose="020B0604020202020204" pitchFamily="34" charset="0"/>
              </a:rPr>
              <a:t>, </a:t>
            </a:r>
            <a:r>
              <a:rPr lang="tr-TR" sz="1200" dirty="0" err="1">
                <a:latin typeface="Calibri (Gövde)"/>
                <a:cs typeface="Arial" panose="020B0604020202020204" pitchFamily="34" charset="0"/>
              </a:rPr>
              <a:t>Mc</a:t>
            </a:r>
            <a:r>
              <a:rPr lang="tr-TR" sz="1200" dirty="0">
                <a:latin typeface="Calibri (Gövde)"/>
                <a:cs typeface="Arial" panose="020B0604020202020204" pitchFamily="34" charset="0"/>
              </a:rPr>
              <a:t> </a:t>
            </a:r>
            <a:r>
              <a:rPr lang="tr-TR" sz="1200" dirty="0" err="1">
                <a:latin typeface="Calibri (Gövde)"/>
                <a:cs typeface="Arial" panose="020B0604020202020204" pitchFamily="34" charset="0"/>
              </a:rPr>
              <a:t>Graw-Hill</a:t>
            </a:r>
            <a:r>
              <a:rPr lang="tr-TR" sz="1200" dirty="0">
                <a:latin typeface="Calibri (Gövde)"/>
                <a:cs typeface="Arial" panose="020B0604020202020204" pitchFamily="34" charset="0"/>
              </a:rPr>
              <a:t> </a:t>
            </a:r>
            <a:r>
              <a:rPr lang="tr-TR" sz="1200" dirty="0" err="1">
                <a:latin typeface="Calibri (Gövde)"/>
                <a:cs typeface="Arial" panose="020B0604020202020204" pitchFamily="34" charset="0"/>
              </a:rPr>
              <a:t>Inetrnational</a:t>
            </a:r>
            <a:r>
              <a:rPr lang="tr-TR" sz="1200" dirty="0">
                <a:latin typeface="Calibri (Gövde)"/>
                <a:cs typeface="Arial" panose="020B0604020202020204" pitchFamily="34" charset="0"/>
              </a:rPr>
              <a:t> </a:t>
            </a:r>
            <a:r>
              <a:rPr lang="tr-TR" sz="1200" dirty="0" err="1">
                <a:latin typeface="Calibri (Gövde)"/>
                <a:cs typeface="Arial" panose="020B0604020202020204" pitchFamily="34" charset="0"/>
              </a:rPr>
              <a:t>Book</a:t>
            </a:r>
            <a:r>
              <a:rPr lang="tr-TR" sz="1200" dirty="0">
                <a:latin typeface="Calibri (Gövde)"/>
                <a:cs typeface="Arial" panose="020B0604020202020204" pitchFamily="34" charset="0"/>
              </a:rPr>
              <a:t> </a:t>
            </a:r>
            <a:r>
              <a:rPr lang="tr-TR" sz="1200" dirty="0" err="1">
                <a:latin typeface="Calibri (Gövde)"/>
                <a:cs typeface="Arial" panose="020B0604020202020204" pitchFamily="34" charset="0"/>
              </a:rPr>
              <a:t>Company</a:t>
            </a:r>
            <a:r>
              <a:rPr lang="tr-TR" sz="1200" dirty="0">
                <a:latin typeface="Calibri (Gövde)"/>
                <a:cs typeface="Arial" panose="020B0604020202020204" pitchFamily="34" charset="0"/>
              </a:rPr>
              <a:t>, </a:t>
            </a:r>
            <a:r>
              <a:rPr lang="tr-TR" sz="1200" dirty="0" err="1">
                <a:latin typeface="Calibri (Gövde)"/>
                <a:cs typeface="Arial" panose="020B0604020202020204" pitchFamily="34" charset="0"/>
              </a:rPr>
              <a:t>Singapore</a:t>
            </a:r>
            <a:r>
              <a:rPr lang="tr-TR" sz="1200" dirty="0">
                <a:latin typeface="Calibri (Gövde)"/>
                <a:cs typeface="Arial" panose="020B0604020202020204" pitchFamily="34" charset="0"/>
              </a:rPr>
              <a:t>, 1983.</a:t>
            </a:r>
          </a:p>
          <a:p>
            <a:pPr algn="just">
              <a:lnSpc>
                <a:spcPct val="150000"/>
              </a:lnSpc>
            </a:pPr>
            <a:r>
              <a:rPr lang="tr-TR" sz="1200" dirty="0">
                <a:latin typeface="Calibri (Gövde)"/>
                <a:cs typeface="Arial" panose="020B0604020202020204" pitchFamily="34" charset="0"/>
              </a:rPr>
              <a:t>Finans Matematiği, </a:t>
            </a:r>
            <a:r>
              <a:rPr lang="tr-TR" sz="1200" dirty="0" err="1">
                <a:latin typeface="Calibri (Gövde)"/>
                <a:cs typeface="Arial" panose="020B0604020202020204" pitchFamily="34" charset="0"/>
              </a:rPr>
              <a:t>N.Aydın</a:t>
            </a:r>
            <a:r>
              <a:rPr lang="tr-TR" sz="1200" dirty="0">
                <a:latin typeface="Calibri (Gövde)"/>
                <a:cs typeface="Arial" panose="020B0604020202020204" pitchFamily="34" charset="0"/>
              </a:rPr>
              <a:t>, Birlik Ofset, Eskişehir, 1996.</a:t>
            </a:r>
          </a:p>
          <a:p>
            <a:pPr algn="just">
              <a:lnSpc>
                <a:spcPct val="150000"/>
              </a:lnSpc>
            </a:pPr>
            <a:r>
              <a:rPr lang="tr-TR" sz="1200" dirty="0">
                <a:latin typeface="Calibri (Gövde)"/>
                <a:cs typeface="Arial" panose="020B0604020202020204" pitchFamily="34" charset="0"/>
              </a:rPr>
              <a:t>Finans Matematiği, O. Yozgat, Marmara Üniversitesi Yayın No:436, İstanbul, 1986.</a:t>
            </a:r>
          </a:p>
          <a:p>
            <a:pPr algn="just">
              <a:lnSpc>
                <a:spcPct val="150000"/>
              </a:lnSpc>
            </a:pPr>
            <a:r>
              <a:rPr lang="tr-TR" sz="1200" dirty="0">
                <a:latin typeface="Calibri (Gövde)"/>
                <a:cs typeface="Arial" panose="020B0604020202020204" pitchFamily="34" charset="0"/>
              </a:rPr>
              <a:t>Finans Matematiği, Z. Başkaya ve </a:t>
            </a:r>
            <a:r>
              <a:rPr lang="tr-TR" sz="1200" dirty="0" err="1">
                <a:latin typeface="Calibri (Gövde)"/>
                <a:cs typeface="Arial" panose="020B0604020202020204" pitchFamily="34" charset="0"/>
              </a:rPr>
              <a:t>D.Alper</a:t>
            </a:r>
            <a:r>
              <a:rPr lang="tr-TR" sz="1200" dirty="0">
                <a:latin typeface="Calibri (Gövde)"/>
                <a:cs typeface="Arial" panose="020B0604020202020204" pitchFamily="34" charset="0"/>
              </a:rPr>
              <a:t>, 2. Baskı, Ekin Kitabevi, Bursa, 2003.</a:t>
            </a:r>
          </a:p>
          <a:p>
            <a:pPr algn="just">
              <a:lnSpc>
                <a:spcPct val="150000"/>
              </a:lnSpc>
            </a:pPr>
            <a:r>
              <a:rPr lang="tr-TR" sz="1200" dirty="0">
                <a:latin typeface="Calibri (Gövde)"/>
                <a:cs typeface="Arial" panose="020B0604020202020204" pitchFamily="34" charset="0"/>
              </a:rPr>
              <a:t>Mali Matematik, M. İshakoğlu, Atatürk Üniversitesi Yayın No:395, Erzurum, 1974.</a:t>
            </a:r>
          </a:p>
          <a:p>
            <a:pPr algn="just">
              <a:lnSpc>
                <a:spcPct val="150000"/>
              </a:lnSpc>
            </a:pPr>
            <a:r>
              <a:rPr lang="tr-TR" sz="1200" dirty="0">
                <a:latin typeface="Calibri (Gövde)"/>
                <a:cs typeface="Arial" panose="020B0604020202020204" pitchFamily="34" charset="0"/>
              </a:rPr>
              <a:t>Mali Matematik, M. Şenel, Bilim ve Teknik Kitabevi Yayınları, Eskişehir, 1983.</a:t>
            </a:r>
          </a:p>
          <a:p>
            <a:pPr algn="just">
              <a:lnSpc>
                <a:spcPct val="150000"/>
              </a:lnSpc>
            </a:pPr>
            <a:r>
              <a:rPr lang="tr-TR" sz="1200" dirty="0">
                <a:latin typeface="Calibri (Gövde)"/>
                <a:cs typeface="Arial" panose="020B0604020202020204" pitchFamily="34" charset="0"/>
              </a:rPr>
              <a:t>Yatırım Projelerinin Düzenlenmesi Değerlendirilmesi ve İzlenmesi, O. </a:t>
            </a:r>
            <a:r>
              <a:rPr lang="tr-TR" sz="1200" dirty="0" err="1">
                <a:latin typeface="Calibri (Gövde)"/>
                <a:cs typeface="Arial" panose="020B0604020202020204" pitchFamily="34" charset="0"/>
              </a:rPr>
              <a:t>Güvemli</a:t>
            </a:r>
            <a:r>
              <a:rPr lang="tr-TR" sz="1200" dirty="0">
                <a:latin typeface="Calibri (Gövde)"/>
                <a:cs typeface="Arial" panose="020B0604020202020204" pitchFamily="34" charset="0"/>
              </a:rPr>
              <a:t>, Atlas Yayın Dağıtım Yayın No:7, İstanbul, 2001</a:t>
            </a:r>
            <a:r>
              <a:rPr lang="tr-TR" sz="1200" dirty="0" smtClean="0">
                <a:latin typeface="Calibri (Gövde)"/>
                <a:cs typeface="Arial" panose="020B0604020202020204" pitchFamily="34" charset="0"/>
              </a:rPr>
              <a:t>.</a:t>
            </a:r>
            <a:endParaRPr lang="tr-TR" sz="1200" dirty="0">
              <a:latin typeface="Calibri (Gövde)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079640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konomi">
  <a:themeElements>
    <a:clrScheme name="Gazete kağıdı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Ofis Klasi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zete kağıdı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konomi" id="{14396F44-94C0-4BF2-8333-266569A57D02}" vid="{03703BF9-DFA0-42C9-89F9-C03DE1C4A071}"/>
    </a:ext>
  </a:extLst>
</a:theme>
</file>

<file path=ppt/theme/theme2.xml><?xml version="1.0" encoding="utf-8"?>
<a:theme xmlns:a="http://schemas.openxmlformats.org/drawingml/2006/main" name="1_Rics">
  <a:themeElements>
    <a:clrScheme name="NewsPrint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Ofis Klasi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NewsPrint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h.t.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h.t." id="{413A7544-DC64-4FD9-B67F-E82A6B382656}" vid="{2993C0EF-C761-423D-BA24-A50FC7959470}"/>
    </a:ext>
  </a:extLst>
</a:theme>
</file>

<file path=ppt/theme/theme4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ekonomi</Template>
  <TotalTime>12445</TotalTime>
  <Words>875</Words>
  <Application>Microsoft Office PowerPoint</Application>
  <PresentationFormat>Ekran Gösterisi (4:3)</PresentationFormat>
  <Paragraphs>59</Paragraphs>
  <Slides>9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8</vt:i4>
      </vt:variant>
      <vt:variant>
        <vt:lpstr>Tema</vt:lpstr>
      </vt:variant>
      <vt:variant>
        <vt:i4>3</vt:i4>
      </vt:variant>
      <vt:variant>
        <vt:lpstr>Slayt Başlıkları</vt:lpstr>
      </vt:variant>
      <vt:variant>
        <vt:i4>9</vt:i4>
      </vt:variant>
    </vt:vector>
  </HeadingPairs>
  <TitlesOfParts>
    <vt:vector size="20" baseType="lpstr">
      <vt:lpstr>ＭＳ Ｐゴシック</vt:lpstr>
      <vt:lpstr>Arial</vt:lpstr>
      <vt:lpstr>Calibri</vt:lpstr>
      <vt:lpstr>Calibri (Gövde)</vt:lpstr>
      <vt:lpstr>Century Gothic</vt:lpstr>
      <vt:lpstr>Times New Roman</vt:lpstr>
      <vt:lpstr>Trebuchet MS</vt:lpstr>
      <vt:lpstr>Wingdings</vt:lpstr>
      <vt:lpstr>ekonomi</vt:lpstr>
      <vt:lpstr>1_Rics</vt:lpstr>
      <vt:lpstr>h.t.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ANKARA ÜNİVERSİTESİ UYGULAMALI BİLİMLER FAKÜLTESİ GAYRİMENKUL GELİŞTİRME VE YÖNETİMİ BÖLÜMÜ</dc:title>
  <dc:creator>sibel</dc:creator>
  <cp:lastModifiedBy>Taşınmaz</cp:lastModifiedBy>
  <cp:revision>811</cp:revision>
  <cp:lastPrinted>2016-10-24T07:53:35Z</cp:lastPrinted>
  <dcterms:created xsi:type="dcterms:W3CDTF">2016-09-18T09:35:24Z</dcterms:created>
  <dcterms:modified xsi:type="dcterms:W3CDTF">2020-02-24T11:53:48Z</dcterms:modified>
</cp:coreProperties>
</file>