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jDhuCw6tfMAhVGUhQKHWakBSEQjRwIBw&amp;url=http://taqeem.gov.sa/en/implinks/Pages/external.aspx&amp;psig=AFQjCNElnCSRLxwo7ND3M_EEZDpAN9Mgyw&amp;ust=146325569424503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473292" y="2492991"/>
            <a:ext cx="813760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GGY212</a:t>
            </a:r>
          </a:p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FİNANS MATEMATİĞİ</a:t>
            </a:r>
            <a:endParaRPr lang="en-US"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Harun 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 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9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>
                <a:solidFill>
                  <a:prstClr val="black"/>
                </a:solidFill>
              </a:rPr>
              <a:t>Kanuni (Yasal) Faiz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358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650" dirty="0"/>
              <a:t>Kamu kuruluşlarında yapılan işlemlerde ve özellikle amme alacaklarının güncellenmesinde kullanılan faiz oranı yasal faiz olarak tanımlanır.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650" dirty="0"/>
              <a:t>3095 sayılı Kanuni Faiz ve Temerrüt Faizine İlişkin Kanuna göre Borçlar Kanunu ve Türk Ticaret Kanunu’na göre faiz ödenmesi gereken hallerde, miktarı sözleşme ile tespit edilmemişse bu ödeme yıllık % 12 üzerinden işlem yapılacak ve Bakanlar Kurulu, bu oranı aylık olarak belirlemeye, yüzde onuna kadar indirmeye veya bir katına kadar artırmaya yetkili kılınmıştır.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650" dirty="0"/>
              <a:t>Kanuni faiz işlemleri basit faize göre hesaplanacak, mürekkep faizi veya bileşik faiz tahakkuku yapılamayacaktır.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650" dirty="0"/>
              <a:t>1 Ocak 2006 yılından itibaren yasal faiz% 9 ve ticari işlerde (14⁄12⁄2014 tarihli Türkiye Cumhuriyet Merkez Bankası Tebliği ile) % 10,50 olarak tespit edilmiş ve uygulanmaktadır.</a:t>
            </a:r>
            <a:endParaRPr lang="tr-TR" sz="1650" spc="-38" dirty="0">
              <a:solidFill>
                <a:prstClr val="black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defTabSz="685800">
              <a:defRPr/>
            </a:pPr>
            <a:endParaRPr lang="tr-TR" sz="165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31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Hesaplama Yöntemi Bakımından Faiz Türleri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b="1" dirty="0"/>
              <a:t>Basit Faiz İşlemleri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Belirli miktardaki anapara esas alınarak, belli bir süre için, belli bir faiz oranı üzerinden saptanan faize basit faiz adı verilir.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/>
              <a:t>Basit faiz</a:t>
            </a:r>
            <a:r>
              <a:rPr lang="tr-TR" sz="1500" dirty="0"/>
              <a:t>, ilgili dönem sonunda elde edilen faiz olup, sermayenin kullanma karşılığı olarak saptanan sürenin sonunda bir defa ödenen faizdir.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Basit faiz hesabında, dönem sonunda elde edilen faizin anaparaya eklenmesi ve bir dönem daha yatırılması söz konusu değildir. </a:t>
            </a:r>
          </a:p>
        </p:txBody>
      </p:sp>
    </p:spTree>
    <p:extLst>
      <p:ext uri="{BB962C8B-B14F-4D97-AF65-F5344CB8AC3E}">
        <p14:creationId xmlns:p14="http://schemas.microsoft.com/office/powerpoint/2010/main" val="154017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Hesaplama Yöntemi Bakımından Faiz Türleri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b="1" dirty="0"/>
              <a:t>Basit Faiz İşlemleri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Nominal faiz bir yıllık basit faiz oranına verilen isim olup, vade bir yıl ve yılda bir devre faiz hesabı yapılıyorsa, basit ve bileşik faizde faiz tutarı eşit olur.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Basit faiz; daima aynı kalan veya sabit anapara üzerinden hesaplanan faiz tutarı olarak görülmektedir.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Sabit ana para üzerinden hesaplanan faiz olan basit faiz yönteminde biriken faiz, anaparanın dönem faiz oranı ve dönem sayısının çarpımına eşit olur.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Buna göre aşağıdaki ifade yazılabilir: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Dönem Faiz Tutarı = (Anapara) x (Faiz Oranı) x (Dönem Sayısı)</a:t>
            </a:r>
            <a:endParaRPr lang="tr-TR" sz="15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60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>
                <a:solidFill>
                  <a:prstClr val="black"/>
                </a:solidFill>
              </a:rPr>
              <a:t>Kanuni (Yasal) Faiz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Basit faizde dört ana unsur bulunmaktadır.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Bunlar; anapara (K), faiz oranı (f), süre veya vade (t) ve biriken faiz (F) tutarıdır.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Basit faizde biriken faiz tutarı aşağıdaki formül ile hesaplanabilir: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F = K.f.t Vade sonunda anapara ve biriken faiz tutarının (Y) ile ifade edilmesi halinde, aşağıdaki eşitlikler yazılabilir: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Y = K + F Eşitlikte F yerine “K.f.t” yazılırsa;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Y = K + K.f.t veya Y = K(1+f.t) eşitliği elde edilir.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Ya da toplam borç ödemesi = [K.(1+(f.t)] eşitliği ile hesaplanır.</a:t>
            </a:r>
            <a:endParaRPr lang="tr-TR" sz="165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69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>
                <a:solidFill>
                  <a:prstClr val="black"/>
                </a:solidFill>
              </a:rPr>
              <a:t>Kanuni (Yasal) Faiz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Örnek olarak 10.000 TL’nin yıllık % 12 faizden bir yıllık basit faiz tutarının; 10.000*0,12*1= 1.200 TL olması gerekir.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Dönem sonunda ulaşılacak toplam değer ise anapara ve dönem faizinin toplamı olarak saptanır.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Bu çerçevede birinci yılın sonunda basit faiz oranı ortamında ulaşılan toplam değer ise;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10.000 + 1.200 = 11.200 TL olur.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Başka örnek ile konu ele alınırsa, bankada yıllık % 12 faiz üzerinden 10.000 TL mevduatı olan yatırımcı ilk yılın sonunda 1.200 TL faiz geliri elde edecektir. </a:t>
            </a:r>
            <a:endParaRPr lang="tr-TR" sz="165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75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>
                <a:solidFill>
                  <a:prstClr val="black"/>
                </a:solidFill>
              </a:rPr>
              <a:t>Kanuni (Yasal) Faiz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1"/>
            <a:ext cx="8012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tr-TR" dirty="0"/>
              <a:t>Biran için bankanın basit faiz uyguladığı ve 3 yıl vadeli hesabın olduğu düşünülürse, üçüncü yılın sonunda banka hesabında oluşan toplam bakiye </a:t>
            </a:r>
            <a:r>
              <a:rPr lang="tr-TR" dirty="0" smtClean="0"/>
              <a:t>10.000,00 </a:t>
            </a:r>
            <a:r>
              <a:rPr lang="tr-TR" dirty="0"/>
              <a:t>TL + (</a:t>
            </a:r>
            <a:r>
              <a:rPr lang="tr-TR" dirty="0" smtClean="0"/>
              <a:t>3*1.200,00) </a:t>
            </a:r>
            <a:r>
              <a:rPr lang="tr-TR" dirty="0"/>
              <a:t>= </a:t>
            </a:r>
            <a:r>
              <a:rPr lang="tr-TR" dirty="0" smtClean="0"/>
              <a:t>13.600,00 </a:t>
            </a:r>
            <a:r>
              <a:rPr lang="tr-TR" dirty="0"/>
              <a:t>TL olarak bulunur.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tr-TR" dirty="0"/>
              <a:t>Aynı şartlarda vade 5 yıl olsa idi toplam bakiye;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tr-TR" dirty="0" smtClean="0"/>
              <a:t>10.000,00 </a:t>
            </a:r>
            <a:r>
              <a:rPr lang="tr-TR" dirty="0"/>
              <a:t>TL + (</a:t>
            </a:r>
            <a:r>
              <a:rPr lang="tr-TR" dirty="0" smtClean="0"/>
              <a:t>5*1.200,00) </a:t>
            </a:r>
            <a:r>
              <a:rPr lang="tr-TR" dirty="0"/>
              <a:t>= </a:t>
            </a:r>
            <a:r>
              <a:rPr lang="tr-TR" dirty="0" smtClean="0"/>
              <a:t>16.000,00 </a:t>
            </a:r>
            <a:r>
              <a:rPr lang="tr-TR" dirty="0"/>
              <a:t>TL olacaktır.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tr-TR" dirty="0"/>
              <a:t>Yıllık % 14 faiz oranı üzerinden 45 gün vadeli </a:t>
            </a:r>
            <a:r>
              <a:rPr lang="tr-TR" dirty="0" smtClean="0"/>
              <a:t>10.000,00 </a:t>
            </a:r>
            <a:r>
              <a:rPr lang="tr-TR" dirty="0"/>
              <a:t>TL tutarındaki bir hesabın vade sonundaki faizi ve vade sonundaki toplam tutarı;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tr-TR" dirty="0"/>
              <a:t>Dönem Faiz Tutarı = (Anapara) x (Faiz Oranı) x (Dönem Sayısı) </a:t>
            </a:r>
          </a:p>
          <a:p>
            <a:pPr marL="257175" indent="-257175">
              <a:buFont typeface="Wingdings" panose="05000000000000000000" pitchFamily="2" charset="2"/>
              <a:buChar char="Ø"/>
              <a:defRPr/>
            </a:pPr>
            <a:r>
              <a:rPr lang="tr-TR" dirty="0"/>
              <a:t>Dönem Faiz Tutarı = (10.000 TL) x (0,14) x (45/365) = 172,60 TL Toplam Bakiye = 10.000 TL + 172,60 TL=10.00 TL x (1+(0,14 x (45/365))) = 1.172,60 TL olur</a:t>
            </a:r>
            <a:endParaRPr lang="tr-TR" sz="165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xmlns="" id="{6DA6F2C6-2127-4C97-AED4-E9D868E83A63}"/>
              </a:ext>
            </a:extLst>
          </p:cNvPr>
          <p:cNvGrpSpPr/>
          <p:nvPr/>
        </p:nvGrpSpPr>
        <p:grpSpPr>
          <a:xfrm>
            <a:off x="866572" y="5164420"/>
            <a:ext cx="3571354" cy="1181409"/>
            <a:chOff x="-353451" y="5737827"/>
            <a:chExt cx="4761805" cy="1575212"/>
          </a:xfrm>
        </p:grpSpPr>
        <p:pic>
          <p:nvPicPr>
            <p:cNvPr id="14" name="Picture 6" descr="RICS ile ilgili görsel sonucu">
              <a:extLst>
                <a:ext uri="{FF2B5EF4-FFF2-40B4-BE49-F238E27FC236}">
                  <a16:creationId xmlns:a16="http://schemas.microsoft.com/office/drawing/2014/main" xmlns="" id="{F032C79B-010A-49F4-BBC9-5882F224B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3451" y="5737827"/>
              <a:ext cx="1969014" cy="15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taqeem.gov.sa/en/implinks/PublishingImages/logo_03.png">
              <a:hlinkClick r:id="rId3"/>
              <a:extLst>
                <a:ext uri="{FF2B5EF4-FFF2-40B4-BE49-F238E27FC236}">
                  <a16:creationId xmlns:a16="http://schemas.microsoft.com/office/drawing/2014/main" xmlns="" id="{E18B84FA-6939-41BC-B68F-9C9573CAF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7874" y="6010321"/>
              <a:ext cx="1744269" cy="1030224"/>
            </a:xfrm>
            <a:prstGeom prst="rect">
              <a:avLst/>
            </a:prstGeom>
            <a:noFill/>
          </p:spPr>
        </p:pic>
        <p:pic>
          <p:nvPicPr>
            <p:cNvPr id="19" name="Picture 2" descr="FİABCİ LOGO ile ilgili görsel sonucu">
              <a:extLst>
                <a:ext uri="{FF2B5EF4-FFF2-40B4-BE49-F238E27FC236}">
                  <a16:creationId xmlns:a16="http://schemas.microsoft.com/office/drawing/2014/main" xmlns="" id="{3303FF9F-5FDA-472D-AB33-93ACF41F46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55"/>
            <a:stretch/>
          </p:blipFill>
          <p:spPr bwMode="auto">
            <a:xfrm>
              <a:off x="3226103" y="6207104"/>
              <a:ext cx="1182251" cy="654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Altbilgi Yer Tutucusu 1">
            <a:extLst>
              <a:ext uri="{FF2B5EF4-FFF2-40B4-BE49-F238E27FC236}">
                <a16:creationId xmlns:a16="http://schemas.microsoft.com/office/drawing/2014/main" xmlns="" id="{271227BE-62CC-4456-8BC5-08619A0F1A20}"/>
              </a:ext>
            </a:extLst>
          </p:cNvPr>
          <p:cNvSpPr txBox="1">
            <a:spLocks/>
          </p:cNvSpPr>
          <p:nvPr/>
        </p:nvSpPr>
        <p:spPr>
          <a:xfrm>
            <a:off x="4747980" y="5618203"/>
            <a:ext cx="399418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tr-TR" sz="750" dirty="0" err="1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prof</a:t>
            </a:r>
            <a:r>
              <a:rPr lang="en-US" sz="750" dirty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. Dr. </a:t>
            </a:r>
            <a:r>
              <a:rPr lang="tr-TR" sz="750" dirty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Harun </a:t>
            </a:r>
            <a:r>
              <a:rPr lang="tr-TR" sz="750" dirty="0" err="1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tanrıvermiş</a:t>
            </a:r>
            <a:r>
              <a:rPr lang="tr-TR" sz="750" dirty="0">
                <a:ln>
                  <a:solidFill>
                    <a:srgbClr val="47176C"/>
                  </a:solidFill>
                </a:ln>
                <a:solidFill>
                  <a:srgbClr val="46166B"/>
                </a:solidFill>
                <a:latin typeface="Century Gothic" panose="020B0502020202020204" pitchFamily="34" charset="0"/>
              </a:rPr>
              <a:t> Tesis ve kaynak yönetimine giriş </a:t>
            </a:r>
            <a:endParaRPr lang="en-US" sz="75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7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>
                <a:solidFill>
                  <a:prstClr val="black"/>
                </a:solidFill>
              </a:rPr>
              <a:t>Kanuni (Yasal) Faiz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1"/>
            <a:ext cx="8012450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b="1" dirty="0"/>
              <a:t>Örnek: </a:t>
            </a:r>
            <a:r>
              <a:rPr lang="tr-TR" dirty="0"/>
              <a:t>Gayrimenkul satın almak için % 10 faizle 6 ay vadeli 100.000 TL borç alan kişinin dönem sonunda faizi ile birlikte ödenmesi gereken tutar ne olur?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Toplam Borç Ödemesi = 100.000*(1+(0,10*180/360))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Toplam Borç Ödemesi = 105.000 TL Faiz Ödemesi = 105.000 - 100.000 = 5.000 TL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tr-TR" dirty="0">
              <a:solidFill>
                <a:prstClr val="black"/>
              </a:solidFill>
              <a:latin typeface="Arial"/>
            </a:endParaRP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tr-TR" dirty="0">
              <a:solidFill>
                <a:prstClr val="black"/>
              </a:solidFill>
              <a:latin typeface="Arial"/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endParaRPr lang="tr-TR" dirty="0">
              <a:solidFill>
                <a:prstClr val="black"/>
              </a:solidFill>
              <a:latin typeface="Arial"/>
            </a:endParaRP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350" dirty="0">
                <a:solidFill>
                  <a:prstClr val="black"/>
                </a:solidFill>
                <a:latin typeface="Arial"/>
              </a:rPr>
              <a:t>Kaynak: </a:t>
            </a:r>
            <a:r>
              <a:rPr lang="tr-TR" sz="1350" dirty="0" smtClean="0"/>
              <a:t>Tuncel, </a:t>
            </a:r>
            <a:r>
              <a:rPr lang="tr-TR" sz="1350" dirty="0"/>
              <a:t>Profesyonel Gayrimenkul Yatırımı. </a:t>
            </a:r>
            <a:r>
              <a:rPr lang="tr-TR" sz="1350" dirty="0" err="1"/>
              <a:t>Ceres</a:t>
            </a:r>
            <a:r>
              <a:rPr lang="tr-TR" sz="1350" dirty="0"/>
              <a:t> Yayınları, 2015, İstanbul, s.171-200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10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1500" b="1" dirty="0" smtClean="0">
                <a:solidFill>
                  <a:prstClr val="black"/>
                </a:solidFill>
              </a:rPr>
              <a:t>KAYNAKLAR	</a:t>
            </a:r>
            <a:endParaRPr lang="en-US" sz="15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9043" y="1885980"/>
            <a:ext cx="8012450" cy="25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Finance of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Mathematics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Theory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and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Problems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Jr.F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Ayres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Mc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Graw-Hill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Inetrnational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Book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Company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Singapore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N.Aydın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Birlik Ofset, Eskişehir, 1996.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O. Yozgat, Marmara Üniversitesi Yayın No:436, İstanbul, 1986.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Z. Başkaya ve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D.Alper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2. Baskı, Ekin Kitabevi, Bursa, 2003.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İshakoğlu, Atatürk Üniversitesi Yayın No:395, Erzurum, 1974.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Şenel, Bilim ve Teknik Kitabevi Yayınları, Eskişehir,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Yatırım Projelerinin Düzenlenmesi Değerlendirilmesi ve İzlenmesi, O.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Güvemli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Atlas Yayın Dağıtım Yayın No:7, İstanbul, 2001</a:t>
            </a:r>
            <a:r>
              <a:rPr lang="tr-TR" sz="1200" dirty="0" smtClean="0">
                <a:latin typeface="Calibri (Gövde)"/>
                <a:cs typeface="Arial" panose="020B0604020202020204" pitchFamily="34" charset="0"/>
              </a:rPr>
              <a:t>.</a:t>
            </a:r>
            <a:endParaRPr lang="tr-TR" sz="1200" dirty="0">
              <a:latin typeface="Calibri (Gövde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96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12445</TotalTime>
  <Words>875</Words>
  <Application>Microsoft Office PowerPoint</Application>
  <PresentationFormat>Ekran Gösterisi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Calibri</vt:lpstr>
      <vt:lpstr>Calibri (Gövde)</vt:lpstr>
      <vt:lpstr>Century Gothic</vt:lpstr>
      <vt:lpstr>Times New Roman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Taşınmaz</cp:lastModifiedBy>
  <cp:revision>811</cp:revision>
  <cp:lastPrinted>2016-10-24T07:53:35Z</cp:lastPrinted>
  <dcterms:created xsi:type="dcterms:W3CDTF">2016-09-18T09:35:24Z</dcterms:created>
  <dcterms:modified xsi:type="dcterms:W3CDTF">2020-02-24T11:53:48Z</dcterms:modified>
</cp:coreProperties>
</file>