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64" r:id="rId2"/>
    <p:sldId id="258" r:id="rId3"/>
    <p:sldId id="267" r:id="rId4"/>
    <p:sldId id="265" r:id="rId5"/>
    <p:sldId id="266" r:id="rId6"/>
    <p:sldId id="268" r:id="rId7"/>
    <p:sldId id="269" r:id="rId8"/>
    <p:sldId id="270" r:id="rId9"/>
    <p:sldId id="271" r:id="rId10"/>
    <p:sldId id="272" r:id="rId11"/>
    <p:sldId id="273" r:id="rId12"/>
    <p:sldId id="275" r:id="rId13"/>
    <p:sldId id="274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074FCF2B-6B00-4841-BB8A-D55890BE1A22}">
          <p14:sldIdLst>
            <p14:sldId id="264"/>
            <p14:sldId id="258"/>
            <p14:sldId id="267"/>
            <p14:sldId id="265"/>
            <p14:sldId id="266"/>
            <p14:sldId id="268"/>
            <p14:sldId id="269"/>
            <p14:sldId id="270"/>
            <p14:sldId id="271"/>
            <p14:sldId id="272"/>
            <p14:sldId id="273"/>
            <p14:sldId id="275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CE9C12-E0E5-42AE-A4C6-560D77C049C9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84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KLASİK SOSYOLOJİ KURAMLARI</a:t>
            </a:r>
            <a:br>
              <a:rPr lang="tr-TR" dirty="0">
                <a:latin typeface="Book Antiqua" pitchFamily="18" charset="0"/>
              </a:rPr>
            </a:br>
            <a:r>
              <a:rPr lang="tr-TR" sz="4000" i="1" dirty="0" err="1">
                <a:latin typeface="Book Antiqua" pitchFamily="18" charset="0"/>
              </a:rPr>
              <a:t>August</a:t>
            </a:r>
            <a:r>
              <a:rPr lang="tr-TR" sz="4000" i="1" dirty="0">
                <a:latin typeface="Book Antiqua" pitchFamily="18" charset="0"/>
              </a:rPr>
              <a:t> </a:t>
            </a:r>
            <a:r>
              <a:rPr lang="tr-TR" sz="4000" i="1" dirty="0" err="1">
                <a:latin typeface="Book Antiqua" pitchFamily="18" charset="0"/>
              </a:rPr>
              <a:t>Comte</a:t>
            </a:r>
            <a:r>
              <a:rPr lang="tr-TR" sz="4000" i="1" dirty="0">
                <a:latin typeface="Book Antiqua" pitchFamily="18" charset="0"/>
              </a:rPr>
              <a:t> (1798-1857)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>
                <a:latin typeface="Book Antiqua" pitchFamily="18" charset="0"/>
              </a:rPr>
              <a:t>erol</a:t>
            </a:r>
            <a:r>
              <a:rPr lang="tr-TR" b="1" dirty="0">
                <a:latin typeface="Book Antiqua" pitchFamily="18" charset="0"/>
              </a:rPr>
              <a:t>.demir@</a:t>
            </a:r>
            <a:r>
              <a:rPr lang="tr-TR" b="1" dirty="0" err="1">
                <a:latin typeface="Book Antiqua" pitchFamily="18" charset="0"/>
              </a:rPr>
              <a:t>humanity</a:t>
            </a:r>
            <a:r>
              <a:rPr lang="tr-TR" b="1" dirty="0">
                <a:latin typeface="Book Antiqua" pitchFamily="18" charset="0"/>
              </a:rPr>
              <a:t>.</a:t>
            </a:r>
            <a:r>
              <a:rPr lang="tr-TR" b="1" dirty="0" err="1">
                <a:latin typeface="Book Antiqua" pitchFamily="18" charset="0"/>
              </a:rPr>
              <a:t>ankara</a:t>
            </a:r>
            <a:r>
              <a:rPr lang="tr-TR" b="1" dirty="0">
                <a:latin typeface="Book Antiqua" pitchFamily="18" charset="0"/>
              </a:rPr>
              <a:t>.edu.tr</a:t>
            </a: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59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Eleştiriler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9311" y="1786597"/>
            <a:ext cx="9707878" cy="3995226"/>
          </a:xfrm>
        </p:spPr>
        <p:txBody>
          <a:bodyPr>
            <a:normAutofit lnSpcReduction="10000"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Hayatındaki sıkıntı ve güçlükler yaklaşımına da yansımıştır. Özellikle kadınlar konusunda cinsiyetçi bir bakış sergilemiştir.</a:t>
            </a:r>
          </a:p>
          <a:p>
            <a:r>
              <a:rPr lang="tr-TR" dirty="0">
                <a:latin typeface="Book Antiqua" panose="02040602050305030304" pitchFamily="18" charset="0"/>
              </a:rPr>
              <a:t>Ampirik araştırma iddialarına karşın kendisinin bu konuda çaba göstermemesi yaklaşımındaki argümanları spekülatif bir duruma sürüklemiştir.</a:t>
            </a:r>
          </a:p>
          <a:p>
            <a:r>
              <a:rPr lang="tr-TR" dirty="0">
                <a:latin typeface="Book Antiqua" panose="02040602050305030304" pitchFamily="18" charset="0"/>
              </a:rPr>
              <a:t>Kendi dönemindeki entelektüel gelişmelerle ilgilenmemesi, entelektüel çevrelere ve üniversitelere karşıt bir tutuma yöneltmiştir. </a:t>
            </a:r>
          </a:p>
        </p:txBody>
      </p:sp>
    </p:spTree>
    <p:extLst>
      <p:ext uri="{BB962C8B-B14F-4D97-AF65-F5344CB8AC3E}">
        <p14:creationId xmlns:p14="http://schemas.microsoft.com/office/powerpoint/2010/main" val="1106115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59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Eleştiriler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9311" y="1786597"/>
            <a:ext cx="9707878" cy="3995226"/>
          </a:xfrm>
        </p:spPr>
        <p:txBody>
          <a:bodyPr>
            <a:normAutofit fontScale="92500"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Comte’un</a:t>
            </a:r>
            <a:r>
              <a:rPr lang="tr-TR" dirty="0">
                <a:latin typeface="Book Antiqua" panose="02040602050305030304" pitchFamily="18" charset="0"/>
              </a:rPr>
              <a:t> değişmez sosyal yasalar olarak sunduğu aşamalar, hem ampirizm hem de tümevarım gibi metodolojik araçlardan yoksundur. 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Comte</a:t>
            </a:r>
            <a:r>
              <a:rPr lang="tr-TR" dirty="0">
                <a:latin typeface="Book Antiqua" panose="02040602050305030304" pitchFamily="18" charset="0"/>
              </a:rPr>
              <a:t> sosyolojinin kurucusu olduğu iddiasına karşın, eserlerinin sosyolojik yanı zayıftır; eserlerinde normatif argümanlar ve büyük genellemeler ağırlıktadır. 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Comte</a:t>
            </a:r>
            <a:r>
              <a:rPr lang="tr-TR" dirty="0">
                <a:latin typeface="Book Antiqua" panose="02040602050305030304" pitchFamily="18" charset="0"/>
              </a:rPr>
              <a:t>, pozitivizmin kurucusu olduğunu iddia etse de, gerçekte kendisinden önce bu kavramı kullanmayıp pozitivist sayabileceğimiz düşünürler ve bilim insanları vardır. </a:t>
            </a:r>
          </a:p>
        </p:txBody>
      </p:sp>
    </p:spTree>
    <p:extLst>
      <p:ext uri="{BB962C8B-B14F-4D97-AF65-F5344CB8AC3E}">
        <p14:creationId xmlns:p14="http://schemas.microsoft.com/office/powerpoint/2010/main" val="3531533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59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Eleştiriler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9311" y="1786597"/>
            <a:ext cx="9707878" cy="3995226"/>
          </a:xfrm>
        </p:spPr>
        <p:txBody>
          <a:bodyPr>
            <a:normAutofit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Comte’un</a:t>
            </a:r>
            <a:r>
              <a:rPr lang="tr-TR" dirty="0">
                <a:latin typeface="Book Antiqua" panose="02040602050305030304" pitchFamily="18" charset="0"/>
              </a:rPr>
              <a:t> eserlerinde görülen </a:t>
            </a:r>
            <a:r>
              <a:rPr lang="tr-TR" dirty="0" err="1">
                <a:latin typeface="Book Antiqua" panose="02040602050305030304" pitchFamily="18" charset="0"/>
              </a:rPr>
              <a:t>organizmacı</a:t>
            </a:r>
            <a:r>
              <a:rPr lang="tr-TR" dirty="0">
                <a:latin typeface="Book Antiqua" panose="02040602050305030304" pitchFamily="18" charset="0"/>
              </a:rPr>
              <a:t> anlayış, sonraki dönem </a:t>
            </a:r>
            <a:r>
              <a:rPr lang="tr-TR" dirty="0" err="1">
                <a:latin typeface="Book Antiqua" panose="02040602050305030304" pitchFamily="18" charset="0"/>
              </a:rPr>
              <a:t>organizmacılar</a:t>
            </a:r>
            <a:r>
              <a:rPr lang="tr-TR" dirty="0">
                <a:latin typeface="Book Antiqua" panose="02040602050305030304" pitchFamily="18" charset="0"/>
              </a:rPr>
              <a:t> tarafından zayıf bulunmuş ya da reddedilmiştir.</a:t>
            </a:r>
          </a:p>
          <a:p>
            <a:r>
              <a:rPr lang="tr-TR" dirty="0">
                <a:latin typeface="Book Antiqua" panose="02040602050305030304" pitchFamily="18" charset="0"/>
              </a:rPr>
              <a:t>Genel teorik yaklaşımındaki üçlü aşamayı, yalnızca toplumun uzun evrimsel süreci içine değil aynı zamanda bilim, zihniyet, bireysel gelişim gibi olgulara uygulaması saplantı olarak görülmüştür.</a:t>
            </a:r>
          </a:p>
        </p:txBody>
      </p:sp>
    </p:spTree>
    <p:extLst>
      <p:ext uri="{BB962C8B-B14F-4D97-AF65-F5344CB8AC3E}">
        <p14:creationId xmlns:p14="http://schemas.microsoft.com/office/powerpoint/2010/main" val="2242130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59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Eleştiriler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9311" y="1786597"/>
            <a:ext cx="9707878" cy="3995226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Duygusal kimi temaları fikirlerine karıştırarak kimi argümanlarını (işçilerin ve kadınların pozitivist devrimin failleri olarak işleme biçimi) duygusal ve romantik hale getirmiştir.</a:t>
            </a:r>
          </a:p>
          <a:p>
            <a:r>
              <a:rPr lang="tr-TR" dirty="0">
                <a:latin typeface="Book Antiqua" panose="02040602050305030304" pitchFamily="18" charset="0"/>
              </a:rPr>
              <a:t>Pozitivist aşamanın dinsel görünümü, aslında Katolik dininin yansıması olarak ele alınmıştır.</a:t>
            </a:r>
          </a:p>
          <a:p>
            <a:r>
              <a:rPr lang="tr-TR" dirty="0">
                <a:latin typeface="Book Antiqua" panose="02040602050305030304" pitchFamily="18" charset="0"/>
              </a:rPr>
              <a:t>Gelecekle ilgili pozitivist planları gerçekte totaliter bir din anlayışını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2832519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Ders </a:t>
            </a:r>
            <a:r>
              <a:rPr lang="tr-TR" i="1" dirty="0">
                <a:latin typeface="Book Antiqua" panose="02040602050305030304" pitchFamily="18" charset="0"/>
              </a:rPr>
              <a:t>İ</a:t>
            </a:r>
            <a:r>
              <a:rPr lang="tr-TR" b="1" i="1" dirty="0">
                <a:latin typeface="Book Antiqua" panose="02040602050305030304" pitchFamily="18" charset="0"/>
              </a:rPr>
              <a:t>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335" y="1927275"/>
            <a:ext cx="8173329" cy="3460652"/>
          </a:xfrm>
        </p:spPr>
        <p:txBody>
          <a:bodyPr>
            <a:normAutofit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Comte’un</a:t>
            </a:r>
            <a:r>
              <a:rPr lang="tr-TR" dirty="0">
                <a:latin typeface="Book Antiqua" panose="02040602050305030304" pitchFamily="18" charset="0"/>
              </a:rPr>
              <a:t> Metodolojisi</a:t>
            </a:r>
          </a:p>
          <a:p>
            <a:r>
              <a:rPr lang="tr-TR" dirty="0">
                <a:latin typeface="Book Antiqua" panose="02040602050305030304" pitchFamily="18" charset="0"/>
              </a:rPr>
              <a:t>Üç Hal Yasası</a:t>
            </a:r>
          </a:p>
          <a:p>
            <a:r>
              <a:rPr lang="tr-TR" dirty="0">
                <a:latin typeface="Book Antiqua" panose="02040602050305030304" pitchFamily="18" charset="0"/>
              </a:rPr>
              <a:t>Pozitivizm</a:t>
            </a:r>
          </a:p>
          <a:p>
            <a:r>
              <a:rPr lang="tr-TR" dirty="0">
                <a:latin typeface="Book Antiqua" panose="02040602050305030304" pitchFamily="18" charset="0"/>
              </a:rPr>
              <a:t>Toplumsal Statik ve Toplumsal Dinamik</a:t>
            </a:r>
          </a:p>
          <a:p>
            <a:r>
              <a:rPr lang="tr-TR" dirty="0">
                <a:latin typeface="Book Antiqua" panose="02040602050305030304" pitchFamily="18" charset="0"/>
              </a:rPr>
              <a:t>Teori ve Pratik</a:t>
            </a:r>
          </a:p>
          <a:p>
            <a:r>
              <a:rPr lang="tr-TR" dirty="0">
                <a:latin typeface="Book Antiqua" panose="02040602050305030304" pitchFamily="18" charset="0"/>
              </a:rPr>
              <a:t>Gelecek Planları</a:t>
            </a:r>
          </a:p>
          <a:p>
            <a:r>
              <a:rPr lang="tr-TR" dirty="0">
                <a:latin typeface="Book Antiqua" panose="02040602050305030304" pitchFamily="18" charset="0"/>
              </a:rPr>
              <a:t>Eleştiriler </a:t>
            </a:r>
          </a:p>
        </p:txBody>
      </p:sp>
    </p:spTree>
    <p:extLst>
      <p:ext uri="{BB962C8B-B14F-4D97-AF65-F5344CB8AC3E}">
        <p14:creationId xmlns:p14="http://schemas.microsoft.com/office/powerpoint/2010/main" val="357559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</a:t>
            </a:r>
            <a:r>
              <a:rPr lang="tr-TR" i="1" dirty="0" err="1">
                <a:latin typeface="Book Antiqua" panose="02040602050305030304" pitchFamily="18" charset="0"/>
              </a:rPr>
              <a:t>Comte’un</a:t>
            </a:r>
            <a:r>
              <a:rPr lang="tr-TR" i="1" dirty="0">
                <a:latin typeface="Book Antiqua" panose="02040602050305030304" pitchFamily="18" charset="0"/>
              </a:rPr>
              <a:t> Metodolojisi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335" y="1927275"/>
            <a:ext cx="8173329" cy="3460652"/>
          </a:xfrm>
        </p:spPr>
        <p:txBody>
          <a:bodyPr>
            <a:normAutofit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Comte’un</a:t>
            </a:r>
            <a:r>
              <a:rPr lang="tr-TR" dirty="0">
                <a:latin typeface="Book Antiqua" panose="02040602050305030304" pitchFamily="18" charset="0"/>
              </a:rPr>
              <a:t> toplumsal incelemelerde başvurduğu, gözlem, deney, karşılaştırma ve sonradan eklediği tarihsel araştırma türleri yönteminin temel ögeleridir.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Comte’a</a:t>
            </a:r>
            <a:r>
              <a:rPr lang="tr-TR" dirty="0">
                <a:latin typeface="Book Antiqua" panose="02040602050305030304" pitchFamily="18" charset="0"/>
              </a:rPr>
              <a:t> göre, toplumsal incelemelerde yapılan gözlemler kuramlara dayandırılmalı ve sosyal yasalarla ilişkilendirilmelidir.</a:t>
            </a:r>
          </a:p>
        </p:txBody>
      </p:sp>
    </p:spTree>
    <p:extLst>
      <p:ext uri="{BB962C8B-B14F-4D97-AF65-F5344CB8AC3E}">
        <p14:creationId xmlns:p14="http://schemas.microsoft.com/office/powerpoint/2010/main" val="2028016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</a:t>
            </a:r>
            <a:r>
              <a:rPr lang="tr-TR" i="1" dirty="0">
                <a:latin typeface="Book Antiqua" panose="02040602050305030304" pitchFamily="18" charset="0"/>
              </a:rPr>
              <a:t>Üç Hal Yasası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363" y="2025748"/>
            <a:ext cx="9326880" cy="5022166"/>
          </a:xfrm>
        </p:spPr>
        <p:txBody>
          <a:bodyPr>
            <a:normAutofit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Comte’un</a:t>
            </a:r>
            <a:r>
              <a:rPr lang="tr-TR" dirty="0">
                <a:latin typeface="Book Antiqua" panose="02040602050305030304" pitchFamily="18" charset="0"/>
              </a:rPr>
              <a:t> uzun erimli evrimci bakışının yansıması olarak teolojik, metafizik ve pozitivist aşamaların ayrıntılı tetkikini içermektedir.</a:t>
            </a:r>
          </a:p>
          <a:p>
            <a:pPr lvl="1"/>
            <a:r>
              <a:rPr lang="tr-TR" u="sng" dirty="0">
                <a:latin typeface="Book Antiqua" panose="02040602050305030304" pitchFamily="18" charset="0"/>
              </a:rPr>
              <a:t>Teolojik aşama:</a:t>
            </a:r>
            <a:r>
              <a:rPr lang="tr-TR" dirty="0">
                <a:latin typeface="Book Antiqua" panose="02040602050305030304" pitchFamily="18" charset="0"/>
              </a:rPr>
              <a:t> fikir sistemi, her şeyin kökeninde doğaüstü güçlerin ve dinsel figürlerin bulunduğuna dayanır.</a:t>
            </a:r>
          </a:p>
          <a:p>
            <a:pPr lvl="1"/>
            <a:r>
              <a:rPr lang="tr-TR" u="sng" dirty="0">
                <a:latin typeface="Book Antiqua" panose="02040602050305030304" pitchFamily="18" charset="0"/>
              </a:rPr>
              <a:t>Metafizik aşama: </a:t>
            </a:r>
            <a:r>
              <a:rPr lang="tr-TR" dirty="0">
                <a:latin typeface="Book Antiqua" panose="02040602050305030304" pitchFamily="18" charset="0"/>
              </a:rPr>
              <a:t>«doğa» gibi soyut güçler her şeyi açıklar.</a:t>
            </a:r>
          </a:p>
          <a:p>
            <a:pPr lvl="1"/>
            <a:r>
              <a:rPr lang="tr-TR" u="sng" dirty="0">
                <a:latin typeface="Book Antiqua" panose="02040602050305030304" pitchFamily="18" charset="0"/>
              </a:rPr>
              <a:t>Pozitivist aşama:</a:t>
            </a:r>
            <a:r>
              <a:rPr lang="tr-TR" dirty="0">
                <a:latin typeface="Book Antiqua" panose="02040602050305030304" pitchFamily="18" charset="0"/>
              </a:rPr>
              <a:t> bilimsel açıklamalara yönelir. Toplumsal ve fiziksel dünyayı anlamak için gözleme yoğunlaşır.</a:t>
            </a:r>
            <a:endParaRPr lang="tr-TR" u="sng" dirty="0">
              <a:latin typeface="Book Antiqua" panose="02040602050305030304" pitchFamily="18" charset="0"/>
            </a:endParaRPr>
          </a:p>
          <a:p>
            <a:endParaRPr lang="tr-TR" dirty="0">
              <a:latin typeface="Book Antiqua" panose="02040602050305030304" pitchFamily="18" charset="0"/>
            </a:endParaRP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831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Pozitivizm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335" y="1927275"/>
            <a:ext cx="8173329" cy="3460652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Kavram </a:t>
            </a:r>
            <a:r>
              <a:rPr lang="tr-TR" dirty="0" err="1">
                <a:latin typeface="Book Antiqua" panose="02040602050305030304" pitchFamily="18" charset="0"/>
              </a:rPr>
              <a:t>Comte</a:t>
            </a:r>
            <a:r>
              <a:rPr lang="tr-TR" dirty="0">
                <a:latin typeface="Book Antiqua" panose="02040602050305030304" pitchFamily="18" charset="0"/>
              </a:rPr>
              <a:t> tarafından toplumun değişmez yasalarını inceleme disiplini olarak tanımlanmıştır.</a:t>
            </a:r>
          </a:p>
          <a:p>
            <a:r>
              <a:rPr lang="tr-TR" dirty="0">
                <a:latin typeface="Book Antiqua" panose="02040602050305030304" pitchFamily="18" charset="0"/>
              </a:rPr>
              <a:t>Pozitivizm hem düzen hem de ilerleme boyutlarını içermekte ve doğanın incelenmesine benzer şekilde toplumun incelenmesine yönelik bir çabayı dile getirmektedir.</a:t>
            </a:r>
          </a:p>
        </p:txBody>
      </p:sp>
    </p:spTree>
    <p:extLst>
      <p:ext uri="{BB962C8B-B14F-4D97-AF65-F5344CB8AC3E}">
        <p14:creationId xmlns:p14="http://schemas.microsoft.com/office/powerpoint/2010/main" val="123438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057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Toplumsal Statik ve Toplumsal Dinamik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4589" y="2231328"/>
            <a:ext cx="8569571" cy="3460652"/>
          </a:xfrm>
        </p:spPr>
        <p:txBody>
          <a:bodyPr>
            <a:normAutofit lnSpcReduction="10000"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Comte</a:t>
            </a:r>
            <a:r>
              <a:rPr lang="tr-TR" dirty="0">
                <a:latin typeface="Book Antiqua" panose="02040602050305030304" pitchFamily="18" charset="0"/>
              </a:rPr>
              <a:t> toplumu incelerken hem mevcut durumu ortaya koymayı hem de değişme açısından bakmayı amaçlamaktadır. Bu bağlamda birey ve kolektif fenomenler (aile, din, dil, işbölümü, yönetim) ilgili konulardır.</a:t>
            </a:r>
          </a:p>
          <a:p>
            <a:r>
              <a:rPr lang="tr-TR" dirty="0">
                <a:latin typeface="Book Antiqua" panose="02040602050305030304" pitchFamily="18" charset="0"/>
              </a:rPr>
              <a:t>Toplumsal dinamik ise tarihin incelenmesini, fakat tarihsel süreç içinde ilerleme anlayışına bakmayı gerektirmektedir.</a:t>
            </a:r>
          </a:p>
        </p:txBody>
      </p:sp>
    </p:spTree>
    <p:extLst>
      <p:ext uri="{BB962C8B-B14F-4D97-AF65-F5344CB8AC3E}">
        <p14:creationId xmlns:p14="http://schemas.microsoft.com/office/powerpoint/2010/main" val="3351756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Teori ve Pratik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335" y="1927274"/>
            <a:ext cx="8822788" cy="3488787"/>
          </a:xfrm>
        </p:spPr>
        <p:txBody>
          <a:bodyPr>
            <a:normAutofit fontScale="92500"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Comte</a:t>
            </a:r>
            <a:r>
              <a:rPr lang="tr-TR" dirty="0">
                <a:latin typeface="Book Antiqua" panose="02040602050305030304" pitchFamily="18" charset="0"/>
              </a:rPr>
              <a:t> pozitivist toplumun incelenmesinde kuram ve pratik arasında ilişki kurmuştur. Ona göre pozitivizmin iki amacı vardır: Birincisi bilimsel kavrayışları genelleştirmek, ikincisi ise sanat ve pratik yaşamı sistematikleştirmektir. Bu ikisi birbiriyle ilişkilidir. </a:t>
            </a:r>
          </a:p>
          <a:p>
            <a:r>
              <a:rPr lang="tr-TR" dirty="0">
                <a:latin typeface="Book Antiqua" panose="02040602050305030304" pitchFamily="18" charset="0"/>
              </a:rPr>
              <a:t>Bu durumda pozitivizmi hangi gruplar destekleyecek ve kuracaklardır? </a:t>
            </a:r>
            <a:r>
              <a:rPr lang="tr-TR" dirty="0" err="1">
                <a:latin typeface="Book Antiqua" panose="02040602050305030304" pitchFamily="18" charset="0"/>
              </a:rPr>
              <a:t>Comte</a:t>
            </a:r>
            <a:r>
              <a:rPr lang="tr-TR" dirty="0">
                <a:latin typeface="Book Antiqua" panose="02040602050305030304" pitchFamily="18" charset="0"/>
              </a:rPr>
              <a:t> bu soruya işçi sınıfı, kadınlar ve felsefecileri örnek olarak göstermektedir.</a:t>
            </a:r>
          </a:p>
        </p:txBody>
      </p:sp>
    </p:spTree>
    <p:extLst>
      <p:ext uri="{BB962C8B-B14F-4D97-AF65-F5344CB8AC3E}">
        <p14:creationId xmlns:p14="http://schemas.microsoft.com/office/powerpoint/2010/main" val="3513802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Teori ve Pratik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597" y="1927274"/>
            <a:ext cx="9045526" cy="39248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A. İşçi sınıfı: Ona göre, işçilerin hem iş hem de aile yaşamı, düşünmeye zaman ayırmaları, ahlaki seviyeleri pozitivizme geçiş için en uygundur. 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B. Kadınlar: </a:t>
            </a:r>
            <a:r>
              <a:rPr lang="tr-TR" dirty="0" err="1">
                <a:latin typeface="Book Antiqua" panose="02040602050305030304" pitchFamily="18" charset="0"/>
              </a:rPr>
              <a:t>Comte</a:t>
            </a:r>
            <a:r>
              <a:rPr lang="tr-TR" dirty="0">
                <a:latin typeface="Book Antiqua" panose="02040602050305030304" pitchFamily="18" charset="0"/>
              </a:rPr>
              <a:t> siyasette hep zekânın ağırlıklı olduğunu oysa duyguya da yer olması gerektiğinden hareketle kadınların duygusundan yararlanmak istemiştir. Kadın ve erkek arasındaki eşitliğe ilgi göstermemiştir.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C. Felsefeciler: Felsefeciler ve özellikle pozitivizmi destekleyenlerin fikirlerinden ve eğitimlerinden yararlanılacaktır.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843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49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latin typeface="Book Antiqua" pitchFamily="18" charset="0"/>
              </a:rPr>
              <a:t>August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Comte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Gelecek Planları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597" y="1927274"/>
            <a:ext cx="9045526" cy="3924886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Comte’un</a:t>
            </a:r>
            <a:r>
              <a:rPr lang="tr-TR" dirty="0">
                <a:latin typeface="Book Antiqua" panose="02040602050305030304" pitchFamily="18" charset="0"/>
              </a:rPr>
              <a:t> gelecekle ilgili planları oldukça abartılı görüşleri içermekle birlikte, kimi yorumcular tarafından “anmaya değer düş” olarak da nitelendirilmiştir: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A.  </a:t>
            </a:r>
            <a:r>
              <a:rPr lang="tr-TR" dirty="0" err="1">
                <a:latin typeface="Book Antiqua" panose="02040602050305030304" pitchFamily="18" charset="0"/>
              </a:rPr>
              <a:t>Comte’un</a:t>
            </a:r>
            <a:r>
              <a:rPr lang="tr-TR" dirty="0">
                <a:latin typeface="Book Antiqua" panose="02040602050305030304" pitchFamily="18" charset="0"/>
              </a:rPr>
              <a:t> yeni bir pozitif takvimle birlikte bir yeni din önermesi, bu yeni dinin tapınak ve din adamlarıyla birlikte kurumsal bir organizasyona sahip olması.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B. Burjuva ve işçi temsilcilerinin her iki kesimine de yeni pozitivist toplumun yönetimde ve katılımda önemli roller verilmesi.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C. Pozitivist ideallerle yüklü “saf aile” tipinin yaratılması.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0124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238</TotalTime>
  <Words>693</Words>
  <Application>Microsoft Office PowerPoint</Application>
  <PresentationFormat>Geniş ekran</PresentationFormat>
  <Paragraphs>56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Book Antiqua</vt:lpstr>
      <vt:lpstr>Calibri</vt:lpstr>
      <vt:lpstr>Verdana</vt:lpstr>
      <vt:lpstr>Wingdings 2</vt:lpstr>
      <vt:lpstr>Görünüş</vt:lpstr>
      <vt:lpstr>KLASİK SOSYOLOJİ KURAMLARI August Comte (1798-1857)</vt:lpstr>
      <vt:lpstr>August Comte – Ders İçeriği</vt:lpstr>
      <vt:lpstr>August Comte – Comte’un Metodolojisi</vt:lpstr>
      <vt:lpstr>August Comte – Üç Hal Yasası</vt:lpstr>
      <vt:lpstr>August Comte – Pozitivizm</vt:lpstr>
      <vt:lpstr>August Comte – Toplumsal Statik ve Toplumsal Dinamik</vt:lpstr>
      <vt:lpstr>August Comte – Teori ve Pratik</vt:lpstr>
      <vt:lpstr>August Comte – Teori ve Pratik</vt:lpstr>
      <vt:lpstr>August Comte – Gelecek Planları</vt:lpstr>
      <vt:lpstr>August Comte – Eleştiriler</vt:lpstr>
      <vt:lpstr>August Comte – Eleştiriler</vt:lpstr>
      <vt:lpstr>August Comte – Eleştiriler</vt:lpstr>
      <vt:lpstr>August Comte – Eleştiriler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Cansu.Okan</cp:lastModifiedBy>
  <cp:revision>132</cp:revision>
  <dcterms:created xsi:type="dcterms:W3CDTF">2018-03-24T09:54:46Z</dcterms:created>
  <dcterms:modified xsi:type="dcterms:W3CDTF">2020-05-04T10:32:08Z</dcterms:modified>
</cp:coreProperties>
</file>