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1" r:id="rId4"/>
    <p:sldId id="282" r:id="rId5"/>
    <p:sldId id="273" r:id="rId6"/>
    <p:sldId id="263" r:id="rId7"/>
    <p:sldId id="264" r:id="rId8"/>
    <p:sldId id="265" r:id="rId9"/>
    <p:sldId id="258" r:id="rId10"/>
    <p:sldId id="259" r:id="rId11"/>
    <p:sldId id="260" r:id="rId12"/>
    <p:sldId id="261" r:id="rId13"/>
    <p:sldId id="262" r:id="rId14"/>
    <p:sldId id="266" r:id="rId15"/>
    <p:sldId id="267" r:id="rId16"/>
    <p:sldId id="268" r:id="rId17"/>
    <p:sldId id="28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DFAFDD"/>
    <a:srgbClr val="AA3AA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1_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2060848"/>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5</a:t>
            </a:r>
            <a:r>
              <a:rPr lang="tr-TR" sz="4400" dirty="0" smtClean="0">
                <a:solidFill>
                  <a:srgbClr val="00B050"/>
                </a:solidFill>
                <a:latin typeface="Arial Black" pitchFamily="34" charset="0"/>
              </a:rPr>
              <a:t>. </a:t>
            </a:r>
            <a:r>
              <a:rPr lang="tr-TR" sz="4400" dirty="0" smtClean="0">
                <a:solidFill>
                  <a:srgbClr val="00B050"/>
                </a:solidFill>
                <a:latin typeface="Arial Black" pitchFamily="34" charset="0"/>
              </a:rPr>
              <a:t>Hafta</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67544" y="1484784"/>
            <a:ext cx="8352928"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Baskı Grupları Sınıflandırması;</a:t>
            </a:r>
          </a:p>
          <a:p>
            <a:pPr>
              <a:lnSpc>
                <a:spcPct val="150000"/>
              </a:lnSpc>
            </a:pPr>
            <a:r>
              <a:rPr lang="tr-TR" sz="2400" dirty="0" smtClean="0">
                <a:latin typeface="Cambria" pitchFamily="18" charset="0"/>
              </a:rPr>
              <a:t>1. Geçici düzensiz gruplaşmalar (Tepki biçiminde ortaya çıkar ve az çok kendiliğindendir)</a:t>
            </a:r>
          </a:p>
          <a:p>
            <a:pPr>
              <a:lnSpc>
                <a:spcPct val="150000"/>
              </a:lnSpc>
            </a:pPr>
            <a:r>
              <a:rPr lang="tr-TR" sz="2400" dirty="0" smtClean="0">
                <a:latin typeface="Cambria" pitchFamily="18" charset="0"/>
              </a:rPr>
              <a:t>2. Birleşmeye eğilimi olmayan diğer gruplar, (Örgütsüz, az çok geçici/Dinsel azınlık vb.)</a:t>
            </a:r>
          </a:p>
          <a:p>
            <a:pPr>
              <a:lnSpc>
                <a:spcPct val="150000"/>
              </a:lnSpc>
            </a:pPr>
            <a:r>
              <a:rPr lang="tr-TR" sz="2400" dirty="0" smtClean="0">
                <a:latin typeface="Cambria" pitchFamily="18" charset="0"/>
              </a:rPr>
              <a:t>3. Esas amaçları siyasal olmayan kurumlar (Ordu, üniversite, devlet kurumları vb.)</a:t>
            </a:r>
          </a:p>
          <a:p>
            <a:pPr>
              <a:lnSpc>
                <a:spcPct val="150000"/>
              </a:lnSpc>
            </a:pPr>
            <a:r>
              <a:rPr lang="tr-TR" sz="2400" dirty="0" smtClean="0">
                <a:latin typeface="Cambria" pitchFamily="18" charset="0"/>
              </a:rPr>
              <a:t>4. Birleşmeye eğilimli örgütleşen gruplar (Sendikalar, meslek örgütleri vb.) (Çam, 1998: 452)</a:t>
            </a:r>
            <a:endParaRPr lang="tr-TR" sz="24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grpSp>
        <p:nvGrpSpPr>
          <p:cNvPr id="4" name="3 Grup"/>
          <p:cNvGrpSpPr/>
          <p:nvPr/>
        </p:nvGrpSpPr>
        <p:grpSpPr>
          <a:xfrm>
            <a:off x="899592" y="2564904"/>
            <a:ext cx="7272808" cy="2520280"/>
            <a:chOff x="539552" y="2132856"/>
            <a:chExt cx="7272808" cy="2520280"/>
          </a:xfrm>
        </p:grpSpPr>
        <p:sp>
          <p:nvSpPr>
            <p:cNvPr id="7" name="6 Dikdörtgen"/>
            <p:cNvSpPr/>
            <p:nvPr/>
          </p:nvSpPr>
          <p:spPr>
            <a:xfrm>
              <a:off x="3203848" y="2132856"/>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Baskı Grupları</a:t>
              </a:r>
              <a:endParaRPr lang="tr-TR" b="1" dirty="0">
                <a:solidFill>
                  <a:schemeClr val="tx1"/>
                </a:solidFill>
              </a:endParaRPr>
            </a:p>
          </p:txBody>
        </p:sp>
        <p:sp>
          <p:nvSpPr>
            <p:cNvPr id="8" name="7 Dikdörtgen"/>
            <p:cNvSpPr/>
            <p:nvPr/>
          </p:nvSpPr>
          <p:spPr>
            <a:xfrm>
              <a:off x="3275856" y="3933056"/>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Kamu Oyu</a:t>
              </a:r>
              <a:endParaRPr lang="tr-TR" b="1" dirty="0">
                <a:solidFill>
                  <a:schemeClr val="tx1"/>
                </a:solidFill>
              </a:endParaRPr>
            </a:p>
          </p:txBody>
        </p:sp>
        <p:sp>
          <p:nvSpPr>
            <p:cNvPr id="9" name="8 Dikdörtgen"/>
            <p:cNvSpPr/>
            <p:nvPr/>
          </p:nvSpPr>
          <p:spPr>
            <a:xfrm>
              <a:off x="6084168" y="2924944"/>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Siyasal Sistem</a:t>
              </a:r>
              <a:endParaRPr lang="tr-TR" b="1" dirty="0">
                <a:solidFill>
                  <a:schemeClr val="tx1"/>
                </a:solidFill>
              </a:endParaRPr>
            </a:p>
          </p:txBody>
        </p:sp>
        <p:sp>
          <p:nvSpPr>
            <p:cNvPr id="10" name="9 Dikdörtgen"/>
            <p:cNvSpPr/>
            <p:nvPr/>
          </p:nvSpPr>
          <p:spPr>
            <a:xfrm>
              <a:off x="539552" y="2996952"/>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Dilekler</a:t>
              </a:r>
              <a:endParaRPr lang="tr-TR" b="1" dirty="0">
                <a:solidFill>
                  <a:schemeClr val="tx1"/>
                </a:solidFill>
              </a:endParaRPr>
            </a:p>
          </p:txBody>
        </p:sp>
        <p:cxnSp>
          <p:nvCxnSpPr>
            <p:cNvPr id="11" name="10 Düz Ok Bağlayıcısı"/>
            <p:cNvCxnSpPr>
              <a:stCxn id="7" idx="3"/>
            </p:cNvCxnSpPr>
            <p:nvPr/>
          </p:nvCxnSpPr>
          <p:spPr>
            <a:xfrm>
              <a:off x="4932040" y="2492896"/>
              <a:ext cx="2016224"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11 Düz Ok Bağlayıcısı"/>
            <p:cNvCxnSpPr/>
            <p:nvPr/>
          </p:nvCxnSpPr>
          <p:spPr>
            <a:xfrm>
              <a:off x="6948264" y="2492896"/>
              <a:ext cx="0" cy="43204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12 Düz Ok Bağlayıcısı"/>
            <p:cNvCxnSpPr>
              <a:stCxn id="8" idx="3"/>
            </p:cNvCxnSpPr>
            <p:nvPr/>
          </p:nvCxnSpPr>
          <p:spPr>
            <a:xfrm>
              <a:off x="5004048" y="4293096"/>
              <a:ext cx="1944216"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13 Düz Ok Bağlayıcısı"/>
            <p:cNvCxnSpPr>
              <a:endCxn id="9" idx="2"/>
            </p:cNvCxnSpPr>
            <p:nvPr/>
          </p:nvCxnSpPr>
          <p:spPr>
            <a:xfrm flipV="1">
              <a:off x="6948264" y="3645024"/>
              <a:ext cx="0" cy="648072"/>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14 Düz Bağlayıcı"/>
            <p:cNvCxnSpPr>
              <a:stCxn id="10" idx="2"/>
            </p:cNvCxnSpPr>
            <p:nvPr/>
          </p:nvCxnSpPr>
          <p:spPr>
            <a:xfrm>
              <a:off x="1403648" y="3717032"/>
              <a:ext cx="0" cy="57606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15 Düz Bağlayıcı"/>
            <p:cNvCxnSpPr>
              <a:endCxn id="8" idx="1"/>
            </p:cNvCxnSpPr>
            <p:nvPr/>
          </p:nvCxnSpPr>
          <p:spPr>
            <a:xfrm>
              <a:off x="1403648" y="4293096"/>
              <a:ext cx="187220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16 Düz Ok Bağlayıcısı"/>
            <p:cNvCxnSpPr>
              <a:stCxn id="10" idx="0"/>
            </p:cNvCxnSpPr>
            <p:nvPr/>
          </p:nvCxnSpPr>
          <p:spPr>
            <a:xfrm flipV="1">
              <a:off x="1403648" y="2492896"/>
              <a:ext cx="0" cy="50405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17 Düz Ok Bağlayıcısı"/>
            <p:cNvCxnSpPr>
              <a:endCxn id="7" idx="1"/>
            </p:cNvCxnSpPr>
            <p:nvPr/>
          </p:nvCxnSpPr>
          <p:spPr>
            <a:xfrm>
              <a:off x="1403648" y="2492896"/>
              <a:ext cx="1800200"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grpSp>
        <p:nvGrpSpPr>
          <p:cNvPr id="4" name="3 Grup"/>
          <p:cNvGrpSpPr/>
          <p:nvPr/>
        </p:nvGrpSpPr>
        <p:grpSpPr>
          <a:xfrm>
            <a:off x="395536" y="2492896"/>
            <a:ext cx="8352928" cy="2520280"/>
            <a:chOff x="251520" y="2564904"/>
            <a:chExt cx="8784976" cy="2592288"/>
          </a:xfrm>
        </p:grpSpPr>
        <p:sp>
          <p:nvSpPr>
            <p:cNvPr id="7" name="6 Dikdörtgen"/>
            <p:cNvSpPr/>
            <p:nvPr/>
          </p:nvSpPr>
          <p:spPr>
            <a:xfrm>
              <a:off x="2627784" y="2564904"/>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Baskı Grupları</a:t>
              </a:r>
              <a:endParaRPr lang="tr-TR" b="1" dirty="0">
                <a:solidFill>
                  <a:schemeClr val="tx1"/>
                </a:solidFill>
              </a:endParaRPr>
            </a:p>
          </p:txBody>
        </p:sp>
        <p:sp>
          <p:nvSpPr>
            <p:cNvPr id="8" name="7 Dikdörtgen"/>
            <p:cNvSpPr/>
            <p:nvPr/>
          </p:nvSpPr>
          <p:spPr>
            <a:xfrm>
              <a:off x="2699792" y="4437112"/>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Kamu Oyu</a:t>
              </a:r>
              <a:endParaRPr lang="tr-TR" b="1" dirty="0">
                <a:solidFill>
                  <a:schemeClr val="tx1"/>
                </a:solidFill>
              </a:endParaRPr>
            </a:p>
          </p:txBody>
        </p:sp>
        <p:sp>
          <p:nvSpPr>
            <p:cNvPr id="9" name="8 Dikdörtgen"/>
            <p:cNvSpPr/>
            <p:nvPr/>
          </p:nvSpPr>
          <p:spPr>
            <a:xfrm>
              <a:off x="5004048" y="2564904"/>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Siyasal Partiler</a:t>
              </a:r>
              <a:endParaRPr lang="tr-TR" b="1" dirty="0">
                <a:solidFill>
                  <a:schemeClr val="tx1"/>
                </a:solidFill>
              </a:endParaRPr>
            </a:p>
          </p:txBody>
        </p:sp>
        <p:sp>
          <p:nvSpPr>
            <p:cNvPr id="10" name="9 Dikdörtgen"/>
            <p:cNvSpPr/>
            <p:nvPr/>
          </p:nvSpPr>
          <p:spPr>
            <a:xfrm>
              <a:off x="251520" y="2564904"/>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Dilekler</a:t>
              </a:r>
              <a:endParaRPr lang="tr-TR" b="1" dirty="0">
                <a:solidFill>
                  <a:schemeClr val="tx1"/>
                </a:solidFill>
              </a:endParaRPr>
            </a:p>
          </p:txBody>
        </p:sp>
        <p:cxnSp>
          <p:nvCxnSpPr>
            <p:cNvPr id="11" name="10 Düz Ok Bağlayıcısı"/>
            <p:cNvCxnSpPr>
              <a:stCxn id="7" idx="3"/>
            </p:cNvCxnSpPr>
            <p:nvPr/>
          </p:nvCxnSpPr>
          <p:spPr>
            <a:xfrm>
              <a:off x="4355976" y="2924944"/>
              <a:ext cx="648072"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11 Düz Ok Bağlayıcısı"/>
            <p:cNvCxnSpPr>
              <a:stCxn id="8" idx="3"/>
            </p:cNvCxnSpPr>
            <p:nvPr/>
          </p:nvCxnSpPr>
          <p:spPr>
            <a:xfrm>
              <a:off x="4427984" y="4797152"/>
              <a:ext cx="3888432"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12 Düz Bağlayıcı"/>
            <p:cNvCxnSpPr>
              <a:stCxn id="7" idx="2"/>
            </p:cNvCxnSpPr>
            <p:nvPr/>
          </p:nvCxnSpPr>
          <p:spPr>
            <a:xfrm>
              <a:off x="3491880" y="3284984"/>
              <a:ext cx="0" cy="11521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13 Dikdörtgen"/>
            <p:cNvSpPr/>
            <p:nvPr/>
          </p:nvSpPr>
          <p:spPr>
            <a:xfrm>
              <a:off x="7380312" y="2564904"/>
              <a:ext cx="1656184"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Siyasal Sistem</a:t>
              </a:r>
              <a:endParaRPr lang="tr-TR" b="1" dirty="0">
                <a:solidFill>
                  <a:schemeClr val="tx1"/>
                </a:solidFill>
              </a:endParaRPr>
            </a:p>
          </p:txBody>
        </p:sp>
        <p:cxnSp>
          <p:nvCxnSpPr>
            <p:cNvPr id="15" name="14 Düz Ok Bağlayıcısı"/>
            <p:cNvCxnSpPr/>
            <p:nvPr/>
          </p:nvCxnSpPr>
          <p:spPr>
            <a:xfrm>
              <a:off x="1979712" y="2924944"/>
              <a:ext cx="648072"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15 Düz Ok Bağlayıcısı"/>
            <p:cNvCxnSpPr/>
            <p:nvPr/>
          </p:nvCxnSpPr>
          <p:spPr>
            <a:xfrm>
              <a:off x="6732240" y="2924944"/>
              <a:ext cx="648072"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16 Düz Ok Bağlayıcısı"/>
            <p:cNvCxnSpPr/>
            <p:nvPr/>
          </p:nvCxnSpPr>
          <p:spPr>
            <a:xfrm flipV="1">
              <a:off x="8316416" y="3284984"/>
              <a:ext cx="0" cy="151216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grpSp>
        <p:nvGrpSpPr>
          <p:cNvPr id="4" name="3 Grup"/>
          <p:cNvGrpSpPr/>
          <p:nvPr/>
        </p:nvGrpSpPr>
        <p:grpSpPr>
          <a:xfrm>
            <a:off x="755576" y="1988840"/>
            <a:ext cx="7704856" cy="3672408"/>
            <a:chOff x="755576" y="2564904"/>
            <a:chExt cx="7704856" cy="3672408"/>
          </a:xfrm>
        </p:grpSpPr>
        <p:sp>
          <p:nvSpPr>
            <p:cNvPr id="7" name="6 Dikdörtgen"/>
            <p:cNvSpPr/>
            <p:nvPr/>
          </p:nvSpPr>
          <p:spPr>
            <a:xfrm>
              <a:off x="3707904" y="4005064"/>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Baskı Grupları</a:t>
              </a:r>
              <a:endParaRPr lang="tr-TR" b="1" dirty="0">
                <a:solidFill>
                  <a:schemeClr val="tx1"/>
                </a:solidFill>
              </a:endParaRPr>
            </a:p>
          </p:txBody>
        </p:sp>
        <p:sp>
          <p:nvSpPr>
            <p:cNvPr id="8" name="7 Dikdörtgen"/>
            <p:cNvSpPr/>
            <p:nvPr/>
          </p:nvSpPr>
          <p:spPr>
            <a:xfrm>
              <a:off x="3779912" y="5517232"/>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Kamu Oyu</a:t>
              </a:r>
              <a:endParaRPr lang="tr-TR" b="1" dirty="0">
                <a:solidFill>
                  <a:schemeClr val="tx1"/>
                </a:solidFill>
              </a:endParaRPr>
            </a:p>
          </p:txBody>
        </p:sp>
        <p:sp>
          <p:nvSpPr>
            <p:cNvPr id="9" name="8 Dikdörtgen"/>
            <p:cNvSpPr/>
            <p:nvPr/>
          </p:nvSpPr>
          <p:spPr>
            <a:xfrm>
              <a:off x="3707904" y="2564904"/>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Siyasal Partiler</a:t>
              </a:r>
              <a:endParaRPr lang="tr-TR" b="1" dirty="0">
                <a:solidFill>
                  <a:schemeClr val="tx1"/>
                </a:solidFill>
              </a:endParaRPr>
            </a:p>
          </p:txBody>
        </p:sp>
        <p:sp>
          <p:nvSpPr>
            <p:cNvPr id="10" name="9 Dikdörtgen"/>
            <p:cNvSpPr/>
            <p:nvPr/>
          </p:nvSpPr>
          <p:spPr>
            <a:xfrm>
              <a:off x="755576" y="2564904"/>
              <a:ext cx="1728192"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Dilekler</a:t>
              </a:r>
              <a:endParaRPr lang="tr-TR" b="1" dirty="0">
                <a:solidFill>
                  <a:schemeClr val="tx1"/>
                </a:solidFill>
              </a:endParaRPr>
            </a:p>
          </p:txBody>
        </p:sp>
        <p:cxnSp>
          <p:nvCxnSpPr>
            <p:cNvPr id="11" name="10 Düz Ok Bağlayıcısı"/>
            <p:cNvCxnSpPr>
              <a:stCxn id="7" idx="3"/>
            </p:cNvCxnSpPr>
            <p:nvPr/>
          </p:nvCxnSpPr>
          <p:spPr>
            <a:xfrm>
              <a:off x="5436096" y="4365104"/>
              <a:ext cx="2160240"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11 Düz Ok Bağlayıcısı"/>
            <p:cNvCxnSpPr>
              <a:stCxn id="8" idx="3"/>
            </p:cNvCxnSpPr>
            <p:nvPr/>
          </p:nvCxnSpPr>
          <p:spPr>
            <a:xfrm>
              <a:off x="5508104" y="5877272"/>
              <a:ext cx="2520280"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12 Dikdörtgen"/>
            <p:cNvSpPr/>
            <p:nvPr/>
          </p:nvSpPr>
          <p:spPr>
            <a:xfrm>
              <a:off x="6804248" y="2564904"/>
              <a:ext cx="1656184" cy="72008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Siyasal Sistem</a:t>
              </a:r>
              <a:endParaRPr lang="tr-TR" b="1" dirty="0">
                <a:solidFill>
                  <a:schemeClr val="tx1"/>
                </a:solidFill>
              </a:endParaRPr>
            </a:p>
          </p:txBody>
        </p:sp>
        <p:cxnSp>
          <p:nvCxnSpPr>
            <p:cNvPr id="14" name="13 Düz Ok Bağlayıcısı"/>
            <p:cNvCxnSpPr>
              <a:endCxn id="9" idx="1"/>
            </p:cNvCxnSpPr>
            <p:nvPr/>
          </p:nvCxnSpPr>
          <p:spPr>
            <a:xfrm>
              <a:off x="2483768" y="2924944"/>
              <a:ext cx="1224136"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14 Düz Ok Bağlayıcısı"/>
            <p:cNvCxnSpPr>
              <a:endCxn id="13" idx="1"/>
            </p:cNvCxnSpPr>
            <p:nvPr/>
          </p:nvCxnSpPr>
          <p:spPr>
            <a:xfrm>
              <a:off x="5436096" y="2924944"/>
              <a:ext cx="1368152"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15 Düz Ok Bağlayıcısı"/>
            <p:cNvCxnSpPr/>
            <p:nvPr/>
          </p:nvCxnSpPr>
          <p:spPr>
            <a:xfrm flipV="1">
              <a:off x="8028384" y="3284984"/>
              <a:ext cx="0" cy="25922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16 Düz Ok Bağlayıcısı"/>
            <p:cNvCxnSpPr>
              <a:stCxn id="9" idx="2"/>
              <a:endCxn id="7" idx="0"/>
            </p:cNvCxnSpPr>
            <p:nvPr/>
          </p:nvCxnSpPr>
          <p:spPr>
            <a:xfrm>
              <a:off x="4572000" y="3284984"/>
              <a:ext cx="0" cy="72008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17 Düz Ok Bağlayıcısı"/>
            <p:cNvCxnSpPr>
              <a:stCxn id="7" idx="2"/>
            </p:cNvCxnSpPr>
            <p:nvPr/>
          </p:nvCxnSpPr>
          <p:spPr>
            <a:xfrm>
              <a:off x="4572000" y="4725144"/>
              <a:ext cx="0" cy="7920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18 Düz Ok Bağlayıcısı"/>
            <p:cNvCxnSpPr/>
            <p:nvPr/>
          </p:nvCxnSpPr>
          <p:spPr>
            <a:xfrm flipV="1">
              <a:off x="7524328" y="3284984"/>
              <a:ext cx="0" cy="108012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7" name="Text Box 3"/>
          <p:cNvSpPr txBox="1">
            <a:spLocks noChangeArrowheads="1"/>
          </p:cNvSpPr>
          <p:nvPr/>
        </p:nvSpPr>
        <p:spPr bwMode="auto">
          <a:xfrm>
            <a:off x="611560" y="2276872"/>
            <a:ext cx="8064896" cy="1754326"/>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Baskı Gruplarının etkilerinin derecesi, siyasal kurumlara, parti sistemlerine ve siyasal kültüre bağlıdır.</a:t>
            </a:r>
          </a:p>
          <a:p>
            <a:pPr>
              <a:lnSpc>
                <a:spcPct val="150000"/>
              </a:lnSpc>
            </a:pPr>
            <a:endParaRPr lang="tr-TR" sz="2400" dirty="0">
              <a:latin typeface="Cambria" pitchFamily="18" charset="0"/>
            </a:endParaRPr>
          </a:p>
        </p:txBody>
      </p:sp>
      <p:sp>
        <p:nvSpPr>
          <p:cNvPr id="8" name="7 Dikdörtgen"/>
          <p:cNvSpPr/>
          <p:nvPr/>
        </p:nvSpPr>
        <p:spPr>
          <a:xfrm>
            <a:off x="611561" y="3615407"/>
            <a:ext cx="3528391" cy="461665"/>
          </a:xfrm>
          <a:prstGeom prst="rect">
            <a:avLst/>
          </a:prstGeom>
        </p:spPr>
        <p:txBody>
          <a:bodyPr wrap="square">
            <a:spAutoFit/>
          </a:bodyPr>
          <a:lstStyle/>
          <a:p>
            <a:r>
              <a:rPr lang="tr-TR" sz="2400" dirty="0" smtClean="0">
                <a:latin typeface="Cambria" pitchFamily="18" charset="0"/>
              </a:rPr>
              <a:t>(Çam, 1998: 470)</a:t>
            </a:r>
            <a:endParaRPr lang="tr-T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1916832"/>
            <a:ext cx="8136904" cy="3970318"/>
          </a:xfrm>
          <a:prstGeom prst="rect">
            <a:avLst/>
          </a:prstGeom>
          <a:noFill/>
          <a:ln w="9525">
            <a:noFill/>
            <a:miter lim="800000"/>
            <a:headEnd/>
            <a:tailEnd/>
          </a:ln>
        </p:spPr>
        <p:txBody>
          <a:bodyPr wrap="square">
            <a:spAutoFit/>
          </a:bodyPr>
          <a:lstStyle/>
          <a:p>
            <a:pPr>
              <a:lnSpc>
                <a:spcPct val="150000"/>
              </a:lnSpc>
            </a:pPr>
            <a:r>
              <a:rPr lang="tr-TR" sz="2400" u="sng" dirty="0" smtClean="0">
                <a:latin typeface="Cambria" pitchFamily="18" charset="0"/>
              </a:rPr>
              <a:t>Birinci sektör</a:t>
            </a:r>
            <a:r>
              <a:rPr lang="tr-TR" sz="2400" dirty="0" smtClean="0">
                <a:latin typeface="Cambria" pitchFamily="18" charset="0"/>
              </a:rPr>
              <a:t>; yasa, yönetmelik  ve mevzuatla yönetim ve faaliyet içinde bulunan devlet sektörüdür.</a:t>
            </a:r>
          </a:p>
          <a:p>
            <a:pPr>
              <a:lnSpc>
                <a:spcPct val="150000"/>
              </a:lnSpc>
            </a:pPr>
            <a:r>
              <a:rPr lang="tr-TR" sz="2400" u="sng" dirty="0" smtClean="0">
                <a:latin typeface="Cambria" pitchFamily="18" charset="0"/>
              </a:rPr>
              <a:t>İkinci sektör</a:t>
            </a:r>
            <a:r>
              <a:rPr lang="tr-TR" sz="2400" dirty="0" smtClean="0">
                <a:latin typeface="Cambria" pitchFamily="18" charset="0"/>
              </a:rPr>
              <a:t>, kazancını maksimum kılacak anlayış içinde çalışan sermaye sahipleri, şirketler ve çalışanlarıdır.</a:t>
            </a:r>
          </a:p>
          <a:p>
            <a:pPr>
              <a:lnSpc>
                <a:spcPct val="150000"/>
              </a:lnSpc>
            </a:pPr>
            <a:r>
              <a:rPr lang="tr-TR" sz="2400" u="sng" dirty="0" smtClean="0">
                <a:latin typeface="Cambria" pitchFamily="18" charset="0"/>
              </a:rPr>
              <a:t>Üçüncü sektör</a:t>
            </a:r>
            <a:r>
              <a:rPr lang="tr-TR" sz="2400" dirty="0" smtClean="0">
                <a:latin typeface="Cambria" pitchFamily="18" charset="0"/>
              </a:rPr>
              <a:t>, her iki ortamda bulunan/bulunmayan insanlardan oluşan gönüllülerin bulunduğu sektördür.</a:t>
            </a:r>
          </a:p>
          <a:p>
            <a:pPr>
              <a:lnSpc>
                <a:spcPct val="150000"/>
              </a:lnSpc>
            </a:pPr>
            <a:r>
              <a:rPr lang="tr-TR" sz="2400" dirty="0" smtClean="0">
                <a:latin typeface="Cambria" pitchFamily="18" charset="0"/>
              </a:rPr>
              <a:t>(Akbal, 2017: 104)</a:t>
            </a:r>
            <a:endParaRPr lang="tr-TR" sz="2400" dirty="0">
              <a:latin typeface="Cambria"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988840"/>
            <a:ext cx="8064896"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Yurttaşların ortak bakış, ortak çıkar, ortak duyarlılık, ortak talep vb. temelinde gönüllü olarak bir araya gelerek; devletin hukuki, idari, üretici ve kültürel organlarının dışındaki alanda meydana getirdikleri; dernek, vakıf, sivil girişim, platform, ilişki ağı ve benzerlerinden oluşan yapılara ve etkinliklere sivil toplum kuruluşları denir.</a:t>
            </a:r>
          </a:p>
          <a:p>
            <a:pPr>
              <a:lnSpc>
                <a:spcPct val="150000"/>
              </a:lnSpc>
            </a:pPr>
            <a:r>
              <a:rPr lang="tr-TR" sz="2400" dirty="0" smtClean="0">
                <a:latin typeface="Cambria" pitchFamily="18" charset="0"/>
              </a:rPr>
              <a:t>(Akbal, 2017: 104)</a:t>
            </a:r>
            <a:endParaRPr lang="tr-TR" sz="2400" dirty="0">
              <a:latin typeface="Cambria"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23528" y="1404640"/>
            <a:ext cx="8496944" cy="4616648"/>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67544" y="1628800"/>
            <a:ext cx="8208912"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Kamu Politikası;</a:t>
            </a:r>
            <a:endParaRPr lang="tr-TR" sz="2400" dirty="0">
              <a:latin typeface="Cambria" pitchFamily="18" charset="0"/>
            </a:endParaRPr>
          </a:p>
          <a:p>
            <a:pPr algn="l">
              <a:lnSpc>
                <a:spcPct val="150000"/>
              </a:lnSpc>
            </a:pPr>
            <a:r>
              <a:rPr lang="tr-TR" sz="2400" dirty="0" smtClean="0">
                <a:latin typeface="Cambria" pitchFamily="18" charset="0"/>
              </a:rPr>
              <a:t>Hükümetin yapması ya da yapmaması gereken, yaptığı ya da yapmadığı şeklinde tanımlanabilir. </a:t>
            </a:r>
          </a:p>
          <a:p>
            <a:pPr algn="l">
              <a:lnSpc>
                <a:spcPct val="150000"/>
              </a:lnSpc>
            </a:pPr>
            <a:r>
              <a:rPr lang="tr-TR" sz="2400" dirty="0" smtClean="0">
                <a:latin typeface="Cambria" pitchFamily="18" charset="0"/>
              </a:rPr>
              <a:t>Hükümet bir kurumlar ve süreçler bütünüdür ve bütün yeni politika fikirlerine açıktır.  Kültürel farklılaşmanın, politik değişmenin ve yeni sorunların bir sonucu olarak değerlerimiz ve önceliklerimiz uyum sağlarken, hükümet de sürekli olarak değişmektedir.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267744" y="548680"/>
            <a:ext cx="6048672" cy="432048"/>
          </a:xfrm>
          <a:prstGeom prst="rect">
            <a:avLst/>
          </a:prstGeom>
          <a:noFill/>
        </p:spPr>
        <p:txBody>
          <a:bodyP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effectLst/>
                <a:uLnTx/>
                <a:uFillTx/>
                <a:latin typeface="Arial Black" pitchFamily="34" charset="0"/>
                <a:ea typeface="+mj-ea"/>
                <a:cs typeface="+mj-cs"/>
              </a:rPr>
              <a:t>Kamu Yönetimi ve Sosyal Hizmet</a:t>
            </a:r>
            <a:endParaRPr kumimoji="0" lang="tr-TR" sz="3600" b="1" i="0" u="none" strike="noStrike" kern="1200" cap="none" spc="0" normalizeH="0" baseline="0" noProof="0" dirty="0">
              <a:ln>
                <a:noFill/>
              </a:ln>
              <a:effectLst/>
              <a:uLnTx/>
              <a:uFillTx/>
              <a:latin typeface="Arial Black" pitchFamily="34" charset="0"/>
              <a:ea typeface="+mj-ea"/>
              <a:cs typeface="+mj-cs"/>
            </a:endParaRPr>
          </a:p>
        </p:txBody>
      </p:sp>
      <p:pic>
        <p:nvPicPr>
          <p:cNvPr id="22530" name="Picture 2" descr="Image result for ankara üniversitesi logo"/>
          <p:cNvPicPr>
            <a:picLocks noChangeAspect="1" noChangeArrowheads="1"/>
          </p:cNvPicPr>
          <p:nvPr/>
        </p:nvPicPr>
        <p:blipFill>
          <a:blip r:embed="rId2" cstate="print"/>
          <a:srcRect/>
          <a:stretch>
            <a:fillRect/>
          </a:stretch>
        </p:blipFill>
        <p:spPr bwMode="auto">
          <a:xfrm>
            <a:off x="251521" y="188641"/>
            <a:ext cx="1656184" cy="1240540"/>
          </a:xfrm>
          <a:prstGeom prst="rect">
            <a:avLst/>
          </a:prstGeom>
          <a:noFill/>
        </p:spPr>
      </p:pic>
      <p:sp>
        <p:nvSpPr>
          <p:cNvPr id="8" name="Rectangle 2"/>
          <p:cNvSpPr>
            <a:spLocks noChangeArrowheads="1"/>
          </p:cNvSpPr>
          <p:nvPr/>
        </p:nvSpPr>
        <p:spPr bwMode="auto">
          <a:xfrm>
            <a:off x="838200" y="1828800"/>
            <a:ext cx="7391400" cy="549275"/>
          </a:xfrm>
          <a:prstGeom prst="rect">
            <a:avLst/>
          </a:prstGeom>
          <a:noFill/>
          <a:ln w="9525">
            <a:noFill/>
            <a:miter lim="800000"/>
            <a:headEnd/>
            <a:tailEnd/>
          </a:ln>
        </p:spPr>
        <p:txBody>
          <a:bodyPr>
            <a:spAutoFit/>
          </a:bodyPr>
          <a:lstStyle/>
          <a:p>
            <a:pPr>
              <a:lnSpc>
                <a:spcPct val="125000"/>
              </a:lnSpc>
              <a:spcBef>
                <a:spcPct val="50000"/>
              </a:spcBef>
            </a:pPr>
            <a:r>
              <a:rPr lang="tr-TR" b="1" dirty="0">
                <a:solidFill>
                  <a:schemeClr val="accent2"/>
                </a:solidFill>
              </a:rPr>
              <a:t>Kamu Politikası Sürecinin Ana Aşamaları;</a:t>
            </a:r>
            <a:r>
              <a:rPr lang="tr-TR" dirty="0">
                <a:solidFill>
                  <a:schemeClr val="accent2"/>
                </a:solidFill>
              </a:rPr>
              <a:t> </a:t>
            </a:r>
          </a:p>
        </p:txBody>
      </p:sp>
      <p:grpSp>
        <p:nvGrpSpPr>
          <p:cNvPr id="3" name="Group 23"/>
          <p:cNvGrpSpPr>
            <a:grpSpLocks/>
          </p:cNvGrpSpPr>
          <p:nvPr/>
        </p:nvGrpSpPr>
        <p:grpSpPr bwMode="auto">
          <a:xfrm>
            <a:off x="152400" y="2971800"/>
            <a:ext cx="8839200" cy="3124200"/>
            <a:chOff x="96" y="1872"/>
            <a:chExt cx="5568" cy="1968"/>
          </a:xfrm>
        </p:grpSpPr>
        <p:sp>
          <p:nvSpPr>
            <p:cNvPr id="10" name="Oval 6"/>
            <p:cNvSpPr>
              <a:spLocks noChangeArrowheads="1"/>
            </p:cNvSpPr>
            <p:nvPr/>
          </p:nvSpPr>
          <p:spPr bwMode="auto">
            <a:xfrm>
              <a:off x="96" y="1872"/>
              <a:ext cx="960" cy="1296"/>
            </a:xfrm>
            <a:prstGeom prst="ellipse">
              <a:avLst/>
            </a:prstGeom>
            <a:solidFill>
              <a:srgbClr val="66FF33"/>
            </a:solidFill>
            <a:ln w="25400">
              <a:solidFill>
                <a:srgbClr val="000080"/>
              </a:solidFill>
              <a:round/>
              <a:headEnd/>
              <a:tailEnd/>
            </a:ln>
          </p:spPr>
          <p:txBody>
            <a:bodyPr wrap="none" anchor="ctr"/>
            <a:lstStyle/>
            <a:p>
              <a:endParaRPr lang="tr-TR"/>
            </a:p>
          </p:txBody>
        </p:sp>
        <p:sp>
          <p:nvSpPr>
            <p:cNvPr id="11" name="Text Box 7"/>
            <p:cNvSpPr txBox="1">
              <a:spLocks noChangeArrowheads="1"/>
            </p:cNvSpPr>
            <p:nvPr/>
          </p:nvSpPr>
          <p:spPr bwMode="auto">
            <a:xfrm>
              <a:off x="144" y="2352"/>
              <a:ext cx="816" cy="330"/>
            </a:xfrm>
            <a:prstGeom prst="rect">
              <a:avLst/>
            </a:prstGeom>
            <a:noFill/>
            <a:ln w="9525">
              <a:noFill/>
              <a:miter lim="800000"/>
              <a:headEnd/>
              <a:tailEnd/>
            </a:ln>
          </p:spPr>
          <p:txBody>
            <a:bodyPr>
              <a:spAutoFit/>
            </a:bodyPr>
            <a:lstStyle/>
            <a:p>
              <a:r>
                <a:rPr lang="tr-TR" sz="1400" b="1" dirty="0"/>
                <a:t>Sorunun Belirlenmesi</a:t>
              </a:r>
            </a:p>
          </p:txBody>
        </p:sp>
        <p:sp>
          <p:nvSpPr>
            <p:cNvPr id="12" name="AutoShape 8"/>
            <p:cNvSpPr>
              <a:spLocks noChangeArrowheads="1"/>
            </p:cNvSpPr>
            <p:nvPr/>
          </p:nvSpPr>
          <p:spPr bwMode="auto">
            <a:xfrm>
              <a:off x="1104" y="2400"/>
              <a:ext cx="384" cy="192"/>
            </a:xfrm>
            <a:prstGeom prst="rightArrow">
              <a:avLst>
                <a:gd name="adj1" fmla="val 50000"/>
                <a:gd name="adj2" fmla="val 50000"/>
              </a:avLst>
            </a:prstGeom>
            <a:solidFill>
              <a:srgbClr val="FF0000"/>
            </a:solidFill>
            <a:ln w="9525">
              <a:solidFill>
                <a:schemeClr val="tx1"/>
              </a:solidFill>
              <a:miter lim="800000"/>
              <a:headEnd/>
              <a:tailEnd/>
            </a:ln>
          </p:spPr>
          <p:txBody>
            <a:bodyPr wrap="none" anchor="ctr"/>
            <a:lstStyle/>
            <a:p>
              <a:endParaRPr lang="tr-TR"/>
            </a:p>
          </p:txBody>
        </p:sp>
        <p:sp>
          <p:nvSpPr>
            <p:cNvPr id="13" name="AutoShape 10"/>
            <p:cNvSpPr>
              <a:spLocks noChangeArrowheads="1"/>
            </p:cNvSpPr>
            <p:nvPr/>
          </p:nvSpPr>
          <p:spPr bwMode="auto">
            <a:xfrm>
              <a:off x="1536" y="2160"/>
              <a:ext cx="1008" cy="720"/>
            </a:xfrm>
            <a:prstGeom prst="flowChartAlternateProcess">
              <a:avLst/>
            </a:prstGeom>
            <a:solidFill>
              <a:srgbClr val="FF66CC"/>
            </a:solidFill>
            <a:ln w="25400">
              <a:solidFill>
                <a:schemeClr val="tx1"/>
              </a:solidFill>
              <a:miter lim="800000"/>
              <a:headEnd/>
              <a:tailEnd/>
            </a:ln>
          </p:spPr>
          <p:txBody>
            <a:bodyPr wrap="none" anchor="ctr"/>
            <a:lstStyle/>
            <a:p>
              <a:endParaRPr lang="tr-TR"/>
            </a:p>
          </p:txBody>
        </p:sp>
        <p:sp>
          <p:nvSpPr>
            <p:cNvPr id="14" name="Text Box 11"/>
            <p:cNvSpPr txBox="1">
              <a:spLocks noChangeArrowheads="1"/>
            </p:cNvSpPr>
            <p:nvPr/>
          </p:nvSpPr>
          <p:spPr bwMode="auto">
            <a:xfrm>
              <a:off x="1632" y="2256"/>
              <a:ext cx="816" cy="520"/>
            </a:xfrm>
            <a:prstGeom prst="rect">
              <a:avLst/>
            </a:prstGeom>
            <a:noFill/>
            <a:ln w="9525">
              <a:noFill/>
              <a:miter lim="800000"/>
              <a:headEnd/>
              <a:tailEnd/>
            </a:ln>
          </p:spPr>
          <p:txBody>
            <a:bodyPr>
              <a:spAutoFit/>
            </a:bodyPr>
            <a:lstStyle/>
            <a:p>
              <a:r>
                <a:rPr lang="tr-TR" sz="1600" b="1"/>
                <a:t>Politikanın Formüle Edilmesi</a:t>
              </a:r>
            </a:p>
          </p:txBody>
        </p:sp>
        <p:sp>
          <p:nvSpPr>
            <p:cNvPr id="15" name="AutoShape 12"/>
            <p:cNvSpPr>
              <a:spLocks noChangeArrowheads="1"/>
            </p:cNvSpPr>
            <p:nvPr/>
          </p:nvSpPr>
          <p:spPr bwMode="auto">
            <a:xfrm>
              <a:off x="2592" y="2400"/>
              <a:ext cx="384" cy="192"/>
            </a:xfrm>
            <a:prstGeom prst="rightArrow">
              <a:avLst>
                <a:gd name="adj1" fmla="val 50000"/>
                <a:gd name="adj2" fmla="val 50000"/>
              </a:avLst>
            </a:prstGeom>
            <a:solidFill>
              <a:srgbClr val="FF0000"/>
            </a:solidFill>
            <a:ln w="9525">
              <a:solidFill>
                <a:schemeClr val="tx1"/>
              </a:solidFill>
              <a:miter lim="800000"/>
              <a:headEnd/>
              <a:tailEnd/>
            </a:ln>
          </p:spPr>
          <p:txBody>
            <a:bodyPr wrap="none" anchor="ctr"/>
            <a:lstStyle/>
            <a:p>
              <a:endParaRPr lang="tr-TR"/>
            </a:p>
          </p:txBody>
        </p:sp>
        <p:sp>
          <p:nvSpPr>
            <p:cNvPr id="16" name="AutoShape 13"/>
            <p:cNvSpPr>
              <a:spLocks noChangeArrowheads="1"/>
            </p:cNvSpPr>
            <p:nvPr/>
          </p:nvSpPr>
          <p:spPr bwMode="auto">
            <a:xfrm>
              <a:off x="3024" y="2064"/>
              <a:ext cx="1152" cy="912"/>
            </a:xfrm>
            <a:prstGeom prst="flowChartDecision">
              <a:avLst/>
            </a:prstGeom>
            <a:solidFill>
              <a:srgbClr val="FFCC00"/>
            </a:solidFill>
            <a:ln w="25400">
              <a:solidFill>
                <a:schemeClr val="tx1"/>
              </a:solidFill>
              <a:miter lim="800000"/>
              <a:headEnd/>
              <a:tailEnd/>
            </a:ln>
          </p:spPr>
          <p:txBody>
            <a:bodyPr wrap="none" anchor="ctr"/>
            <a:lstStyle/>
            <a:p>
              <a:endParaRPr lang="tr-TR"/>
            </a:p>
          </p:txBody>
        </p:sp>
        <p:sp>
          <p:nvSpPr>
            <p:cNvPr id="17" name="Text Box 14"/>
            <p:cNvSpPr txBox="1">
              <a:spLocks noChangeArrowheads="1"/>
            </p:cNvSpPr>
            <p:nvPr/>
          </p:nvSpPr>
          <p:spPr bwMode="auto">
            <a:xfrm>
              <a:off x="3168" y="2428"/>
              <a:ext cx="816" cy="212"/>
            </a:xfrm>
            <a:prstGeom prst="rect">
              <a:avLst/>
            </a:prstGeom>
            <a:noFill/>
            <a:ln w="9525">
              <a:noFill/>
              <a:miter lim="800000"/>
              <a:headEnd/>
              <a:tailEnd/>
            </a:ln>
          </p:spPr>
          <p:txBody>
            <a:bodyPr>
              <a:spAutoFit/>
            </a:bodyPr>
            <a:lstStyle/>
            <a:p>
              <a:r>
                <a:rPr lang="tr-TR" sz="1600" b="1"/>
                <a:t>Uygulama</a:t>
              </a:r>
            </a:p>
          </p:txBody>
        </p:sp>
        <p:sp>
          <p:nvSpPr>
            <p:cNvPr id="18" name="AutoShape 15"/>
            <p:cNvSpPr>
              <a:spLocks noChangeArrowheads="1"/>
            </p:cNvSpPr>
            <p:nvPr/>
          </p:nvSpPr>
          <p:spPr bwMode="auto">
            <a:xfrm>
              <a:off x="4224" y="2400"/>
              <a:ext cx="384" cy="192"/>
            </a:xfrm>
            <a:prstGeom prst="rightArrow">
              <a:avLst>
                <a:gd name="adj1" fmla="val 50000"/>
                <a:gd name="adj2" fmla="val 50000"/>
              </a:avLst>
            </a:prstGeom>
            <a:solidFill>
              <a:srgbClr val="FF0000"/>
            </a:solidFill>
            <a:ln w="9525">
              <a:solidFill>
                <a:schemeClr val="tx1"/>
              </a:solidFill>
              <a:miter lim="800000"/>
              <a:headEnd/>
              <a:tailEnd/>
            </a:ln>
          </p:spPr>
          <p:txBody>
            <a:bodyPr wrap="none" anchor="ctr"/>
            <a:lstStyle/>
            <a:p>
              <a:endParaRPr lang="tr-TR"/>
            </a:p>
          </p:txBody>
        </p:sp>
        <p:sp>
          <p:nvSpPr>
            <p:cNvPr id="19" name="Oval 16"/>
            <p:cNvSpPr>
              <a:spLocks noChangeArrowheads="1"/>
            </p:cNvSpPr>
            <p:nvPr/>
          </p:nvSpPr>
          <p:spPr bwMode="auto">
            <a:xfrm>
              <a:off x="4656" y="1872"/>
              <a:ext cx="960" cy="1152"/>
            </a:xfrm>
            <a:prstGeom prst="ellipse">
              <a:avLst/>
            </a:prstGeom>
            <a:solidFill>
              <a:srgbClr val="C0C0C0"/>
            </a:solidFill>
            <a:ln w="25400">
              <a:solidFill>
                <a:schemeClr val="tx1"/>
              </a:solidFill>
              <a:round/>
              <a:headEnd/>
              <a:tailEnd/>
            </a:ln>
          </p:spPr>
          <p:txBody>
            <a:bodyPr wrap="none" anchor="ctr"/>
            <a:lstStyle/>
            <a:p>
              <a:endParaRPr lang="tr-TR"/>
            </a:p>
          </p:txBody>
        </p:sp>
        <p:sp>
          <p:nvSpPr>
            <p:cNvPr id="20" name="Text Box 17"/>
            <p:cNvSpPr txBox="1">
              <a:spLocks noChangeArrowheads="1"/>
            </p:cNvSpPr>
            <p:nvPr/>
          </p:nvSpPr>
          <p:spPr bwMode="auto">
            <a:xfrm>
              <a:off x="4608" y="2352"/>
              <a:ext cx="1056" cy="212"/>
            </a:xfrm>
            <a:prstGeom prst="rect">
              <a:avLst/>
            </a:prstGeom>
            <a:noFill/>
            <a:ln w="9525">
              <a:noFill/>
              <a:miter lim="800000"/>
              <a:headEnd/>
              <a:tailEnd/>
            </a:ln>
          </p:spPr>
          <p:txBody>
            <a:bodyPr>
              <a:spAutoFit/>
            </a:bodyPr>
            <a:lstStyle/>
            <a:p>
              <a:r>
                <a:rPr lang="tr-TR" sz="1600" b="1"/>
                <a:t>Değerlendirme</a:t>
              </a:r>
            </a:p>
          </p:txBody>
        </p:sp>
        <p:sp>
          <p:nvSpPr>
            <p:cNvPr id="21" name="AutoShape 18"/>
            <p:cNvSpPr>
              <a:spLocks noChangeArrowheads="1"/>
            </p:cNvSpPr>
            <p:nvPr/>
          </p:nvSpPr>
          <p:spPr bwMode="auto">
            <a:xfrm>
              <a:off x="4368" y="2640"/>
              <a:ext cx="720" cy="96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0 w 21600"/>
                <a:gd name="T19" fmla="*/ 3173 h 21600"/>
                <a:gd name="T20" fmla="*/ 18450 w 21600"/>
                <a:gd name="T21" fmla="*/ 18428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0326" y="20355"/>
                  </a:moveTo>
                  <a:cubicBezTo>
                    <a:pt x="10483" y="20363"/>
                    <a:pt x="10641" y="20367"/>
                    <a:pt x="10800" y="20367"/>
                  </a:cubicBezTo>
                  <a:cubicBezTo>
                    <a:pt x="16083" y="20367"/>
                    <a:pt x="20367" y="16083"/>
                    <a:pt x="20367" y="10800"/>
                  </a:cubicBezTo>
                  <a:cubicBezTo>
                    <a:pt x="20367" y="10604"/>
                    <a:pt x="20360" y="10408"/>
                    <a:pt x="20348" y="10212"/>
                  </a:cubicBezTo>
                  <a:lnTo>
                    <a:pt x="21579" y="10137"/>
                  </a:lnTo>
                  <a:cubicBezTo>
                    <a:pt x="21593" y="10357"/>
                    <a:pt x="21600" y="10578"/>
                    <a:pt x="21600" y="10800"/>
                  </a:cubicBezTo>
                  <a:cubicBezTo>
                    <a:pt x="21600" y="16764"/>
                    <a:pt x="16764" y="21600"/>
                    <a:pt x="10800" y="21600"/>
                  </a:cubicBezTo>
                  <a:cubicBezTo>
                    <a:pt x="10621" y="21600"/>
                    <a:pt x="10443" y="21595"/>
                    <a:pt x="10264" y="21586"/>
                  </a:cubicBezTo>
                  <a:lnTo>
                    <a:pt x="10131" y="24283"/>
                  </a:lnTo>
                  <a:lnTo>
                    <a:pt x="6982" y="20807"/>
                  </a:lnTo>
                  <a:lnTo>
                    <a:pt x="10459" y="17658"/>
                  </a:lnTo>
                  <a:lnTo>
                    <a:pt x="10326" y="20355"/>
                  </a:lnTo>
                  <a:close/>
                </a:path>
              </a:pathLst>
            </a:custGeom>
            <a:solidFill>
              <a:srgbClr val="FF0000"/>
            </a:solidFill>
            <a:ln w="9525">
              <a:solidFill>
                <a:schemeClr val="tx1"/>
              </a:solidFill>
              <a:miter lim="800000"/>
              <a:headEnd/>
              <a:tailEnd/>
            </a:ln>
          </p:spPr>
          <p:txBody>
            <a:bodyPr wrap="none" anchor="ctr"/>
            <a:lstStyle/>
            <a:p>
              <a:endParaRPr lang="tr-TR"/>
            </a:p>
          </p:txBody>
        </p:sp>
        <p:sp>
          <p:nvSpPr>
            <p:cNvPr id="22" name="Oval 19"/>
            <p:cNvSpPr>
              <a:spLocks noChangeArrowheads="1"/>
            </p:cNvSpPr>
            <p:nvPr/>
          </p:nvSpPr>
          <p:spPr bwMode="auto">
            <a:xfrm>
              <a:off x="2448" y="3360"/>
              <a:ext cx="2064" cy="480"/>
            </a:xfrm>
            <a:prstGeom prst="ellipse">
              <a:avLst/>
            </a:prstGeom>
            <a:solidFill>
              <a:srgbClr val="99CC00"/>
            </a:solidFill>
            <a:ln w="25400">
              <a:solidFill>
                <a:schemeClr val="accent2"/>
              </a:solidFill>
              <a:round/>
              <a:headEnd/>
              <a:tailEnd/>
            </a:ln>
          </p:spPr>
          <p:txBody>
            <a:bodyPr wrap="none" anchor="ctr"/>
            <a:lstStyle/>
            <a:p>
              <a:endParaRPr lang="tr-TR"/>
            </a:p>
          </p:txBody>
        </p:sp>
        <p:sp>
          <p:nvSpPr>
            <p:cNvPr id="23" name="Text Box 20"/>
            <p:cNvSpPr txBox="1">
              <a:spLocks noChangeArrowheads="1"/>
            </p:cNvSpPr>
            <p:nvPr/>
          </p:nvSpPr>
          <p:spPr bwMode="auto">
            <a:xfrm>
              <a:off x="2736" y="3408"/>
              <a:ext cx="1488" cy="366"/>
            </a:xfrm>
            <a:prstGeom prst="rect">
              <a:avLst/>
            </a:prstGeom>
            <a:noFill/>
            <a:ln w="9525">
              <a:noFill/>
              <a:miter lim="800000"/>
              <a:headEnd/>
              <a:tailEnd/>
            </a:ln>
          </p:spPr>
          <p:txBody>
            <a:bodyPr>
              <a:spAutoFit/>
            </a:bodyPr>
            <a:lstStyle/>
            <a:p>
              <a:r>
                <a:rPr lang="tr-TR" sz="1600" b="1"/>
                <a:t>Alternatiflerin Belirlenmesi</a:t>
              </a:r>
            </a:p>
          </p:txBody>
        </p:sp>
        <p:sp>
          <p:nvSpPr>
            <p:cNvPr id="24" name="AutoShape 22"/>
            <p:cNvSpPr>
              <a:spLocks noChangeArrowheads="1"/>
            </p:cNvSpPr>
            <p:nvPr/>
          </p:nvSpPr>
          <p:spPr bwMode="auto">
            <a:xfrm>
              <a:off x="1920" y="2832"/>
              <a:ext cx="768" cy="768"/>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50 w 21600"/>
                <a:gd name="T19" fmla="*/ 3150 h 21600"/>
                <a:gd name="T20" fmla="*/ 18450 w 21600"/>
                <a:gd name="T21" fmla="*/ 1845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2050" y="9582"/>
                  </a:moveTo>
                  <a:cubicBezTo>
                    <a:pt x="1994" y="9985"/>
                    <a:pt x="1966" y="10392"/>
                    <a:pt x="1966" y="10799"/>
                  </a:cubicBezTo>
                  <a:cubicBezTo>
                    <a:pt x="1966" y="15678"/>
                    <a:pt x="5921" y="19634"/>
                    <a:pt x="10800" y="19634"/>
                  </a:cubicBezTo>
                  <a:cubicBezTo>
                    <a:pt x="10864" y="19634"/>
                    <a:pt x="10928" y="19633"/>
                    <a:pt x="10992" y="19631"/>
                  </a:cubicBezTo>
                  <a:lnTo>
                    <a:pt x="11035" y="21597"/>
                  </a:lnTo>
                  <a:cubicBezTo>
                    <a:pt x="10956" y="21599"/>
                    <a:pt x="10878" y="21599"/>
                    <a:pt x="10800" y="21600"/>
                  </a:cubicBezTo>
                  <a:cubicBezTo>
                    <a:pt x="4835" y="21600"/>
                    <a:pt x="0" y="16764"/>
                    <a:pt x="0" y="10800"/>
                  </a:cubicBezTo>
                  <a:cubicBezTo>
                    <a:pt x="-1" y="10301"/>
                    <a:pt x="34" y="9804"/>
                    <a:pt x="103" y="9310"/>
                  </a:cubicBezTo>
                  <a:lnTo>
                    <a:pt x="-2572" y="8938"/>
                  </a:lnTo>
                  <a:lnTo>
                    <a:pt x="1584" y="5798"/>
                  </a:lnTo>
                  <a:lnTo>
                    <a:pt x="4724" y="9954"/>
                  </a:lnTo>
                  <a:lnTo>
                    <a:pt x="2050" y="9582"/>
                  </a:lnTo>
                  <a:close/>
                </a:path>
              </a:pathLst>
            </a:custGeom>
            <a:solidFill>
              <a:srgbClr val="FF0000"/>
            </a:solidFill>
            <a:ln w="9525">
              <a:solidFill>
                <a:schemeClr val="tx1"/>
              </a:solidFill>
              <a:miter lim="800000"/>
              <a:headEnd/>
              <a:tailEnd/>
            </a:ln>
          </p:spPr>
          <p:txBody>
            <a:bodyPr wrap="none" anchor="ctr"/>
            <a:lstStyle/>
            <a:p>
              <a:endParaRPr lang="tr-T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267744" y="548680"/>
            <a:ext cx="6048672" cy="432048"/>
          </a:xfrm>
          <a:prstGeom prst="rect">
            <a:avLst/>
          </a:prstGeom>
          <a:noFill/>
        </p:spPr>
        <p:txBody>
          <a:bodyP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effectLst/>
                <a:uLnTx/>
                <a:uFillTx/>
                <a:latin typeface="Arial Black" pitchFamily="34" charset="0"/>
                <a:ea typeface="+mj-ea"/>
                <a:cs typeface="+mj-cs"/>
              </a:rPr>
              <a:t>Kamu Yönetimi ve Sosyal Hizmet</a:t>
            </a:r>
            <a:endParaRPr kumimoji="0" lang="tr-TR" sz="3600" b="1" i="0" u="none" strike="noStrike" kern="1200" cap="none" spc="0" normalizeH="0" baseline="0" noProof="0" dirty="0">
              <a:ln>
                <a:noFill/>
              </a:ln>
              <a:effectLst/>
              <a:uLnTx/>
              <a:uFillTx/>
              <a:latin typeface="Arial Black" pitchFamily="34" charset="0"/>
              <a:ea typeface="+mj-ea"/>
              <a:cs typeface="+mj-cs"/>
            </a:endParaRPr>
          </a:p>
        </p:txBody>
      </p:sp>
      <p:pic>
        <p:nvPicPr>
          <p:cNvPr id="22530" name="Picture 2" descr="Image result for ankara üniversitesi logo"/>
          <p:cNvPicPr>
            <a:picLocks noChangeAspect="1" noChangeArrowheads="1"/>
          </p:cNvPicPr>
          <p:nvPr/>
        </p:nvPicPr>
        <p:blipFill>
          <a:blip r:embed="rId2" cstate="print"/>
          <a:srcRect/>
          <a:stretch>
            <a:fillRect/>
          </a:stretch>
        </p:blipFill>
        <p:spPr bwMode="auto">
          <a:xfrm>
            <a:off x="251521" y="188641"/>
            <a:ext cx="1656184" cy="1240540"/>
          </a:xfrm>
          <a:prstGeom prst="rect">
            <a:avLst/>
          </a:prstGeom>
          <a:noFill/>
        </p:spPr>
      </p:pic>
      <p:sp>
        <p:nvSpPr>
          <p:cNvPr id="25" name="Rectangle 2"/>
          <p:cNvSpPr>
            <a:spLocks noChangeArrowheads="1"/>
          </p:cNvSpPr>
          <p:nvPr/>
        </p:nvSpPr>
        <p:spPr bwMode="auto">
          <a:xfrm>
            <a:off x="1752600" y="1439565"/>
            <a:ext cx="6781800" cy="549275"/>
          </a:xfrm>
          <a:prstGeom prst="rect">
            <a:avLst/>
          </a:prstGeom>
          <a:noFill/>
          <a:ln w="9525">
            <a:noFill/>
            <a:miter lim="800000"/>
            <a:headEnd/>
            <a:tailEnd/>
          </a:ln>
        </p:spPr>
        <p:txBody>
          <a:bodyPr>
            <a:spAutoFit/>
          </a:bodyPr>
          <a:lstStyle/>
          <a:p>
            <a:pPr>
              <a:lnSpc>
                <a:spcPct val="125000"/>
              </a:lnSpc>
              <a:spcBef>
                <a:spcPct val="50000"/>
              </a:spcBef>
            </a:pPr>
            <a:r>
              <a:rPr lang="tr-TR" b="1" dirty="0">
                <a:solidFill>
                  <a:schemeClr val="accent2"/>
                </a:solidFill>
              </a:rPr>
              <a:t>Gündemin Belirlenmesinde Aktörler;</a:t>
            </a:r>
            <a:r>
              <a:rPr lang="tr-TR" dirty="0">
                <a:solidFill>
                  <a:schemeClr val="accent2"/>
                </a:solidFill>
              </a:rPr>
              <a:t> </a:t>
            </a:r>
          </a:p>
        </p:txBody>
      </p:sp>
      <p:sp>
        <p:nvSpPr>
          <p:cNvPr id="27" name="Oval 6"/>
          <p:cNvSpPr>
            <a:spLocks noChangeArrowheads="1"/>
          </p:cNvSpPr>
          <p:nvPr/>
        </p:nvSpPr>
        <p:spPr bwMode="auto">
          <a:xfrm>
            <a:off x="2743200" y="2057400"/>
            <a:ext cx="4114800" cy="4495800"/>
          </a:xfrm>
          <a:prstGeom prst="ellipse">
            <a:avLst/>
          </a:prstGeom>
          <a:noFill/>
          <a:ln w="25400">
            <a:solidFill>
              <a:schemeClr val="tx1"/>
            </a:solidFill>
            <a:round/>
            <a:headEnd/>
            <a:tailEnd/>
          </a:ln>
        </p:spPr>
        <p:txBody>
          <a:bodyPr wrap="none" anchor="ctr"/>
          <a:lstStyle/>
          <a:p>
            <a:endParaRPr lang="tr-TR"/>
          </a:p>
        </p:txBody>
      </p:sp>
      <p:sp>
        <p:nvSpPr>
          <p:cNvPr id="28" name="AutoShape 7"/>
          <p:cNvSpPr>
            <a:spLocks noChangeArrowheads="1"/>
          </p:cNvSpPr>
          <p:nvPr/>
        </p:nvSpPr>
        <p:spPr bwMode="auto">
          <a:xfrm>
            <a:off x="1219200" y="2209800"/>
            <a:ext cx="1219200" cy="685800"/>
          </a:xfrm>
          <a:prstGeom prst="roundRect">
            <a:avLst>
              <a:gd name="adj" fmla="val 16667"/>
            </a:avLst>
          </a:prstGeom>
          <a:solidFill>
            <a:srgbClr val="FFCC00"/>
          </a:solidFill>
          <a:ln w="9525">
            <a:solidFill>
              <a:schemeClr val="tx1"/>
            </a:solidFill>
            <a:round/>
            <a:headEnd/>
            <a:tailEnd/>
          </a:ln>
        </p:spPr>
        <p:txBody>
          <a:bodyPr wrap="none" anchor="ctr"/>
          <a:lstStyle/>
          <a:p>
            <a:endParaRPr lang="tr-TR"/>
          </a:p>
        </p:txBody>
      </p:sp>
      <p:sp>
        <p:nvSpPr>
          <p:cNvPr id="29" name="Text Box 8"/>
          <p:cNvSpPr txBox="1">
            <a:spLocks noChangeArrowheads="1"/>
          </p:cNvSpPr>
          <p:nvPr/>
        </p:nvSpPr>
        <p:spPr bwMode="auto">
          <a:xfrm>
            <a:off x="1371600" y="2362200"/>
            <a:ext cx="889000" cy="396875"/>
          </a:xfrm>
          <a:prstGeom prst="rect">
            <a:avLst/>
          </a:prstGeom>
          <a:noFill/>
          <a:ln w="9525">
            <a:noFill/>
            <a:miter lim="800000"/>
            <a:headEnd/>
            <a:tailEnd/>
          </a:ln>
        </p:spPr>
        <p:txBody>
          <a:bodyPr wrap="none">
            <a:spAutoFit/>
          </a:bodyPr>
          <a:lstStyle/>
          <a:p>
            <a:pPr algn="l"/>
            <a:r>
              <a:rPr lang="tr-TR" sz="2000"/>
              <a:t>Medya</a:t>
            </a:r>
          </a:p>
        </p:txBody>
      </p:sp>
      <p:sp>
        <p:nvSpPr>
          <p:cNvPr id="30" name="AutoShape 9"/>
          <p:cNvSpPr>
            <a:spLocks noChangeArrowheads="1"/>
          </p:cNvSpPr>
          <p:nvPr/>
        </p:nvSpPr>
        <p:spPr bwMode="auto">
          <a:xfrm>
            <a:off x="762000" y="3733800"/>
            <a:ext cx="1219200" cy="762000"/>
          </a:xfrm>
          <a:prstGeom prst="roundRect">
            <a:avLst>
              <a:gd name="adj" fmla="val 16667"/>
            </a:avLst>
          </a:prstGeom>
          <a:solidFill>
            <a:srgbClr val="99CCFF"/>
          </a:solidFill>
          <a:ln w="9525">
            <a:solidFill>
              <a:schemeClr val="tx1"/>
            </a:solidFill>
            <a:round/>
            <a:headEnd/>
            <a:tailEnd/>
          </a:ln>
        </p:spPr>
        <p:txBody>
          <a:bodyPr wrap="none" anchor="ctr"/>
          <a:lstStyle/>
          <a:p>
            <a:r>
              <a:rPr lang="tr-TR" sz="2000"/>
              <a:t>Meslek </a:t>
            </a:r>
          </a:p>
          <a:p>
            <a:r>
              <a:rPr lang="tr-TR" sz="2000"/>
              <a:t>Örgütleri</a:t>
            </a:r>
          </a:p>
        </p:txBody>
      </p:sp>
      <p:sp>
        <p:nvSpPr>
          <p:cNvPr id="31" name="AutoShape 11"/>
          <p:cNvSpPr>
            <a:spLocks noChangeArrowheads="1"/>
          </p:cNvSpPr>
          <p:nvPr/>
        </p:nvSpPr>
        <p:spPr bwMode="auto">
          <a:xfrm>
            <a:off x="4419600" y="4038600"/>
            <a:ext cx="990600" cy="533400"/>
          </a:xfrm>
          <a:prstGeom prst="roundRect">
            <a:avLst>
              <a:gd name="adj" fmla="val 16667"/>
            </a:avLst>
          </a:prstGeom>
          <a:solidFill>
            <a:srgbClr val="CCFFCC"/>
          </a:solidFill>
          <a:ln w="9525">
            <a:solidFill>
              <a:schemeClr val="tx1"/>
            </a:solidFill>
            <a:round/>
            <a:headEnd/>
            <a:tailEnd/>
          </a:ln>
        </p:spPr>
        <p:txBody>
          <a:bodyPr wrap="none" anchor="ctr"/>
          <a:lstStyle/>
          <a:p>
            <a:r>
              <a:rPr lang="tr-TR" sz="1600"/>
              <a:t>Hükümet</a:t>
            </a:r>
          </a:p>
        </p:txBody>
      </p:sp>
      <p:sp>
        <p:nvSpPr>
          <p:cNvPr id="32" name="AutoShape 12"/>
          <p:cNvSpPr>
            <a:spLocks noChangeArrowheads="1"/>
          </p:cNvSpPr>
          <p:nvPr/>
        </p:nvSpPr>
        <p:spPr bwMode="auto">
          <a:xfrm>
            <a:off x="4191000" y="2590800"/>
            <a:ext cx="1219200" cy="762000"/>
          </a:xfrm>
          <a:prstGeom prst="roundRect">
            <a:avLst>
              <a:gd name="adj" fmla="val 16667"/>
            </a:avLst>
          </a:prstGeom>
          <a:solidFill>
            <a:srgbClr val="FFCC99"/>
          </a:solidFill>
          <a:ln w="9525">
            <a:solidFill>
              <a:schemeClr val="tx1"/>
            </a:solidFill>
            <a:round/>
            <a:headEnd/>
            <a:tailEnd/>
          </a:ln>
        </p:spPr>
        <p:txBody>
          <a:bodyPr wrap="none" anchor="ctr"/>
          <a:lstStyle/>
          <a:p>
            <a:r>
              <a:rPr lang="tr-TR" sz="1600" dirty="0"/>
              <a:t>Parlamento</a:t>
            </a:r>
          </a:p>
        </p:txBody>
      </p:sp>
      <p:sp>
        <p:nvSpPr>
          <p:cNvPr id="33" name="AutoShape 13"/>
          <p:cNvSpPr>
            <a:spLocks noChangeArrowheads="1"/>
          </p:cNvSpPr>
          <p:nvPr/>
        </p:nvSpPr>
        <p:spPr bwMode="auto">
          <a:xfrm>
            <a:off x="4305300" y="5334000"/>
            <a:ext cx="1143000" cy="685800"/>
          </a:xfrm>
          <a:prstGeom prst="roundRect">
            <a:avLst>
              <a:gd name="adj" fmla="val 16667"/>
            </a:avLst>
          </a:prstGeom>
          <a:solidFill>
            <a:srgbClr val="FF66FF"/>
          </a:solidFill>
          <a:ln w="9525">
            <a:solidFill>
              <a:schemeClr val="tx1"/>
            </a:solidFill>
            <a:round/>
            <a:headEnd/>
            <a:tailEnd/>
          </a:ln>
        </p:spPr>
        <p:txBody>
          <a:bodyPr wrap="none" anchor="ctr"/>
          <a:lstStyle/>
          <a:p>
            <a:r>
              <a:rPr lang="tr-TR"/>
              <a:t>Bürokrasi</a:t>
            </a:r>
          </a:p>
        </p:txBody>
      </p:sp>
      <p:sp>
        <p:nvSpPr>
          <p:cNvPr id="34" name="AutoShape 14"/>
          <p:cNvSpPr>
            <a:spLocks noChangeArrowheads="1"/>
          </p:cNvSpPr>
          <p:nvPr/>
        </p:nvSpPr>
        <p:spPr bwMode="auto">
          <a:xfrm>
            <a:off x="2895600" y="3962400"/>
            <a:ext cx="1219200" cy="609600"/>
          </a:xfrm>
          <a:prstGeom prst="roundRect">
            <a:avLst>
              <a:gd name="adj" fmla="val 16667"/>
            </a:avLst>
          </a:prstGeom>
          <a:solidFill>
            <a:srgbClr val="CCFF66"/>
          </a:solidFill>
          <a:ln w="9525">
            <a:solidFill>
              <a:schemeClr val="tx1"/>
            </a:solidFill>
            <a:round/>
            <a:headEnd/>
            <a:tailEnd/>
          </a:ln>
        </p:spPr>
        <p:txBody>
          <a:bodyPr wrap="none" anchor="ctr"/>
          <a:lstStyle/>
          <a:p>
            <a:r>
              <a:rPr lang="tr-TR" dirty="0"/>
              <a:t>Yerel </a:t>
            </a:r>
          </a:p>
          <a:p>
            <a:r>
              <a:rPr lang="tr-TR" dirty="0"/>
              <a:t>Yönetimler</a:t>
            </a:r>
          </a:p>
        </p:txBody>
      </p:sp>
      <p:sp>
        <p:nvSpPr>
          <p:cNvPr id="35" name="AutoShape 15"/>
          <p:cNvSpPr>
            <a:spLocks noChangeArrowheads="1"/>
          </p:cNvSpPr>
          <p:nvPr/>
        </p:nvSpPr>
        <p:spPr bwMode="auto">
          <a:xfrm>
            <a:off x="5715000" y="4038600"/>
            <a:ext cx="990600" cy="533400"/>
          </a:xfrm>
          <a:prstGeom prst="roundRect">
            <a:avLst>
              <a:gd name="adj" fmla="val 16667"/>
            </a:avLst>
          </a:prstGeom>
          <a:solidFill>
            <a:srgbClr val="00FF00"/>
          </a:solidFill>
          <a:ln w="9525">
            <a:solidFill>
              <a:schemeClr val="tx1"/>
            </a:solidFill>
            <a:round/>
            <a:headEnd/>
            <a:tailEnd/>
          </a:ln>
        </p:spPr>
        <p:txBody>
          <a:bodyPr wrap="none" anchor="ctr"/>
          <a:lstStyle/>
          <a:p>
            <a:r>
              <a:rPr lang="tr-TR" sz="1600"/>
              <a:t>Kurumlar</a:t>
            </a:r>
          </a:p>
        </p:txBody>
      </p:sp>
      <p:sp>
        <p:nvSpPr>
          <p:cNvPr id="36" name="Line 16"/>
          <p:cNvSpPr>
            <a:spLocks noChangeShapeType="1"/>
          </p:cNvSpPr>
          <p:nvPr/>
        </p:nvSpPr>
        <p:spPr bwMode="auto">
          <a:xfrm>
            <a:off x="4114800" y="4343400"/>
            <a:ext cx="304800" cy="0"/>
          </a:xfrm>
          <a:prstGeom prst="line">
            <a:avLst/>
          </a:prstGeom>
          <a:noFill/>
          <a:ln w="9525">
            <a:solidFill>
              <a:schemeClr val="tx1"/>
            </a:solidFill>
            <a:round/>
            <a:headEnd type="triangle" w="med" len="med"/>
            <a:tailEnd type="triangle" w="med" len="med"/>
          </a:ln>
        </p:spPr>
        <p:txBody>
          <a:bodyPr/>
          <a:lstStyle/>
          <a:p>
            <a:endParaRPr lang="tr-TR" sz="1600"/>
          </a:p>
        </p:txBody>
      </p:sp>
      <p:sp>
        <p:nvSpPr>
          <p:cNvPr id="37" name="Line 17"/>
          <p:cNvSpPr>
            <a:spLocks noChangeShapeType="1"/>
          </p:cNvSpPr>
          <p:nvPr/>
        </p:nvSpPr>
        <p:spPr bwMode="auto">
          <a:xfrm>
            <a:off x="5410200" y="4343400"/>
            <a:ext cx="304800" cy="0"/>
          </a:xfrm>
          <a:prstGeom prst="line">
            <a:avLst/>
          </a:prstGeom>
          <a:noFill/>
          <a:ln w="9525">
            <a:solidFill>
              <a:schemeClr val="tx1"/>
            </a:solidFill>
            <a:round/>
            <a:headEnd type="triangle" w="med" len="med"/>
            <a:tailEnd type="triangle" w="med" len="med"/>
          </a:ln>
        </p:spPr>
        <p:txBody>
          <a:bodyPr/>
          <a:lstStyle/>
          <a:p>
            <a:endParaRPr lang="tr-TR" sz="1600"/>
          </a:p>
        </p:txBody>
      </p:sp>
      <p:sp>
        <p:nvSpPr>
          <p:cNvPr id="38" name="Line 18"/>
          <p:cNvSpPr>
            <a:spLocks noChangeShapeType="1"/>
          </p:cNvSpPr>
          <p:nvPr/>
        </p:nvSpPr>
        <p:spPr bwMode="auto">
          <a:xfrm>
            <a:off x="4876800" y="4572000"/>
            <a:ext cx="0" cy="762000"/>
          </a:xfrm>
          <a:prstGeom prst="line">
            <a:avLst/>
          </a:prstGeom>
          <a:noFill/>
          <a:ln w="9525">
            <a:solidFill>
              <a:schemeClr val="tx1"/>
            </a:solidFill>
            <a:round/>
            <a:headEnd type="triangle" w="med" len="med"/>
            <a:tailEnd type="triangle" w="med" len="med"/>
          </a:ln>
        </p:spPr>
        <p:txBody>
          <a:bodyPr/>
          <a:lstStyle/>
          <a:p>
            <a:endParaRPr lang="tr-TR"/>
          </a:p>
        </p:txBody>
      </p:sp>
      <p:sp>
        <p:nvSpPr>
          <p:cNvPr id="39" name="Line 19"/>
          <p:cNvSpPr>
            <a:spLocks noChangeShapeType="1"/>
          </p:cNvSpPr>
          <p:nvPr/>
        </p:nvSpPr>
        <p:spPr bwMode="auto">
          <a:xfrm flipV="1">
            <a:off x="4876800" y="3352800"/>
            <a:ext cx="0" cy="685800"/>
          </a:xfrm>
          <a:prstGeom prst="line">
            <a:avLst/>
          </a:prstGeom>
          <a:noFill/>
          <a:ln w="9525">
            <a:solidFill>
              <a:schemeClr val="tx1"/>
            </a:solidFill>
            <a:round/>
            <a:headEnd type="triangle" w="med" len="med"/>
            <a:tailEnd type="triangle" w="med" len="med"/>
          </a:ln>
        </p:spPr>
        <p:txBody>
          <a:bodyPr/>
          <a:lstStyle/>
          <a:p>
            <a:endParaRPr lang="tr-TR"/>
          </a:p>
        </p:txBody>
      </p:sp>
      <p:sp>
        <p:nvSpPr>
          <p:cNvPr id="40" name="AutoShape 20"/>
          <p:cNvSpPr>
            <a:spLocks noChangeArrowheads="1"/>
          </p:cNvSpPr>
          <p:nvPr/>
        </p:nvSpPr>
        <p:spPr bwMode="auto">
          <a:xfrm>
            <a:off x="914400" y="5334000"/>
            <a:ext cx="1447800" cy="838200"/>
          </a:xfrm>
          <a:prstGeom prst="roundRect">
            <a:avLst>
              <a:gd name="adj" fmla="val 16667"/>
            </a:avLst>
          </a:prstGeom>
          <a:solidFill>
            <a:srgbClr val="FFFF99"/>
          </a:solidFill>
          <a:ln w="9525">
            <a:solidFill>
              <a:schemeClr val="tx1"/>
            </a:solidFill>
            <a:round/>
            <a:headEnd/>
            <a:tailEnd/>
          </a:ln>
        </p:spPr>
        <p:txBody>
          <a:bodyPr wrap="none" anchor="ctr"/>
          <a:lstStyle/>
          <a:p>
            <a:r>
              <a:rPr lang="tr-TR"/>
              <a:t>Üniversiteler</a:t>
            </a:r>
          </a:p>
        </p:txBody>
      </p:sp>
      <p:sp>
        <p:nvSpPr>
          <p:cNvPr id="41" name="AutoShape 21"/>
          <p:cNvSpPr>
            <a:spLocks noChangeArrowheads="1"/>
          </p:cNvSpPr>
          <p:nvPr/>
        </p:nvSpPr>
        <p:spPr bwMode="auto">
          <a:xfrm>
            <a:off x="7010400" y="2057400"/>
            <a:ext cx="1524000" cy="762000"/>
          </a:xfrm>
          <a:prstGeom prst="roundRect">
            <a:avLst>
              <a:gd name="adj" fmla="val 16667"/>
            </a:avLst>
          </a:prstGeom>
          <a:solidFill>
            <a:srgbClr val="00CCFF"/>
          </a:solidFill>
          <a:ln w="9525">
            <a:solidFill>
              <a:schemeClr val="tx1"/>
            </a:solidFill>
            <a:round/>
            <a:headEnd/>
            <a:tailEnd/>
          </a:ln>
        </p:spPr>
        <p:txBody>
          <a:bodyPr wrap="none" anchor="ctr"/>
          <a:lstStyle/>
          <a:p>
            <a:r>
              <a:rPr lang="tr-TR" sz="2000"/>
              <a:t>Sivil Toplum </a:t>
            </a:r>
          </a:p>
          <a:p>
            <a:r>
              <a:rPr lang="tr-TR" sz="2000"/>
              <a:t>Örgütleri</a:t>
            </a:r>
          </a:p>
        </p:txBody>
      </p:sp>
      <p:sp>
        <p:nvSpPr>
          <p:cNvPr id="42" name="AutoShape 22"/>
          <p:cNvSpPr>
            <a:spLocks noChangeArrowheads="1"/>
          </p:cNvSpPr>
          <p:nvPr/>
        </p:nvSpPr>
        <p:spPr bwMode="auto">
          <a:xfrm>
            <a:off x="7162800" y="5486400"/>
            <a:ext cx="1524000" cy="990600"/>
          </a:xfrm>
          <a:prstGeom prst="roundRect">
            <a:avLst>
              <a:gd name="adj" fmla="val 16667"/>
            </a:avLst>
          </a:prstGeom>
          <a:solidFill>
            <a:srgbClr val="0000FF"/>
          </a:solidFill>
          <a:ln w="9525">
            <a:solidFill>
              <a:schemeClr val="tx1"/>
            </a:solidFill>
            <a:round/>
            <a:headEnd/>
            <a:tailEnd/>
          </a:ln>
        </p:spPr>
        <p:txBody>
          <a:bodyPr wrap="none" anchor="ctr"/>
          <a:lstStyle/>
          <a:p>
            <a:r>
              <a:rPr lang="tr-TR" sz="2000">
                <a:solidFill>
                  <a:srgbClr val="FFFFFF"/>
                </a:solidFill>
              </a:rPr>
              <a:t>Halk</a:t>
            </a:r>
          </a:p>
        </p:txBody>
      </p:sp>
      <p:sp>
        <p:nvSpPr>
          <p:cNvPr id="43" name="AutoShape 23"/>
          <p:cNvSpPr>
            <a:spLocks noChangeArrowheads="1"/>
          </p:cNvSpPr>
          <p:nvPr/>
        </p:nvSpPr>
        <p:spPr bwMode="auto">
          <a:xfrm>
            <a:off x="7239000" y="3505200"/>
            <a:ext cx="1676400" cy="990600"/>
          </a:xfrm>
          <a:prstGeom prst="roundRect">
            <a:avLst>
              <a:gd name="adj" fmla="val 16667"/>
            </a:avLst>
          </a:prstGeom>
          <a:solidFill>
            <a:srgbClr val="99CC00"/>
          </a:solidFill>
          <a:ln w="9525">
            <a:solidFill>
              <a:schemeClr val="tx1"/>
            </a:solidFill>
            <a:round/>
            <a:headEnd/>
            <a:tailEnd/>
          </a:ln>
        </p:spPr>
        <p:txBody>
          <a:bodyPr wrap="none" anchor="ctr"/>
          <a:lstStyle/>
          <a:p>
            <a:r>
              <a:rPr lang="tr-TR" sz="2000"/>
              <a:t>Uluslar arası</a:t>
            </a:r>
          </a:p>
          <a:p>
            <a:r>
              <a:rPr lang="tr-TR" sz="2000"/>
              <a:t>Kuruluşlar</a:t>
            </a:r>
          </a:p>
        </p:txBody>
      </p:sp>
      <p:sp>
        <p:nvSpPr>
          <p:cNvPr id="44" name="Line 24"/>
          <p:cNvSpPr>
            <a:spLocks noChangeShapeType="1"/>
          </p:cNvSpPr>
          <p:nvPr/>
        </p:nvSpPr>
        <p:spPr bwMode="auto">
          <a:xfrm flipV="1">
            <a:off x="2362200" y="5105400"/>
            <a:ext cx="533400" cy="304800"/>
          </a:xfrm>
          <a:prstGeom prst="line">
            <a:avLst/>
          </a:prstGeom>
          <a:noFill/>
          <a:ln w="9525">
            <a:solidFill>
              <a:schemeClr val="tx1"/>
            </a:solidFill>
            <a:round/>
            <a:headEnd/>
            <a:tailEnd type="triangle" w="med" len="med"/>
          </a:ln>
        </p:spPr>
        <p:txBody>
          <a:bodyPr/>
          <a:lstStyle/>
          <a:p>
            <a:endParaRPr lang="tr-TR"/>
          </a:p>
        </p:txBody>
      </p:sp>
      <p:sp>
        <p:nvSpPr>
          <p:cNvPr id="45" name="Line 25"/>
          <p:cNvSpPr>
            <a:spLocks noChangeShapeType="1"/>
          </p:cNvSpPr>
          <p:nvPr/>
        </p:nvSpPr>
        <p:spPr bwMode="auto">
          <a:xfrm>
            <a:off x="1981200" y="4114800"/>
            <a:ext cx="762000" cy="0"/>
          </a:xfrm>
          <a:prstGeom prst="line">
            <a:avLst/>
          </a:prstGeom>
          <a:noFill/>
          <a:ln w="9525">
            <a:solidFill>
              <a:schemeClr val="tx1"/>
            </a:solidFill>
            <a:round/>
            <a:headEnd/>
            <a:tailEnd type="triangle" w="med" len="med"/>
          </a:ln>
        </p:spPr>
        <p:txBody>
          <a:bodyPr/>
          <a:lstStyle/>
          <a:p>
            <a:endParaRPr lang="tr-TR"/>
          </a:p>
        </p:txBody>
      </p:sp>
      <p:sp>
        <p:nvSpPr>
          <p:cNvPr id="46" name="Line 26"/>
          <p:cNvSpPr>
            <a:spLocks noChangeShapeType="1"/>
          </p:cNvSpPr>
          <p:nvPr/>
        </p:nvSpPr>
        <p:spPr bwMode="auto">
          <a:xfrm>
            <a:off x="2438400" y="2590800"/>
            <a:ext cx="609600" cy="457200"/>
          </a:xfrm>
          <a:prstGeom prst="line">
            <a:avLst/>
          </a:prstGeom>
          <a:noFill/>
          <a:ln w="9525">
            <a:solidFill>
              <a:schemeClr val="tx1"/>
            </a:solidFill>
            <a:round/>
            <a:headEnd/>
            <a:tailEnd type="triangle" w="med" len="med"/>
          </a:ln>
        </p:spPr>
        <p:txBody>
          <a:bodyPr/>
          <a:lstStyle/>
          <a:p>
            <a:endParaRPr lang="tr-TR"/>
          </a:p>
        </p:txBody>
      </p:sp>
      <p:sp>
        <p:nvSpPr>
          <p:cNvPr id="47" name="Line 27"/>
          <p:cNvSpPr>
            <a:spLocks noChangeShapeType="1"/>
          </p:cNvSpPr>
          <p:nvPr/>
        </p:nvSpPr>
        <p:spPr bwMode="auto">
          <a:xfrm flipH="1">
            <a:off x="6553200" y="2743200"/>
            <a:ext cx="457200" cy="304800"/>
          </a:xfrm>
          <a:prstGeom prst="line">
            <a:avLst/>
          </a:prstGeom>
          <a:noFill/>
          <a:ln w="9525">
            <a:solidFill>
              <a:schemeClr val="tx1"/>
            </a:solidFill>
            <a:round/>
            <a:headEnd/>
            <a:tailEnd type="triangle" w="med" len="med"/>
          </a:ln>
        </p:spPr>
        <p:txBody>
          <a:bodyPr/>
          <a:lstStyle/>
          <a:p>
            <a:endParaRPr lang="tr-TR"/>
          </a:p>
        </p:txBody>
      </p:sp>
      <p:sp>
        <p:nvSpPr>
          <p:cNvPr id="48" name="Line 28"/>
          <p:cNvSpPr>
            <a:spLocks noChangeShapeType="1"/>
          </p:cNvSpPr>
          <p:nvPr/>
        </p:nvSpPr>
        <p:spPr bwMode="auto">
          <a:xfrm flipH="1">
            <a:off x="6858000" y="4038600"/>
            <a:ext cx="381000" cy="0"/>
          </a:xfrm>
          <a:prstGeom prst="line">
            <a:avLst/>
          </a:prstGeom>
          <a:noFill/>
          <a:ln w="9525">
            <a:solidFill>
              <a:schemeClr val="tx1"/>
            </a:solidFill>
            <a:round/>
            <a:headEnd/>
            <a:tailEnd type="triangle" w="med" len="med"/>
          </a:ln>
        </p:spPr>
        <p:txBody>
          <a:bodyPr/>
          <a:lstStyle/>
          <a:p>
            <a:endParaRPr lang="tr-TR"/>
          </a:p>
        </p:txBody>
      </p:sp>
      <p:sp>
        <p:nvSpPr>
          <p:cNvPr id="49" name="Line 29"/>
          <p:cNvSpPr>
            <a:spLocks noChangeShapeType="1"/>
          </p:cNvSpPr>
          <p:nvPr/>
        </p:nvSpPr>
        <p:spPr bwMode="auto">
          <a:xfrm flipH="1" flipV="1">
            <a:off x="6477000" y="5562600"/>
            <a:ext cx="685800" cy="457200"/>
          </a:xfrm>
          <a:prstGeom prst="line">
            <a:avLst/>
          </a:prstGeom>
          <a:noFill/>
          <a:ln w="9525">
            <a:solidFill>
              <a:schemeClr val="tx1"/>
            </a:solidFill>
            <a:round/>
            <a:headEnd/>
            <a:tailEnd type="triangle" w="med" len="med"/>
          </a:ln>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83568" y="2060848"/>
            <a:ext cx="7920880"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Grup Teorisi; bütün siyasal olayların çeşitli gruplarca iktidar merkezleri etrafında yürütülen faaliyetler ile açıklanabileceği görüşünü savunur. bu görüş, politikayı sadece grup faaliyetlerine indirgemesi ve onun diğer yönlerini ve unsurlarını ihmal etmesi bakımından</a:t>
            </a:r>
          </a:p>
          <a:p>
            <a:pPr>
              <a:lnSpc>
                <a:spcPct val="150000"/>
              </a:lnSpc>
            </a:pPr>
            <a:r>
              <a:rPr lang="tr-TR" sz="2400" dirty="0" smtClean="0">
                <a:latin typeface="Cambria" pitchFamily="18" charset="0"/>
              </a:rPr>
              <a:t>eleştiriye açıktır.</a:t>
            </a:r>
            <a:endParaRPr lang="tr-TR" sz="24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83568" y="2276872"/>
            <a:ext cx="7920880" cy="223978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Baskı grupları, ortak menfaatler etrafında birleşen ve</a:t>
            </a:r>
          </a:p>
          <a:p>
            <a:pPr>
              <a:lnSpc>
                <a:spcPct val="150000"/>
              </a:lnSpc>
            </a:pPr>
            <a:r>
              <a:rPr lang="tr-TR" sz="2400" dirty="0" smtClean="0">
                <a:latin typeface="Cambria" pitchFamily="18" charset="0"/>
              </a:rPr>
              <a:t>bunları gerçekleştirmek için siyasal otoriteler üzerinde etki</a:t>
            </a:r>
          </a:p>
          <a:p>
            <a:pPr>
              <a:lnSpc>
                <a:spcPct val="150000"/>
              </a:lnSpc>
            </a:pPr>
            <a:r>
              <a:rPr lang="tr-TR" sz="2400" dirty="0" smtClean="0">
                <a:latin typeface="Cambria" pitchFamily="18" charset="0"/>
              </a:rPr>
              <a:t>yapmaya çalışan örgütlenmiş gruplar olarak tanımlanabilir. (</a:t>
            </a:r>
            <a:r>
              <a:rPr lang="tr-TR" sz="2400" dirty="0" err="1" smtClean="0">
                <a:latin typeface="Cambria" pitchFamily="18" charset="0"/>
              </a:rPr>
              <a:t>Kapani</a:t>
            </a:r>
            <a:r>
              <a:rPr lang="tr-TR" sz="2400" dirty="0" smtClean="0">
                <a:latin typeface="Cambria" pitchFamily="18" charset="0"/>
              </a:rPr>
              <a:t>, 2007: 212)</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11560" y="2276872"/>
            <a:ext cx="8064896" cy="230832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Baskı Grupları;</a:t>
            </a:r>
          </a:p>
          <a:p>
            <a:pPr>
              <a:lnSpc>
                <a:spcPct val="150000"/>
              </a:lnSpc>
            </a:pPr>
            <a:r>
              <a:rPr lang="tr-TR" sz="2400" dirty="0" smtClean="0">
                <a:latin typeface="Cambria" pitchFamily="18" charset="0"/>
              </a:rPr>
              <a:t>Ortak çıkarları etrafında birleşen ve bunları gerçekleştirmek için siyasi ve idari otorite üzerinde etki yapmaya çalışan örgütlü ve bilinçli gruplardır. (Aksoy, 2008: 15)</a:t>
            </a:r>
            <a:endParaRPr lang="tr-TR" sz="24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611560" y="2276872"/>
            <a:ext cx="8064896"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Baskı Grupları;</a:t>
            </a:r>
          </a:p>
          <a:p>
            <a:pPr>
              <a:lnSpc>
                <a:spcPct val="150000"/>
              </a:lnSpc>
            </a:pPr>
            <a:r>
              <a:rPr lang="tr-TR" sz="2400" dirty="0" smtClean="0">
                <a:latin typeface="Cambria" pitchFamily="18" charset="0"/>
              </a:rPr>
              <a:t>Siyasal iktidar, yasama, yürütme, yargı ve siyasi partilerle ilişki içine girerek demokratik toplumlarda siyasal katılımın unsurları arasında sayılmaktadır. Siyasi partiler gibi iktidar mücadelesi vermezler. (Aksoy, 2008: 15)</a:t>
            </a:r>
            <a:endParaRPr lang="tr-TR" sz="24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611560" y="1916832"/>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Baskı Grupları;</a:t>
            </a:r>
          </a:p>
          <a:p>
            <a:pPr>
              <a:lnSpc>
                <a:spcPct val="150000"/>
              </a:lnSpc>
            </a:pPr>
            <a:r>
              <a:rPr lang="tr-TR" sz="2400" dirty="0" smtClean="0">
                <a:latin typeface="Cambria" pitchFamily="18" charset="0"/>
              </a:rPr>
              <a:t>1. Bir baskı grubunun meydana gelmesi için teşkilatlı bir çalışma olması gerekir.</a:t>
            </a:r>
          </a:p>
          <a:p>
            <a:pPr>
              <a:lnSpc>
                <a:spcPct val="150000"/>
              </a:lnSpc>
            </a:pPr>
            <a:r>
              <a:rPr lang="tr-TR" sz="2400" dirty="0" smtClean="0">
                <a:latin typeface="Cambria" pitchFamily="18" charset="0"/>
              </a:rPr>
              <a:t>2. Baskı grubunun diğer şartı, bu grupların siyasal sistemden talepleri olmasıdır.</a:t>
            </a:r>
          </a:p>
          <a:p>
            <a:pPr>
              <a:lnSpc>
                <a:spcPct val="150000"/>
              </a:lnSpc>
            </a:pP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1010</TotalTime>
  <Words>712</Words>
  <Application>Microsoft Office PowerPoint</Application>
  <PresentationFormat>Ekran Gösterisi (4:3)</PresentationFormat>
  <Paragraphs>97</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Akış</vt:lpstr>
      <vt:lpstr>Sivil Toplum Örgütleri 5. Hafta</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135</cp:revision>
  <dcterms:created xsi:type="dcterms:W3CDTF">2015-05-04T08:30:58Z</dcterms:created>
  <dcterms:modified xsi:type="dcterms:W3CDTF">2020-04-28T09:45:51Z</dcterms:modified>
</cp:coreProperties>
</file>