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95" r:id="rId2"/>
    <p:sldId id="264" r:id="rId3"/>
    <p:sldId id="265" r:id="rId4"/>
    <p:sldId id="266" r:id="rId5"/>
    <p:sldId id="308" r:id="rId6"/>
    <p:sldId id="297" r:id="rId7"/>
    <p:sldId id="307" r:id="rId8"/>
    <p:sldId id="301" r:id="rId9"/>
    <p:sldId id="298" r:id="rId10"/>
    <p:sldId id="300" r:id="rId11"/>
    <p:sldId id="309" r:id="rId12"/>
    <p:sldId id="302" r:id="rId13"/>
    <p:sldId id="310" r:id="rId14"/>
    <p:sldId id="303" r:id="rId15"/>
    <p:sldId id="306" r:id="rId16"/>
    <p:sldId id="31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35C0BA-1007-4C3C-AB24-42ABFE6F66C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BAA77839-8066-4897-AD91-2C3A7F618A18}">
      <dgm:prSet custT="1"/>
      <dgm:spPr/>
      <dgm:t>
        <a:bodyPr/>
        <a:lstStyle/>
        <a:p>
          <a:r>
            <a:rPr lang="tr-TR" sz="1600" dirty="0"/>
            <a:t>Bölge İdare Mahkemesi Kararı</a:t>
          </a:r>
        </a:p>
      </dgm:t>
    </dgm:pt>
    <dgm:pt modelId="{B2332168-974E-4908-9A64-E3CB20652F41}" type="parTrans" cxnId="{92F3F190-08F3-4011-B102-F7373456EBDA}">
      <dgm:prSet/>
      <dgm:spPr/>
      <dgm:t>
        <a:bodyPr/>
        <a:lstStyle/>
        <a:p>
          <a:endParaRPr lang="tr-TR"/>
        </a:p>
      </dgm:t>
    </dgm:pt>
    <dgm:pt modelId="{B474DEB2-B849-49DF-8638-FC95CC5CC121}" type="sibTrans" cxnId="{92F3F190-08F3-4011-B102-F7373456EBDA}">
      <dgm:prSet/>
      <dgm:spPr/>
      <dgm:t>
        <a:bodyPr/>
        <a:lstStyle/>
        <a:p>
          <a:endParaRPr lang="tr-TR"/>
        </a:p>
      </dgm:t>
    </dgm:pt>
    <dgm:pt modelId="{24E419DA-5196-4D45-B8F8-F2F05A8A60E8}" type="pres">
      <dgm:prSet presAssocID="{9A35C0BA-1007-4C3C-AB24-42ABFE6F66CB}" presName="linear" presStyleCnt="0">
        <dgm:presLayoutVars>
          <dgm:animLvl val="lvl"/>
          <dgm:resizeHandles val="exact"/>
        </dgm:presLayoutVars>
      </dgm:prSet>
      <dgm:spPr/>
      <dgm:t>
        <a:bodyPr/>
        <a:lstStyle/>
        <a:p>
          <a:endParaRPr lang="tr-TR"/>
        </a:p>
      </dgm:t>
    </dgm:pt>
    <dgm:pt modelId="{5B4C4F77-D0BD-4FE1-A925-987999D63807}" type="pres">
      <dgm:prSet presAssocID="{BAA77839-8066-4897-AD91-2C3A7F618A18}" presName="parentText" presStyleLbl="node1" presStyleIdx="0" presStyleCnt="1" custLinFactX="-34434" custLinFactNeighborX="-100000" custLinFactNeighborY="4566">
        <dgm:presLayoutVars>
          <dgm:chMax val="0"/>
          <dgm:bulletEnabled val="1"/>
        </dgm:presLayoutVars>
      </dgm:prSet>
      <dgm:spPr/>
      <dgm:t>
        <a:bodyPr/>
        <a:lstStyle/>
        <a:p>
          <a:endParaRPr lang="tr-TR"/>
        </a:p>
      </dgm:t>
    </dgm:pt>
  </dgm:ptLst>
  <dgm:cxnLst>
    <dgm:cxn modelId="{867A1149-C07A-425E-8FC0-F26E87E4A1BF}" type="presOf" srcId="{9A35C0BA-1007-4C3C-AB24-42ABFE6F66CB}" destId="{24E419DA-5196-4D45-B8F8-F2F05A8A60E8}" srcOrd="0" destOrd="0" presId="urn:microsoft.com/office/officeart/2005/8/layout/vList2"/>
    <dgm:cxn modelId="{C4372DE5-1446-495B-8F67-12975861C108}" type="presOf" srcId="{BAA77839-8066-4897-AD91-2C3A7F618A18}" destId="{5B4C4F77-D0BD-4FE1-A925-987999D63807}" srcOrd="0" destOrd="0" presId="urn:microsoft.com/office/officeart/2005/8/layout/vList2"/>
    <dgm:cxn modelId="{92F3F190-08F3-4011-B102-F7373456EBDA}" srcId="{9A35C0BA-1007-4C3C-AB24-42ABFE6F66CB}" destId="{BAA77839-8066-4897-AD91-2C3A7F618A18}" srcOrd="0" destOrd="0" parTransId="{B2332168-974E-4908-9A64-E3CB20652F41}" sibTransId="{B474DEB2-B849-49DF-8638-FC95CC5CC121}"/>
    <dgm:cxn modelId="{8F1742DF-2975-4A8F-A182-31C7600DE5D6}" type="presParOf" srcId="{24E419DA-5196-4D45-B8F8-F2F05A8A60E8}" destId="{5B4C4F77-D0BD-4FE1-A925-987999D63807}"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49AAE-2943-49B3-B36E-EC2B180E03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A9863078-DB65-473B-81D1-7B94506A2399}">
      <dgm:prSet/>
      <dgm:spPr/>
      <dgm:t>
        <a:bodyPr/>
        <a:lstStyle/>
        <a:p>
          <a:r>
            <a:rPr lang="tr-TR" dirty="0"/>
            <a:t>Danıştay  İdari veya Vergi Dava Dairesi</a:t>
          </a:r>
        </a:p>
      </dgm:t>
    </dgm:pt>
    <dgm:pt modelId="{C47C8086-9F88-4040-9D83-8950C20429DF}" type="parTrans" cxnId="{2DB03767-7104-4EED-8C9F-CD63A1D2A01C}">
      <dgm:prSet/>
      <dgm:spPr/>
      <dgm:t>
        <a:bodyPr/>
        <a:lstStyle/>
        <a:p>
          <a:endParaRPr lang="tr-TR"/>
        </a:p>
      </dgm:t>
    </dgm:pt>
    <dgm:pt modelId="{F939C2E2-17F7-49BE-B3D2-8252DD36C844}" type="sibTrans" cxnId="{2DB03767-7104-4EED-8C9F-CD63A1D2A01C}">
      <dgm:prSet/>
      <dgm:spPr/>
      <dgm:t>
        <a:bodyPr/>
        <a:lstStyle/>
        <a:p>
          <a:endParaRPr lang="tr-TR"/>
        </a:p>
      </dgm:t>
    </dgm:pt>
    <dgm:pt modelId="{3555F424-F090-4B5A-BA3E-F3D26E2F194D}" type="pres">
      <dgm:prSet presAssocID="{30949AAE-2943-49B3-B36E-EC2B180E03DC}" presName="linear" presStyleCnt="0">
        <dgm:presLayoutVars>
          <dgm:animLvl val="lvl"/>
          <dgm:resizeHandles val="exact"/>
        </dgm:presLayoutVars>
      </dgm:prSet>
      <dgm:spPr/>
      <dgm:t>
        <a:bodyPr/>
        <a:lstStyle/>
        <a:p>
          <a:endParaRPr lang="tr-TR"/>
        </a:p>
      </dgm:t>
    </dgm:pt>
    <dgm:pt modelId="{142864FB-BCCA-45FD-AD0F-C962A9C89CED}" type="pres">
      <dgm:prSet presAssocID="{A9863078-DB65-473B-81D1-7B94506A2399}" presName="parentText" presStyleLbl="node1" presStyleIdx="0" presStyleCnt="1">
        <dgm:presLayoutVars>
          <dgm:chMax val="0"/>
          <dgm:bulletEnabled val="1"/>
        </dgm:presLayoutVars>
      </dgm:prSet>
      <dgm:spPr/>
      <dgm:t>
        <a:bodyPr/>
        <a:lstStyle/>
        <a:p>
          <a:endParaRPr lang="tr-TR"/>
        </a:p>
      </dgm:t>
    </dgm:pt>
  </dgm:ptLst>
  <dgm:cxnLst>
    <dgm:cxn modelId="{2551F0EE-87F4-433F-9AE2-B38EF6FE2B7D}" type="presOf" srcId="{30949AAE-2943-49B3-B36E-EC2B180E03DC}" destId="{3555F424-F090-4B5A-BA3E-F3D26E2F194D}" srcOrd="0" destOrd="0" presId="urn:microsoft.com/office/officeart/2005/8/layout/vList2"/>
    <dgm:cxn modelId="{2DB03767-7104-4EED-8C9F-CD63A1D2A01C}" srcId="{30949AAE-2943-49B3-B36E-EC2B180E03DC}" destId="{A9863078-DB65-473B-81D1-7B94506A2399}" srcOrd="0" destOrd="0" parTransId="{C47C8086-9F88-4040-9D83-8950C20429DF}" sibTransId="{F939C2E2-17F7-49BE-B3D2-8252DD36C844}"/>
    <dgm:cxn modelId="{DCE32183-B33F-4398-85AC-AE62A6B53DE9}" type="presOf" srcId="{A9863078-DB65-473B-81D1-7B94506A2399}" destId="{142864FB-BCCA-45FD-AD0F-C962A9C89CED}" srcOrd="0" destOrd="0" presId="urn:microsoft.com/office/officeart/2005/8/layout/vList2"/>
    <dgm:cxn modelId="{8CBDB035-42C6-4C28-9BF2-460DAB66DD3B}" type="presParOf" srcId="{3555F424-F090-4B5A-BA3E-F3D26E2F194D}" destId="{142864FB-BCCA-45FD-AD0F-C962A9C89CED}" srcOrd="0"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43FDEE-A0D8-44BD-B3CC-61E7F3D62FE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CE601ECE-7EA7-4717-AF9F-35D76A38F916}">
      <dgm:prSet/>
      <dgm:spPr/>
      <dgm:t>
        <a:bodyPr/>
        <a:lstStyle/>
        <a:p>
          <a:r>
            <a:rPr lang="tr-TR" dirty="0"/>
            <a:t>Danıştay İdari veya Verdi Dava Dairesi Kurulu</a:t>
          </a:r>
        </a:p>
      </dgm:t>
    </dgm:pt>
    <dgm:pt modelId="{F32762EA-D372-4006-ACFB-B5E1219FFE70}" type="parTrans" cxnId="{E13F858D-2C8E-4AFB-AB00-645797D48B71}">
      <dgm:prSet/>
      <dgm:spPr/>
      <dgm:t>
        <a:bodyPr/>
        <a:lstStyle/>
        <a:p>
          <a:endParaRPr lang="tr-TR"/>
        </a:p>
      </dgm:t>
    </dgm:pt>
    <dgm:pt modelId="{F3418933-F86A-4AD7-A13D-98C875CE9AF0}" type="sibTrans" cxnId="{E13F858D-2C8E-4AFB-AB00-645797D48B71}">
      <dgm:prSet/>
      <dgm:spPr/>
      <dgm:t>
        <a:bodyPr/>
        <a:lstStyle/>
        <a:p>
          <a:endParaRPr lang="tr-TR"/>
        </a:p>
      </dgm:t>
    </dgm:pt>
    <dgm:pt modelId="{CD94254E-AB04-4F2B-AAA7-34789F49D298}" type="pres">
      <dgm:prSet presAssocID="{5343FDEE-A0D8-44BD-B3CC-61E7F3D62FEB}" presName="linear" presStyleCnt="0">
        <dgm:presLayoutVars>
          <dgm:animLvl val="lvl"/>
          <dgm:resizeHandles val="exact"/>
        </dgm:presLayoutVars>
      </dgm:prSet>
      <dgm:spPr/>
      <dgm:t>
        <a:bodyPr/>
        <a:lstStyle/>
        <a:p>
          <a:endParaRPr lang="tr-TR"/>
        </a:p>
      </dgm:t>
    </dgm:pt>
    <dgm:pt modelId="{287C23EF-3A67-45C6-B4F8-CCC25153FCF6}" type="pres">
      <dgm:prSet presAssocID="{CE601ECE-7EA7-4717-AF9F-35D76A38F916}" presName="parentText" presStyleLbl="node1" presStyleIdx="0" presStyleCnt="1" custLinFactY="-84853" custLinFactNeighborX="-3540" custLinFactNeighborY="-100000">
        <dgm:presLayoutVars>
          <dgm:chMax val="0"/>
          <dgm:bulletEnabled val="1"/>
        </dgm:presLayoutVars>
      </dgm:prSet>
      <dgm:spPr/>
      <dgm:t>
        <a:bodyPr/>
        <a:lstStyle/>
        <a:p>
          <a:endParaRPr lang="tr-TR"/>
        </a:p>
      </dgm:t>
    </dgm:pt>
  </dgm:ptLst>
  <dgm:cxnLst>
    <dgm:cxn modelId="{97F02A8D-EDF0-48AF-98EB-041DE9C514FE}" type="presOf" srcId="{CE601ECE-7EA7-4717-AF9F-35D76A38F916}" destId="{287C23EF-3A67-45C6-B4F8-CCC25153FCF6}" srcOrd="0" destOrd="0" presId="urn:microsoft.com/office/officeart/2005/8/layout/vList2"/>
    <dgm:cxn modelId="{E13F858D-2C8E-4AFB-AB00-645797D48B71}" srcId="{5343FDEE-A0D8-44BD-B3CC-61E7F3D62FEB}" destId="{CE601ECE-7EA7-4717-AF9F-35D76A38F916}" srcOrd="0" destOrd="0" parTransId="{F32762EA-D372-4006-ACFB-B5E1219FFE70}" sibTransId="{F3418933-F86A-4AD7-A13D-98C875CE9AF0}"/>
    <dgm:cxn modelId="{63C58EC4-417F-499A-B9D7-9F9171025C03}" type="presOf" srcId="{5343FDEE-A0D8-44BD-B3CC-61E7F3D62FEB}" destId="{CD94254E-AB04-4F2B-AAA7-34789F49D298}" srcOrd="0" destOrd="0" presId="urn:microsoft.com/office/officeart/2005/8/layout/vList2"/>
    <dgm:cxn modelId="{B5674FBA-3ECC-49BB-840B-2FD9CF4EAAB0}" type="presParOf" srcId="{CD94254E-AB04-4F2B-AAA7-34789F49D298}" destId="{287C23EF-3A67-45C6-B4F8-CCC25153FCF6}" srcOrd="0" destOrd="0" presId="urn:microsoft.com/office/officeart/2005/8/layout/vList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EA22CF-C2D5-4D60-A00F-571ACA97EFC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DC8FF969-DA17-4129-BE45-1BE9F141F1B8}">
      <dgm:prSet/>
      <dgm:spPr/>
      <dgm:t>
        <a:bodyPr/>
        <a:lstStyle/>
        <a:p>
          <a:r>
            <a:rPr lang="tr-TR" dirty="0"/>
            <a:t>Bölge İdare Mahkemesi</a:t>
          </a:r>
        </a:p>
      </dgm:t>
    </dgm:pt>
    <dgm:pt modelId="{5FA74169-D876-4926-AC6B-EE98FB942427}" type="parTrans" cxnId="{DDD38AD5-7057-4DE6-90C7-3380BBE7BEF0}">
      <dgm:prSet/>
      <dgm:spPr/>
      <dgm:t>
        <a:bodyPr/>
        <a:lstStyle/>
        <a:p>
          <a:endParaRPr lang="tr-TR"/>
        </a:p>
      </dgm:t>
    </dgm:pt>
    <dgm:pt modelId="{D18B496C-7D64-4888-8C7F-197151080D9D}" type="sibTrans" cxnId="{DDD38AD5-7057-4DE6-90C7-3380BBE7BEF0}">
      <dgm:prSet/>
      <dgm:spPr/>
      <dgm:t>
        <a:bodyPr/>
        <a:lstStyle/>
        <a:p>
          <a:endParaRPr lang="tr-TR"/>
        </a:p>
      </dgm:t>
    </dgm:pt>
    <dgm:pt modelId="{6FD5CD86-B1DE-4ACA-9575-905D9463CFF1}" type="pres">
      <dgm:prSet presAssocID="{64EA22CF-C2D5-4D60-A00F-571ACA97EFC1}" presName="linear" presStyleCnt="0">
        <dgm:presLayoutVars>
          <dgm:animLvl val="lvl"/>
          <dgm:resizeHandles val="exact"/>
        </dgm:presLayoutVars>
      </dgm:prSet>
      <dgm:spPr/>
      <dgm:t>
        <a:bodyPr/>
        <a:lstStyle/>
        <a:p>
          <a:endParaRPr lang="tr-TR"/>
        </a:p>
      </dgm:t>
    </dgm:pt>
    <dgm:pt modelId="{AFCE743D-DA5B-49A1-9E4D-23BE0DE62B4B}" type="pres">
      <dgm:prSet presAssocID="{DC8FF969-DA17-4129-BE45-1BE9F141F1B8}" presName="parentText" presStyleLbl="node1" presStyleIdx="0" presStyleCnt="1" custLinFactNeighborX="-593" custLinFactNeighborY="-46698">
        <dgm:presLayoutVars>
          <dgm:chMax val="0"/>
          <dgm:bulletEnabled val="1"/>
        </dgm:presLayoutVars>
      </dgm:prSet>
      <dgm:spPr/>
      <dgm:t>
        <a:bodyPr/>
        <a:lstStyle/>
        <a:p>
          <a:endParaRPr lang="tr-TR"/>
        </a:p>
      </dgm:t>
    </dgm:pt>
  </dgm:ptLst>
  <dgm:cxnLst>
    <dgm:cxn modelId="{2A933617-B984-4B68-8B92-840F27A002C8}" type="presOf" srcId="{64EA22CF-C2D5-4D60-A00F-571ACA97EFC1}" destId="{6FD5CD86-B1DE-4ACA-9575-905D9463CFF1}" srcOrd="0" destOrd="0" presId="urn:microsoft.com/office/officeart/2005/8/layout/vList2"/>
    <dgm:cxn modelId="{DDD38AD5-7057-4DE6-90C7-3380BBE7BEF0}" srcId="{64EA22CF-C2D5-4D60-A00F-571ACA97EFC1}" destId="{DC8FF969-DA17-4129-BE45-1BE9F141F1B8}" srcOrd="0" destOrd="0" parTransId="{5FA74169-D876-4926-AC6B-EE98FB942427}" sibTransId="{D18B496C-7D64-4888-8C7F-197151080D9D}"/>
    <dgm:cxn modelId="{06104C00-EDF2-404E-9BA2-7784AADF3573}" type="presOf" srcId="{DC8FF969-DA17-4129-BE45-1BE9F141F1B8}" destId="{AFCE743D-DA5B-49A1-9E4D-23BE0DE62B4B}" srcOrd="0" destOrd="0" presId="urn:microsoft.com/office/officeart/2005/8/layout/vList2"/>
    <dgm:cxn modelId="{08817BFD-97A0-4D18-8BD3-ED5F2FB79F14}" type="presParOf" srcId="{6FD5CD86-B1DE-4ACA-9575-905D9463CFF1}" destId="{AFCE743D-DA5B-49A1-9E4D-23BE0DE62B4B}" srcOrd="0" destOrd="0" presId="urn:microsoft.com/office/officeart/2005/8/layout/vList2"/>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4C4F77-D0BD-4FE1-A925-987999D63807}">
      <dsp:nvSpPr>
        <dsp:cNvPr id="0" name=""/>
        <dsp:cNvSpPr/>
      </dsp:nvSpPr>
      <dsp:spPr>
        <a:xfrm>
          <a:off x="0" y="2536"/>
          <a:ext cx="2877698" cy="3667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kern="1200" dirty="0"/>
            <a:t>Bölge İdare Mahkemesi Kararı</a:t>
          </a:r>
        </a:p>
      </dsp:txBody>
      <dsp:txXfrm>
        <a:off x="0" y="2536"/>
        <a:ext cx="2877698" cy="36679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2864FB-BCCA-45FD-AD0F-C962A9C89CED}">
      <dsp:nvSpPr>
        <dsp:cNvPr id="0" name=""/>
        <dsp:cNvSpPr/>
      </dsp:nvSpPr>
      <dsp:spPr>
        <a:xfrm>
          <a:off x="0" y="2146"/>
          <a:ext cx="3529298" cy="36503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kern="1200" dirty="0"/>
            <a:t>Danıştay  İdari veya Vergi Dava Dairesi</a:t>
          </a:r>
        </a:p>
      </dsp:txBody>
      <dsp:txXfrm>
        <a:off x="0" y="2146"/>
        <a:ext cx="3529298" cy="36503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87C23EF-3A67-45C6-B4F8-CCC25153FCF6}">
      <dsp:nvSpPr>
        <dsp:cNvPr id="0" name=""/>
        <dsp:cNvSpPr/>
      </dsp:nvSpPr>
      <dsp:spPr>
        <a:xfrm>
          <a:off x="0" y="0"/>
          <a:ext cx="4094377" cy="36503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kern="1200" dirty="0"/>
            <a:t>Danıştay İdari veya Verdi Dava Dairesi Kurulu</a:t>
          </a:r>
        </a:p>
      </dsp:txBody>
      <dsp:txXfrm>
        <a:off x="0" y="0"/>
        <a:ext cx="4094377" cy="36503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FCE743D-DA5B-49A1-9E4D-23BE0DE62B4B}">
      <dsp:nvSpPr>
        <dsp:cNvPr id="0" name=""/>
        <dsp:cNvSpPr/>
      </dsp:nvSpPr>
      <dsp:spPr>
        <a:xfrm>
          <a:off x="0" y="0"/>
          <a:ext cx="2271377" cy="36503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tr-TR" sz="1600" kern="1200" dirty="0"/>
            <a:t>Bölge İdare Mahkemesi</a:t>
          </a:r>
        </a:p>
      </dsp:txBody>
      <dsp:txXfrm>
        <a:off x="0" y="0"/>
        <a:ext cx="2271377" cy="3650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0574E06-8822-4701-805B-8C30F9C2788A}" type="slidenum">
              <a:rPr lang="tr-TR" smtClean="0"/>
              <a:pPr/>
              <a:t>10</a:t>
            </a:fld>
            <a:endParaRPr lang="tr-TR"/>
          </a:p>
        </p:txBody>
      </p:sp>
    </p:spTree>
    <p:extLst>
      <p:ext uri="{BB962C8B-B14F-4D97-AF65-F5344CB8AC3E}">
        <p14:creationId xmlns="" xmlns:p14="http://schemas.microsoft.com/office/powerpoint/2010/main" val="3133504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Layout" Target="../diagrams/layout1.xml"/><Relationship Id="rId21" Type="http://schemas.openxmlformats.org/officeDocument/2006/relationships/diagramColors" Target="../diagrams/colors4.xml"/><Relationship Id="rId7" Type="http://schemas.openxmlformats.org/officeDocument/2006/relationships/diagramData" Target="../diagrams/data2.xml"/><Relationship Id="rId12" Type="http://schemas.openxmlformats.org/officeDocument/2006/relationships/image" Target="../media/image2.png"/><Relationship Id="rId17" Type="http://schemas.microsoft.com/office/2007/relationships/diagramDrawing" Target="../diagrams/drawing3.xml"/><Relationship Id="rId2" Type="http://schemas.openxmlformats.org/officeDocument/2006/relationships/diagramData" Target="../diagrams/data1.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QuickStyle" Target="../diagrams/quickStyle3.xml"/><Relationship Id="rId10" Type="http://schemas.openxmlformats.org/officeDocument/2006/relationships/diagramColors" Target="../diagrams/colors2.xml"/><Relationship Id="rId19" Type="http://schemas.openxmlformats.org/officeDocument/2006/relationships/diagramLayout" Target="../diagrams/layout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30"/>
          </a:xfrm>
        </p:spPr>
        <p:txBody>
          <a:bodyPr>
            <a:normAutofit fontScale="85000" lnSpcReduction="20000"/>
          </a:bodyPr>
          <a:lstStyle/>
          <a:p>
            <a:pPr marL="45720" indent="0" algn="just">
              <a:buNone/>
            </a:pPr>
            <a:r>
              <a:rPr lang="tr-TR" b="1" dirty="0">
                <a:latin typeface="Calibri" panose="020F0502020204030204" pitchFamily="34" charset="0"/>
              </a:rPr>
              <a:t>1. OLAĞAN KANUN YOLLARI</a:t>
            </a:r>
          </a:p>
          <a:p>
            <a:pPr marL="45720" indent="0" algn="just">
              <a:buNone/>
            </a:pPr>
            <a:r>
              <a:rPr lang="tr-TR" dirty="0">
                <a:latin typeface="Calibri" panose="020F0502020204030204" pitchFamily="34" charset="0"/>
              </a:rPr>
              <a:t>Yargı yerlerince verilen </a:t>
            </a:r>
            <a:r>
              <a:rPr lang="tr-TR" b="1" dirty="0">
                <a:latin typeface="Calibri" panose="020F0502020204030204" pitchFamily="34" charset="0"/>
              </a:rPr>
              <a:t>nihai</a:t>
            </a:r>
            <a:r>
              <a:rPr lang="tr-TR" dirty="0">
                <a:latin typeface="Calibri" panose="020F0502020204030204" pitchFamily="34" charset="0"/>
              </a:rPr>
              <a:t> kararların, başvurulduğu zaman kesinleşmesini önleyen kanun yollardır.</a:t>
            </a:r>
          </a:p>
          <a:p>
            <a:pPr lvl="1" algn="just"/>
            <a:r>
              <a:rPr lang="tr-TR" sz="1900" dirty="0">
                <a:latin typeface="Calibri" panose="020F0502020204030204" pitchFamily="34" charset="0"/>
              </a:rPr>
              <a:t>İstinaf</a:t>
            </a:r>
          </a:p>
          <a:p>
            <a:pPr lvl="1" algn="just"/>
            <a:r>
              <a:rPr lang="tr-TR" sz="1900" dirty="0">
                <a:latin typeface="Calibri" panose="020F0502020204030204" pitchFamily="34" charset="0"/>
              </a:rPr>
              <a:t>Temyiz</a:t>
            </a:r>
          </a:p>
          <a:p>
            <a:pPr lvl="1" algn="just"/>
            <a:endParaRPr lang="tr-TR" dirty="0">
              <a:latin typeface="Calibri" panose="020F0502020204030204" pitchFamily="34" charset="0"/>
            </a:endParaRPr>
          </a:p>
          <a:p>
            <a:pPr marL="45720" indent="0" algn="just">
              <a:buNone/>
            </a:pPr>
            <a:r>
              <a:rPr lang="tr-TR" b="1" dirty="0">
                <a:latin typeface="Calibri" panose="020F0502020204030204" pitchFamily="34" charset="0"/>
              </a:rPr>
              <a:t>2. OLAĞANÜSTÜ KANUN YOLU</a:t>
            </a:r>
          </a:p>
          <a:p>
            <a:pPr marL="45720" indent="0" algn="just">
              <a:buNone/>
            </a:pPr>
            <a:r>
              <a:rPr lang="tr-TR" dirty="0">
                <a:latin typeface="Calibri" panose="020F0502020204030204" pitchFamily="34" charset="0"/>
              </a:rPr>
              <a:t>Kesinleşmiş kararlara karşı başvurulan kanun yoludur.</a:t>
            </a:r>
          </a:p>
          <a:p>
            <a:pPr lvl="1" algn="just"/>
            <a:r>
              <a:rPr lang="tr-TR" sz="1900" dirty="0">
                <a:latin typeface="Calibri" panose="020F0502020204030204" pitchFamily="34" charset="0"/>
              </a:rPr>
              <a:t>Yargılamanın Yenilenmesi</a:t>
            </a:r>
          </a:p>
          <a:p>
            <a:pPr marL="365760" lvl="1" indent="0" algn="just">
              <a:buNone/>
            </a:pPr>
            <a:endParaRPr lang="tr-TR" dirty="0">
              <a:latin typeface="Calibri" panose="020F0502020204030204" pitchFamily="34" charset="0"/>
            </a:endParaRPr>
          </a:p>
          <a:p>
            <a:pPr algn="just"/>
            <a:r>
              <a:rPr lang="tr-TR" b="1" dirty="0">
                <a:latin typeface="Calibri" panose="020F0502020204030204" pitchFamily="34" charset="0"/>
              </a:rPr>
              <a:t>Kanun Yararına Temyiz: </a:t>
            </a:r>
            <a:r>
              <a:rPr lang="tr-TR" dirty="0">
                <a:latin typeface="Calibri" panose="020F0502020204030204" pitchFamily="34" charset="0"/>
              </a:rPr>
              <a:t>Bu yolun kesinleşmiş karar üzerinde herhangi bir etkisi yoktur. Kararın varlığı içtihat birliğini bozabileceğinden Danıştay Başsavcısı ya da ilgili bakan, kanun yararına temyiz başvurusunda bulunabilir. </a:t>
            </a:r>
          </a:p>
          <a:p>
            <a:pPr lvl="1" algn="just"/>
            <a:r>
              <a:rPr lang="tr-TR" b="1" dirty="0">
                <a:latin typeface="Calibri" panose="020F0502020204030204" pitchFamily="34" charset="0"/>
              </a:rPr>
              <a:t>İYUK, md. 51/1: </a:t>
            </a:r>
            <a:r>
              <a:rPr lang="tr-TR" b="1" i="1" dirty="0">
                <a:latin typeface="Calibri" panose="020F0502020204030204" pitchFamily="34" charset="0"/>
              </a:rPr>
              <a:t>«</a:t>
            </a:r>
            <a:r>
              <a:rPr lang="tr-TR" i="1" dirty="0">
                <a:latin typeface="Calibri" panose="020F0502020204030204" pitchFamily="34" charset="0"/>
              </a:rPr>
              <a:t>İdare ve vergi mahkemeleri ile bölge idare mahkemelerinin kesin olarak verdiği kararlar ile istinaf veya temyiz incelemesinden geçmeden kesinleşmiş bulunan kararlardan niteliği bakımından yürürlükteki hukuka aykırı bir sonucu ifade edenler, ilgili bakanlıkların göstereceği lüzum üzerine veya kendiliğinden Başsavcı tarafından kanun yararına temyiz olunabilir.»</a:t>
            </a:r>
          </a:p>
          <a:p>
            <a:pPr algn="just"/>
            <a:r>
              <a:rPr lang="tr-TR" dirty="0">
                <a:latin typeface="Calibri" panose="020F0502020204030204" pitchFamily="34" charset="0"/>
              </a:rPr>
              <a:t>Bu başvuru ile elde edilen sonuç, söz konusu karara konu olan davanın tarafları yönünden, kararın etkilerini değiştirmez ya da ortadan kaldırmaz. Bu nedenle olağanüstü kanun yolu olarak değerlendirilmemektedir. </a:t>
            </a:r>
          </a:p>
          <a:p>
            <a:pPr lvl="1" algn="just"/>
            <a:r>
              <a:rPr lang="tr-TR" b="1" dirty="0">
                <a:latin typeface="Calibri" panose="020F0502020204030204" pitchFamily="34" charset="0"/>
              </a:rPr>
              <a:t>İYUK, md. 51/2: </a:t>
            </a:r>
            <a:r>
              <a:rPr lang="tr-TR" i="1" dirty="0">
                <a:latin typeface="Calibri" panose="020F0502020204030204" pitchFamily="34" charset="0"/>
              </a:rPr>
              <a:t>«Temyiz isteği yerinde görüldüğü takdirde karar, kanun yararına bozulur. Bu bozma kararı, daha önce kesinleşmiş olan merci kararının hukuki sonuçlarını kaldırmaz.»</a:t>
            </a:r>
          </a:p>
          <a:p>
            <a:pPr lvl="1" algn="just"/>
            <a:endParaRPr lang="tr-TR" dirty="0">
              <a:latin typeface="Calibri" panose="020F0502020204030204" pitchFamily="34" charset="0"/>
            </a:endParaRPr>
          </a:p>
          <a:p>
            <a:pPr marL="365760" lvl="1" indent="0">
              <a:buNone/>
            </a:pPr>
            <a:endParaRPr lang="tr-TR" dirty="0">
              <a:latin typeface="Calibri" panose="020F0502020204030204" pitchFamily="34" charset="0"/>
            </a:endParaRPr>
          </a:p>
          <a:p>
            <a:pPr marL="365760" lvl="1" indent="0">
              <a:buNone/>
            </a:pPr>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KANUN YOLLARI</a:t>
            </a:r>
          </a:p>
        </p:txBody>
      </p:sp>
    </p:spTree>
    <p:extLst>
      <p:ext uri="{BB962C8B-B14F-4D97-AF65-F5344CB8AC3E}">
        <p14:creationId xmlns="" xmlns:p14="http://schemas.microsoft.com/office/powerpoint/2010/main" val="1133785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5441385"/>
          </a:xfrm>
        </p:spPr>
        <p:txBody>
          <a:bodyPr>
            <a:normAutofit fontScale="92500" lnSpcReduction="20000"/>
          </a:bodyPr>
          <a:lstStyle/>
          <a:p>
            <a:pPr marL="45720" indent="0" algn="ctr">
              <a:buNone/>
            </a:pPr>
            <a:endParaRPr lang="tr-TR" i="1" dirty="0" smtClean="0">
              <a:latin typeface="Calibri" panose="020F0502020204030204" pitchFamily="34" charset="0"/>
              <a:cs typeface="Calibri" panose="020F0502020204030204" pitchFamily="34" charset="0"/>
            </a:endParaRPr>
          </a:p>
          <a:p>
            <a:pPr marL="45720" indent="0" algn="ctr">
              <a:buNone/>
            </a:pPr>
            <a:r>
              <a:rPr lang="tr-TR" i="1" dirty="0" smtClean="0">
                <a:latin typeface="Calibri" panose="020F0502020204030204" pitchFamily="34" charset="0"/>
                <a:cs typeface="Calibri" panose="020F0502020204030204" pitchFamily="34" charset="0"/>
              </a:rPr>
              <a:t>Kanunda </a:t>
            </a:r>
            <a:r>
              <a:rPr lang="tr-TR" i="1" dirty="0">
                <a:latin typeface="Calibri" panose="020F0502020204030204" pitchFamily="34" charset="0"/>
                <a:cs typeface="Calibri" panose="020F0502020204030204" pitchFamily="34" charset="0"/>
              </a:rPr>
              <a:t>istinaf yolu öngörülmeksizin doğrudan temyiz yoluna gidilebileceği düzenlenen nihai kararlar açısından istisnai bir durum söz konusudur. Bu durumda temyiz mercii Danıştay, istinaf mercii gibi esas hakkında karar verebilmektedir Bu kararlar </a:t>
            </a:r>
            <a:r>
              <a:rPr lang="tr-TR" b="1" i="1" dirty="0">
                <a:latin typeface="Calibri" panose="020F0502020204030204" pitchFamily="34" charset="0"/>
                <a:cs typeface="Calibri" panose="020F0502020204030204" pitchFamily="34" charset="0"/>
              </a:rPr>
              <a:t>kesindir.</a:t>
            </a:r>
          </a:p>
          <a:p>
            <a:pPr marL="45720" indent="0" algn="ctr">
              <a:buNone/>
            </a:pPr>
            <a:endParaRPr lang="tr-TR" sz="2100" i="1" dirty="0">
              <a:latin typeface="Calibri" panose="020F0502020204030204" pitchFamily="34" charset="0"/>
              <a:cs typeface="Calibri" panose="020F0502020204030204" pitchFamily="34" charset="0"/>
            </a:endParaRPr>
          </a:p>
          <a:p>
            <a:pPr algn="just"/>
            <a:r>
              <a:rPr lang="tr-TR" sz="2100" b="1" dirty="0">
                <a:latin typeface="Calibri" panose="020F0502020204030204" pitchFamily="34" charset="0"/>
                <a:cs typeface="Calibri" panose="020F0502020204030204" pitchFamily="34" charset="0"/>
              </a:rPr>
              <a:t>İYUK, md. 20/A-1/g: </a:t>
            </a:r>
            <a:r>
              <a:rPr lang="tr-TR" sz="2100" dirty="0">
                <a:latin typeface="Calibri" panose="020F0502020204030204" pitchFamily="34" charset="0"/>
                <a:cs typeface="Calibri" panose="020F0502020204030204" pitchFamily="34" charset="0"/>
              </a:rPr>
              <a:t>İvedi yargılama usulüne tabi uyuşmazlıklar hakkında </a:t>
            </a:r>
            <a:r>
              <a:rPr lang="tr-TR" sz="2100" i="1" dirty="0">
                <a:latin typeface="Calibri" panose="020F0502020204030204" pitchFamily="34" charset="0"/>
                <a:cs typeface="Calibri" panose="020F0502020204030204" pitchFamily="34" charset="0"/>
              </a:rPr>
              <a:t>«verilen nihai kararlara karşı tebliğ tarihinden itibaren </a:t>
            </a:r>
            <a:r>
              <a:rPr lang="tr-TR" sz="2100" b="1" i="1" dirty="0">
                <a:latin typeface="Calibri" panose="020F0502020204030204" pitchFamily="34" charset="0"/>
                <a:cs typeface="Calibri" panose="020F0502020204030204" pitchFamily="34" charset="0"/>
              </a:rPr>
              <a:t>on beş </a:t>
            </a:r>
            <a:r>
              <a:rPr lang="tr-TR" sz="2100" i="1" dirty="0">
                <a:latin typeface="Calibri" panose="020F0502020204030204" pitchFamily="34" charset="0"/>
                <a:cs typeface="Calibri" panose="020F0502020204030204" pitchFamily="34" charset="0"/>
              </a:rPr>
              <a:t>gün içinde </a:t>
            </a:r>
            <a:r>
              <a:rPr lang="tr-TR" sz="2100" b="1" i="1" dirty="0">
                <a:latin typeface="Calibri" panose="020F0502020204030204" pitchFamily="34" charset="0"/>
                <a:cs typeface="Calibri" panose="020F0502020204030204" pitchFamily="34" charset="0"/>
              </a:rPr>
              <a:t>temyiz</a:t>
            </a:r>
            <a:r>
              <a:rPr lang="tr-TR" sz="2100" i="1" dirty="0">
                <a:latin typeface="Calibri" panose="020F0502020204030204" pitchFamily="34" charset="0"/>
                <a:cs typeface="Calibri" panose="020F0502020204030204" pitchFamily="34" charset="0"/>
              </a:rPr>
              <a:t> yoluna başvurulabilir.»</a:t>
            </a:r>
          </a:p>
          <a:p>
            <a:pPr algn="just"/>
            <a:endParaRPr lang="tr-TR" sz="2100" i="1" dirty="0">
              <a:latin typeface="Calibri" panose="020F0502020204030204" pitchFamily="34" charset="0"/>
              <a:cs typeface="Calibri" panose="020F0502020204030204" pitchFamily="34" charset="0"/>
            </a:endParaRPr>
          </a:p>
          <a:p>
            <a:pPr lvl="1" algn="just"/>
            <a:r>
              <a:rPr lang="tr-TR" sz="1900" b="1" dirty="0">
                <a:latin typeface="Calibri" panose="020F0502020204030204" pitchFamily="34" charset="0"/>
                <a:cs typeface="Calibri" panose="020F0502020204030204" pitchFamily="34" charset="0"/>
              </a:rPr>
              <a:t>İYUK, md. 20/A-1/i: </a:t>
            </a:r>
            <a:r>
              <a:rPr lang="tr-TR" sz="1900" i="1" dirty="0">
                <a:latin typeface="Calibri" panose="020F0502020204030204" pitchFamily="34" charset="0"/>
                <a:cs typeface="Calibri" panose="020F0502020204030204" pitchFamily="34" charset="0"/>
              </a:rPr>
              <a:t>Danıştay evrak üzerinde yaptığı inceleme sonunda, maddi vakıalar hakkında edinilen bilgiyi yeterli görürse veya temyiz sadece hukuki noktalara ilişkin ise yahut temyiz olunan karardaki maddi yanlışlıkların düzeltilmesi mümkün ise işin </a:t>
            </a:r>
            <a:r>
              <a:rPr lang="tr-TR" sz="1900" b="1" i="1" dirty="0">
                <a:latin typeface="Calibri" panose="020F0502020204030204" pitchFamily="34" charset="0"/>
                <a:cs typeface="Calibri" panose="020F0502020204030204" pitchFamily="34" charset="0"/>
              </a:rPr>
              <a:t>esası hakkında karar verir</a:t>
            </a:r>
            <a:r>
              <a:rPr lang="tr-TR" sz="1900" i="1" dirty="0">
                <a:latin typeface="Calibri" panose="020F0502020204030204" pitchFamily="34" charset="0"/>
                <a:cs typeface="Calibri" panose="020F0502020204030204" pitchFamily="34" charset="0"/>
              </a:rPr>
              <a:t>. Aksi hâlde gerekli inceleme ve tahkikatı kendisi yaparak </a:t>
            </a:r>
            <a:r>
              <a:rPr lang="tr-TR" sz="1900" b="1" i="1" dirty="0">
                <a:latin typeface="Calibri" panose="020F0502020204030204" pitchFamily="34" charset="0"/>
                <a:cs typeface="Calibri" panose="020F0502020204030204" pitchFamily="34" charset="0"/>
              </a:rPr>
              <a:t>esas hakkında yeniden karar verir</a:t>
            </a:r>
            <a:r>
              <a:rPr lang="tr-TR" sz="1900" i="1" dirty="0">
                <a:latin typeface="Calibri" panose="020F0502020204030204" pitchFamily="34" charset="0"/>
                <a:cs typeface="Calibri" panose="020F0502020204030204" pitchFamily="34" charset="0"/>
              </a:rPr>
              <a:t>. </a:t>
            </a:r>
            <a:r>
              <a:rPr lang="tr-TR" sz="1900" b="1" i="1" dirty="0">
                <a:latin typeface="Calibri" panose="020F0502020204030204" pitchFamily="34" charset="0"/>
                <a:cs typeface="Calibri" panose="020F0502020204030204" pitchFamily="34" charset="0"/>
              </a:rPr>
              <a:t>Ancak, ilk inceleme üzerine verilen</a:t>
            </a:r>
            <a:r>
              <a:rPr lang="tr-TR" sz="1900" i="1" dirty="0">
                <a:latin typeface="Calibri" panose="020F0502020204030204" pitchFamily="34" charset="0"/>
                <a:cs typeface="Calibri" panose="020F0502020204030204" pitchFamily="34" charset="0"/>
              </a:rPr>
              <a:t> kararlara karşı yapılan temyizi haklı bulduğu hâllerde </a:t>
            </a:r>
            <a:r>
              <a:rPr lang="tr-TR" sz="1900" b="1" i="1" dirty="0">
                <a:latin typeface="Calibri" panose="020F0502020204030204" pitchFamily="34" charset="0"/>
                <a:cs typeface="Calibri" panose="020F0502020204030204" pitchFamily="34" charset="0"/>
              </a:rPr>
              <a:t>kararı</a:t>
            </a:r>
            <a:r>
              <a:rPr lang="tr-TR" sz="1900" i="1" dirty="0">
                <a:latin typeface="Calibri" panose="020F0502020204030204" pitchFamily="34" charset="0"/>
                <a:cs typeface="Calibri" panose="020F0502020204030204" pitchFamily="34" charset="0"/>
              </a:rPr>
              <a:t> </a:t>
            </a:r>
            <a:r>
              <a:rPr lang="tr-TR" sz="1900" b="1" i="1" dirty="0">
                <a:latin typeface="Calibri" panose="020F0502020204030204" pitchFamily="34" charset="0"/>
                <a:cs typeface="Calibri" panose="020F0502020204030204" pitchFamily="34" charset="0"/>
              </a:rPr>
              <a:t>bozmakla birlikte dosyayı geri gönderir</a:t>
            </a:r>
            <a:r>
              <a:rPr lang="tr-TR" sz="1900" i="1" dirty="0">
                <a:latin typeface="Calibri" panose="020F0502020204030204" pitchFamily="34" charset="0"/>
                <a:cs typeface="Calibri" panose="020F0502020204030204" pitchFamily="34" charset="0"/>
              </a:rPr>
              <a:t>. Temyiz üzerine verilen kararlar </a:t>
            </a:r>
            <a:r>
              <a:rPr lang="tr-TR" sz="1900" b="1" i="1" dirty="0">
                <a:latin typeface="Calibri" panose="020F0502020204030204" pitchFamily="34" charset="0"/>
                <a:cs typeface="Calibri" panose="020F0502020204030204" pitchFamily="34" charset="0"/>
              </a:rPr>
              <a:t>kesindir.</a:t>
            </a:r>
          </a:p>
          <a:p>
            <a:pPr lvl="1" algn="just"/>
            <a:endParaRPr lang="tr-TR" sz="1900" i="1" dirty="0">
              <a:latin typeface="Calibri" panose="020F0502020204030204" pitchFamily="34" charset="0"/>
              <a:cs typeface="Calibri" panose="020F0502020204030204" pitchFamily="34" charset="0"/>
            </a:endParaRPr>
          </a:p>
          <a:p>
            <a:pPr algn="just">
              <a:buNone/>
            </a:pPr>
            <a:endParaRPr lang="tr-TR" sz="1900" b="1" i="1" dirty="0">
              <a:latin typeface="Calibri" panose="020F0502020204030204" pitchFamily="34" charset="0"/>
              <a:cs typeface="Calibri" panose="020F0502020204030204" pitchFamily="34" charset="0"/>
            </a:endParaRPr>
          </a:p>
          <a:p>
            <a:pPr algn="just"/>
            <a:endParaRPr lang="tr-TR" i="1" dirty="0">
              <a:latin typeface="Calibri" panose="020F0502020204030204" pitchFamily="34" charset="0"/>
              <a:cs typeface="Calibri" panose="020F0502020204030204" pitchFamily="34" charset="0"/>
            </a:endParaRPr>
          </a:p>
          <a:p>
            <a:pPr algn="just"/>
            <a:endParaRPr lang="tr-TR" i="1" dirty="0">
              <a:latin typeface="Calibri" panose="020F0502020204030204" pitchFamily="34" charset="0"/>
              <a:cs typeface="Calibri" panose="020F0502020204030204" pitchFamily="34" charset="0"/>
            </a:endParaRPr>
          </a:p>
          <a:p>
            <a:pPr marL="45720" indent="0" algn="just">
              <a:buNone/>
            </a:pPr>
            <a:r>
              <a:rPr lang="tr-TR" i="1" dirty="0"/>
              <a:t>	</a:t>
            </a:r>
          </a:p>
          <a:p>
            <a:pPr marL="45720" indent="0" algn="just">
              <a:buNone/>
            </a:pPr>
            <a:endParaRPr lang="tr-TR" i="1" dirty="0"/>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2800" dirty="0"/>
              <a:t>OLAĞAN Kanun YOLLARI</a:t>
            </a:r>
            <a:br>
              <a:rPr lang="tr-TR" sz="2800" dirty="0"/>
            </a:br>
            <a:r>
              <a:rPr lang="tr-TR" sz="2800" dirty="0"/>
              <a:t>TEMYİZ</a:t>
            </a:r>
            <a:r>
              <a:rPr lang="tr-TR" dirty="0"/>
              <a:t/>
            </a:r>
            <a:br>
              <a:rPr lang="tr-TR" dirty="0"/>
            </a:br>
            <a:r>
              <a:rPr lang="tr-TR" sz="2400" dirty="0" err="1"/>
              <a:t>TEMYİZ</a:t>
            </a:r>
            <a:r>
              <a:rPr lang="tr-TR" sz="2400" dirty="0"/>
              <a:t> MERCİİNİN ESAS HAKKINDA KARAR VERMESİ</a:t>
            </a:r>
            <a:endParaRPr lang="tr-TR" dirty="0"/>
          </a:p>
        </p:txBody>
      </p:sp>
    </p:spTree>
    <p:extLst>
      <p:ext uri="{BB962C8B-B14F-4D97-AF65-F5344CB8AC3E}">
        <p14:creationId xmlns="" xmlns:p14="http://schemas.microsoft.com/office/powerpoint/2010/main" val="2618855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pPr algn="just"/>
            <a:r>
              <a:rPr lang="tr-TR" sz="2100" b="1" dirty="0" smtClean="0">
                <a:latin typeface="Calibri" panose="020F0502020204030204" pitchFamily="34" charset="0"/>
                <a:cs typeface="Calibri" panose="020F0502020204030204" pitchFamily="34" charset="0"/>
              </a:rPr>
              <a:t>İYUK, md. 20/B-1/f: </a:t>
            </a:r>
            <a:r>
              <a:rPr lang="tr-TR" sz="2100" dirty="0" smtClean="0">
                <a:latin typeface="Calibri" panose="020F0502020204030204" pitchFamily="34" charset="0"/>
                <a:cs typeface="Calibri" panose="020F0502020204030204" pitchFamily="34" charset="0"/>
              </a:rPr>
              <a:t>Millî Eğitim Bakanlığı ile Ölçme, Seçme ve Yerleştirme Merkezi tarafından yapılan merkezî ve ortak sınavlar, bu sınavlara ilişkin iş ve işlemler ile sınav sonuçları hakkında </a:t>
            </a:r>
            <a:r>
              <a:rPr lang="tr-TR" sz="2100" i="1" dirty="0" smtClean="0">
                <a:latin typeface="Calibri" panose="020F0502020204030204" pitchFamily="34" charset="0"/>
                <a:cs typeface="Calibri" panose="020F0502020204030204" pitchFamily="34" charset="0"/>
              </a:rPr>
              <a:t>«Verilen nihai kararlara karşı tebliğ tarihinden itibaren </a:t>
            </a:r>
            <a:r>
              <a:rPr lang="tr-TR" sz="2100" b="1" i="1" dirty="0" smtClean="0">
                <a:latin typeface="Calibri" panose="020F0502020204030204" pitchFamily="34" charset="0"/>
                <a:cs typeface="Calibri" panose="020F0502020204030204" pitchFamily="34" charset="0"/>
              </a:rPr>
              <a:t>beş</a:t>
            </a:r>
            <a:r>
              <a:rPr lang="tr-TR" sz="2100" i="1" dirty="0" smtClean="0">
                <a:latin typeface="Calibri" panose="020F0502020204030204" pitchFamily="34" charset="0"/>
                <a:cs typeface="Calibri" panose="020F0502020204030204" pitchFamily="34" charset="0"/>
              </a:rPr>
              <a:t> gün içinde </a:t>
            </a:r>
            <a:r>
              <a:rPr lang="tr-TR" sz="2100" b="1" i="1" dirty="0" smtClean="0">
                <a:latin typeface="Calibri" panose="020F0502020204030204" pitchFamily="34" charset="0"/>
                <a:cs typeface="Calibri" panose="020F0502020204030204" pitchFamily="34" charset="0"/>
              </a:rPr>
              <a:t>temyiz</a:t>
            </a:r>
            <a:r>
              <a:rPr lang="tr-TR" sz="2100" i="1" dirty="0" smtClean="0">
                <a:latin typeface="Calibri" panose="020F0502020204030204" pitchFamily="34" charset="0"/>
                <a:cs typeface="Calibri" panose="020F0502020204030204" pitchFamily="34" charset="0"/>
              </a:rPr>
              <a:t> yoluna başvurulabilir»</a:t>
            </a:r>
          </a:p>
          <a:p>
            <a:pPr algn="just"/>
            <a:endParaRPr lang="tr-TR" sz="2100" i="1" dirty="0" smtClean="0">
              <a:latin typeface="Calibri" panose="020F0502020204030204" pitchFamily="34" charset="0"/>
              <a:cs typeface="Calibri" panose="020F0502020204030204" pitchFamily="34" charset="0"/>
            </a:endParaRPr>
          </a:p>
          <a:p>
            <a:pPr lvl="1" algn="just"/>
            <a:r>
              <a:rPr lang="tr-TR" sz="1900" b="1" dirty="0" smtClean="0">
                <a:latin typeface="Calibri" panose="020F0502020204030204" pitchFamily="34" charset="0"/>
                <a:cs typeface="Calibri" panose="020F0502020204030204" pitchFamily="34" charset="0"/>
              </a:rPr>
              <a:t>İYUK, md. 20/B-1/h: </a:t>
            </a:r>
            <a:r>
              <a:rPr lang="tr-TR" sz="1900" i="1" dirty="0" smtClean="0">
                <a:latin typeface="Calibri" panose="020F0502020204030204" pitchFamily="34" charset="0"/>
                <a:cs typeface="Calibri" panose="020F0502020204030204" pitchFamily="34" charset="0"/>
              </a:rPr>
              <a:t>«Danıştay evrak üzerinde yaptığı inceleme sonunda, maddi vakalar hakkında edinilen bilgiyi yeterli görürse veya temyiz sadece hukuki noktalara ilişkin ise yahut temyiz olunan karardaki maddi yanlışlıkların düzeltilmesi mümkün ise işin </a:t>
            </a:r>
            <a:r>
              <a:rPr lang="tr-TR" sz="1900" b="1" i="1" dirty="0" smtClean="0">
                <a:latin typeface="Calibri" panose="020F0502020204030204" pitchFamily="34" charset="0"/>
                <a:cs typeface="Calibri" panose="020F0502020204030204" pitchFamily="34" charset="0"/>
              </a:rPr>
              <a:t>esası hakkında karar verir</a:t>
            </a:r>
            <a:r>
              <a:rPr lang="tr-TR" sz="1900" i="1" dirty="0" smtClean="0">
                <a:latin typeface="Calibri" panose="020F0502020204030204" pitchFamily="34" charset="0"/>
                <a:cs typeface="Calibri" panose="020F0502020204030204" pitchFamily="34" charset="0"/>
              </a:rPr>
              <a:t>. Aksi hâlde gerekli inceleme ve tahkikatı kendisi yaparak </a:t>
            </a:r>
            <a:r>
              <a:rPr lang="tr-TR" sz="1900" b="1" i="1" dirty="0" smtClean="0">
                <a:latin typeface="Calibri" panose="020F0502020204030204" pitchFamily="34" charset="0"/>
                <a:cs typeface="Calibri" panose="020F0502020204030204" pitchFamily="34" charset="0"/>
              </a:rPr>
              <a:t>esas hakkında yeniden karar verir. Ancak, ilk inceleme üzerine verilen </a:t>
            </a:r>
            <a:r>
              <a:rPr lang="tr-TR" sz="1900" i="1" dirty="0" smtClean="0">
                <a:latin typeface="Calibri" panose="020F0502020204030204" pitchFamily="34" charset="0"/>
                <a:cs typeface="Calibri" panose="020F0502020204030204" pitchFamily="34" charset="0"/>
              </a:rPr>
              <a:t>kararlara karşı yapılan temyizi haklı bulduğu hâllerde </a:t>
            </a:r>
            <a:r>
              <a:rPr lang="tr-TR" sz="1900" b="1" i="1" dirty="0" smtClean="0">
                <a:latin typeface="Calibri" panose="020F0502020204030204" pitchFamily="34" charset="0"/>
                <a:cs typeface="Calibri" panose="020F0502020204030204" pitchFamily="34" charset="0"/>
              </a:rPr>
              <a:t>kararı bozmakla birlikte dosyayı geri gönderir</a:t>
            </a:r>
            <a:r>
              <a:rPr lang="tr-TR" sz="1900" i="1" dirty="0" smtClean="0">
                <a:latin typeface="Calibri" panose="020F0502020204030204" pitchFamily="34" charset="0"/>
                <a:cs typeface="Calibri" panose="020F0502020204030204" pitchFamily="34" charset="0"/>
              </a:rPr>
              <a:t>. Temyiz üzerine verilen kararlar </a:t>
            </a:r>
            <a:r>
              <a:rPr lang="tr-TR" sz="1900" b="1" i="1" dirty="0" smtClean="0">
                <a:latin typeface="Calibri" panose="020F0502020204030204" pitchFamily="34" charset="0"/>
                <a:cs typeface="Calibri" panose="020F0502020204030204" pitchFamily="34" charset="0"/>
              </a:rPr>
              <a:t>kesindir</a:t>
            </a:r>
            <a:r>
              <a:rPr lang="tr-TR" sz="1900" b="1" i="1" dirty="0" smtClean="0">
                <a:latin typeface="Calibri" panose="020F0502020204030204" pitchFamily="34" charset="0"/>
                <a:cs typeface="Calibri" panose="020F0502020204030204" pitchFamily="34" charset="0"/>
              </a:rPr>
              <a:t>.</a:t>
            </a:r>
            <a:r>
              <a:rPr lang="tr-TR" i="1" dirty="0" smtClean="0">
                <a:latin typeface="Calibri" panose="020F0502020204030204" pitchFamily="34" charset="0"/>
                <a:cs typeface="Calibri" panose="020F0502020204030204" pitchFamily="34" charset="0"/>
              </a:rPr>
              <a:t> »</a:t>
            </a:r>
            <a:endParaRPr lang="tr-TR" dirty="0"/>
          </a:p>
        </p:txBody>
      </p:sp>
      <p:sp>
        <p:nvSpPr>
          <p:cNvPr id="3" name="2 Başlık"/>
          <p:cNvSpPr>
            <a:spLocks noGrp="1"/>
          </p:cNvSpPr>
          <p:nvPr>
            <p:ph type="title"/>
          </p:nvPr>
        </p:nvSpPr>
        <p:spPr/>
        <p:txBody>
          <a:bodyPr/>
          <a:lstStyle/>
          <a:p>
            <a:r>
              <a:rPr lang="tr-TR" sz="2800" dirty="0" smtClean="0"/>
              <a:t>OLAĞAN Kanun YOLLARI</a:t>
            </a:r>
            <a:br>
              <a:rPr lang="tr-TR" sz="2800" dirty="0" smtClean="0"/>
            </a:br>
            <a:r>
              <a:rPr lang="tr-TR" sz="2800" dirty="0" smtClean="0"/>
              <a:t>TEMYİZ</a:t>
            </a:r>
            <a:br>
              <a:rPr lang="tr-TR" sz="2800" dirty="0" smtClean="0"/>
            </a:br>
            <a:r>
              <a:rPr lang="tr-TR" sz="2800" dirty="0" smtClean="0"/>
              <a:t>TEMYİZ MERCİİNİN ESAS HAKKINDA KARAR VERMESİ</a:t>
            </a:r>
            <a:endParaRPr lang="tr-T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5138929"/>
          </a:xfrm>
        </p:spPr>
        <p:txBody>
          <a:bodyPr>
            <a:normAutofit/>
          </a:bodyPr>
          <a:lstStyle/>
          <a:p>
            <a:pPr marL="45720" indent="0" algn="just">
              <a:buNone/>
            </a:pPr>
            <a:endParaRPr lang="tr-TR" b="1" dirty="0">
              <a:latin typeface="Calibri" panose="020F0502020204030204" pitchFamily="34" charset="0"/>
              <a:cs typeface="Calibri" panose="020F0502020204030204" pitchFamily="34" charset="0"/>
            </a:endParaRPr>
          </a:p>
          <a:p>
            <a:pPr marL="45720" indent="0" algn="just">
              <a:buNone/>
            </a:pPr>
            <a:r>
              <a:rPr lang="tr-TR" sz="1700" b="1" dirty="0">
                <a:latin typeface="Calibri" panose="020F0502020204030204" pitchFamily="34" charset="0"/>
                <a:cs typeface="Calibri" panose="020F0502020204030204" pitchFamily="34" charset="0"/>
              </a:rPr>
              <a:t>İYUK, md. 50/1: </a:t>
            </a:r>
            <a:r>
              <a:rPr lang="tr-TR" sz="1700" dirty="0">
                <a:latin typeface="Calibri" panose="020F0502020204030204" pitchFamily="34" charset="0"/>
                <a:cs typeface="Calibri" panose="020F0502020204030204" pitchFamily="34" charset="0"/>
              </a:rPr>
              <a:t>«</a:t>
            </a:r>
            <a:r>
              <a:rPr lang="tr-TR" sz="1700" i="1" dirty="0">
                <a:latin typeface="Calibri" panose="020F0502020204030204" pitchFamily="34" charset="0"/>
                <a:cs typeface="Calibri" panose="020F0502020204030204" pitchFamily="34" charset="0"/>
              </a:rPr>
              <a:t>Temyiz incelemesi sonucunda verilen karar, dosyayla birlikte kararı veren mercie gönderilir. Ancak Danıştay ilgili dairesinin onamaya ilişkin kararları, dosyayla birlikte kararı veren ilk derece mahkemesine, kararın bir örneği de bölge idare mahkemesine gönderilir. Bu kararlar, dosyanın geldiği tarihten itibaren yedi gün içinde taraflara tebliğe çıkarılır</a:t>
            </a:r>
            <a:r>
              <a:rPr lang="tr-TR" sz="1700" dirty="0">
                <a:latin typeface="Calibri" panose="020F0502020204030204" pitchFamily="34" charset="0"/>
                <a:cs typeface="Calibri" panose="020F0502020204030204" pitchFamily="34" charset="0"/>
              </a:rPr>
              <a:t>.</a:t>
            </a:r>
          </a:p>
          <a:p>
            <a:pPr marL="45720" indent="0" algn="just">
              <a:buNone/>
            </a:pPr>
            <a:r>
              <a:rPr lang="tr-TR" sz="1700" b="1" dirty="0">
                <a:latin typeface="Calibri" panose="020F0502020204030204" pitchFamily="34" charset="0"/>
                <a:cs typeface="Calibri" panose="020F0502020204030204" pitchFamily="34" charset="0"/>
              </a:rPr>
              <a:t>2</a:t>
            </a:r>
            <a:r>
              <a:rPr lang="tr-TR" sz="1700" i="1" dirty="0"/>
              <a:t>: </a:t>
            </a:r>
            <a:r>
              <a:rPr lang="tr-TR" sz="1700" i="1" dirty="0">
                <a:latin typeface="Calibri" panose="020F0502020204030204" pitchFamily="34" charset="0"/>
                <a:cs typeface="Calibri" panose="020F0502020204030204" pitchFamily="34" charset="0"/>
              </a:rPr>
              <a:t>Temyiz incelemesi sonucunda verilen bozma kararı üzerine ilgili merci, dosyayı öncelikle inceler ve varsa gerekli tahkik işlemlerini tamamlayarak yeniden karar verir.</a:t>
            </a:r>
          </a:p>
          <a:p>
            <a:pPr marL="45720" indent="0" algn="just">
              <a:buNone/>
            </a:pPr>
            <a:r>
              <a:rPr lang="tr-TR" sz="1700" b="1" dirty="0">
                <a:latin typeface="Calibri" panose="020F0502020204030204" pitchFamily="34" charset="0"/>
                <a:cs typeface="Calibri" panose="020F0502020204030204" pitchFamily="34" charset="0"/>
              </a:rPr>
              <a:t>3</a:t>
            </a:r>
            <a:r>
              <a:rPr lang="tr-TR" sz="1700" i="1" dirty="0">
                <a:latin typeface="Calibri" panose="020F0502020204030204" pitchFamily="34" charset="0"/>
                <a:cs typeface="Calibri" panose="020F0502020204030204" pitchFamily="34" charset="0"/>
              </a:rPr>
              <a:t>: Bölge idare mahkemesi, Danıştayca verilen bozma kararına uyabileceği gibi kararında ısrar da edebilir.»</a:t>
            </a:r>
          </a:p>
          <a:p>
            <a:pPr marL="45720" indent="0" algn="just">
              <a:buNone/>
            </a:pPr>
            <a:endParaRPr lang="tr-TR" i="1"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UYMA</a:t>
            </a:r>
          </a:p>
          <a:p>
            <a:pPr lvl="1" algn="just"/>
            <a:r>
              <a:rPr lang="tr-TR" b="1" dirty="0">
                <a:latin typeface="Calibri" panose="020F0502020204030204" pitchFamily="34" charset="0"/>
                <a:cs typeface="Calibri" panose="020F0502020204030204" pitchFamily="34" charset="0"/>
              </a:rPr>
              <a:t>İYUK, md. 50/4</a:t>
            </a:r>
            <a:r>
              <a:rPr lang="tr-TR" i="1" dirty="0">
                <a:latin typeface="Calibri" panose="020F0502020204030204" pitchFamily="34" charset="0"/>
                <a:cs typeface="Calibri" panose="020F0502020204030204" pitchFamily="34" charset="0"/>
              </a:rPr>
              <a:t>: «</a:t>
            </a:r>
            <a:r>
              <a:rPr lang="tr-TR" i="1" dirty="0" err="1">
                <a:latin typeface="Calibri" panose="020F0502020204030204" pitchFamily="34" charset="0"/>
                <a:cs typeface="Calibri" panose="020F0502020204030204" pitchFamily="34" charset="0"/>
              </a:rPr>
              <a:t>Danıştayın</a:t>
            </a:r>
            <a:r>
              <a:rPr lang="tr-TR" i="1" dirty="0">
                <a:latin typeface="Calibri" panose="020F0502020204030204" pitchFamily="34" charset="0"/>
                <a:cs typeface="Calibri" panose="020F0502020204030204" pitchFamily="34" charset="0"/>
              </a:rPr>
              <a:t> bozma kararına uyulduğu takdirde, bu kararın temyiz incelemesi, bozma kararına uygunlukla sınırlı olarak yapılır.»</a:t>
            </a:r>
          </a:p>
          <a:p>
            <a:pPr algn="just"/>
            <a:endParaRPr lang="tr-TR" b="1" dirty="0">
              <a:latin typeface="Calibri" panose="020F0502020204030204" pitchFamily="34" charset="0"/>
              <a:cs typeface="Calibri" panose="020F0502020204030204" pitchFamily="34" charset="0"/>
            </a:endParaRPr>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2800" dirty="0"/>
              <a:t>OLAĞAN Kanun YOLLARI</a:t>
            </a:r>
            <a:br>
              <a:rPr lang="tr-TR" sz="2800" dirty="0"/>
            </a:br>
            <a:r>
              <a:rPr lang="tr-TR" sz="2800" dirty="0"/>
              <a:t>TEMYİZ</a:t>
            </a:r>
            <a:r>
              <a:rPr lang="tr-TR" dirty="0"/>
              <a:t/>
            </a:r>
            <a:br>
              <a:rPr lang="tr-TR" dirty="0"/>
            </a:br>
            <a:r>
              <a:rPr lang="tr-TR" dirty="0"/>
              <a:t> </a:t>
            </a:r>
            <a:r>
              <a:rPr lang="tr-TR" sz="2400" dirty="0" err="1"/>
              <a:t>Temyizen</a:t>
            </a:r>
            <a:r>
              <a:rPr lang="tr-TR" sz="2400" dirty="0"/>
              <a:t> verilen karar üzerine yapılacak işlem</a:t>
            </a:r>
            <a:endParaRPr lang="tr-TR" dirty="0"/>
          </a:p>
        </p:txBody>
      </p:sp>
    </p:spTree>
    <p:extLst>
      <p:ext uri="{BB962C8B-B14F-4D97-AF65-F5344CB8AC3E}">
        <p14:creationId xmlns="" xmlns:p14="http://schemas.microsoft.com/office/powerpoint/2010/main" val="3790093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endParaRPr lang="tr-TR" dirty="0" smtClean="0"/>
          </a:p>
          <a:p>
            <a:pPr algn="just"/>
            <a:r>
              <a:rPr lang="tr-TR" b="1" dirty="0" smtClean="0">
                <a:latin typeface="Calibri" panose="020F0502020204030204" pitchFamily="34" charset="0"/>
                <a:cs typeface="Calibri" panose="020F0502020204030204" pitchFamily="34" charset="0"/>
              </a:rPr>
              <a:t>DİRENME</a:t>
            </a:r>
            <a:endParaRPr lang="tr-TR" i="1" dirty="0" smtClean="0">
              <a:latin typeface="Calibri" panose="020F0502020204030204" pitchFamily="34" charset="0"/>
              <a:cs typeface="Calibri" panose="020F0502020204030204" pitchFamily="34" charset="0"/>
            </a:endParaRPr>
          </a:p>
          <a:p>
            <a:pPr lvl="1" algn="just"/>
            <a:r>
              <a:rPr lang="tr-TR" b="1" dirty="0" smtClean="0">
                <a:latin typeface="Calibri" panose="020F0502020204030204" pitchFamily="34" charset="0"/>
                <a:cs typeface="Calibri" panose="020F0502020204030204" pitchFamily="34" charset="0"/>
              </a:rPr>
              <a:t>İYUK, md. 50/5</a:t>
            </a:r>
            <a:r>
              <a:rPr lang="tr-TR" i="1" dirty="0" smtClean="0">
                <a:latin typeface="Calibri" panose="020F0502020204030204" pitchFamily="34" charset="0"/>
                <a:cs typeface="Calibri" panose="020F0502020204030204" pitchFamily="34" charset="0"/>
              </a:rPr>
              <a:t>: «Bölge idare mahkemesi, bozmaya uymayarak kararında ısrar ederse, ısrar kararının temyizi hâlinde, talep, konusuna göre </a:t>
            </a:r>
            <a:r>
              <a:rPr lang="tr-TR" b="1" i="1" dirty="0" smtClean="0">
                <a:latin typeface="Calibri" panose="020F0502020204030204" pitchFamily="34" charset="0"/>
                <a:cs typeface="Calibri" panose="020F0502020204030204" pitchFamily="34" charset="0"/>
              </a:rPr>
              <a:t>Danıştay İdari veya Vergi Dava Daireleri Kurulunca </a:t>
            </a:r>
            <a:r>
              <a:rPr lang="tr-TR" i="1" dirty="0" smtClean="0">
                <a:latin typeface="Calibri" panose="020F0502020204030204" pitchFamily="34" charset="0"/>
                <a:cs typeface="Calibri" panose="020F0502020204030204" pitchFamily="34" charset="0"/>
              </a:rPr>
              <a:t>incelenir ve karara bağlanır. Danıştay İdari ve Vergi Dava Daireleri Kurulları kararlarına uyulması zorunludur.»</a:t>
            </a:r>
          </a:p>
          <a:p>
            <a:endParaRPr lang="tr-TR" dirty="0"/>
          </a:p>
        </p:txBody>
      </p:sp>
      <p:sp>
        <p:nvSpPr>
          <p:cNvPr id="3" name="2 Başlık"/>
          <p:cNvSpPr>
            <a:spLocks noGrp="1"/>
          </p:cNvSpPr>
          <p:nvPr>
            <p:ph type="title"/>
          </p:nvPr>
        </p:nvSpPr>
        <p:spPr/>
        <p:txBody>
          <a:bodyPr/>
          <a:lstStyle/>
          <a:p>
            <a:r>
              <a:rPr lang="tr-TR" sz="2800" dirty="0" smtClean="0"/>
              <a:t>OLAĞAN Kanun YOLLARI</a:t>
            </a:r>
            <a:br>
              <a:rPr lang="tr-TR" sz="2800" dirty="0" smtClean="0"/>
            </a:br>
            <a:r>
              <a:rPr lang="tr-TR" sz="2800" dirty="0" smtClean="0"/>
              <a:t>TEMYİZ</a:t>
            </a:r>
            <a:br>
              <a:rPr lang="tr-TR" sz="2800" dirty="0" smtClean="0"/>
            </a:br>
            <a:r>
              <a:rPr lang="tr-TR" sz="2800" dirty="0" smtClean="0"/>
              <a:t> </a:t>
            </a:r>
            <a:r>
              <a:rPr lang="tr-TR" sz="2800" dirty="0" err="1" smtClean="0"/>
              <a:t>Temyizen</a:t>
            </a:r>
            <a:r>
              <a:rPr lang="tr-TR" sz="2800" dirty="0" smtClean="0"/>
              <a:t> verilen karar üzerine yapılacak işlem</a:t>
            </a:r>
            <a:endParaRPr lang="tr-T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5680536"/>
          </a:xfrm>
        </p:spPr>
        <p:txBody>
          <a:bodyPr>
            <a:normAutofit/>
          </a:bodyPr>
          <a:lstStyle/>
          <a:p>
            <a:pPr algn="just"/>
            <a:endParaRPr lang="tr-TR" i="1" dirty="0"/>
          </a:p>
          <a:p>
            <a:pPr marL="45720" indent="0" algn="just">
              <a:buNone/>
            </a:pPr>
            <a:endParaRPr lang="tr-TR" i="1" dirty="0"/>
          </a:p>
          <a:p>
            <a:pPr marL="45720" indent="0" algn="just">
              <a:buNone/>
            </a:pPr>
            <a:endParaRPr lang="tr-TR" i="1" dirty="0"/>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2800" dirty="0"/>
              <a:t>OLAĞAN Kanun YOLLARI</a:t>
            </a:r>
            <a:br>
              <a:rPr lang="tr-TR" sz="2800" dirty="0"/>
            </a:br>
            <a:r>
              <a:rPr lang="tr-TR" sz="2800" dirty="0"/>
              <a:t>TEMYİZ ŞEMASI</a:t>
            </a:r>
            <a:endParaRPr lang="tr-TR" dirty="0"/>
          </a:p>
        </p:txBody>
      </p:sp>
      <p:graphicFrame>
        <p:nvGraphicFramePr>
          <p:cNvPr id="29" name="Diyagram 28">
            <a:extLst>
              <a:ext uri="{FF2B5EF4-FFF2-40B4-BE49-F238E27FC236}">
                <a16:creationId xmlns="" xmlns:a16="http://schemas.microsoft.com/office/drawing/2014/main" id="{A1C87E2E-F2E1-4442-B942-D6B2E536D7F0}"/>
              </a:ext>
            </a:extLst>
          </p:cNvPr>
          <p:cNvGraphicFramePr/>
          <p:nvPr>
            <p:extLst>
              <p:ext uri="{D42A27DB-BD31-4B8C-83A1-F6EECF244321}">
                <p14:modId xmlns="" xmlns:p14="http://schemas.microsoft.com/office/powerpoint/2010/main" val="2642218929"/>
              </p:ext>
            </p:extLst>
          </p:nvPr>
        </p:nvGraphicFramePr>
        <p:xfrm>
          <a:off x="4594720" y="1689798"/>
          <a:ext cx="2877698" cy="369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k: Aşağı 6">
            <a:extLst>
              <a:ext uri="{FF2B5EF4-FFF2-40B4-BE49-F238E27FC236}">
                <a16:creationId xmlns="" xmlns:a16="http://schemas.microsoft.com/office/drawing/2014/main" id="{2AB523B6-7801-4BDF-8644-3AE7D170DCF6}"/>
              </a:ext>
            </a:extLst>
          </p:cNvPr>
          <p:cNvSpPr/>
          <p:nvPr/>
        </p:nvSpPr>
        <p:spPr>
          <a:xfrm>
            <a:off x="5921042" y="2120063"/>
            <a:ext cx="225055"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aphicFrame>
        <p:nvGraphicFramePr>
          <p:cNvPr id="28" name="Diyagram 27">
            <a:extLst>
              <a:ext uri="{FF2B5EF4-FFF2-40B4-BE49-F238E27FC236}">
                <a16:creationId xmlns="" xmlns:a16="http://schemas.microsoft.com/office/drawing/2014/main" id="{90402FE3-60FB-446C-8AFB-C432124FC05D}"/>
              </a:ext>
            </a:extLst>
          </p:cNvPr>
          <p:cNvGraphicFramePr/>
          <p:nvPr>
            <p:extLst>
              <p:ext uri="{D42A27DB-BD31-4B8C-83A1-F6EECF244321}">
                <p14:modId xmlns="" xmlns:p14="http://schemas.microsoft.com/office/powerpoint/2010/main" val="2821852266"/>
              </p:ext>
            </p:extLst>
          </p:nvPr>
        </p:nvGraphicFramePr>
        <p:xfrm>
          <a:off x="4381448" y="2538012"/>
          <a:ext cx="3529298" cy="3693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9" name="Resim 8">
            <a:extLst>
              <a:ext uri="{FF2B5EF4-FFF2-40B4-BE49-F238E27FC236}">
                <a16:creationId xmlns="" xmlns:a16="http://schemas.microsoft.com/office/drawing/2014/main" id="{C3E04299-9A86-482E-A5F2-27F2624BF397}"/>
              </a:ext>
            </a:extLst>
          </p:cNvPr>
          <p:cNvPicPr>
            <a:picLocks noChangeAspect="1"/>
          </p:cNvPicPr>
          <p:nvPr/>
        </p:nvPicPr>
        <p:blipFill>
          <a:blip r:embed="rId12" cstate="print"/>
          <a:stretch>
            <a:fillRect/>
          </a:stretch>
        </p:blipFill>
        <p:spPr>
          <a:xfrm rot="3505514">
            <a:off x="5505889" y="2818227"/>
            <a:ext cx="219960" cy="653477"/>
          </a:xfrm>
          <a:prstGeom prst="rect">
            <a:avLst/>
          </a:prstGeom>
        </p:spPr>
      </p:pic>
      <p:sp>
        <p:nvSpPr>
          <p:cNvPr id="12" name="Metin kutusu 11">
            <a:extLst>
              <a:ext uri="{FF2B5EF4-FFF2-40B4-BE49-F238E27FC236}">
                <a16:creationId xmlns="" xmlns:a16="http://schemas.microsoft.com/office/drawing/2014/main" id="{4E716A9D-6344-465B-BA23-BA3573FE8234}"/>
              </a:ext>
            </a:extLst>
          </p:cNvPr>
          <p:cNvSpPr txBox="1"/>
          <p:nvPr/>
        </p:nvSpPr>
        <p:spPr>
          <a:xfrm>
            <a:off x="4030324" y="3286015"/>
            <a:ext cx="3781435" cy="369332"/>
          </a:xfrm>
          <a:prstGeom prst="rect">
            <a:avLst/>
          </a:prstGeom>
          <a:noFill/>
        </p:spPr>
        <p:txBody>
          <a:bodyPr wrap="square" rtlCol="0">
            <a:spAutoFit/>
          </a:bodyPr>
          <a:lstStyle/>
          <a:p>
            <a:r>
              <a:rPr lang="tr-TR" dirty="0"/>
              <a:t>ONAMA </a:t>
            </a:r>
            <a:r>
              <a:rPr lang="tr-TR" sz="1400" dirty="0"/>
              <a:t>(Kesinleşir)</a:t>
            </a:r>
            <a:r>
              <a:rPr lang="tr-TR" dirty="0"/>
              <a:t>		BOZMA</a:t>
            </a:r>
          </a:p>
        </p:txBody>
      </p:sp>
      <p:pic>
        <p:nvPicPr>
          <p:cNvPr id="15" name="Resim 14">
            <a:extLst>
              <a:ext uri="{FF2B5EF4-FFF2-40B4-BE49-F238E27FC236}">
                <a16:creationId xmlns="" xmlns:a16="http://schemas.microsoft.com/office/drawing/2014/main" id="{A0C361EA-1F17-45EE-A964-82F5D2D1BAA9}"/>
              </a:ext>
            </a:extLst>
          </p:cNvPr>
          <p:cNvPicPr>
            <a:picLocks noChangeAspect="1"/>
          </p:cNvPicPr>
          <p:nvPr/>
        </p:nvPicPr>
        <p:blipFill>
          <a:blip r:embed="rId12" cstate="print"/>
          <a:stretch>
            <a:fillRect/>
          </a:stretch>
        </p:blipFill>
        <p:spPr>
          <a:xfrm rot="17970264">
            <a:off x="6389918" y="2826377"/>
            <a:ext cx="219960" cy="653477"/>
          </a:xfrm>
          <a:prstGeom prst="rect">
            <a:avLst/>
          </a:prstGeom>
        </p:spPr>
      </p:pic>
      <p:pic>
        <p:nvPicPr>
          <p:cNvPr id="16" name="Resim 15">
            <a:extLst>
              <a:ext uri="{FF2B5EF4-FFF2-40B4-BE49-F238E27FC236}">
                <a16:creationId xmlns="" xmlns:a16="http://schemas.microsoft.com/office/drawing/2014/main" id="{5DB810D3-57B6-4D07-A482-4E377BDA0479}"/>
              </a:ext>
            </a:extLst>
          </p:cNvPr>
          <p:cNvPicPr>
            <a:picLocks noChangeAspect="1"/>
          </p:cNvPicPr>
          <p:nvPr/>
        </p:nvPicPr>
        <p:blipFill>
          <a:blip r:embed="rId12" cstate="print"/>
          <a:stretch>
            <a:fillRect/>
          </a:stretch>
        </p:blipFill>
        <p:spPr>
          <a:xfrm rot="3505514">
            <a:off x="6725871" y="4295417"/>
            <a:ext cx="219960" cy="653477"/>
          </a:xfrm>
          <a:prstGeom prst="rect">
            <a:avLst/>
          </a:prstGeom>
        </p:spPr>
      </p:pic>
      <p:pic>
        <p:nvPicPr>
          <p:cNvPr id="17" name="Resim 16">
            <a:extLst>
              <a:ext uri="{FF2B5EF4-FFF2-40B4-BE49-F238E27FC236}">
                <a16:creationId xmlns="" xmlns:a16="http://schemas.microsoft.com/office/drawing/2014/main" id="{8C341F53-BCB4-493C-9ED9-DA72F448827D}"/>
              </a:ext>
            </a:extLst>
          </p:cNvPr>
          <p:cNvPicPr>
            <a:picLocks noChangeAspect="1"/>
          </p:cNvPicPr>
          <p:nvPr/>
        </p:nvPicPr>
        <p:blipFill>
          <a:blip r:embed="rId12" cstate="print"/>
          <a:stretch>
            <a:fillRect/>
          </a:stretch>
        </p:blipFill>
        <p:spPr>
          <a:xfrm rot="17970264">
            <a:off x="7536938" y="4273244"/>
            <a:ext cx="219960" cy="653477"/>
          </a:xfrm>
          <a:prstGeom prst="rect">
            <a:avLst/>
          </a:prstGeom>
        </p:spPr>
      </p:pic>
      <p:sp>
        <p:nvSpPr>
          <p:cNvPr id="19" name="Metin kutusu 18">
            <a:extLst>
              <a:ext uri="{FF2B5EF4-FFF2-40B4-BE49-F238E27FC236}">
                <a16:creationId xmlns="" xmlns:a16="http://schemas.microsoft.com/office/drawing/2014/main" id="{C8EA5DB0-1296-4F77-96DC-DDDC58AD30D7}"/>
              </a:ext>
            </a:extLst>
          </p:cNvPr>
          <p:cNvSpPr txBox="1"/>
          <p:nvPr/>
        </p:nvSpPr>
        <p:spPr>
          <a:xfrm>
            <a:off x="5942218" y="4746774"/>
            <a:ext cx="3187714" cy="369332"/>
          </a:xfrm>
          <a:prstGeom prst="rect">
            <a:avLst/>
          </a:prstGeom>
          <a:noFill/>
        </p:spPr>
        <p:txBody>
          <a:bodyPr wrap="square" rtlCol="0">
            <a:spAutoFit/>
          </a:bodyPr>
          <a:lstStyle/>
          <a:p>
            <a:r>
              <a:rPr lang="tr-TR" dirty="0"/>
              <a:t>UYMA </a:t>
            </a:r>
            <a:r>
              <a:rPr lang="tr-TR" sz="1400" dirty="0"/>
              <a:t>(kesinleşir) </a:t>
            </a:r>
            <a:r>
              <a:rPr lang="tr-TR" dirty="0"/>
              <a:t>	DİRENME</a:t>
            </a:r>
          </a:p>
        </p:txBody>
      </p:sp>
      <p:graphicFrame>
        <p:nvGraphicFramePr>
          <p:cNvPr id="30" name="Diyagram 29">
            <a:extLst>
              <a:ext uri="{FF2B5EF4-FFF2-40B4-BE49-F238E27FC236}">
                <a16:creationId xmlns="" xmlns:a16="http://schemas.microsoft.com/office/drawing/2014/main" id="{BEC4E188-D4A8-44DD-A2C5-1130023691B8}"/>
              </a:ext>
            </a:extLst>
          </p:cNvPr>
          <p:cNvGraphicFramePr/>
          <p:nvPr>
            <p:extLst>
              <p:ext uri="{D42A27DB-BD31-4B8C-83A1-F6EECF244321}">
                <p14:modId xmlns="" xmlns:p14="http://schemas.microsoft.com/office/powerpoint/2010/main" val="3451775636"/>
              </p:ext>
            </p:extLst>
          </p:nvPr>
        </p:nvGraphicFramePr>
        <p:xfrm>
          <a:off x="6161367" y="5465396"/>
          <a:ext cx="4094377" cy="36933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27" name="Diyagram 26">
            <a:extLst>
              <a:ext uri="{FF2B5EF4-FFF2-40B4-BE49-F238E27FC236}">
                <a16:creationId xmlns="" xmlns:a16="http://schemas.microsoft.com/office/drawing/2014/main" id="{C919112D-145C-41A6-8B7E-B58DF02F53F1}"/>
              </a:ext>
            </a:extLst>
          </p:cNvPr>
          <p:cNvGraphicFramePr/>
          <p:nvPr>
            <p:extLst>
              <p:ext uri="{D42A27DB-BD31-4B8C-83A1-F6EECF244321}">
                <p14:modId xmlns="" xmlns:p14="http://schemas.microsoft.com/office/powerpoint/2010/main" val="3699828719"/>
              </p:ext>
            </p:extLst>
          </p:nvPr>
        </p:nvGraphicFramePr>
        <p:xfrm>
          <a:off x="6104916" y="3964947"/>
          <a:ext cx="2271377" cy="36933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24" name="Ok: Aşağı 23">
            <a:extLst>
              <a:ext uri="{FF2B5EF4-FFF2-40B4-BE49-F238E27FC236}">
                <a16:creationId xmlns="" xmlns:a16="http://schemas.microsoft.com/office/drawing/2014/main" id="{20A4B6D4-BBDF-4A5A-B7D5-9DAAE21CED03}"/>
              </a:ext>
            </a:extLst>
          </p:cNvPr>
          <p:cNvSpPr/>
          <p:nvPr/>
        </p:nvSpPr>
        <p:spPr>
          <a:xfrm>
            <a:off x="7175926" y="3593839"/>
            <a:ext cx="155423" cy="3142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1" name="Metin kutusu 30">
            <a:extLst>
              <a:ext uri="{FF2B5EF4-FFF2-40B4-BE49-F238E27FC236}">
                <a16:creationId xmlns="" xmlns:a16="http://schemas.microsoft.com/office/drawing/2014/main" id="{45F1BA73-099F-4719-ACA8-25A2A794132A}"/>
              </a:ext>
            </a:extLst>
          </p:cNvPr>
          <p:cNvSpPr txBox="1"/>
          <p:nvPr/>
        </p:nvSpPr>
        <p:spPr>
          <a:xfrm>
            <a:off x="6095506" y="2116031"/>
            <a:ext cx="1025834" cy="307777"/>
          </a:xfrm>
          <a:prstGeom prst="rect">
            <a:avLst/>
          </a:prstGeom>
          <a:noFill/>
        </p:spPr>
        <p:txBody>
          <a:bodyPr wrap="square" rtlCol="0">
            <a:spAutoFit/>
          </a:bodyPr>
          <a:lstStyle/>
          <a:p>
            <a:r>
              <a:rPr lang="tr-TR" sz="1400" dirty="0"/>
              <a:t>Temyiz</a:t>
            </a:r>
          </a:p>
        </p:txBody>
      </p:sp>
      <p:sp>
        <p:nvSpPr>
          <p:cNvPr id="32" name="Metin kutusu 31">
            <a:extLst>
              <a:ext uri="{FF2B5EF4-FFF2-40B4-BE49-F238E27FC236}">
                <a16:creationId xmlns="" xmlns:a16="http://schemas.microsoft.com/office/drawing/2014/main" id="{2C93257B-4DD1-40E4-B195-150E577E588E}"/>
              </a:ext>
            </a:extLst>
          </p:cNvPr>
          <p:cNvSpPr txBox="1"/>
          <p:nvPr/>
        </p:nvSpPr>
        <p:spPr>
          <a:xfrm>
            <a:off x="8333203" y="5052970"/>
            <a:ext cx="1025834" cy="307777"/>
          </a:xfrm>
          <a:prstGeom prst="rect">
            <a:avLst/>
          </a:prstGeom>
          <a:noFill/>
        </p:spPr>
        <p:txBody>
          <a:bodyPr wrap="square" rtlCol="0">
            <a:spAutoFit/>
          </a:bodyPr>
          <a:lstStyle/>
          <a:p>
            <a:r>
              <a:rPr lang="tr-TR" sz="1400" dirty="0"/>
              <a:t>Temyiz</a:t>
            </a:r>
          </a:p>
        </p:txBody>
      </p:sp>
      <p:sp>
        <p:nvSpPr>
          <p:cNvPr id="33" name="Ok: Aşağı 32">
            <a:extLst>
              <a:ext uri="{FF2B5EF4-FFF2-40B4-BE49-F238E27FC236}">
                <a16:creationId xmlns="" xmlns:a16="http://schemas.microsoft.com/office/drawing/2014/main" id="{FE31A461-F3CF-47E6-90BB-16457308D37F}"/>
              </a:ext>
            </a:extLst>
          </p:cNvPr>
          <p:cNvSpPr/>
          <p:nvPr/>
        </p:nvSpPr>
        <p:spPr>
          <a:xfrm>
            <a:off x="8177780" y="5069529"/>
            <a:ext cx="155423" cy="3142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4" name="Metin kutusu 33">
            <a:extLst>
              <a:ext uri="{FF2B5EF4-FFF2-40B4-BE49-F238E27FC236}">
                <a16:creationId xmlns="" xmlns:a16="http://schemas.microsoft.com/office/drawing/2014/main" id="{02065359-87BF-4906-BC20-BA5CCEB7BE23}"/>
              </a:ext>
            </a:extLst>
          </p:cNvPr>
          <p:cNvSpPr txBox="1"/>
          <p:nvPr/>
        </p:nvSpPr>
        <p:spPr>
          <a:xfrm>
            <a:off x="5134479" y="6207533"/>
            <a:ext cx="6036019" cy="369332"/>
          </a:xfrm>
          <a:prstGeom prst="rect">
            <a:avLst/>
          </a:prstGeom>
          <a:noFill/>
        </p:spPr>
        <p:txBody>
          <a:bodyPr wrap="square" rtlCol="0">
            <a:spAutoFit/>
          </a:bodyPr>
          <a:lstStyle/>
          <a:p>
            <a:r>
              <a:rPr lang="tr-TR" sz="1400" dirty="0"/>
              <a:t>Direnme kararını </a:t>
            </a:r>
            <a:r>
              <a:rPr lang="tr-TR" dirty="0"/>
              <a:t>ONAMA </a:t>
            </a:r>
            <a:r>
              <a:rPr lang="tr-TR" sz="1400" dirty="0"/>
              <a:t>(Kesinleşir)</a:t>
            </a:r>
            <a:r>
              <a:rPr lang="tr-TR" dirty="0"/>
              <a:t>	</a:t>
            </a:r>
            <a:r>
              <a:rPr lang="tr-TR" sz="1400" dirty="0"/>
              <a:t>Direnme Kararını</a:t>
            </a:r>
            <a:r>
              <a:rPr lang="tr-TR" dirty="0"/>
              <a:t> BOZMA</a:t>
            </a:r>
          </a:p>
        </p:txBody>
      </p:sp>
      <p:pic>
        <p:nvPicPr>
          <p:cNvPr id="35" name="Resim 34">
            <a:extLst>
              <a:ext uri="{FF2B5EF4-FFF2-40B4-BE49-F238E27FC236}">
                <a16:creationId xmlns="" xmlns:a16="http://schemas.microsoft.com/office/drawing/2014/main" id="{1B10D10C-C629-4AE1-B2AA-A707991D90FD}"/>
              </a:ext>
            </a:extLst>
          </p:cNvPr>
          <p:cNvPicPr>
            <a:picLocks noChangeAspect="1"/>
          </p:cNvPicPr>
          <p:nvPr/>
        </p:nvPicPr>
        <p:blipFill>
          <a:blip r:embed="rId12" cstate="print"/>
          <a:stretch>
            <a:fillRect/>
          </a:stretch>
        </p:blipFill>
        <p:spPr>
          <a:xfrm rot="3505514">
            <a:off x="7706554" y="5729360"/>
            <a:ext cx="219960" cy="653477"/>
          </a:xfrm>
          <a:prstGeom prst="rect">
            <a:avLst/>
          </a:prstGeom>
        </p:spPr>
      </p:pic>
      <p:pic>
        <p:nvPicPr>
          <p:cNvPr id="36" name="Resim 35">
            <a:extLst>
              <a:ext uri="{FF2B5EF4-FFF2-40B4-BE49-F238E27FC236}">
                <a16:creationId xmlns="" xmlns:a16="http://schemas.microsoft.com/office/drawing/2014/main" id="{67489AB8-AB4B-4E6E-9114-F2D4E1FE326F}"/>
              </a:ext>
            </a:extLst>
          </p:cNvPr>
          <p:cNvPicPr>
            <a:picLocks noChangeAspect="1"/>
          </p:cNvPicPr>
          <p:nvPr/>
        </p:nvPicPr>
        <p:blipFill>
          <a:blip r:embed="rId12" cstate="print"/>
          <a:stretch>
            <a:fillRect/>
          </a:stretch>
        </p:blipFill>
        <p:spPr>
          <a:xfrm rot="17970264">
            <a:off x="8604844" y="5737509"/>
            <a:ext cx="219960" cy="653477"/>
          </a:xfrm>
          <a:prstGeom prst="rect">
            <a:avLst/>
          </a:prstGeom>
        </p:spPr>
      </p:pic>
    </p:spTree>
    <p:extLst>
      <p:ext uri="{BB962C8B-B14F-4D97-AF65-F5344CB8AC3E}">
        <p14:creationId xmlns="" xmlns:p14="http://schemas.microsoft.com/office/powerpoint/2010/main" val="2843659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1"/>
            <a:ext cx="11210524" cy="5300708"/>
          </a:xfrm>
        </p:spPr>
        <p:txBody>
          <a:bodyPr>
            <a:normAutofit fontScale="85000" lnSpcReduction="20000"/>
          </a:bodyPr>
          <a:lstStyle/>
          <a:p>
            <a:pPr marL="45720" indent="0" algn="just">
              <a:buNone/>
            </a:pPr>
            <a:r>
              <a:rPr lang="tr-TR" sz="2300" b="1" dirty="0">
                <a:latin typeface="Calibri" panose="020F0502020204030204" pitchFamily="34" charset="0"/>
                <a:cs typeface="Calibri" panose="020F0502020204030204" pitchFamily="34" charset="0"/>
              </a:rPr>
              <a:t>İYUK, md. 53</a:t>
            </a:r>
            <a:r>
              <a:rPr lang="tr-TR" sz="2300" b="1" dirty="0" smtClean="0">
                <a:latin typeface="Calibri" panose="020F0502020204030204" pitchFamily="34" charset="0"/>
                <a:cs typeface="Calibri" panose="020F0502020204030204" pitchFamily="34" charset="0"/>
              </a:rPr>
              <a:t>/</a:t>
            </a:r>
          </a:p>
          <a:p>
            <a:pPr marL="45720" indent="0" algn="just">
              <a:buNone/>
            </a:pPr>
            <a:r>
              <a:rPr lang="tr-TR" sz="2300" b="1" dirty="0" smtClean="0">
                <a:latin typeface="Calibri" panose="020F0502020204030204" pitchFamily="34" charset="0"/>
                <a:cs typeface="Calibri" panose="020F0502020204030204" pitchFamily="34" charset="0"/>
              </a:rPr>
              <a:t>1</a:t>
            </a:r>
            <a:r>
              <a:rPr lang="tr-TR" sz="2300" b="1" dirty="0">
                <a:latin typeface="Calibri" panose="020F0502020204030204" pitchFamily="34" charset="0"/>
                <a:cs typeface="Calibri" panose="020F0502020204030204" pitchFamily="34" charset="0"/>
              </a:rPr>
              <a:t>.</a:t>
            </a:r>
            <a:r>
              <a:rPr lang="tr-TR" sz="2300" b="1" dirty="0" smtClean="0">
                <a:latin typeface="Calibri" panose="020F0502020204030204" pitchFamily="34" charset="0"/>
                <a:cs typeface="Calibri" panose="020F0502020204030204" pitchFamily="34" charset="0"/>
              </a:rPr>
              <a:t> </a:t>
            </a:r>
            <a:r>
              <a:rPr lang="tr-TR" sz="2300" dirty="0" smtClean="0">
                <a:latin typeface="Calibri" panose="020F0502020204030204" pitchFamily="34" charset="0"/>
                <a:cs typeface="Calibri" panose="020F0502020204030204" pitchFamily="34" charset="0"/>
              </a:rPr>
              <a:t>Danıştay </a:t>
            </a:r>
            <a:r>
              <a:rPr lang="tr-TR" sz="2300" dirty="0">
                <a:latin typeface="Calibri" panose="020F0502020204030204" pitchFamily="34" charset="0"/>
                <a:cs typeface="Calibri" panose="020F0502020204030204" pitchFamily="34" charset="0"/>
              </a:rPr>
              <a:t>ile bölge idare, idare ve vergi mahkemelerinden verilen kararlar hakkında, aşağıda yazılı sebepler dolayısıyla yargılamanın yenilenmesi istenebilir.</a:t>
            </a:r>
          </a:p>
          <a:p>
            <a:pPr marL="45720" indent="0" algn="just">
              <a:buNone/>
            </a:pPr>
            <a:endParaRPr lang="tr-TR" dirty="0">
              <a:latin typeface="Calibri" panose="020F0502020204030204" pitchFamily="34" charset="0"/>
              <a:cs typeface="Calibri" panose="020F0502020204030204" pitchFamily="34" charset="0"/>
            </a:endParaRPr>
          </a:p>
          <a:p>
            <a:pPr marL="45720" indent="0" algn="just">
              <a:buNone/>
            </a:pPr>
            <a:r>
              <a:rPr lang="tr-TR" b="1" dirty="0">
                <a:latin typeface="Calibri" panose="020F0502020204030204" pitchFamily="34" charset="0"/>
                <a:cs typeface="Calibri" panose="020F0502020204030204" pitchFamily="34" charset="0"/>
              </a:rPr>
              <a:t>a) </a:t>
            </a:r>
            <a:r>
              <a:rPr lang="tr-TR" dirty="0">
                <a:latin typeface="Calibri" panose="020F0502020204030204" pitchFamily="34" charset="0"/>
                <a:cs typeface="Calibri" panose="020F0502020204030204" pitchFamily="34" charset="0"/>
              </a:rPr>
              <a:t>Zorlayıcı sebepler dolayısıyla veya lehine karar verilen tarafın eyleminden doğan bir sebeple elde edilemeyen bir belgenin kararın verilmesinden sonra ele geçirilmiş olması, </a:t>
            </a:r>
          </a:p>
          <a:p>
            <a:pPr marL="45720" indent="0" algn="just">
              <a:buNone/>
            </a:pPr>
            <a:r>
              <a:rPr lang="tr-TR" b="1" dirty="0">
                <a:latin typeface="Calibri" panose="020F0502020204030204" pitchFamily="34" charset="0"/>
                <a:cs typeface="Calibri" panose="020F0502020204030204" pitchFamily="34" charset="0"/>
              </a:rPr>
              <a:t>b) </a:t>
            </a:r>
            <a:r>
              <a:rPr lang="tr-TR" dirty="0">
                <a:latin typeface="Calibri" panose="020F0502020204030204" pitchFamily="34" charset="0"/>
                <a:cs typeface="Calibri" panose="020F0502020204030204" pitchFamily="34" charset="0"/>
              </a:rPr>
              <a:t>Karara esas olarak alınan belgenin, sahteliğine hükmedilmiş veya sahte olduğu mahkeme veya resmi bir makam huzurunda ikrar olunmuş veya sahtelik hakkındaki hüküm karardan evvel verilmiş olup da, yargılamanın yenilenmesini isteyen kimsenin karar zamanında bundan haberi bulunmamış olması,</a:t>
            </a:r>
          </a:p>
          <a:p>
            <a:pPr marL="45720" indent="0" algn="just">
              <a:buNone/>
            </a:pPr>
            <a:r>
              <a:rPr lang="tr-TR" b="1" dirty="0">
                <a:latin typeface="Calibri" panose="020F0502020204030204" pitchFamily="34" charset="0"/>
                <a:cs typeface="Calibri" panose="020F0502020204030204" pitchFamily="34" charset="0"/>
              </a:rPr>
              <a:t>c) </a:t>
            </a:r>
            <a:r>
              <a:rPr lang="tr-TR" dirty="0">
                <a:latin typeface="Calibri" panose="020F0502020204030204" pitchFamily="34" charset="0"/>
                <a:cs typeface="Calibri" panose="020F0502020204030204" pitchFamily="34" charset="0"/>
              </a:rPr>
              <a:t>Karara esas olarak alınan bir ilam hükmünün, kesinleşen bir mahkeme kararıyla bozularak ortadan kalkması,</a:t>
            </a:r>
          </a:p>
          <a:p>
            <a:pPr marL="45720" indent="0" algn="just">
              <a:buNone/>
            </a:pPr>
            <a:r>
              <a:rPr lang="tr-TR" b="1" dirty="0">
                <a:latin typeface="Calibri" panose="020F0502020204030204" pitchFamily="34" charset="0"/>
                <a:cs typeface="Calibri" panose="020F0502020204030204" pitchFamily="34" charset="0"/>
              </a:rPr>
              <a:t>d) </a:t>
            </a:r>
            <a:r>
              <a:rPr lang="tr-TR" dirty="0">
                <a:latin typeface="Calibri" panose="020F0502020204030204" pitchFamily="34" charset="0"/>
                <a:cs typeface="Calibri" panose="020F0502020204030204" pitchFamily="34" charset="0"/>
              </a:rPr>
              <a:t>Bilirkişinin kasıtla gerçeğe aykırı beyanda bulunduğunun mahkeme kararıyla belirlenmesi,</a:t>
            </a:r>
          </a:p>
          <a:p>
            <a:pPr marL="45720" indent="0" algn="just">
              <a:buNone/>
            </a:pPr>
            <a:r>
              <a:rPr lang="tr-TR" b="1" dirty="0">
                <a:latin typeface="Calibri" panose="020F0502020204030204" pitchFamily="34" charset="0"/>
                <a:cs typeface="Calibri" panose="020F0502020204030204" pitchFamily="34" charset="0"/>
              </a:rPr>
              <a:t>e) </a:t>
            </a:r>
            <a:r>
              <a:rPr lang="tr-TR" dirty="0">
                <a:latin typeface="Calibri" panose="020F0502020204030204" pitchFamily="34" charset="0"/>
                <a:cs typeface="Calibri" panose="020F0502020204030204" pitchFamily="34" charset="0"/>
              </a:rPr>
              <a:t>Lehine karar verilen tarafın, karara etkisi olan bir hile kullanmış olması,</a:t>
            </a:r>
          </a:p>
          <a:p>
            <a:pPr marL="45720" indent="0" algn="just">
              <a:buNone/>
            </a:pPr>
            <a:r>
              <a:rPr lang="tr-TR" b="1" dirty="0">
                <a:latin typeface="Calibri" panose="020F0502020204030204" pitchFamily="34" charset="0"/>
                <a:cs typeface="Calibri" panose="020F0502020204030204" pitchFamily="34" charset="0"/>
              </a:rPr>
              <a:t>f) </a:t>
            </a:r>
            <a:r>
              <a:rPr lang="tr-TR" dirty="0">
                <a:latin typeface="Calibri" panose="020F0502020204030204" pitchFamily="34" charset="0"/>
                <a:cs typeface="Calibri" panose="020F0502020204030204" pitchFamily="34" charset="0"/>
              </a:rPr>
              <a:t>Vekil veya kanuni temsilci olmayan kimseler ile davanın görülüp karara bağlanmış bulunması,</a:t>
            </a:r>
          </a:p>
          <a:p>
            <a:pPr marL="45720" indent="0" algn="just">
              <a:buNone/>
            </a:pPr>
            <a:r>
              <a:rPr lang="tr-TR" b="1" dirty="0">
                <a:latin typeface="Calibri" panose="020F0502020204030204" pitchFamily="34" charset="0"/>
                <a:cs typeface="Calibri" panose="020F0502020204030204" pitchFamily="34" charset="0"/>
              </a:rPr>
              <a:t>g) </a:t>
            </a:r>
            <a:r>
              <a:rPr lang="tr-TR" dirty="0">
                <a:latin typeface="Calibri" panose="020F0502020204030204" pitchFamily="34" charset="0"/>
                <a:cs typeface="Calibri" panose="020F0502020204030204" pitchFamily="34" charset="0"/>
              </a:rPr>
              <a:t>Çekinmeye mecbur olan başkan, üye veya hakimin katılmasıyla karar verilmiş olması,</a:t>
            </a:r>
          </a:p>
          <a:p>
            <a:pPr marL="45720" indent="0" algn="just">
              <a:buNone/>
            </a:pPr>
            <a:r>
              <a:rPr lang="tr-TR" b="1" dirty="0">
                <a:latin typeface="Calibri" panose="020F0502020204030204" pitchFamily="34" charset="0"/>
                <a:cs typeface="Calibri" panose="020F0502020204030204" pitchFamily="34" charset="0"/>
              </a:rPr>
              <a:t>h) </a:t>
            </a:r>
            <a:r>
              <a:rPr lang="tr-TR" dirty="0">
                <a:latin typeface="Calibri" panose="020F0502020204030204" pitchFamily="34" charset="0"/>
                <a:cs typeface="Calibri" panose="020F0502020204030204" pitchFamily="34" charset="0"/>
              </a:rPr>
              <a:t>Tarafları, konusu ve sebebi aynı olan bir dava hakkında verilen karara aykırı yeni bir kararın verilmesine neden olabilecek kanuni bir dayanak yokken, aynı mahkeme yahut başka bir mahkeme tarafından önceki ilamın hükmüne aykırı bir karar verilmiş bulunması.</a:t>
            </a:r>
          </a:p>
          <a:p>
            <a:pPr marL="45720" indent="0" algn="just">
              <a:buNone/>
            </a:pPr>
            <a:r>
              <a:rPr lang="tr-TR" b="1" dirty="0">
                <a:latin typeface="Calibri" panose="020F0502020204030204" pitchFamily="34" charset="0"/>
                <a:cs typeface="Calibri" panose="020F0502020204030204" pitchFamily="34" charset="0"/>
              </a:rPr>
              <a:t>ı) </a:t>
            </a:r>
            <a:r>
              <a:rPr lang="tr-TR" dirty="0">
                <a:latin typeface="Calibri" panose="020F0502020204030204" pitchFamily="34" charset="0"/>
                <a:cs typeface="Calibri" panose="020F0502020204030204" pitchFamily="34" charset="0"/>
              </a:rPr>
              <a:t>Hükmün, İnsan Haklarını ve Ana Hürriyetleri Korumaya Dair Sözleşmenin veya eki protokollerin ihlâli suretiyle verildiğinin, Avrupa İnsan Hakları Mahkemesinin kesinleşmiş kararıyla tespit edilmiş olması.</a:t>
            </a:r>
          </a:p>
          <a:p>
            <a:pPr marL="45720" indent="0" algn="just">
              <a:buNone/>
            </a:pPr>
            <a:endParaRPr lang="tr-TR" dirty="0">
              <a:latin typeface="Calibri" panose="020F0502020204030204" pitchFamily="34" charset="0"/>
              <a:cs typeface="Calibri" panose="020F0502020204030204" pitchFamily="34" charset="0"/>
            </a:endParaRPr>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2800" dirty="0"/>
              <a:t>OLAĞANÜSTÜ Kanun YOLU</a:t>
            </a:r>
            <a:br>
              <a:rPr lang="tr-TR" sz="2800" dirty="0"/>
            </a:br>
            <a:r>
              <a:rPr lang="tr-TR" sz="2800" dirty="0"/>
              <a:t>YARGILAMANIN YENİLENMESİ</a:t>
            </a:r>
            <a:endParaRPr lang="tr-TR" dirty="0"/>
          </a:p>
        </p:txBody>
      </p:sp>
    </p:spTree>
    <p:extLst>
      <p:ext uri="{BB962C8B-B14F-4D97-AF65-F5344CB8AC3E}">
        <p14:creationId xmlns="" xmlns:p14="http://schemas.microsoft.com/office/powerpoint/2010/main" val="381642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marL="45720" indent="0" algn="just">
              <a:buNone/>
            </a:pPr>
            <a:r>
              <a:rPr lang="tr-TR" b="1" dirty="0" smtClean="0">
                <a:latin typeface="Calibri" panose="020F0502020204030204" pitchFamily="34" charset="0"/>
                <a:cs typeface="Calibri" panose="020F0502020204030204" pitchFamily="34" charset="0"/>
              </a:rPr>
              <a:t>2. </a:t>
            </a:r>
            <a:r>
              <a:rPr lang="tr-TR" dirty="0" smtClean="0">
                <a:latin typeface="Calibri" panose="020F0502020204030204" pitchFamily="34" charset="0"/>
                <a:cs typeface="Calibri" panose="020F0502020204030204" pitchFamily="34" charset="0"/>
              </a:rPr>
              <a:t>Yargılamanın yenilenmesi istekleri </a:t>
            </a:r>
            <a:r>
              <a:rPr lang="tr-TR" b="1" dirty="0" smtClean="0">
                <a:latin typeface="Calibri" panose="020F0502020204030204" pitchFamily="34" charset="0"/>
                <a:cs typeface="Calibri" panose="020F0502020204030204" pitchFamily="34" charset="0"/>
              </a:rPr>
              <a:t>esas kararı vermiş olan mahkemece </a:t>
            </a:r>
            <a:r>
              <a:rPr lang="tr-TR" dirty="0" smtClean="0">
                <a:latin typeface="Calibri" panose="020F0502020204030204" pitchFamily="34" charset="0"/>
                <a:cs typeface="Calibri" panose="020F0502020204030204" pitchFamily="34" charset="0"/>
              </a:rPr>
              <a:t>karara bağlanır.</a:t>
            </a:r>
          </a:p>
          <a:p>
            <a:pPr marL="45720" indent="0" algn="just">
              <a:buNone/>
            </a:pPr>
            <a:endParaRPr lang="tr-TR" dirty="0" smtClean="0">
              <a:latin typeface="Calibri" panose="020F0502020204030204" pitchFamily="34" charset="0"/>
              <a:cs typeface="Calibri" panose="020F0502020204030204" pitchFamily="34" charset="0"/>
            </a:endParaRPr>
          </a:p>
          <a:p>
            <a:pPr marL="45720" indent="0" algn="just">
              <a:buNone/>
            </a:pPr>
            <a:r>
              <a:rPr lang="tr-TR" b="1" dirty="0" smtClean="0">
                <a:latin typeface="Calibri" panose="020F0502020204030204" pitchFamily="34" charset="0"/>
                <a:cs typeface="Calibri" panose="020F0502020204030204" pitchFamily="34" charset="0"/>
              </a:rPr>
              <a:t>3. </a:t>
            </a:r>
            <a:r>
              <a:rPr lang="tr-TR" dirty="0" smtClean="0">
                <a:latin typeface="Calibri" panose="020F0502020204030204" pitchFamily="34" charset="0"/>
                <a:cs typeface="Calibri" panose="020F0502020204030204" pitchFamily="34" charset="0"/>
              </a:rPr>
              <a:t>Yargılamanın yenilenmesi süresi, numaralı fıkranın (h) bendinde yazılı sebep için </a:t>
            </a:r>
            <a:r>
              <a:rPr lang="tr-TR" b="1" dirty="0" smtClean="0">
                <a:latin typeface="Calibri" panose="020F0502020204030204" pitchFamily="34" charset="0"/>
                <a:cs typeface="Calibri" panose="020F0502020204030204" pitchFamily="34" charset="0"/>
              </a:rPr>
              <a:t>on yıl</a:t>
            </a:r>
            <a:r>
              <a:rPr lang="tr-TR" dirty="0" smtClean="0">
                <a:latin typeface="Calibri" panose="020F0502020204030204" pitchFamily="34" charset="0"/>
                <a:cs typeface="Calibri" panose="020F0502020204030204" pitchFamily="34" charset="0"/>
              </a:rPr>
              <a:t>, (1) numaralı fıkranın (ı) bendinde yazılı sebep için Avrupa İnsan Hakları Mahkemesi kararının kesinleştiği tarihten itibaren </a:t>
            </a:r>
            <a:r>
              <a:rPr lang="tr-TR" b="1" dirty="0" smtClean="0">
                <a:latin typeface="Calibri" panose="020F0502020204030204" pitchFamily="34" charset="0"/>
                <a:cs typeface="Calibri" panose="020F0502020204030204" pitchFamily="34" charset="0"/>
              </a:rPr>
              <a:t>bir yıl</a:t>
            </a:r>
            <a:r>
              <a:rPr lang="tr-TR" dirty="0" smtClean="0">
                <a:latin typeface="Calibri" panose="020F0502020204030204" pitchFamily="34" charset="0"/>
                <a:cs typeface="Calibri" panose="020F0502020204030204" pitchFamily="34" charset="0"/>
              </a:rPr>
              <a:t> ve diğer sebepler için </a:t>
            </a:r>
            <a:r>
              <a:rPr lang="tr-TR" b="1" dirty="0" smtClean="0">
                <a:latin typeface="Calibri" panose="020F0502020204030204" pitchFamily="34" charset="0"/>
                <a:cs typeface="Calibri" panose="020F0502020204030204" pitchFamily="34" charset="0"/>
              </a:rPr>
              <a:t>altmış gündür</a:t>
            </a:r>
            <a:r>
              <a:rPr lang="tr-TR" dirty="0" smtClean="0">
                <a:latin typeface="Calibri" panose="020F0502020204030204" pitchFamily="34" charset="0"/>
                <a:cs typeface="Calibri" panose="020F0502020204030204" pitchFamily="34" charset="0"/>
              </a:rPr>
              <a:t>. Bu süreler, dayanılan sebebin istemde bulunan yönünden </a:t>
            </a:r>
            <a:r>
              <a:rPr lang="tr-TR" b="1" dirty="0" smtClean="0">
                <a:latin typeface="Calibri" panose="020F0502020204030204" pitchFamily="34" charset="0"/>
                <a:cs typeface="Calibri" panose="020F0502020204030204" pitchFamily="34" charset="0"/>
              </a:rPr>
              <a:t>gerçekleştiği tarihi izleyen</a:t>
            </a:r>
            <a:r>
              <a:rPr lang="tr-TR" dirty="0" smtClean="0">
                <a:latin typeface="Calibri" panose="020F0502020204030204" pitchFamily="34" charset="0"/>
                <a:cs typeface="Calibri" panose="020F0502020204030204" pitchFamily="34" charset="0"/>
              </a:rPr>
              <a:t> günden başlatılarak hesaplanır.</a:t>
            </a:r>
          </a:p>
          <a:p>
            <a:endParaRPr lang="tr-TR" dirty="0"/>
          </a:p>
        </p:txBody>
      </p:sp>
      <p:sp>
        <p:nvSpPr>
          <p:cNvPr id="3" name="2 Başlık"/>
          <p:cNvSpPr>
            <a:spLocks noGrp="1"/>
          </p:cNvSpPr>
          <p:nvPr>
            <p:ph type="title"/>
          </p:nvPr>
        </p:nvSpPr>
        <p:spPr/>
        <p:txBody>
          <a:bodyPr/>
          <a:lstStyle/>
          <a:p>
            <a:r>
              <a:rPr lang="tr-TR" dirty="0" smtClean="0"/>
              <a:t>OLAĞANÜSTÜ Kanun YOLU</a:t>
            </a:r>
            <a:br>
              <a:rPr lang="tr-TR" dirty="0" smtClean="0"/>
            </a:br>
            <a:r>
              <a:rPr lang="tr-TR" dirty="0" smtClean="0"/>
              <a:t>YARGILAMANIN YENİLENMESİ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4991219"/>
          </a:xfrm>
        </p:spPr>
        <p:txBody>
          <a:bodyPr>
            <a:normAutofit fontScale="77500" lnSpcReduction="20000"/>
          </a:bodyPr>
          <a:lstStyle/>
          <a:p>
            <a:pPr marL="45720" indent="0" algn="ctr">
              <a:buNone/>
            </a:pPr>
            <a:r>
              <a:rPr lang="tr-TR" b="1" dirty="0">
                <a:latin typeface="Calibri" panose="020F0502020204030204" pitchFamily="34" charset="0"/>
              </a:rPr>
              <a:t>«İstinaf genel bir kanun yoludur. Kanunda istinaf yolu kapatılanlar ya da doğrudan temyiz yolu öngörülenler dışındaki tüm nihai kararlar hakkında istinaf başvurusu yapılabilir.» </a:t>
            </a:r>
          </a:p>
          <a:p>
            <a:pPr algn="just"/>
            <a:endParaRPr lang="tr-TR" dirty="0">
              <a:latin typeface="Calibri" panose="020F0502020204030204" pitchFamily="34" charset="0"/>
            </a:endParaRPr>
          </a:p>
          <a:p>
            <a:pPr marL="45720" indent="0" algn="just">
              <a:buNone/>
            </a:pPr>
            <a:r>
              <a:rPr lang="tr-TR" b="1" dirty="0">
                <a:latin typeface="Calibri" panose="020F0502020204030204" pitchFamily="34" charset="0"/>
              </a:rPr>
              <a:t>İYUK md. 45/1 </a:t>
            </a:r>
            <a:r>
              <a:rPr lang="tr-TR" dirty="0">
                <a:latin typeface="Calibri" panose="020F0502020204030204" pitchFamily="34" charset="0"/>
              </a:rPr>
              <a:t>uyarınca, "</a:t>
            </a:r>
            <a:r>
              <a:rPr lang="tr-TR" i="1" dirty="0">
                <a:latin typeface="Calibri" panose="020F0502020204030204" pitchFamily="34" charset="0"/>
              </a:rPr>
              <a:t>İdare ve vergi mahkemelerinin kararlarına karşı, başka kanunlarda farklı bir kanun yolu öngörülmüş olsa dahi, mahkemenin bulunduğu yargı çevresindeki bölge idare mahkemesine, kararın tebliğinden itibaren otuz gün içinde istinaf yoluna başvurulabilir</a:t>
            </a:r>
            <a:r>
              <a:rPr lang="tr-TR" dirty="0">
                <a:latin typeface="Calibri" panose="020F0502020204030204" pitchFamily="34" charset="0"/>
              </a:rPr>
              <a:t>.» Ancak aşağıda sayılan konularda istinaf başvurusu yapılamaz.</a:t>
            </a:r>
          </a:p>
          <a:p>
            <a:pPr algn="just"/>
            <a:endParaRPr lang="tr-TR" dirty="0">
              <a:latin typeface="Calibri" panose="020F0502020204030204" pitchFamily="34" charset="0"/>
            </a:endParaRPr>
          </a:p>
          <a:p>
            <a:pPr marL="365760" lvl="1" indent="0" algn="just">
              <a:buNone/>
            </a:pPr>
            <a:r>
              <a:rPr lang="tr-TR" b="1" dirty="0">
                <a:latin typeface="Calibri" panose="020F0502020204030204" pitchFamily="34" charset="0"/>
              </a:rPr>
              <a:t>	1. İYUK, md. 45/1</a:t>
            </a:r>
            <a:r>
              <a:rPr lang="tr-TR" dirty="0">
                <a:latin typeface="Calibri" panose="020F0502020204030204" pitchFamily="34" charset="0"/>
              </a:rPr>
              <a:t>: </a:t>
            </a:r>
            <a:r>
              <a:rPr lang="tr-TR" i="1" dirty="0">
                <a:latin typeface="Calibri" panose="020F0502020204030204" pitchFamily="34" charset="0"/>
              </a:rPr>
              <a:t>«…konusu beş bin Türk lirasını geçmeyen vergi davaları, tam yargı davaları ve idari işlemlere karşı açılan iptal davaları hakkında idare ve vergi mahkemelerince verilen kararlar </a:t>
            </a:r>
            <a:r>
              <a:rPr lang="tr-TR" b="1" i="1" dirty="0">
                <a:latin typeface="Calibri" panose="020F0502020204030204" pitchFamily="34" charset="0"/>
              </a:rPr>
              <a:t>kesin</a:t>
            </a:r>
            <a:r>
              <a:rPr lang="tr-TR" i="1" dirty="0">
                <a:latin typeface="Calibri" panose="020F0502020204030204" pitchFamily="34" charset="0"/>
              </a:rPr>
              <a:t> olup, bunlara karşı istinaf yoluna başvurulamaz.»</a:t>
            </a:r>
          </a:p>
          <a:p>
            <a:pPr marL="365760" lvl="1" indent="0" algn="just">
              <a:buNone/>
            </a:pPr>
            <a:r>
              <a:rPr lang="tr-TR" b="1" dirty="0">
                <a:latin typeface="Calibri" panose="020F0502020204030204" pitchFamily="34" charset="0"/>
              </a:rPr>
              <a:t>	</a:t>
            </a:r>
            <a:endParaRPr lang="tr-TR" i="1" dirty="0">
              <a:latin typeface="Calibri" panose="020F0502020204030204" pitchFamily="34" charset="0"/>
            </a:endParaRPr>
          </a:p>
          <a:p>
            <a:pPr marL="365760" lvl="1" indent="0" algn="just">
              <a:buNone/>
            </a:pPr>
            <a:r>
              <a:rPr lang="tr-TR" dirty="0">
                <a:latin typeface="Calibri" panose="020F0502020204030204" pitchFamily="34" charset="0"/>
              </a:rPr>
              <a:t>Bu madde ile istinaf yoluna kapalı olan kararların </a:t>
            </a:r>
            <a:r>
              <a:rPr lang="tr-TR" b="1" dirty="0">
                <a:latin typeface="Calibri" panose="020F0502020204030204" pitchFamily="34" charset="0"/>
              </a:rPr>
              <a:t>temyiz yoluna da kapalı </a:t>
            </a:r>
            <a:r>
              <a:rPr lang="tr-TR" dirty="0">
                <a:latin typeface="Calibri" panose="020F0502020204030204" pitchFamily="34" charset="0"/>
              </a:rPr>
              <a:t>olduğu söylenebilir. Nitekim </a:t>
            </a:r>
            <a:r>
              <a:rPr lang="tr-TR" b="1" dirty="0">
                <a:latin typeface="Calibri" panose="020F0502020204030204" pitchFamily="34" charset="0"/>
              </a:rPr>
              <a:t>İYUK, md. 46’ya </a:t>
            </a:r>
            <a:r>
              <a:rPr lang="tr-TR" dirty="0">
                <a:latin typeface="Calibri" panose="020F0502020204030204" pitchFamily="34" charset="0"/>
              </a:rPr>
              <a:t>göre </a:t>
            </a:r>
            <a:r>
              <a:rPr lang="tr-TR" b="1" dirty="0">
                <a:latin typeface="Calibri" panose="020F0502020204030204" pitchFamily="34" charset="0"/>
              </a:rPr>
              <a:t>temyiz yolu açık </a:t>
            </a:r>
            <a:r>
              <a:rPr lang="tr-TR" dirty="0">
                <a:latin typeface="Calibri" panose="020F0502020204030204" pitchFamily="34" charset="0"/>
              </a:rPr>
              <a:t>olan kararlar, yalnızca Danıştay Dava Daireleri ve Bölge İdare Mahkemeleri kararlarıdır. </a:t>
            </a:r>
          </a:p>
          <a:p>
            <a:pPr marL="365760" lvl="1" indent="0" algn="just">
              <a:buNone/>
            </a:pPr>
            <a:r>
              <a:rPr lang="tr-TR" dirty="0">
                <a:latin typeface="Calibri" panose="020F0502020204030204" pitchFamily="34" charset="0"/>
              </a:rPr>
              <a:t>Diğer taraftan </a:t>
            </a:r>
            <a:r>
              <a:rPr lang="tr-TR" b="1" dirty="0">
                <a:latin typeface="Calibri" panose="020F0502020204030204" pitchFamily="34" charset="0"/>
              </a:rPr>
              <a:t>İYUK, md. 45/1’de  </a:t>
            </a:r>
            <a:r>
              <a:rPr lang="tr-TR" dirty="0">
                <a:latin typeface="Calibri" panose="020F0502020204030204" pitchFamily="34" charset="0"/>
              </a:rPr>
              <a:t>idare ve vergi mahkemelerinin kararlarına karşı istinaf yoluna başvurulur demektedir. Dolayısıyla </a:t>
            </a:r>
            <a:r>
              <a:rPr lang="tr-TR" b="1" dirty="0">
                <a:latin typeface="Calibri" panose="020F0502020204030204" pitchFamily="34" charset="0"/>
              </a:rPr>
              <a:t>DK, md. 24</a:t>
            </a:r>
            <a:r>
              <a:rPr lang="tr-TR" dirty="0">
                <a:latin typeface="Calibri" panose="020F0502020204030204" pitchFamily="34" charset="0"/>
              </a:rPr>
              <a:t>’te sayılan, Danıştay'ın ilk derece mahkemesi olarak verdiği kararlara karşı istinaf yoluna gidilemez. Bu kararlara karşı ancak </a:t>
            </a:r>
            <a:r>
              <a:rPr lang="tr-TR" b="1" dirty="0">
                <a:latin typeface="Calibri" panose="020F0502020204030204" pitchFamily="34" charset="0"/>
              </a:rPr>
              <a:t>temyiz</a:t>
            </a:r>
            <a:r>
              <a:rPr lang="tr-TR" dirty="0">
                <a:latin typeface="Calibri" panose="020F0502020204030204" pitchFamily="34" charset="0"/>
              </a:rPr>
              <a:t> yoluna gidilebilir. Doğrudan temyiz yolu öngörülen diğer nihai kararlar ise aşağıda aktarılmıştır.</a:t>
            </a:r>
          </a:p>
          <a:p>
            <a:pPr marL="365760" lvl="1" indent="0" algn="ctr">
              <a:buNone/>
            </a:pPr>
            <a:endParaRPr lang="tr-TR" b="1" i="1" dirty="0">
              <a:latin typeface="Calibri" panose="020F0502020204030204" pitchFamily="34" charset="0"/>
            </a:endParaRPr>
          </a:p>
          <a:p>
            <a:pPr marL="365760" lvl="1" indent="0" algn="just">
              <a:buNone/>
            </a:pPr>
            <a:r>
              <a:rPr lang="tr-TR" b="1" i="1" dirty="0">
                <a:latin typeface="Calibri" panose="020F0502020204030204" pitchFamily="34" charset="0"/>
              </a:rPr>
              <a:t>	2. </a:t>
            </a:r>
            <a:r>
              <a:rPr lang="tr-TR" b="1" dirty="0">
                <a:latin typeface="Calibri" panose="020F0502020204030204" pitchFamily="34" charset="0"/>
              </a:rPr>
              <a:t>İYUK, md. 45/8</a:t>
            </a:r>
            <a:r>
              <a:rPr lang="tr-TR" b="1" i="1" dirty="0">
                <a:latin typeface="Calibri" panose="020F0502020204030204" pitchFamily="34" charset="0"/>
              </a:rPr>
              <a:t>: «</a:t>
            </a:r>
            <a:r>
              <a:rPr lang="tr-TR" i="1" dirty="0">
                <a:latin typeface="Calibri" panose="020F0502020204030204" pitchFamily="34" charset="0"/>
              </a:rPr>
              <a:t>İvedi yargılama usulüne tabi olan davalarda istinaf yoluna başvurulamaz.» </a:t>
            </a:r>
            <a:r>
              <a:rPr lang="tr-TR" b="1" dirty="0">
                <a:latin typeface="Calibri" panose="020F0502020204030204" pitchFamily="34" charset="0"/>
              </a:rPr>
              <a:t>İYUK, md. 20/A-g: </a:t>
            </a:r>
            <a:r>
              <a:rPr lang="tr-TR" i="1" dirty="0">
                <a:latin typeface="Calibri" panose="020F0502020204030204" pitchFamily="34" charset="0"/>
              </a:rPr>
              <a:t>«Verilen nihai kararlara karşı tebliğ tarihinden itibaren </a:t>
            </a:r>
            <a:r>
              <a:rPr lang="tr-TR" b="1" i="1" dirty="0">
                <a:latin typeface="Calibri" panose="020F0502020204030204" pitchFamily="34" charset="0"/>
              </a:rPr>
              <a:t>on beş </a:t>
            </a:r>
            <a:r>
              <a:rPr lang="tr-TR" i="1" dirty="0">
                <a:latin typeface="Calibri" panose="020F0502020204030204" pitchFamily="34" charset="0"/>
              </a:rPr>
              <a:t>gün içinde </a:t>
            </a:r>
            <a:r>
              <a:rPr lang="tr-TR" b="1" i="1" dirty="0">
                <a:latin typeface="Calibri" panose="020F0502020204030204" pitchFamily="34" charset="0"/>
              </a:rPr>
              <a:t>temyiz</a:t>
            </a:r>
            <a:r>
              <a:rPr lang="tr-TR" i="1" dirty="0">
                <a:latin typeface="Calibri" panose="020F0502020204030204" pitchFamily="34" charset="0"/>
              </a:rPr>
              <a:t> yoluna başvurulabilir.»</a:t>
            </a:r>
          </a:p>
          <a:p>
            <a:pPr marL="365760" lvl="1" indent="0" algn="ctr">
              <a:buNone/>
            </a:pPr>
            <a:endParaRPr lang="tr-TR" b="1" i="1" dirty="0">
              <a:latin typeface="Calibri" panose="020F0502020204030204" pitchFamily="34" charset="0"/>
            </a:endParaRPr>
          </a:p>
          <a:p>
            <a:pPr marL="365760" lvl="1" indent="0" algn="just">
              <a:buNone/>
            </a:pPr>
            <a:r>
              <a:rPr lang="tr-TR" b="1" dirty="0">
                <a:latin typeface="Calibri" panose="020F0502020204030204" pitchFamily="34" charset="0"/>
              </a:rPr>
              <a:t>	3. İYUK, md. 20/B-f: </a:t>
            </a:r>
            <a:r>
              <a:rPr lang="tr-TR" dirty="0">
                <a:latin typeface="Calibri" panose="020F0502020204030204" pitchFamily="34" charset="0"/>
              </a:rPr>
              <a:t>Millî Eğitim Bakanlığı ile Ölçme, Seçme ve Yerleştirme Merkezi tarafından yapılan merkezî ve ortak sınavlar, bu sınavlara ilişkin iş ve işlemler ile sınav sonuçları hakkında açılan davalarda </a:t>
            </a:r>
            <a:r>
              <a:rPr lang="tr-TR" i="1" dirty="0">
                <a:latin typeface="Calibri" panose="020F0502020204030204" pitchFamily="34" charset="0"/>
              </a:rPr>
              <a:t>«verilen nihai kararlara karşı tebliğ tarihinden itibaren </a:t>
            </a:r>
            <a:r>
              <a:rPr lang="tr-TR" b="1" i="1" dirty="0">
                <a:latin typeface="Calibri" panose="020F0502020204030204" pitchFamily="34" charset="0"/>
              </a:rPr>
              <a:t>beş</a:t>
            </a:r>
            <a:r>
              <a:rPr lang="tr-TR" i="1" dirty="0">
                <a:latin typeface="Calibri" panose="020F0502020204030204" pitchFamily="34" charset="0"/>
              </a:rPr>
              <a:t> gün içinde </a:t>
            </a:r>
            <a:r>
              <a:rPr lang="tr-TR" b="1" i="1" dirty="0">
                <a:latin typeface="Calibri" panose="020F0502020204030204" pitchFamily="34" charset="0"/>
              </a:rPr>
              <a:t>temyiz</a:t>
            </a:r>
            <a:r>
              <a:rPr lang="tr-TR" i="1" dirty="0">
                <a:latin typeface="Calibri" panose="020F0502020204030204" pitchFamily="34" charset="0"/>
              </a:rPr>
              <a:t> yoluna başvurulabilir.»</a:t>
            </a:r>
          </a:p>
          <a:p>
            <a:pPr marL="365760" lvl="1" indent="0" algn="just">
              <a:buNone/>
            </a:pPr>
            <a:endParaRPr lang="tr-TR" i="1" dirty="0">
              <a:latin typeface="Calibri" panose="020F0502020204030204" pitchFamily="34" charset="0"/>
            </a:endParaRPr>
          </a:p>
          <a:p>
            <a:pPr marL="365760" lvl="1" indent="0" algn="just">
              <a:buNone/>
            </a:pPr>
            <a:endParaRPr lang="tr-TR" i="1"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Olağan Kanun YOLLARI</a:t>
            </a:r>
            <a:br>
              <a:rPr lang="tr-TR" dirty="0">
                <a:latin typeface="Gill Sans MT" panose="020B0502020104020203" pitchFamily="34" charset="0"/>
              </a:rPr>
            </a:br>
            <a:r>
              <a:rPr lang="tr-TR" dirty="0">
                <a:latin typeface="Gill Sans MT" panose="020B0502020104020203" pitchFamily="34" charset="0"/>
              </a:rPr>
              <a:t>İSTİNAF</a:t>
            </a:r>
          </a:p>
        </p:txBody>
      </p:sp>
    </p:spTree>
    <p:extLst>
      <p:ext uri="{BB962C8B-B14F-4D97-AF65-F5344CB8AC3E}">
        <p14:creationId xmlns="" xmlns:p14="http://schemas.microsoft.com/office/powerpoint/2010/main" val="339666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algn="just"/>
            <a:r>
              <a:rPr lang="tr-TR" b="1" dirty="0">
                <a:latin typeface="Calibri" panose="020F0502020204030204" pitchFamily="34" charset="0"/>
              </a:rPr>
              <a:t>İYUK, md. 45/1</a:t>
            </a:r>
            <a:r>
              <a:rPr lang="tr-TR" dirty="0">
                <a:latin typeface="Calibri" panose="020F0502020204030204" pitchFamily="34" charset="0"/>
              </a:rPr>
              <a:t>’ e göre istinaf mercii </a:t>
            </a:r>
            <a:r>
              <a:rPr lang="tr-TR" b="1" dirty="0">
                <a:latin typeface="Calibri" panose="020F0502020204030204" pitchFamily="34" charset="0"/>
              </a:rPr>
              <a:t>Bölge İdare Mahkemeleri</a:t>
            </a:r>
            <a:r>
              <a:rPr lang="tr-TR" dirty="0">
                <a:latin typeface="Calibri" panose="020F0502020204030204" pitchFamily="34" charset="0"/>
              </a:rPr>
              <a:t>dir.</a:t>
            </a:r>
          </a:p>
          <a:p>
            <a:pPr algn="just"/>
            <a:r>
              <a:rPr lang="tr-TR" dirty="0">
                <a:latin typeface="Calibri" panose="020F0502020204030204" pitchFamily="34" charset="0"/>
              </a:rPr>
              <a:t>Başvuru süresi, ilk derece yargı yerinin verdiği «</a:t>
            </a:r>
            <a:r>
              <a:rPr lang="tr-TR" b="1" i="1" dirty="0">
                <a:latin typeface="Calibri" panose="020F0502020204030204" pitchFamily="34" charset="0"/>
              </a:rPr>
              <a:t>kararın tebliğinden itibaren</a:t>
            </a:r>
            <a:r>
              <a:rPr lang="tr-TR" i="1" dirty="0">
                <a:latin typeface="Calibri" panose="020F0502020204030204" pitchFamily="34" charset="0"/>
              </a:rPr>
              <a:t>» </a:t>
            </a:r>
            <a:r>
              <a:rPr lang="tr-TR" b="1" dirty="0">
                <a:latin typeface="Calibri" panose="020F0502020204030204" pitchFamily="34" charset="0"/>
              </a:rPr>
              <a:t>otuz</a:t>
            </a:r>
            <a:r>
              <a:rPr lang="tr-TR" dirty="0">
                <a:latin typeface="Calibri" panose="020F0502020204030204" pitchFamily="34" charset="0"/>
              </a:rPr>
              <a:t> gündür. </a:t>
            </a:r>
          </a:p>
          <a:p>
            <a:pPr marL="45720" indent="0" algn="just">
              <a:buNone/>
            </a:pPr>
            <a:r>
              <a:rPr lang="tr-TR" b="1" dirty="0">
                <a:latin typeface="Calibri" panose="020F0502020204030204" pitchFamily="34" charset="0"/>
              </a:rPr>
              <a:t>	İYUK, md. 45/2</a:t>
            </a:r>
            <a:r>
              <a:rPr lang="tr-TR" dirty="0">
                <a:latin typeface="Calibri" panose="020F0502020204030204" pitchFamily="34" charset="0"/>
              </a:rPr>
              <a:t>’ye göre, «</a:t>
            </a:r>
            <a:r>
              <a:rPr lang="tr-TR" i="1" dirty="0">
                <a:latin typeface="Calibri" panose="020F0502020204030204" pitchFamily="34" charset="0"/>
              </a:rPr>
              <a:t>İstinaf, temyizin şekil ve usullerine tabidir</a:t>
            </a:r>
            <a:r>
              <a:rPr lang="tr-TR" dirty="0">
                <a:latin typeface="Calibri" panose="020F0502020204030204" pitchFamily="34" charset="0"/>
              </a:rPr>
              <a:t>.» </a:t>
            </a:r>
          </a:p>
          <a:p>
            <a:pPr marL="365760" lvl="1" indent="0" algn="just">
              <a:buNone/>
            </a:pPr>
            <a:r>
              <a:rPr lang="tr-TR" b="1" dirty="0">
                <a:latin typeface="Calibri" panose="020F0502020204030204" pitchFamily="34" charset="0"/>
              </a:rPr>
              <a:t>	İYUK, md.48/3 </a:t>
            </a:r>
            <a:r>
              <a:rPr lang="tr-TR" dirty="0">
                <a:latin typeface="Calibri" panose="020F0502020204030204" pitchFamily="34" charset="0"/>
              </a:rPr>
              <a:t>uyarınca, «</a:t>
            </a:r>
            <a:r>
              <a:rPr lang="tr-TR" i="1" dirty="0">
                <a:latin typeface="Calibri" panose="020F0502020204030204" pitchFamily="34" charset="0"/>
              </a:rPr>
              <a:t>Temyiz dilekçeleri, ilgisine göre kararı veren bölge idare mahkemesine, Danıştay'a veya 4 üncü maddede belirtilen mercilere verilir ve kararı veren bölge idare mahkemesi veya Danıştayca karşı tarafa tebliğ edilir. Karşı taraf tebliğ tarihini izleyen otuz gün içinde cevap verebilir. </a:t>
            </a:r>
            <a:r>
              <a:rPr lang="tr-TR" b="1" i="1" dirty="0">
                <a:latin typeface="Calibri" panose="020F0502020204030204" pitchFamily="34" charset="0"/>
              </a:rPr>
              <a:t>Cevap veren, kararı süresinde temyiz etmemiş olsa bile düzenleyeceği dilekçesinde, temyiz isteminde bulunabilir</a:t>
            </a:r>
            <a:r>
              <a:rPr lang="tr-TR" i="1" dirty="0">
                <a:latin typeface="Calibri" panose="020F0502020204030204" pitchFamily="34" charset="0"/>
              </a:rPr>
              <a:t>. Bu takdirde bu dilekçeler temyiz dilekçesi yerine geçer</a:t>
            </a:r>
            <a:r>
              <a:rPr lang="tr-TR" dirty="0">
                <a:latin typeface="Calibri" panose="020F0502020204030204" pitchFamily="34" charset="0"/>
              </a:rPr>
              <a:t>.» Dolayısıyla istinaf için de geçerli olan bu usul kuralına göre, taraflardan biri istinaf için başvuru süresi geçse bile, karşı tarafın yaptığı istinaf başvurusuna vereceği cevap ile istinaf başvurusunda bulunma imkanına sahiptir.</a:t>
            </a:r>
          </a:p>
          <a:p>
            <a:pPr algn="just"/>
            <a:r>
              <a:rPr lang="tr-TR" b="1" dirty="0">
                <a:latin typeface="Calibri" panose="020F0502020204030204" pitchFamily="34" charset="0"/>
              </a:rPr>
              <a:t>İYUK, md. 45/2 </a:t>
            </a:r>
            <a:r>
              <a:rPr lang="tr-TR" dirty="0">
                <a:latin typeface="Calibri" panose="020F0502020204030204" pitchFamily="34" charset="0"/>
              </a:rPr>
              <a:t>uyarınca «…</a:t>
            </a:r>
            <a:r>
              <a:rPr lang="tr-TR" i="1" dirty="0">
                <a:latin typeface="Calibri" panose="020F0502020204030204" pitchFamily="34" charset="0"/>
              </a:rPr>
              <a:t>İstinaf başvurusuna konu olacak kararlara karşı yapılan kanun yolu başvurularında dilekçelerdeki hitap ve istekle bağlı kalınmaksızın dosyalar bölge idare mahkemesine gönderilir</a:t>
            </a:r>
            <a:r>
              <a:rPr lang="tr-TR" dirty="0">
                <a:latin typeface="Calibri" panose="020F0502020204030204" pitchFamily="34" charset="0"/>
              </a:rPr>
              <a:t>.» Yani, dilekçelerde temyiz yoluna başvurulduğu ifade edilse bile, dosyalar istinaf mercii Bölge İdare Mahkemesine gönderilir.</a:t>
            </a: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sz="2800" dirty="0">
                <a:latin typeface="Gill Sans MT" panose="020B0502020104020203" pitchFamily="34" charset="0"/>
              </a:rPr>
              <a:t> OLAĞAN Kanun YOLLARI</a:t>
            </a:r>
            <a:br>
              <a:rPr lang="tr-TR" sz="2800" dirty="0">
                <a:latin typeface="Gill Sans MT" panose="020B0502020104020203" pitchFamily="34" charset="0"/>
              </a:rPr>
            </a:br>
            <a:r>
              <a:rPr lang="tr-TR" sz="2800" dirty="0">
                <a:latin typeface="Gill Sans MT" panose="020B0502020104020203" pitchFamily="34" charset="0"/>
              </a:rPr>
              <a:t>İSTİNAF</a:t>
            </a:r>
            <a:r>
              <a:rPr lang="tr-TR" dirty="0">
                <a:latin typeface="Gill Sans MT" panose="020B0502020104020203" pitchFamily="34" charset="0"/>
              </a:rPr>
              <a:t/>
            </a:r>
            <a:br>
              <a:rPr lang="tr-TR" dirty="0">
                <a:latin typeface="Gill Sans MT" panose="020B0502020104020203" pitchFamily="34" charset="0"/>
              </a:rPr>
            </a:br>
            <a:r>
              <a:rPr lang="tr-TR" sz="2400" dirty="0" err="1">
                <a:latin typeface="Gill Sans MT" panose="020B0502020104020203" pitchFamily="34" charset="0"/>
              </a:rPr>
              <a:t>İSTİNAF</a:t>
            </a:r>
            <a:r>
              <a:rPr lang="tr-TR" sz="2400" dirty="0">
                <a:latin typeface="Gill Sans MT" panose="020B0502020104020203" pitchFamily="34" charset="0"/>
              </a:rPr>
              <a:t> MERCİİ VE BAŞVURU SÜRESİ</a:t>
            </a:r>
            <a:endParaRPr lang="tr-TR" dirty="0">
              <a:latin typeface="Gill Sans MT" panose="020B0502020104020203" pitchFamily="34" charset="0"/>
            </a:endParaRPr>
          </a:p>
        </p:txBody>
      </p:sp>
    </p:spTree>
    <p:extLst>
      <p:ext uri="{BB962C8B-B14F-4D97-AF65-F5344CB8AC3E}">
        <p14:creationId xmlns="" xmlns:p14="http://schemas.microsoft.com/office/powerpoint/2010/main" val="2237870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30"/>
          </a:xfrm>
        </p:spPr>
        <p:txBody>
          <a:bodyPr>
            <a:normAutofit/>
          </a:bodyPr>
          <a:lstStyle/>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r>
              <a:rPr lang="tr-TR" b="1" dirty="0" smtClean="0">
                <a:latin typeface="Calibri" panose="020F0502020204030204" pitchFamily="34" charset="0"/>
              </a:rPr>
              <a:t>BAŞVURUNUN </a:t>
            </a:r>
            <a:r>
              <a:rPr lang="tr-TR" b="1" dirty="0">
                <a:latin typeface="Calibri" panose="020F0502020204030204" pitchFamily="34" charset="0"/>
              </a:rPr>
              <a:t>REDDİ</a:t>
            </a:r>
          </a:p>
          <a:p>
            <a:pPr algn="just"/>
            <a:endParaRPr lang="tr-TR" b="1" dirty="0">
              <a:latin typeface="Calibri" panose="020F0502020204030204" pitchFamily="34" charset="0"/>
            </a:endParaRPr>
          </a:p>
          <a:p>
            <a:pPr lvl="1" algn="just"/>
            <a:r>
              <a:rPr lang="tr-TR" b="1" dirty="0">
                <a:latin typeface="Calibri" panose="020F0502020204030204" pitchFamily="34" charset="0"/>
              </a:rPr>
              <a:t>İYUK, md. 45/3: </a:t>
            </a:r>
            <a:r>
              <a:rPr lang="tr-TR" sz="1900" dirty="0">
                <a:latin typeface="Calibri" panose="020F0502020204030204" pitchFamily="34" charset="0"/>
              </a:rPr>
              <a:t>«</a:t>
            </a:r>
            <a:r>
              <a:rPr lang="tr-TR" sz="1900" i="1" dirty="0">
                <a:latin typeface="Calibri" panose="020F0502020204030204" pitchFamily="34" charset="0"/>
              </a:rPr>
              <a:t>Bölge idare mahkemesi, yaptığı inceleme sonunda ilk derece mahkemesi kararını hukuka uygun bulursa istinaf başvurusunun reddine karar verir. Karardaki maddi yanlışlıkların düzeltilmesi mümkün ise gerekli düzeltmeyi yaparak aynı kararı verir.»</a:t>
            </a:r>
          </a:p>
          <a:p>
            <a:pPr marL="365760" lvl="1" indent="0" algn="just">
              <a:buNone/>
            </a:pPr>
            <a:endParaRPr lang="tr-TR" b="1" dirty="0">
              <a:latin typeface="Calibri" panose="020F0502020204030204" pitchFamily="34" charset="0"/>
            </a:endParaRPr>
          </a:p>
          <a:p>
            <a:pPr marL="45720" indent="0">
              <a:buNone/>
            </a:pPr>
            <a:endParaRPr lang="tr-TR" i="1"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sz="2800" dirty="0">
                <a:latin typeface="Gill Sans MT" panose="020B0502020104020203" pitchFamily="34" charset="0"/>
              </a:rPr>
              <a:t>OLAĞAN Kanun YOLLARI</a:t>
            </a:r>
            <a:br>
              <a:rPr lang="tr-TR" sz="2800" dirty="0">
                <a:latin typeface="Gill Sans MT" panose="020B0502020104020203" pitchFamily="34" charset="0"/>
              </a:rPr>
            </a:br>
            <a:r>
              <a:rPr lang="tr-TR" sz="2800" dirty="0">
                <a:latin typeface="Gill Sans MT" panose="020B0502020104020203" pitchFamily="34" charset="0"/>
              </a:rPr>
              <a:t>İSTİNAF</a:t>
            </a:r>
            <a:r>
              <a:rPr lang="tr-TR" dirty="0">
                <a:latin typeface="Gill Sans MT" panose="020B0502020104020203" pitchFamily="34" charset="0"/>
              </a:rPr>
              <a:t/>
            </a:r>
            <a:br>
              <a:rPr lang="tr-TR" dirty="0">
                <a:latin typeface="Gill Sans MT" panose="020B0502020104020203" pitchFamily="34" charset="0"/>
              </a:rPr>
            </a:br>
            <a:r>
              <a:rPr lang="tr-TR" sz="2800" dirty="0">
                <a:latin typeface="Gill Sans MT" panose="020B0502020104020203" pitchFamily="34" charset="0"/>
              </a:rPr>
              <a:t>İSTİNAF </a:t>
            </a:r>
            <a:r>
              <a:rPr lang="tr-TR" sz="2400" dirty="0">
                <a:latin typeface="Gill Sans MT" panose="020B0502020104020203" pitchFamily="34" charset="0"/>
              </a:rPr>
              <a:t>MERCİİNİN</a:t>
            </a:r>
            <a:r>
              <a:rPr lang="tr-TR" sz="2800" dirty="0">
                <a:latin typeface="Gill Sans MT" panose="020B0502020104020203" pitchFamily="34" charset="0"/>
              </a:rPr>
              <a:t> KARARLARI</a:t>
            </a:r>
            <a:endParaRPr lang="tr-TR" dirty="0">
              <a:latin typeface="Gill Sans MT" panose="020B0502020104020203" pitchFamily="34" charset="0"/>
            </a:endParaRPr>
          </a:p>
        </p:txBody>
      </p:sp>
    </p:spTree>
    <p:extLst>
      <p:ext uri="{BB962C8B-B14F-4D97-AF65-F5344CB8AC3E}">
        <p14:creationId xmlns="" xmlns:p14="http://schemas.microsoft.com/office/powerpoint/2010/main" val="894647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lvl="0" algn="just">
              <a:buClr>
                <a:srgbClr val="C66951"/>
              </a:buClr>
            </a:pPr>
            <a:r>
              <a:rPr lang="tr-TR" b="1" dirty="0" smtClean="0">
                <a:solidFill>
                  <a:srgbClr val="534949"/>
                </a:solidFill>
                <a:latin typeface="Calibri" panose="020F0502020204030204" pitchFamily="34" charset="0"/>
              </a:rPr>
              <a:t>BAŞVURUNUN KABULÜ ve KARARIN KALDIRILMASI</a:t>
            </a:r>
          </a:p>
          <a:p>
            <a:pPr lvl="0" algn="just">
              <a:buClr>
                <a:srgbClr val="C66951"/>
              </a:buClr>
            </a:pPr>
            <a:endParaRPr lang="tr-TR" b="1" dirty="0" smtClean="0">
              <a:solidFill>
                <a:srgbClr val="534949"/>
              </a:solidFill>
              <a:latin typeface="Calibri" panose="020F0502020204030204" pitchFamily="34" charset="0"/>
            </a:endParaRPr>
          </a:p>
          <a:p>
            <a:pPr lvl="1" algn="just">
              <a:buClr>
                <a:srgbClr val="C66951"/>
              </a:buClr>
            </a:pPr>
            <a:r>
              <a:rPr lang="tr-TR" sz="1900" b="1" dirty="0" smtClean="0">
                <a:solidFill>
                  <a:srgbClr val="534949"/>
                </a:solidFill>
                <a:latin typeface="Calibri" panose="020F0502020204030204" pitchFamily="34" charset="0"/>
              </a:rPr>
              <a:t>İlk derece mahkemesinin esasa ilişkin kararları: İYUK, md. 45/4: </a:t>
            </a:r>
            <a:r>
              <a:rPr lang="tr-TR" sz="1900" dirty="0" smtClean="0">
                <a:solidFill>
                  <a:srgbClr val="534949"/>
                </a:solidFill>
                <a:latin typeface="Calibri" panose="020F0502020204030204" pitchFamily="34" charset="0"/>
              </a:rPr>
              <a:t>«…</a:t>
            </a:r>
            <a:r>
              <a:rPr lang="tr-TR" sz="1900" i="1" dirty="0" smtClean="0">
                <a:solidFill>
                  <a:srgbClr val="534949"/>
                </a:solidFill>
                <a:latin typeface="Calibri" panose="020F0502020204030204" pitchFamily="34" charset="0"/>
              </a:rPr>
              <a:t>Bu hâlde bölge idare mahkemesi işin esası hakkında </a:t>
            </a:r>
            <a:r>
              <a:rPr lang="tr-TR" sz="1900" b="1" i="1" dirty="0" smtClean="0">
                <a:solidFill>
                  <a:srgbClr val="534949"/>
                </a:solidFill>
                <a:latin typeface="Calibri" panose="020F0502020204030204" pitchFamily="34" charset="0"/>
              </a:rPr>
              <a:t>yeniden bir karar verir</a:t>
            </a:r>
            <a:r>
              <a:rPr lang="tr-TR" sz="1900" i="1" dirty="0" smtClean="0">
                <a:solidFill>
                  <a:srgbClr val="534949"/>
                </a:solidFill>
                <a:latin typeface="Calibri" panose="020F0502020204030204" pitchFamily="34" charset="0"/>
              </a:rPr>
              <a:t>. İnceleme sırasında ihtiyaç duyulması hâlinde kararı veren mahkeme veya başka bir yer idare ya da vergi mahkemesi istinabe olunabilir. İstinabe olunan mahkeme gerekli işlemleri öncelikle ve ivedilikle yerine getirir.»</a:t>
            </a:r>
          </a:p>
          <a:p>
            <a:pPr lvl="1" algn="just">
              <a:buClr>
                <a:srgbClr val="C66951"/>
              </a:buClr>
            </a:pPr>
            <a:r>
              <a:rPr lang="tr-TR" sz="1900" b="1" dirty="0" smtClean="0">
                <a:solidFill>
                  <a:srgbClr val="534949"/>
                </a:solidFill>
                <a:latin typeface="Calibri" panose="020F0502020204030204" pitchFamily="34" charset="0"/>
              </a:rPr>
              <a:t>İlk derece mahkemesinin ilk inceleme üzerine verdiği kararlar: İYUK, md. 45/5: </a:t>
            </a:r>
            <a:r>
              <a:rPr lang="tr-TR" sz="1900" b="1" i="1" dirty="0" smtClean="0">
                <a:solidFill>
                  <a:srgbClr val="534949"/>
                </a:solidFill>
                <a:latin typeface="Calibri" panose="020F0502020204030204" pitchFamily="34" charset="0"/>
              </a:rPr>
              <a:t>«</a:t>
            </a:r>
            <a:r>
              <a:rPr lang="tr-TR" sz="1900" i="1" dirty="0" smtClean="0">
                <a:solidFill>
                  <a:srgbClr val="534949"/>
                </a:solidFill>
                <a:latin typeface="Calibri" panose="020F0502020204030204" pitchFamily="34" charset="0"/>
              </a:rPr>
              <a:t>ilk inceleme üzerine verilen kararlara karşı yapılan istinaf başvurusunu haklı bulduğu … hâllerinde, istinaf başvurusunun kabulü ile ilk derece mahkemesi kararının kaldırılmasına karar vererek dosyayı ilgili mahkemeye gönderir. Bölge idare mahkemesinin bu fıkra uyarınca verilen kararları kesindir.»</a:t>
            </a:r>
          </a:p>
          <a:p>
            <a:pPr lvl="1" algn="just">
              <a:buClr>
                <a:srgbClr val="C66951"/>
              </a:buClr>
            </a:pPr>
            <a:r>
              <a:rPr lang="tr-TR" sz="1900" b="1" dirty="0" smtClean="0">
                <a:solidFill>
                  <a:srgbClr val="534949"/>
                </a:solidFill>
                <a:latin typeface="Calibri" panose="020F0502020204030204" pitchFamily="34" charset="0"/>
              </a:rPr>
              <a:t>Davaya görevsiz veya yetkisiz mahkeme yahut reddedilmiş veya yasaklanmış hâkim tarafından bakılmış olması hâllerinde: İYUK, md. 45/5: </a:t>
            </a:r>
            <a:r>
              <a:rPr lang="tr-TR" sz="1900" i="1" dirty="0" smtClean="0">
                <a:solidFill>
                  <a:srgbClr val="534949"/>
                </a:solidFill>
                <a:latin typeface="Calibri" panose="020F0502020204030204" pitchFamily="34" charset="0"/>
              </a:rPr>
              <a:t>«… davaya görevsiz veya yetkisiz mahkeme yahut reddedilmiş veya yasaklanmış hâkim tarafından bakılmış olması hâllerinde, istinaf başvurusunun kabulü ile ilk derece mahkemesi kararının kaldırılmasına karar vererek dosyayı ilgili mahkemeye gönderir. Bölge idare mahkemesinin bu fıkra uyarınca verilen kararları kesindir.»</a:t>
            </a:r>
          </a:p>
          <a:p>
            <a:pPr lvl="1" algn="just">
              <a:buClr>
                <a:srgbClr val="C66951"/>
              </a:buClr>
            </a:pPr>
            <a:endParaRPr lang="tr-TR" i="1" dirty="0" smtClean="0">
              <a:solidFill>
                <a:srgbClr val="534949"/>
              </a:solidFill>
              <a:latin typeface="Calibri" panose="020F0502020204030204" pitchFamily="34" charset="0"/>
            </a:endParaRPr>
          </a:p>
          <a:p>
            <a:pPr marL="45720" lvl="0" indent="0" algn="ctr">
              <a:buClr>
                <a:srgbClr val="C66951"/>
              </a:buClr>
              <a:buNone/>
            </a:pPr>
            <a:r>
              <a:rPr lang="tr-TR" sz="1900" b="1" i="1" dirty="0" smtClean="0">
                <a:solidFill>
                  <a:srgbClr val="534949"/>
                </a:solidFill>
                <a:latin typeface="Calibri" panose="020F0502020204030204" pitchFamily="34" charset="0"/>
              </a:rPr>
              <a:t>İYUK, md. 45/6: «Bölge idare mahkemelerinin 46 </a:t>
            </a:r>
            <a:r>
              <a:rPr lang="tr-TR" sz="1900" b="1" i="1" dirty="0" err="1" smtClean="0">
                <a:solidFill>
                  <a:srgbClr val="534949"/>
                </a:solidFill>
                <a:latin typeface="Calibri" panose="020F0502020204030204" pitchFamily="34" charset="0"/>
              </a:rPr>
              <a:t>ncı</a:t>
            </a:r>
            <a:r>
              <a:rPr lang="tr-TR" sz="1900" b="1" i="1" dirty="0" smtClean="0">
                <a:solidFill>
                  <a:srgbClr val="534949"/>
                </a:solidFill>
                <a:latin typeface="Calibri" panose="020F0502020204030204" pitchFamily="34" charset="0"/>
              </a:rPr>
              <a:t> maddeye göre temyize açık olmayan kararları kesindir.»</a:t>
            </a:r>
          </a:p>
          <a:p>
            <a:endParaRPr lang="tr-TR" dirty="0"/>
          </a:p>
        </p:txBody>
      </p:sp>
      <p:sp>
        <p:nvSpPr>
          <p:cNvPr id="3" name="2 Başlık"/>
          <p:cNvSpPr>
            <a:spLocks noGrp="1"/>
          </p:cNvSpPr>
          <p:nvPr>
            <p:ph type="title"/>
          </p:nvPr>
        </p:nvSpPr>
        <p:spPr/>
        <p:txBody>
          <a:bodyPr/>
          <a:lstStyle/>
          <a:p>
            <a:r>
              <a:rPr lang="tr-TR" sz="2800" dirty="0" smtClean="0">
                <a:latin typeface="Gill Sans MT" panose="020B0502020104020203" pitchFamily="34" charset="0"/>
              </a:rPr>
              <a:t>OLAĞAN Kanun YOLLARI</a:t>
            </a:r>
            <a:br>
              <a:rPr lang="tr-TR" sz="2800" dirty="0" smtClean="0">
                <a:latin typeface="Gill Sans MT" panose="020B0502020104020203" pitchFamily="34" charset="0"/>
              </a:rPr>
            </a:br>
            <a:r>
              <a:rPr lang="tr-TR" sz="2800" dirty="0" smtClean="0">
                <a:latin typeface="Gill Sans MT" panose="020B0502020104020203" pitchFamily="34" charset="0"/>
              </a:rPr>
              <a:t>İSTİNAF</a:t>
            </a:r>
            <a:br>
              <a:rPr lang="tr-TR" sz="2800" dirty="0" smtClean="0">
                <a:latin typeface="Gill Sans MT" panose="020B0502020104020203" pitchFamily="34" charset="0"/>
              </a:rPr>
            </a:br>
            <a:r>
              <a:rPr lang="tr-TR" sz="2800" dirty="0" smtClean="0">
                <a:latin typeface="Gill Sans MT" panose="020B0502020104020203" pitchFamily="34" charset="0"/>
              </a:rPr>
              <a:t>İSTİNAF MERCİİNİN KARARLARI</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F064E373-277C-4DDA-997D-801B341931F8}"/>
              </a:ext>
            </a:extLst>
          </p:cNvPr>
          <p:cNvSpPr>
            <a:spLocks noGrp="1"/>
          </p:cNvSpPr>
          <p:nvPr>
            <p:ph idx="1"/>
          </p:nvPr>
        </p:nvSpPr>
        <p:spPr>
          <a:xfrm>
            <a:off x="508000" y="1645920"/>
            <a:ext cx="11210524" cy="5359792"/>
          </a:xfrm>
        </p:spPr>
        <p:txBody>
          <a:bodyPr>
            <a:normAutofit fontScale="77500" lnSpcReduction="20000"/>
          </a:bodyPr>
          <a:lstStyle/>
          <a:p>
            <a:pPr marL="45720" indent="0" algn="ctr">
              <a:buNone/>
            </a:pPr>
            <a:r>
              <a:rPr lang="tr-TR" sz="2200" b="1" i="1" dirty="0"/>
              <a:t>«Temyiz özel bir kanun yoludur, kanunda hangi kararlara karşı temyiz yoluna gidilebileceği sayılmıştır.»</a:t>
            </a:r>
          </a:p>
          <a:p>
            <a:pPr marL="45720" indent="0" algn="just">
              <a:buNone/>
            </a:pPr>
            <a:r>
              <a:rPr lang="tr-TR" sz="2400" b="1" dirty="0">
                <a:latin typeface="Calibri" panose="020F0502020204030204" pitchFamily="34" charset="0"/>
                <a:cs typeface="Calibri" panose="020F0502020204030204" pitchFamily="34" charset="0"/>
              </a:rPr>
              <a:t>İYUK, md. 46 </a:t>
            </a:r>
            <a:r>
              <a:rPr lang="tr-TR" sz="2400" dirty="0">
                <a:latin typeface="Calibri" panose="020F0502020204030204" pitchFamily="34" charset="0"/>
                <a:cs typeface="Calibri" panose="020F0502020204030204" pitchFamily="34" charset="0"/>
              </a:rPr>
              <a:t>uyarınca</a:t>
            </a:r>
            <a:r>
              <a:rPr lang="tr-TR" sz="2400" i="1" dirty="0">
                <a:latin typeface="Calibri" panose="020F0502020204030204" pitchFamily="34" charset="0"/>
                <a:cs typeface="Calibri" panose="020F0502020204030204" pitchFamily="34" charset="0"/>
              </a:rPr>
              <a:t>, «Danıştay dava dairelerinin nihai kararları </a:t>
            </a:r>
            <a:r>
              <a:rPr lang="tr-TR" sz="2400" b="1" i="1" dirty="0">
                <a:latin typeface="Calibri" panose="020F0502020204030204" pitchFamily="34" charset="0"/>
                <a:cs typeface="Calibri" panose="020F0502020204030204" pitchFamily="34" charset="0"/>
              </a:rPr>
              <a:t>ile</a:t>
            </a:r>
            <a:r>
              <a:rPr lang="tr-TR" sz="2400" i="1" dirty="0">
                <a:latin typeface="Calibri" panose="020F0502020204030204" pitchFamily="34" charset="0"/>
                <a:cs typeface="Calibri" panose="020F0502020204030204" pitchFamily="34" charset="0"/>
              </a:rPr>
              <a:t> bölge idare mahkemelerinin aşağıda sayılan davalar hakkında verdikleri kararlar, başka kanunlarda aksine hüküm bulunsa dahi </a:t>
            </a:r>
            <a:r>
              <a:rPr lang="tr-TR" sz="2400" i="1" dirty="0" err="1">
                <a:latin typeface="Calibri" panose="020F0502020204030204" pitchFamily="34" charset="0"/>
                <a:cs typeface="Calibri" panose="020F0502020204030204" pitchFamily="34" charset="0"/>
              </a:rPr>
              <a:t>Danıştayda</a:t>
            </a:r>
            <a:r>
              <a:rPr lang="tr-TR" sz="2400" i="1" dirty="0">
                <a:latin typeface="Calibri" panose="020F0502020204030204" pitchFamily="34" charset="0"/>
                <a:cs typeface="Calibri" panose="020F0502020204030204" pitchFamily="34" charset="0"/>
              </a:rPr>
              <a:t>, kararın tebliğinden itibaren otuz gün içinde temyiz edilebilir:</a:t>
            </a:r>
          </a:p>
          <a:p>
            <a:pPr marL="45720" indent="0" algn="just">
              <a:buNone/>
            </a:pPr>
            <a:r>
              <a:rPr lang="tr-TR" sz="2400" i="1" dirty="0">
                <a:latin typeface="Calibri" panose="020F0502020204030204" pitchFamily="34" charset="0"/>
                <a:cs typeface="Calibri" panose="020F0502020204030204" pitchFamily="34" charset="0"/>
              </a:rPr>
              <a:t>a) Düzenleyici işlemlere karşı açılan iptal davaları.</a:t>
            </a:r>
          </a:p>
          <a:p>
            <a:pPr marL="45720" indent="0" algn="just">
              <a:buNone/>
            </a:pPr>
            <a:r>
              <a:rPr lang="tr-TR" sz="2400" i="1" dirty="0">
                <a:latin typeface="Calibri" panose="020F0502020204030204" pitchFamily="34" charset="0"/>
                <a:cs typeface="Calibri" panose="020F0502020204030204" pitchFamily="34" charset="0"/>
              </a:rPr>
              <a:t>b) Konusu yüz bin Türk lirasını aşan vergi davaları, tam yargı davaları ve idari işlemler hakkında açılan davalar.</a:t>
            </a:r>
          </a:p>
          <a:p>
            <a:pPr marL="45720" indent="0" algn="just">
              <a:buNone/>
            </a:pPr>
            <a:r>
              <a:rPr lang="tr-TR" sz="2400" i="1" dirty="0">
                <a:latin typeface="Calibri" panose="020F0502020204030204" pitchFamily="34" charset="0"/>
                <a:cs typeface="Calibri" panose="020F0502020204030204" pitchFamily="34" charset="0"/>
              </a:rPr>
              <a:t>c) Belli bir meslekten, kamu görevinden veya öğrencilik statüsünden çıkarılma sonucunu doğuran işlemlere karşı açılan iptal davaları.</a:t>
            </a:r>
          </a:p>
          <a:p>
            <a:pPr marL="45720" indent="0" algn="just">
              <a:buNone/>
            </a:pPr>
            <a:r>
              <a:rPr lang="tr-TR" sz="2400" i="1" dirty="0">
                <a:latin typeface="Calibri" panose="020F0502020204030204" pitchFamily="34" charset="0"/>
                <a:cs typeface="Calibri" panose="020F0502020204030204" pitchFamily="34" charset="0"/>
              </a:rPr>
              <a:t>d) Belli bir ticari faaliyetin icrasını süresiz veya otuz gün yahut daha uzun süreyle engelleyen işlemlere karşı açılan iptal davaları.</a:t>
            </a:r>
          </a:p>
          <a:p>
            <a:pPr marL="45720" indent="0" algn="just">
              <a:buNone/>
            </a:pPr>
            <a:r>
              <a:rPr lang="tr-TR" sz="2400" i="1" dirty="0">
                <a:latin typeface="Calibri" panose="020F0502020204030204" pitchFamily="34" charset="0"/>
                <a:cs typeface="Calibri" panose="020F0502020204030204" pitchFamily="34" charset="0"/>
              </a:rPr>
              <a:t>e) Müşterek kararnameyle yapılan atama, naklen atama ve görevden alma işlemleri ile daire başkanı ve daha üst düzey kamu görevlilerinin atama, naklen atama ve görevden alma işlemleri hakkında açılan iptal davaları.</a:t>
            </a:r>
          </a:p>
          <a:p>
            <a:pPr marL="45720" indent="0" algn="just">
              <a:buNone/>
            </a:pPr>
            <a:r>
              <a:rPr lang="tr-TR" sz="2400" i="1" dirty="0">
                <a:latin typeface="Calibri" panose="020F0502020204030204" pitchFamily="34" charset="0"/>
                <a:cs typeface="Calibri" panose="020F0502020204030204" pitchFamily="34" charset="0"/>
              </a:rPr>
              <a:t>f) İmar planları, parselasyon işlemlerinden kaynaklanan davalar.</a:t>
            </a:r>
          </a:p>
          <a:p>
            <a:pPr marL="45720" indent="0" algn="just">
              <a:buNone/>
            </a:pPr>
            <a:r>
              <a:rPr lang="tr-TR" sz="2400" i="1" dirty="0">
                <a:latin typeface="Calibri" panose="020F0502020204030204" pitchFamily="34" charset="0"/>
                <a:cs typeface="Calibri" panose="020F0502020204030204" pitchFamily="34" charset="0"/>
              </a:rPr>
              <a:t>g) Tabiat Varlıklarını Koruma Merkez Komisyonu ve Kültür Varlıklarını Koruma Yüksek Kurulunca itiraz üzerine verilen kararlar ile 18/11/1983 tarihli ve 2960 sayılı Boğaziçi Kanununun uygulanmasından doğan davalar</a:t>
            </a:r>
            <a:r>
              <a:rPr lang="tr-TR" sz="2400" i="1" dirty="0" smtClean="0">
                <a:latin typeface="Calibri" panose="020F0502020204030204" pitchFamily="34" charset="0"/>
                <a:cs typeface="Calibri" panose="020F0502020204030204" pitchFamily="34" charset="0"/>
              </a:rPr>
              <a:t>.</a:t>
            </a:r>
            <a:endParaRPr lang="tr-TR" sz="2400" i="1"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 xmlns:a16="http://schemas.microsoft.com/office/drawing/2014/main" id="{8E3CF88A-0D38-4749-8FC0-57DCFBADC51E}"/>
              </a:ext>
            </a:extLst>
          </p:cNvPr>
          <p:cNvSpPr>
            <a:spLocks noGrp="1"/>
          </p:cNvSpPr>
          <p:nvPr>
            <p:ph type="title"/>
          </p:nvPr>
        </p:nvSpPr>
        <p:spPr/>
        <p:txBody>
          <a:bodyPr/>
          <a:lstStyle/>
          <a:p>
            <a:r>
              <a:rPr lang="tr-TR" dirty="0">
                <a:latin typeface="Gill Sans MT" panose="020B0502020104020203" pitchFamily="34" charset="0"/>
              </a:rPr>
              <a:t>OLAĞAN KANUN YOLLARI</a:t>
            </a:r>
            <a:br>
              <a:rPr lang="tr-TR" dirty="0">
                <a:latin typeface="Gill Sans MT" panose="020B0502020104020203" pitchFamily="34" charset="0"/>
              </a:rPr>
            </a:br>
            <a:r>
              <a:rPr lang="tr-TR" dirty="0">
                <a:latin typeface="Gill Sans MT" panose="020B0502020104020203" pitchFamily="34" charset="0"/>
              </a:rPr>
              <a:t>TEMYİZ</a:t>
            </a:r>
          </a:p>
        </p:txBody>
      </p:sp>
    </p:spTree>
    <p:extLst>
      <p:ext uri="{BB962C8B-B14F-4D97-AF65-F5344CB8AC3E}">
        <p14:creationId xmlns="" xmlns:p14="http://schemas.microsoft.com/office/powerpoint/2010/main" val="1099227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marL="45720" indent="0" algn="just">
              <a:buNone/>
            </a:pPr>
            <a:r>
              <a:rPr lang="tr-TR" i="1" dirty="0" smtClean="0">
                <a:latin typeface="Calibri" panose="020F0502020204030204" pitchFamily="34" charset="0"/>
                <a:cs typeface="Calibri" panose="020F0502020204030204" pitchFamily="34" charset="0"/>
              </a:rPr>
              <a:t>h) Maden, taşocakları, orman, jeotermal kaynaklar ve doğal mineralli sular ile ilgili mevzuatın uygulanmasına ilişkin işlemlere karşı açılan davalar.</a:t>
            </a:r>
          </a:p>
          <a:p>
            <a:pPr marL="45720" indent="0" algn="just">
              <a:buNone/>
            </a:pPr>
            <a:r>
              <a:rPr lang="tr-TR" i="1" dirty="0" smtClean="0">
                <a:latin typeface="Calibri" panose="020F0502020204030204" pitchFamily="34" charset="0"/>
                <a:cs typeface="Calibri" panose="020F0502020204030204" pitchFamily="34" charset="0"/>
              </a:rPr>
              <a:t>ı) Ülke çapında uygulanan öğrenim ya da bir meslek veya sanatın icrası veyahut kamu hizmetine giriş amacıyla yapılan sınavlar hakkında açılan davalar.</a:t>
            </a:r>
          </a:p>
          <a:p>
            <a:pPr marL="45720" indent="0" algn="just">
              <a:buNone/>
            </a:pPr>
            <a:r>
              <a:rPr lang="tr-TR" i="1" dirty="0" smtClean="0">
                <a:latin typeface="Calibri" panose="020F0502020204030204" pitchFamily="34" charset="0"/>
                <a:cs typeface="Calibri" panose="020F0502020204030204" pitchFamily="34" charset="0"/>
              </a:rPr>
              <a:t>i) Liman, </a:t>
            </a:r>
            <a:r>
              <a:rPr lang="tr-TR" i="1" dirty="0" err="1" smtClean="0">
                <a:latin typeface="Calibri" panose="020F0502020204030204" pitchFamily="34" charset="0"/>
                <a:cs typeface="Calibri" panose="020F0502020204030204" pitchFamily="34" charset="0"/>
              </a:rPr>
              <a:t>kruvaziyer</a:t>
            </a:r>
            <a:r>
              <a:rPr lang="tr-TR" i="1" dirty="0" smtClean="0">
                <a:latin typeface="Calibri" panose="020F0502020204030204" pitchFamily="34" charset="0"/>
                <a:cs typeface="Calibri" panose="020F0502020204030204" pitchFamily="34" charset="0"/>
              </a:rPr>
              <a:t> limanı, yat limanı, marina, iskele, rıhtım, akaryakıt ve sıvılaştırılmış petrol gazı boru hattı gibi kıyı tesislerine işletme izni verilmesine ilişkin mevzuatın uygulanmasından doğan davalar.</a:t>
            </a:r>
          </a:p>
          <a:p>
            <a:pPr marL="45720" indent="0" algn="just">
              <a:buNone/>
            </a:pPr>
            <a:r>
              <a:rPr lang="tr-TR" i="1" dirty="0" smtClean="0">
                <a:latin typeface="Calibri" panose="020F0502020204030204" pitchFamily="34" charset="0"/>
                <a:cs typeface="Calibri" panose="020F0502020204030204" pitchFamily="34" charset="0"/>
              </a:rPr>
              <a:t>j) 8/6/1994 tarihli ve 3996 sayılı Bazı Yatırım ve Hizmetlerin Yap-İşlet-Devret Modeli Çerçevesinde Yaptırılması Hakkında Kanunun uygulanmasından ve 16/7/1997 tarihli ve 4283 sayılı Yap-İşlet Modeli ile Elektrik Enerjisi Üretim Tesislerinin Kurulması ve İşletilmesi ile Enerji Satışının Düzenlenmesi Hakkında Kanunun uygulanmasından doğan davalar.</a:t>
            </a:r>
          </a:p>
          <a:p>
            <a:pPr marL="45720" indent="0" algn="just">
              <a:buNone/>
            </a:pPr>
            <a:r>
              <a:rPr lang="tr-TR" i="1" dirty="0" smtClean="0">
                <a:latin typeface="Calibri" panose="020F0502020204030204" pitchFamily="34" charset="0"/>
                <a:cs typeface="Calibri" panose="020F0502020204030204" pitchFamily="34" charset="0"/>
              </a:rPr>
              <a:t>k) 6/6/1985 tarihli ve 3218 sayılı Serbest Bölgeler Kanununun uygulanmasından doğan davalar.</a:t>
            </a:r>
          </a:p>
          <a:p>
            <a:pPr marL="45720" indent="0" algn="just">
              <a:buNone/>
            </a:pPr>
            <a:r>
              <a:rPr lang="tr-TR" i="1" dirty="0" smtClean="0">
                <a:latin typeface="Calibri" panose="020F0502020204030204" pitchFamily="34" charset="0"/>
                <a:cs typeface="Calibri" panose="020F0502020204030204" pitchFamily="34" charset="0"/>
              </a:rPr>
              <a:t>l) 3/7/2005 tarihli ve 5403 sayılı Toprak Koruma ve Arazi Kullanımı Kanununun uygulanmasından doğan davalar.</a:t>
            </a:r>
          </a:p>
          <a:p>
            <a:pPr marL="45720" indent="0" algn="just">
              <a:buNone/>
            </a:pPr>
            <a:r>
              <a:rPr lang="tr-TR" i="1" dirty="0" smtClean="0">
                <a:latin typeface="Calibri" panose="020F0502020204030204" pitchFamily="34" charset="0"/>
                <a:cs typeface="Calibri" panose="020F0502020204030204" pitchFamily="34" charset="0"/>
              </a:rPr>
              <a:t>m) Düzenleyici ve denetleyici kurullar tarafından görevli oldukları piyasa veya sektörle ilgili olarak alınan kararlara karşı açılan davalar.</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OLAĞAN KANUN YOLLARI</a:t>
            </a:r>
            <a:br>
              <a:rPr lang="tr-TR" dirty="0" smtClean="0">
                <a:latin typeface="Gill Sans MT" panose="020B0502020104020203" pitchFamily="34" charset="0"/>
              </a:rPr>
            </a:br>
            <a:r>
              <a:rPr lang="tr-TR" dirty="0" smtClean="0">
                <a:latin typeface="Gill Sans MT" panose="020B0502020104020203" pitchFamily="34" charset="0"/>
              </a:rPr>
              <a:t>TEMYİZ</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F064E373-277C-4DDA-997D-801B341931F8}"/>
              </a:ext>
            </a:extLst>
          </p:cNvPr>
          <p:cNvSpPr>
            <a:spLocks noGrp="1"/>
          </p:cNvSpPr>
          <p:nvPr>
            <p:ph idx="1"/>
          </p:nvPr>
        </p:nvSpPr>
        <p:spPr>
          <a:xfrm>
            <a:off x="508000" y="1645920"/>
            <a:ext cx="11210524" cy="5212080"/>
          </a:xfrm>
        </p:spPr>
        <p:txBody>
          <a:bodyPr>
            <a:normAutofit fontScale="77500" lnSpcReduction="20000"/>
          </a:bodyPr>
          <a:lstStyle/>
          <a:p>
            <a:pPr marL="45720" indent="0" algn="just">
              <a:buNone/>
            </a:pPr>
            <a:endParaRPr lang="tr-TR" sz="2400" b="1" dirty="0">
              <a:latin typeface="Calibri" panose="020F0502020204030204" pitchFamily="34" charset="0"/>
              <a:cs typeface="Calibri" panose="020F0502020204030204" pitchFamily="34" charset="0"/>
            </a:endParaRPr>
          </a:p>
          <a:p>
            <a:pPr lvl="0" algn="just">
              <a:buClr>
                <a:srgbClr val="C66951"/>
              </a:buClr>
            </a:pPr>
            <a:r>
              <a:rPr lang="tr-TR" sz="2400" b="1" dirty="0">
                <a:latin typeface="Calibri" panose="020F0502020204030204" pitchFamily="34" charset="0"/>
                <a:cs typeface="Calibri" panose="020F0502020204030204" pitchFamily="34" charset="0"/>
              </a:rPr>
              <a:t>İYUK, md. 46: </a:t>
            </a:r>
            <a:r>
              <a:rPr lang="tr-TR" sz="2400" i="1" dirty="0">
                <a:latin typeface="Calibri" panose="020F0502020204030204" pitchFamily="34" charset="0"/>
                <a:cs typeface="Calibri" panose="020F0502020204030204" pitchFamily="34" charset="0"/>
              </a:rPr>
              <a:t>«Danıştay dava dairelerinin nihai kararları ile bölge idare mahkemelerinin… verdikleri kararlar, başka kanunlarda aksine hüküm bulunsa dahi </a:t>
            </a:r>
            <a:r>
              <a:rPr lang="tr-TR" sz="2400" b="1" i="1" dirty="0" err="1">
                <a:latin typeface="Calibri" panose="020F0502020204030204" pitchFamily="34" charset="0"/>
                <a:cs typeface="Calibri" panose="020F0502020204030204" pitchFamily="34" charset="0"/>
              </a:rPr>
              <a:t>Danıştayda</a:t>
            </a:r>
            <a:r>
              <a:rPr lang="tr-TR" sz="2400" i="1" dirty="0">
                <a:latin typeface="Calibri" panose="020F0502020204030204" pitchFamily="34" charset="0"/>
                <a:cs typeface="Calibri" panose="020F0502020204030204" pitchFamily="34" charset="0"/>
              </a:rPr>
              <a:t>, </a:t>
            </a:r>
            <a:r>
              <a:rPr lang="tr-TR" sz="2400" b="1" i="1" dirty="0">
                <a:latin typeface="Calibri" panose="020F0502020204030204" pitchFamily="34" charset="0"/>
                <a:cs typeface="Calibri" panose="020F0502020204030204" pitchFamily="34" charset="0"/>
              </a:rPr>
              <a:t>kararın tebliğinden itibaren otuz</a:t>
            </a:r>
            <a:r>
              <a:rPr lang="tr-TR" sz="2400" i="1" dirty="0">
                <a:latin typeface="Calibri" panose="020F0502020204030204" pitchFamily="34" charset="0"/>
                <a:cs typeface="Calibri" panose="020F0502020204030204" pitchFamily="34" charset="0"/>
              </a:rPr>
              <a:t> gün içinde temyiz edilebilir.»</a:t>
            </a:r>
          </a:p>
          <a:p>
            <a:pPr lvl="0" algn="just">
              <a:buClr>
                <a:srgbClr val="C66951"/>
              </a:buClr>
            </a:pPr>
            <a:endParaRPr lang="tr-TR" sz="2400" i="1" dirty="0">
              <a:latin typeface="Calibri" panose="020F0502020204030204" pitchFamily="34" charset="0"/>
              <a:cs typeface="Calibri" panose="020F0502020204030204" pitchFamily="34" charset="0"/>
            </a:endParaRPr>
          </a:p>
          <a:p>
            <a:pPr lvl="1" algn="just">
              <a:buClr>
                <a:srgbClr val="C66951"/>
              </a:buClr>
            </a:pPr>
            <a:r>
              <a:rPr lang="tr-TR" sz="2200" b="1" dirty="0">
                <a:latin typeface="Calibri" panose="020F0502020204030204" pitchFamily="34" charset="0"/>
                <a:cs typeface="Calibri" panose="020F0502020204030204" pitchFamily="34" charset="0"/>
              </a:rPr>
              <a:t>DK, md. 38/1-b </a:t>
            </a:r>
            <a:r>
              <a:rPr lang="tr-TR" sz="2200" dirty="0">
                <a:latin typeface="Calibri" panose="020F0502020204030204" pitchFamily="34" charset="0"/>
                <a:cs typeface="Calibri" panose="020F0502020204030204" pitchFamily="34" charset="0"/>
              </a:rPr>
              <a:t>uyarınca, Danıştay İdari Dava Dairelerinin ilk derece mahkemesi olarak verdikleri kararların temyiz incelemesi </a:t>
            </a:r>
            <a:r>
              <a:rPr lang="tr-TR" sz="2200" b="1" dirty="0">
                <a:latin typeface="Calibri" panose="020F0502020204030204" pitchFamily="34" charset="0"/>
                <a:cs typeface="Calibri" panose="020F0502020204030204" pitchFamily="34" charset="0"/>
              </a:rPr>
              <a:t>İdari Dava Daireleri Kurulu</a:t>
            </a:r>
            <a:r>
              <a:rPr lang="tr-TR" sz="2200" dirty="0">
                <a:latin typeface="Calibri" panose="020F0502020204030204" pitchFamily="34" charset="0"/>
                <a:cs typeface="Calibri" panose="020F0502020204030204" pitchFamily="34" charset="0"/>
              </a:rPr>
              <a:t>’nca yapılır.</a:t>
            </a:r>
          </a:p>
          <a:p>
            <a:pPr lvl="0" algn="just">
              <a:buClr>
                <a:srgbClr val="C66951"/>
              </a:buClr>
            </a:pPr>
            <a:endParaRPr lang="tr-TR" sz="2400" dirty="0">
              <a:latin typeface="Calibri" panose="020F0502020204030204" pitchFamily="34" charset="0"/>
              <a:cs typeface="Calibri" panose="020F0502020204030204" pitchFamily="34" charset="0"/>
            </a:endParaRPr>
          </a:p>
          <a:p>
            <a:pPr lvl="1" algn="just">
              <a:buClr>
                <a:srgbClr val="C66951"/>
              </a:buClr>
            </a:pPr>
            <a:r>
              <a:rPr lang="tr-TR" sz="2200" b="1" dirty="0">
                <a:latin typeface="Calibri" panose="020F0502020204030204" pitchFamily="34" charset="0"/>
                <a:cs typeface="Calibri" panose="020F0502020204030204" pitchFamily="34" charset="0"/>
              </a:rPr>
              <a:t>DK, md. 38/2-b </a:t>
            </a:r>
            <a:r>
              <a:rPr lang="tr-TR" sz="2200" dirty="0">
                <a:latin typeface="Calibri" panose="020F0502020204030204" pitchFamily="34" charset="0"/>
                <a:cs typeface="Calibri" panose="020F0502020204030204" pitchFamily="34" charset="0"/>
              </a:rPr>
              <a:t>uyarınca, Danıştay Vergi Dava Dairelerinin ilk derece mahkemesi olarak verdikleri kararların temyiz incelemesi </a:t>
            </a:r>
            <a:r>
              <a:rPr lang="tr-TR" sz="2200" b="1" dirty="0">
                <a:latin typeface="Calibri" panose="020F0502020204030204" pitchFamily="34" charset="0"/>
                <a:cs typeface="Calibri" panose="020F0502020204030204" pitchFamily="34" charset="0"/>
              </a:rPr>
              <a:t>Vergi Dava Daireleri Kurulu</a:t>
            </a:r>
            <a:r>
              <a:rPr lang="tr-TR" sz="2200" dirty="0">
                <a:latin typeface="Calibri" panose="020F0502020204030204" pitchFamily="34" charset="0"/>
                <a:cs typeface="Calibri" panose="020F0502020204030204" pitchFamily="34" charset="0"/>
              </a:rPr>
              <a:t>’nca yapılır.</a:t>
            </a:r>
          </a:p>
          <a:p>
            <a:pPr lvl="0" algn="just">
              <a:buClr>
                <a:srgbClr val="C66951"/>
              </a:buClr>
            </a:pPr>
            <a:endParaRPr lang="tr-TR" sz="2400" dirty="0">
              <a:latin typeface="Calibri" panose="020F0502020204030204" pitchFamily="34" charset="0"/>
              <a:cs typeface="Calibri" panose="020F0502020204030204" pitchFamily="34" charset="0"/>
            </a:endParaRPr>
          </a:p>
          <a:p>
            <a:pPr lvl="0" algn="just">
              <a:buClr>
                <a:srgbClr val="C66951"/>
              </a:buClr>
            </a:pPr>
            <a:r>
              <a:rPr lang="tr-TR" sz="2400" b="1" dirty="0">
                <a:latin typeface="Calibri" panose="020F0502020204030204" pitchFamily="34" charset="0"/>
                <a:cs typeface="Calibri" panose="020F0502020204030204" pitchFamily="34" charset="0"/>
              </a:rPr>
              <a:t>İYUK, md. 20/A-1/g </a:t>
            </a:r>
            <a:r>
              <a:rPr lang="tr-TR" sz="2400" dirty="0">
                <a:latin typeface="Calibri" panose="020F0502020204030204" pitchFamily="34" charset="0"/>
                <a:cs typeface="Calibri" panose="020F0502020204030204" pitchFamily="34" charset="0"/>
              </a:rPr>
              <a:t>uyarınca,  İvedi yargılama usulüne tabi uyuşmazlıklar hakkında verilen nihai kararlara karşı temyiz başvurusu tebliğ tarihinden itibaren </a:t>
            </a:r>
            <a:r>
              <a:rPr lang="tr-TR" sz="2400" b="1" dirty="0">
                <a:latin typeface="Calibri" panose="020F0502020204030204" pitchFamily="34" charset="0"/>
                <a:cs typeface="Calibri" panose="020F0502020204030204" pitchFamily="34" charset="0"/>
              </a:rPr>
              <a:t>on beş </a:t>
            </a:r>
            <a:r>
              <a:rPr lang="tr-TR" sz="2400" dirty="0">
                <a:latin typeface="Calibri" panose="020F0502020204030204" pitchFamily="34" charset="0"/>
                <a:cs typeface="Calibri" panose="020F0502020204030204" pitchFamily="34" charset="0"/>
              </a:rPr>
              <a:t>gün içinde yapılır.</a:t>
            </a:r>
          </a:p>
          <a:p>
            <a:pPr lvl="0" algn="just">
              <a:buClr>
                <a:srgbClr val="C66951"/>
              </a:buClr>
            </a:pPr>
            <a:endParaRPr lang="tr-TR" sz="2400" dirty="0">
              <a:latin typeface="Calibri" panose="020F0502020204030204" pitchFamily="34" charset="0"/>
              <a:cs typeface="Calibri" panose="020F0502020204030204" pitchFamily="34" charset="0"/>
            </a:endParaRPr>
          </a:p>
          <a:p>
            <a:pPr lvl="0" algn="just">
              <a:buClr>
                <a:srgbClr val="C66951"/>
              </a:buClr>
            </a:pPr>
            <a:r>
              <a:rPr lang="tr-TR" sz="2400" b="1" dirty="0">
                <a:latin typeface="Calibri" panose="020F0502020204030204" pitchFamily="34" charset="0"/>
                <a:cs typeface="Calibri" panose="020F0502020204030204" pitchFamily="34" charset="0"/>
              </a:rPr>
              <a:t>İYUK, md. 20/B-1/f </a:t>
            </a:r>
            <a:r>
              <a:rPr lang="tr-TR" sz="2400" dirty="0">
                <a:latin typeface="Calibri" panose="020F0502020204030204" pitchFamily="34" charset="0"/>
                <a:cs typeface="Calibri" panose="020F0502020204030204" pitchFamily="34" charset="0"/>
              </a:rPr>
              <a:t>uyarınca, Millî Eğitim Bakanlığı ile Ölçme, Seçme ve Yerleştirme Merkezi tarafından yapılan merkezî ve ortak sınavlar, bu sınavlara ilişkin iş ve işlemler ile sınav sonuçları hakkında verilen nihai kararlara karşı temyiz başvurusu tebliğ tarihinden itibaren </a:t>
            </a:r>
            <a:r>
              <a:rPr lang="tr-TR" sz="2400" b="1" dirty="0">
                <a:latin typeface="Calibri" panose="020F0502020204030204" pitchFamily="34" charset="0"/>
                <a:cs typeface="Calibri" panose="020F0502020204030204" pitchFamily="34" charset="0"/>
              </a:rPr>
              <a:t>beş</a:t>
            </a:r>
            <a:r>
              <a:rPr lang="tr-TR" sz="2400" dirty="0">
                <a:latin typeface="Calibri" panose="020F0502020204030204" pitchFamily="34" charset="0"/>
                <a:cs typeface="Calibri" panose="020F0502020204030204" pitchFamily="34" charset="0"/>
              </a:rPr>
              <a:t> gün içinde yapılır.</a:t>
            </a:r>
          </a:p>
          <a:p>
            <a:pPr marL="45720" indent="0" algn="just">
              <a:buNone/>
            </a:pPr>
            <a:endParaRPr lang="tr-TR" sz="2400" dirty="0">
              <a:latin typeface="Calibri" panose="020F0502020204030204" pitchFamily="34" charset="0"/>
              <a:cs typeface="Calibri" panose="020F0502020204030204" pitchFamily="34" charset="0"/>
            </a:endParaRPr>
          </a:p>
          <a:p>
            <a:pPr marL="45720" indent="0" algn="just">
              <a:buNone/>
            </a:pPr>
            <a:endParaRPr lang="tr-TR" sz="2400" dirty="0">
              <a:latin typeface="Calibri" panose="020F0502020204030204" pitchFamily="34" charset="0"/>
              <a:cs typeface="Calibri" panose="020F0502020204030204" pitchFamily="34" charset="0"/>
            </a:endParaRPr>
          </a:p>
          <a:p>
            <a:pPr marL="45720" indent="0" algn="just">
              <a:buNone/>
            </a:pPr>
            <a:endParaRPr lang="tr-TR" sz="2400" dirty="0">
              <a:latin typeface="Calibri" panose="020F0502020204030204" pitchFamily="34" charset="0"/>
              <a:cs typeface="Calibri" panose="020F0502020204030204" pitchFamily="34" charset="0"/>
            </a:endParaRPr>
          </a:p>
          <a:p>
            <a:pPr marL="45720" indent="0" algn="just">
              <a:buNone/>
            </a:pPr>
            <a:endParaRPr lang="tr-TR" sz="2400" i="1"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 xmlns:a16="http://schemas.microsoft.com/office/drawing/2014/main" id="{8E3CF88A-0D38-4749-8FC0-57DCFBADC51E}"/>
              </a:ext>
            </a:extLst>
          </p:cNvPr>
          <p:cNvSpPr>
            <a:spLocks noGrp="1"/>
          </p:cNvSpPr>
          <p:nvPr>
            <p:ph type="title"/>
          </p:nvPr>
        </p:nvSpPr>
        <p:spPr/>
        <p:txBody>
          <a:bodyPr/>
          <a:lstStyle/>
          <a:p>
            <a:r>
              <a:rPr lang="tr-TR" sz="2800" dirty="0">
                <a:latin typeface="Gill Sans MT" panose="020B0502020104020203" pitchFamily="34" charset="0"/>
              </a:rPr>
              <a:t>OLAĞAN KANUN YOLLARI</a:t>
            </a:r>
            <a:br>
              <a:rPr lang="tr-TR" sz="2800" dirty="0">
                <a:latin typeface="Gill Sans MT" panose="020B0502020104020203" pitchFamily="34" charset="0"/>
              </a:rPr>
            </a:br>
            <a:r>
              <a:rPr lang="tr-TR" sz="2800" dirty="0">
                <a:latin typeface="Gill Sans MT" panose="020B0502020104020203" pitchFamily="34" charset="0"/>
              </a:rPr>
              <a:t>TEMYİZ</a:t>
            </a:r>
            <a:r>
              <a:rPr lang="tr-TR" dirty="0">
                <a:latin typeface="Gill Sans MT" panose="020B0502020104020203" pitchFamily="34" charset="0"/>
              </a:rPr>
              <a:t/>
            </a:r>
            <a:br>
              <a:rPr lang="tr-TR" dirty="0">
                <a:latin typeface="Gill Sans MT" panose="020B0502020104020203" pitchFamily="34" charset="0"/>
              </a:rPr>
            </a:br>
            <a:r>
              <a:rPr lang="tr-TR" sz="2400" dirty="0" err="1">
                <a:latin typeface="Gill Sans MT" panose="020B0502020104020203" pitchFamily="34" charset="0"/>
              </a:rPr>
              <a:t>TEMYİZ</a:t>
            </a:r>
            <a:r>
              <a:rPr lang="tr-TR" sz="2400" dirty="0">
                <a:latin typeface="Gill Sans MT" panose="020B0502020104020203" pitchFamily="34" charset="0"/>
              </a:rPr>
              <a:t> MERCİİ VE BAŞVURU SÜRESİ</a:t>
            </a:r>
            <a:endParaRPr lang="tr-TR" dirty="0">
              <a:latin typeface="Gill Sans MT" panose="020B0502020104020203" pitchFamily="34" charset="0"/>
            </a:endParaRPr>
          </a:p>
        </p:txBody>
      </p:sp>
    </p:spTree>
    <p:extLst>
      <p:ext uri="{BB962C8B-B14F-4D97-AF65-F5344CB8AC3E}">
        <p14:creationId xmlns="" xmlns:p14="http://schemas.microsoft.com/office/powerpoint/2010/main" val="2268477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631852"/>
            <a:ext cx="11210524" cy="5001065"/>
          </a:xfrm>
        </p:spPr>
        <p:txBody>
          <a:bodyPr>
            <a:normAutofit fontScale="92500" lnSpcReduction="10000"/>
          </a:bodyPr>
          <a:lstStyle/>
          <a:p>
            <a:pPr marL="45720" indent="0" algn="ctr">
              <a:buNone/>
            </a:pPr>
            <a:r>
              <a:rPr lang="tr-TR" sz="1700" dirty="0">
                <a:latin typeface="Calibri" panose="020F0502020204030204" pitchFamily="34" charset="0"/>
                <a:cs typeface="Calibri" panose="020F0502020204030204" pitchFamily="34" charset="0"/>
              </a:rPr>
              <a:t>Temyiz incelemesinde esas hakkında karar verilmez, </a:t>
            </a:r>
            <a:r>
              <a:rPr lang="tr-TR" sz="1700" b="1" dirty="0">
                <a:latin typeface="Calibri" panose="020F0502020204030204" pitchFamily="34" charset="0"/>
                <a:cs typeface="Calibri" panose="020F0502020204030204" pitchFamily="34" charset="0"/>
              </a:rPr>
              <a:t>DK, md. 23/a </a:t>
            </a:r>
            <a:r>
              <a:rPr lang="tr-TR" sz="1700" dirty="0">
                <a:latin typeface="Calibri" panose="020F0502020204030204" pitchFamily="34" charset="0"/>
                <a:cs typeface="Calibri" panose="020F0502020204030204" pitchFamily="34" charset="0"/>
              </a:rPr>
              <a:t>uyarınca </a:t>
            </a:r>
            <a:r>
              <a:rPr lang="tr-TR" sz="1700" i="1" dirty="0">
                <a:latin typeface="Calibri" panose="020F0502020204030204" pitchFamily="34" charset="0"/>
                <a:cs typeface="Calibri" panose="020F0502020204030204" pitchFamily="34" charset="0"/>
              </a:rPr>
              <a:t>«</a:t>
            </a:r>
            <a:r>
              <a:rPr lang="tr-TR" sz="1700" i="1" dirty="0" err="1">
                <a:latin typeface="Calibri" panose="020F0502020204030204" pitchFamily="34" charset="0"/>
                <a:cs typeface="Calibri" panose="020F0502020204030204" pitchFamily="34" charset="0"/>
              </a:rPr>
              <a:t>Danıştayın</a:t>
            </a:r>
            <a:r>
              <a:rPr lang="tr-TR" sz="1700" i="1" dirty="0">
                <a:latin typeface="Calibri" panose="020F0502020204030204" pitchFamily="34" charset="0"/>
                <a:cs typeface="Calibri" panose="020F0502020204030204" pitchFamily="34" charset="0"/>
              </a:rPr>
              <a:t> temyiz mercii olarak görevi, bir hukuk kuralının uygulanmaması veya yanlış uygulanması şeklinde ortaya çıkan hukuka aykırılıkların denetimini yapmakla sınırlıdır.» </a:t>
            </a:r>
          </a:p>
          <a:p>
            <a:pPr algn="just"/>
            <a:r>
              <a:rPr lang="tr-TR" b="1" dirty="0">
                <a:latin typeface="Calibri" panose="020F0502020204030204" pitchFamily="34" charset="0"/>
                <a:cs typeface="Calibri" panose="020F0502020204030204" pitchFamily="34" charset="0"/>
              </a:rPr>
              <a:t>ONAMA </a:t>
            </a:r>
            <a:r>
              <a:rPr lang="tr-TR" sz="1600" b="1" dirty="0">
                <a:latin typeface="Calibri" panose="020F0502020204030204" pitchFamily="34" charset="0"/>
                <a:cs typeface="Calibri" panose="020F0502020204030204" pitchFamily="34" charset="0"/>
              </a:rPr>
              <a:t>(İlk derece mahkemesi ya da Bölge İdare Mahkemesinin verdiği karar kesinleşir)</a:t>
            </a:r>
          </a:p>
          <a:p>
            <a:pPr lvl="1" algn="just"/>
            <a:r>
              <a:rPr lang="tr-TR" b="1" dirty="0">
                <a:latin typeface="Calibri" panose="020F0502020204030204" pitchFamily="34" charset="0"/>
                <a:cs typeface="Calibri" panose="020F0502020204030204" pitchFamily="34" charset="0"/>
              </a:rPr>
              <a:t>İYUK, md. 49/ 1:</a:t>
            </a:r>
          </a:p>
          <a:p>
            <a:pPr lvl="2" algn="just"/>
            <a:r>
              <a:rPr lang="tr-TR" b="1" dirty="0">
                <a:latin typeface="Calibri" panose="020F0502020204030204" pitchFamily="34" charset="0"/>
                <a:cs typeface="Calibri" panose="020F0502020204030204" pitchFamily="34" charset="0"/>
              </a:rPr>
              <a:t>a: </a:t>
            </a:r>
            <a:r>
              <a:rPr lang="tr-TR" i="1" dirty="0">
                <a:latin typeface="Calibri" panose="020F0502020204030204" pitchFamily="34" charset="0"/>
                <a:cs typeface="Calibri" panose="020F0502020204030204" pitchFamily="34" charset="0"/>
              </a:rPr>
              <a:t>Kararı hukuka uygun bulursa onar. Kararın sonucu hukuka uygun olmakla birlikte gösterilen gerekçeyi doğru bulmaz veya eksik bulursa, kararı</a:t>
            </a:r>
            <a:r>
              <a:rPr lang="tr-TR" b="1" i="1" dirty="0">
                <a:latin typeface="Calibri" panose="020F0502020204030204" pitchFamily="34" charset="0"/>
                <a:cs typeface="Calibri" panose="020F0502020204030204" pitchFamily="34" charset="0"/>
              </a:rPr>
              <a:t>, gerekçesini değiştirerek onar</a:t>
            </a:r>
            <a:r>
              <a:rPr lang="tr-TR" i="1" dirty="0">
                <a:latin typeface="Calibri" panose="020F0502020204030204" pitchFamily="34" charset="0"/>
                <a:cs typeface="Calibri" panose="020F0502020204030204" pitchFamily="34" charset="0"/>
              </a:rPr>
              <a:t>.</a:t>
            </a:r>
          </a:p>
          <a:p>
            <a:pPr lvl="2" algn="just"/>
            <a:r>
              <a:rPr lang="tr-TR" b="1" dirty="0">
                <a:latin typeface="Calibri" panose="020F0502020204030204" pitchFamily="34" charset="0"/>
                <a:cs typeface="Calibri" panose="020F0502020204030204" pitchFamily="34" charset="0"/>
              </a:rPr>
              <a:t>b: </a:t>
            </a:r>
            <a:r>
              <a:rPr lang="tr-TR" i="1" dirty="0">
                <a:latin typeface="Calibri" panose="020F0502020204030204" pitchFamily="34" charset="0"/>
                <a:cs typeface="Calibri" panose="020F0502020204030204" pitchFamily="34" charset="0"/>
              </a:rPr>
              <a:t>Kararda yeniden yargılama yapılmasına ihtiyaç duyulmayan maddi hatalar ile düzeltilmesi mümkün eksiklik veya yanlışlıklar varsa </a:t>
            </a:r>
            <a:r>
              <a:rPr lang="tr-TR" b="1" i="1" dirty="0">
                <a:latin typeface="Calibri" panose="020F0502020204030204" pitchFamily="34" charset="0"/>
                <a:cs typeface="Calibri" panose="020F0502020204030204" pitchFamily="34" charset="0"/>
              </a:rPr>
              <a:t>kararı düzelterek onar</a:t>
            </a:r>
            <a:r>
              <a:rPr lang="tr-TR" i="1" dirty="0">
                <a:latin typeface="Calibri" panose="020F0502020204030204" pitchFamily="34" charset="0"/>
                <a:cs typeface="Calibri" panose="020F0502020204030204" pitchFamily="34" charset="0"/>
              </a:rPr>
              <a:t>.</a:t>
            </a:r>
          </a:p>
          <a:p>
            <a:pPr algn="just"/>
            <a:r>
              <a:rPr lang="tr-TR" b="1" dirty="0">
                <a:latin typeface="Calibri" panose="020F0502020204030204" pitchFamily="34" charset="0"/>
                <a:cs typeface="Calibri" panose="020F0502020204030204" pitchFamily="34" charset="0"/>
              </a:rPr>
              <a:t>BOZMA</a:t>
            </a:r>
          </a:p>
          <a:p>
            <a:pPr lvl="1" algn="just"/>
            <a:r>
              <a:rPr lang="tr-TR" b="1" dirty="0">
                <a:latin typeface="Calibri" panose="020F0502020204030204" pitchFamily="34" charset="0"/>
                <a:cs typeface="Calibri" panose="020F0502020204030204" pitchFamily="34" charset="0"/>
              </a:rPr>
              <a:t>İYUK, md. 49/ 2:</a:t>
            </a:r>
          </a:p>
          <a:p>
            <a:pPr lvl="2" algn="just"/>
            <a:r>
              <a:rPr lang="tr-TR" b="1" i="1" dirty="0">
                <a:latin typeface="Calibri" panose="020F0502020204030204" pitchFamily="34" charset="0"/>
                <a:cs typeface="Calibri" panose="020F0502020204030204" pitchFamily="34" charset="0"/>
              </a:rPr>
              <a:t>a: </a:t>
            </a:r>
            <a:r>
              <a:rPr lang="tr-TR" i="1" dirty="0">
                <a:latin typeface="Calibri" panose="020F0502020204030204" pitchFamily="34" charset="0"/>
                <a:cs typeface="Calibri" panose="020F0502020204030204" pitchFamily="34" charset="0"/>
              </a:rPr>
              <a:t>Görev ve yetki dışında bir işe bakılmış olması,</a:t>
            </a:r>
          </a:p>
          <a:p>
            <a:pPr lvl="2" algn="just"/>
            <a:r>
              <a:rPr lang="tr-TR" b="1" i="1" dirty="0">
                <a:latin typeface="Calibri" panose="020F0502020204030204" pitchFamily="34" charset="0"/>
                <a:cs typeface="Calibri" panose="020F0502020204030204" pitchFamily="34" charset="0"/>
              </a:rPr>
              <a:t>b: </a:t>
            </a:r>
            <a:r>
              <a:rPr lang="tr-TR" i="1" dirty="0">
                <a:latin typeface="Calibri" panose="020F0502020204030204" pitchFamily="34" charset="0"/>
                <a:cs typeface="Calibri" panose="020F0502020204030204" pitchFamily="34" charset="0"/>
              </a:rPr>
              <a:t>Hukuka aykırı karar verilmesi,</a:t>
            </a:r>
          </a:p>
          <a:p>
            <a:pPr lvl="2" algn="just"/>
            <a:r>
              <a:rPr lang="tr-TR" b="1" i="1" dirty="0">
                <a:latin typeface="Calibri" panose="020F0502020204030204" pitchFamily="34" charset="0"/>
                <a:cs typeface="Calibri" panose="020F0502020204030204" pitchFamily="34" charset="0"/>
              </a:rPr>
              <a:t>c: </a:t>
            </a:r>
            <a:r>
              <a:rPr lang="tr-TR" i="1" dirty="0">
                <a:latin typeface="Calibri" panose="020F0502020204030204" pitchFamily="34" charset="0"/>
                <a:cs typeface="Calibri" panose="020F0502020204030204" pitchFamily="34" charset="0"/>
              </a:rPr>
              <a:t>Usul hükümlerinin uygulanmasında kararı etkileyebilecek nitelikte hata veya eksikliklerin bulunması,</a:t>
            </a:r>
          </a:p>
          <a:p>
            <a:pPr marL="365760" lvl="1" indent="0" algn="just">
              <a:buNone/>
            </a:pPr>
            <a:r>
              <a:rPr lang="tr-TR" sz="1600" i="1" dirty="0">
                <a:latin typeface="Calibri" panose="020F0502020204030204" pitchFamily="34" charset="0"/>
                <a:cs typeface="Calibri" panose="020F0502020204030204" pitchFamily="34" charset="0"/>
              </a:rPr>
              <a:t>	  sebeplerinden dolayı incelenen kararı bozar.</a:t>
            </a:r>
          </a:p>
          <a:p>
            <a:pPr marL="45720" lvl="0" indent="0" algn="just">
              <a:buClr>
                <a:srgbClr val="C66951"/>
              </a:buClr>
              <a:buNone/>
            </a:pPr>
            <a:endParaRPr lang="tr-TR" sz="2100" b="1" dirty="0">
              <a:solidFill>
                <a:srgbClr val="534949"/>
              </a:solidFill>
              <a:latin typeface="Calibri" panose="020F0502020204030204" pitchFamily="34" charset="0"/>
              <a:cs typeface="Calibri" panose="020F0502020204030204" pitchFamily="34" charset="0"/>
            </a:endParaRPr>
          </a:p>
          <a:p>
            <a:pPr marL="45720" lvl="0" indent="0" algn="just">
              <a:buClr>
                <a:srgbClr val="C66951"/>
              </a:buClr>
              <a:buNone/>
            </a:pPr>
            <a:r>
              <a:rPr lang="tr-TR" sz="1700" b="1" dirty="0">
                <a:solidFill>
                  <a:srgbClr val="534949"/>
                </a:solidFill>
                <a:latin typeface="Calibri" panose="020F0502020204030204" pitchFamily="34" charset="0"/>
                <a:cs typeface="Calibri" panose="020F0502020204030204" pitchFamily="34" charset="0"/>
              </a:rPr>
              <a:t>NOT: </a:t>
            </a:r>
            <a:r>
              <a:rPr lang="tr-TR" sz="1700" dirty="0">
                <a:solidFill>
                  <a:srgbClr val="534949"/>
                </a:solidFill>
                <a:latin typeface="Calibri" panose="020F0502020204030204" pitchFamily="34" charset="0"/>
                <a:cs typeface="Calibri" panose="020F0502020204030204" pitchFamily="34" charset="0"/>
              </a:rPr>
              <a:t>Ayrıca Danıştay, </a:t>
            </a:r>
            <a:r>
              <a:rPr lang="tr-TR" sz="1700" b="1" dirty="0">
                <a:solidFill>
                  <a:srgbClr val="534949"/>
                </a:solidFill>
                <a:latin typeface="Calibri" panose="020F0502020204030204" pitchFamily="34" charset="0"/>
                <a:cs typeface="Calibri" panose="020F0502020204030204" pitchFamily="34" charset="0"/>
              </a:rPr>
              <a:t>KISMEN ONAMA-KISMEN BOZMA </a:t>
            </a:r>
            <a:r>
              <a:rPr lang="tr-TR" sz="1700" dirty="0">
                <a:solidFill>
                  <a:srgbClr val="534949"/>
                </a:solidFill>
                <a:latin typeface="Calibri" panose="020F0502020204030204" pitchFamily="34" charset="0"/>
                <a:cs typeface="Calibri" panose="020F0502020204030204" pitchFamily="34" charset="0"/>
              </a:rPr>
              <a:t>kararı da verebilir. </a:t>
            </a:r>
            <a:r>
              <a:rPr lang="tr-TR" sz="1700" b="1" dirty="0">
                <a:solidFill>
                  <a:srgbClr val="534949"/>
                </a:solidFill>
                <a:latin typeface="Calibri" panose="020F0502020204030204" pitchFamily="34" charset="0"/>
                <a:cs typeface="Calibri" panose="020F0502020204030204" pitchFamily="34" charset="0"/>
              </a:rPr>
              <a:t>İYUK, md. 49/3 </a:t>
            </a:r>
            <a:r>
              <a:rPr lang="tr-TR" sz="1700" dirty="0">
                <a:solidFill>
                  <a:srgbClr val="534949"/>
                </a:solidFill>
                <a:latin typeface="Calibri" panose="020F0502020204030204" pitchFamily="34" charset="0"/>
                <a:cs typeface="Calibri" panose="020F0502020204030204" pitchFamily="34" charset="0"/>
              </a:rPr>
              <a:t>uyarınca</a:t>
            </a:r>
            <a:r>
              <a:rPr lang="tr-TR" sz="1700" b="1" dirty="0">
                <a:solidFill>
                  <a:srgbClr val="534949"/>
                </a:solidFill>
                <a:latin typeface="Calibri" panose="020F0502020204030204" pitchFamily="34" charset="0"/>
                <a:cs typeface="Calibri" panose="020F0502020204030204" pitchFamily="34" charset="0"/>
              </a:rPr>
              <a:t>  «</a:t>
            </a:r>
            <a:r>
              <a:rPr lang="tr-TR" sz="1700" i="1" dirty="0">
                <a:solidFill>
                  <a:srgbClr val="534949"/>
                </a:solidFill>
                <a:latin typeface="Calibri" panose="020F0502020204030204" pitchFamily="34" charset="0"/>
                <a:cs typeface="Calibri" panose="020F0502020204030204" pitchFamily="34" charset="0"/>
              </a:rPr>
              <a:t>Kararların kısmen onanması ve kısmen bozulması hâllerinde kesinleşen kısım Danıştay kararında belirtilir.»</a:t>
            </a:r>
          </a:p>
          <a:p>
            <a:pPr marL="365760" lvl="1" indent="0" algn="just">
              <a:buNone/>
            </a:pPr>
            <a:endParaRPr lang="tr-TR" sz="1600" i="1" dirty="0">
              <a:latin typeface="Calibri" panose="020F0502020204030204" pitchFamily="34" charset="0"/>
              <a:cs typeface="Calibri" panose="020F0502020204030204" pitchFamily="34" charset="0"/>
            </a:endParaRPr>
          </a:p>
          <a:p>
            <a:pPr marL="45720" indent="0" algn="just">
              <a:buNone/>
            </a:pPr>
            <a:endParaRPr lang="tr-TR" i="1" dirty="0"/>
          </a:p>
          <a:p>
            <a:pPr marL="45720" indent="0" algn="just">
              <a:buNone/>
            </a:pPr>
            <a:endParaRPr lang="tr-TR" i="1" dirty="0"/>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a:xfrm>
            <a:off x="508000" y="225083"/>
            <a:ext cx="11175013" cy="1185158"/>
          </a:xfrm>
        </p:spPr>
        <p:txBody>
          <a:bodyPr/>
          <a:lstStyle/>
          <a:p>
            <a:r>
              <a:rPr lang="tr-TR" sz="2800" dirty="0"/>
              <a:t>OLAĞAN Kanun YOLLARI</a:t>
            </a:r>
            <a:br>
              <a:rPr lang="tr-TR" sz="2800" dirty="0"/>
            </a:br>
            <a:r>
              <a:rPr lang="tr-TR" sz="2800" dirty="0"/>
              <a:t>TEMYİZ</a:t>
            </a:r>
            <a:r>
              <a:rPr lang="tr-TR" dirty="0"/>
              <a:t/>
            </a:r>
            <a:br>
              <a:rPr lang="tr-TR" dirty="0"/>
            </a:br>
            <a:r>
              <a:rPr lang="tr-TR" sz="2400" dirty="0"/>
              <a:t>Temyiz incelemesi üzerine verilecek kararlar</a:t>
            </a:r>
            <a:endParaRPr lang="tr-TR" dirty="0"/>
          </a:p>
        </p:txBody>
      </p:sp>
    </p:spTree>
    <p:extLst>
      <p:ext uri="{BB962C8B-B14F-4D97-AF65-F5344CB8AC3E}">
        <p14:creationId xmlns="" xmlns:p14="http://schemas.microsoft.com/office/powerpoint/2010/main" val="3191075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2079</Words>
  <Application>Microsoft Office PowerPoint</Application>
  <PresentationFormat>Özel</PresentationFormat>
  <Paragraphs>158</Paragraphs>
  <Slides>16</Slides>
  <Notes>1</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Kılavuz</vt:lpstr>
      <vt:lpstr>KANUN YOLLARI</vt:lpstr>
      <vt:lpstr>Olağan Kanun YOLLARI İSTİNAF</vt:lpstr>
      <vt:lpstr> OLAĞAN Kanun YOLLARI İSTİNAF İSTİNAF MERCİİ VE BAŞVURU SÜRESİ</vt:lpstr>
      <vt:lpstr>OLAĞAN Kanun YOLLARI İSTİNAF İSTİNAF MERCİİNİN KARARLARI</vt:lpstr>
      <vt:lpstr>OLAĞAN Kanun YOLLARI İSTİNAF İSTİNAF MERCİİNİN KARARLARI</vt:lpstr>
      <vt:lpstr>OLAĞAN KANUN YOLLARI TEMYİZ</vt:lpstr>
      <vt:lpstr>OLAĞAN KANUN YOLLARI TEMYİZ</vt:lpstr>
      <vt:lpstr>OLAĞAN KANUN YOLLARI TEMYİZ TEMYİZ MERCİİ VE BAŞVURU SÜRESİ</vt:lpstr>
      <vt:lpstr>OLAĞAN Kanun YOLLARI TEMYİZ Temyiz incelemesi üzerine verilecek kararlar</vt:lpstr>
      <vt:lpstr>OLAĞAN Kanun YOLLARI TEMYİZ TEMYİZ MERCİİNİN ESAS HAKKINDA KARAR VERMESİ</vt:lpstr>
      <vt:lpstr>OLAĞAN Kanun YOLLARI TEMYİZ TEMYİZ MERCİİNİN ESAS HAKKINDA KARAR VERMESİ</vt:lpstr>
      <vt:lpstr>OLAĞAN Kanun YOLLARI TEMYİZ  Temyizen verilen karar üzerine yapılacak işlem</vt:lpstr>
      <vt:lpstr>OLAĞAN Kanun YOLLARI TEMYİZ  Temyizen verilen karar üzerine yapılacak işlem</vt:lpstr>
      <vt:lpstr>OLAĞAN Kanun YOLLARI TEMYİZ ŞEMASI</vt:lpstr>
      <vt:lpstr>OLAĞANÜSTÜ Kanun YOLU YARGILAMANIN YENİLENMESİ</vt:lpstr>
      <vt:lpstr>OLAĞANÜSTÜ Kanun YOLU YARGILAMANIN YENİLENMESİ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2018-11-02T10:50:10Z</dcterms:modified>
</cp:coreProperties>
</file>