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B1E4BA-3E6C-4A7D-929D-41EB33BDA0F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47F4AB0-6793-4890-B53F-C942033E15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EFC4B07-040B-40CF-BC4C-187208B6E8CF}"/>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5" name="Alt Bilgi Yer Tutucusu 4">
            <a:extLst>
              <a:ext uri="{FF2B5EF4-FFF2-40B4-BE49-F238E27FC236}">
                <a16:creationId xmlns:a16="http://schemas.microsoft.com/office/drawing/2014/main" id="{A088711E-07DF-475C-B398-8CF52423FEA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C65D3A9-F633-4212-8194-351ED5A4D670}"/>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182530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4EED7E-B018-4CC0-8211-0EAA97588DC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BA93B04-0D7D-4299-B9B4-B13A6951A26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9590E1D-9F36-465A-9A20-60B2EF531247}"/>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5" name="Alt Bilgi Yer Tutucusu 4">
            <a:extLst>
              <a:ext uri="{FF2B5EF4-FFF2-40B4-BE49-F238E27FC236}">
                <a16:creationId xmlns:a16="http://schemas.microsoft.com/office/drawing/2014/main" id="{50588F40-49A9-4FA5-A695-47EDC6B0D8B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2CC066-C1EE-420A-BBB8-D9B2AA556A71}"/>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189884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13D5429-DAFC-4421-AE82-437E3F27AAD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A98C5E1-2092-422D-B491-71E96B2A679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74DA14F-ADC3-49E4-850F-BF8D4C6EB531}"/>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5" name="Alt Bilgi Yer Tutucusu 4">
            <a:extLst>
              <a:ext uri="{FF2B5EF4-FFF2-40B4-BE49-F238E27FC236}">
                <a16:creationId xmlns:a16="http://schemas.microsoft.com/office/drawing/2014/main" id="{A442E188-DF66-42D4-861E-656B0AB4C8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42F0A45-858B-4B70-9D3F-475C11B2AF6A}"/>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192419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526847-7417-4C58-850B-98A90034263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BFFCCBB-FEDE-41E2-A7DF-CC0358A88F1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5D241B0-FE0B-4AB2-91E3-2699D940524F}"/>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5" name="Alt Bilgi Yer Tutucusu 4">
            <a:extLst>
              <a:ext uri="{FF2B5EF4-FFF2-40B4-BE49-F238E27FC236}">
                <a16:creationId xmlns:a16="http://schemas.microsoft.com/office/drawing/2014/main" id="{787768A4-B8B2-40D9-A973-5A1075F6B8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DBC8F6B-AE9B-4C88-92CD-303BA0C62524}"/>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3436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BABD75-8E02-4DF0-8419-434D9D66B35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73EB82B-A25E-435F-8AB7-39A7AA1197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9669E56-83BA-46CB-B5DA-833B7E97C603}"/>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5" name="Alt Bilgi Yer Tutucusu 4">
            <a:extLst>
              <a:ext uri="{FF2B5EF4-FFF2-40B4-BE49-F238E27FC236}">
                <a16:creationId xmlns:a16="http://schemas.microsoft.com/office/drawing/2014/main" id="{E330F63B-1DA2-4CB4-B957-6C59DB8FD91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EF1CCC0-93B0-4AAA-B282-4E41F9DD10CD}"/>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1001458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9460D5-265E-46E0-89BA-8A16DF76F64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A15B0CD-836C-4750-B66A-EF2B3DF6FF4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83F2E83-1DFD-4BFD-B98F-CC63910DC53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31BA4CA-5A95-4A99-B6CE-0F5546108300}"/>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6" name="Alt Bilgi Yer Tutucusu 5">
            <a:extLst>
              <a:ext uri="{FF2B5EF4-FFF2-40B4-BE49-F238E27FC236}">
                <a16:creationId xmlns:a16="http://schemas.microsoft.com/office/drawing/2014/main" id="{CF61564A-68BC-43E4-94CF-F86AFF8789C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34EA314-CE7E-47C3-8F6A-0302CF9DD059}"/>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106147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3D5C59-2051-47E6-ACC7-11CAA737F13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6CD6775-4D7A-4215-B346-D3BC95F8C7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CEFF009-A025-4EB5-91F8-3F39F11A123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DE16B9C-C066-4588-BB2E-50BC68F7B5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AC1295D-E73B-4F0C-81A8-2FEF79E2414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94336DD-04DC-4DF5-A499-E83F14F7EDE4}"/>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8" name="Alt Bilgi Yer Tutucusu 7">
            <a:extLst>
              <a:ext uri="{FF2B5EF4-FFF2-40B4-BE49-F238E27FC236}">
                <a16:creationId xmlns:a16="http://schemas.microsoft.com/office/drawing/2014/main" id="{32D9E056-6F10-40FF-AF8A-48109C8EFE5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4AE7769-3AB3-4C26-B157-015E7C18C094}"/>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3944517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C4A8A6-373D-4B25-8100-2D2EAEB9FAA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39430C9-00E9-4420-9F03-7989BD03DD1F}"/>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4" name="Alt Bilgi Yer Tutucusu 3">
            <a:extLst>
              <a:ext uri="{FF2B5EF4-FFF2-40B4-BE49-F238E27FC236}">
                <a16:creationId xmlns:a16="http://schemas.microsoft.com/office/drawing/2014/main" id="{B1F093EB-968E-4F1B-A3C3-924DBBCD7AB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CF056F9-0440-4E4B-8C3B-F535550A0E1A}"/>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123808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0F04075-4D51-4C47-A582-353D427531D4}"/>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3" name="Alt Bilgi Yer Tutucusu 2">
            <a:extLst>
              <a:ext uri="{FF2B5EF4-FFF2-40B4-BE49-F238E27FC236}">
                <a16:creationId xmlns:a16="http://schemas.microsoft.com/office/drawing/2014/main" id="{CC6AE4E0-5863-4978-BF0A-D26B043C435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CAFB337-B0C5-4E23-B408-1954254186DE}"/>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1305524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091EB6-837E-4AE1-A5FB-97C3F08CB8D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B90C9E3-7B82-4041-91B2-FA984B98A1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65EF69B-AC7B-452E-90D3-2AF062FAAE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F4AD27E-84FD-4F1E-B6F9-DC3F3915BD19}"/>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6" name="Alt Bilgi Yer Tutucusu 5">
            <a:extLst>
              <a:ext uri="{FF2B5EF4-FFF2-40B4-BE49-F238E27FC236}">
                <a16:creationId xmlns:a16="http://schemas.microsoft.com/office/drawing/2014/main" id="{84E93CEC-196B-4F70-B7EA-55112E35E1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0CD740E-CCAC-432E-8085-11BA219D8E5C}"/>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343511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19BCE-263E-49C9-9DD2-2EA4B97D1CF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001623A-243E-47C7-82A5-185A00AEC7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2C8F079-75F0-4C6B-9504-DBBEE7751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B29BA03-6619-4FEB-AC94-F44266EDF79C}"/>
              </a:ext>
            </a:extLst>
          </p:cNvPr>
          <p:cNvSpPr>
            <a:spLocks noGrp="1"/>
          </p:cNvSpPr>
          <p:nvPr>
            <p:ph type="dt" sz="half" idx="10"/>
          </p:nvPr>
        </p:nvSpPr>
        <p:spPr/>
        <p:txBody>
          <a:bodyPr/>
          <a:lstStyle/>
          <a:p>
            <a:fld id="{4E6407D0-4ED2-4FAF-8FAA-2E90C5FDC9A2}" type="datetimeFigureOut">
              <a:rPr lang="tr-TR" smtClean="0"/>
              <a:t>20.03.2020</a:t>
            </a:fld>
            <a:endParaRPr lang="tr-TR"/>
          </a:p>
        </p:txBody>
      </p:sp>
      <p:sp>
        <p:nvSpPr>
          <p:cNvPr id="6" name="Alt Bilgi Yer Tutucusu 5">
            <a:extLst>
              <a:ext uri="{FF2B5EF4-FFF2-40B4-BE49-F238E27FC236}">
                <a16:creationId xmlns:a16="http://schemas.microsoft.com/office/drawing/2014/main" id="{831D373A-6AD3-41C1-A5C1-EA3854E63BE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119DB51-1917-4299-9C8B-B7A0AB20209E}"/>
              </a:ext>
            </a:extLst>
          </p:cNvPr>
          <p:cNvSpPr>
            <a:spLocks noGrp="1"/>
          </p:cNvSpPr>
          <p:nvPr>
            <p:ph type="sldNum" sz="quarter" idx="12"/>
          </p:nvPr>
        </p:nvSpPr>
        <p:spPr/>
        <p:txBody>
          <a:bodyPr/>
          <a:lstStyle/>
          <a:p>
            <a:fld id="{26A8A59A-AAE8-4DED-BC7C-447AE7172B00}" type="slidenum">
              <a:rPr lang="tr-TR" smtClean="0"/>
              <a:t>‹#›</a:t>
            </a:fld>
            <a:endParaRPr lang="tr-TR"/>
          </a:p>
        </p:txBody>
      </p:sp>
    </p:spTree>
    <p:extLst>
      <p:ext uri="{BB962C8B-B14F-4D97-AF65-F5344CB8AC3E}">
        <p14:creationId xmlns:p14="http://schemas.microsoft.com/office/powerpoint/2010/main" val="377314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7A8ADCC-FA86-4C75-BBD1-5034EF0436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DE065A7-1C59-4ACB-A8D9-CEEF6D8EAE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9C5094-C72B-421D-86C5-DFABA9DE62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407D0-4ED2-4FAF-8FAA-2E90C5FDC9A2}" type="datetimeFigureOut">
              <a:rPr lang="tr-TR" smtClean="0"/>
              <a:t>20.03.2020</a:t>
            </a:fld>
            <a:endParaRPr lang="tr-TR"/>
          </a:p>
        </p:txBody>
      </p:sp>
      <p:sp>
        <p:nvSpPr>
          <p:cNvPr id="5" name="Alt Bilgi Yer Tutucusu 4">
            <a:extLst>
              <a:ext uri="{FF2B5EF4-FFF2-40B4-BE49-F238E27FC236}">
                <a16:creationId xmlns:a16="http://schemas.microsoft.com/office/drawing/2014/main" id="{78D61319-E18E-4A02-95E3-591004DCA6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D37D971-BFE5-474E-A8D3-BCE36B3945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8A59A-AAE8-4DED-BC7C-447AE7172B00}" type="slidenum">
              <a:rPr lang="tr-TR" smtClean="0"/>
              <a:t>‹#›</a:t>
            </a:fld>
            <a:endParaRPr lang="tr-TR"/>
          </a:p>
        </p:txBody>
      </p:sp>
    </p:spTree>
    <p:extLst>
      <p:ext uri="{BB962C8B-B14F-4D97-AF65-F5344CB8AC3E}">
        <p14:creationId xmlns:p14="http://schemas.microsoft.com/office/powerpoint/2010/main" val="2650903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47826C-5493-404B-AFC8-698F25076CFF}"/>
              </a:ext>
            </a:extLst>
          </p:cNvPr>
          <p:cNvSpPr>
            <a:spLocks noGrp="1"/>
          </p:cNvSpPr>
          <p:nvPr>
            <p:ph type="title"/>
          </p:nvPr>
        </p:nvSpPr>
        <p:spPr>
          <a:xfrm>
            <a:off x="838199" y="0"/>
            <a:ext cx="10397197" cy="520505"/>
          </a:xfrm>
        </p:spPr>
        <p:txBody>
          <a:bodyPr>
            <a:normAutofit fontScale="90000"/>
          </a:bodyPr>
          <a:lstStyle/>
          <a:p>
            <a:r>
              <a:rPr lang="tr-TR" dirty="0"/>
              <a:t>     </a:t>
            </a:r>
            <a:br>
              <a:rPr lang="tr-TR" dirty="0"/>
            </a:br>
            <a:r>
              <a:rPr lang="tr-TR" b="1" dirty="0">
                <a:solidFill>
                  <a:srgbClr val="FF0000"/>
                </a:solidFill>
              </a:rPr>
              <a:t>           İŞLETME KURMA</a:t>
            </a:r>
            <a:br>
              <a:rPr lang="tr-TR" dirty="0"/>
            </a:br>
            <a:endParaRPr lang="tr-TR" dirty="0"/>
          </a:p>
        </p:txBody>
      </p:sp>
      <p:sp>
        <p:nvSpPr>
          <p:cNvPr id="3" name="İçerik Yer Tutucusu 2">
            <a:extLst>
              <a:ext uri="{FF2B5EF4-FFF2-40B4-BE49-F238E27FC236}">
                <a16:creationId xmlns:a16="http://schemas.microsoft.com/office/drawing/2014/main" id="{1D0DF522-2395-4BF0-B90E-F2A75F037ABC}"/>
              </a:ext>
            </a:extLst>
          </p:cNvPr>
          <p:cNvSpPr>
            <a:spLocks noGrp="1"/>
          </p:cNvSpPr>
          <p:nvPr>
            <p:ph idx="1"/>
          </p:nvPr>
        </p:nvSpPr>
        <p:spPr>
          <a:xfrm>
            <a:off x="838199" y="647114"/>
            <a:ext cx="10515601" cy="6210886"/>
          </a:xfrm>
        </p:spPr>
        <p:txBody>
          <a:bodyPr>
            <a:normAutofit fontScale="92500"/>
          </a:bodyPr>
          <a:lstStyle/>
          <a:p>
            <a:r>
              <a:rPr lang="tr-TR" dirty="0"/>
              <a:t> </a:t>
            </a:r>
            <a:r>
              <a:rPr lang="tr-TR" b="1" dirty="0">
                <a:solidFill>
                  <a:srgbClr val="FF0000"/>
                </a:solidFill>
              </a:rPr>
              <a:t>İşletmenin Kuruluş Nedenleri</a:t>
            </a:r>
          </a:p>
          <a:p>
            <a:r>
              <a:rPr lang="tr-TR" b="1" dirty="0"/>
              <a:t>İnsanları işletme kurup çalıştırmaya yönelten çeşitli nedenler vardır. Kesin bir listesi bulunmamakla birlikte aşağıda sıralanan nedenler, kişileri işletme kurmaya yönlendirir.</a:t>
            </a:r>
          </a:p>
          <a:p>
            <a:r>
              <a:rPr lang="tr-TR" b="1" dirty="0">
                <a:solidFill>
                  <a:srgbClr val="FF0000"/>
                </a:solidFill>
              </a:rPr>
              <a:t>Miras</a:t>
            </a:r>
          </a:p>
          <a:p>
            <a:r>
              <a:rPr lang="tr-TR" b="1" dirty="0"/>
              <a:t>Bazı insanlar, miras olarak mal mülk bırakmak yerine hem kendi isimlerini sürdürecek hem de çocuklarını iş sahibi kılacak işletmeler bırakmayı tercih ederler.</a:t>
            </a:r>
          </a:p>
          <a:p>
            <a:r>
              <a:rPr lang="tr-TR" b="1" dirty="0">
                <a:solidFill>
                  <a:srgbClr val="FF0000"/>
                </a:solidFill>
              </a:rPr>
              <a:t>Bağımsız İş Yapma İsteği</a:t>
            </a:r>
          </a:p>
          <a:p>
            <a:r>
              <a:rPr lang="tr-TR" b="1" dirty="0"/>
              <a:t>Herkes için geçerli olmasa bile çoğu kimsenin kendi adına bir işletme kurup</a:t>
            </a:r>
          </a:p>
          <a:p>
            <a:r>
              <a:rPr lang="tr-TR" b="1" dirty="0"/>
              <a:t>çalıştırmak istemesinin etkili nedenlerinden biri de o kişilerin başkasına bağımlı olmadan çalışmak istemelerinden kaynaklanmaktadır. Bağımsız olmanın yanında başkalarına hükmetmek suretiyle güç ve nüfuz kazanma isteği, kişilerin işletme kurma eğilimlerini daha da yükseltebilir</a:t>
            </a:r>
          </a:p>
          <a:p>
            <a:endParaRPr lang="tr-TR" dirty="0"/>
          </a:p>
        </p:txBody>
      </p:sp>
    </p:spTree>
    <p:extLst>
      <p:ext uri="{BB962C8B-B14F-4D97-AF65-F5344CB8AC3E}">
        <p14:creationId xmlns:p14="http://schemas.microsoft.com/office/powerpoint/2010/main" val="3442077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37EE59-F307-4FF9-B5B8-0460714CAED8}"/>
              </a:ext>
            </a:extLst>
          </p:cNvPr>
          <p:cNvSpPr>
            <a:spLocks noGrp="1"/>
          </p:cNvSpPr>
          <p:nvPr>
            <p:ph type="title"/>
          </p:nvPr>
        </p:nvSpPr>
        <p:spPr>
          <a:xfrm>
            <a:off x="145774" y="2"/>
            <a:ext cx="12046225" cy="808382"/>
          </a:xfrm>
        </p:spPr>
        <p:txBody>
          <a:bodyPr>
            <a:normAutofit fontScale="90000"/>
          </a:bodyPr>
          <a:lstStyle/>
          <a:p>
            <a:br>
              <a:rPr lang="tr-TR" dirty="0"/>
            </a:br>
            <a:r>
              <a:rPr lang="tr-TR" dirty="0"/>
              <a:t>    </a:t>
            </a:r>
            <a:r>
              <a:rPr lang="tr-TR" b="1" dirty="0">
                <a:solidFill>
                  <a:srgbClr val="FF0000"/>
                </a:solidFill>
              </a:rPr>
              <a:t>Genel olarak bir iş planı aşağıdaki bölümlerden oluşur</a:t>
            </a:r>
            <a:br>
              <a:rPr lang="tr-TR" dirty="0"/>
            </a:br>
            <a:r>
              <a:rPr lang="tr-TR" dirty="0"/>
              <a:t> </a:t>
            </a:r>
          </a:p>
        </p:txBody>
      </p:sp>
      <p:sp>
        <p:nvSpPr>
          <p:cNvPr id="3" name="İçerik Yer Tutucusu 2">
            <a:extLst>
              <a:ext uri="{FF2B5EF4-FFF2-40B4-BE49-F238E27FC236}">
                <a16:creationId xmlns:a16="http://schemas.microsoft.com/office/drawing/2014/main" id="{8CAAE35E-0CF3-42A3-9CA0-C02513255A77}"/>
              </a:ext>
            </a:extLst>
          </p:cNvPr>
          <p:cNvSpPr>
            <a:spLocks noGrp="1"/>
          </p:cNvSpPr>
          <p:nvPr>
            <p:ph idx="1"/>
          </p:nvPr>
        </p:nvSpPr>
        <p:spPr>
          <a:xfrm>
            <a:off x="781878" y="1099930"/>
            <a:ext cx="10571922" cy="5077033"/>
          </a:xfrm>
        </p:spPr>
        <p:txBody>
          <a:bodyPr>
            <a:normAutofit/>
          </a:bodyPr>
          <a:lstStyle/>
          <a:p>
            <a:r>
              <a:rPr lang="tr-TR" sz="3200" b="1" dirty="0"/>
              <a:t>İş planı özeti</a:t>
            </a:r>
          </a:p>
          <a:p>
            <a:r>
              <a:rPr lang="tr-TR" sz="3200" b="1" dirty="0"/>
              <a:t>Girişimcinin hedefleri</a:t>
            </a:r>
          </a:p>
          <a:p>
            <a:r>
              <a:rPr lang="tr-TR" sz="3200" b="1" dirty="0"/>
              <a:t>İşletmenin nitelikleri ve kuruluş dönemi planı</a:t>
            </a:r>
          </a:p>
          <a:p>
            <a:r>
              <a:rPr lang="tr-TR" sz="3200" b="1" dirty="0"/>
              <a:t>İşletmenin piyasa ve talep özellikleri araştırması</a:t>
            </a:r>
          </a:p>
          <a:p>
            <a:r>
              <a:rPr lang="tr-TR" sz="3200" b="1" dirty="0"/>
              <a:t>İşletmenin uygulayacağı pazarlama planı</a:t>
            </a:r>
          </a:p>
          <a:p>
            <a:r>
              <a:rPr lang="tr-TR" sz="3200" b="1" dirty="0"/>
              <a:t>Üretim temel süreçleri ve üretim planı</a:t>
            </a:r>
          </a:p>
          <a:p>
            <a:r>
              <a:rPr lang="tr-TR" sz="3200" b="1" dirty="0"/>
              <a:t>Örgütlenme ve yönetim planı</a:t>
            </a:r>
          </a:p>
          <a:p>
            <a:r>
              <a:rPr lang="tr-TR" sz="3200" b="1" dirty="0"/>
              <a:t>İşletme finansal planı</a:t>
            </a:r>
          </a:p>
          <a:p>
            <a:endParaRPr lang="tr-TR" dirty="0"/>
          </a:p>
        </p:txBody>
      </p:sp>
    </p:spTree>
    <p:extLst>
      <p:ext uri="{BB962C8B-B14F-4D97-AF65-F5344CB8AC3E}">
        <p14:creationId xmlns:p14="http://schemas.microsoft.com/office/powerpoint/2010/main" val="3285506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F92FD0-8AF8-4FB6-871F-43C6E5698C16}"/>
              </a:ext>
            </a:extLst>
          </p:cNvPr>
          <p:cNvSpPr>
            <a:spLocks noGrp="1"/>
          </p:cNvSpPr>
          <p:nvPr>
            <p:ph idx="1"/>
          </p:nvPr>
        </p:nvSpPr>
        <p:spPr>
          <a:xfrm>
            <a:off x="715617" y="371060"/>
            <a:ext cx="10638183" cy="6486939"/>
          </a:xfrm>
        </p:spPr>
        <p:txBody>
          <a:bodyPr/>
          <a:lstStyle/>
          <a:p>
            <a:r>
              <a:rPr lang="tr-TR" sz="3200" b="1" dirty="0">
                <a:solidFill>
                  <a:srgbClr val="FF0000"/>
                </a:solidFill>
              </a:rPr>
              <a:t>  FİZİBİLİTE ETÜDÜ </a:t>
            </a:r>
          </a:p>
          <a:p>
            <a:r>
              <a:rPr lang="tr-TR" dirty="0"/>
              <a:t> </a:t>
            </a:r>
            <a:r>
              <a:rPr lang="tr-TR" b="1" dirty="0"/>
              <a:t>PROJENİN TANITILMASI</a:t>
            </a:r>
          </a:p>
          <a:p>
            <a:r>
              <a:rPr lang="tr-TR" b="1" dirty="0"/>
              <a:t>  KURULUŞ YERİ</a:t>
            </a:r>
          </a:p>
          <a:p>
            <a:r>
              <a:rPr lang="tr-TR" b="1" dirty="0"/>
              <a:t>  PROJENİN KAPASİTESİ</a:t>
            </a:r>
          </a:p>
          <a:p>
            <a:r>
              <a:rPr lang="tr-TR" b="1" dirty="0"/>
              <a:t>  KURULUŞ YERİ ÖZELLİKLERİ</a:t>
            </a:r>
          </a:p>
          <a:p>
            <a:r>
              <a:rPr lang="tr-TR" b="1" dirty="0"/>
              <a:t>  İŞLETMENİN YAPISI</a:t>
            </a:r>
          </a:p>
          <a:p>
            <a:endParaRPr lang="tr-TR" dirty="0"/>
          </a:p>
        </p:txBody>
      </p:sp>
    </p:spTree>
    <p:extLst>
      <p:ext uri="{BB962C8B-B14F-4D97-AF65-F5344CB8AC3E}">
        <p14:creationId xmlns:p14="http://schemas.microsoft.com/office/powerpoint/2010/main" val="2286792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247BE6-80F4-4FD8-80C3-370A1A5C03F5}"/>
              </a:ext>
            </a:extLst>
          </p:cNvPr>
          <p:cNvSpPr>
            <a:spLocks noGrp="1"/>
          </p:cNvSpPr>
          <p:nvPr>
            <p:ph idx="1"/>
          </p:nvPr>
        </p:nvSpPr>
        <p:spPr>
          <a:xfrm>
            <a:off x="927652" y="503582"/>
            <a:ext cx="10426147" cy="6082747"/>
          </a:xfrm>
        </p:spPr>
        <p:txBody>
          <a:bodyPr/>
          <a:lstStyle/>
          <a:p>
            <a:endParaRPr lang="tr-TR" dirty="0"/>
          </a:p>
          <a:p>
            <a:r>
              <a:rPr lang="tr-TR" dirty="0"/>
              <a:t>   </a:t>
            </a:r>
            <a:r>
              <a:rPr lang="tr-TR" sz="3200" b="1" dirty="0">
                <a:solidFill>
                  <a:srgbClr val="FF0000"/>
                </a:solidFill>
              </a:rPr>
              <a:t>İŞLETMENİN KURULUŞ ANALİZİ</a:t>
            </a:r>
          </a:p>
          <a:p>
            <a:r>
              <a:rPr lang="tr-TR" b="1" dirty="0"/>
              <a:t>   EKONOMİK ARAŞTIRMALAR</a:t>
            </a:r>
          </a:p>
          <a:p>
            <a:r>
              <a:rPr lang="tr-TR" b="1" dirty="0"/>
              <a:t>   YASAL ARAŞTIRMA</a:t>
            </a:r>
          </a:p>
          <a:p>
            <a:endParaRPr lang="tr-TR" dirty="0"/>
          </a:p>
        </p:txBody>
      </p:sp>
      <p:pic>
        <p:nvPicPr>
          <p:cNvPr id="4" name="Resim 3">
            <a:extLst>
              <a:ext uri="{FF2B5EF4-FFF2-40B4-BE49-F238E27FC236}">
                <a16:creationId xmlns:a16="http://schemas.microsoft.com/office/drawing/2014/main" id="{37CF01D2-3FAA-499E-A22D-1F39D1D3055E}"/>
              </a:ext>
            </a:extLst>
          </p:cNvPr>
          <p:cNvPicPr>
            <a:picLocks noChangeAspect="1"/>
          </p:cNvPicPr>
          <p:nvPr/>
        </p:nvPicPr>
        <p:blipFill>
          <a:blip r:embed="rId2"/>
          <a:stretch>
            <a:fillRect/>
          </a:stretch>
        </p:blipFill>
        <p:spPr>
          <a:xfrm>
            <a:off x="6862142" y="3684119"/>
            <a:ext cx="5137588" cy="3054305"/>
          </a:xfrm>
          <a:prstGeom prst="rect">
            <a:avLst/>
          </a:prstGeom>
        </p:spPr>
      </p:pic>
    </p:spTree>
    <p:extLst>
      <p:ext uri="{BB962C8B-B14F-4D97-AF65-F5344CB8AC3E}">
        <p14:creationId xmlns:p14="http://schemas.microsoft.com/office/powerpoint/2010/main" val="324465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9DEF1F-A186-4F3A-AA60-6A25522FF990}"/>
              </a:ext>
            </a:extLst>
          </p:cNvPr>
          <p:cNvSpPr>
            <a:spLocks noGrp="1"/>
          </p:cNvSpPr>
          <p:nvPr>
            <p:ph type="title"/>
          </p:nvPr>
        </p:nvSpPr>
        <p:spPr>
          <a:xfrm>
            <a:off x="838200" y="1"/>
            <a:ext cx="10515600" cy="681036"/>
          </a:xfrm>
        </p:spPr>
        <p:txBody>
          <a:bodyPr>
            <a:normAutofit fontScale="90000"/>
          </a:bodyPr>
          <a:lstStyle/>
          <a:p>
            <a:br>
              <a:rPr lang="tr-TR" dirty="0"/>
            </a:br>
            <a:r>
              <a:rPr lang="tr-TR" b="1" dirty="0">
                <a:solidFill>
                  <a:srgbClr val="FF0000"/>
                </a:solidFill>
              </a:rPr>
              <a:t>Kazanç Sağlama İsteği</a:t>
            </a:r>
            <a:br>
              <a:rPr lang="tr-TR" dirty="0"/>
            </a:br>
            <a:endParaRPr lang="tr-TR" dirty="0"/>
          </a:p>
        </p:txBody>
      </p:sp>
      <p:sp>
        <p:nvSpPr>
          <p:cNvPr id="3" name="İçerik Yer Tutucusu 2">
            <a:extLst>
              <a:ext uri="{FF2B5EF4-FFF2-40B4-BE49-F238E27FC236}">
                <a16:creationId xmlns:a16="http://schemas.microsoft.com/office/drawing/2014/main" id="{C5373A87-573A-423B-9AFF-2E5DB28AFE94}"/>
              </a:ext>
            </a:extLst>
          </p:cNvPr>
          <p:cNvSpPr>
            <a:spLocks noGrp="1"/>
          </p:cNvSpPr>
          <p:nvPr>
            <p:ph idx="1"/>
          </p:nvPr>
        </p:nvSpPr>
        <p:spPr>
          <a:xfrm>
            <a:off x="583097" y="834886"/>
            <a:ext cx="10770704" cy="6023113"/>
          </a:xfrm>
        </p:spPr>
        <p:txBody>
          <a:bodyPr>
            <a:normAutofit/>
          </a:bodyPr>
          <a:lstStyle/>
          <a:p>
            <a:r>
              <a:rPr lang="tr-TR" sz="3200" b="1" dirty="0">
                <a:solidFill>
                  <a:srgbClr val="FF0000"/>
                </a:solidFill>
              </a:rPr>
              <a:t>Kazanç Sağlama İsteği</a:t>
            </a:r>
          </a:p>
          <a:p>
            <a:pPr marL="0" indent="0">
              <a:buNone/>
            </a:pPr>
            <a:r>
              <a:rPr lang="tr-TR" sz="3200" b="1" dirty="0"/>
              <a:t>Hiç kuşkusuz bireyleri işletme kurmaya yönelten en önemli nedenlerin   başında kazanç sağlama isteği gelmektedir. İşletmenin sağlayacağı tüm kazançlara talip olmak demek, ekonomik faaliyetlerin ortaya çıkarması muhtemel bütün riskleri veya tehlikeleri de yüklenmeye hazır olmak demektir.</a:t>
            </a:r>
          </a:p>
          <a:p>
            <a:pPr marL="0" indent="0">
              <a:buNone/>
            </a:pPr>
            <a:r>
              <a:rPr lang="tr-TR" sz="3200" b="1" dirty="0"/>
              <a:t> Kısa zamanda para kazanmayı düşünerek cesaretle işe girişen kişi aynı anda elindeki tüm varlığını da yitirebilir.</a:t>
            </a:r>
          </a:p>
          <a:p>
            <a:r>
              <a:rPr lang="tr-TR" sz="3200" b="1" dirty="0">
                <a:solidFill>
                  <a:srgbClr val="FF0000"/>
                </a:solidFill>
              </a:rPr>
              <a:t>Toplumsal İtibar Sağlamak</a:t>
            </a:r>
          </a:p>
          <a:p>
            <a:pPr marL="0" indent="0">
              <a:buNone/>
            </a:pPr>
            <a:r>
              <a:rPr lang="tr-TR" sz="3200" b="1" dirty="0"/>
              <a:t>İşletme sahiplerinin sağladığı güç ve nüfuz sonuçta onlara büyük bir toplumsal çıkar ve itibar sağlar.</a:t>
            </a:r>
          </a:p>
          <a:p>
            <a:endParaRPr lang="tr-TR" dirty="0"/>
          </a:p>
        </p:txBody>
      </p:sp>
    </p:spTree>
    <p:extLst>
      <p:ext uri="{BB962C8B-B14F-4D97-AF65-F5344CB8AC3E}">
        <p14:creationId xmlns:p14="http://schemas.microsoft.com/office/powerpoint/2010/main" val="78248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004ED1-AD09-4402-9A91-F9F37C706AEF}"/>
              </a:ext>
            </a:extLst>
          </p:cNvPr>
          <p:cNvSpPr>
            <a:spLocks noGrp="1"/>
          </p:cNvSpPr>
          <p:nvPr>
            <p:ph type="title"/>
          </p:nvPr>
        </p:nvSpPr>
        <p:spPr>
          <a:xfrm>
            <a:off x="838200" y="0"/>
            <a:ext cx="10515600" cy="834888"/>
          </a:xfrm>
        </p:spPr>
        <p:txBody>
          <a:bodyPr>
            <a:normAutofit/>
          </a:bodyPr>
          <a:lstStyle/>
          <a:p>
            <a:r>
              <a:rPr lang="tr-TR" b="1" dirty="0">
                <a:solidFill>
                  <a:srgbClr val="FF0000"/>
                </a:solidFill>
              </a:rPr>
              <a:t>        Başka Fırsatların Yokluğu</a:t>
            </a:r>
          </a:p>
        </p:txBody>
      </p:sp>
      <p:sp>
        <p:nvSpPr>
          <p:cNvPr id="3" name="İçerik Yer Tutucusu 2">
            <a:extLst>
              <a:ext uri="{FF2B5EF4-FFF2-40B4-BE49-F238E27FC236}">
                <a16:creationId xmlns:a16="http://schemas.microsoft.com/office/drawing/2014/main" id="{8DFBA309-408F-4A64-86A2-B4700ABDE749}"/>
              </a:ext>
            </a:extLst>
          </p:cNvPr>
          <p:cNvSpPr>
            <a:spLocks noGrp="1"/>
          </p:cNvSpPr>
          <p:nvPr>
            <p:ph idx="1"/>
          </p:nvPr>
        </p:nvSpPr>
        <p:spPr>
          <a:xfrm>
            <a:off x="838200" y="1126435"/>
            <a:ext cx="10515600" cy="5486400"/>
          </a:xfrm>
        </p:spPr>
        <p:txBody>
          <a:bodyPr>
            <a:normAutofit/>
          </a:bodyPr>
          <a:lstStyle/>
          <a:p>
            <a:r>
              <a:rPr lang="tr-TR" dirty="0"/>
              <a:t>. </a:t>
            </a:r>
            <a:r>
              <a:rPr lang="tr-TR" sz="3200" b="1" dirty="0">
                <a:solidFill>
                  <a:srgbClr val="FF0000"/>
                </a:solidFill>
              </a:rPr>
              <a:t>Başka Fırsatların Yokluğu</a:t>
            </a:r>
          </a:p>
          <a:p>
            <a:pPr marL="0" indent="0">
              <a:buNone/>
            </a:pPr>
            <a:r>
              <a:rPr lang="tr-TR" sz="3200" b="1" dirty="0"/>
              <a:t>Sermaye sahibi olan insanlar bazen bu sermayelerini değerlendirecek daha uygun bir yol ya da seçenek bulamadıkları için kendi adlarına bir işletme kurup çalışma yoluna giderler.</a:t>
            </a:r>
          </a:p>
          <a:p>
            <a:r>
              <a:rPr lang="tr-TR" sz="3200" b="1" dirty="0">
                <a:solidFill>
                  <a:srgbClr val="FF0000"/>
                </a:solidFill>
              </a:rPr>
              <a:t>Bir Düşünceyi ve Amacı Gerçekleştirme İsteği</a:t>
            </a:r>
          </a:p>
          <a:p>
            <a:pPr marL="0" indent="0">
              <a:buNone/>
            </a:pPr>
            <a:r>
              <a:rPr lang="tr-TR" sz="3200" b="1" dirty="0"/>
              <a:t>Bazı insanlar da kafalarındaki düşünceleri uygulamaya aktarmak veya amacını gerçekleştirebilmek için işletme kurup çalıştırmayı tercih ederler.</a:t>
            </a:r>
          </a:p>
          <a:p>
            <a:endParaRPr lang="tr-TR" dirty="0"/>
          </a:p>
        </p:txBody>
      </p:sp>
    </p:spTree>
    <p:extLst>
      <p:ext uri="{BB962C8B-B14F-4D97-AF65-F5344CB8AC3E}">
        <p14:creationId xmlns:p14="http://schemas.microsoft.com/office/powerpoint/2010/main" val="148680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DDAF2B-B1BB-4459-83FB-74C24BFF8E6E}"/>
              </a:ext>
            </a:extLst>
          </p:cNvPr>
          <p:cNvSpPr>
            <a:spLocks noGrp="1"/>
          </p:cNvSpPr>
          <p:nvPr>
            <p:ph type="title"/>
          </p:nvPr>
        </p:nvSpPr>
        <p:spPr>
          <a:xfrm>
            <a:off x="838200" y="113335"/>
            <a:ext cx="10515600" cy="469762"/>
          </a:xfrm>
        </p:spPr>
        <p:txBody>
          <a:bodyPr>
            <a:normAutofit fontScale="90000"/>
          </a:bodyPr>
          <a:lstStyle/>
          <a:p>
            <a:br>
              <a:rPr lang="tr-TR" dirty="0"/>
            </a:br>
            <a:r>
              <a:rPr lang="tr-TR" dirty="0"/>
              <a:t>      </a:t>
            </a:r>
            <a:r>
              <a:rPr lang="tr-TR" b="1" dirty="0">
                <a:solidFill>
                  <a:srgbClr val="FF0000"/>
                </a:solidFill>
              </a:rPr>
              <a:t>İşletmenin Kuruluş Aşamaları</a:t>
            </a:r>
            <a:br>
              <a:rPr lang="tr-TR" dirty="0"/>
            </a:br>
            <a:endParaRPr lang="tr-TR" dirty="0"/>
          </a:p>
        </p:txBody>
      </p:sp>
      <p:sp>
        <p:nvSpPr>
          <p:cNvPr id="3" name="İçerik Yer Tutucusu 2">
            <a:extLst>
              <a:ext uri="{FF2B5EF4-FFF2-40B4-BE49-F238E27FC236}">
                <a16:creationId xmlns:a16="http://schemas.microsoft.com/office/drawing/2014/main" id="{AEFF30B1-CC1C-44E2-8D78-99BAEB65D860}"/>
              </a:ext>
            </a:extLst>
          </p:cNvPr>
          <p:cNvSpPr>
            <a:spLocks noGrp="1"/>
          </p:cNvSpPr>
          <p:nvPr>
            <p:ph idx="1"/>
          </p:nvPr>
        </p:nvSpPr>
        <p:spPr>
          <a:xfrm>
            <a:off x="503583" y="887896"/>
            <a:ext cx="10850217" cy="5970104"/>
          </a:xfrm>
        </p:spPr>
        <p:txBody>
          <a:bodyPr>
            <a:normAutofit/>
          </a:bodyPr>
          <a:lstStyle/>
          <a:p>
            <a:endParaRPr lang="tr-TR" sz="3200" b="1" dirty="0"/>
          </a:p>
          <a:p>
            <a:r>
              <a:rPr lang="tr-TR" sz="3200" b="1" dirty="0"/>
              <a:t>İş fikri üretildikten sonra hemen işletme kurma faaliyetlerine başlanmaz. Öncelikle iş fikrinin yapılabilirliğinin araştırılması gerekir. Bunun için işletme ön araştırmalar yapar.</a:t>
            </a:r>
          </a:p>
          <a:p>
            <a:r>
              <a:rPr lang="tr-TR" sz="3200" b="1" dirty="0"/>
              <a:t>Yapılan ön araştırma sonucu, ön proje hazırlanır ve değerlendirilir. Yapılan değerlendirmede işin fikrinin uygulanabilirliği var ise kesin proje hazırlanır ve gerekli girişimler yapılarak işletme faaliyete geçer. </a:t>
            </a:r>
          </a:p>
        </p:txBody>
      </p:sp>
    </p:spTree>
    <p:extLst>
      <p:ext uri="{BB962C8B-B14F-4D97-AF65-F5344CB8AC3E}">
        <p14:creationId xmlns:p14="http://schemas.microsoft.com/office/powerpoint/2010/main" val="3855836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7ACA5B-E335-41A7-AA3C-1E50522D33DF}"/>
              </a:ext>
            </a:extLst>
          </p:cNvPr>
          <p:cNvSpPr>
            <a:spLocks noGrp="1"/>
          </p:cNvSpPr>
          <p:nvPr>
            <p:ph type="title"/>
          </p:nvPr>
        </p:nvSpPr>
        <p:spPr>
          <a:xfrm>
            <a:off x="838200" y="112644"/>
            <a:ext cx="10515600" cy="646871"/>
          </a:xfrm>
        </p:spPr>
        <p:txBody>
          <a:bodyPr>
            <a:normAutofit fontScale="90000"/>
          </a:bodyPr>
          <a:lstStyle/>
          <a:p>
            <a:br>
              <a:rPr lang="tr-TR" dirty="0"/>
            </a:br>
            <a:r>
              <a:rPr lang="tr-TR" dirty="0"/>
              <a:t>         </a:t>
            </a:r>
            <a:r>
              <a:rPr lang="tr-TR" b="1" dirty="0">
                <a:solidFill>
                  <a:srgbClr val="FF0000"/>
                </a:solidFill>
              </a:rPr>
              <a:t>İş Kurma Düşüncesi</a:t>
            </a:r>
            <a:br>
              <a:rPr lang="tr-TR" dirty="0"/>
            </a:br>
            <a:endParaRPr lang="tr-TR" dirty="0"/>
          </a:p>
        </p:txBody>
      </p:sp>
      <p:sp>
        <p:nvSpPr>
          <p:cNvPr id="3" name="İçerik Yer Tutucusu 2">
            <a:extLst>
              <a:ext uri="{FF2B5EF4-FFF2-40B4-BE49-F238E27FC236}">
                <a16:creationId xmlns:a16="http://schemas.microsoft.com/office/drawing/2014/main" id="{0E94E260-5945-46DC-AB36-DD8189433D8B}"/>
              </a:ext>
            </a:extLst>
          </p:cNvPr>
          <p:cNvSpPr>
            <a:spLocks noGrp="1"/>
          </p:cNvSpPr>
          <p:nvPr>
            <p:ph idx="1"/>
          </p:nvPr>
        </p:nvSpPr>
        <p:spPr>
          <a:xfrm>
            <a:off x="675861" y="848138"/>
            <a:ext cx="10677939" cy="5844209"/>
          </a:xfrm>
        </p:spPr>
        <p:txBody>
          <a:bodyPr>
            <a:normAutofit fontScale="92500" lnSpcReduction="10000"/>
          </a:bodyPr>
          <a:lstStyle/>
          <a:p>
            <a:r>
              <a:rPr lang="tr-TR" sz="3200" b="1" dirty="0"/>
              <a:t>Bir işletme kurmanın ilk aşaması, işletme kurmayı tasarlayan kişinin kafasında bu yönde bir düşüncenin ortaya çıkıp gelişmesi şeklindedir.</a:t>
            </a:r>
          </a:p>
          <a:p>
            <a:r>
              <a:rPr lang="tr-TR" sz="3200" b="1" dirty="0"/>
              <a:t>Ön Araştırmalar (Fizibilite Etüdü)</a:t>
            </a:r>
          </a:p>
          <a:p>
            <a:r>
              <a:rPr lang="tr-TR" sz="3200" b="1" dirty="0"/>
              <a:t>Girişimcinin kafasında bir iş fikri oluştuktan sonra bu düşüncenin uygulanabilir nitelikte olup olmadığı yapılacak çeşitli ön araştırmalar sonucu ortaya çıkacaktır. Bu ön araştırmaların tümüne birden fizibilite etüdü de denir. Girişimci ön araştırma ile iş fikrini ekonomik, teknik, finansal ve yasal olarak değerlendirir.</a:t>
            </a:r>
          </a:p>
          <a:p>
            <a:r>
              <a:rPr lang="tr-TR" sz="3200" b="1" dirty="0"/>
              <a:t>Ekonomik araştırmalar: Kurulacak işletmenin ekonomik açıdan verimli ve akılcı olup olmadığının araştırılmasıdır.</a:t>
            </a:r>
          </a:p>
          <a:p>
            <a:r>
              <a:rPr lang="tr-TR" sz="3200" b="1" dirty="0"/>
              <a:t> Üretilmesi planlanan mal veya hizmete ilişkin talep ve pazar payının tahmini yapılır ve kuruluş yeri belirlenir.</a:t>
            </a:r>
          </a:p>
          <a:p>
            <a:endParaRPr lang="tr-TR" dirty="0"/>
          </a:p>
        </p:txBody>
      </p:sp>
    </p:spTree>
    <p:extLst>
      <p:ext uri="{BB962C8B-B14F-4D97-AF65-F5344CB8AC3E}">
        <p14:creationId xmlns:p14="http://schemas.microsoft.com/office/powerpoint/2010/main" val="204443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3A38D5-AD23-4746-9670-FC39080F4D6A}"/>
              </a:ext>
            </a:extLst>
          </p:cNvPr>
          <p:cNvSpPr>
            <a:spLocks noGrp="1"/>
          </p:cNvSpPr>
          <p:nvPr>
            <p:ph type="title"/>
          </p:nvPr>
        </p:nvSpPr>
        <p:spPr>
          <a:xfrm>
            <a:off x="838200" y="0"/>
            <a:ext cx="10515600" cy="681037"/>
          </a:xfrm>
        </p:spPr>
        <p:txBody>
          <a:bodyPr>
            <a:normAutofit fontScale="90000"/>
          </a:bodyPr>
          <a:lstStyle/>
          <a:p>
            <a:r>
              <a:rPr lang="tr-TR" dirty="0"/>
              <a:t>     </a:t>
            </a:r>
            <a:r>
              <a:rPr lang="tr-TR" b="1" dirty="0">
                <a:solidFill>
                  <a:srgbClr val="FF0000"/>
                </a:solidFill>
              </a:rPr>
              <a:t>Teknik araştırmalar</a:t>
            </a:r>
          </a:p>
        </p:txBody>
      </p:sp>
      <p:sp>
        <p:nvSpPr>
          <p:cNvPr id="3" name="İçerik Yer Tutucusu 2">
            <a:extLst>
              <a:ext uri="{FF2B5EF4-FFF2-40B4-BE49-F238E27FC236}">
                <a16:creationId xmlns:a16="http://schemas.microsoft.com/office/drawing/2014/main" id="{38832C66-35A1-48D9-8FDC-6F767AF643D2}"/>
              </a:ext>
            </a:extLst>
          </p:cNvPr>
          <p:cNvSpPr>
            <a:spLocks noGrp="1"/>
          </p:cNvSpPr>
          <p:nvPr>
            <p:ph idx="1"/>
          </p:nvPr>
        </p:nvSpPr>
        <p:spPr>
          <a:xfrm>
            <a:off x="838200" y="681037"/>
            <a:ext cx="10515600" cy="5812528"/>
          </a:xfrm>
        </p:spPr>
        <p:txBody>
          <a:bodyPr>
            <a:normAutofit/>
          </a:bodyPr>
          <a:lstStyle/>
          <a:p>
            <a:pPr marL="0" indent="0">
              <a:buNone/>
            </a:pPr>
            <a:r>
              <a:rPr lang="tr-TR" b="1" dirty="0"/>
              <a:t> İşletmelerin seçeceği teknolojinin belirlenmesinde temeli oluşturur. Üretim süreci aşamalarının tanımlanması, üretim teknolojisinin seçimi, varsa makinelerinin seçimi ve fabrika içindeki yerleşimi, bakım onarım</a:t>
            </a:r>
          </a:p>
          <a:p>
            <a:pPr marL="0" indent="0">
              <a:buNone/>
            </a:pPr>
            <a:r>
              <a:rPr lang="tr-TR" b="1" dirty="0"/>
              <a:t>olanaklarının araştırılması bu çalışmalar kapsamındadır.</a:t>
            </a:r>
          </a:p>
          <a:p>
            <a:pPr marL="0" indent="0">
              <a:buNone/>
            </a:pPr>
            <a:r>
              <a:rPr lang="tr-TR" b="1" dirty="0"/>
              <a:t>Finansal araştırmalar: Kurulacak işletmenin yatırım tutarının tespit edilmesi, sermaye ihtiyacının belirlenmesi, gelir ve gider tahminlerinin yapılması, finansman kaynaklarının ve işletme karlılığının saptanmasıyla bununla ilgili değerlendirmelerin yapılmasını içerir.</a:t>
            </a:r>
          </a:p>
          <a:p>
            <a:pPr marL="0" indent="0">
              <a:buNone/>
            </a:pPr>
            <a:r>
              <a:rPr lang="tr-TR" b="1" dirty="0"/>
              <a:t>Yasal araştırmalar: Vergi dairesinin, Sosyal Güvenlik Kurumunun, belediye ve diğer kurum ve kuruluşların belirlediği yasal zorunlulukları kapsar.</a:t>
            </a:r>
          </a:p>
          <a:p>
            <a:endParaRPr lang="tr-TR" dirty="0"/>
          </a:p>
        </p:txBody>
      </p:sp>
    </p:spTree>
    <p:extLst>
      <p:ext uri="{BB962C8B-B14F-4D97-AF65-F5344CB8AC3E}">
        <p14:creationId xmlns:p14="http://schemas.microsoft.com/office/powerpoint/2010/main" val="1940595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9FA1D51-3F86-47E1-A2FD-52C55231514E}"/>
              </a:ext>
            </a:extLst>
          </p:cNvPr>
          <p:cNvSpPr>
            <a:spLocks noGrp="1"/>
          </p:cNvSpPr>
          <p:nvPr>
            <p:ph idx="1"/>
          </p:nvPr>
        </p:nvSpPr>
        <p:spPr>
          <a:xfrm>
            <a:off x="742122" y="318052"/>
            <a:ext cx="10611678" cy="6539948"/>
          </a:xfrm>
        </p:spPr>
        <p:txBody>
          <a:bodyPr>
            <a:normAutofit/>
          </a:bodyPr>
          <a:lstStyle/>
          <a:p>
            <a:r>
              <a:rPr lang="tr-TR" sz="3200" b="1" dirty="0">
                <a:solidFill>
                  <a:srgbClr val="FF0000"/>
                </a:solidFill>
              </a:rPr>
              <a:t>Değerlendirme</a:t>
            </a:r>
          </a:p>
          <a:p>
            <a:r>
              <a:rPr lang="tr-TR" sz="3200" b="1" dirty="0"/>
              <a:t>Ayrıntılı olarak projeye ilişkin tüm bilgileri içeren fizibilite etüdü (yapılabilirlik) raporu, yatırımın değerlendirilmesine ilişkin önemli bir göstergedir. </a:t>
            </a:r>
          </a:p>
          <a:p>
            <a:r>
              <a:rPr lang="tr-TR" sz="3200" b="1" dirty="0"/>
              <a:t>Girişimcinin yapacağı yatırıma temel oluşturacak yapılabilirlik raporu değerlendirilmesinde ana ölçüt, girişimin sağlayacağı kârdır. Bununla birlikte girişimci diğer amaçlarına da (sosyal sorumluluk gibi) ulaşıp ulaşamayacağını dikkate alır. </a:t>
            </a:r>
          </a:p>
          <a:p>
            <a:r>
              <a:rPr lang="tr-TR" sz="3200" b="1" dirty="0"/>
              <a:t>Yapılan değerlendirme sonucunda girişimci hedeflerine ulaşabileceğine inanırsa iş fikri uygulama aşamasına geçer.</a:t>
            </a:r>
          </a:p>
          <a:p>
            <a:endParaRPr lang="tr-TR" dirty="0"/>
          </a:p>
        </p:txBody>
      </p:sp>
    </p:spTree>
    <p:extLst>
      <p:ext uri="{BB962C8B-B14F-4D97-AF65-F5344CB8AC3E}">
        <p14:creationId xmlns:p14="http://schemas.microsoft.com/office/powerpoint/2010/main" val="256820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DBBF95-63C6-46A6-9991-FF4B6304E08A}"/>
              </a:ext>
            </a:extLst>
          </p:cNvPr>
          <p:cNvSpPr>
            <a:spLocks noGrp="1"/>
          </p:cNvSpPr>
          <p:nvPr>
            <p:ph type="title"/>
          </p:nvPr>
        </p:nvSpPr>
        <p:spPr>
          <a:xfrm>
            <a:off x="838200" y="0"/>
            <a:ext cx="10515600" cy="681038"/>
          </a:xfrm>
        </p:spPr>
        <p:txBody>
          <a:bodyPr>
            <a:normAutofit fontScale="90000"/>
          </a:bodyPr>
          <a:lstStyle/>
          <a:p>
            <a:r>
              <a:rPr lang="tr-TR" dirty="0"/>
              <a:t>              </a:t>
            </a:r>
            <a:br>
              <a:rPr lang="tr-TR" dirty="0"/>
            </a:br>
            <a:r>
              <a:rPr lang="tr-TR" dirty="0"/>
              <a:t>                  </a:t>
            </a:r>
            <a:r>
              <a:rPr lang="tr-TR" b="1" dirty="0">
                <a:solidFill>
                  <a:srgbClr val="FF0000"/>
                </a:solidFill>
              </a:rPr>
              <a:t>İş Planı</a:t>
            </a:r>
            <a:br>
              <a:rPr lang="tr-TR" dirty="0"/>
            </a:br>
            <a:endParaRPr lang="tr-TR" dirty="0"/>
          </a:p>
        </p:txBody>
      </p:sp>
      <p:sp>
        <p:nvSpPr>
          <p:cNvPr id="3" name="İçerik Yer Tutucusu 2">
            <a:extLst>
              <a:ext uri="{FF2B5EF4-FFF2-40B4-BE49-F238E27FC236}">
                <a16:creationId xmlns:a16="http://schemas.microsoft.com/office/drawing/2014/main" id="{4366C5E1-5769-4FCB-937F-CA13340BF756}"/>
              </a:ext>
            </a:extLst>
          </p:cNvPr>
          <p:cNvSpPr>
            <a:spLocks noGrp="1"/>
          </p:cNvSpPr>
          <p:nvPr>
            <p:ph idx="1"/>
          </p:nvPr>
        </p:nvSpPr>
        <p:spPr>
          <a:xfrm>
            <a:off x="583096" y="848139"/>
            <a:ext cx="10770705" cy="5883965"/>
          </a:xfrm>
        </p:spPr>
        <p:txBody>
          <a:bodyPr>
            <a:normAutofit/>
          </a:bodyPr>
          <a:lstStyle/>
          <a:p>
            <a:pPr marL="0" indent="0">
              <a:buNone/>
            </a:pPr>
            <a:endParaRPr lang="tr-TR" dirty="0"/>
          </a:p>
          <a:p>
            <a:r>
              <a:rPr lang="tr-TR" sz="3200" b="1" dirty="0"/>
              <a:t>İş fikrini hayata geçirmek isteyen girişimci sermaye ihtiyacından dolayı borç ya da kredi başvurusu yaparken, ortak olabilecek kişilere iş modeli tanıtırken teşvik ve destek programlarına başvurma gibi çeşitli nedenlerden dolayı iş planı hazırlar. </a:t>
            </a:r>
          </a:p>
          <a:p>
            <a:r>
              <a:rPr lang="tr-TR" sz="3200" b="1" dirty="0"/>
              <a:t>İş planı sadece işletmenin kuruluşunda hazırlanan bir plandan öte işletmenin geçmişini, gelecek için vizyonunu ve bu vizyondaki hedeflerine varmak için uygulayacağı planları anlatan çok önemli bir stratejik planlama aracı ve yol haritasıdır. </a:t>
            </a:r>
          </a:p>
        </p:txBody>
      </p:sp>
    </p:spTree>
    <p:extLst>
      <p:ext uri="{BB962C8B-B14F-4D97-AF65-F5344CB8AC3E}">
        <p14:creationId xmlns:p14="http://schemas.microsoft.com/office/powerpoint/2010/main" val="2374093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E242E75-5D08-401B-9677-F812A770A7B5}"/>
              </a:ext>
            </a:extLst>
          </p:cNvPr>
          <p:cNvSpPr>
            <a:spLocks noGrp="1"/>
          </p:cNvSpPr>
          <p:nvPr>
            <p:ph idx="1"/>
          </p:nvPr>
        </p:nvSpPr>
        <p:spPr>
          <a:xfrm>
            <a:off x="715617" y="410816"/>
            <a:ext cx="10638183" cy="6447183"/>
          </a:xfrm>
        </p:spPr>
        <p:txBody>
          <a:bodyPr/>
          <a:lstStyle/>
          <a:p>
            <a:r>
              <a:rPr lang="tr-TR" sz="3200" b="1" dirty="0">
                <a:solidFill>
                  <a:srgbClr val="FF0000"/>
                </a:solidFill>
              </a:rPr>
              <a:t>İyi bir iş planı aşağıdaki yararları sağlar:</a:t>
            </a:r>
          </a:p>
          <a:p>
            <a:pPr marL="0" indent="0">
              <a:buNone/>
            </a:pPr>
            <a:r>
              <a:rPr lang="tr-TR" sz="3200" b="1" dirty="0">
                <a:solidFill>
                  <a:srgbClr val="FF0000"/>
                </a:solidFill>
              </a:rPr>
              <a:t>   </a:t>
            </a:r>
          </a:p>
          <a:p>
            <a:pPr marL="0" indent="0">
              <a:buNone/>
            </a:pPr>
            <a:r>
              <a:rPr lang="tr-TR" sz="3200" b="1" dirty="0"/>
              <a:t>İş fikrini gerçekleştirmeye kararı vermiş girişimciye rehberlik eder.</a:t>
            </a:r>
          </a:p>
          <a:p>
            <a:pPr marL="0" indent="0">
              <a:buNone/>
            </a:pPr>
            <a:r>
              <a:rPr lang="tr-TR" sz="3200" b="1" dirty="0"/>
              <a:t>Girişimcilerin, yöneticilerin, çalışanların dikkatini amaca yöneltir.</a:t>
            </a:r>
          </a:p>
          <a:p>
            <a:pPr marL="0" indent="0">
              <a:buNone/>
            </a:pPr>
            <a:r>
              <a:rPr lang="tr-TR" sz="3200" b="1" dirty="0"/>
              <a:t>Gelecekte ortaya çıkabilecek olumsuz durumlara karşı hazırlıklı  olunmasını sağlar.</a:t>
            </a:r>
          </a:p>
          <a:p>
            <a:pPr marL="0" indent="0">
              <a:buNone/>
            </a:pPr>
            <a:r>
              <a:rPr lang="tr-TR" sz="3200" b="1" dirty="0"/>
              <a:t>  Kaynakların ekonomik ve verimli kullanılmasını sağlar.</a:t>
            </a:r>
          </a:p>
          <a:p>
            <a:endParaRPr lang="tr-TR" dirty="0"/>
          </a:p>
        </p:txBody>
      </p:sp>
    </p:spTree>
    <p:extLst>
      <p:ext uri="{BB962C8B-B14F-4D97-AF65-F5344CB8AC3E}">
        <p14:creationId xmlns:p14="http://schemas.microsoft.com/office/powerpoint/2010/main" val="341366409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768</Words>
  <Application>Microsoft Office PowerPoint</Application>
  <PresentationFormat>Geniş ekran</PresentationFormat>
  <Paragraphs>67</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                 İŞLETME KURMA </vt:lpstr>
      <vt:lpstr> Kazanç Sağlama İsteği </vt:lpstr>
      <vt:lpstr>        Başka Fırsatların Yokluğu</vt:lpstr>
      <vt:lpstr>       İşletmenin Kuruluş Aşamaları </vt:lpstr>
      <vt:lpstr>          İş Kurma Düşüncesi </vt:lpstr>
      <vt:lpstr>     Teknik araştırmalar</vt:lpstr>
      <vt:lpstr>PowerPoint Sunusu</vt:lpstr>
      <vt:lpstr>                                 İş Planı </vt:lpstr>
      <vt:lpstr>PowerPoint Sunusu</vt:lpstr>
      <vt:lpstr>     Genel olarak bir iş planı aşağıdaki bölümlerden oluşur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5</cp:revision>
  <dcterms:created xsi:type="dcterms:W3CDTF">2020-03-20T09:16:51Z</dcterms:created>
  <dcterms:modified xsi:type="dcterms:W3CDTF">2020-03-20T09:59:24Z</dcterms:modified>
</cp:coreProperties>
</file>